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67" r:id="rId2"/>
  </p:sldMasterIdLst>
  <p:notesMasterIdLst>
    <p:notesMasterId r:id="rId19"/>
  </p:notesMasterIdLst>
  <p:handoutMasterIdLst>
    <p:handoutMasterId r:id="rId20"/>
  </p:handoutMasterIdLst>
  <p:sldIdLst>
    <p:sldId id="256" r:id="rId3"/>
    <p:sldId id="258" r:id="rId4"/>
    <p:sldId id="259" r:id="rId5"/>
    <p:sldId id="260" r:id="rId6"/>
    <p:sldId id="261" r:id="rId7"/>
    <p:sldId id="262" r:id="rId8"/>
    <p:sldId id="282" r:id="rId9"/>
    <p:sldId id="283" r:id="rId10"/>
    <p:sldId id="284" r:id="rId11"/>
    <p:sldId id="285" r:id="rId12"/>
    <p:sldId id="274" r:id="rId13"/>
    <p:sldId id="272" r:id="rId14"/>
    <p:sldId id="279" r:id="rId15"/>
    <p:sldId id="280" r:id="rId16"/>
    <p:sldId id="281" r:id="rId17"/>
    <p:sldId id="268" r:id="rId18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BFBBB20-47FD-C6AF-7789-E33B92D41084}" name="Danielle Bess" initials="DB" userId="S::dbess@hawkeslearning.com::4b0661c1-94bf-4078-9435-05ca95ce14a4" providerId="AD"/>
  <p188:author id="{8B53C995-F434-2010-18CD-FF0598223FFE}" name="Marvin Glover" initials="MG" userId="S::mglover@hawkeslearning.com::21e7db95-4b0e-4205-a773-75936c866f4d" providerId="AD"/>
  <p188:author id="{5D6111F8-A560-FDB5-A7CE-53E245947F14}" name="Allison Conger" initials="AC" userId="S-1-5-21-1482476501-413027322-842925246-31193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82" d="100"/>
          <a:sy n="82" d="100"/>
        </p:scale>
        <p:origin x="1603" y="77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font" Target="fonts/font1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Relationship Id="rId27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6/20/2025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22610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831931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1897932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121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0176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134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49616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1483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127443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818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1550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50707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878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86259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23915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1565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17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7D07E4-3BA7-6A0B-CC60-8C1042E7F9D5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  <p:sldLayoutId id="2147483666" r:id="rId1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407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  <p:sldLayoutId id="2147483682" r:id="rId15"/>
    <p:sldLayoutId id="2147483683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image" Target="../media/image18.emf"/><Relationship Id="rId7" Type="http://schemas.openxmlformats.org/officeDocument/2006/relationships/image" Target="../media/image20.e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17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2.emf"/><Relationship Id="rId5" Type="http://schemas.openxmlformats.org/officeDocument/2006/relationships/image" Target="../media/image19.e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1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image" Target="../media/image23.emf"/><Relationship Id="rId7" Type="http://schemas.openxmlformats.org/officeDocument/2006/relationships/image" Target="../media/image25.e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17.x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4.e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2.wmf"/><Relationship Id="rId3" Type="http://schemas.openxmlformats.org/officeDocument/2006/relationships/image" Target="../media/image27.emf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29.bin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17.x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31.wmf"/><Relationship Id="rId5" Type="http://schemas.openxmlformats.org/officeDocument/2006/relationships/image" Target="../media/image28.emf"/><Relationship Id="rId15" Type="http://schemas.openxmlformats.org/officeDocument/2006/relationships/image" Target="../media/image33.wmf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30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36.emf"/><Relationship Id="rId4" Type="http://schemas.openxmlformats.org/officeDocument/2006/relationships/oleObject" Target="../embeddings/oleObject3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7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8.wmf"/><Relationship Id="rId7" Type="http://schemas.openxmlformats.org/officeDocument/2006/relationships/image" Target="../media/image10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17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2.wmf"/><Relationship Id="rId5" Type="http://schemas.openxmlformats.org/officeDocument/2006/relationships/image" Target="../media/image9.e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3.emf"/><Relationship Id="rId7" Type="http://schemas.openxmlformats.org/officeDocument/2006/relationships/image" Target="../media/image15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17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7.emf"/><Relationship Id="rId5" Type="http://schemas.openxmlformats.org/officeDocument/2006/relationships/image" Target="../media/image14.e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en-US" dirty="0"/>
              <a:t>Adding, Subtracting, and Multiplying Polynomials</a:t>
            </a:r>
            <a:endParaRPr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</a:t>
            </a:r>
            <a:r>
              <a:rPr lang="en-US" dirty="0"/>
              <a:t>F</a:t>
            </a:r>
            <a:r>
              <a:rPr dirty="0"/>
              <a:t>.</a:t>
            </a:r>
            <a:r>
              <a:rPr lang="en-US" dirty="0"/>
              <a:t>6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Multiplying Polynomials—Slide 1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Multiply: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First multiply                 , then multiply this result by </a:t>
            </a:r>
            <a:br>
              <a:rPr lang="en-US" dirty="0"/>
            </a:br>
            <a:r>
              <a:rPr lang="en-US" dirty="0"/>
              <a:t>             .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8"/>
          <p:cNvGraphicFramePr>
            <a:graphicFrameLocks noChangeAspect="1"/>
          </p:cNvGraphicFramePr>
          <p:nvPr/>
        </p:nvGraphicFramePr>
        <p:xfrm>
          <a:off x="1926935" y="1284288"/>
          <a:ext cx="2374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58720" imgH="585000" progId="Equation.DSMT4">
                  <p:embed/>
                </p:oleObj>
              </mc:Choice>
              <mc:Fallback>
                <p:oleObj name="Equation" r:id="rId2" imgW="2358720" imgH="585000" progId="Equation.DSMT4">
                  <p:embed/>
                  <p:pic>
                    <p:nvPicPr>
                      <p:cNvPr id="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6935" y="1284288"/>
                        <a:ext cx="23749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/>
        </p:nvGraphicFramePr>
        <p:xfrm>
          <a:off x="2506805" y="2428010"/>
          <a:ext cx="1308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98160" imgH="585000" progId="Equation.DSMT4">
                  <p:embed/>
                </p:oleObj>
              </mc:Choice>
              <mc:Fallback>
                <p:oleObj name="Equation" r:id="rId4" imgW="1298160" imgH="585000" progId="Equation.DSMT4">
                  <p:embed/>
                  <p:pic>
                    <p:nvPicPr>
                      <p:cNvPr id="1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6805" y="2428010"/>
                        <a:ext cx="1308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532245" y="2866735"/>
          <a:ext cx="1079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69560" imgH="585000" progId="Equation.DSMT4">
                  <p:embed/>
                </p:oleObj>
              </mc:Choice>
              <mc:Fallback>
                <p:oleObj name="Equation" r:id="rId6" imgW="1069560" imgH="585000" progId="Equation.DSMT4">
                  <p:embed/>
                  <p:pic>
                    <p:nvPicPr>
                      <p:cNvPr id="1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245" y="2866735"/>
                        <a:ext cx="10795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/>
        </p:nvGraphicFramePr>
        <p:xfrm>
          <a:off x="2717800" y="3284538"/>
          <a:ext cx="3708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93600" imgH="585000" progId="Equation.DSMT4">
                  <p:embed/>
                </p:oleObj>
              </mc:Choice>
              <mc:Fallback>
                <p:oleObj name="Equation" r:id="rId8" imgW="3693600" imgH="585000" progId="Equation.DSMT4">
                  <p:embed/>
                  <p:pic>
                    <p:nvPicPr>
                      <p:cNvPr id="1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3284538"/>
                        <a:ext cx="37084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/>
        </p:nvGraphicFramePr>
        <p:xfrm>
          <a:off x="4038600" y="3962400"/>
          <a:ext cx="1447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35320" imgH="411120" progId="Equation.DSMT4">
                  <p:embed/>
                </p:oleObj>
              </mc:Choice>
              <mc:Fallback>
                <p:oleObj name="Equation" r:id="rId10" imgW="1435320" imgH="411120" progId="Equation.DSMT4">
                  <p:embed/>
                  <p:pic>
                    <p:nvPicPr>
                      <p:cNvPr id="1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962400"/>
                        <a:ext cx="14478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02548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Multiplying Polynomials—Slide 2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33400" y="1295400"/>
          <a:ext cx="6108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098040" imgH="639720" progId="Equation.DSMT4">
                  <p:embed/>
                </p:oleObj>
              </mc:Choice>
              <mc:Fallback>
                <p:oleObj name="Equation" r:id="rId2" imgW="6098040" imgH="63972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61087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3057235" y="2147888"/>
          <a:ext cx="4445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34120" imgH="411120" progId="Equation.DSMT4">
                  <p:embed/>
                </p:oleObj>
              </mc:Choice>
              <mc:Fallback>
                <p:oleObj name="Equation" r:id="rId4" imgW="4434120" imgH="411120" progId="Equation.DSMT4">
                  <p:embed/>
                  <p:pic>
                    <p:nvPicPr>
                      <p:cNvPr id="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7235" y="2147888"/>
                        <a:ext cx="4445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3059545" y="2895600"/>
          <a:ext cx="3213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99680" imgH="411120" progId="Equation.DSMT4">
                  <p:embed/>
                </p:oleObj>
              </mc:Choice>
              <mc:Fallback>
                <p:oleObj name="Equation" r:id="rId6" imgW="3199680" imgH="411120" progId="Equation.DSMT4">
                  <p:embed/>
                  <p:pic>
                    <p:nvPicPr>
                      <p:cNvPr id="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545" y="2895600"/>
                        <a:ext cx="32131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3046413" y="3641725"/>
          <a:ext cx="245110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38280" imgH="393480" progId="Equation.DSMT4">
                  <p:embed/>
                </p:oleObj>
              </mc:Choice>
              <mc:Fallback>
                <p:oleObj name="Equation" r:id="rId8" imgW="2438280" imgH="393480" progId="Equation.DSMT4">
                  <p:embed/>
                  <p:pic>
                    <p:nvPicPr>
                      <p:cNvPr id="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6413" y="3641725"/>
                        <a:ext cx="2451100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79307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the FOIL Method to Multiply Binomials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</p:spPr>
        <p:txBody>
          <a:bodyPr/>
          <a:lstStyle/>
          <a:p>
            <a:r>
              <a:rPr lang="en-US" dirty="0"/>
              <a:t>Use the FOIL method to multiply the binomials: </a:t>
            </a:r>
          </a:p>
          <a:p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/>
        </p:nvGraphicFramePr>
        <p:xfrm>
          <a:off x="533400" y="1828800"/>
          <a:ext cx="2171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57480" imgH="585000" progId="Equation.DSMT4">
                  <p:embed/>
                </p:oleObj>
              </mc:Choice>
              <mc:Fallback>
                <p:oleObj name="Equation" r:id="rId2" imgW="2157480" imgH="585000" progId="Equation.DSMT4">
                  <p:embed/>
                  <p:pic>
                    <p:nvPicPr>
                      <p:cNvPr id="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8800"/>
                        <a:ext cx="21717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/>
          <p:cNvGraphicFramePr>
            <a:graphicFrameLocks noChangeAspect="1"/>
          </p:cNvGraphicFramePr>
          <p:nvPr/>
        </p:nvGraphicFramePr>
        <p:xfrm>
          <a:off x="2763838" y="4876800"/>
          <a:ext cx="223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21560" imgH="411120" progId="Equation.DSMT4">
                  <p:embed/>
                </p:oleObj>
              </mc:Choice>
              <mc:Fallback>
                <p:oleObj name="Equation" r:id="rId4" imgW="2221560" imgH="411120" progId="Equation.DSMT4">
                  <p:embed/>
                  <p:pic>
                    <p:nvPicPr>
                      <p:cNvPr id="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3838" y="4876800"/>
                        <a:ext cx="223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762000" y="3505200"/>
            <a:ext cx="1066800" cy="685800"/>
            <a:chOff x="762000" y="3505200"/>
            <a:chExt cx="1066800" cy="685800"/>
          </a:xfrm>
        </p:grpSpPr>
        <p:cxnSp>
          <p:nvCxnSpPr>
            <p:cNvPr id="9" name="Straight Connector 8"/>
            <p:cNvCxnSpPr/>
            <p:nvPr/>
          </p:nvCxnSpPr>
          <p:spPr>
            <a:xfrm flipV="1">
              <a:off x="1828800" y="3505200"/>
              <a:ext cx="0" cy="685800"/>
            </a:xfrm>
            <a:prstGeom prst="line">
              <a:avLst/>
            </a:prstGeom>
            <a:ln w="38100">
              <a:solidFill>
                <a:srgbClr val="0000FF"/>
              </a:solidFill>
              <a:headEnd type="stealth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773545" y="3505200"/>
              <a:ext cx="0" cy="685800"/>
            </a:xfrm>
            <a:prstGeom prst="line">
              <a:avLst/>
            </a:prstGeom>
            <a:ln w="38100">
              <a:solidFill>
                <a:srgbClr val="0000FF"/>
              </a:solidFill>
              <a:headEnd type="stealth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762000" y="3505200"/>
              <a:ext cx="1066800" cy="0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348510" y="3657600"/>
            <a:ext cx="1066800" cy="533400"/>
            <a:chOff x="1348510" y="3657600"/>
            <a:chExt cx="1066800" cy="533400"/>
          </a:xfrm>
        </p:grpSpPr>
        <p:cxnSp>
          <p:nvCxnSpPr>
            <p:cNvPr id="13" name="Straight Connector 12"/>
            <p:cNvCxnSpPr/>
            <p:nvPr/>
          </p:nvCxnSpPr>
          <p:spPr>
            <a:xfrm flipV="1">
              <a:off x="2415310" y="3657600"/>
              <a:ext cx="0" cy="533400"/>
            </a:xfrm>
            <a:prstGeom prst="line">
              <a:avLst/>
            </a:prstGeom>
            <a:ln w="38100">
              <a:solidFill>
                <a:srgbClr val="FF0000"/>
              </a:solidFill>
              <a:headEnd type="stealth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1360055" y="3657600"/>
              <a:ext cx="0" cy="533400"/>
            </a:xfrm>
            <a:prstGeom prst="line">
              <a:avLst/>
            </a:prstGeom>
            <a:ln w="38100">
              <a:solidFill>
                <a:srgbClr val="FF0000"/>
              </a:solidFill>
              <a:headEnd type="stealth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1348510" y="3657600"/>
              <a:ext cx="10668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 flipH="1" flipV="1">
            <a:off x="914400" y="4765964"/>
            <a:ext cx="1600200" cy="796636"/>
            <a:chOff x="762000" y="3505200"/>
            <a:chExt cx="1066800" cy="685800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1828800" y="3505200"/>
              <a:ext cx="0" cy="685800"/>
            </a:xfrm>
            <a:prstGeom prst="line">
              <a:avLst/>
            </a:prstGeom>
            <a:ln w="38100">
              <a:solidFill>
                <a:srgbClr val="00AD4C"/>
              </a:solidFill>
              <a:headEnd type="stealth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773545" y="3505200"/>
              <a:ext cx="0" cy="685800"/>
            </a:xfrm>
            <a:prstGeom prst="line">
              <a:avLst/>
            </a:prstGeom>
            <a:ln w="38100">
              <a:solidFill>
                <a:srgbClr val="00AD4C"/>
              </a:solidFill>
              <a:headEnd type="stealth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62000" y="3505200"/>
              <a:ext cx="1066800" cy="0"/>
            </a:xfrm>
            <a:prstGeom prst="line">
              <a:avLst/>
            </a:prstGeom>
            <a:ln>
              <a:solidFill>
                <a:srgbClr val="00AD4C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flipH="1" flipV="1">
            <a:off x="1371600" y="4765965"/>
            <a:ext cx="533400" cy="339435"/>
            <a:chOff x="762000" y="3505200"/>
            <a:chExt cx="1066800" cy="685800"/>
          </a:xfrm>
        </p:grpSpPr>
        <p:cxnSp>
          <p:nvCxnSpPr>
            <p:cNvPr id="21" name="Straight Connector 20"/>
            <p:cNvCxnSpPr/>
            <p:nvPr/>
          </p:nvCxnSpPr>
          <p:spPr>
            <a:xfrm flipV="1">
              <a:off x="1828800" y="3505200"/>
              <a:ext cx="0" cy="685800"/>
            </a:xfrm>
            <a:prstGeom prst="line">
              <a:avLst/>
            </a:prstGeom>
            <a:ln w="38100">
              <a:solidFill>
                <a:srgbClr val="00AD4C"/>
              </a:solidFill>
              <a:headEnd type="stealth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773545" y="3505200"/>
              <a:ext cx="0" cy="685800"/>
            </a:xfrm>
            <a:prstGeom prst="line">
              <a:avLst/>
            </a:prstGeom>
            <a:ln w="38100">
              <a:solidFill>
                <a:srgbClr val="00AD4C"/>
              </a:solidFill>
              <a:headEnd type="stealth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762000" y="3505200"/>
              <a:ext cx="1066800" cy="0"/>
            </a:xfrm>
            <a:prstGeom prst="line">
              <a:avLst/>
            </a:prstGeom>
            <a:ln>
              <a:solidFill>
                <a:srgbClr val="00AD4C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983670" y="3000455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851890" y="317731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15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77635" y="5496580"/>
            <a:ext cx="9906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AD4C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AD4C"/>
                </a:solidFill>
              </a:rPr>
              <a:t>10</a:t>
            </a:r>
            <a:r>
              <a:rPr lang="en-US" sz="2800" i="1" dirty="0">
                <a:solidFill>
                  <a:srgbClr val="00AD4C"/>
                </a:solidFill>
              </a:rPr>
              <a:t>x</a:t>
            </a:r>
            <a:endParaRPr lang="en-US" sz="2800" i="1" baseline="30000" dirty="0">
              <a:solidFill>
                <a:srgbClr val="00AD4C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284946" y="5027704"/>
            <a:ext cx="924853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AD4C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AD4C"/>
                </a:solidFill>
              </a:rPr>
              <a:t>9</a:t>
            </a:r>
            <a:r>
              <a:rPr lang="en-US" sz="2800" i="1" dirty="0">
                <a:solidFill>
                  <a:srgbClr val="00AD4C"/>
                </a:solidFill>
              </a:rPr>
              <a:t>x</a:t>
            </a:r>
            <a:endParaRPr lang="en-US" sz="2800" i="1" baseline="30000" dirty="0">
              <a:solidFill>
                <a:srgbClr val="00AD4C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048000" y="3776731"/>
            <a:ext cx="457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F</a:t>
            </a:r>
            <a:endParaRPr lang="en-US" sz="2800" i="1" baseline="30000" dirty="0">
              <a:solidFill>
                <a:srgbClr val="0000FF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86200" y="3743980"/>
            <a:ext cx="457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AD4C"/>
                </a:solidFill>
              </a:rPr>
              <a:t>O</a:t>
            </a:r>
            <a:endParaRPr lang="en-US" sz="2800" i="1" baseline="30000" dirty="0">
              <a:solidFill>
                <a:srgbClr val="00AD4C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24400" y="3743980"/>
            <a:ext cx="457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AD4C"/>
                </a:solidFill>
              </a:rPr>
              <a:t>I</a:t>
            </a:r>
            <a:endParaRPr lang="en-US" sz="2800" i="1" baseline="30000" dirty="0">
              <a:solidFill>
                <a:srgbClr val="00AD4C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34000" y="3743980"/>
            <a:ext cx="457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L</a:t>
            </a:r>
            <a:endParaRPr lang="en-US" sz="2800" i="1" baseline="30000" dirty="0">
              <a:solidFill>
                <a:srgbClr val="FF0000"/>
              </a:solidFill>
            </a:endParaRPr>
          </a:p>
        </p:txBody>
      </p:sp>
      <p:graphicFrame>
        <p:nvGraphicFramePr>
          <p:cNvPr id="24754" name="Object 178"/>
          <p:cNvGraphicFramePr>
            <a:graphicFrameLocks noChangeAspect="1"/>
          </p:cNvGraphicFramePr>
          <p:nvPr/>
        </p:nvGraphicFramePr>
        <p:xfrm>
          <a:off x="457200" y="4267200"/>
          <a:ext cx="2209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09680" imgH="469800" progId="Equation.DSMT4">
                  <p:embed/>
                </p:oleObj>
              </mc:Choice>
              <mc:Fallback>
                <p:oleObj name="Equation" r:id="rId6" imgW="2209680" imgH="469800" progId="Equation.DSMT4">
                  <p:embed/>
                  <p:pic>
                    <p:nvPicPr>
                      <p:cNvPr id="24754" name="Object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267200"/>
                        <a:ext cx="2209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755" name="Object 179"/>
          <p:cNvGraphicFramePr>
            <a:graphicFrameLocks noChangeAspect="1"/>
          </p:cNvGraphicFramePr>
          <p:nvPr/>
        </p:nvGraphicFramePr>
        <p:xfrm>
          <a:off x="2692878" y="4241322"/>
          <a:ext cx="787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87320" imgH="393480" progId="Equation.DSMT4">
                  <p:embed/>
                </p:oleObj>
              </mc:Choice>
              <mc:Fallback>
                <p:oleObj name="Equation" r:id="rId8" imgW="787320" imgH="393480" progId="Equation.DSMT4">
                  <p:embed/>
                  <p:pic>
                    <p:nvPicPr>
                      <p:cNvPr id="24755" name="Object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878" y="4241322"/>
                        <a:ext cx="787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756" name="Object 180"/>
          <p:cNvGraphicFramePr>
            <a:graphicFrameLocks noChangeAspect="1"/>
          </p:cNvGraphicFramePr>
          <p:nvPr/>
        </p:nvGraphicFramePr>
        <p:xfrm>
          <a:off x="3539704" y="43434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5480" imgH="291960" progId="Equation.DSMT4">
                  <p:embed/>
                </p:oleObj>
              </mc:Choice>
              <mc:Fallback>
                <p:oleObj name="Equation" r:id="rId10" imgW="825480" imgH="291960" progId="Equation.DSMT4">
                  <p:embed/>
                  <p:pic>
                    <p:nvPicPr>
                      <p:cNvPr id="24756" name="Object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9704" y="4343400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757" name="Object 181"/>
          <p:cNvGraphicFramePr>
            <a:graphicFrameLocks noChangeAspect="1"/>
          </p:cNvGraphicFramePr>
          <p:nvPr/>
        </p:nvGraphicFramePr>
        <p:xfrm>
          <a:off x="4386530" y="4337414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60240" imgH="291960" progId="Equation.DSMT4">
                  <p:embed/>
                </p:oleObj>
              </mc:Choice>
              <mc:Fallback>
                <p:oleObj name="Equation" r:id="rId12" imgW="660240" imgH="291960" progId="Equation.DSMT4">
                  <p:embed/>
                  <p:pic>
                    <p:nvPicPr>
                      <p:cNvPr id="24757" name="Object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6530" y="4337414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758" name="Object 182"/>
          <p:cNvGraphicFramePr>
            <a:graphicFrameLocks noChangeAspect="1"/>
          </p:cNvGraphicFramePr>
          <p:nvPr/>
        </p:nvGraphicFramePr>
        <p:xfrm>
          <a:off x="5072330" y="4343400"/>
          <a:ext cx="622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22080" imgH="291960" progId="Equation.DSMT4">
                  <p:embed/>
                </p:oleObj>
              </mc:Choice>
              <mc:Fallback>
                <p:oleObj name="Equation" r:id="rId14" imgW="622080" imgH="291960" progId="Equation.DSMT4">
                  <p:embed/>
                  <p:pic>
                    <p:nvPicPr>
                      <p:cNvPr id="24758" name="Object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2330" y="4343400"/>
                        <a:ext cx="622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7854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Special Product Formulas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dirty="0"/>
                  <a:t>In the following equations, </a:t>
                </a:r>
                <a:r>
                  <a:rPr lang="en-US" i="1" dirty="0"/>
                  <a:t>A</a:t>
                </a:r>
                <a:r>
                  <a:rPr lang="en-US" dirty="0"/>
                  <a:t> and </a:t>
                </a:r>
                <a:r>
                  <a:rPr lang="en-US" i="1" dirty="0"/>
                  <a:t>B</a:t>
                </a:r>
                <a:r>
                  <a:rPr lang="en-US" dirty="0"/>
                  <a:t> represent algebraic expressions.</a:t>
                </a:r>
              </a:p>
              <a:p>
                <a:pPr>
                  <a:defRPr sz="2800"/>
                </a:pPr>
                <a:endParaRPr lang="en-US" sz="1400" dirty="0"/>
              </a:p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dirty="0"/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</m:d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  <m:r>
                      <a:rPr>
                        <a:latin typeface="Cambria Math" panose="02040503050406030204" pitchFamily="18" charset="0"/>
                      </a:rPr>
                      <m:t>𝐴𝐵</m:t>
                    </m:r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dirty="0"/>
              </a:p>
              <a:p>
                <a:pPr marL="514350" indent="-514350">
                  <a:buFont typeface="+mj-lt"/>
                  <a:buAutoNum type="arabicPeriod" startAt="3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</m:d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  <m:r>
                      <a:rPr>
                        <a:latin typeface="Cambria Math" panose="02040503050406030204" pitchFamily="18" charset="0"/>
                      </a:rPr>
                      <m:t>𝐴𝐵</m:t>
                    </m:r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02" t="-986" r="-3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000" dirty="0"/>
              <a:t>Example </a:t>
            </a:r>
            <a:r>
              <a:rPr lang="en-US" sz="3000" dirty="0"/>
              <a:t>7</a:t>
            </a:r>
            <a:r>
              <a:rPr sz="3000" dirty="0"/>
              <a:t>: Using Special Product Formulas</a:t>
            </a:r>
            <a:r>
              <a:rPr lang="en-US" sz="3000" dirty="0"/>
              <a:t>—Slide 1</a:t>
            </a:r>
            <a:endParaRPr sz="3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/>
                  <a:t>Use a special product formula to perform the indicated operations.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rad>
                      </m:e>
                    </m:d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  <m:r>
                          <a:rPr>
                            <a:latin typeface="Cambria Math" panose="020405030504060302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rad>
                      </m:e>
                    </m:d>
                  </m:oMath>
                </a14:m>
                <a:endParaRPr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sz="3000" dirty="0"/>
              <a:t>Example </a:t>
            </a:r>
            <a:r>
              <a:rPr lang="en-US" sz="3000" dirty="0"/>
              <a:t>7</a:t>
            </a:r>
            <a:r>
              <a:rPr sz="3000" dirty="0"/>
              <a:t>: Using Special Product Formulas</a:t>
            </a:r>
            <a:r>
              <a:rPr lang="en-US" sz="3000" dirty="0"/>
              <a:t>—Slide 2</a:t>
            </a:r>
            <a:endParaRPr sz="3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b="1" dirty="0"/>
                  <a:t>Solution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:r>
                  <a:rPr sz="2800" dirty="0"/>
                  <a:t>The expression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sz="2800" dirty="0"/>
                  <a:t> is of the form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</m:d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sz="2800" dirty="0"/>
                  <a:t> with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𝐴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sz="2800" dirty="0"/>
                  <a:t> and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𝐵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, so we apply </a:t>
                </a:r>
                <a:r>
                  <a:rPr sz="2800" dirty="0"/>
                  <a:t>the third special product formula.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e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e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  <m:oMath xmlns:m="http://schemas.openxmlformats.org/officeDocument/2006/math">
                      <m:phant>
                        <m:phantPr>
                          <m:show m:val="off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phantPr>
                        <m:e>
                          <m:sSup>
                            <m:sSup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</m:e>
                            <m:sup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phant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r>
                        <a:rPr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>
                          <a:latin typeface="Cambria Math" panose="02040503050406030204" pitchFamily="18" charset="0"/>
                        </a:rPr>
                        <m:t>4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𝑥𝑦</m:t>
                      </m:r>
                      <m:r>
                        <a:rPr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sz="2800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:r>
                  <a:rPr sz="2800" dirty="0"/>
                  <a:t>Using the first special product formula, we have the following.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rad>
                          <m:r>
                            <a:rPr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rad>
                        </m:e>
                      </m:d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rad>
                          <m:r>
                            <a:rPr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rad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  <m:oMath xmlns:m="http://schemas.openxmlformats.org/officeDocument/2006/math">
                      <m:phant>
                        <m:phantPr>
                          <m:show m:val="off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phantPr>
                        <m:e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rad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rad>
                            </m:e>
                          </m:d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rad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rad>
                            </m:e>
                          </m:d>
                        </m:e>
                      </m:phant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sz="2800" dirty="0"/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12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/>
          <a:p>
            <a:pPr marL="15875" indent="-15875" algn="ctr" eaLnBrk="0" hangingPunct="0">
              <a:tabLst>
                <a:tab pos="342900" algn="l"/>
                <a:tab pos="800100" algn="l"/>
                <a:tab pos="4121150" algn="l"/>
                <a:tab pos="7150100" algn="l"/>
              </a:tabLst>
            </a:pPr>
            <a:endParaRPr lang="en-US" b="1" i="1" dirty="0">
              <a:solidFill>
                <a:srgbClr val="000000"/>
              </a:solidFill>
              <a:latin typeface="Calibri" pitchFamily="34" charset="0"/>
            </a:endParaRPr>
          </a:p>
          <a:p>
            <a:pPr marL="15875" indent="-15875" eaLnBrk="0" hangingPunct="0">
              <a:tabLst>
                <a:tab pos="342900" algn="l"/>
                <a:tab pos="800100" algn="l"/>
                <a:tab pos="4121150" algn="l"/>
                <a:tab pos="7150100" algn="l"/>
              </a:tabLst>
            </a:pPr>
            <a:r>
              <a:rPr lang="en-US" b="1" dirty="0">
                <a:solidFill>
                  <a:srgbClr val="C00C08"/>
                </a:solidFill>
                <a:latin typeface="Calibri" pitchFamily="34" charset="0"/>
              </a:rPr>
              <a:t>     </a:t>
            </a:r>
            <a:r>
              <a:rPr lang="en-US" b="1" dirty="0">
                <a:solidFill>
                  <a:srgbClr val="FF0000"/>
                </a:solidFill>
                <a:latin typeface="Calibri" pitchFamily="34" charset="0"/>
              </a:rPr>
              <a:t>Wrong Solution                      </a:t>
            </a:r>
            <a:r>
              <a:rPr lang="en-US" b="1" dirty="0">
                <a:solidFill>
                  <a:srgbClr val="00B050"/>
                </a:solidFill>
                <a:latin typeface="Calibri" pitchFamily="34" charset="0"/>
              </a:rPr>
              <a:t>Correct Solution </a:t>
            </a:r>
          </a:p>
          <a:p>
            <a:pPr marL="15875" indent="-15875" eaLnBrk="0" hangingPunct="0">
              <a:tabLst>
                <a:tab pos="342900" algn="l"/>
                <a:tab pos="800100" algn="l"/>
                <a:tab pos="412115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Many algebra students	Avoid this error by </a:t>
            </a:r>
          </a:p>
          <a:p>
            <a:pPr marL="15875" indent="-15875" eaLnBrk="0" hangingPunct="0">
              <a:spcBef>
                <a:spcPts val="0"/>
              </a:spcBef>
              <a:tabLst>
                <a:tab pos="342900" algn="l"/>
                <a:tab pos="800100" algn="l"/>
                <a:tab pos="412115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make the following error.	remembering that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the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    </a:t>
            </a:r>
          </a:p>
          <a:p>
            <a:pPr marL="15875" indent="-15875" eaLnBrk="0" hangingPunct="0">
              <a:spcBef>
                <a:spcPts val="0"/>
              </a:spcBef>
              <a:tabLst>
                <a:tab pos="342900" algn="l"/>
                <a:tab pos="800100" algn="l"/>
                <a:tab pos="412115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                                                 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square of a binomial is a  </a:t>
            </a:r>
          </a:p>
          <a:p>
            <a:pPr marL="15875" indent="-15875" eaLnBrk="0" hangingPunct="0">
              <a:spcBef>
                <a:spcPts val="0"/>
              </a:spcBef>
              <a:tabLst>
                <a:tab pos="342900" algn="l"/>
                <a:tab pos="800100" algn="l"/>
                <a:tab pos="412115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                                                  trinomial. </a:t>
            </a:r>
          </a:p>
          <a:p>
            <a:pPr marL="15875" indent="-15875" eaLnBrk="0" hangingPunct="0">
              <a:tabLst>
                <a:tab pos="342900" algn="l"/>
                <a:tab pos="800100" algn="l"/>
                <a:tab pos="4121150" algn="l"/>
                <a:tab pos="7150100" algn="l"/>
              </a:tabLst>
            </a:pP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8" name="Line 19"/>
          <p:cNvSpPr>
            <a:spLocks noChangeShapeType="1"/>
          </p:cNvSpPr>
          <p:nvPr/>
        </p:nvSpPr>
        <p:spPr bwMode="auto">
          <a:xfrm>
            <a:off x="685800" y="4114800"/>
            <a:ext cx="2971800" cy="1219200"/>
          </a:xfrm>
          <a:prstGeom prst="line">
            <a:avLst/>
          </a:prstGeom>
          <a:noFill/>
          <a:ln w="190500">
            <a:solidFill>
              <a:srgbClr val="FFB3B5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" name="Line 20"/>
          <p:cNvSpPr>
            <a:spLocks noChangeShapeType="1"/>
          </p:cNvSpPr>
          <p:nvPr/>
        </p:nvSpPr>
        <p:spPr bwMode="auto">
          <a:xfrm flipV="1">
            <a:off x="762000" y="4038600"/>
            <a:ext cx="2743200" cy="1371600"/>
          </a:xfrm>
          <a:prstGeom prst="line">
            <a:avLst/>
          </a:prstGeom>
          <a:noFill/>
          <a:ln w="190500">
            <a:solidFill>
              <a:srgbClr val="FFB3B5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Oval 14"/>
          <p:cNvSpPr>
            <a:spLocks noChangeArrowheads="1"/>
          </p:cNvSpPr>
          <p:nvPr/>
        </p:nvSpPr>
        <p:spPr bwMode="auto">
          <a:xfrm>
            <a:off x="4572000" y="4191000"/>
            <a:ext cx="3886200" cy="1371600"/>
          </a:xfrm>
          <a:prstGeom prst="ellipse">
            <a:avLst/>
          </a:prstGeom>
          <a:noFill/>
          <a:ln w="190500">
            <a:solidFill>
              <a:srgbClr val="8BA7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3366FF"/>
              </a:solidFill>
            </a:endParaRPr>
          </a:p>
        </p:txBody>
      </p:sp>
      <p:sp>
        <p:nvSpPr>
          <p:cNvPr id="11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Caution: Common Error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819150" y="4343400"/>
          <a:ext cx="2449513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51100" imgH="1092200" progId="Equation.DSMT4">
                  <p:embed/>
                </p:oleObj>
              </mc:Choice>
              <mc:Fallback>
                <p:oleObj name="Equation" r:id="rId2" imgW="2451100" imgH="1092200" progId="Equation.DSMT4">
                  <p:embed/>
                  <p:pic>
                    <p:nvPicPr>
                      <p:cNvPr id="1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150" y="4343400"/>
                        <a:ext cx="2449513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4800600" y="4298950"/>
          <a:ext cx="33147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00480" imgH="1106280" progId="Equation.DSMT4">
                  <p:embed/>
                </p:oleObj>
              </mc:Choice>
              <mc:Fallback>
                <p:oleObj name="Equation" r:id="rId4" imgW="3300480" imgH="1106280" progId="Equation.DSMT4">
                  <p:embed/>
                  <p:pic>
                    <p:nvPicPr>
                      <p:cNvPr id="1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298950"/>
                        <a:ext cx="3314700" cy="1117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1: Polynomial Expressions</a:t>
            </a:r>
            <a:r>
              <a:rPr lang="en-US" dirty="0"/>
              <a:t>—Slide 1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:r>
                  <a:rPr sz="2800" dirty="0"/>
                  <a:t>The expression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14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r>
                  <a:rPr sz="2800" dirty="0"/>
                  <a:t> is a monomial in the variable</a:t>
                </a:r>
                <a:r>
                  <a:rPr lang="en-US" sz="2800" dirty="0"/>
                  <a:t> </a:t>
                </a:r>
                <a:r>
                  <a:rPr lang="en-US" sz="2800" i="1" dirty="0"/>
                  <a:t>x</a:t>
                </a:r>
                <a:r>
                  <a:rPr sz="2800" dirty="0"/>
                  <a:t>. The coefficient of the term is </a:t>
                </a:r>
                <a:r>
                  <a:rPr sz="2800" dirty="0">
                    <a:latin typeface="Cambria Math"/>
                  </a:rPr>
                  <a:t>14</a:t>
                </a:r>
                <a:r>
                  <a:rPr sz="2800" dirty="0"/>
                  <a:t> and the degree of the term is </a:t>
                </a:r>
                <a:r>
                  <a:rPr sz="2800" dirty="0">
                    <a:latin typeface="Cambria Math"/>
                  </a:rPr>
                  <a:t>6</a:t>
                </a:r>
                <a:r>
                  <a:rPr sz="2800" dirty="0"/>
                  <a:t>, which is also the degree of the polynomial.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:r>
                  <a:rPr sz="2800" dirty="0"/>
                  <a:t>The polynomial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>
                      <a:rPr>
                        <a:latin typeface="Cambria Math" panose="02040503050406030204" pitchFamily="18" charset="0"/>
                      </a:rPr>
                      <m:t>5</m:t>
                    </m:r>
                    <m:r>
                      <a:rPr>
                        <a:latin typeface="Cambria Math" panose="02040503050406030204" pitchFamily="18" charset="0"/>
                      </a:rPr>
                      <m:t>.</m:t>
                    </m:r>
                    <m:r>
                      <a:rPr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sz="2800" dirty="0"/>
                  <a:t> is a binomial in the two variables</a:t>
                </a:r>
                <a:r>
                  <a:rPr lang="en-US" sz="2800" dirty="0"/>
                  <a:t> </a:t>
                </a:r>
                <a:r>
                  <a:rPr lang="en-US" sz="2800" i="1" dirty="0"/>
                  <a:t>x</a:t>
                </a:r>
                <a:r>
                  <a:rPr lang="en-US" sz="2800" dirty="0"/>
                  <a:t> and </a:t>
                </a:r>
                <a:r>
                  <a:rPr lang="en-US" sz="2800" i="1" dirty="0"/>
                  <a:t>y</a:t>
                </a:r>
                <a:r>
                  <a:rPr sz="2800" dirty="0"/>
                  <a:t>. The degree of the first term is </a:t>
                </a:r>
                <a:r>
                  <a:rPr sz="2800" dirty="0">
                    <a:latin typeface="Cambria Math"/>
                  </a:rPr>
                  <a:t>6</a:t>
                </a:r>
                <a:r>
                  <a:rPr sz="2800" dirty="0"/>
                  <a:t>, and the degree of the second term is </a:t>
                </a:r>
                <a:r>
                  <a:rPr sz="2800" dirty="0">
                    <a:latin typeface="Cambria Math"/>
                  </a:rPr>
                  <a:t>7</a:t>
                </a:r>
                <a:r>
                  <a:rPr sz="2800" dirty="0"/>
                  <a:t>, so the degree of the polynomial as a whole is </a:t>
                </a:r>
                <a:r>
                  <a:rPr sz="2800" dirty="0">
                    <a:latin typeface="Cambria Math"/>
                  </a:rPr>
                  <a:t>7</a:t>
                </a:r>
                <a:r>
                  <a:rPr sz="2800" dirty="0"/>
                  <a:t>. The coefficient of the first term is 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−3 </a:t>
                </a:r>
                <a:r>
                  <a:rPr sz="2800" dirty="0"/>
                  <a:t>and the coefficient of the second term is </a:t>
                </a:r>
                <a:r>
                  <a:rPr sz="2800" dirty="0">
                    <a:latin typeface="Cambria Math"/>
                  </a:rPr>
                  <a:t>5.4</a:t>
                </a:r>
                <a:r>
                  <a:rPr sz="2800" dirty="0"/>
                  <a:t>.</a:t>
                </a: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 r="-20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Polynomial Expressions</a:t>
            </a:r>
            <a:r>
              <a:rPr lang="en-US" dirty="0"/>
              <a:t>—Slide 2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dirty="0"/>
                  <a:t>​</a:t>
                </a:r>
                <a:r>
                  <a:rPr sz="2800" dirty="0"/>
                  <a:t>The single number </a:t>
                </a:r>
                <a:r>
                  <a:rPr sz="2800" dirty="0">
                    <a:latin typeface="Cambria Math"/>
                  </a:rPr>
                  <a:t>5</a:t>
                </a:r>
                <a:r>
                  <a:rPr sz="2800" dirty="0"/>
                  <a:t> can be considered a polynomial. In particular, it is a monomial of degree </a:t>
                </a:r>
                <a:r>
                  <a:rPr sz="2800" dirty="0">
                    <a:latin typeface="Cambria Math"/>
                  </a:rPr>
                  <a:t>0</a:t>
                </a:r>
                <a:r>
                  <a:rPr sz="2800" dirty="0"/>
                  <a:t>. The rationale for assigning degree </a:t>
                </a:r>
                <a:r>
                  <a:rPr sz="2800" dirty="0">
                    <a:latin typeface="Cambria Math"/>
                  </a:rPr>
                  <a:t>0</a:t>
                </a:r>
                <a:r>
                  <a:rPr sz="2800" dirty="0"/>
                  <a:t> to nonzero constants such as </a:t>
                </a:r>
                <a:r>
                  <a:rPr sz="2800" dirty="0">
                    <a:latin typeface="Cambria Math"/>
                  </a:rPr>
                  <a:t>5</a:t>
                </a:r>
                <a:r>
                  <a:rPr sz="2800" dirty="0"/>
                  <a:t> is that </a:t>
                </a:r>
                <a:r>
                  <a:rPr sz="2800" dirty="0">
                    <a:latin typeface="Cambria Math"/>
                  </a:rPr>
                  <a:t>5</a:t>
                </a:r>
                <a:r>
                  <a:rPr sz="2800" dirty="0"/>
                  <a:t> can be thought of as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sz="2800" dirty="0"/>
                  <a:t> (or </a:t>
                </a:r>
                <a:r>
                  <a:rPr sz="2800" dirty="0">
                    <a:latin typeface="Cambria Math"/>
                  </a:rPr>
                  <a:t>5</a:t>
                </a:r>
                <a:r>
                  <a:rPr sz="2800" dirty="0"/>
                  <a:t> times </a:t>
                </a:r>
                <a:r>
                  <a:rPr sz="2800" i="1" dirty="0"/>
                  <a:t>any</a:t>
                </a:r>
                <a:r>
                  <a:rPr sz="2800" dirty="0"/>
                  <a:t> variable raised to the </a:t>
                </a:r>
                <a:r>
                  <a:rPr sz="2800" dirty="0">
                    <a:latin typeface="Cambria Math"/>
                  </a:rPr>
                  <a:t>0</a:t>
                </a:r>
                <a:r>
                  <a:rPr sz="2800" dirty="0"/>
                  <a:t> power). The coefficient of this monomial is itself: </a:t>
                </a:r>
                <a:r>
                  <a:rPr sz="2800" dirty="0">
                    <a:latin typeface="Cambria Math"/>
                  </a:rPr>
                  <a:t>5</a:t>
                </a:r>
                <a:r>
                  <a:rPr sz="28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595" r="-12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Polynomial Expressions</a:t>
            </a:r>
            <a:r>
              <a:rPr lang="en-US" dirty="0"/>
              <a:t>—Slide 3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dirty="0"/>
                  <a:t>​</a:t>
                </a:r>
                <a:r>
                  <a:rPr sz="2800" dirty="0"/>
                  <a:t>The polynomial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𝑧</m:t>
                    </m:r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10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>
                      <a:rPr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sz="2800" dirty="0"/>
                  <a:t> has four terms and is a polynomial in three variables. If one of the terms of a polynomial consists only of a number, it is referred to as the constant term. The degree of this polynomial is </a:t>
                </a:r>
                <a:r>
                  <a:rPr sz="2800" dirty="0">
                    <a:latin typeface="Cambria Math"/>
                  </a:rPr>
                  <a:t>10</a:t>
                </a:r>
                <a:r>
                  <a:rPr sz="2800" dirty="0"/>
                  <a:t>, and the degrees of the individual terms are, from left to right, </a:t>
                </a:r>
                <a:r>
                  <a:rPr sz="2800" dirty="0">
                    <a:latin typeface="Cambria Math"/>
                  </a:rPr>
                  <a:t>8</a:t>
                </a:r>
                <a:r>
                  <a:rPr sz="2800" dirty="0"/>
                  <a:t>, </a:t>
                </a:r>
                <a:r>
                  <a:rPr sz="2800" dirty="0">
                    <a:latin typeface="Cambria Math"/>
                  </a:rPr>
                  <a:t>1</a:t>
                </a:r>
                <a:r>
                  <a:rPr sz="2800" dirty="0"/>
                  <a:t>, </a:t>
                </a:r>
                <a:r>
                  <a:rPr sz="2800" dirty="0">
                    <a:latin typeface="Cambria Math"/>
                  </a:rPr>
                  <a:t>10</a:t>
                </a:r>
                <a:r>
                  <a:rPr sz="2800" dirty="0"/>
                  <a:t> and </a:t>
                </a:r>
                <a:r>
                  <a:rPr sz="2800" dirty="0">
                    <a:latin typeface="Cambria Math"/>
                  </a:rPr>
                  <a:t>0</a:t>
                </a:r>
                <a:r>
                  <a:rPr sz="2800" dirty="0"/>
                  <a:t>. The coefficients are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sz="2800" dirty="0"/>
                  <a:t>,</a:t>
                </a:r>
                <a:r>
                  <a:rPr lang="en-US" sz="2800" dirty="0"/>
                  <a:t> 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−1</a:t>
                </a:r>
                <a:r>
                  <a:rPr sz="2800" dirty="0"/>
                  <a:t>, </a:t>
                </a:r>
                <a:r>
                  <a:rPr sz="2800" dirty="0">
                    <a:latin typeface="Cambria Math"/>
                  </a:rPr>
                  <a:t>1</a:t>
                </a:r>
                <a:r>
                  <a:rPr sz="2800" dirty="0"/>
                  <a:t>, and </a:t>
                </a:r>
                <a:r>
                  <a:rPr sz="2800" dirty="0">
                    <a:latin typeface="Cambria Math"/>
                  </a:rPr>
                  <a:t>3</a:t>
                </a:r>
                <a:r>
                  <a:rPr sz="2800" dirty="0"/>
                  <a:t>.</a:t>
                </a: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Polynomial Expressions</a:t>
            </a:r>
            <a:r>
              <a:rPr lang="en-US" dirty="0"/>
              <a:t>—Slide 4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5"/>
                  <a:defRPr sz="2800"/>
                </a:pPr>
                <a:r>
                  <a:rPr dirty="0"/>
                  <a:t>​</a:t>
                </a:r>
                <a:r>
                  <a:rPr sz="2800" dirty="0"/>
                  <a:t>The expression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>
                      <a:rPr>
                        <a:latin typeface="Cambria Math" panose="02040503050406030204" pitchFamily="18" charset="0"/>
                      </a:rPr>
                      <m:t>7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r>
                  <a:rPr sz="2800" dirty="0"/>
                  <a:t> is </a:t>
                </a:r>
                <a:r>
                  <a:rPr sz="2800" b="1" dirty="0"/>
                  <a:t>not</a:t>
                </a:r>
                <a:r>
                  <a:rPr sz="2800" dirty="0"/>
                  <a:t> a polynomial because it contains a term in which a variable is raised to a </a:t>
                </a:r>
                <a:r>
                  <a:rPr sz="2800" i="1" dirty="0"/>
                  <a:t>negative</a:t>
                </a:r>
                <a:r>
                  <a:rPr sz="2800" dirty="0"/>
                  <a:t> exponent.</a:t>
                </a:r>
              </a:p>
              <a:p>
                <a:pPr marL="514350" indent="-514350">
                  <a:buFont typeface="+mj-lt"/>
                  <a:buAutoNum type="alphaLcPeriod" startAt="6"/>
                  <a:defRPr sz="2800"/>
                </a:pPr>
                <a:r>
                  <a:rPr dirty="0"/>
                  <a:t>​</a:t>
                </a:r>
                <a:r>
                  <a:rPr sz="2800" dirty="0"/>
                  <a:t>The expression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r>
                  <a:rPr sz="2800" dirty="0"/>
                  <a:t> is also </a:t>
                </a:r>
                <a:r>
                  <a:rPr sz="2800" b="1" dirty="0"/>
                  <a:t>not</a:t>
                </a:r>
                <a:r>
                  <a:rPr sz="2800" dirty="0"/>
                  <a:t> a polynomial, because it is equivalent to an expression with a variable raised to a </a:t>
                </a:r>
                <a:r>
                  <a:rPr sz="2800" i="1" dirty="0"/>
                  <a:t>fractional</a:t>
                </a:r>
                <a:r>
                  <a:rPr sz="2800" dirty="0"/>
                  <a:t> exponent,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sz="28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 r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Polynomials of a Single Variable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A polynomial in the variable </a:t>
                </a:r>
                <a:r>
                  <a:rPr lang="en-US" sz="2800" i="1" dirty="0"/>
                  <a:t>x</a:t>
                </a:r>
                <a:r>
                  <a:rPr lang="en-US" sz="2800" dirty="0"/>
                  <a:t> of degree </a:t>
                </a:r>
                <a:r>
                  <a:rPr lang="en-US" sz="2800" i="1" dirty="0"/>
                  <a:t>n</a:t>
                </a:r>
                <a:r>
                  <a:rPr lang="en-US" sz="2800" dirty="0"/>
                  <a:t> can be written in the form</a:t>
                </a:r>
              </a:p>
              <a:p>
                <a:pPr algn="ctr">
                  <a:defRPr sz="2800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ar-AE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ar-AE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ar-AE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ar-AE">
                        <a:latin typeface="Cambria Math" panose="02040503050406030204" pitchFamily="18" charset="0"/>
                      </a:rPr>
                      <m:t>𝑥</m:t>
                    </m:r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ar-AE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800" dirty="0"/>
                  <a:t>,</a:t>
                </a:r>
                <a:endParaRPr lang="ar-AE" sz="2800" dirty="0"/>
              </a:p>
              <a:p>
                <a:pPr>
                  <a:defRPr sz="2800"/>
                </a:pPr>
                <a:r>
                  <a:rPr lang="en-US" sz="280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ar-AE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800" dirty="0"/>
                  <a:t>,</a:t>
                </a:r>
                <a:r>
                  <a:rPr lang="ar-AE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ar-AE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800" dirty="0"/>
                  <a:t>,</a:t>
                </a:r>
                <a:r>
                  <a:rPr lang="ar-AE" sz="2800" dirty="0"/>
                  <a:t> </a:t>
                </a:r>
                <a:r>
                  <a:rPr lang="ar-AE" sz="2800" dirty="0">
                    <a:latin typeface="Cambria Math"/>
                  </a:rPr>
                  <a:t>…</a:t>
                </a:r>
                <a:r>
                  <a:rPr lang="ar-AE" sz="2800" dirty="0"/>
                  <a:t> </a:t>
                </a:r>
                <a:r>
                  <a:rPr lang="en-US" sz="28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ar-AE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800" dirty="0"/>
                  <a:t>,</a:t>
                </a:r>
                <a:r>
                  <a:rPr lang="ar-AE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ar-AE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are numbers,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ar-AE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ar-AE" smtClean="0">
                        <a:latin typeface="Cambria Math" panose="02040503050406030204" pitchFamily="18" charset="0"/>
                      </a:rPr>
                      <m:t>≠</m:t>
                    </m:r>
                    <m:r>
                      <a:rPr lang="ar-AE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,</a:t>
                </a:r>
                <a:r>
                  <a:rPr lang="ar-AE" sz="2800" dirty="0"/>
                  <a:t> </a:t>
                </a:r>
                <a:r>
                  <a:rPr lang="en-US" sz="2800" dirty="0"/>
                  <a:t>and </a:t>
                </a:r>
                <a:r>
                  <a:rPr lang="en-US" sz="2800" i="1" dirty="0"/>
                  <a:t>n</a:t>
                </a:r>
                <a:r>
                  <a:rPr lang="en-US" sz="2800" dirty="0"/>
                  <a:t> is a nonnegative integer. This form is called </a:t>
                </a:r>
                <a:r>
                  <a:rPr lang="en-US" sz="2800" b="1" dirty="0"/>
                  <a:t>descending order</a:t>
                </a:r>
                <a:r>
                  <a:rPr lang="en-US" sz="2800" dirty="0"/>
                  <a:t>, because the powers descend from left to right. The </a:t>
                </a:r>
                <a:r>
                  <a:rPr lang="en-US" sz="2800" b="1" dirty="0"/>
                  <a:t>leading coefficient</a:t>
                </a:r>
                <a:r>
                  <a:rPr lang="en-US" sz="2800" dirty="0"/>
                  <a:t> of this polynomial is </a:t>
                </a:r>
                <a:r>
                  <a:rPr lang="en-US" sz="2800" i="1" dirty="0"/>
                  <a:t>a</a:t>
                </a:r>
                <a:r>
                  <a:rPr lang="en-US" sz="1050" baseline="-25000" dirty="0"/>
                  <a:t> </a:t>
                </a:r>
                <a:r>
                  <a:rPr lang="en-US" i="1" baseline="-25000" dirty="0"/>
                  <a:t>n</a:t>
                </a:r>
                <a:r>
                  <a:rPr lang="ar-AE" sz="2800" dirty="0"/>
                  <a:t>.</a:t>
                </a:r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28" t="-9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Adding Polynomials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Add:</a:t>
            </a:r>
            <a:endParaRPr lang="en-US" dirty="0">
              <a:solidFill>
                <a:schemeClr val="tx1"/>
              </a:solidFill>
            </a:endParaRPr>
          </a:p>
          <a:p>
            <a:pPr marL="533400" indent="-533400">
              <a:spcBef>
                <a:spcPct val="10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783346" y="2743200"/>
          <a:ext cx="7226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26300" imgH="571500" progId="Equation.DSMT4">
                  <p:embed/>
                </p:oleObj>
              </mc:Choice>
              <mc:Fallback>
                <p:oleObj name="Equation" r:id="rId2" imgW="7226300" imgH="5715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346" y="2743200"/>
                        <a:ext cx="7226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1219200" y="3505200"/>
          <a:ext cx="7353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53300" imgH="571500" progId="Equation.DSMT4">
                  <p:embed/>
                </p:oleObj>
              </mc:Choice>
              <mc:Fallback>
                <p:oleObj name="Equation" r:id="rId4" imgW="7353300" imgH="5715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505200"/>
                        <a:ext cx="7353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1219200" y="4330700"/>
          <a:ext cx="312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24200" imgH="381000" progId="Equation.DSMT4">
                  <p:embed/>
                </p:oleObj>
              </mc:Choice>
              <mc:Fallback>
                <p:oleObj name="Equation" r:id="rId6" imgW="3124200" imgH="381000" progId="Equation.DSMT4">
                  <p:embed/>
                  <p:pic>
                    <p:nvPicPr>
                      <p:cNvPr id="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330700"/>
                        <a:ext cx="312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1297427" y="1295400"/>
          <a:ext cx="7226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26300" imgH="571500" progId="Equation.DSMT4">
                  <p:embed/>
                </p:oleObj>
              </mc:Choice>
              <mc:Fallback>
                <p:oleObj name="Equation" r:id="rId8" imgW="7226300" imgH="571500" progId="Equation.DSMT4">
                  <p:embed/>
                  <p:pic>
                    <p:nvPicPr>
                      <p:cNvPr id="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7427" y="1295400"/>
                        <a:ext cx="7226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410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Subtracting Polynomials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Subtract: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6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1937019" y="1308632"/>
          <a:ext cx="6426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26200" imgH="584200" progId="Equation.DSMT4">
                  <p:embed/>
                </p:oleObj>
              </mc:Choice>
              <mc:Fallback>
                <p:oleObj name="Equation" r:id="rId2" imgW="6426200" imgH="58420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7019" y="1308632"/>
                        <a:ext cx="64262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2088975"/>
              </p:ext>
            </p:extLst>
          </p:nvPr>
        </p:nvGraphicFramePr>
        <p:xfrm>
          <a:off x="598488" y="2552700"/>
          <a:ext cx="62595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253560" imgH="639720" progId="Equation.DSMT4">
                  <p:embed/>
                </p:oleObj>
              </mc:Choice>
              <mc:Fallback>
                <p:oleObj name="Equation" r:id="rId4" imgW="6253560" imgH="639720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88" y="2552700"/>
                        <a:ext cx="6259512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2942609"/>
              </p:ext>
            </p:extLst>
          </p:nvPr>
        </p:nvGraphicFramePr>
        <p:xfrm>
          <a:off x="1275053" y="3340100"/>
          <a:ext cx="601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06600" imgH="393120" progId="Equation.DSMT4">
                  <p:embed/>
                </p:oleObj>
              </mc:Choice>
              <mc:Fallback>
                <p:oleObj name="Equation" r:id="rId6" imgW="6006600" imgH="39312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053" y="3340100"/>
                        <a:ext cx="601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041043"/>
              </p:ext>
            </p:extLst>
          </p:nvPr>
        </p:nvGraphicFramePr>
        <p:xfrm>
          <a:off x="1273465" y="3991896"/>
          <a:ext cx="7150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50100" imgH="571500" progId="Equation.DSMT4">
                  <p:embed/>
                </p:oleObj>
              </mc:Choice>
              <mc:Fallback>
                <p:oleObj name="Equation" r:id="rId8" imgW="7150100" imgH="571500" progId="Equation.DSMT4">
                  <p:embed/>
                  <p:pic>
                    <p:nvPicPr>
                      <p:cNvPr id="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3465" y="3991896"/>
                        <a:ext cx="7150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1273465" y="4723734"/>
          <a:ext cx="379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797300" imgH="381000" progId="Equation.DSMT4">
                  <p:embed/>
                </p:oleObj>
              </mc:Choice>
              <mc:Fallback>
                <p:oleObj name="Equation" r:id="rId10" imgW="3797300" imgH="381000" progId="Equation.DSMT4">
                  <p:embed/>
                  <p:pic>
                    <p:nvPicPr>
                      <p:cNvPr id="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3465" y="4723734"/>
                        <a:ext cx="379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9874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Multiplying Polynomials and Monomials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045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/>
            <a:r>
              <a:rPr lang="en-US" dirty="0"/>
              <a:t>Multiply: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148" name="Object 43"/>
          <p:cNvGraphicFramePr>
            <a:graphicFrameLocks noChangeAspect="1"/>
          </p:cNvGraphicFramePr>
          <p:nvPr/>
        </p:nvGraphicFramePr>
        <p:xfrm>
          <a:off x="1941513" y="1258888"/>
          <a:ext cx="2463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50160" imgH="639720" progId="Equation.DSMT4">
                  <p:embed/>
                </p:oleObj>
              </mc:Choice>
              <mc:Fallback>
                <p:oleObj name="Equation" r:id="rId2" imgW="2450160" imgH="639720" progId="Equation.DSMT4">
                  <p:embed/>
                  <p:pic>
                    <p:nvPicPr>
                      <p:cNvPr id="6148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1513" y="1258888"/>
                        <a:ext cx="2463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4588" name="Object 44"/>
          <p:cNvGraphicFramePr>
            <a:graphicFrameLocks noChangeAspect="1"/>
          </p:cNvGraphicFramePr>
          <p:nvPr/>
        </p:nvGraphicFramePr>
        <p:xfrm>
          <a:off x="563563" y="2628900"/>
          <a:ext cx="2463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50160" imgH="639720" progId="Equation.DSMT4">
                  <p:embed/>
                </p:oleObj>
              </mc:Choice>
              <mc:Fallback>
                <p:oleObj name="Equation" r:id="rId4" imgW="2450160" imgH="639720" progId="Equation.DSMT4">
                  <p:embed/>
                  <p:pic>
                    <p:nvPicPr>
                      <p:cNvPr id="1004588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563" y="2628900"/>
                        <a:ext cx="2463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45"/>
          <p:cNvGraphicFramePr>
            <a:graphicFrameLocks noChangeAspect="1"/>
          </p:cNvGraphicFramePr>
          <p:nvPr/>
        </p:nvGraphicFramePr>
        <p:xfrm>
          <a:off x="3276600" y="1790700"/>
          <a:ext cx="9144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51655" imgH="774266" progId="Equation.DSMT4">
                  <p:embed/>
                </p:oleObj>
              </mc:Choice>
              <mc:Fallback>
                <p:oleObj name="Equation" r:id="rId6" imgW="451655" imgH="774266" progId="Equation.DSMT4">
                  <p:embed/>
                  <p:pic>
                    <p:nvPicPr>
                      <p:cNvPr id="615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167063" y="2633663"/>
          <a:ext cx="3975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958560" imgH="585000" progId="Equation.DSMT4">
                  <p:embed/>
                </p:oleObj>
              </mc:Choice>
              <mc:Fallback>
                <p:oleObj name="Equation" r:id="rId8" imgW="3958560" imgH="585000" progId="Equation.DSMT4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7063" y="2633663"/>
                        <a:ext cx="3975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163598" y="3402013"/>
          <a:ext cx="2806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97560" imgH="411120" progId="Equation.DSMT4">
                  <p:embed/>
                </p:oleObj>
              </mc:Choice>
              <mc:Fallback>
                <p:oleObj name="Equation" r:id="rId10" imgW="2797560" imgH="411120" progId="Equation.DSMT4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3598" y="3402013"/>
                        <a:ext cx="2806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6153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2512</TotalTime>
  <Words>721</Words>
  <Application>Microsoft Office PowerPoint</Application>
  <PresentationFormat>On-screen Show (4:3)</PresentationFormat>
  <Paragraphs>70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Courier New</vt:lpstr>
      <vt:lpstr>Cambria Math</vt:lpstr>
      <vt:lpstr>Symbol</vt:lpstr>
      <vt:lpstr>Arial</vt:lpstr>
      <vt:lpstr>Calibri</vt:lpstr>
      <vt:lpstr>Office Theme</vt:lpstr>
      <vt:lpstr>1_Office Theme</vt:lpstr>
      <vt:lpstr>Equation</vt:lpstr>
      <vt:lpstr>Section F.6</vt:lpstr>
      <vt:lpstr>Example 1: Polynomial Expressions—Slide 1</vt:lpstr>
      <vt:lpstr>Example 1: Polynomial Expressions—Slide 2</vt:lpstr>
      <vt:lpstr>Example 1: Polynomial Expressions—Slide 3</vt:lpstr>
      <vt:lpstr>Example 1: Polynomial Expressions—Slide 4</vt:lpstr>
      <vt:lpstr>Definition: Polynomials of a Single Variable</vt:lpstr>
      <vt:lpstr>Example 2: Adding Polynomials </vt:lpstr>
      <vt:lpstr>Example 3: Subtracting Polynomials </vt:lpstr>
      <vt:lpstr>Example 4: Multiplying Polynomials and Monomials</vt:lpstr>
      <vt:lpstr>Example 5: Multiplying Polynomials—Slide 1</vt:lpstr>
      <vt:lpstr>Example 5: Multiplying Polynomials—Slide 2</vt:lpstr>
      <vt:lpstr>Example 6: Using the FOIL Method to Multiply Binomials</vt:lpstr>
      <vt:lpstr>Special Product Formulas</vt:lpstr>
      <vt:lpstr>Example 7: Using Special Product Formulas—Slide 1</vt:lpstr>
      <vt:lpstr>Example 7: Using Special Product Formulas—Slide 2</vt:lpstr>
      <vt:lpstr>Caution: Common Error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Calculus with Early Transcendentals Plus Integrated Review, 2nd Edition</dc:title>
  <dc:creator>Hawkes Learning</dc:creator>
  <cp:lastModifiedBy>Marvin Glover</cp:lastModifiedBy>
  <cp:revision>195</cp:revision>
  <dcterms:created xsi:type="dcterms:W3CDTF">2013-04-26T14:43:13Z</dcterms:created>
  <dcterms:modified xsi:type="dcterms:W3CDTF">2025-06-20T19:29:13Z</dcterms:modified>
</cp:coreProperties>
</file>