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60" r:id="rId3"/>
    <p:sldId id="259" r:id="rId4"/>
    <p:sldId id="281" r:id="rId5"/>
    <p:sldId id="263" r:id="rId6"/>
    <p:sldId id="264" r:id="rId7"/>
    <p:sldId id="280" r:id="rId8"/>
    <p:sldId id="265" r:id="rId9"/>
    <p:sldId id="267" r:id="rId10"/>
    <p:sldId id="268" r:id="rId11"/>
    <p:sldId id="270" r:id="rId12"/>
    <p:sldId id="283" r:id="rId13"/>
    <p:sldId id="271" r:id="rId14"/>
    <p:sldId id="272" r:id="rId15"/>
    <p:sldId id="273" r:id="rId16"/>
    <p:sldId id="284" r:id="rId17"/>
    <p:sldId id="274" r:id="rId18"/>
    <p:sldId id="275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76" r:id="rId29"/>
    <p:sldId id="277" r:id="rId30"/>
    <p:sldId id="278" r:id="rId31"/>
    <p:sldId id="27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000000"/>
    <a:srgbClr val="007E7E"/>
    <a:srgbClr val="00007E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74" y="96"/>
      </p:cViewPr>
      <p:guideLst>
        <p:guide orient="horz" pos="216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5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6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3.wmf"/><Relationship Id="rId2" Type="http://schemas.openxmlformats.org/officeDocument/2006/relationships/oleObject" Target="../embeddings/oleObject51.bin"/><Relationship Id="rId16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2.wmf"/><Relationship Id="rId5" Type="http://schemas.openxmlformats.org/officeDocument/2006/relationships/image" Target="../media/image58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55.bin"/><Relationship Id="rId3" Type="http://schemas.openxmlformats.org/officeDocument/2006/relationships/image" Target="../media/image53.wmf"/><Relationship Id="rId21" Type="http://schemas.openxmlformats.org/officeDocument/2006/relationships/image" Target="../media/image70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7.bin"/><Relationship Id="rId17" Type="http://schemas.openxmlformats.org/officeDocument/2006/relationships/image" Target="../media/image69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9.bin"/><Relationship Id="rId20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54.wmf"/><Relationship Id="rId5" Type="http://schemas.openxmlformats.org/officeDocument/2006/relationships/image" Target="../media/image64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74.wmf"/><Relationship Id="rId3" Type="http://schemas.openxmlformats.org/officeDocument/2006/relationships/image" Target="../media/image56.wmf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4.bin"/><Relationship Id="rId17" Type="http://schemas.openxmlformats.org/officeDocument/2006/relationships/image" Target="../media/image76.wmf"/><Relationship Id="rId2" Type="http://schemas.openxmlformats.org/officeDocument/2006/relationships/oleObject" Target="../embeddings/oleObject56.bin"/><Relationship Id="rId16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3.wmf"/><Relationship Id="rId5" Type="http://schemas.openxmlformats.org/officeDocument/2006/relationships/image" Target="../media/image71.wmf"/><Relationship Id="rId15" Type="http://schemas.openxmlformats.org/officeDocument/2006/relationships/image" Target="../media/image75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78.wmf"/><Relationship Id="rId4" Type="http://schemas.openxmlformats.org/officeDocument/2006/relationships/oleObject" Target="../embeddings/oleObject7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84.wmf"/><Relationship Id="rId3" Type="http://schemas.openxmlformats.org/officeDocument/2006/relationships/image" Target="../media/image80.wmf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84.bin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3" Type="http://schemas.openxmlformats.org/officeDocument/2006/relationships/image" Target="../media/image78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5" Type="http://schemas.openxmlformats.org/officeDocument/2006/relationships/image" Target="../media/image85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8.bin"/><Relationship Id="rId3" Type="http://schemas.openxmlformats.org/officeDocument/2006/relationships/image" Target="../media/image90.wmf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2" Type="http://schemas.openxmlformats.org/officeDocument/2006/relationships/oleObject" Target="../embeddings/oleObject90.bin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1.bin"/><Relationship Id="rId5" Type="http://schemas.openxmlformats.org/officeDocument/2006/relationships/image" Target="../media/image79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97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8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7" Type="http://schemas.openxmlformats.org/officeDocument/2006/relationships/image" Target="../media/image112.wmf"/><Relationship Id="rId2" Type="http://schemas.openxmlformats.org/officeDocument/2006/relationships/oleObject" Target="../embeddings/oleObject10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4.bin"/><Relationship Id="rId5" Type="http://schemas.openxmlformats.org/officeDocument/2006/relationships/image" Target="../media/image111.png"/><Relationship Id="rId4" Type="http://schemas.openxmlformats.org/officeDocument/2006/relationships/oleObject" Target="../embeddings/oleObject103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5.png"/><Relationship Id="rId4" Type="http://schemas.openxmlformats.org/officeDocument/2006/relationships/image" Target="../media/image11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7" Type="http://schemas.openxmlformats.org/officeDocument/2006/relationships/image" Target="../media/image117.wmf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113.png"/><Relationship Id="rId4" Type="http://schemas.openxmlformats.org/officeDocument/2006/relationships/image" Target="../media/image111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oleObject" Target="../embeddings/oleObject14.bin"/><Relationship Id="rId21" Type="http://schemas.openxmlformats.org/officeDocument/2006/relationships/image" Target="../media/image22.wmf"/><Relationship Id="rId34" Type="http://schemas.openxmlformats.org/officeDocument/2006/relationships/oleObject" Target="../embeddings/oleObject29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33" Type="http://schemas.openxmlformats.org/officeDocument/2006/relationships/image" Target="../media/image28.wmf"/><Relationship Id="rId2" Type="http://schemas.openxmlformats.org/officeDocument/2006/relationships/image" Target="../media/image14.png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24.bin"/><Relationship Id="rId32" Type="http://schemas.openxmlformats.org/officeDocument/2006/relationships/oleObject" Target="../embeddings/oleObject28.bin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1.wmf"/><Relationship Id="rId31" Type="http://schemas.openxmlformats.org/officeDocument/2006/relationships/image" Target="../media/image27.wmf"/><Relationship Id="rId4" Type="http://schemas.openxmlformats.org/officeDocument/2006/relationships/image" Target="../media/image14.wmf"/><Relationship Id="rId9" Type="http://schemas.openxmlformats.org/officeDocument/2006/relationships/image" Target="../media/image18.png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27.bin"/><Relationship Id="rId35" Type="http://schemas.openxmlformats.org/officeDocument/2006/relationships/image" Target="../media/image29.wmf"/><Relationship Id="rId8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3.bin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F.5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 Number Exponents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Converting from Exponential Notation to Radical Notation—Slide 2</a:t>
            </a:r>
          </a:p>
        </p:txBody>
      </p:sp>
      <p:sp>
        <p:nvSpPr>
          <p:cNvPr id="5" name="Rectangle 4"/>
          <p:cNvSpPr/>
          <p:nvPr/>
        </p:nvSpPr>
        <p:spPr>
          <a:xfrm>
            <a:off x="2667000" y="1603514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6, is the denominator of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2656512"/>
            <a:ext cx="533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a square root, the index is understood to be 2.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7000" y="3742422"/>
            <a:ext cx="411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−1, is not affected by the exponent. We could also write </a:t>
            </a:r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190475"/>
              </p:ext>
            </p:extLst>
          </p:nvPr>
        </p:nvGraphicFramePr>
        <p:xfrm>
          <a:off x="6324600" y="3919989"/>
          <a:ext cx="1346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57200" progId="Equation.DSMT4">
                  <p:embed/>
                </p:oleObj>
              </mc:Choice>
              <mc:Fallback>
                <p:oleObj name="Equation" r:id="rId2" imgW="134604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19989"/>
                        <a:ext cx="1346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457200" y="1473200"/>
          <a:ext cx="1104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495000" progId="Equation.DSMT4">
                  <p:embed/>
                </p:oleObj>
              </mc:Choice>
              <mc:Fallback>
                <p:oleObj name="Equation" r:id="rId4" imgW="11048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73200"/>
                        <a:ext cx="1104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642844" y="12954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634680" progId="Equation.DSMT4">
                  <p:embed/>
                </p:oleObj>
              </mc:Choice>
              <mc:Fallback>
                <p:oleObj name="Equation" r:id="rId6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2844" y="12954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57200" y="2565167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444240" progId="Equation.DSMT4">
                  <p:embed/>
                </p:oleObj>
              </mc:Choice>
              <mc:Fallback>
                <p:oleObj name="Equation" r:id="rId8" imgW="1143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565167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676400" y="2362433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622080" progId="Equation.DSMT4">
                  <p:embed/>
                </p:oleObj>
              </mc:Choice>
              <mc:Fallback>
                <p:oleObj name="Equation" r:id="rId10" imgW="8125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433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" y="3734033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444240" progId="Equation.DSMT4">
                  <p:embed/>
                </p:oleObj>
              </mc:Choice>
              <mc:Fallback>
                <p:oleObj name="Equation" r:id="rId12" imgW="10918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4033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1659622" y="3497044"/>
          <a:ext cx="83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38080" imgH="622080" progId="Equation.DSMT4">
                  <p:embed/>
                </p:oleObj>
              </mc:Choice>
              <mc:Fallback>
                <p:oleObj name="Equation" r:id="rId14" imgW="83808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622" y="3497044"/>
                        <a:ext cx="83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using one or more of the rules for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Exponents—Slide 1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956345" y="213360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345" y="213360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283948"/>
              </p:ext>
            </p:extLst>
          </p:nvPr>
        </p:nvGraphicFramePr>
        <p:xfrm>
          <a:off x="584200" y="295783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1346040" progId="Equation.DSMT4">
                  <p:embed/>
                </p:oleObj>
              </mc:Choice>
              <mc:Fallback>
                <p:oleObj name="Equation" r:id="rId4" imgW="939600" imgH="1346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95783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DED85AC-28C4-0D48-C23D-004DCDA6EF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22054"/>
              </p:ext>
            </p:extLst>
          </p:nvPr>
        </p:nvGraphicFramePr>
        <p:xfrm>
          <a:off x="584200" y="430403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749160" progId="Equation.DSMT4">
                  <p:embed/>
                </p:oleObj>
              </mc:Choice>
              <mc:Fallback>
                <p:oleObj name="Equation" r:id="rId6" imgW="1396800" imgH="749160" progId="Equation.DSMT4">
                  <p:embed/>
                  <p:pic>
                    <p:nvPicPr>
                      <p:cNvPr id="5120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30403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>
            <a:extLst>
              <a:ext uri="{FF2B5EF4-FFF2-40B4-BE49-F238E27FC236}">
                <a16:creationId xmlns:a16="http://schemas.microsoft.com/office/drawing/2014/main" id="{64D85127-A397-F015-0BF9-3D06B6BD29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581021"/>
              </p:ext>
            </p:extLst>
          </p:nvPr>
        </p:nvGraphicFramePr>
        <p:xfrm>
          <a:off x="584200" y="4981874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19240" imgH="952200" progId="Equation.DSMT4">
                  <p:embed/>
                </p:oleObj>
              </mc:Choice>
              <mc:Fallback>
                <p:oleObj name="Equation" r:id="rId8" imgW="2019240" imgH="952200" progId="Equation.DSMT4">
                  <p:embed/>
                  <p:pic>
                    <p:nvPicPr>
                      <p:cNvPr id="512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981874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3">
            <a:extLst>
              <a:ext uri="{FF2B5EF4-FFF2-40B4-BE49-F238E27FC236}">
                <a16:creationId xmlns:a16="http://schemas.microsoft.com/office/drawing/2014/main" id="{EA1DE164-8779-BA24-C2EF-B90A11ABC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512658"/>
              </p:ext>
            </p:extLst>
          </p:nvPr>
        </p:nvGraphicFramePr>
        <p:xfrm>
          <a:off x="4038600" y="2177714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25400" imgH="672840" progId="Equation.DSMT4">
                  <p:embed/>
                </p:oleObj>
              </mc:Choice>
              <mc:Fallback>
                <p:oleObj name="Equation" r:id="rId10" imgW="1625400" imgH="672840" progId="Equation.DSMT4">
                  <p:embed/>
                  <p:pic>
                    <p:nvPicPr>
                      <p:cNvPr id="512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177714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DDDA6E0-57AD-C1D7-BAEA-55E3BEFD35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194993"/>
              </p:ext>
            </p:extLst>
          </p:nvPr>
        </p:nvGraphicFramePr>
        <p:xfrm>
          <a:off x="4041289" y="325501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680" imgH="622080" progId="Equation.DSMT4">
                  <p:embed/>
                </p:oleObj>
              </mc:Choice>
              <mc:Fallback>
                <p:oleObj name="Equation" r:id="rId12" imgW="850680" imgH="622080" progId="Equation.DSMT4">
                  <p:embed/>
                  <p:pic>
                    <p:nvPicPr>
                      <p:cNvPr id="522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1289" y="325501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87FD51A1-0734-ABB6-BC7A-1F4BD1DD1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7071624"/>
              </p:ext>
            </p:extLst>
          </p:nvPr>
        </p:nvGraphicFramePr>
        <p:xfrm>
          <a:off x="4038600" y="406908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71520" imgH="1218960" progId="Equation.DSMT4">
                  <p:embed/>
                </p:oleObj>
              </mc:Choice>
              <mc:Fallback>
                <p:oleObj name="Equation" r:id="rId14" imgW="2171520" imgH="1218960" progId="Equation.DSMT4">
                  <p:embed/>
                  <p:pic>
                    <p:nvPicPr>
                      <p:cNvPr id="522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06908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b="1" dirty="0"/>
              <a:t>Solution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Exponents—Slide 2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1000" y="2259885"/>
            <a:ext cx="2362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the exponents.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628754"/>
              </p:ext>
            </p:extLst>
          </p:nvPr>
        </p:nvGraphicFramePr>
        <p:xfrm>
          <a:off x="1108745" y="1963474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622080" progId="Equation.DSMT4">
                  <p:embed/>
                </p:oleObj>
              </mc:Choice>
              <mc:Fallback>
                <p:oleObj name="Equation" r:id="rId2" imgW="876240" imgH="62208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8745" y="1963474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892287"/>
              </p:ext>
            </p:extLst>
          </p:nvPr>
        </p:nvGraphicFramePr>
        <p:xfrm>
          <a:off x="2040622" y="1963474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5160" imgH="622080" progId="Equation.DSMT4">
                  <p:embed/>
                </p:oleObj>
              </mc:Choice>
              <mc:Fallback>
                <p:oleObj name="Equation" r:id="rId4" imgW="965160" imgH="622080" progId="Equation.DSMT4">
                  <p:embed/>
                  <p:pic>
                    <p:nvPicPr>
                      <p:cNvPr id="5018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2" y="1963474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034782"/>
              </p:ext>
            </p:extLst>
          </p:nvPr>
        </p:nvGraphicFramePr>
        <p:xfrm>
          <a:off x="2049011" y="2772196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622080" progId="Equation.DSMT4">
                  <p:embed/>
                </p:oleObj>
              </mc:Choice>
              <mc:Fallback>
                <p:oleObj name="Equation" r:id="rId6" imgW="977760" imgH="622080" progId="Equation.DSMT4">
                  <p:embed/>
                  <p:pic>
                    <p:nvPicPr>
                      <p:cNvPr id="5018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011" y="2772196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506526"/>
              </p:ext>
            </p:extLst>
          </p:nvPr>
        </p:nvGraphicFramePr>
        <p:xfrm>
          <a:off x="3073167" y="2772196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622080" progId="Equation.DSMT4">
                  <p:embed/>
                </p:oleObj>
              </mc:Choice>
              <mc:Fallback>
                <p:oleObj name="Equation" r:id="rId8" imgW="647640" imgH="622080" progId="Equation.DSMT4">
                  <p:embed/>
                  <p:pic>
                    <p:nvPicPr>
                      <p:cNvPr id="5018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167" y="2772196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191000" y="4118993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the exponents. 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363459"/>
              </p:ext>
            </p:extLst>
          </p:nvPr>
        </p:nvGraphicFramePr>
        <p:xfrm>
          <a:off x="461682" y="3657600"/>
          <a:ext cx="9398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600" imgH="1346040" progId="Equation.DSMT4">
                  <p:embed/>
                </p:oleObj>
              </mc:Choice>
              <mc:Fallback>
                <p:oleObj name="Equation" r:id="rId10" imgW="939600" imgH="1346040" progId="Equation.DSMT4">
                  <p:embed/>
                  <p:pic>
                    <p:nvPicPr>
                      <p:cNvPr id="501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82" y="3657600"/>
                        <a:ext cx="9398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330860"/>
              </p:ext>
            </p:extLst>
          </p:nvPr>
        </p:nvGraphicFramePr>
        <p:xfrm>
          <a:off x="1452282" y="3886200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622080" progId="Equation.DSMT4">
                  <p:embed/>
                </p:oleObj>
              </mc:Choice>
              <mc:Fallback>
                <p:oleObj name="Equation" r:id="rId12" imgW="977760" imgH="622080" progId="Equation.DSMT4">
                  <p:embed/>
                  <p:pic>
                    <p:nvPicPr>
                      <p:cNvPr id="5018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3886200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63881"/>
              </p:ext>
            </p:extLst>
          </p:nvPr>
        </p:nvGraphicFramePr>
        <p:xfrm>
          <a:off x="1452282" y="4876800"/>
          <a:ext cx="115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609480" progId="Equation.DSMT4">
                  <p:embed/>
                </p:oleObj>
              </mc:Choice>
              <mc:Fallback>
                <p:oleObj name="Equation" r:id="rId14" imgW="1155600" imgH="609480" progId="Equation.DSMT4">
                  <p:embed/>
                  <p:pic>
                    <p:nvPicPr>
                      <p:cNvPr id="501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4876800"/>
                        <a:ext cx="1155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682133"/>
              </p:ext>
            </p:extLst>
          </p:nvPr>
        </p:nvGraphicFramePr>
        <p:xfrm>
          <a:off x="2671482" y="4869110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609480" progId="Equation.DSMT4">
                  <p:embed/>
                </p:oleObj>
              </mc:Choice>
              <mc:Fallback>
                <p:oleObj name="Equation" r:id="rId16" imgW="736560" imgH="609480" progId="Equation.DSMT4">
                  <p:embed/>
                  <p:pic>
                    <p:nvPicPr>
                      <p:cNvPr id="5018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82" y="4869110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4346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Exponents—Slide 3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33400" y="1295400"/>
          <a:ext cx="1397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749160" progId="Equation.DSMT4">
                  <p:embed/>
                </p:oleObj>
              </mc:Choice>
              <mc:Fallback>
                <p:oleObj name="Equation" r:id="rId2" imgW="1396800" imgH="749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97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1981200" y="1414244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622080" progId="Equation.DSMT4">
                  <p:embed/>
                </p:oleObj>
              </mc:Choice>
              <mc:Fallback>
                <p:oleObj name="Equation" r:id="rId4" imgW="133344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14244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378666" y="1396767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22080" progId="Equation.DSMT4">
                  <p:embed/>
                </p:oleObj>
              </mc:Choice>
              <mc:Fallback>
                <p:oleObj name="Equation" r:id="rId6" imgW="8254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666" y="1396767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81282" y="2632022"/>
            <a:ext cx="40341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E7E"/>
                </a:solidFill>
              </a:rPr>
              <a:t>Multiply the exponents of </a:t>
            </a:r>
            <a:r>
              <a:rPr lang="en-US" i="1" dirty="0">
                <a:solidFill>
                  <a:srgbClr val="007E7E"/>
                </a:solidFill>
              </a:rPr>
              <a:t>y </a:t>
            </a:r>
            <a:r>
              <a:rPr lang="en-US" sz="2000" dirty="0">
                <a:solidFill>
                  <a:srgbClr val="007E7E"/>
                </a:solidFill>
              </a:rPr>
              <a:t>and reduce.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13300" y="4966985"/>
            <a:ext cx="30480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This is not a real number.        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                            is not real. </a:t>
            </a:r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352926"/>
              </p:ext>
            </p:extLst>
          </p:nvPr>
        </p:nvGraphicFramePr>
        <p:xfrm>
          <a:off x="4881282" y="5243815"/>
          <a:ext cx="157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507960" progId="Equation.DSMT4">
                  <p:embed/>
                </p:oleObj>
              </mc:Choice>
              <mc:Fallback>
                <p:oleObj name="Equation" r:id="rId8" imgW="157464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1282" y="5243815"/>
                        <a:ext cx="1574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918733"/>
              </p:ext>
            </p:extLst>
          </p:nvPr>
        </p:nvGraphicFramePr>
        <p:xfrm>
          <a:off x="541789" y="2264678"/>
          <a:ext cx="2019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19240" imgH="952200" progId="Equation.DSMT4">
                  <p:embed/>
                </p:oleObj>
              </mc:Choice>
              <mc:Fallback>
                <p:oleObj name="Equation" r:id="rId10" imgW="201924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264678"/>
                        <a:ext cx="2019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70199"/>
              </p:ext>
            </p:extLst>
          </p:nvPr>
        </p:nvGraphicFramePr>
        <p:xfrm>
          <a:off x="2590800" y="2489433"/>
          <a:ext cx="2222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280" imgH="723600" progId="Equation.DSMT4">
                  <p:embed/>
                </p:oleObj>
              </mc:Choice>
              <mc:Fallback>
                <p:oleObj name="Equation" r:id="rId12" imgW="2222280" imgH="723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489433"/>
                        <a:ext cx="2222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15866"/>
              </p:ext>
            </p:extLst>
          </p:nvPr>
        </p:nvGraphicFramePr>
        <p:xfrm>
          <a:off x="2616666" y="3327633"/>
          <a:ext cx="876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76240" imgH="1358640" progId="Equation.DSMT4">
                  <p:embed/>
                </p:oleObj>
              </mc:Choice>
              <mc:Fallback>
                <p:oleObj name="Equation" r:id="rId14" imgW="876240" imgH="1358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666" y="3327633"/>
                        <a:ext cx="876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54218"/>
              </p:ext>
            </p:extLst>
          </p:nvPr>
        </p:nvGraphicFramePr>
        <p:xfrm>
          <a:off x="3521978" y="3336022"/>
          <a:ext cx="8255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1130040" progId="Equation.DSMT4">
                  <p:embed/>
                </p:oleObj>
              </mc:Choice>
              <mc:Fallback>
                <p:oleObj name="Equation" r:id="rId16" imgW="825480" imgH="1130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978" y="3336022"/>
                        <a:ext cx="8255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576784"/>
              </p:ext>
            </p:extLst>
          </p:nvPr>
        </p:nvGraphicFramePr>
        <p:xfrm>
          <a:off x="533400" y="4800600"/>
          <a:ext cx="162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400" imgH="672840" progId="Equation.DSMT4">
                  <p:embed/>
                </p:oleObj>
              </mc:Choice>
              <mc:Fallback>
                <p:oleObj name="Equation" r:id="rId18" imgW="1625400" imgH="672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00600"/>
                        <a:ext cx="1625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418137"/>
              </p:ext>
            </p:extLst>
          </p:nvPr>
        </p:nvGraphicFramePr>
        <p:xfrm>
          <a:off x="2209800" y="4800600"/>
          <a:ext cx="1346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1117440" progId="Equation.DSMT4">
                  <p:embed/>
                </p:oleObj>
              </mc:Choice>
              <mc:Fallback>
                <p:oleObj name="Equation" r:id="rId20" imgW="1346040" imgH="1117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346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Simplifying Expressions with Rational Exponents—Slide 4</a:t>
            </a:r>
          </a:p>
        </p:txBody>
      </p:sp>
      <p:sp>
        <p:nvSpPr>
          <p:cNvPr id="6" name="Rectangle 5"/>
          <p:cNvSpPr/>
          <p:nvPr/>
        </p:nvSpPr>
        <p:spPr>
          <a:xfrm>
            <a:off x="3564622" y="1176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 can be reduced as long as the expression is real.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8614" y="5269059"/>
            <a:ext cx="35063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properties of negative exponents. 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0" y="1143000"/>
          <a:ext cx="85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22080" progId="Equation.DSMT4">
                  <p:embed/>
                </p:oleObj>
              </mc:Choice>
              <mc:Fallback>
                <p:oleObj name="Equation" r:id="rId2" imgW="85068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143000"/>
                        <a:ext cx="85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371600" y="1126222"/>
          <a:ext cx="62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622080" progId="Equation.DSMT4">
                  <p:embed/>
                </p:oleObj>
              </mc:Choice>
              <mc:Fallback>
                <p:oleObj name="Equation" r:id="rId4" imgW="62208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126222"/>
                        <a:ext cx="622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57400" y="1447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291960" progId="Equation.DSMT4">
                  <p:embed/>
                </p:oleObj>
              </mc:Choice>
              <mc:Fallback>
                <p:oleObj name="Equation" r:id="rId6" imgW="4698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447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243419"/>
              </p:ext>
            </p:extLst>
          </p:nvPr>
        </p:nvGraphicFramePr>
        <p:xfrm>
          <a:off x="463550" y="1905000"/>
          <a:ext cx="2171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1218960" progId="Equation.DSMT4">
                  <p:embed/>
                </p:oleObj>
              </mc:Choice>
              <mc:Fallback>
                <p:oleObj name="Equation" r:id="rId8" imgW="217152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905000"/>
                        <a:ext cx="2171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743200" y="1828800"/>
          <a:ext cx="18923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160" imgH="1562040" progId="Equation.DSMT4">
                  <p:embed/>
                </p:oleObj>
              </mc:Choice>
              <mc:Fallback>
                <p:oleObj name="Equation" r:id="rId10" imgW="1892160" imgH="1562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18923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2743200" y="3505200"/>
          <a:ext cx="23368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36760" imgH="1473120" progId="Equation.DSMT4">
                  <p:embed/>
                </p:oleObj>
              </mc:Choice>
              <mc:Fallback>
                <p:oleObj name="Equation" r:id="rId12" imgW="2336760" imgH="1473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5200"/>
                        <a:ext cx="23368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743200" y="5062756"/>
          <a:ext cx="1282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82680" imgH="876240" progId="Equation.DSMT4">
                  <p:embed/>
                </p:oleObj>
              </mc:Choice>
              <mc:Fallback>
                <p:oleObj name="Equation" r:id="rId14" imgW="12826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62756"/>
                        <a:ext cx="1282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4038600" y="5062756"/>
          <a:ext cx="1143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43000" imgH="939600" progId="Equation.DSMT4">
                  <p:embed/>
                </p:oleObj>
              </mc:Choice>
              <mc:Fallback>
                <p:oleObj name="Equation" r:id="rId16" imgW="114300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62756"/>
                        <a:ext cx="1143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B2250B8-4A32-58A5-A3D9-B747840674DB}"/>
              </a:ext>
            </a:extLst>
          </p:cNvPr>
          <p:cNvSpPr/>
          <p:nvPr/>
        </p:nvSpPr>
        <p:spPr>
          <a:xfrm>
            <a:off x="5370546" y="4830462"/>
            <a:ext cx="2632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 the exponents.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 each expression by first changing it into an equivalent expression with rational exponents. Then rewrite the answer in simplified radical form. Assume that all variables represent positive real numbers.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Simplifying Radical Notation by Changing to Exponential Notation—Slide 1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247349"/>
              </p:ext>
            </p:extLst>
          </p:nvPr>
        </p:nvGraphicFramePr>
        <p:xfrm>
          <a:off x="533400" y="3257550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545760" progId="Equation.DSMT4">
                  <p:embed/>
                </p:oleObj>
              </mc:Choice>
              <mc:Fallback>
                <p:oleObj name="Equation" r:id="rId2" imgW="124452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57550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4C7E64B-7A83-323B-7522-8AEACAC5D5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495983"/>
              </p:ext>
            </p:extLst>
          </p:nvPr>
        </p:nvGraphicFramePr>
        <p:xfrm>
          <a:off x="3429000" y="3359150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44240" progId="Equation.DSMT4">
                  <p:embed/>
                </p:oleObj>
              </mc:Choice>
              <mc:Fallback>
                <p:oleObj name="Equation" r:id="rId4" imgW="1422360" imgH="444240" progId="Equation.DSMT4">
                  <p:embed/>
                  <p:pic>
                    <p:nvPicPr>
                      <p:cNvPr id="542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9150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E4DF904-01E3-4F43-68C5-99FEBD47C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679236"/>
              </p:ext>
            </p:extLst>
          </p:nvPr>
        </p:nvGraphicFramePr>
        <p:xfrm>
          <a:off x="6400800" y="30480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1066680" progId="Equation.DSMT4">
                  <p:embed/>
                </p:oleObj>
              </mc:Choice>
              <mc:Fallback>
                <p:oleObj name="Equation" r:id="rId6" imgW="1765080" imgH="1066680" progId="Equation.DSMT4">
                  <p:embed/>
                  <p:pic>
                    <p:nvPicPr>
                      <p:cNvPr id="553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480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Simplifying Radical Notation by Changing to Exponential Notation—Slide 2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568727"/>
              </p:ext>
            </p:extLst>
          </p:nvPr>
        </p:nvGraphicFramePr>
        <p:xfrm>
          <a:off x="3854566" y="37973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622080" progId="Equation.DSMT4">
                  <p:embed/>
                </p:oleObj>
              </mc:Choice>
              <mc:Fallback>
                <p:oleObj name="Equation" r:id="rId2" imgW="2133360" imgH="622080" progId="Equation.DSMT4">
                  <p:embed/>
                  <p:pic>
                    <p:nvPicPr>
                      <p:cNvPr id="532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566" y="37973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269196"/>
              </p:ext>
            </p:extLst>
          </p:nvPr>
        </p:nvGraphicFramePr>
        <p:xfrm>
          <a:off x="457200" y="1854666"/>
          <a:ext cx="1244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545760" progId="Equation.DSMT4">
                  <p:embed/>
                </p:oleObj>
              </mc:Choice>
              <mc:Fallback>
                <p:oleObj name="Equation" r:id="rId4" imgW="1244520" imgH="545760" progId="Equation.DSMT4">
                  <p:embed/>
                  <p:pic>
                    <p:nvPicPr>
                      <p:cNvPr id="532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54666"/>
                        <a:ext cx="1244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684368"/>
              </p:ext>
            </p:extLst>
          </p:nvPr>
        </p:nvGraphicFramePr>
        <p:xfrm>
          <a:off x="1752600" y="1693877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825480" progId="Equation.DSMT4">
                  <p:embed/>
                </p:oleObj>
              </mc:Choice>
              <mc:Fallback>
                <p:oleObj name="Equation" r:id="rId6" imgW="1155600" imgH="825480" progId="Equation.DSMT4">
                  <p:embed/>
                  <p:pic>
                    <p:nvPicPr>
                      <p:cNvPr id="532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93877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168003"/>
              </p:ext>
            </p:extLst>
          </p:nvPr>
        </p:nvGraphicFramePr>
        <p:xfrm>
          <a:off x="1752600" y="2633444"/>
          <a:ext cx="1054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888840" progId="Equation.DSMT4">
                  <p:embed/>
                </p:oleObj>
              </mc:Choice>
              <mc:Fallback>
                <p:oleObj name="Equation" r:id="rId8" imgW="1054080" imgH="888840" progId="Equation.DSMT4">
                  <p:embed/>
                  <p:pic>
                    <p:nvPicPr>
                      <p:cNvPr id="532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33444"/>
                        <a:ext cx="1054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28625"/>
              </p:ext>
            </p:extLst>
          </p:nvPr>
        </p:nvGraphicFramePr>
        <p:xfrm>
          <a:off x="1752833" y="3683466"/>
          <a:ext cx="73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609480" progId="Equation.DSMT4">
                  <p:embed/>
                </p:oleObj>
              </mc:Choice>
              <mc:Fallback>
                <p:oleObj name="Equation" r:id="rId10" imgW="736560" imgH="609480" progId="Equation.DSMT4">
                  <p:embed/>
                  <p:pic>
                    <p:nvPicPr>
                      <p:cNvPr id="532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833" y="3683466"/>
                        <a:ext cx="73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267293"/>
              </p:ext>
            </p:extLst>
          </p:nvPr>
        </p:nvGraphicFramePr>
        <p:xfrm>
          <a:off x="2565633" y="3886200"/>
          <a:ext cx="800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99920" imgH="444240" progId="Equation.DSMT4">
                  <p:embed/>
                </p:oleObj>
              </mc:Choice>
              <mc:Fallback>
                <p:oleObj name="Equation" r:id="rId12" imgW="799920" imgH="444240" progId="Equation.DSMT4">
                  <p:embed/>
                  <p:pic>
                    <p:nvPicPr>
                      <p:cNvPr id="532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633" y="3886200"/>
                        <a:ext cx="800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139D2F2-0364-7FE6-9E7C-1FF5671F626B}"/>
              </a:ext>
            </a:extLst>
          </p:cNvPr>
          <p:cNvSpPr txBox="1"/>
          <p:nvPr/>
        </p:nvSpPr>
        <p:spPr>
          <a:xfrm>
            <a:off x="381000" y="1220754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36140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Simplifying Radical Notation by Changing to Exponential Notation—Slide 3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457200" y="1515611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444240" progId="Equation.DSMT4">
                  <p:embed/>
                </p:oleObj>
              </mc:Choice>
              <mc:Fallback>
                <p:oleObj name="Equation" r:id="rId2" imgW="14223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515611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1905699" y="1295400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634680" progId="Equation.DSMT4">
                  <p:embed/>
                </p:oleObj>
              </mc:Choice>
              <mc:Fallback>
                <p:oleObj name="Equation" r:id="rId4" imgW="11300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699" y="1295400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1905000" y="2108433"/>
          <a:ext cx="95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634680" progId="Equation.DSMT4">
                  <p:embed/>
                </p:oleObj>
              </mc:Choice>
              <mc:Fallback>
                <p:oleObj name="Equation" r:id="rId6" imgW="95220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108433"/>
                        <a:ext cx="95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1905000" y="2929156"/>
          <a:ext cx="965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634680" progId="Equation.DSMT4">
                  <p:embed/>
                </p:oleObj>
              </mc:Choice>
              <mc:Fallback>
                <p:oleObj name="Equation" r:id="rId8" imgW="965160" imgH="634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929156"/>
                        <a:ext cx="965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905000" y="3733800"/>
          <a:ext cx="635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680" imgH="634680" progId="Equation.DSMT4">
                  <p:embed/>
                </p:oleObj>
              </mc:Choice>
              <mc:Fallback>
                <p:oleObj name="Equation" r:id="rId10" imgW="63468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33800"/>
                        <a:ext cx="635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607578" y="3928844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495000" progId="Equation.DSMT4">
                  <p:embed/>
                </p:oleObj>
              </mc:Choice>
              <mc:Fallback>
                <p:oleObj name="Equation" r:id="rId12" imgW="901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7578" y="3928844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Simplifying Radical Notation by Changing to Exponential Notation—Slide 4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403929"/>
              </p:ext>
            </p:extLst>
          </p:nvPr>
        </p:nvGraphicFramePr>
        <p:xfrm>
          <a:off x="5791200" y="3601357"/>
          <a:ext cx="231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977760" progId="Equation.DSMT4">
                  <p:embed/>
                </p:oleObj>
              </mc:Choice>
              <mc:Fallback>
                <p:oleObj name="Equation" r:id="rId2" imgW="23112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601357"/>
                        <a:ext cx="2311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57200" y="1447800"/>
          <a:ext cx="1765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66680" progId="Equation.DSMT4">
                  <p:embed/>
                </p:oleObj>
              </mc:Choice>
              <mc:Fallback>
                <p:oleObj name="Equation" r:id="rId4" imgW="17650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447800"/>
                        <a:ext cx="1765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2277611" y="1286312"/>
          <a:ext cx="1231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1358640" progId="Equation.DSMT4">
                  <p:embed/>
                </p:oleObj>
              </mc:Choice>
              <mc:Fallback>
                <p:oleObj name="Equation" r:id="rId6" imgW="1231560" imgH="1358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611" y="1286312"/>
                        <a:ext cx="12319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3531066" y="1295400"/>
          <a:ext cx="10541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1358640" progId="Equation.DSMT4">
                  <p:embed/>
                </p:oleObj>
              </mc:Choice>
              <mc:Fallback>
                <p:oleObj name="Equation" r:id="rId8" imgW="1054080" imgH="1358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66" y="1295400"/>
                        <a:ext cx="10541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605556" y="1312178"/>
          <a:ext cx="100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1358640" progId="Equation.DSMT4">
                  <p:embed/>
                </p:oleObj>
              </mc:Choice>
              <mc:Fallback>
                <p:oleObj name="Equation" r:id="rId10" imgW="1002960" imgH="1358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556" y="1312178"/>
                        <a:ext cx="1003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638800" y="1295400"/>
          <a:ext cx="825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5480" imgH="1358640" progId="Equation.DSMT4">
                  <p:embed/>
                </p:oleObj>
              </mc:Choice>
              <mc:Fallback>
                <p:oleObj name="Equation" r:id="rId12" imgW="825480" imgH="1358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295400"/>
                        <a:ext cx="8255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286000" y="2835945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622080" progId="Equation.DSMT4">
                  <p:embed/>
                </p:oleObj>
              </mc:Choice>
              <mc:Fallback>
                <p:oleObj name="Equation" r:id="rId14" imgW="10666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35945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3394745" y="2844334"/>
          <a:ext cx="118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80800" imgH="622080" progId="Equation.DSMT4">
                  <p:embed/>
                </p:oleObj>
              </mc:Choice>
              <mc:Fallback>
                <p:oleObj name="Equation" r:id="rId16" imgW="118080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745" y="2844334"/>
                        <a:ext cx="1181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648200" y="2835945"/>
          <a:ext cx="74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49160" imgH="622080" progId="Equation.DSMT4">
                  <p:embed/>
                </p:oleObj>
              </mc:Choice>
              <mc:Fallback>
                <p:oleObj name="Equation" r:id="rId18" imgW="7491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35945"/>
                        <a:ext cx="74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8" name="Object 12"/>
          <p:cNvGraphicFramePr>
            <a:graphicFrameLocks noChangeAspect="1"/>
          </p:cNvGraphicFramePr>
          <p:nvPr/>
        </p:nvGraphicFramePr>
        <p:xfrm>
          <a:off x="2286000" y="3721100"/>
          <a:ext cx="135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58640" imgH="622080" progId="Equation.DSMT4">
                  <p:embed/>
                </p:oleObj>
              </mc:Choice>
              <mc:Fallback>
                <p:oleObj name="Equation" r:id="rId20" imgW="135864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21100"/>
                        <a:ext cx="1358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691855" y="37211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80" imgH="622080" progId="Equation.DSMT4">
                  <p:embed/>
                </p:oleObj>
              </mc:Choice>
              <mc:Fallback>
                <p:oleObj name="Equation" r:id="rId22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1855" y="37211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3733800" y="4546600"/>
          <a:ext cx="1257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57120" imgH="558720" progId="Equation.DSMT4">
                  <p:embed/>
                </p:oleObj>
              </mc:Choice>
              <mc:Fallback>
                <p:oleObj name="Equation" r:id="rId24" imgW="1257120" imgH="55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46600"/>
                        <a:ext cx="1257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408DB44-628F-9E65-10D4-4D2F728D6E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sz="2800" dirty="0"/>
                  <a:t>Simplify each of the following expressions, writing your answer using the same notation as the original expression.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  <m:sup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deg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</m:e>
                    </m:ra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5</m:t>
                            </m:r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deg>
                      <m:e>
                        <m:rad>
                          <m:ra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e>
                    </m:rad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f>
                              <m:fPr>
                                <m:ctrlPr>
                                  <a:rPr lang="ar-A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0408DB44-628F-9E65-10D4-4D2F728D6E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10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E15F1775-93E1-12A2-371A-DF653C0E3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5: Simplifying Expressions</a:t>
            </a:r>
            <a:r>
              <a:rPr lang="en-US" dirty="0"/>
              <a:t>—Slide 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8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55707"/>
              </p:ext>
            </p:extLst>
          </p:nvPr>
        </p:nvGraphicFramePr>
        <p:xfrm>
          <a:off x="457200" y="1279525"/>
          <a:ext cx="8229600" cy="3261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rgbClr val="366092"/>
                          </a:solidFill>
                        </a:rPr>
                        <a:t>Type of Root </a:t>
                      </a:r>
                      <a:endParaRPr lang="en-US" sz="2000" b="1" kern="1200" baseline="0" dirty="0">
                        <a:solidFill>
                          <a:srgbClr val="36609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rgbClr val="366092"/>
                          </a:solidFill>
                        </a:rPr>
                        <a:t>Radical Notation and Exponential Notation</a:t>
                      </a:r>
                      <a:endParaRPr lang="en-US" sz="2000" dirty="0">
                        <a:solidFill>
                          <a:srgbClr val="36609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rgbClr val="366092"/>
                          </a:solidFill>
                        </a:rPr>
                        <a:t>Example</a:t>
                      </a:r>
                      <a:endParaRPr lang="en-US" sz="2000" dirty="0">
                        <a:solidFill>
                          <a:srgbClr val="366092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366092"/>
                          </a:solidFill>
                        </a:rPr>
                        <a:t>Square roots</a:t>
                      </a:r>
                      <a:endParaRPr lang="en-US" sz="2000" dirty="0">
                        <a:solidFill>
                          <a:srgbClr val="36609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366092"/>
                          </a:solidFill>
                        </a:rPr>
                        <a:t>Cube roots</a:t>
                      </a:r>
                      <a:endParaRPr lang="en-US" sz="2000" dirty="0">
                        <a:solidFill>
                          <a:srgbClr val="36609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366092"/>
                          </a:solidFill>
                        </a:rPr>
                        <a:t>Fourth roots </a:t>
                      </a:r>
                      <a:endParaRPr lang="en-US" sz="2000" dirty="0">
                        <a:solidFill>
                          <a:srgbClr val="36609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366092"/>
                          </a:solidFill>
                        </a:rPr>
                        <a:t>n</a:t>
                      </a:r>
                      <a:r>
                        <a:rPr lang="en-US" sz="2000" kern="1200" baseline="30000" dirty="0">
                          <a:solidFill>
                            <a:srgbClr val="366092"/>
                          </a:solidFill>
                        </a:rPr>
                        <a:t>th</a:t>
                      </a:r>
                      <a:r>
                        <a:rPr lang="en-US" sz="2000" kern="1200" baseline="0" dirty="0">
                          <a:solidFill>
                            <a:srgbClr val="366092"/>
                          </a:solidFill>
                        </a:rPr>
                        <a:t> roots</a:t>
                      </a:r>
                      <a:endParaRPr lang="en-US" sz="2000" dirty="0">
                        <a:solidFill>
                          <a:srgbClr val="36609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 n</a:t>
            </a:r>
            <a:r>
              <a:rPr lang="en-US" sz="1050" i="1" dirty="0"/>
              <a:t> </a:t>
            </a:r>
            <a:r>
              <a:rPr lang="en-US" baseline="30000" dirty="0" err="1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895600" y="2049011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840" imgH="533160" progId="Equation.DSMT4">
                  <p:embed/>
                </p:oleObj>
              </mc:Choice>
              <mc:Fallback>
                <p:oleObj name="Equation" r:id="rId2" imgW="2247840" imgH="533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049011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2895600" y="26670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533160" progId="Equation.DSMT4">
                  <p:embed/>
                </p:oleObj>
              </mc:Choice>
              <mc:Fallback>
                <p:oleObj name="Equation" r:id="rId4" imgW="22478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6670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78717"/>
              </p:ext>
            </p:extLst>
          </p:nvPr>
        </p:nvGraphicFramePr>
        <p:xfrm>
          <a:off x="2887444" y="3310156"/>
          <a:ext cx="2260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533160" progId="Equation.DSMT4">
                  <p:embed/>
                </p:oleObj>
              </mc:Choice>
              <mc:Fallback>
                <p:oleObj name="Equation" r:id="rId6" imgW="226044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444" y="3310156"/>
                        <a:ext cx="2260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487981"/>
              </p:ext>
            </p:extLst>
          </p:nvPr>
        </p:nvGraphicFramePr>
        <p:xfrm>
          <a:off x="2912378" y="3962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840" imgH="533160" progId="Equation.DSMT4">
                  <p:embed/>
                </p:oleObj>
              </mc:Choice>
              <mc:Fallback>
                <p:oleObj name="Equation" r:id="rId8" imgW="2247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9624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900956" y="2057400"/>
          <a:ext cx="219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33160" progId="Equation.DSMT4">
                  <p:embed/>
                </p:oleObj>
              </mc:Choice>
              <mc:Fallback>
                <p:oleObj name="Equation" r:id="rId10" imgW="21970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956" y="2057400"/>
                        <a:ext cx="219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5791200" y="2709644"/>
          <a:ext cx="267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79480" imgH="533160" progId="Equation.DSMT4">
                  <p:embed/>
                </p:oleObj>
              </mc:Choice>
              <mc:Fallback>
                <p:oleObj name="Equation" r:id="rId12" imgW="26794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709644"/>
                        <a:ext cx="267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5867400" y="3302466"/>
          <a:ext cx="245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50880" imgH="533160" progId="Equation.DSMT4">
                  <p:embed/>
                </p:oleObj>
              </mc:Choice>
              <mc:Fallback>
                <p:oleObj name="Equation" r:id="rId14" imgW="245088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302466"/>
                        <a:ext cx="245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F4608602-2BFE-0F9D-DED4-3F09E3032C3A}"/>
              </a:ext>
            </a:extLst>
          </p:cNvPr>
          <p:cNvSpPr txBox="1">
            <a:spLocks/>
          </p:cNvSpPr>
          <p:nvPr/>
        </p:nvSpPr>
        <p:spPr>
          <a:xfrm>
            <a:off x="3012677" y="4605556"/>
            <a:ext cx="2878418" cy="663054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Table</a:t>
            </a:r>
            <a:r>
              <a:rPr lang="en-US" i="1" dirty="0"/>
              <a:t> </a:t>
            </a:r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3612E8-2C46-022F-C3EB-EB74840AE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5: Simplifying Expressions</a:t>
            </a:r>
            <a:r>
              <a:rPr lang="en-US" dirty="0"/>
              <a:t>—Slide 2</a:t>
            </a:r>
            <a:endParaRPr lang="en-IN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24C7CFB-8412-8EDB-1436-4817ADC49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72000"/>
          </a:xfrm>
        </p:spPr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3A00D2F2-EDEA-8951-7456-9EE8182C8AB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62949917"/>
                  </p:ext>
                </p:extLst>
              </p:nvPr>
            </p:nvGraphicFramePr>
            <p:xfrm>
              <a:off x="914400" y="1650522"/>
              <a:ext cx="7848600" cy="2652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124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2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27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−2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27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The only task here is to evaluate the expression. We could also have begun by nothing that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27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1800" b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1800" b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b="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 b="0" i="1">
                                              <a:latin typeface="Cambria Math"/>
                                            </a:rPr>
                                            <m:t>27</m:t>
                                          </m:r>
                                        </m:e>
                                        <m:sup>
                                          <m:r>
                                            <a:rPr sz="1800" b="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1800" b="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, but this would have made the calculations much more tedious.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27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−2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27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27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400">
                                      <a:latin typeface="Cambria Math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3A00D2F2-EDEA-8951-7456-9EE8182C8AB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62949917"/>
                  </p:ext>
                </p:extLst>
              </p:nvPr>
            </p:nvGraphicFramePr>
            <p:xfrm>
              <a:off x="914400" y="1650522"/>
              <a:ext cx="7848600" cy="2652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124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72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6503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587" r="-151072" b="-30917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6194" t="-2358" b="-1103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2566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0680" r="-151072" b="-227184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810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93750" r="-151072" b="-10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8110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93750" r="-151072" b="-89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1557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DE24D1-7540-F1D2-CCE2-D9112634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Simplifying Expressions—Slide 3</a:t>
            </a:r>
            <a:endParaRPr lang="en-IN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17AF2BE-6E4D-649E-7F52-D4AC51CA4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72000"/>
          </a:xfrm>
        </p:spPr>
        <p:txBody>
          <a:bodyPr/>
          <a:lstStyle/>
          <a:p>
            <a:pPr>
              <a:defRPr sz="2800"/>
            </a:pPr>
            <a:r>
              <a:rPr lang="en-US" dirty="0"/>
              <a:t>b. </a:t>
            </a: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57F4AA03-2C4F-1C96-F73D-500885BA14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31309029"/>
                  </p:ext>
                </p:extLst>
              </p:nvPr>
            </p:nvGraphicFramePr>
            <p:xfrm>
              <a:off x="838200" y="1309280"/>
              <a:ext cx="8001000" cy="219735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05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9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9</m:t>
                                  </m:r>
                                </m:deg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−8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=−</m:t>
                              </m:r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9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To begin, the only factor that can be brought out from under the radical is</a:t>
                          </a:r>
                          <a:r>
                            <a:rPr lang="en-US" sz="1800" b="0" baseline="0" dirty="0"/>
                            <a:t> −1</a:t>
                          </a:r>
                          <a:r>
                            <a:rPr sz="1800" b="0" dirty="0"/>
                            <a:t>, but we can still simplify the expression by reducing the exponents and index. Note that we switched to exponential form temporarily in doing this.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9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−8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=−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9</m:t>
                                      </m:r>
                                    </m:den>
                                  </m:f>
                                </m:sup>
                              </m:sSup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9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9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−8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=−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9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−8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6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=−</m:t>
                              </m:r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57F4AA03-2C4F-1C96-F73D-500885BA141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31309029"/>
                  </p:ext>
                </p:extLst>
              </p:nvPr>
            </p:nvGraphicFramePr>
            <p:xfrm>
              <a:off x="838200" y="1309280"/>
              <a:ext cx="8001000" cy="219735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05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49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049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024" r="-128348" b="-362651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To begin, the only factor that can be brought out from under the radical is</a:t>
                          </a:r>
                          <a:r>
                            <a:rPr lang="en-US" sz="1800" b="0" baseline="0" dirty="0"/>
                            <a:t> −1</a:t>
                          </a:r>
                          <a:r>
                            <a:rPr sz="1800" b="0" dirty="0"/>
                            <a:t>, but we can still simplify the expression by reducing the exponents and index. Note that we switched to exponential form temporarily in doing this.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38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9796" r="-128348" b="-20714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35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9796" r="-128348" b="-10714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495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42169" r="-128348" b="-265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606013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7530FA-A32A-64FB-7E1D-8FB23574D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Simplifying Expressions—Slide 4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836EDDF4-6E0F-C515-1D38-18CC770B6C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/>
                  <a:t>c. </a:t>
                </a:r>
                <a:r>
                  <a:rPr lang="en-US" sz="2400" b="0" dirty="0"/>
                  <a:t>Since the bases are the same, we only have to apply the property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ar-AE" sz="2400" b="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2400" b="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ar-AE" sz="2400" b="0" i="1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fName>
                      <m:e>
                        <m:sSup>
                          <m:sSupPr>
                            <m:ctrlPr>
                              <a:rPr lang="ar-AE" sz="2400" b="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2400" b="0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ar-AE" sz="2400" b="0" i="1">
                                <a:latin typeface="Cambria Math"/>
                              </a:rPr>
                              <m:t>𝑚</m:t>
                            </m:r>
                          </m:sup>
                        </m:sSup>
                      </m:e>
                    </m:func>
                    <m:r>
                      <a:rPr lang="ar-AE" sz="2400" b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ar-AE" sz="2400" b="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400" b="0" i="1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ar-AE" sz="2400" b="0" i="1">
                            <a:latin typeface="Cambria Math"/>
                          </a:rPr>
                          <m:t>𝑛</m:t>
                        </m:r>
                        <m:r>
                          <a:rPr lang="ar-AE" sz="2400" b="0">
                            <a:latin typeface="Cambria Math"/>
                          </a:rPr>
                          <m:t>+</m:t>
                        </m:r>
                        <m:r>
                          <a:rPr lang="ar-AE" sz="2400" b="0" i="1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ar-AE" sz="2400" b="0" dirty="0"/>
                  <a:t>.</a:t>
                </a:r>
                <a:endParaRPr lang="en-US" sz="2400" b="0" dirty="0"/>
              </a:p>
              <a:p>
                <a:pPr>
                  <a:defRPr sz="2800"/>
                </a:pPr>
                <a:endParaRPr lang="ar-AE" sz="2800" b="0" dirty="0"/>
              </a:p>
              <a:p>
                <a:pPr>
                  <a:defRPr sz="2800"/>
                </a:pP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836EDDF4-6E0F-C515-1D38-18CC770B6C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  <a:blipFill>
                <a:blip r:embed="rId2"/>
                <a:stretch>
                  <a:fillRect l="-1111" t="-10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22A58ED5-C7BF-EED7-AB9D-FB0C81C07C4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04430688"/>
                  </p:ext>
                </p:extLst>
              </p:nvPr>
            </p:nvGraphicFramePr>
            <p:xfrm>
              <a:off x="1600200" y="2421381"/>
              <a:ext cx="7162800" cy="179355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7570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0578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5</m:t>
                                      </m:r>
                                      <m:sSup>
                                        <m:sSupPr>
                                          <m:ctrlPr>
                                            <a:rPr lang="ar-A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8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5</m:t>
                                      </m:r>
                                      <m:sSup>
                                        <m:sSupPr>
                                          <m:ctrlPr>
                                            <a:rPr lang="ar-A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ar-AE"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5</m:t>
                                      </m:r>
                                      <m:sSup>
                                        <m:sSupPr>
                                          <m:ctrlPr>
                                            <a:rPr lang="ar-A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  <m:sup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ar-A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8</m:t>
                                          </m:r>
                                        </m:num>
                                        <m:den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lang="ar-AE" sz="2400" b="0" i="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ar-A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b="0" i="0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lang="ar-AE"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8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8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4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22A58ED5-C7BF-EED7-AB9D-FB0C81C07C4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504430688"/>
                  </p:ext>
                </p:extLst>
              </p:nvPr>
            </p:nvGraphicFramePr>
            <p:xfrm>
              <a:off x="1600200" y="2421381"/>
              <a:ext cx="7162800" cy="179355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7570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0578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063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r="-24444" b="-218000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35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3093" r="-24444" b="-12474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35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01020" r="-24444" b="-234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09317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613EB5-ECEB-B3E1-06B4-C661773C9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Simplifying Expressions—Slide 5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10A4249A-AA47-33A5-C0BF-E704D6BD6A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</p:spPr>
            <p:txBody>
              <a:bodyPr>
                <a:normAutofit/>
              </a:bodyPr>
              <a:lstStyle/>
              <a:p>
                <a:pPr>
                  <a:defRPr sz="2000"/>
                </a:pPr>
                <a:r>
                  <a:rPr lang="en-US" sz="2400" dirty="0"/>
                  <a:t>d. </a:t>
                </a:r>
                <a:r>
                  <a:rPr sz="2400" dirty="0"/>
                  <a:t>​Use the property stating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sz="2400">
                            <a:latin typeface="Cambria Math"/>
                          </a:rPr>
                          <m:t>𝑚</m:t>
                        </m:r>
                      </m:deg>
                      <m:e>
                        <m:rad>
                          <m:radPr>
                            <m:ctrlPr>
                              <a:rPr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sz="2400">
                                <a:latin typeface="Cambria Math"/>
                              </a:rPr>
                              <m:t>𝑛</m:t>
                            </m:r>
                          </m:deg>
                          <m:e>
                            <m:r>
                              <a:rPr sz="2400">
                                <a:latin typeface="Cambria Math"/>
                              </a:rPr>
                              <m:t>𝑎</m:t>
                            </m:r>
                          </m:e>
                        </m:rad>
                      </m:e>
                    </m:rad>
                    <m:r>
                      <a:rPr sz="240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sz="2400">
                            <a:latin typeface="Cambria Math"/>
                          </a:rPr>
                          <m:t>𝑚𝑛</m:t>
                        </m:r>
                      </m:deg>
                      <m:e>
                        <m:r>
                          <a:rPr sz="2400">
                            <a:latin typeface="Cambria Math"/>
                          </a:rPr>
                          <m:t>𝑎</m:t>
                        </m:r>
                      </m:e>
                    </m:rad>
                  </m:oMath>
                </a14:m>
                <a:r>
                  <a:rPr sz="2400" dirty="0"/>
                  <a:t> to simplify this expression.</a:t>
                </a:r>
                <a:endParaRPr lang="en-US" sz="2400" dirty="0"/>
              </a:p>
              <a:p>
                <a:pPr>
                  <a:defRPr sz="2000"/>
                </a:pPr>
                <a:endParaRPr lang="en-US" sz="2000" dirty="0"/>
              </a:p>
              <a:p>
                <a:pPr algn="ctr">
                  <a:defRPr sz="2000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ar-AE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 sz="2400">
                            <a:latin typeface="Cambria Math" panose="02040503050406030204" pitchFamily="18" charset="0"/>
                          </a:rPr>
                          <m:t>5</m:t>
                        </m:r>
                      </m:deg>
                      <m:e>
                        <m:rad>
                          <m:rad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ar-AE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ar-AE" sz="240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ar-AE" sz="240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e>
                    </m:rad>
                    <m:r>
                      <a:rPr lang="ar-AE" sz="240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 lang="ar-AE" sz="2400">
                            <a:latin typeface="Cambria Math" panose="02040503050406030204" pitchFamily="18" charset="0"/>
                          </a:rPr>
                          <m:t>15</m:t>
                        </m:r>
                      </m:deg>
                      <m:e>
                        <m:sSup>
                          <m:sSup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 sz="2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ar-AE" sz="2400" dirty="0"/>
                  <a:t> </a:t>
                </a:r>
                <a:r>
                  <a:rPr lang="ar-AE" dirty="0"/>
                  <a:t> </a:t>
                </a:r>
                <a:endParaRPr sz="2000" dirty="0"/>
              </a:p>
              <a:p>
                <a:pPr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10A4249A-AA47-33A5-C0BF-E704D6BD6A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  <a:blipFill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25480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BD47DA-CC12-DEFB-174D-22CDFC85C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Simplifying Expressions—Slide 6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42743D62-9A93-BFBB-1D1C-9FD0242473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US" sz="2400" dirty="0"/>
                  <a:t>e. We use the property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240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ar-AE" sz="2400">
                                <a:latin typeface="Cambria Math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ar-AE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 sz="240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ar-AE" sz="2400">
                                <a:latin typeface="Cambria Math"/>
                              </a:rPr>
                              <m:t>𝑚</m:t>
                            </m:r>
                          </m:sup>
                        </m:sSup>
                      </m:den>
                    </m:f>
                    <m:r>
                      <a:rPr lang="ar-AE" sz="240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 sz="240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ar-AE" sz="2400">
                            <a:latin typeface="Cambria Math"/>
                          </a:rPr>
                          <m:t>𝑛</m:t>
                        </m:r>
                        <m:r>
                          <a:rPr lang="ar-AE" sz="2400">
                            <a:latin typeface="Cambria Math"/>
                          </a:rPr>
                          <m:t>−</m:t>
                        </m:r>
                        <m:r>
                          <a:rPr lang="ar-AE" sz="2400">
                            <a:latin typeface="Cambria Math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ar-AE" sz="2400" dirty="0"/>
                  <a:t> </a:t>
                </a:r>
                <a:r>
                  <a:rPr lang="en-US" sz="2400" dirty="0"/>
                  <a:t>to simplify this expression.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</a:t>
                </a:r>
                <a:endParaRPr dirty="0"/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42743D62-9A93-BFBB-1D1C-9FD0242473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  <a:blipFill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1EAC6D1-5FA5-3CA8-4A23-FDCDB9F669F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8498918"/>
                  </p:ext>
                </p:extLst>
              </p:nvPr>
            </p:nvGraphicFramePr>
            <p:xfrm>
              <a:off x="2434519" y="2514600"/>
              <a:ext cx="4274961" cy="17070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274961">
                      <a:extLst>
                        <a:ext uri="{9D8B030D-6E8A-4147-A177-3AD203B41FA5}">
                          <a16:colId xmlns:a16="http://schemas.microsoft.com/office/drawing/2014/main" val="4074045586"/>
                        </a:ext>
                      </a:extLst>
                    </a:gridCol>
                  </a:tblGrid>
                  <a:tr h="455232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400">
                                      <a:latin typeface="Cambria Math"/>
                                    </a:rPr>
                                    <m:t>5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d>
                                    </m:e>
                                    <m:sup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sup>
                                  </m:sSup>
                                </m:den>
                              </m:f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1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</m:t>
                                  </m:r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1228761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5</m:t>
                                              </m:r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den>
                                  </m:f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5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8936433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11EAC6D1-5FA5-3CA8-4A23-FDCDB9F669F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8498918"/>
                  </p:ext>
                </p:extLst>
              </p:nvPr>
            </p:nvGraphicFramePr>
            <p:xfrm>
              <a:off x="2434519" y="2514600"/>
              <a:ext cx="4274961" cy="17070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274961">
                      <a:extLst>
                        <a:ext uri="{9D8B030D-6E8A-4147-A177-3AD203B41FA5}">
                          <a16:colId xmlns:a16="http://schemas.microsoft.com/office/drawing/2014/main" val="4074045586"/>
                        </a:ext>
                      </a:extLst>
                    </a:gridCol>
                  </a:tblGrid>
                  <a:tr h="8606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b="-9788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12287617"/>
                      </a:ext>
                    </a:extLst>
                  </a:tr>
                  <a:tr h="84639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21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8936433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860033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B11E01-5623-0BC8-201B-656D59478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Simplifying Radical Expressions— Slide 1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D4F96154-1FDC-93A8-21B4-CA48711275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:r>
                  <a:rPr sz="2800"/>
                  <a:t>Simplify the expression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sz="2800"/>
                  <a:t>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:r>
                  <a:rPr sz="2800"/>
                  <a:t>Write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>
                        <a:latin typeface="Cambria Math" panose="02040503050406030204" pitchFamily="18" charset="0"/>
                      </a:rPr>
                      <m:t>⋅</m:t>
                    </m:r>
                    <m:rad>
                      <m:radPr>
                        <m:degHide m:val="on"/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sz="2800"/>
                  <a:t> as a single radical.</a:t>
                </a:r>
              </a:p>
            </p:txBody>
          </p:sp>
        </mc:Choice>
        <mc:Fallback xmlns="">
          <p:sp>
            <p:nvSpPr>
              <p:cNvPr id="4" name="Text Placeholder 2">
                <a:extLst>
                  <a:ext uri="{FF2B5EF4-FFF2-40B4-BE49-F238E27FC236}">
                    <a16:creationId xmlns:a16="http://schemas.microsoft.com/office/drawing/2014/main" id="{D4F96154-1FDC-93A8-21B4-CA48711275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4572000"/>
              </a:xfrm>
              <a:blipFill>
                <a:blip r:embed="rId2"/>
                <a:stretch>
                  <a:fillRect l="-1556" t="-2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6603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CAAB13-A28F-9C26-E4FF-106B856B0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6: Simplifying Radical Expressions</a:t>
            </a:r>
            <a:r>
              <a:rPr lang="en-US" dirty="0"/>
              <a:t>— Slide 2</a:t>
            </a:r>
            <a:endParaRPr lang="en-IN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BA75370-809C-C783-65FD-E12BCED31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72000"/>
          </a:xfrm>
        </p:spPr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91B3FF29-CD0D-EC0E-C90C-8C06A28122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96336428"/>
                  </p:ext>
                </p:extLst>
              </p:nvPr>
            </p:nvGraphicFramePr>
            <p:xfrm>
              <a:off x="838200" y="1752600"/>
              <a:ext cx="8077200" cy="171646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663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108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3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We might be tempted to write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1800" b="0" i="1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r>
                            <a:rPr sz="1800" b="0" dirty="0"/>
                            <a:t> as simply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1800" b="0" dirty="0"/>
                            <a:t>,</a:t>
                          </a:r>
                          <a:r>
                            <a:rPr sz="1800" b="0" dirty="0"/>
                            <a:t> but note that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1800" b="0" i="1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r>
                            <a:rPr sz="1800" b="0" dirty="0"/>
                            <a:t> is defined for </a:t>
                          </a:r>
                          <a:r>
                            <a:rPr sz="1800" b="0" i="1" dirty="0"/>
                            <a:t>all</a:t>
                          </a:r>
                          <a:r>
                            <a:rPr sz="1800" b="0" dirty="0"/>
                            <a:t> real numbers </a:t>
                          </a:r>
                          <a14:m>
                            <m:oMath xmlns:m="http://schemas.openxmlformats.org/officeDocument/2006/math">
                              <m:r>
                                <a:rPr sz="18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sz="1800" b="0" dirty="0"/>
                            <a:t>, while 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r>
                            <a:rPr sz="1800" b="0" dirty="0"/>
                            <a:t> is defined only for nonnegative real numbers. We can rectify this</a:t>
                          </a:r>
                          <a:r>
                            <a:rPr lang="en-US" sz="1800" b="0" dirty="0"/>
                            <a:t> disparity</a:t>
                          </a:r>
                          <a:r>
                            <a:rPr sz="1800" b="0" dirty="0"/>
                            <a:t> by first making sur</a:t>
                          </a:r>
                          <a:r>
                            <a:rPr lang="en-US" sz="1800" b="0" dirty="0"/>
                            <a:t>e</a:t>
                          </a:r>
                          <a:r>
                            <a:rPr sz="1800" b="0" dirty="0"/>
                            <a:t> the radicand is nonnegative.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deg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4</m:t>
                                      </m:r>
                                    </m:deg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|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|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91B3FF29-CD0D-EC0E-C90C-8C06A28122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896336428"/>
                  </p:ext>
                </p:extLst>
              </p:nvPr>
            </p:nvGraphicFramePr>
            <p:xfrm>
              <a:off x="838200" y="1752600"/>
              <a:ext cx="8077200" cy="171646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663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0108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91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163618" b="-211340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61118" b="-67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1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8980" r="-163618" b="-109184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endParaRPr sz="1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343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21591" r="-163618" b="-21591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196542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0C556CB-A480-A7FB-827F-49DB6EC8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6: Simplifying Radical Expressions</a:t>
            </a:r>
            <a:r>
              <a:rPr lang="en-US" dirty="0"/>
              <a:t>— Slide 3</a:t>
            </a:r>
            <a:endParaRPr lang="en-IN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2C06E74-B36B-6A09-C745-A2563D65E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79525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D4AABD46-178A-77A8-3136-FC77623E9E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47582631"/>
                  </p:ext>
                </p:extLst>
              </p:nvPr>
            </p:nvGraphicFramePr>
            <p:xfrm>
              <a:off x="914400" y="1215295"/>
              <a:ext cx="7848600" cy="345878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5408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945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rowSpan="4"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We can make use of the property </a:t>
                          </a:r>
                          <a:br>
                            <a:rPr lang="en-US" sz="1800" b="0" dirty="0"/>
                          </a:b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sz="1800" b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 b="0" i="1">
                                          <a:latin typeface="Cambria Math"/>
                                        </a:rPr>
                                        <m:t>𝑎𝑏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 if we can first make the exponents equal. We do so by finding the least common denominator of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 b="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 b="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 and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 b="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, writing both fractions with this common denominator, and then making use of the property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1800" b="0" i="1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𝑛𝑚</m:t>
                                  </m:r>
                                </m:sup>
                              </m:sSup>
                              <m:r>
                                <a:rPr sz="1800" b="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1800" b="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b="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 b="0" i="1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e>
                                        <m:sup>
                                          <m:r>
                                            <a:rPr sz="1800" b="0" i="1">
                                              <a:latin typeface="Cambria Math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sz="1800" b="0" i="1">
                                      <a:latin typeface="Cambria Math"/>
                                    </a:rPr>
                                    <m:t>𝑚</m:t>
                                  </m:r>
                                </m:sup>
                              </m:sSup>
                            </m:oMath>
                          </a14:m>
                          <a:r>
                            <a:rPr sz="1800" b="0" dirty="0"/>
                            <a:t>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⋅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⋅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e>
                                        <m: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⋅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⋅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27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⋅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108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4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400">
                                          <a:latin typeface="Cambria Math"/>
                                        </a:rPr>
                                        <m:t>6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ad>
                                    <m:ra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deg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  <m:r>
                                    <a:rPr sz="2400">
                                      <a:latin typeface="Cambria Math"/>
                                    </a:rPr>
                                    <m:t>⋅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phant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6</m:t>
                                  </m:r>
                                </m:deg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108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>
                <a:extLst>
                  <a:ext uri="{FF2B5EF4-FFF2-40B4-BE49-F238E27FC236}">
                    <a16:creationId xmlns:a16="http://schemas.microsoft.com/office/drawing/2014/main" id="{D4AABD46-178A-77A8-3136-FC77623E9EEC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47582631"/>
                  </p:ext>
                </p:extLst>
              </p:nvPr>
            </p:nvGraphicFramePr>
            <p:xfrm>
              <a:off x="914400" y="1215295"/>
              <a:ext cx="7848600" cy="345878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5408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9451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927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155" r="-120926" b="-509278"/>
                          </a:stretch>
                        </a:blipFill>
                      </a:tcPr>
                    </a:tc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2695" t="-1282" b="-5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391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4082" r="-120926" b="-40408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3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6186" r="-120926" b="-308247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93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3061" r="-120926" b="-20510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9309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07216" r="-120926" b="-1072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928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07407" r="-120926" b="-283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927381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Evaluate the following expressions using a TI-84 Plus graphing calculator.</a:t>
            </a: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/>
            </a:pPr>
            <a:r>
              <a:rPr lang="en-US" dirty="0"/>
              <a:t>                                              b. </a:t>
            </a:r>
          </a:p>
          <a:p>
            <a:pPr marL="514350" indent="-514350"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dirty="0"/>
              <a:t>a. 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Evaluating Rational Exponents using a Calculator—Slide 1 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77528"/>
              </p:ext>
            </p:extLst>
          </p:nvPr>
        </p:nvGraphicFramePr>
        <p:xfrm>
          <a:off x="947956" y="2167622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400" imgH="634680" progId="Equation.DSMT4">
                  <p:embed/>
                </p:oleObj>
              </mc:Choice>
              <mc:Fallback>
                <p:oleObj name="Equation" r:id="rId2" imgW="698400" imgH="634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956" y="2167622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485474"/>
              </p:ext>
            </p:extLst>
          </p:nvPr>
        </p:nvGraphicFramePr>
        <p:xfrm>
          <a:off x="1968500" y="3352800"/>
          <a:ext cx="698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634680" progId="Equation.DSMT4">
                  <p:embed/>
                </p:oleObj>
              </mc:Choice>
              <mc:Fallback>
                <p:oleObj name="Equation" r:id="rId4" imgW="69840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352800"/>
                        <a:ext cx="698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1382" y="4757956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7DE88842-C496-2851-B8B2-23BB68D0F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44117"/>
              </p:ext>
            </p:extLst>
          </p:nvPr>
        </p:nvGraphicFramePr>
        <p:xfrm>
          <a:off x="5181600" y="2167622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634680" progId="Equation.DSMT4">
                  <p:embed/>
                </p:oleObj>
              </mc:Choice>
              <mc:Fallback>
                <p:oleObj name="Equation" r:id="rId6" imgW="533160" imgH="6346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167622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Evaluating Rational Exponents using a Calculator—Slide 2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2723" y="1871444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776517" y="1126222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838080" progId="Equation.DSMT4">
                  <p:embed/>
                </p:oleObj>
              </mc:Choice>
              <mc:Fallback>
                <p:oleObj name="Equation" r:id="rId3" imgW="368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6517" y="1126222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2971800"/>
            <a:ext cx="332168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Notation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then               (assuming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      is a real number). </a:t>
            </a:r>
          </a:p>
          <a:p>
            <a:r>
              <a:rPr lang="en-US" dirty="0">
                <a:solidFill>
                  <a:srgbClr val="000000"/>
                </a:solidFill>
              </a:rPr>
              <a:t>The expression        is called a </a:t>
            </a:r>
            <a:r>
              <a:rPr lang="en-US" b="1" dirty="0">
                <a:solidFill>
                  <a:srgbClr val="C00000"/>
                </a:solidFill>
              </a:rPr>
              <a:t>radical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</a:rPr>
              <a:t>radical sign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index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called the </a:t>
            </a:r>
            <a:r>
              <a:rPr lang="en-US" b="1" dirty="0">
                <a:solidFill>
                  <a:srgbClr val="C00000"/>
                </a:solidFill>
              </a:rPr>
              <a:t>radicand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If no index is given, it is understood to be 2. For </a:t>
            </a:r>
          </a:p>
          <a:p>
            <a:r>
              <a:rPr lang="en-US" dirty="0">
                <a:solidFill>
                  <a:srgbClr val="000000"/>
                </a:solidFill>
              </a:rPr>
              <a:t>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900632"/>
              </p:ext>
            </p:extLst>
          </p:nvPr>
        </p:nvGraphicFramePr>
        <p:xfrm>
          <a:off x="5854700" y="1562100"/>
          <a:ext cx="1155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647640" progId="Equation.DSMT4">
                  <p:embed/>
                </p:oleObj>
              </mc:Choice>
              <mc:Fallback>
                <p:oleObj name="Equation" r:id="rId2" imgW="115560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1562100"/>
                        <a:ext cx="1155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685479"/>
              </p:ext>
            </p:extLst>
          </p:nvPr>
        </p:nvGraphicFramePr>
        <p:xfrm>
          <a:off x="508000" y="22098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2098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709997"/>
              </p:ext>
            </p:extLst>
          </p:nvPr>
        </p:nvGraphicFramePr>
        <p:xfrm>
          <a:off x="2759978" y="2683778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400" imgH="444240" progId="Equation.DSMT4">
                  <p:embed/>
                </p:oleObj>
              </mc:Choice>
              <mc:Fallback>
                <p:oleObj name="Equation" r:id="rId4" imgW="482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978" y="2683778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01330"/>
              </p:ext>
            </p:extLst>
          </p:nvPr>
        </p:nvGraphicFramePr>
        <p:xfrm>
          <a:off x="2256056" y="3217178"/>
          <a:ext cx="45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444240" progId="Equation.DSMT4">
                  <p:embed/>
                </p:oleObj>
              </mc:Choice>
              <mc:Fallback>
                <p:oleObj name="Equation" r:id="rId6" imgW="457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056" y="3217178"/>
                        <a:ext cx="45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124535"/>
              </p:ext>
            </p:extLst>
          </p:nvPr>
        </p:nvGraphicFramePr>
        <p:xfrm>
          <a:off x="1905000" y="5148530"/>
          <a:ext cx="1955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520" imgH="647640" progId="Equation.DSMT4">
                  <p:embed/>
                </p:oleObj>
              </mc:Choice>
              <mc:Fallback>
                <p:oleObj name="Equation" r:id="rId8" imgW="195552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48530"/>
                        <a:ext cx="1955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Evaluating Rational Exponents using a Calculator—Slide 3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Font typeface="+mj-lt"/>
              <a:buAutoNum type="alphaLcPeriod" startAt="2"/>
            </a:pPr>
            <a:r>
              <a:rPr lang="en-US" dirty="0"/>
              <a:t>To find          proceed as follows. </a:t>
            </a:r>
          </a:p>
          <a:p>
            <a:r>
              <a:rPr lang="en-US" b="1" dirty="0"/>
              <a:t>Step 1: </a:t>
            </a:r>
            <a:r>
              <a:rPr lang="en-US" dirty="0"/>
              <a:t>Enter the base,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r>
              <a:rPr lang="en-US" b="1" dirty="0"/>
              <a:t>Step 2: </a:t>
            </a:r>
            <a:r>
              <a:rPr lang="en-US" dirty="0"/>
              <a:t>Press the caret key      . </a:t>
            </a:r>
          </a:p>
          <a:p>
            <a:r>
              <a:rPr lang="en-US" b="1" dirty="0"/>
              <a:t>Step 3: </a:t>
            </a:r>
            <a:r>
              <a:rPr lang="en-US" dirty="0"/>
              <a:t>Enter the exponent in parentheses,</a:t>
            </a:r>
            <a:r>
              <a:rPr lang="en-US" b="1" dirty="0"/>
              <a:t>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 .</a:t>
            </a:r>
            <a:r>
              <a:rPr lang="en-US" b="1" dirty="0"/>
              <a:t> 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 marL="514350" indent="-514350"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759542"/>
              </p:ext>
            </p:extLst>
          </p:nvPr>
        </p:nvGraphicFramePr>
        <p:xfrm>
          <a:off x="2209800" y="1219200"/>
          <a:ext cx="533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634680" progId="Equation.DSMT4">
                  <p:embed/>
                </p:oleObj>
              </mc:Choice>
              <mc:Fallback>
                <p:oleObj name="Equation" r:id="rId2" imgW="533160" imgH="634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19200"/>
                        <a:ext cx="533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9" y="2529840"/>
            <a:ext cx="36760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F05DC57A-38C2-7934-AA81-DE70E7FD23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581400"/>
            <a:ext cx="962477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8F7D028E-A4FC-8AAF-97C8-0804554BE9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52843"/>
              </p:ext>
            </p:extLst>
          </p:nvPr>
        </p:nvGraphicFramePr>
        <p:xfrm>
          <a:off x="6819900" y="28956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20" imgH="838080" progId="Equation.DSMT4">
                  <p:embed/>
                </p:oleObj>
              </mc:Choice>
              <mc:Fallback>
                <p:oleObj name="Equation" r:id="rId6" imgW="342720" imgH="8380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2895600"/>
                        <a:ext cx="34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Evaluating Rational Exponents using a Calculator—Slide 4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The display should appear as follows.</a:t>
            </a:r>
            <a:endParaRPr lang="en-US" b="1" dirty="0"/>
          </a:p>
          <a:p>
            <a:endParaRPr lang="en-US" dirty="0"/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981200"/>
            <a:ext cx="3300318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Note: Special Notes about the Index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12520"/>
            <a:ext cx="8229600" cy="453662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the expression       (or      ) to be a real number (assuming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 greater than 1):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nonnegative,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can be any index, and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when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must be odd. 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negative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even, then       is not a real number.)</a:t>
            </a:r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3E48AFD5-13B9-916F-681E-79E4372EE5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07967"/>
              </p:ext>
            </p:extLst>
          </p:nvPr>
        </p:nvGraphicFramePr>
        <p:xfrm>
          <a:off x="6096000" y="365760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444240" progId="Equation.DSMT4">
                  <p:embed/>
                </p:oleObj>
              </mc:Choice>
              <mc:Fallback>
                <p:oleObj name="Equation" r:id="rId2" imgW="482400" imgH="444240" progId="Equation.DSMT4">
                  <p:embed/>
                  <p:pic>
                    <p:nvPicPr>
                      <p:cNvPr id="368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5760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163C08D-77EA-A3ED-12FB-9F79904902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986199"/>
              </p:ext>
            </p:extLst>
          </p:nvPr>
        </p:nvGraphicFramePr>
        <p:xfrm>
          <a:off x="3276600" y="166833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444240" progId="Equation.DSMT4">
                  <p:embed/>
                </p:oleObj>
              </mc:Choice>
              <mc:Fallback>
                <p:oleObj name="Equation" r:id="rId2" imgW="482400" imgH="444240" progId="Equation.DSMT4">
                  <p:embed/>
                  <p:pic>
                    <p:nvPicPr>
                      <p:cNvPr id="368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68332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5A8B1D-31D8-9585-EABA-4BF06F48A6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334969"/>
              </p:ext>
            </p:extLst>
          </p:nvPr>
        </p:nvGraphicFramePr>
        <p:xfrm>
          <a:off x="4267200" y="1490532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" imgH="622080" progId="Equation.DSMT4">
                  <p:embed/>
                </p:oleObj>
              </mc:Choice>
              <mc:Fallback>
                <p:oleObj name="Equation" r:id="rId4" imgW="368280" imgH="622080" progId="Equation.DSMT4">
                  <p:embed/>
                  <p:pic>
                    <p:nvPicPr>
                      <p:cNvPr id="3686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490532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299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                                 because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00007E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007E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007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rgbClr val="00007E"/>
                        </a:solidFill>
                        <a:latin typeface="Cambria Math" panose="02040503050406030204" pitchFamily="18" charset="0"/>
                      </a:rPr>
                      <m:t>=49</m:t>
                    </m:r>
                  </m:oMath>
                </a14:m>
                <a:r>
                  <a:rPr lang="en-US" dirty="0"/>
                  <a:t>.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</a:t>
            </a:r>
            <a:r>
              <a:rPr lang="en-US" i="1" dirty="0"/>
              <a:t>n</a:t>
            </a:r>
            <a:r>
              <a:rPr lang="en-US" baseline="30000" dirty="0"/>
              <a:t>th</a:t>
            </a:r>
            <a:r>
              <a:rPr lang="en-US" dirty="0"/>
              <a:t> Roots 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533400" y="1083578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760" imgH="622080" progId="Equation.DSMT4">
                  <p:embed/>
                </p:oleObj>
              </mc:Choice>
              <mc:Fallback>
                <p:oleObj name="Equation" r:id="rId3" imgW="977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83578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583422" y="1270233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444240" progId="Equation.DSMT4">
                  <p:embed/>
                </p:oleObj>
              </mc:Choice>
              <mc:Fallback>
                <p:oleObj name="Equation" r:id="rId5" imgW="939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422" y="1270233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615967" y="1388378"/>
          <a:ext cx="571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71320" imgH="330120" progId="Equation.DSMT4">
                  <p:embed/>
                </p:oleObj>
              </mc:Choice>
              <mc:Fallback>
                <p:oleObj name="Equation" r:id="rId7" imgW="57132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967" y="1388378"/>
                        <a:ext cx="571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3192011" y="2133600"/>
                <a:ext cx="273453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because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solidFill>
                              <a:srgbClr val="00007E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007E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007E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00007E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/>
                  <a:t> 81.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011" y="2133600"/>
                <a:ext cx="2734531" cy="523220"/>
              </a:xfrm>
              <a:prstGeom prst="rect">
                <a:avLst/>
              </a:prstGeom>
              <a:blipFill>
                <a:blip r:embed="rId9"/>
                <a:stretch>
                  <a:fillRect l="-4688" t="-10465" r="-334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33400" y="1938556"/>
          <a:ext cx="1016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622080" progId="Equation.DSMT4">
                  <p:embed/>
                </p:oleObj>
              </mc:Choice>
              <mc:Fallback>
                <p:oleObj name="Equation" r:id="rId10" imgW="101592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38556"/>
                        <a:ext cx="1016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1600200" y="215037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444240" progId="Equation.DSMT4">
                  <p:embed/>
                </p:oleObj>
              </mc:Choice>
              <mc:Fallback>
                <p:oleObj name="Equation" r:id="rId12" imgW="9270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5037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2582411" y="2268989"/>
          <a:ext cx="558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58720" imgH="330120" progId="Equation.DSMT4">
                  <p:embed/>
                </p:oleObj>
              </mc:Choice>
              <mc:Fallback>
                <p:oleObj name="Equation" r:id="rId14" imgW="558720" imgH="330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411" y="2268989"/>
                        <a:ext cx="5588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533400" y="2895600"/>
          <a:ext cx="128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82680" imgH="672840" progId="Equation.DSMT4">
                  <p:embed/>
                </p:oleObj>
              </mc:Choice>
              <mc:Fallback>
                <p:oleObj name="Equation" r:id="rId16" imgW="1282680" imgH="672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28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1879833" y="30480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160" imgH="444240" progId="Equation.DSMT4">
                  <p:embed/>
                </p:oleObj>
              </mc:Choice>
              <mc:Fallback>
                <p:oleObj name="Equation" r:id="rId18" imgW="9651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33" y="30480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/>
        </p:nvGraphicFramePr>
        <p:xfrm>
          <a:off x="2942322" y="3174534"/>
          <a:ext cx="774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0" imgH="330120" progId="Equation.DSMT4">
                  <p:embed/>
                </p:oleObj>
              </mc:Choice>
              <mc:Fallback>
                <p:oleObj name="Equation" r:id="rId20" imgW="7743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22" y="3174534"/>
                        <a:ext cx="774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01649"/>
              </p:ext>
            </p:extLst>
          </p:nvPr>
        </p:nvGraphicFramePr>
        <p:xfrm>
          <a:off x="3785532" y="3022833"/>
          <a:ext cx="289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895480" imgH="533160" progId="Equation.DSMT4">
                  <p:embed/>
                </p:oleObj>
              </mc:Choice>
              <mc:Fallback>
                <p:oleObj name="Equation" r:id="rId22" imgW="289548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5532" y="3022833"/>
                        <a:ext cx="289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5304755" y="39624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720960" imgH="533160" progId="Equation.DSMT4">
                  <p:embed/>
                </p:oleObj>
              </mc:Choice>
              <mc:Fallback>
                <p:oleObj name="Equation" r:id="rId24" imgW="3720960" imgH="533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4755" y="39624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208789" y="4868411"/>
            <a:ext cx="327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not a real number</a:t>
            </a:r>
            <a:r>
              <a:rPr lang="en-US" sz="2800" dirty="0"/>
              <a:t>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30960" y="5267953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Any even root of a negative number is not a real number. </a:t>
            </a:r>
          </a:p>
        </p:txBody>
      </p:sp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546100" y="3810000"/>
          <a:ext cx="204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44440" imgH="672840" progId="Equation.DSMT4">
                  <p:embed/>
                </p:oleObj>
              </mc:Choice>
              <mc:Fallback>
                <p:oleObj name="Equation" r:id="rId26" imgW="2044440" imgH="6728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810000"/>
                        <a:ext cx="204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2650222" y="3962400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726920" imgH="444240" progId="Equation.DSMT4">
                  <p:embed/>
                </p:oleObj>
              </mc:Choice>
              <mc:Fallback>
                <p:oleObj name="Equation" r:id="rId28" imgW="1726920" imgH="4442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0222" y="3962400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4427989" y="4098022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38080" imgH="330120" progId="Equation.DSMT4">
                  <p:embed/>
                </p:oleObj>
              </mc:Choice>
              <mc:Fallback>
                <p:oleObj name="Equation" r:id="rId30" imgW="838080" imgH="3301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9" y="4098022"/>
                        <a:ext cx="8382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33400" y="4724400"/>
          <a:ext cx="146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460160" imgH="672840" progId="Equation.DSMT4">
                  <p:embed/>
                </p:oleObj>
              </mc:Choice>
              <mc:Fallback>
                <p:oleObj name="Equation" r:id="rId32" imgW="14601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460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057400" y="4876800"/>
          <a:ext cx="114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43000" imgH="444240" progId="Equation.DSMT4">
                  <p:embed/>
                </p:oleObj>
              </mc:Choice>
              <mc:Fallback>
                <p:oleObj name="Equation" r:id="rId34" imgW="1143000" imgH="4442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14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nonzero real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and rational numbers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	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any real number.) 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baseline="30000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0)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dirty="0">
                <a:solidFill>
                  <a:srgbClr val="0000FF"/>
                </a:solidFill>
              </a:rPr>
              <a:t> ∙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 </a:t>
            </a:r>
            <a:r>
              <a:rPr lang="en-US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514350" indent="-514350">
              <a:spcBef>
                <a:spcPts val="24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           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14400"/>
          </a:xfrm>
        </p:spPr>
        <p:txBody>
          <a:bodyPr/>
          <a:lstStyle/>
          <a:p>
            <a:r>
              <a:rPr lang="en-US" dirty="0"/>
              <a:t>Properties: Summary of the Rules for Exponents—Slide 1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456395"/>
              </p:ext>
            </p:extLst>
          </p:nvPr>
        </p:nvGraphicFramePr>
        <p:xfrm>
          <a:off x="1143000" y="40386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560" imgH="888840" progId="Equation.DSMT4">
                  <p:embed/>
                </p:oleObj>
              </mc:Choice>
              <mc:Fallback>
                <p:oleObj name="Equation" r:id="rId2" imgW="1447560" imgH="888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1447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 </a:t>
            </a:r>
            <a:endParaRPr lang="en-US" sz="1000" dirty="0"/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                              . 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               .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                   .</a:t>
            </a:r>
          </a:p>
          <a:p>
            <a:pPr marL="514350" indent="-514350">
              <a:buFont typeface="+mj-lt"/>
              <a:buAutoNum type="arabicPeriod" startAt="5"/>
            </a:pPr>
            <a:endParaRPr lang="en-US" sz="120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US" dirty="0">
                <a:solidFill>
                  <a:srgbClr val="000000"/>
                </a:solidFill>
              </a:rPr>
              <a:t>                                                                                            </a:t>
            </a:r>
            <a:r>
              <a:rPr lang="en-US" sz="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177007"/>
            <a:ext cx="8839200" cy="914400"/>
          </a:xfrm>
        </p:spPr>
        <p:txBody>
          <a:bodyPr/>
          <a:lstStyle/>
          <a:p>
            <a:r>
              <a:rPr lang="en-US" dirty="0"/>
              <a:t>Properties: Summary of the Rules for Exponents— Slide 2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029933"/>
              </p:ext>
            </p:extLst>
          </p:nvPr>
        </p:nvGraphicFramePr>
        <p:xfrm>
          <a:off x="1119188" y="1371600"/>
          <a:ext cx="261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838080" progId="Equation.DSMT4">
                  <p:embed/>
                </p:oleObj>
              </mc:Choice>
              <mc:Fallback>
                <p:oleObj name="Equation" r:id="rId2" imgW="261612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1371600"/>
                        <a:ext cx="261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2178158"/>
              </p:ext>
            </p:extLst>
          </p:nvPr>
        </p:nvGraphicFramePr>
        <p:xfrm>
          <a:off x="1063625" y="2482850"/>
          <a:ext cx="1676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647640" progId="Equation.DSMT4">
                  <p:embed/>
                </p:oleObj>
              </mc:Choice>
              <mc:Fallback>
                <p:oleObj name="Equation" r:id="rId4" imgW="167616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2482850"/>
                        <a:ext cx="1676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200865"/>
              </p:ext>
            </p:extLst>
          </p:nvPr>
        </p:nvGraphicFramePr>
        <p:xfrm>
          <a:off x="1082675" y="3548063"/>
          <a:ext cx="1803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03240" imgH="558720" progId="Equation.DSMT4">
                  <p:embed/>
                </p:oleObj>
              </mc:Choice>
              <mc:Fallback>
                <p:oleObj name="Equation" r:id="rId6" imgW="180324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3548063"/>
                        <a:ext cx="1803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386012"/>
              </p:ext>
            </p:extLst>
          </p:nvPr>
        </p:nvGraphicFramePr>
        <p:xfrm>
          <a:off x="1089444" y="4597544"/>
          <a:ext cx="1524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1002960" progId="Equation.DSMT4">
                  <p:embed/>
                </p:oleObj>
              </mc:Choice>
              <mc:Fallback>
                <p:oleObj name="Equation" r:id="rId8" imgW="152388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444" y="4597544"/>
                        <a:ext cx="1524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an integer greater than 1,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is any integer,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is a real number,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In radical notation: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Definition: The General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f>
                          <m:fPr>
                            <m:ctrlPr>
                              <a:rPr lang="en-US" i="1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60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99847"/>
              </p:ext>
            </p:extLst>
          </p:nvPr>
        </p:nvGraphicFramePr>
        <p:xfrm>
          <a:off x="8229600" y="16002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8280" imgH="622080" progId="Equation.DSMT4">
                  <p:embed/>
                </p:oleObj>
              </mc:Choice>
              <mc:Fallback>
                <p:oleObj name="Equation" r:id="rId3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1600200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397151"/>
              </p:ext>
            </p:extLst>
          </p:nvPr>
        </p:nvGraphicFramePr>
        <p:xfrm>
          <a:off x="3369734" y="2716230"/>
          <a:ext cx="2921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20680" imgH="749160" progId="Equation.DSMT4">
                  <p:embed/>
                </p:oleObj>
              </mc:Choice>
              <mc:Fallback>
                <p:oleObj name="Equation" r:id="rId5" imgW="2920680" imgH="749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2716230"/>
                        <a:ext cx="29210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356548"/>
              </p:ext>
            </p:extLst>
          </p:nvPr>
        </p:nvGraphicFramePr>
        <p:xfrm>
          <a:off x="3369734" y="3708399"/>
          <a:ext cx="274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749160" progId="Equation.DSMT4">
                  <p:embed/>
                </p:oleObj>
              </mc:Choice>
              <mc:Fallback>
                <p:oleObj name="Equation" r:id="rId7" imgW="2743200" imgH="749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734" y="3708399"/>
                        <a:ext cx="27432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each variable represents a positive real number. Each expression is changed to an equivalent expression in either radical or exponential notation.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Converting from Exponential Notation to Radical Notation—Slide 1</a:t>
            </a:r>
          </a:p>
        </p:txBody>
      </p:sp>
      <p:sp>
        <p:nvSpPr>
          <p:cNvPr id="5" name="Rectangle 4"/>
          <p:cNvSpPr/>
          <p:nvPr/>
        </p:nvSpPr>
        <p:spPr>
          <a:xfrm>
            <a:off x="2794000" y="30288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index, 3, is the denominator in the rational exponent.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09091" y="3790890"/>
            <a:ext cx="5867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coefficient, 3, is not affected by the exponent.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31801" y="4686091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−1 is the understood coefficient. </a:t>
            </a:r>
          </a:p>
        </p:txBody>
      </p:sp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541789" y="2726422"/>
          <a:ext cx="850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634680" progId="Equation.DSMT4">
                  <p:embed/>
                </p:oleObj>
              </mc:Choice>
              <mc:Fallback>
                <p:oleObj name="Equation" r:id="rId2" imgW="85068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2726422"/>
                        <a:ext cx="850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447800" y="2895600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495000" progId="Equation.DSMT4">
                  <p:embed/>
                </p:oleObj>
              </mc:Choice>
              <mc:Fallback>
                <p:oleObj name="Equation" r:id="rId4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95600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533400" y="3505200"/>
          <a:ext cx="1028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634680" progId="Equation.DSMT4">
                  <p:embed/>
                </p:oleObj>
              </mc:Choice>
              <mc:Fallback>
                <p:oleObj name="Equation" r:id="rId6" imgW="102852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028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1676400" y="3674378"/>
          <a:ext cx="107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95000" progId="Equation.DSMT4">
                  <p:embed/>
                </p:oleObj>
              </mc:Choice>
              <mc:Fallback>
                <p:oleObj name="Equation" r:id="rId8" imgW="10792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674378"/>
                        <a:ext cx="107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533400" y="44196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622080" progId="Equation.DSMT4">
                  <p:embed/>
                </p:oleObj>
              </mc:Choice>
              <mc:Fallback>
                <p:oleObj name="Equation" r:id="rId10" imgW="105408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196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676400" y="4572000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72000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1261</Words>
  <Application>Microsoft Office PowerPoint</Application>
  <PresentationFormat>On-screen Show (4:3)</PresentationFormat>
  <Paragraphs>164</Paragraphs>
  <Slides>31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Cambria Math</vt:lpstr>
      <vt:lpstr>Symbol</vt:lpstr>
      <vt:lpstr>Office Theme</vt:lpstr>
      <vt:lpstr>Equation</vt:lpstr>
      <vt:lpstr>Section F.5</vt:lpstr>
      <vt:lpstr> n th Roots </vt:lpstr>
      <vt:lpstr>Definition: Radical Notation </vt:lpstr>
      <vt:lpstr>Note: Special Notes about the Index n </vt:lpstr>
      <vt:lpstr>Example 1: Evaluating nth Roots </vt:lpstr>
      <vt:lpstr>Properties: Summary of the Rules for Exponents—Slide 1</vt:lpstr>
      <vt:lpstr>Properties: Summary of the Rules for Exponents— Slide 2</vt:lpstr>
      <vt:lpstr>Definition: The General Form a^(m/n)</vt:lpstr>
      <vt:lpstr>Example 2: Converting from Exponential Notation to Radical Notation—Slide 1</vt:lpstr>
      <vt:lpstr>Example 2: Converting from Exponential Notation to Radical Notation—Slide 2</vt:lpstr>
      <vt:lpstr>Example 3: Simplifying Expressions with Rational Exponents—Slide 1 </vt:lpstr>
      <vt:lpstr>Example 3: Simplifying Expressions with Rational Exponents—Slide 2</vt:lpstr>
      <vt:lpstr>Example 3: Simplifying Expressions with Rational Exponents—Slide 3</vt:lpstr>
      <vt:lpstr>Example 3: Simplifying Expressions with Rational Exponents—Slide 4</vt:lpstr>
      <vt:lpstr>Example 4: Simplifying Radical Notation by Changing to Exponential Notation—Slide 1</vt:lpstr>
      <vt:lpstr>Example 4: Simplifying Radical Notation by Changing to Exponential Notation—Slide 2</vt:lpstr>
      <vt:lpstr>Example 4: Simplifying Radical Notation by Changing to Exponential Notation—Slide 3</vt:lpstr>
      <vt:lpstr>Example 4: Simplifying Radical Notation by Changing to Exponential Notation—Slide 4</vt:lpstr>
      <vt:lpstr>Example 5: Simplifying Expressions—Slide 1</vt:lpstr>
      <vt:lpstr>Example 5: Simplifying Expressions—Slide 2</vt:lpstr>
      <vt:lpstr>Example 5: Simplifying Expressions—Slide 3</vt:lpstr>
      <vt:lpstr>Example 5: Simplifying Expressions—Slide 4</vt:lpstr>
      <vt:lpstr>Example 5: Simplifying Expressions—Slide 5</vt:lpstr>
      <vt:lpstr>Example 5: Simplifying Expressions—Slide 6</vt:lpstr>
      <vt:lpstr>Example 6: Simplifying Radical Expressions— Slide 1</vt:lpstr>
      <vt:lpstr>Example 6: Simplifying Radical Expressions— Slide 2</vt:lpstr>
      <vt:lpstr>Example 6: Simplifying Radical Expressions— Slide 3</vt:lpstr>
      <vt:lpstr>Example 7: Evaluating Rational Exponents using a Calculator—Slide 1 </vt:lpstr>
      <vt:lpstr>Example 7: Evaluating Rational Exponents using a Calculator—Slide 2</vt:lpstr>
      <vt:lpstr>Example 7: Evaluating Rational Exponents using a Calculator—Slide 3</vt:lpstr>
      <vt:lpstr>Example 7: Evaluating Rational Exponents using a Calculator—Slide 4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170</cp:revision>
  <dcterms:created xsi:type="dcterms:W3CDTF">2013-04-26T14:43:13Z</dcterms:created>
  <dcterms:modified xsi:type="dcterms:W3CDTF">2025-06-20T19:23:33Z</dcterms:modified>
</cp:coreProperties>
</file>