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6" r:id="rId2"/>
  </p:sldMasterIdLst>
  <p:notesMasterIdLst>
    <p:notesMasterId r:id="rId26"/>
  </p:notesMasterIdLst>
  <p:handoutMasterIdLst>
    <p:handoutMasterId r:id="rId27"/>
  </p:handoutMasterIdLst>
  <p:sldIdLst>
    <p:sldId id="256" r:id="rId3"/>
    <p:sldId id="313" r:id="rId4"/>
    <p:sldId id="315" r:id="rId5"/>
    <p:sldId id="316" r:id="rId6"/>
    <p:sldId id="317" r:id="rId7"/>
    <p:sldId id="318" r:id="rId8"/>
    <p:sldId id="319" r:id="rId9"/>
    <p:sldId id="321" r:id="rId10"/>
    <p:sldId id="376" r:id="rId11"/>
    <p:sldId id="323" r:id="rId12"/>
    <p:sldId id="324" r:id="rId13"/>
    <p:sldId id="326" r:id="rId14"/>
    <p:sldId id="327" r:id="rId15"/>
    <p:sldId id="328" r:id="rId16"/>
    <p:sldId id="330" r:id="rId17"/>
    <p:sldId id="332" r:id="rId18"/>
    <p:sldId id="378" r:id="rId19"/>
    <p:sldId id="259" r:id="rId20"/>
    <p:sldId id="260" r:id="rId21"/>
    <p:sldId id="261" r:id="rId22"/>
    <p:sldId id="347" r:id="rId23"/>
    <p:sldId id="348" r:id="rId24"/>
    <p:sldId id="351" r:id="rId2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FBBB20-47FD-C6AF-7789-E33B92D41084}" name="Danielle Bess" initials="DB" userId="S::dbess@hawkeslearning.com::4b0661c1-94bf-4078-9435-05ca95ce14a4" providerId="AD"/>
  <p188:author id="{8B53C995-F434-2010-18CD-FF0598223FFE}" name="Marvin Glover" initials="MG" userId="S::mglover@hawkeslearning.com::21e7db95-4b0e-4205-a773-75936c866f4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8/10/relationships/authors" Target="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88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6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626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Properties of Radicals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F</a:t>
            </a:r>
            <a:r>
              <a:rPr dirty="0"/>
              <a:t>.</a:t>
            </a:r>
            <a:r>
              <a:rPr lang="en-US" dirty="0"/>
              <a:t>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Simplified Radical Form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sz="2800" dirty="0"/>
              <a:t>A radical expression is in </a:t>
            </a:r>
            <a:r>
              <a:rPr sz="2800" b="1" dirty="0"/>
              <a:t>simplified form</a:t>
            </a:r>
            <a:r>
              <a:rPr sz="2800" dirty="0"/>
              <a:t> when the following conditions are met:</a:t>
            </a:r>
          </a:p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The radicand contains no factor with an exponent greater than or equal to the index of the radical.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The radicand contains no fractions.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The denominator, if there is one, contains no radical.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The greatest common factor of the index and any exponent occurring in the radicand is</a:t>
            </a:r>
            <a:r>
              <a:rPr lang="en-US" sz="2800" dirty="0"/>
              <a:t> </a:t>
            </a:r>
            <a:r>
              <a:rPr lang="en-US" dirty="0"/>
              <a:t>1</a:t>
            </a:r>
            <a:r>
              <a:rPr sz="2800" dirty="0"/>
              <a:t>. That is, the index and any exponent in the radicand have no common factor other than</a:t>
            </a:r>
            <a:r>
              <a:rPr lang="en-US" sz="2800" dirty="0"/>
              <a:t> 1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Properties of Radicals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 the following properties, </a:t>
            </a:r>
            <a:r>
              <a:rPr lang="en-US" sz="2800" i="1" dirty="0"/>
              <a:t>a </a:t>
            </a:r>
            <a:r>
              <a:rPr sz="2800" dirty="0"/>
              <a:t>and </a:t>
            </a:r>
            <a:r>
              <a:rPr lang="en-US" sz="2800" i="1" dirty="0"/>
              <a:t>b </a:t>
            </a:r>
            <a:r>
              <a:rPr sz="2800" dirty="0"/>
              <a:t>may be taken to represent constants, variables, or more complicated algebraic expressions. The letters </a:t>
            </a:r>
            <a:r>
              <a:rPr lang="en-US" sz="2800" i="1" dirty="0"/>
              <a:t>n </a:t>
            </a:r>
            <a:r>
              <a:rPr sz="2800" dirty="0"/>
              <a:t>and </a:t>
            </a:r>
            <a:r>
              <a:rPr lang="en-US" sz="2800" i="1" dirty="0"/>
              <a:t>m </a:t>
            </a:r>
            <a:r>
              <a:rPr sz="2800" dirty="0"/>
              <a:t>represent natural numbers. It is assumed that all expressions are defined and are real numbers.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Properties of Radicals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0FAC45A2-8D5C-4005-A617-8BBE2D5BA159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665517397"/>
                  </p:ext>
                </p:extLst>
              </p:nvPr>
            </p:nvGraphicFramePr>
            <p:xfrm>
              <a:off x="762000" y="1371600"/>
              <a:ext cx="7086600" cy="34152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9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24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43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400" dirty="0"/>
                            <a:t>Property</a:t>
                          </a:r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400" dirty="0"/>
                            <a:t>Example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dirty="0"/>
                            <a:t>1.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𝑛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𝑛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⋅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𝑛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ctrlPr>
                                      <a:rPr lang="ar-AE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oMath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rad>
                                      <m:rad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deg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sSup>
                                          <m:sSupPr>
                                            <m:ctrlPr>
                                              <a:rPr lang="ar-AE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200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ar-AE" sz="2000">
                                                <a:latin typeface="Cambria Math" panose="02040503050406030204" pitchFamily="18" charset="0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  <m:sSup>
                                          <m:sSupPr>
                                            <m:ctrlPr>
                                              <a:rPr lang="ar-AE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2000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p>
                                            <m:r>
                                              <a:rPr lang="ar-AE" sz="20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e>
                                </m:phant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  <m:r>
                                  <a:rPr lang="ar-AE" sz="20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ad>
                                  <m:rad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g>
                                  <m:e>
                                    <m:r>
                                      <a:rPr lang="ar-AE"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ar-AE" sz="20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oMath>
                            </m:oMathPara>
                          </a14:m>
                          <a:endParaRPr lang="en-US" sz="2000" dirty="0"/>
                        </a:p>
                        <a:p>
                          <a:pPr algn="l"/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  <a:defRPr sz="1800" b="1"/>
                          </a:pPr>
                          <a:r>
                            <a:rPr sz="2000" dirty="0"/>
                            <a:t>2.</a:t>
                          </a:r>
                          <a:endParaRPr lang="en-US" sz="2000" dirty="0"/>
                        </a:p>
                        <a:p>
                          <a:pPr algn="l">
                            <a:defRPr sz="1800" b="1"/>
                          </a:pPr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𝑛</m:t>
                                  </m:r>
                                </m:deg>
                                <m:e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𝑏</m:t>
                                      </m:r>
                                    </m:den>
                                  </m:f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𝑛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</m:rad>
                                </m:num>
                                <m:den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𝑛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</m:rad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16</m:t>
                                      </m:r>
                                    </m:den>
                                  </m:f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4</m:t>
                                      </m:r>
                                    </m:deg>
                                    <m:e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</m:e>
                                  </m:rad>
                                </m:num>
                                <m:den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4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16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2000" dirty="0"/>
                        </a:p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000" dirty="0"/>
                            <a:t>3.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𝑚</m:t>
                                  </m:r>
                                </m:deg>
                                <m:e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𝑛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</m:rad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𝑚𝑛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64</m:t>
                                      </m:r>
                                    </m:e>
                                  </m:rad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64</m:t>
                                      </m:r>
                                    </m:e>
                                  </m:rad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6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64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>
                                <a:rPr sz="20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 lang="en-US" sz="2000" dirty="0"/>
                        </a:p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0FAC45A2-8D5C-4005-A617-8BBE2D5BA159}"/>
                  </a:ext>
                </a:extLst>
              </p:cNvPr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665517397"/>
                  </p:ext>
                </p:extLst>
              </p:nvPr>
            </p:nvGraphicFramePr>
            <p:xfrm>
              <a:off x="762000" y="1371600"/>
              <a:ext cx="7086600" cy="34152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9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241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343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400" dirty="0"/>
                            <a:t>Property</a:t>
                          </a:r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400" dirty="0"/>
                            <a:t>Example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51636"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dirty="0"/>
                            <a:t>1.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110" t="-43915" r="-187139" b="-1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3114" t="-43915" b="-15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16508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  <a:defRPr sz="1800" b="1"/>
                          </a:pPr>
                          <a:r>
                            <a:rPr sz="2000" dirty="0"/>
                            <a:t>2.</a:t>
                          </a:r>
                          <a:endParaRPr lang="en-US" sz="2000" dirty="0"/>
                        </a:p>
                        <a:p>
                          <a:pPr algn="l">
                            <a:defRPr sz="1800" b="1"/>
                          </a:pPr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110" t="-162874" r="-187139" b="-77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3114" t="-162874" b="-778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899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  <a:defRPr sz="1800" b="1"/>
                          </a:pPr>
                          <a:r>
                            <a:rPr sz="2000" dirty="0"/>
                            <a:t>3.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110" t="-337692" r="-1871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3114" t="-33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Simplifying Radical Expressions</a:t>
            </a:r>
            <a:r>
              <a:rPr lang="en-US" dirty="0"/>
              <a:t>— 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Simplify the following radical expressions</a:t>
                </a:r>
                <a:r>
                  <a:rPr lang="en-US" sz="2800" dirty="0"/>
                  <a:t>.</a:t>
                </a:r>
                <a:endParaRPr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−16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e>
                    </m:ra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72</m:t>
                            </m:r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ra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Simplifying Radical Expressions</a:t>
            </a:r>
            <a:r>
              <a:rPr lang="en-US" dirty="0"/>
              <a:t>— 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92C3B30-A7EE-4D8E-95E7-DBF88BBA489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0404183"/>
                  </p:ext>
                </p:extLst>
              </p:nvPr>
            </p:nvGraphicFramePr>
            <p:xfrm>
              <a:off x="838200" y="1550634"/>
              <a:ext cx="8229600" cy="13749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8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−16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8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−2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⋅2⋅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⋅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Note that since the index is</a:t>
                          </a:r>
                          <a:r>
                            <a:rPr lang="en-US" sz="1800" b="0" dirty="0"/>
                            <a:t> 3</a:t>
                          </a:r>
                          <a:r>
                            <a:rPr sz="1800" b="0" dirty="0"/>
                            <a:t>, we look for all of the </a:t>
                          </a:r>
                          <a:r>
                            <a:rPr sz="1800" b="0" i="1" dirty="0"/>
                            <a:t>perfect cubes </a:t>
                          </a:r>
                          <a:r>
                            <a:rPr sz="1800" b="0" dirty="0"/>
                            <a:t>in the radicand.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−16</m:t>
                                      </m:r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8</m:t>
                                          </m:r>
                                        </m:sup>
                                      </m:sSup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000">
                                  <a:latin typeface="Cambria Math"/>
                                </a:rPr>
                                <m:t>=−2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F92C3B30-A7EE-4D8E-95E7-DBF88BBA489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90404183"/>
                  </p:ext>
                </p:extLst>
              </p:nvPr>
            </p:nvGraphicFramePr>
            <p:xfrm>
              <a:off x="838200" y="1550634"/>
              <a:ext cx="8229600" cy="137496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81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33" r="-58754" b="-6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b="0" dirty="0"/>
                            <a:t>Note that since the index is</a:t>
                          </a:r>
                          <a:r>
                            <a:rPr lang="en-US" sz="1800" b="0" dirty="0"/>
                            <a:t> 3</a:t>
                          </a:r>
                          <a:r>
                            <a:rPr sz="1800" b="0" dirty="0"/>
                            <a:t>, we look for all of the </a:t>
                          </a:r>
                          <a:r>
                            <a:rPr sz="1800" b="0" i="1" dirty="0"/>
                            <a:t>perfect cubes </a:t>
                          </a:r>
                          <a:r>
                            <a:rPr sz="1800" b="0" dirty="0"/>
                            <a:t>in the radicand.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6056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3947" r="-58754" b="-22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Simplifying Radical Expressions</a:t>
            </a:r>
            <a:r>
              <a:rPr lang="en-US" dirty="0"/>
              <a:t>— 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8F20B0FB-07D3-4D6F-8DD7-E866D50EF3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9956929"/>
                  </p:ext>
                </p:extLst>
              </p:nvPr>
            </p:nvGraphicFramePr>
            <p:xfrm>
              <a:off x="914400" y="1169634"/>
              <a:ext cx="8077200" cy="15443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657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8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⋅2⋅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𝑧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Remember that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 b="0" i="1">
                                      <a:latin typeface="Cambria Math"/>
                                    </a:rPr>
                                    <m:t>𝑛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0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 b="0" i="1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 b="0" i="1">
                                          <a:latin typeface="Cambria Math"/>
                                        </a:rPr>
                                        <m:t>𝑛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2000" b="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0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 b="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oMath>
                          </a14:m>
                          <a:r>
                            <a:rPr sz="2000" b="0" dirty="0"/>
                            <a:t> if </a:t>
                          </a:r>
                          <a:r>
                            <a:rPr lang="en-US" sz="2000" b="0" i="1" dirty="0"/>
                            <a:t>n</a:t>
                          </a:r>
                          <a:r>
                            <a:rPr lang="en-US" sz="2000" b="0" i="1" baseline="0" dirty="0"/>
                            <a:t> </a:t>
                          </a:r>
                          <a:r>
                            <a:rPr sz="2000" b="0" dirty="0"/>
                            <a:t>is even, so absolute value signs are necessary around the factor of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 b="0" i="1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2000" b="0" i="1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sz="20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8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8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=2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8F20B0FB-07D3-4D6F-8DD7-E866D50EF3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99956929"/>
                  </p:ext>
                </p:extLst>
              </p:nvPr>
            </p:nvGraphicFramePr>
            <p:xfrm>
              <a:off x="914400" y="1169634"/>
              <a:ext cx="8077200" cy="154438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657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19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343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20833" b="-21477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759" b="-610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50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4762" r="-120833" b="-125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50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7229" r="-120833" b="-265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Simplifying Radical Expressions</a:t>
            </a:r>
            <a:r>
              <a:rPr lang="en-US" dirty="0"/>
              <a:t>— 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813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3E2F90D-665A-4737-A216-EB58CDCE36D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75016114"/>
                  </p:ext>
                </p:extLst>
              </p:nvPr>
            </p:nvGraphicFramePr>
            <p:xfrm>
              <a:off x="914400" y="1065320"/>
              <a:ext cx="7924800" cy="255232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22071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72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8⋅9⋅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num>
                                <m:den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oMath>
                          </a14:m>
                          <a:endParaRPr lang="en-US" sz="2400" dirty="0"/>
                        </a:p>
                        <a:p>
                          <a:pPr algn="l">
                            <a:defRPr sz="1800"/>
                          </a:pPr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31615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72</m:t>
                                          </m:r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All perfect cubes have been brought out from under the radical, and the denominator has been rationalized.</a:t>
                          </a:r>
                        </a:p>
                        <a:p>
                          <a:pPr algn="l">
                            <a:defRPr sz="1800"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3E2F90D-665A-4737-A216-EB58CDCE36D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75016114"/>
                  </p:ext>
                </p:extLst>
              </p:nvPr>
            </p:nvGraphicFramePr>
            <p:xfrm>
              <a:off x="914400" y="1065320"/>
              <a:ext cx="7924800" cy="255232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352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2207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36364" b="-1089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316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1781" r="-136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All perfect cubes have been brought out from under the radical, and the denominator has been rationalized.</a:t>
                          </a:r>
                        </a:p>
                        <a:p>
                          <a:pPr algn="l">
                            <a:defRPr sz="1800"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BA2EA-2386-4DB4-CA93-A50AC19D6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F2D8BDE-355A-1DD2-26A7-3726EEA3043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sz="2800" dirty="0"/>
                  <a:t>As with the properties of exponents, many mistakes arise from forgetting the properties of radicals. One common error, for instance, is to rewrite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as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r>
                  <a:rPr lang="ar-AE" sz="2800" dirty="0"/>
                  <a:t>. </a:t>
                </a:r>
                <a:r>
                  <a:rPr lang="en-US" sz="2800" dirty="0"/>
                  <a:t>These two expressions are not equal! To convince yourself of this, evaluate the two expressions with actual constants in place of </a:t>
                </a:r>
                <a:r>
                  <a:rPr lang="en-US" sz="2800" i="1" dirty="0"/>
                  <a:t>a </a:t>
                </a:r>
                <a:r>
                  <a:rPr lang="en-US" sz="2800" dirty="0"/>
                  <a:t>and </a:t>
                </a:r>
                <a:r>
                  <a:rPr lang="en-US" sz="2800" i="1" dirty="0"/>
                  <a:t>b</a:t>
                </a:r>
                <a:r>
                  <a:rPr lang="en-US" sz="2800" dirty="0"/>
                  <a:t>. For example, note that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≠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ar-AE" sz="2800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F2D8BDE-355A-1DD2-26A7-3726EEA304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6399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Combining Radical Expressions— Slide 1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Combine the radical expressions, if possible.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1BCE828-933D-5667-8E4A-3DD079AA0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082199"/>
              </p:ext>
            </p:extLst>
          </p:nvPr>
        </p:nvGraphicFramePr>
        <p:xfrm>
          <a:off x="527050" y="2021840"/>
          <a:ext cx="2997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07960" progId="Equation.DSMT4">
                  <p:embed/>
                </p:oleObj>
              </mc:Choice>
              <mc:Fallback>
                <p:oleObj name="Equation" r:id="rId2" imgW="2997000" imgH="50796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B1BCE828-933D-5667-8E4A-3DD079AA04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021840"/>
                        <a:ext cx="2997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A12E758-4104-16A2-FF90-DE7EB8C7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903527"/>
              </p:ext>
            </p:extLst>
          </p:nvPr>
        </p:nvGraphicFramePr>
        <p:xfrm>
          <a:off x="527050" y="2844800"/>
          <a:ext cx="2311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507960" progId="Equation.DSMT4">
                  <p:embed/>
                </p:oleObj>
              </mc:Choice>
              <mc:Fallback>
                <p:oleObj name="Equation" r:id="rId4" imgW="2311200" imgH="50796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2A12E758-4104-16A2-FF90-DE7EB8C72C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844800"/>
                        <a:ext cx="2311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Combining Radical Expressions— Slide 2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974418"/>
              </p:ext>
            </p:extLst>
          </p:nvPr>
        </p:nvGraphicFramePr>
        <p:xfrm>
          <a:off x="565150" y="1219200"/>
          <a:ext cx="2997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07960" progId="Equation.DSMT4">
                  <p:embed/>
                </p:oleObj>
              </mc:Choice>
              <mc:Fallback>
                <p:oleObj name="Equation" r:id="rId2" imgW="2997000" imgH="50796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1219200"/>
                        <a:ext cx="2997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716396" y="18288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900" imgH="444500" progId="Equation.DSMT4">
                  <p:embed/>
                </p:oleObj>
              </mc:Choice>
              <mc:Fallback>
                <p:oleObj name="Equation" r:id="rId4" imgW="3263900" imgH="4445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18288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716396" y="24177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3200" imgH="444500" progId="Equation.DSMT4">
                  <p:embed/>
                </p:oleObj>
              </mc:Choice>
              <mc:Fallback>
                <p:oleObj name="Equation" r:id="rId6" imgW="2743200" imgH="4445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24177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16396" y="30257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400" imgH="520700" progId="Equation.DSMT4">
                  <p:embed/>
                </p:oleObj>
              </mc:Choice>
              <mc:Fallback>
                <p:oleObj name="Equation" r:id="rId8" imgW="2565400" imgH="52070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0257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716396" y="36703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44500" progId="Equation.DSMT4">
                  <p:embed/>
                </p:oleObj>
              </mc:Choice>
              <mc:Fallback>
                <p:oleObj name="Equation" r:id="rId10" imgW="1828800" imgH="4445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6703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499481"/>
              </p:ext>
            </p:extLst>
          </p:nvPr>
        </p:nvGraphicFramePr>
        <p:xfrm>
          <a:off x="4948238" y="2946400"/>
          <a:ext cx="349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634680" progId="Equation.DSMT4">
                  <p:embed/>
                </p:oleObj>
              </mc:Choice>
              <mc:Fallback>
                <p:oleObj name="Equation" r:id="rId12" imgW="3492360" imgH="63468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2946400"/>
                        <a:ext cx="349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A65AB9AF-8F15-CEAC-5ECD-2DFF17EB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186266"/>
              </p:ext>
            </p:extLst>
          </p:nvPr>
        </p:nvGraphicFramePr>
        <p:xfrm>
          <a:off x="4948023" y="3657600"/>
          <a:ext cx="340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03440" imgH="609480" progId="Equation.DSMT4">
                  <p:embed/>
                </p:oleObj>
              </mc:Choice>
              <mc:Fallback>
                <p:oleObj name="Equation" r:id="rId14" imgW="3403440" imgH="609480" progId="Equation.DSMT4">
                  <p:embed/>
                  <p:pic>
                    <p:nvPicPr>
                      <p:cNvPr id="2" name="Object 9">
                        <a:extLst>
                          <a:ext uri="{FF2B5EF4-FFF2-40B4-BE49-F238E27FC236}">
                            <a16:creationId xmlns:a16="http://schemas.microsoft.com/office/drawing/2014/main" id="{A65AB9AF-8F15-CEAC-5ECD-2DFF17EBE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023" y="3657600"/>
                        <a:ext cx="340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Radical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pPr>
                  <a:defRPr sz="2800"/>
                </a:pPr>
                <a:r>
                  <a:rPr b="1" dirty="0"/>
                  <a:t>Case 1:</a:t>
                </a:r>
                <a:r>
                  <a:rPr sz="2800" b="1" dirty="0"/>
                  <a:t> </a:t>
                </a:r>
                <a:r>
                  <a:rPr lang="en-US" sz="2800" b="1" i="1" dirty="0"/>
                  <a:t>n </a:t>
                </a:r>
                <a:r>
                  <a:rPr b="1" dirty="0"/>
                  <a:t>is an even natural number.</a:t>
                </a:r>
                <a:r>
                  <a:rPr sz="2800" dirty="0"/>
                  <a:t> If </a:t>
                </a:r>
                <a:r>
                  <a:rPr lang="en-US" sz="2800" i="1" dirty="0"/>
                  <a:t>n </a:t>
                </a:r>
                <a:r>
                  <a:rPr sz="2800" dirty="0"/>
                  <a:t>is a no</a:t>
                </a:r>
                <a:r>
                  <a:rPr lang="en-US" sz="2800" dirty="0"/>
                  <a:t>n</a:t>
                </a:r>
                <a:r>
                  <a:rPr sz="2800" dirty="0"/>
                  <a:t>negative real number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n</a:t>
                </a:r>
                <a:r>
                  <a:rPr sz="2800" dirty="0"/>
                  <a:t> is an even natural number,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sz="2800" dirty="0"/>
                  <a:t> is the no</a:t>
                </a:r>
                <a:r>
                  <a:rPr lang="en-US" sz="2800" dirty="0"/>
                  <a:t>n</a:t>
                </a:r>
                <a:r>
                  <a:rPr sz="2800" dirty="0"/>
                  <a:t>negative real number </a:t>
                </a:r>
                <a:r>
                  <a:rPr lang="en-US" sz="2800" i="1" dirty="0"/>
                  <a:t>b </a:t>
                </a:r>
                <a:r>
                  <a:rPr sz="2800" dirty="0"/>
                  <a:t>with the property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. That is,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 if and only 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sz="2800" dirty="0"/>
                  <a:t>. Note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g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  <a:p>
                <a:pPr>
                  <a:defRPr sz="2800"/>
                </a:pPr>
                <a:r>
                  <a:rPr b="1" dirty="0"/>
                  <a:t>Case 2:</a:t>
                </a:r>
                <a:r>
                  <a:rPr sz="2800" b="1" dirty="0"/>
                  <a:t> </a:t>
                </a:r>
                <a:r>
                  <a:rPr lang="en-US" b="1" i="1" dirty="0"/>
                  <a:t>n </a:t>
                </a:r>
                <a:r>
                  <a:rPr b="1" dirty="0"/>
                  <a:t>is an odd natural number.</a:t>
                </a:r>
                <a:r>
                  <a:rPr sz="2800" dirty="0"/>
                  <a:t> If </a:t>
                </a:r>
                <a:r>
                  <a:rPr lang="en-US" sz="2800" i="1" dirty="0"/>
                  <a:t>a </a:t>
                </a:r>
                <a:r>
                  <a:rPr sz="2800" dirty="0"/>
                  <a:t>is any real number and </a:t>
                </a:r>
                <a:r>
                  <a:rPr lang="en-US" sz="2800" i="1" dirty="0"/>
                  <a:t>n </a:t>
                </a:r>
                <a:r>
                  <a:rPr sz="2800" dirty="0"/>
                  <a:t>is an odd natural number,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sz="2800" dirty="0"/>
                  <a:t> is the real number</a:t>
                </a:r>
                <a:r>
                  <a:rPr lang="en-US" sz="2800" dirty="0"/>
                  <a:t> </a:t>
                </a:r>
                <a:r>
                  <a:rPr lang="en-US" sz="2800" i="1" dirty="0"/>
                  <a:t>b</a:t>
                </a:r>
                <a:r>
                  <a:rPr sz="2800" dirty="0"/>
                  <a:t> (whose sign will be the same as the sign of</a:t>
                </a:r>
                <a:r>
                  <a:rPr lang="en-US" sz="2800" dirty="0"/>
                  <a:t> </a:t>
                </a:r>
                <a:r>
                  <a:rPr lang="en-US" sz="2800" i="1" dirty="0"/>
                  <a:t>a</a:t>
                </a:r>
                <a:r>
                  <a:rPr sz="2800" dirty="0"/>
                  <a:t>) with the property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. Again,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 if and only 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g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.</a:t>
                </a: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sz="2800" dirty="0"/>
                  <a:t>The expression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sz="2800" dirty="0"/>
                  <a:t> gives the </a:t>
                </a:r>
                <a:r>
                  <a:rPr lang="en-US" sz="2800" i="1" dirty="0"/>
                  <a:t>n</a:t>
                </a:r>
                <a:r>
                  <a:rPr lang="en-US" i="1" baseline="30000" dirty="0"/>
                  <a:t> </a:t>
                </a:r>
                <a:r>
                  <a:rPr lang="en-US" baseline="30000" dirty="0" err="1"/>
                  <a:t>th</a:t>
                </a:r>
                <a:r>
                  <a:rPr lang="en-US" sz="2800" dirty="0"/>
                  <a:t> r</a:t>
                </a:r>
                <a:r>
                  <a:rPr sz="2800" dirty="0"/>
                  <a:t>oot of </a:t>
                </a:r>
                <a:r>
                  <a:rPr lang="en-US" sz="2800" i="1" dirty="0"/>
                  <a:t>a </a:t>
                </a:r>
                <a:r>
                  <a:rPr sz="2800" dirty="0"/>
                  <a:t>in </a:t>
                </a:r>
                <a:r>
                  <a:rPr sz="2800" b="1" dirty="0"/>
                  <a:t>radical notation</a:t>
                </a:r>
                <a:r>
                  <a:rPr sz="2800" dirty="0"/>
                  <a:t>. The natural number </a:t>
                </a:r>
                <a:r>
                  <a:rPr lang="en-US" sz="2800" i="1" dirty="0"/>
                  <a:t>n </a:t>
                </a:r>
                <a:r>
                  <a:rPr sz="2800" dirty="0"/>
                  <a:t>is called the </a:t>
                </a:r>
                <a:r>
                  <a:rPr sz="2800" b="1" dirty="0"/>
                  <a:t>index</a:t>
                </a:r>
                <a:r>
                  <a:rPr sz="2800" dirty="0"/>
                  <a:t>, </a:t>
                </a:r>
                <a:r>
                  <a:rPr lang="en-US" sz="2800" i="1" dirty="0"/>
                  <a:t>a </a:t>
                </a:r>
                <a:r>
                  <a:rPr sz="2800" dirty="0"/>
                  <a:t>is the </a:t>
                </a:r>
                <a:r>
                  <a:rPr sz="2800" b="1" dirty="0"/>
                  <a:t>radicand</a:t>
                </a:r>
                <a:r>
                  <a:rPr sz="2800" dirty="0"/>
                  <a:t>, and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phant>
                          <m:phantPr>
                            <m:show m:val="off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/>
                        </m:phant>
                      </m:e>
                    </m:rad>
                  </m:oMath>
                </a14:m>
                <a:r>
                  <a:rPr sz="2800" dirty="0"/>
                  <a:t> is called a </a:t>
                </a:r>
                <a:r>
                  <a:rPr sz="2800" b="1" dirty="0"/>
                  <a:t>radical sign</a:t>
                </a:r>
                <a:r>
                  <a:rPr sz="2800" dirty="0"/>
                  <a:t>. </a:t>
                </a:r>
                <a:endParaRPr lang="en-US" sz="2800" dirty="0"/>
              </a:p>
              <a:p>
                <a:pPr>
                  <a:defRPr sz="2800"/>
                </a:pPr>
                <a:r>
                  <a:rPr sz="2800" dirty="0"/>
                  <a:t>By convention,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phant>
                          <m:phantPr>
                            <m:show m:val="off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/>
                        </m:phant>
                      </m:e>
                    </m:rad>
                  </m:oMath>
                </a14:m>
                <a:r>
                  <a:rPr sz="2800" dirty="0"/>
                  <a:t> is usually simply written as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phant>
                          <m:phantPr>
                            <m:show m:val="off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/>
                        </m:phant>
                      </m:e>
                    </m:rad>
                  </m:oMath>
                </a14:m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9" t="-2096" r="-1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Combining Radical Expressions— 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973380"/>
              </p:ext>
            </p:extLst>
          </p:nvPr>
        </p:nvGraphicFramePr>
        <p:xfrm>
          <a:off x="520700" y="1333500"/>
          <a:ext cx="2311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507960" progId="Equation.DSMT4">
                  <p:embed/>
                </p:oleObj>
              </mc:Choice>
              <mc:Fallback>
                <p:oleObj name="Equation" r:id="rId2" imgW="2311200" imgH="507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333500"/>
                        <a:ext cx="2311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158261"/>
              </p:ext>
            </p:extLst>
          </p:nvPr>
        </p:nvGraphicFramePr>
        <p:xfrm>
          <a:off x="2298700" y="1953038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444500" progId="Equation.DSMT4">
                  <p:embed/>
                </p:oleObj>
              </mc:Choice>
              <mc:Fallback>
                <p:oleObj name="Equation" r:id="rId4" imgW="2197100" imgH="4445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53038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98700" y="2588986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88986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98700" y="3274786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500" imgH="520700" progId="Equation.DSMT4">
                  <p:embed/>
                </p:oleObj>
              </mc:Choice>
              <mc:Fallback>
                <p:oleObj name="Equation" r:id="rId8" imgW="1841500" imgH="520700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4786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298700" y="3911600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500" imgH="508000" progId="Equation.DSMT4">
                  <p:embed/>
                </p:oleObj>
              </mc:Choice>
              <mc:Fallback>
                <p:oleObj name="Equation" r:id="rId10" imgW="1206500" imgH="508000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11600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Combining Radical</a:t>
            </a:r>
            <a:r>
              <a:rPr lang="en-US" dirty="0"/>
              <a:t> Expressions— 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Combine the radical expressions, if possible.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−3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/>
              </a:p>
              <a:p>
                <a:pPr>
                  <a:defRPr sz="2800"/>
                </a:pPr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54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50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Combining Radical</a:t>
            </a:r>
            <a:r>
              <a:rPr lang="en-US" dirty="0"/>
              <a:t> Expressions— 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9175911-A8F6-4E3E-9A2E-7C026E54C41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43095251"/>
                  </p:ext>
                </p:extLst>
              </p:nvPr>
            </p:nvGraphicFramePr>
            <p:xfrm>
              <a:off x="838200" y="1600200"/>
              <a:ext cx="7924800" cy="23774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630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6173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−3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8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5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18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=−3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⋅2⋅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We begin by simplifying the radicals.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8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sup>
                                      </m:sSup>
                                    </m:e>
                                  </m:rad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18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=−6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+3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Note that upon simplification, the two radicals have the same index and the same radicand. Also note that the absolute value bars around the factor of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lang="en-US" sz="1600" b="0" i="1" dirty="0"/>
                            <a:t>x</a:t>
                          </a:r>
                          <a:r>
                            <a:rPr lang="en-US" sz="1600" b="0" i="0" baseline="30000" dirty="0"/>
                            <a:t>2</a:t>
                          </a:r>
                          <a:r>
                            <a:rPr lang="en-US" sz="1600" b="0" dirty="0"/>
                            <a:t> a</a:t>
                          </a:r>
                          <a:r>
                            <a:rPr sz="1600" b="0" dirty="0"/>
                            <a:t>re unnecessary, since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lang="en-US" sz="1600" b="0" i="1" dirty="0"/>
                            <a:t>x</a:t>
                          </a:r>
                          <a:r>
                            <a:rPr lang="en-US" sz="1600" b="0" i="0" baseline="30000" dirty="0"/>
                            <a:t>2</a:t>
                          </a:r>
                          <a:r>
                            <a:rPr sz="1600" b="0" dirty="0"/>
                            <a:t> is always nonnegative.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8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sup>
                                      </m:sSup>
                                    </m:e>
                                  </m:rad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18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=−6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+3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8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sup>
                                      </m:sSup>
                                    </m:e>
                                  </m:rad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18</m:t>
                                      </m:r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−6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49175911-A8F6-4E3E-9A2E-7C026E54C41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43095251"/>
                  </p:ext>
                </p:extLst>
              </p:nvPr>
            </p:nvGraphicFramePr>
            <p:xfrm>
              <a:off x="838200" y="1600200"/>
              <a:ext cx="7924800" cy="23774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0630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6173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5" r="-56558" b="-32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We begin by simplifying the radicals.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354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4776" r="-56558" b="-359701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Note that upon simplification, the two radicals have the same index and the same radicand. Also note that the absolute value bars around the factor of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lang="en-US" sz="1600" b="0" i="1" dirty="0"/>
                            <a:t>x</a:t>
                          </a:r>
                          <a:r>
                            <a:rPr lang="en-US" sz="1600" b="0" i="0" baseline="30000" dirty="0"/>
                            <a:t>2</a:t>
                          </a:r>
                          <a:r>
                            <a:rPr lang="en-US" sz="1600" b="0" dirty="0"/>
                            <a:t> a</a:t>
                          </a:r>
                          <a:r>
                            <a:rPr sz="1600" b="0" dirty="0"/>
                            <a:t>re unnecessary, since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lang="en-US" sz="1600" b="0" i="1" dirty="0"/>
                            <a:t>x</a:t>
                          </a:r>
                          <a:r>
                            <a:rPr lang="en-US" sz="1600" b="0" i="0" baseline="30000" dirty="0"/>
                            <a:t>2</a:t>
                          </a:r>
                          <a:r>
                            <a:rPr sz="1600" b="0" dirty="0"/>
                            <a:t> is always nonnegative.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354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48485" r="-56558" b="-26515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99123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1104" r="-56558" b="-736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Combining Radical</a:t>
            </a:r>
            <a:r>
              <a:rPr lang="en-US" dirty="0"/>
              <a:t> Expressions— 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66800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8FB773A-6AA4-473B-88B0-DA127184EDE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55022396"/>
                  </p:ext>
                </p:extLst>
              </p:nvPr>
            </p:nvGraphicFramePr>
            <p:xfrm>
              <a:off x="838200" y="1143000"/>
              <a:ext cx="8229600" cy="1066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648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54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50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Upon simplification, the radicands are the same, but the indices are not. We have written the radicals in simplest form, but they cannot be combined.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54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rad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50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=3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rad>
                                <m:ra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sz="1800">
                                  <a:latin typeface="Cambria Math"/>
                                </a:rPr>
                                <m:t>+5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ad>
                                <m:radPr>
                                  <m:degHide m:val="on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endParaRPr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18FB773A-6AA4-473B-88B0-DA127184EDE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55022396"/>
                  </p:ext>
                </p:extLst>
              </p:nvPr>
            </p:nvGraphicFramePr>
            <p:xfrm>
              <a:off x="838200" y="1143000"/>
              <a:ext cx="8229600" cy="1066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648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81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016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30" r="-77064" b="-184848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Upon simplification, the radicands are the same, but the indices are not. We have written the radicals in simplest form, but they cannot be combined.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651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1818" r="-77064" b="-10909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Perfect Powers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perfect square</a:t>
            </a:r>
            <a:r>
              <a:rPr sz="2800" dirty="0"/>
              <a:t> is an integer equal to the square of another integer. The square root of a perfect square is always an integer.</a:t>
            </a:r>
            <a:endParaRPr lang="en-US" sz="2800" dirty="0"/>
          </a:p>
          <a:p>
            <a:endParaRPr sz="2800" dirty="0"/>
          </a:p>
          <a:p>
            <a:r>
              <a:rPr sz="2800" dirty="0"/>
              <a:t>A </a:t>
            </a:r>
            <a:r>
              <a:rPr sz="2800" b="1" dirty="0"/>
              <a:t>perfect cube</a:t>
            </a:r>
            <a:r>
              <a:rPr sz="2800" dirty="0"/>
              <a:t> is an integer equal to the cube of another integer. The cube root of a perfect cube is always an integer.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Using Radical Notation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28933"/>
                <a:ext cx="8229600" cy="4967067"/>
              </a:xfrm>
            </p:spPr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32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sz="2800" dirty="0"/>
                  <a:t> because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r>
                  <a:rPr sz="2800" dirty="0"/>
                  <a:t>.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endParaRPr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</m:oMath>
                </a14:m>
                <a:r>
                  <a:rPr sz="2800" dirty="0"/>
                  <a:t> is not a real number, as no real number raised to the fourth power is</a:t>
                </a:r>
                <a:r>
                  <a:rPr lang="en-US" sz="2800" dirty="0"/>
                  <a:t> </a:t>
                </a:r>
                <a:r>
                  <a:rPr lang="en-US" dirty="0"/>
                  <a:t>−</a:t>
                </a:r>
                <a:r>
                  <a:rPr lang="en-US" sz="2800" dirty="0"/>
                  <a:t>16</a:t>
                </a:r>
                <a:r>
                  <a:rPr sz="2800" dirty="0"/>
                  <a:t>.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endParaRPr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sz="2800" dirty="0"/>
                  <a:t>. Note that the fourth root of </a:t>
                </a:r>
                <a:r>
                  <a:rPr lang="en-US" sz="2800" dirty="0"/>
                  <a:t>16 </a:t>
                </a:r>
                <a:r>
                  <a:rPr sz="2800" dirty="0"/>
                  <a:t>is a real number, which is then multiplied by</a:t>
                </a:r>
                <a:r>
                  <a:rPr lang="en-US" sz="2800" dirty="0"/>
                  <a:t> </a:t>
                </a:r>
                <a:r>
                  <a:rPr lang="en-US" dirty="0"/>
                  <a:t>−</a:t>
                </a:r>
                <a:r>
                  <a:rPr lang="en-US" sz="2800" dirty="0"/>
                  <a:t>1</a:t>
                </a:r>
                <a:r>
                  <a:rPr sz="2800" dirty="0"/>
                  <a:t>.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endParaRPr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. In fact,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sz="2800" dirty="0"/>
                  <a:t> for any natural number</a:t>
                </a:r>
                <a:r>
                  <a:rPr lang="en-US" sz="2800" dirty="0"/>
                  <a:t> </a:t>
                </a:r>
                <a:r>
                  <a:rPr lang="en-US" sz="2800" i="1" dirty="0"/>
                  <a:t>n</a:t>
                </a:r>
                <a:r>
                  <a:rPr sz="2800" dirty="0"/>
                  <a:t>.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endParaRPr sz="2800" dirty="0"/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dirty="0"/>
                  <a:t>​​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for any natural number </a:t>
                </a:r>
                <a:r>
                  <a:rPr lang="en-US" sz="2800" i="1" dirty="0"/>
                  <a:t>n</a:t>
                </a:r>
                <a:r>
                  <a:rPr lang="en-US" sz="2800" dirty="0"/>
                  <a:t>.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for any odd natural number </a:t>
                </a:r>
                <a:r>
                  <a:rPr lang="en-US" i="1" dirty="0"/>
                  <a:t>n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28933"/>
                <a:ext cx="8229600" cy="4967067"/>
              </a:xfrm>
              <a:blipFill>
                <a:blip r:embed="rId2"/>
                <a:stretch>
                  <a:fillRect l="-1333" t="-2086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Using Radical Notation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6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27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64</m:t>
                            </m:r>
                          </m:den>
                        </m:f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ar-AE"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endParaRPr lang="ar-AE" sz="2800" dirty="0"/>
              </a:p>
              <a:p>
                <a:pPr marL="514350" indent="-514350">
                  <a:buFont typeface="+mj-lt"/>
                  <a:buAutoNum type="alphaLcPeriod" startAt="7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ar-AE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8"/>
                  <a:defRPr sz="2800"/>
                </a:pPr>
                <a:endParaRPr lang="ar-AE" i="1" dirty="0"/>
              </a:p>
              <a:p>
                <a:pPr marL="514350" indent="-514350">
                  <a:buFont typeface="+mj-lt"/>
                  <a:buAutoNum type="alphaLcPeriod" startAt="8"/>
                  <a:defRPr sz="2800"/>
                </a:pPr>
                <a:r>
                  <a:rPr lang="ar-AE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d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</a:t>
                </a:r>
                <a:r>
                  <a:rPr lang="ar-AE" sz="2800" dirty="0"/>
                  <a:t> </a:t>
                </a:r>
                <a:r>
                  <a:rPr lang="en-US" sz="2800" dirty="0"/>
                  <a:t>In general, if </a:t>
                </a:r>
                <a:r>
                  <a:rPr lang="en-US" sz="2800" i="1" dirty="0"/>
                  <a:t>n </a:t>
                </a:r>
                <a:r>
                  <a:rPr lang="en-US" sz="2800" dirty="0"/>
                  <a:t>is an even natural number,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for any real number </a:t>
                </a:r>
                <a:r>
                  <a:rPr lang="en-US" sz="2800" i="1" dirty="0"/>
                  <a:t>a</a:t>
                </a:r>
                <a:r>
                  <a:rPr lang="en-US" sz="2800" dirty="0"/>
                  <a:t>. Remember, though, that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if </a:t>
                </a:r>
                <a:r>
                  <a:rPr lang="en-US" sz="2800" i="1" dirty="0"/>
                  <a:t>n </a:t>
                </a:r>
                <a:r>
                  <a:rPr lang="en-US" sz="2800" dirty="0"/>
                  <a:t>is an odd natural number.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Using Radical Notation</a:t>
            </a:r>
            <a:r>
              <a:rPr lang="en-US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Given a right triangle with legs of length </a:t>
                </a:r>
                <a:r>
                  <a:rPr lang="en-US" sz="2800" i="1" dirty="0"/>
                  <a:t>a </a:t>
                </a:r>
                <a:r>
                  <a:rPr sz="2800" dirty="0"/>
                  <a:t>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b</a:t>
                </a:r>
                <a:r>
                  <a:rPr sz="2800" dirty="0"/>
                  <a:t>, the Pythagorean </a:t>
                </a:r>
                <a:r>
                  <a:rPr lang="en-US" sz="2800" dirty="0"/>
                  <a:t>T</a:t>
                </a:r>
                <a:r>
                  <a:rPr sz="2800" dirty="0"/>
                  <a:t>heorem states that the length of the hypotenuse </a:t>
                </a:r>
                <a:r>
                  <a:rPr lang="en-US" sz="2800" i="1" dirty="0"/>
                  <a:t>c </a:t>
                </a:r>
                <a:r>
                  <a:rPr sz="2800" dirty="0"/>
                  <a:t>is given by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𝑐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sz="2800" dirty="0"/>
                  <a:t>. In </a:t>
                </a:r>
                <a:r>
                  <a:rPr lang="en-US" sz="2800" dirty="0"/>
                  <a:t>this formula from </a:t>
                </a:r>
                <a:r>
                  <a:rPr sz="2800" dirty="0"/>
                  <a:t>the Pythagorean </a:t>
                </a:r>
                <a:r>
                  <a:rPr lang="en-US" sz="2800" dirty="0"/>
                  <a:t>T</a:t>
                </a:r>
                <a:r>
                  <a:rPr sz="2800" dirty="0"/>
                  <a:t>heorem, find the following: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radicand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index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value of </a:t>
                </a:r>
                <a:r>
                  <a:rPr lang="en-US" sz="2800" i="1" dirty="0"/>
                  <a:t>c </a:t>
                </a:r>
                <a:r>
                  <a:rPr sz="2800" dirty="0"/>
                  <a:t>if </a:t>
                </a:r>
                <a:r>
                  <a:rPr lang="en-US" sz="2800" i="1" dirty="0"/>
                  <a:t>a</a:t>
                </a:r>
                <a:r>
                  <a:rPr lang="en-US" sz="2800" dirty="0"/>
                  <a:t> = 5</a:t>
                </a:r>
                <a:r>
                  <a:rPr sz="2800" dirty="0"/>
                  <a:t>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b</a:t>
                </a:r>
                <a:r>
                  <a:rPr lang="en-US" sz="2800" dirty="0"/>
                  <a:t> = 12</a:t>
                </a:r>
                <a:endParaRPr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The value of </a:t>
                </a:r>
                <a:r>
                  <a:rPr lang="en-US" sz="2800" i="1" dirty="0"/>
                  <a:t>c </a:t>
                </a:r>
                <a:r>
                  <a:rPr sz="2800" dirty="0"/>
                  <a:t>if</a:t>
                </a:r>
                <a:r>
                  <a:rPr lang="en-US" sz="2800" dirty="0"/>
                  <a:t> </a:t>
                </a:r>
                <a:r>
                  <a:rPr lang="en-US" sz="2800" i="1" dirty="0"/>
                  <a:t>a</a:t>
                </a:r>
                <a:r>
                  <a:rPr lang="en-US" sz="2800" dirty="0"/>
                  <a:t> = 1 </a:t>
                </a:r>
                <a:r>
                  <a:rPr sz="2800" dirty="0"/>
                  <a:t>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b</a:t>
                </a:r>
                <a:r>
                  <a:rPr lang="en-US" sz="2800" dirty="0"/>
                  <a:t> = 2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Using Radical Notation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radicand is the quantity beneath the radical sign,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30000" dirty="0"/>
              <a:t>2</a:t>
            </a:r>
            <a:r>
              <a:rPr lang="en-US" sz="2800" dirty="0"/>
              <a:t> + </a:t>
            </a:r>
            <a:r>
              <a:rPr lang="en-US" sz="2800" i="1" dirty="0"/>
              <a:t>b</a:t>
            </a:r>
            <a:r>
              <a:rPr lang="en-US" sz="1050" i="1" dirty="0"/>
              <a:t> </a:t>
            </a:r>
            <a:r>
              <a:rPr lang="en-US" sz="2800" baseline="30000" dirty="0"/>
              <a:t>2</a:t>
            </a:r>
            <a:r>
              <a:rPr sz="2800" dirty="0"/>
              <a:t>.</a:t>
            </a:r>
            <a:endParaRPr lang="en-US" sz="2800" dirty="0"/>
          </a:p>
          <a:p>
            <a:pPr>
              <a:defRPr sz="2800"/>
            </a:pPr>
            <a:endParaRPr sz="2800"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Because no index is indicated, the index is</a:t>
            </a:r>
            <a:r>
              <a:rPr lang="en-US" sz="2800" dirty="0"/>
              <a:t> 2</a:t>
            </a:r>
            <a:r>
              <a:rPr sz="2800" dirty="0"/>
              <a:t>.</a:t>
            </a:r>
          </a:p>
          <a:p>
            <a:pPr>
              <a:defRPr sz="2800"/>
            </a:pPr>
            <a:r>
              <a:rPr dirty="0"/>
              <a:t>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Using Radical Notation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>
              <a:defRPr sz="2800"/>
            </a:pPr>
            <a:r>
              <a:rPr lang="en-US" dirty="0"/>
              <a:t>c. </a:t>
            </a: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B2F84C9A-B816-4FF2-9147-80CBEA28D9D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34700562"/>
                  </p:ext>
                </p:extLst>
              </p:nvPr>
            </p:nvGraphicFramePr>
            <p:xfrm>
              <a:off x="914400" y="1151878"/>
              <a:ext cx="7772400" cy="225501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12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169</m:t>
                                  </m:r>
                                </m:e>
                              </m:ra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Since</a:t>
                          </a:r>
                          <a:r>
                            <a:rPr lang="en-US" sz="2000" b="0" dirty="0"/>
                            <a:t> 169</a:t>
                          </a:r>
                          <a:r>
                            <a:rPr sz="2000" b="0" dirty="0"/>
                            <a:t> is a perfect square, the solution is an integer.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=13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B2F84C9A-B816-4FF2-9147-80CBEA28D9D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034700562"/>
                  </p:ext>
                </p:extLst>
              </p:nvPr>
            </p:nvGraphicFramePr>
            <p:xfrm>
              <a:off x="914400" y="1151878"/>
              <a:ext cx="7772400" cy="225501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03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99843" b="-3255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082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4000" r="-99843" b="-2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5829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10870" r="-99843" b="-12391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Since</a:t>
                          </a:r>
                          <a:r>
                            <a:rPr lang="en-US" sz="2000" b="0" dirty="0"/>
                            <a:t> 169</a:t>
                          </a:r>
                          <a:r>
                            <a:rPr sz="2000" b="0" dirty="0"/>
                            <a:t> is a perfect square, the solution is an integer.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36471" r="-99843" b="-34118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Using Radical Notation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051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445C462-150A-41F1-B037-E78D872AE89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46252388"/>
                  </p:ext>
                </p:extLst>
              </p:nvPr>
            </p:nvGraphicFramePr>
            <p:xfrm>
              <a:off x="990600" y="1145488"/>
              <a:ext cx="7924800" cy="1879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962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sz="2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rad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Since</a:t>
                          </a:r>
                          <a:r>
                            <a:rPr lang="en-US" sz="2000" b="0" dirty="0"/>
                            <a:t> 5</a:t>
                          </a:r>
                          <a:r>
                            <a:rPr sz="2000" b="0" dirty="0"/>
                            <a:t> is not a perfect square, the solution is not an integer.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445C462-150A-41F1-B037-E78D872AE89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46252388"/>
                  </p:ext>
                </p:extLst>
              </p:nvPr>
            </p:nvGraphicFramePr>
            <p:xfrm>
              <a:off x="990600" y="1145488"/>
              <a:ext cx="7924800" cy="18796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962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62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03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99846" b="-2478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082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4000" r="-99846" b="-133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67241" r="-99846" b="-146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Since</a:t>
                          </a:r>
                          <a:r>
                            <a:rPr lang="en-US" sz="2000" b="0" dirty="0"/>
                            <a:t> 5</a:t>
                          </a:r>
                          <a:r>
                            <a:rPr sz="2000" b="0" dirty="0"/>
                            <a:t> is not a perfect square, the solution is not an integer.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56912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1294</Words>
  <Application>Microsoft Office PowerPoint</Application>
  <PresentationFormat>On-screen Show (4:3)</PresentationFormat>
  <Paragraphs>124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Cambria Math</vt:lpstr>
      <vt:lpstr>Arial</vt:lpstr>
      <vt:lpstr>Calibri</vt:lpstr>
      <vt:lpstr>Courier New</vt:lpstr>
      <vt:lpstr>Office Theme</vt:lpstr>
      <vt:lpstr>1_Office Theme</vt:lpstr>
      <vt:lpstr>Equation</vt:lpstr>
      <vt:lpstr>Section F.4</vt:lpstr>
      <vt:lpstr>Definition: Radical Notation</vt:lpstr>
      <vt:lpstr>Definition: Perfect Powers</vt:lpstr>
      <vt:lpstr>Example 1: Using Radical Notation—Slide 1</vt:lpstr>
      <vt:lpstr>Example 1: Using Radical Notation—Slide 2</vt:lpstr>
      <vt:lpstr>Example 2: Using Radical Notation—Slide 1</vt:lpstr>
      <vt:lpstr>Example 2: Using Radical Notation—Slide 2</vt:lpstr>
      <vt:lpstr>Example 2: Using Radical Notation—Slide 3</vt:lpstr>
      <vt:lpstr>Example 2: Using Radical Notation—Slide 4</vt:lpstr>
      <vt:lpstr>Definition: Simplified Radical Form</vt:lpstr>
      <vt:lpstr>Properties of Radicals—Slide 1</vt:lpstr>
      <vt:lpstr>Properties of Radicals—Slide 2</vt:lpstr>
      <vt:lpstr>Example 3: Simplifying Radical Expressions— Slide 1</vt:lpstr>
      <vt:lpstr>Example 3: Simplifying Radical Expressions— Slide 2</vt:lpstr>
      <vt:lpstr>Example 3: Simplifying Radical Expressions— Slide 3</vt:lpstr>
      <vt:lpstr>Example 3: Simplifying Radical Expressions— Slide 4</vt:lpstr>
      <vt:lpstr>CAUTION!</vt:lpstr>
      <vt:lpstr>Example 4: Combining Radical Expressions— Slide 1</vt:lpstr>
      <vt:lpstr>Example 4: Combining Radical Expressions— Slide 2</vt:lpstr>
      <vt:lpstr>Example 4: Combining Radical Expressions— Slide 3</vt:lpstr>
      <vt:lpstr>Example 5: Combining Radical Expressions— Slide 1</vt:lpstr>
      <vt:lpstr>Example 5: Combining Radical Expressions— Slide 2</vt:lpstr>
      <vt:lpstr>Example 5: Combining Radical Expressions— Slide 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Danielle Bess</cp:lastModifiedBy>
  <cp:revision>200</cp:revision>
  <dcterms:created xsi:type="dcterms:W3CDTF">2013-04-26T14:43:13Z</dcterms:created>
  <dcterms:modified xsi:type="dcterms:W3CDTF">2025-05-09T18:24:24Z</dcterms:modified>
</cp:coreProperties>
</file>