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59" r:id="rId3"/>
    <p:sldId id="260" r:id="rId4"/>
    <p:sldId id="263" r:id="rId5"/>
    <p:sldId id="264" r:id="rId6"/>
    <p:sldId id="265" r:id="rId7"/>
    <p:sldId id="266" r:id="rId8"/>
    <p:sldId id="269" r:id="rId9"/>
    <p:sldId id="270" r:id="rId10"/>
    <p:sldId id="375" r:id="rId11"/>
    <p:sldId id="272" r:id="rId12"/>
    <p:sldId id="273" r:id="rId13"/>
    <p:sldId id="274" r:id="rId14"/>
    <p:sldId id="276" r:id="rId15"/>
    <p:sldId id="279" r:id="rId16"/>
    <p:sldId id="281" r:id="rId17"/>
    <p:sldId id="283" r:id="rId18"/>
    <p:sldId id="284" r:id="rId19"/>
    <p:sldId id="285" r:id="rId20"/>
    <p:sldId id="290" r:id="rId21"/>
    <p:sldId id="291" r:id="rId22"/>
    <p:sldId id="292" r:id="rId23"/>
    <p:sldId id="293" r:id="rId24"/>
    <p:sldId id="298" r:id="rId25"/>
  </p:sldIdLst>
  <p:sldSz cx="9144000" cy="6858000" type="screen4x3"/>
  <p:notesSz cx="6858000" cy="9144000"/>
  <p:embeddedFontLst>
    <p:embeddedFont>
      <p:font typeface="Cambria Math" panose="02040503050406030204" pitchFamily="18" charset="0"/>
      <p:regular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BFBBB20-47FD-C6AF-7789-E33B92D41084}" name="Danielle Bess" initials="DB" userId="S::dbess@hawkeslearning.com::4b0661c1-94bf-4078-9435-05ca95ce14a4" providerId="AD"/>
  <p188:author id="{8B53C995-F434-2010-18CD-FF0598223FFE}" name="Marvin Glover" initials="MG" userId="S::mglover@hawkeslearning.com::21e7db95-4b0e-4205-a773-75936c866f4d" providerId="AD"/>
  <p188:author id="{5D6111F8-A560-FDB5-A7CE-53E245947F14}" name="Allison Conger" initials="AC" userId="S-1-5-21-1482476501-413027322-842925246-3119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82" d="100"/>
          <a:sy n="82" d="100"/>
        </p:scale>
        <p:origin x="1603" y="7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pic>
        <p:nvPicPr>
          <p:cNvPr id="2" name="Picture 1">
            <a:extLst>
              <a:ext uri="{FF2B5EF4-FFF2-40B4-BE49-F238E27FC236}">
                <a16:creationId xmlns:a16="http://schemas.microsoft.com/office/drawing/2014/main" id="{7323EEF0-FC94-B8D2-EF3E-3979BA30402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pic>
        <p:nvPicPr>
          <p:cNvPr id="2" name="Picture 1">
            <a:extLst>
              <a:ext uri="{FF2B5EF4-FFF2-40B4-BE49-F238E27FC236}">
                <a16:creationId xmlns:a16="http://schemas.microsoft.com/office/drawing/2014/main" id="{F767B87D-596D-9A99-C07B-A511127B060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4" name="Picture 3">
            <a:extLst>
              <a:ext uri="{FF2B5EF4-FFF2-40B4-BE49-F238E27FC236}">
                <a16:creationId xmlns:a16="http://schemas.microsoft.com/office/drawing/2014/main" id="{257D07E4-3BA7-6A0B-CC60-8C1042E7F9D5}"/>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image" Target="NUL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image" Target="NUL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image" Target="NUL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NUL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lang="en-US" dirty="0"/>
              <a:t>Properties of Exponents</a:t>
            </a:r>
            <a:endParaRPr dirty="0"/>
          </a:p>
        </p:txBody>
      </p:sp>
      <p:sp>
        <p:nvSpPr>
          <p:cNvPr id="3" name="Title 2"/>
          <p:cNvSpPr>
            <a:spLocks noGrp="1"/>
          </p:cNvSpPr>
          <p:nvPr>
            <p:ph type="title"/>
          </p:nvPr>
        </p:nvSpPr>
        <p:spPr/>
        <p:txBody>
          <a:bodyPr/>
          <a:lstStyle/>
          <a:p>
            <a:r>
              <a:rPr dirty="0"/>
              <a:t>Section </a:t>
            </a:r>
            <a:r>
              <a:rPr lang="en-US" dirty="0"/>
              <a:t>F</a:t>
            </a:r>
            <a:r>
              <a:rPr dirty="0"/>
              <a:t>.</a:t>
            </a:r>
            <a:r>
              <a:rPr lang="en-US" dirty="0"/>
              <a:t>3</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Properties of Exponents</a:t>
            </a:r>
            <a:r>
              <a:rPr lang="en-US" dirty="0"/>
              <a:t>—Slide 2</a:t>
            </a:r>
            <a:endParaRPr dirty="0"/>
          </a:p>
        </p:txBody>
      </p:sp>
      <p:sp>
        <p:nvSpPr>
          <p:cNvPr id="3" name="Text Placeholder 2"/>
          <p:cNvSpPr>
            <a:spLocks noGrp="1"/>
          </p:cNvSpPr>
          <p:nvPr>
            <p:ph type="body" sz="quarter" idx="10"/>
          </p:nvPr>
        </p:nvSpPr>
        <p:spPr/>
        <p:txBody>
          <a:bodyPr>
            <a:normAutofit/>
          </a:bodyPr>
          <a:lstStyle/>
          <a:p>
            <a:endParaRPr lang="en-US" sz="2800" dirty="0"/>
          </a:p>
          <a:p>
            <a:endParaRPr sz="2800" dirty="0"/>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B457A183-DD08-48AD-A8CA-530454AD5258}"/>
                  </a:ext>
                </a:extLst>
              </p:cNvPr>
              <p:cNvGraphicFramePr>
                <a:graphicFrameLocks/>
              </p:cNvGraphicFramePr>
              <p:nvPr/>
            </p:nvGraphicFramePr>
            <p:xfrm>
              <a:off x="685801" y="1295400"/>
              <a:ext cx="7086599" cy="4555554"/>
            </p:xfrm>
            <a:graphic>
              <a:graphicData uri="http://schemas.openxmlformats.org/drawingml/2006/table">
                <a:tbl>
                  <a:tblPr firstRow="1" bandRow="1">
                    <a:tableStyleId>{2D5ABB26-0587-4C30-8999-92F81FD0307C}</a:tableStyleId>
                  </a:tblPr>
                  <a:tblGrid>
                    <a:gridCol w="423333">
                      <a:extLst>
                        <a:ext uri="{9D8B030D-6E8A-4147-A177-3AD203B41FA5}">
                          <a16:colId xmlns:a16="http://schemas.microsoft.com/office/drawing/2014/main" val="20000"/>
                        </a:ext>
                      </a:extLst>
                    </a:gridCol>
                    <a:gridCol w="2777066">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04597">
                    <a:tc gridSpan="2">
                      <a:txBody>
                        <a:bodyPr/>
                        <a:lstStyle/>
                        <a:p>
                          <a:pPr algn="l">
                            <a:defRPr sz="1800" b="1"/>
                          </a:pPr>
                          <a:r>
                            <a:rPr sz="2000" dirty="0"/>
                            <a:t>Property</a:t>
                          </a:r>
                        </a:p>
                      </a:txBody>
                      <a:tcPr/>
                    </a:tc>
                    <a:tc hMerge="1">
                      <a:txBody>
                        <a:bodyPr/>
                        <a:lstStyle/>
                        <a:p>
                          <a:endParaRPr/>
                        </a:p>
                      </a:txBody>
                      <a:tcPr/>
                    </a:tc>
                    <a:tc>
                      <a:txBody>
                        <a:bodyPr/>
                        <a:lstStyle/>
                        <a:p>
                          <a:pPr algn="l">
                            <a:defRPr sz="1800" b="1"/>
                          </a:pPr>
                          <a:r>
                            <a:rPr sz="2000" dirty="0"/>
                            <a:t>Example</a:t>
                          </a:r>
                          <a:r>
                            <a:rPr lang="en-US" sz="2000" dirty="0"/>
                            <a:t>(s)</a:t>
                          </a:r>
                          <a:endParaRPr sz="2000" dirty="0"/>
                        </a:p>
                      </a:txBody>
                      <a:tcPr/>
                    </a:tc>
                    <a:extLst>
                      <a:ext uri="{0D108BD9-81ED-4DB2-BD59-A6C34878D82A}">
                        <a16:rowId xmlns:a16="http://schemas.microsoft.com/office/drawing/2014/main" val="10000"/>
                      </a:ext>
                    </a:extLst>
                  </a:tr>
                  <a:tr h="419146">
                    <a:tc>
                      <a:txBody>
                        <a:bodyPr/>
                        <a:lstStyle/>
                        <a:p>
                          <a:pPr algn="l">
                            <a:defRPr sz="1800" b="1"/>
                          </a:pPr>
                          <a:r>
                            <a:rPr dirty="0"/>
                            <a:t>1.</a:t>
                          </a:r>
                        </a:p>
                      </a:txBody>
                      <a:tcPr/>
                    </a:tc>
                    <a:tc>
                      <a:txBody>
                        <a:bodyPr/>
                        <a:lstStyle/>
                        <a:p>
                          <a:pPr algn="l">
                            <a:defRPr sz="1800"/>
                          </a:pPr>
                          <a:r>
                            <a:rPr dirty="0"/>
                            <a:t>​</a:t>
                          </a:r>
                          <a14:m>
                            <m:oMath xmlns:m="http://schemas.openxmlformats.org/officeDocument/2006/math">
                              <m:sSup>
                                <m:sSupPr>
                                  <m:ctrlPr>
                                    <a:rPr sz="1800" i="1">
                                      <a:latin typeface="Cambria Math" panose="02040503050406030204" pitchFamily="18" charset="0"/>
                                    </a:rPr>
                                  </m:ctrlPr>
                                </m:sSupPr>
                                <m:e>
                                  <m:r>
                                    <a:rPr sz="1800">
                                      <a:latin typeface="Cambria Math"/>
                                    </a:rPr>
                                    <m:t>𝑎</m:t>
                                  </m:r>
                                </m:e>
                                <m:sup>
                                  <m:r>
                                    <a:rPr sz="1800">
                                      <a:latin typeface="Cambria Math"/>
                                    </a:rPr>
                                    <m:t>𝑛</m:t>
                                  </m:r>
                                </m:sup>
                              </m:sSup>
                              <m:r>
                                <a:rPr sz="1800">
                                  <a:latin typeface="Cambria Math"/>
                                </a:rPr>
                                <m:t>⋅</m:t>
                              </m:r>
                              <m:sSup>
                                <m:sSupPr>
                                  <m:ctrlPr>
                                    <a:rPr sz="1800" i="1">
                                      <a:latin typeface="Cambria Math" panose="02040503050406030204" pitchFamily="18" charset="0"/>
                                    </a:rPr>
                                  </m:ctrlPr>
                                </m:sSupPr>
                                <m:e>
                                  <m:r>
                                    <a:rPr sz="1800">
                                      <a:latin typeface="Cambria Math"/>
                                    </a:rPr>
                                    <m:t>𝑎</m:t>
                                  </m:r>
                                </m:e>
                                <m:sup>
                                  <m:r>
                                    <a:rPr sz="1800">
                                      <a:latin typeface="Cambria Math"/>
                                    </a:rPr>
                                    <m:t>𝑚</m:t>
                                  </m:r>
                                </m:sup>
                              </m:sSup>
                              <m:r>
                                <a:rPr sz="1800">
                                  <a:latin typeface="Cambria Math"/>
                                </a:rPr>
                                <m:t>=</m:t>
                              </m:r>
                              <m:sSup>
                                <m:sSupPr>
                                  <m:ctrlPr>
                                    <a:rPr sz="1800" i="1">
                                      <a:latin typeface="Cambria Math" panose="02040503050406030204" pitchFamily="18" charset="0"/>
                                    </a:rPr>
                                  </m:ctrlPr>
                                </m:sSupPr>
                                <m:e>
                                  <m:r>
                                    <a:rPr sz="1800">
                                      <a:latin typeface="Cambria Math"/>
                                    </a:rPr>
                                    <m:t>𝑎</m:t>
                                  </m:r>
                                </m:e>
                                <m:sup>
                                  <m:r>
                                    <a:rPr sz="1800">
                                      <a:latin typeface="Cambria Math"/>
                                    </a:rPr>
                                    <m:t>𝑛</m:t>
                                  </m:r>
                                  <m:r>
                                    <a:rPr sz="1800">
                                      <a:latin typeface="Cambria Math"/>
                                    </a:rPr>
                                    <m:t>+</m:t>
                                  </m:r>
                                  <m:r>
                                    <a:rPr sz="1800">
                                      <a:latin typeface="Cambria Math"/>
                                    </a:rPr>
                                    <m:t>𝑚</m:t>
                                  </m:r>
                                </m:sup>
                              </m:sSup>
                            </m:oMath>
                          </a14:m>
                          <a:endParaRPr lang="en-US" dirty="0"/>
                        </a:p>
                        <a:p>
                          <a:pPr algn="l">
                            <a:defRPr sz="1800"/>
                          </a:pPr>
                          <a:endParaRPr dirty="0"/>
                        </a:p>
                      </a:txBody>
                      <a:tcPr/>
                    </a:tc>
                    <a:tc>
                      <a:txBody>
                        <a:bodyPr/>
                        <a:lstStyle/>
                        <a:p>
                          <a:pPr algn="l">
                            <a:defRPr sz="1800"/>
                          </a:pPr>
                          <a:r>
                            <a:t>​</a:t>
                          </a:r>
                          <a14:m>
                            <m:oMath xmlns:m="http://schemas.openxmlformats.org/officeDocument/2006/math">
                              <m:sSup>
                                <m:sSupPr>
                                  <m:ctrlPr>
                                    <a:rPr sz="1800" i="1">
                                      <a:latin typeface="Cambria Math" panose="02040503050406030204" pitchFamily="18" charset="0"/>
                                    </a:rPr>
                                  </m:ctrlPr>
                                </m:sSupPr>
                                <m:e>
                                  <m:r>
                                    <a:rPr sz="1800">
                                      <a:latin typeface="Cambria Math"/>
                                    </a:rPr>
                                    <m:t>3</m:t>
                                  </m:r>
                                </m:e>
                                <m:sup>
                                  <m:r>
                                    <a:rPr sz="1800">
                                      <a:latin typeface="Cambria Math"/>
                                    </a:rPr>
                                    <m:t>3</m:t>
                                  </m:r>
                                </m:sup>
                              </m:sSup>
                              <m:r>
                                <a:rPr sz="1800">
                                  <a:latin typeface="Cambria Math"/>
                                </a:rPr>
                                <m:t>⋅</m:t>
                              </m:r>
                              <m:sSup>
                                <m:sSupPr>
                                  <m:ctrlPr>
                                    <a:rPr sz="1800" i="1">
                                      <a:latin typeface="Cambria Math" panose="02040503050406030204" pitchFamily="18" charset="0"/>
                                    </a:rPr>
                                  </m:ctrlPr>
                                </m:sSupPr>
                                <m:e>
                                  <m:r>
                                    <a:rPr sz="1800">
                                      <a:latin typeface="Cambria Math"/>
                                    </a:rPr>
                                    <m:t>3</m:t>
                                  </m:r>
                                </m:e>
                                <m:sup>
                                  <m:r>
                                    <a:rPr sz="1800">
                                      <a:latin typeface="Cambria Math"/>
                                    </a:rPr>
                                    <m:t>−1</m:t>
                                  </m:r>
                                </m:sup>
                              </m:sSup>
                              <m:r>
                                <a:rPr sz="1800">
                                  <a:latin typeface="Cambria Math"/>
                                </a:rPr>
                                <m:t>=</m:t>
                              </m:r>
                              <m:sSup>
                                <m:sSupPr>
                                  <m:ctrlPr>
                                    <a:rPr sz="1800" i="1">
                                      <a:latin typeface="Cambria Math" panose="02040503050406030204" pitchFamily="18" charset="0"/>
                                    </a:rPr>
                                  </m:ctrlPr>
                                </m:sSupPr>
                                <m:e>
                                  <m:r>
                                    <a:rPr sz="1800">
                                      <a:latin typeface="Cambria Math"/>
                                    </a:rPr>
                                    <m:t>3</m:t>
                                  </m:r>
                                </m:e>
                                <m:sup>
                                  <m:r>
                                    <a:rPr sz="1800">
                                      <a:latin typeface="Cambria Math"/>
                                    </a:rPr>
                                    <m:t>3+</m:t>
                                  </m:r>
                                  <m:d>
                                    <m:dPr>
                                      <m:ctrlPr>
                                        <a:rPr sz="1800" i="1">
                                          <a:latin typeface="Cambria Math" panose="02040503050406030204" pitchFamily="18" charset="0"/>
                                        </a:rPr>
                                      </m:ctrlPr>
                                    </m:dPr>
                                    <m:e>
                                      <m:r>
                                        <a:rPr sz="1800">
                                          <a:latin typeface="Cambria Math"/>
                                        </a:rPr>
                                        <m:t>−1</m:t>
                                      </m:r>
                                    </m:e>
                                  </m:d>
                                </m:sup>
                              </m:sSup>
                              <m:r>
                                <a:rPr sz="1800">
                                  <a:latin typeface="Cambria Math"/>
                                </a:rPr>
                                <m:t>=</m:t>
                              </m:r>
                              <m:sSup>
                                <m:sSupPr>
                                  <m:ctrlPr>
                                    <a:rPr sz="1800" i="1">
                                      <a:latin typeface="Cambria Math" panose="02040503050406030204" pitchFamily="18" charset="0"/>
                                    </a:rPr>
                                  </m:ctrlPr>
                                </m:sSupPr>
                                <m:e>
                                  <m:r>
                                    <a:rPr sz="1800">
                                      <a:latin typeface="Cambria Math"/>
                                    </a:rPr>
                                    <m:t>3</m:t>
                                  </m:r>
                                </m:e>
                                <m:sup>
                                  <m:r>
                                    <a:rPr sz="1800">
                                      <a:latin typeface="Cambria Math"/>
                                    </a:rPr>
                                    <m:t>2</m:t>
                                  </m:r>
                                </m:sup>
                              </m:sSup>
                              <m:r>
                                <a:rPr sz="1800">
                                  <a:latin typeface="Cambria Math"/>
                                </a:rPr>
                                <m:t>=9</m:t>
                              </m:r>
                            </m:oMath>
                          </a14:m>
                          <a:endParaRPr/>
                        </a:p>
                      </a:txBody>
                      <a:tcPr/>
                    </a:tc>
                    <a:extLst>
                      <a:ext uri="{0D108BD9-81ED-4DB2-BD59-A6C34878D82A}">
                        <a16:rowId xmlns:a16="http://schemas.microsoft.com/office/drawing/2014/main" val="10001"/>
                      </a:ext>
                    </a:extLst>
                  </a:tr>
                  <a:tr h="565397">
                    <a:tc>
                      <a:txBody>
                        <a:bodyPr/>
                        <a:lstStyle/>
                        <a:p>
                          <a:pPr algn="l">
                            <a:lnSpc>
                              <a:spcPct val="150000"/>
                            </a:lnSpc>
                            <a:defRPr sz="1800" b="1"/>
                          </a:pPr>
                          <a:r>
                            <a:rPr dirty="0"/>
                            <a:t>2.</a:t>
                          </a:r>
                        </a:p>
                      </a:txBody>
                      <a:tcPr/>
                    </a:tc>
                    <a:tc>
                      <a:txBody>
                        <a:bodyPr/>
                        <a:lstStyle/>
                        <a:p>
                          <a:pPr algn="l">
                            <a:defRPr sz="1800"/>
                          </a:pPr>
                          <a:r>
                            <a:rPr dirty="0"/>
                            <a:t>​</a:t>
                          </a:r>
                          <a14:m>
                            <m:oMath xmlns:m="http://schemas.openxmlformats.org/officeDocument/2006/math">
                              <m:f>
                                <m:fPr>
                                  <m:ctrlPr>
                                    <a:rPr sz="1800" i="1">
                                      <a:latin typeface="Cambria Math" panose="02040503050406030204" pitchFamily="18" charset="0"/>
                                    </a:rPr>
                                  </m:ctrlPr>
                                </m:fPr>
                                <m:num>
                                  <m:sSup>
                                    <m:sSupPr>
                                      <m:ctrlPr>
                                        <a:rPr sz="1800" i="1">
                                          <a:latin typeface="Cambria Math" panose="02040503050406030204" pitchFamily="18" charset="0"/>
                                        </a:rPr>
                                      </m:ctrlPr>
                                    </m:sSupPr>
                                    <m:e>
                                      <m:r>
                                        <a:rPr sz="1800">
                                          <a:latin typeface="Cambria Math"/>
                                        </a:rPr>
                                        <m:t>𝑎</m:t>
                                      </m:r>
                                    </m:e>
                                    <m:sup>
                                      <m:r>
                                        <a:rPr sz="1800">
                                          <a:latin typeface="Cambria Math"/>
                                        </a:rPr>
                                        <m:t>𝑛</m:t>
                                      </m:r>
                                    </m:sup>
                                  </m:sSup>
                                </m:num>
                                <m:den>
                                  <m:sSup>
                                    <m:sSupPr>
                                      <m:ctrlPr>
                                        <a:rPr sz="1800" i="1">
                                          <a:latin typeface="Cambria Math" panose="02040503050406030204" pitchFamily="18" charset="0"/>
                                        </a:rPr>
                                      </m:ctrlPr>
                                    </m:sSupPr>
                                    <m:e>
                                      <m:r>
                                        <a:rPr sz="1800">
                                          <a:latin typeface="Cambria Math"/>
                                        </a:rPr>
                                        <m:t>𝑎</m:t>
                                      </m:r>
                                    </m:e>
                                    <m:sup>
                                      <m:r>
                                        <a:rPr sz="1800">
                                          <a:latin typeface="Cambria Math"/>
                                        </a:rPr>
                                        <m:t>𝑚</m:t>
                                      </m:r>
                                    </m:sup>
                                  </m:sSup>
                                </m:den>
                              </m:f>
                              <m:r>
                                <a:rPr sz="1800">
                                  <a:latin typeface="Cambria Math"/>
                                </a:rPr>
                                <m:t>=</m:t>
                              </m:r>
                              <m:sSup>
                                <m:sSupPr>
                                  <m:ctrlPr>
                                    <a:rPr sz="1800" i="1">
                                      <a:latin typeface="Cambria Math" panose="02040503050406030204" pitchFamily="18" charset="0"/>
                                    </a:rPr>
                                  </m:ctrlPr>
                                </m:sSupPr>
                                <m:e>
                                  <m:r>
                                    <a:rPr sz="1800">
                                      <a:latin typeface="Cambria Math"/>
                                    </a:rPr>
                                    <m:t>𝑎</m:t>
                                  </m:r>
                                </m:e>
                                <m:sup>
                                  <m:r>
                                    <a:rPr sz="1800">
                                      <a:latin typeface="Cambria Math"/>
                                    </a:rPr>
                                    <m:t>𝑛</m:t>
                                  </m:r>
                                  <m:r>
                                    <a:rPr sz="1800">
                                      <a:latin typeface="Cambria Math"/>
                                    </a:rPr>
                                    <m:t>−</m:t>
                                  </m:r>
                                  <m:r>
                                    <a:rPr sz="1800">
                                      <a:latin typeface="Cambria Math"/>
                                    </a:rPr>
                                    <m:t>𝑚</m:t>
                                  </m:r>
                                </m:sup>
                              </m:sSup>
                            </m:oMath>
                          </a14:m>
                          <a:endParaRPr lang="en-US" dirty="0"/>
                        </a:p>
                        <a:p>
                          <a:pPr algn="l">
                            <a:defRPr sz="1800"/>
                          </a:pPr>
                          <a:endParaRPr dirty="0"/>
                        </a:p>
                      </a:txBody>
                      <a:tcPr/>
                    </a:tc>
                    <a:tc>
                      <a:txBody>
                        <a:bodyPr/>
                        <a:lstStyle/>
                        <a:p>
                          <a:pPr algn="l">
                            <a:defRPr sz="1800"/>
                          </a:pPr>
                          <a:r>
                            <a:rPr dirty="0"/>
                            <a:t>​</a:t>
                          </a:r>
                          <a14:m>
                            <m:oMath xmlns:m="http://schemas.openxmlformats.org/officeDocument/2006/math">
                              <m:f>
                                <m:fPr>
                                  <m:ctrlPr>
                                    <a:rPr sz="1800" i="1">
                                      <a:latin typeface="Cambria Math" panose="02040503050406030204" pitchFamily="18" charset="0"/>
                                    </a:rPr>
                                  </m:ctrlPr>
                                </m:fPr>
                                <m:num>
                                  <m:sSup>
                                    <m:sSupPr>
                                      <m:ctrlPr>
                                        <a:rPr sz="1800" i="1">
                                          <a:latin typeface="Cambria Math" panose="02040503050406030204" pitchFamily="18" charset="0"/>
                                        </a:rPr>
                                      </m:ctrlPr>
                                    </m:sSupPr>
                                    <m:e>
                                      <m:r>
                                        <a:rPr sz="1800">
                                          <a:latin typeface="Cambria Math"/>
                                        </a:rPr>
                                        <m:t>7</m:t>
                                      </m:r>
                                    </m:e>
                                    <m:sup>
                                      <m:r>
                                        <a:rPr sz="1800">
                                          <a:latin typeface="Cambria Math"/>
                                        </a:rPr>
                                        <m:t>9</m:t>
                                      </m:r>
                                    </m:sup>
                                  </m:sSup>
                                </m:num>
                                <m:den>
                                  <m:sSup>
                                    <m:sSupPr>
                                      <m:ctrlPr>
                                        <a:rPr sz="1800" i="1">
                                          <a:latin typeface="Cambria Math" panose="02040503050406030204" pitchFamily="18" charset="0"/>
                                        </a:rPr>
                                      </m:ctrlPr>
                                    </m:sSupPr>
                                    <m:e>
                                      <m:r>
                                        <a:rPr sz="1800">
                                          <a:latin typeface="Cambria Math"/>
                                        </a:rPr>
                                        <m:t>7</m:t>
                                      </m:r>
                                    </m:e>
                                    <m:sup>
                                      <m:r>
                                        <a:rPr sz="1800">
                                          <a:latin typeface="Cambria Math"/>
                                        </a:rPr>
                                        <m:t>10</m:t>
                                      </m:r>
                                    </m:sup>
                                  </m:sSup>
                                </m:den>
                              </m:f>
                              <m:r>
                                <a:rPr sz="1800">
                                  <a:latin typeface="Cambria Math"/>
                                </a:rPr>
                                <m:t>=</m:t>
                              </m:r>
                              <m:sSup>
                                <m:sSupPr>
                                  <m:ctrlPr>
                                    <a:rPr sz="1800" i="1">
                                      <a:latin typeface="Cambria Math" panose="02040503050406030204" pitchFamily="18" charset="0"/>
                                    </a:rPr>
                                  </m:ctrlPr>
                                </m:sSupPr>
                                <m:e>
                                  <m:r>
                                    <a:rPr sz="1800">
                                      <a:latin typeface="Cambria Math"/>
                                    </a:rPr>
                                    <m:t>7</m:t>
                                  </m:r>
                                </m:e>
                                <m:sup>
                                  <m:r>
                                    <a:rPr sz="1800">
                                      <a:latin typeface="Cambria Math"/>
                                    </a:rPr>
                                    <m:t>9−10</m:t>
                                  </m:r>
                                </m:sup>
                              </m:sSup>
                              <m:r>
                                <a:rPr sz="1800">
                                  <a:latin typeface="Cambria Math"/>
                                </a:rPr>
                                <m:t>=</m:t>
                              </m:r>
                              <m:sSup>
                                <m:sSupPr>
                                  <m:ctrlPr>
                                    <a:rPr sz="1800" i="1">
                                      <a:latin typeface="Cambria Math" panose="02040503050406030204" pitchFamily="18" charset="0"/>
                                    </a:rPr>
                                  </m:ctrlPr>
                                </m:sSupPr>
                                <m:e>
                                  <m:r>
                                    <a:rPr sz="1800">
                                      <a:latin typeface="Cambria Math"/>
                                    </a:rPr>
                                    <m:t>7</m:t>
                                  </m:r>
                                </m:e>
                                <m:sup>
                                  <m:r>
                                    <a:rPr sz="1800">
                                      <a:latin typeface="Cambria Math"/>
                                    </a:rPr>
                                    <m:t>−1</m:t>
                                  </m:r>
                                </m:sup>
                              </m:sSup>
                            </m:oMath>
                          </a14:m>
                          <a:endParaRPr dirty="0"/>
                        </a:p>
                      </a:txBody>
                      <a:tcPr/>
                    </a:tc>
                    <a:extLst>
                      <a:ext uri="{0D108BD9-81ED-4DB2-BD59-A6C34878D82A}">
                        <a16:rowId xmlns:a16="http://schemas.microsoft.com/office/drawing/2014/main" val="10002"/>
                      </a:ext>
                    </a:extLst>
                  </a:tr>
                  <a:tr h="524244">
                    <a:tc>
                      <a:txBody>
                        <a:bodyPr/>
                        <a:lstStyle/>
                        <a:p>
                          <a:pPr algn="l">
                            <a:lnSpc>
                              <a:spcPct val="150000"/>
                            </a:lnSpc>
                            <a:defRPr sz="1800" b="1"/>
                          </a:pPr>
                          <a:r>
                            <a:rPr dirty="0"/>
                            <a:t>3.</a:t>
                          </a:r>
                        </a:p>
                      </a:txBody>
                      <a:tcPr/>
                    </a:tc>
                    <a:tc>
                      <a:txBody>
                        <a:bodyPr/>
                        <a:lstStyle/>
                        <a:p>
                          <a:pPr algn="l">
                            <a:defRPr sz="1800"/>
                          </a:pPr>
                          <a:r>
                            <a:rPr dirty="0"/>
                            <a:t>​</a:t>
                          </a:r>
                          <a14:m>
                            <m:oMath xmlns:m="http://schemas.openxmlformats.org/officeDocument/2006/math">
                              <m:sSup>
                                <m:sSupPr>
                                  <m:ctrlPr>
                                    <a:rPr sz="1800" i="1">
                                      <a:latin typeface="Cambria Math" panose="02040503050406030204" pitchFamily="18" charset="0"/>
                                    </a:rPr>
                                  </m:ctrlPr>
                                </m:sSupPr>
                                <m:e>
                                  <m:r>
                                    <a:rPr sz="1800">
                                      <a:latin typeface="Cambria Math"/>
                                    </a:rPr>
                                    <m:t>𝑎</m:t>
                                  </m:r>
                                </m:e>
                                <m:sup>
                                  <m:r>
                                    <a:rPr sz="1800">
                                      <a:latin typeface="Cambria Math"/>
                                    </a:rPr>
                                    <m:t>−</m:t>
                                  </m:r>
                                  <m:r>
                                    <a:rPr sz="1800">
                                      <a:latin typeface="Cambria Math"/>
                                    </a:rPr>
                                    <m:t>𝑛</m:t>
                                  </m:r>
                                </m:sup>
                              </m:sSup>
                              <m:r>
                                <a:rPr sz="1800">
                                  <a:latin typeface="Cambria Math"/>
                                </a:rPr>
                                <m:t>=</m:t>
                              </m:r>
                              <m:f>
                                <m:fPr>
                                  <m:ctrlPr>
                                    <a:rPr sz="1800" i="1">
                                      <a:latin typeface="Cambria Math" panose="02040503050406030204" pitchFamily="18" charset="0"/>
                                    </a:rPr>
                                  </m:ctrlPr>
                                </m:fPr>
                                <m:num>
                                  <m:r>
                                    <a:rPr sz="1800">
                                      <a:latin typeface="Cambria Math"/>
                                    </a:rPr>
                                    <m:t>1</m:t>
                                  </m:r>
                                </m:num>
                                <m:den>
                                  <m:sSup>
                                    <m:sSupPr>
                                      <m:ctrlPr>
                                        <a:rPr sz="1800" i="1">
                                          <a:latin typeface="Cambria Math" panose="02040503050406030204" pitchFamily="18" charset="0"/>
                                        </a:rPr>
                                      </m:ctrlPr>
                                    </m:sSupPr>
                                    <m:e>
                                      <m:r>
                                        <a:rPr sz="1800">
                                          <a:latin typeface="Cambria Math"/>
                                        </a:rPr>
                                        <m:t>𝑎</m:t>
                                      </m:r>
                                    </m:e>
                                    <m:sup>
                                      <m:r>
                                        <a:rPr sz="1800">
                                          <a:latin typeface="Cambria Math"/>
                                        </a:rPr>
                                        <m:t>𝑛</m:t>
                                      </m:r>
                                    </m:sup>
                                  </m:sSup>
                                </m:den>
                              </m:f>
                            </m:oMath>
                          </a14:m>
                          <a:endParaRPr lang="en-US" dirty="0"/>
                        </a:p>
                        <a:p>
                          <a:pPr algn="l">
                            <a:defRPr sz="1800"/>
                          </a:pPr>
                          <a:endParaRPr dirty="0"/>
                        </a:p>
                      </a:txBody>
                      <a:tcPr/>
                    </a:tc>
                    <a:tc>
                      <a:txBody>
                        <a:bodyPr/>
                        <a:lstStyle/>
                        <a:p>
                          <a:pPr algn="l">
                            <a:defRPr sz="1800"/>
                          </a:pPr>
                          <a:r>
                            <a:rPr dirty="0"/>
                            <a:t>​</a:t>
                          </a:r>
                          <a14:m>
                            <m:oMath xmlns:m="http://schemas.openxmlformats.org/officeDocument/2006/math">
                              <m:sSup>
                                <m:sSupPr>
                                  <m:ctrlPr>
                                    <a:rPr sz="1800" i="1">
                                      <a:latin typeface="Cambria Math" panose="02040503050406030204" pitchFamily="18" charset="0"/>
                                    </a:rPr>
                                  </m:ctrlPr>
                                </m:sSupPr>
                                <m:e>
                                  <m:r>
                                    <a:rPr sz="1800">
                                      <a:latin typeface="Cambria Math"/>
                                    </a:rPr>
                                    <m:t>5</m:t>
                                  </m:r>
                                </m:e>
                                <m:sup>
                                  <m:r>
                                    <a:rPr sz="1800">
                                      <a:latin typeface="Cambria Math"/>
                                    </a:rPr>
                                    <m:t>−2</m:t>
                                  </m:r>
                                </m:sup>
                              </m:sSup>
                              <m:r>
                                <a:rPr sz="1800">
                                  <a:latin typeface="Cambria Math"/>
                                </a:rPr>
                                <m:t>=</m:t>
                              </m:r>
                              <m:f>
                                <m:fPr>
                                  <m:ctrlPr>
                                    <a:rPr sz="1800" i="1">
                                      <a:latin typeface="Cambria Math" panose="02040503050406030204" pitchFamily="18" charset="0"/>
                                    </a:rPr>
                                  </m:ctrlPr>
                                </m:fPr>
                                <m:num>
                                  <m:r>
                                    <a:rPr sz="1800">
                                      <a:latin typeface="Cambria Math"/>
                                    </a:rPr>
                                    <m:t>1</m:t>
                                  </m:r>
                                </m:num>
                                <m:den>
                                  <m:sSup>
                                    <m:sSupPr>
                                      <m:ctrlPr>
                                        <a:rPr sz="1800" i="1">
                                          <a:latin typeface="Cambria Math" panose="02040503050406030204" pitchFamily="18" charset="0"/>
                                        </a:rPr>
                                      </m:ctrlPr>
                                    </m:sSupPr>
                                    <m:e>
                                      <m:r>
                                        <a:rPr sz="1800">
                                          <a:latin typeface="Cambria Math"/>
                                        </a:rPr>
                                        <m:t>5</m:t>
                                      </m:r>
                                    </m:e>
                                    <m:sup>
                                      <m:r>
                                        <a:rPr sz="1800">
                                          <a:latin typeface="Cambria Math"/>
                                        </a:rPr>
                                        <m:t>2</m:t>
                                      </m:r>
                                    </m:sup>
                                  </m:sSup>
                                </m:den>
                              </m:f>
                              <m:r>
                                <a:rPr sz="1800">
                                  <a:latin typeface="Cambria Math"/>
                                </a:rPr>
                                <m:t>=</m:t>
                              </m:r>
                              <m:f>
                                <m:fPr>
                                  <m:ctrlPr>
                                    <a:rPr sz="1800" i="1">
                                      <a:latin typeface="Cambria Math" panose="02040503050406030204" pitchFamily="18" charset="0"/>
                                    </a:rPr>
                                  </m:ctrlPr>
                                </m:fPr>
                                <m:num>
                                  <m:r>
                                    <a:rPr sz="1800">
                                      <a:latin typeface="Cambria Math"/>
                                    </a:rPr>
                                    <m:t>1</m:t>
                                  </m:r>
                                </m:num>
                                <m:den>
                                  <m:r>
                                    <a:rPr sz="1800">
                                      <a:latin typeface="Cambria Math"/>
                                    </a:rPr>
                                    <m:t>25</m:t>
                                  </m:r>
                                </m:den>
                              </m:f>
                            </m:oMath>
                          </a14:m>
                          <a:r>
                            <a:rPr sz="1800" dirty="0"/>
                            <a:t> </a:t>
                          </a:r>
                          <a:r>
                            <a:rPr lang="en-US" sz="1800" dirty="0"/>
                            <a:t> </a:t>
                          </a:r>
                          <a:r>
                            <a:rPr sz="1800" dirty="0"/>
                            <a:t>and</a:t>
                          </a:r>
                          <a:r>
                            <a:rPr lang="en-US" sz="1800" dirty="0"/>
                            <a:t> </a:t>
                          </a:r>
                          <a:r>
                            <a:rPr sz="1800" dirty="0"/>
                            <a:t> </a:t>
                          </a:r>
                          <a14:m>
                            <m:oMath xmlns:m="http://schemas.openxmlformats.org/officeDocument/2006/math">
                              <m:sSup>
                                <m:sSupPr>
                                  <m:ctrlPr>
                                    <a:rPr sz="1800" i="1">
                                      <a:latin typeface="Cambria Math" panose="02040503050406030204" pitchFamily="18" charset="0"/>
                                    </a:rPr>
                                  </m:ctrlPr>
                                </m:sSupPr>
                                <m:e>
                                  <m:r>
                                    <a:rPr sz="1800">
                                      <a:latin typeface="Cambria Math"/>
                                    </a:rPr>
                                    <m:t>𝑥</m:t>
                                  </m:r>
                                </m:e>
                                <m:sup>
                                  <m:r>
                                    <a:rPr sz="1800">
                                      <a:latin typeface="Cambria Math"/>
                                    </a:rPr>
                                    <m:t>3</m:t>
                                  </m:r>
                                </m:sup>
                              </m:sSup>
                              <m:r>
                                <a:rPr sz="1800">
                                  <a:latin typeface="Cambria Math"/>
                                </a:rPr>
                                <m:t>=</m:t>
                              </m:r>
                              <m:f>
                                <m:fPr>
                                  <m:ctrlPr>
                                    <a:rPr sz="1800" i="1">
                                      <a:latin typeface="Cambria Math" panose="02040503050406030204" pitchFamily="18" charset="0"/>
                                    </a:rPr>
                                  </m:ctrlPr>
                                </m:fPr>
                                <m:num>
                                  <m:r>
                                    <a:rPr sz="1800">
                                      <a:latin typeface="Cambria Math"/>
                                    </a:rPr>
                                    <m:t>1</m:t>
                                  </m:r>
                                </m:num>
                                <m:den>
                                  <m:sSup>
                                    <m:sSupPr>
                                      <m:ctrlPr>
                                        <a:rPr sz="1800" i="1">
                                          <a:latin typeface="Cambria Math" panose="02040503050406030204" pitchFamily="18" charset="0"/>
                                        </a:rPr>
                                      </m:ctrlPr>
                                    </m:sSupPr>
                                    <m:e>
                                      <m:r>
                                        <a:rPr sz="1800">
                                          <a:latin typeface="Cambria Math"/>
                                        </a:rPr>
                                        <m:t>𝑥</m:t>
                                      </m:r>
                                    </m:e>
                                    <m:sup>
                                      <m:r>
                                        <a:rPr sz="1800">
                                          <a:latin typeface="Cambria Math"/>
                                        </a:rPr>
                                        <m:t>−3</m:t>
                                      </m:r>
                                    </m:sup>
                                  </m:sSup>
                                </m:den>
                              </m:f>
                            </m:oMath>
                          </a14:m>
                          <a:endParaRPr sz="1800" dirty="0"/>
                        </a:p>
                      </a:txBody>
                      <a:tcPr/>
                    </a:tc>
                    <a:extLst>
                      <a:ext uri="{0D108BD9-81ED-4DB2-BD59-A6C34878D82A}">
                        <a16:rowId xmlns:a16="http://schemas.microsoft.com/office/drawing/2014/main" val="10003"/>
                      </a:ext>
                    </a:extLst>
                  </a:tr>
                  <a:tr h="404597">
                    <a:tc>
                      <a:txBody>
                        <a:bodyPr/>
                        <a:lstStyle/>
                        <a:p>
                          <a:pPr algn="l">
                            <a:defRPr sz="1800" b="1"/>
                          </a:pPr>
                          <a:r>
                            <a:rPr dirty="0"/>
                            <a:t>4.</a:t>
                          </a:r>
                        </a:p>
                      </a:txBody>
                      <a:tcPr/>
                    </a:tc>
                    <a:tc>
                      <a:txBody>
                        <a:bodyPr/>
                        <a:lstStyle/>
                        <a:p>
                          <a:pPr algn="l">
                            <a:defRPr sz="1800"/>
                          </a:pPr>
                          <a:r>
                            <a:rPr dirty="0"/>
                            <a:t>​</a:t>
                          </a:r>
                          <a14:m>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sSup>
                                        <m:sSupPr>
                                          <m:ctrlPr>
                                            <a:rPr sz="1800" i="1">
                                              <a:latin typeface="Cambria Math" panose="02040503050406030204" pitchFamily="18" charset="0"/>
                                            </a:rPr>
                                          </m:ctrlPr>
                                        </m:sSupPr>
                                        <m:e>
                                          <m:r>
                                            <a:rPr sz="1800">
                                              <a:latin typeface="Cambria Math"/>
                                            </a:rPr>
                                            <m:t>𝑎</m:t>
                                          </m:r>
                                        </m:e>
                                        <m:sup>
                                          <m:r>
                                            <a:rPr sz="1800">
                                              <a:latin typeface="Cambria Math"/>
                                            </a:rPr>
                                            <m:t>𝑛</m:t>
                                          </m:r>
                                        </m:sup>
                                      </m:sSup>
                                    </m:e>
                                  </m:d>
                                </m:e>
                                <m:sup>
                                  <m:r>
                                    <a:rPr sz="1800">
                                      <a:latin typeface="Cambria Math"/>
                                    </a:rPr>
                                    <m:t>𝑚</m:t>
                                  </m:r>
                                </m:sup>
                              </m:sSup>
                              <m:r>
                                <a:rPr sz="1800">
                                  <a:latin typeface="Cambria Math"/>
                                </a:rPr>
                                <m:t>=</m:t>
                              </m:r>
                              <m:sSup>
                                <m:sSupPr>
                                  <m:ctrlPr>
                                    <a:rPr sz="1800" i="1">
                                      <a:latin typeface="Cambria Math" panose="02040503050406030204" pitchFamily="18" charset="0"/>
                                    </a:rPr>
                                  </m:ctrlPr>
                                </m:sSupPr>
                                <m:e>
                                  <m:r>
                                    <a:rPr sz="1800">
                                      <a:latin typeface="Cambria Math"/>
                                    </a:rPr>
                                    <m:t>𝑎</m:t>
                                  </m:r>
                                </m:e>
                                <m:sup>
                                  <m:r>
                                    <a:rPr sz="1800">
                                      <a:latin typeface="Cambria Math"/>
                                    </a:rPr>
                                    <m:t>𝑛𝑚</m:t>
                                  </m:r>
                                </m:sup>
                              </m:sSup>
                            </m:oMath>
                          </a14:m>
                          <a:endParaRPr lang="en-US" dirty="0"/>
                        </a:p>
                        <a:p>
                          <a:pPr algn="l">
                            <a:defRPr sz="1800"/>
                          </a:pPr>
                          <a:endParaRPr dirty="0"/>
                        </a:p>
                      </a:txBody>
                      <a:tcPr/>
                    </a:tc>
                    <a:tc>
                      <a:txBody>
                        <a:bodyPr/>
                        <a:lstStyle/>
                        <a:p>
                          <a:pPr algn="l">
                            <a:defRPr sz="1800"/>
                          </a:pPr>
                          <a:r>
                            <a:rPr dirty="0"/>
                            <a:t>​</a:t>
                          </a:r>
                          <a14:m>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sSup>
                                        <m:sSupPr>
                                          <m:ctrlPr>
                                            <a:rPr sz="1800" i="1">
                                              <a:latin typeface="Cambria Math" panose="02040503050406030204" pitchFamily="18" charset="0"/>
                                            </a:rPr>
                                          </m:ctrlPr>
                                        </m:sSupPr>
                                        <m:e>
                                          <m:r>
                                            <a:rPr sz="1800">
                                              <a:latin typeface="Cambria Math"/>
                                            </a:rPr>
                                            <m:t>2</m:t>
                                          </m:r>
                                        </m:e>
                                        <m:sup>
                                          <m:r>
                                            <a:rPr sz="1800">
                                              <a:latin typeface="Cambria Math"/>
                                            </a:rPr>
                                            <m:t>3</m:t>
                                          </m:r>
                                        </m:sup>
                                      </m:sSup>
                                    </m:e>
                                  </m:d>
                                </m:e>
                                <m:sup>
                                  <m:r>
                                    <a:rPr sz="1800">
                                      <a:latin typeface="Cambria Math"/>
                                    </a:rPr>
                                    <m:t>2</m:t>
                                  </m:r>
                                </m:sup>
                              </m:sSup>
                              <m:r>
                                <a:rPr sz="1800">
                                  <a:latin typeface="Cambria Math"/>
                                </a:rPr>
                                <m:t>=</m:t>
                              </m:r>
                              <m:sSup>
                                <m:sSupPr>
                                  <m:ctrlPr>
                                    <a:rPr sz="1800" i="1">
                                      <a:latin typeface="Cambria Math" panose="02040503050406030204" pitchFamily="18" charset="0"/>
                                    </a:rPr>
                                  </m:ctrlPr>
                                </m:sSupPr>
                                <m:e>
                                  <m:r>
                                    <a:rPr sz="1800">
                                      <a:latin typeface="Cambria Math"/>
                                    </a:rPr>
                                    <m:t>2</m:t>
                                  </m:r>
                                </m:e>
                                <m:sup>
                                  <m:r>
                                    <a:rPr sz="1800">
                                      <a:latin typeface="Cambria Math"/>
                                    </a:rPr>
                                    <m:t>3⋅2</m:t>
                                  </m:r>
                                </m:sup>
                              </m:sSup>
                              <m:r>
                                <a:rPr sz="1800">
                                  <a:latin typeface="Cambria Math"/>
                                </a:rPr>
                                <m:t>=</m:t>
                              </m:r>
                              <m:sSup>
                                <m:sSupPr>
                                  <m:ctrlPr>
                                    <a:rPr sz="1800" i="1">
                                      <a:latin typeface="Cambria Math" panose="02040503050406030204" pitchFamily="18" charset="0"/>
                                    </a:rPr>
                                  </m:ctrlPr>
                                </m:sSupPr>
                                <m:e>
                                  <m:r>
                                    <a:rPr sz="1800">
                                      <a:latin typeface="Cambria Math"/>
                                    </a:rPr>
                                    <m:t>2</m:t>
                                  </m:r>
                                </m:e>
                                <m:sup>
                                  <m:r>
                                    <a:rPr sz="1800">
                                      <a:latin typeface="Cambria Math"/>
                                    </a:rPr>
                                    <m:t>6</m:t>
                                  </m:r>
                                </m:sup>
                              </m:sSup>
                              <m:r>
                                <a:rPr sz="1800">
                                  <a:latin typeface="Cambria Math"/>
                                </a:rPr>
                                <m:t>=64</m:t>
                              </m:r>
                            </m:oMath>
                          </a14:m>
                          <a:endParaRPr dirty="0"/>
                        </a:p>
                      </a:txBody>
                      <a:tcPr/>
                    </a:tc>
                    <a:extLst>
                      <a:ext uri="{0D108BD9-81ED-4DB2-BD59-A6C34878D82A}">
                        <a16:rowId xmlns:a16="http://schemas.microsoft.com/office/drawing/2014/main" val="10004"/>
                      </a:ext>
                    </a:extLst>
                  </a:tr>
                  <a:tr h="704996">
                    <a:tc>
                      <a:txBody>
                        <a:bodyPr/>
                        <a:lstStyle/>
                        <a:p>
                          <a:pPr algn="l">
                            <a:defRPr sz="1800" b="1"/>
                          </a:pPr>
                          <a:r>
                            <a:rPr dirty="0"/>
                            <a:t>5.</a:t>
                          </a:r>
                        </a:p>
                      </a:txBody>
                      <a:tcPr/>
                    </a:tc>
                    <a:tc>
                      <a:txBody>
                        <a:bodyPr/>
                        <a:lstStyle/>
                        <a:p>
                          <a:pPr algn="l">
                            <a:defRPr sz="1800"/>
                          </a:pPr>
                          <a:r>
                            <a:t>​</a:t>
                          </a:r>
                          <a14:m>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a:rPr>
                                        <m:t>𝑎𝑏</m:t>
                                      </m:r>
                                    </m:e>
                                  </m:d>
                                </m:e>
                                <m:sup>
                                  <m:r>
                                    <a:rPr sz="1800">
                                      <a:latin typeface="Cambria Math"/>
                                    </a:rPr>
                                    <m:t>𝑛</m:t>
                                  </m:r>
                                </m:sup>
                              </m:sSup>
                              <m:r>
                                <a:rPr sz="1800">
                                  <a:latin typeface="Cambria Math"/>
                                </a:rPr>
                                <m:t>=</m:t>
                              </m:r>
                              <m:sSup>
                                <m:sSupPr>
                                  <m:ctrlPr>
                                    <a:rPr sz="1800" i="1">
                                      <a:latin typeface="Cambria Math" panose="02040503050406030204" pitchFamily="18" charset="0"/>
                                    </a:rPr>
                                  </m:ctrlPr>
                                </m:sSupPr>
                                <m:e>
                                  <m:r>
                                    <a:rPr sz="1800">
                                      <a:latin typeface="Cambria Math"/>
                                    </a:rPr>
                                    <m:t>𝑎</m:t>
                                  </m:r>
                                </m:e>
                                <m:sup>
                                  <m:r>
                                    <a:rPr sz="1800">
                                      <a:latin typeface="Cambria Math"/>
                                    </a:rPr>
                                    <m:t>𝑛</m:t>
                                  </m:r>
                                </m:sup>
                              </m:sSup>
                              <m:sSup>
                                <m:sSupPr>
                                  <m:ctrlPr>
                                    <a:rPr sz="1800" i="1">
                                      <a:latin typeface="Cambria Math" panose="02040503050406030204" pitchFamily="18" charset="0"/>
                                    </a:rPr>
                                  </m:ctrlPr>
                                </m:sSupPr>
                                <m:e>
                                  <m:r>
                                    <a:rPr sz="1800">
                                      <a:latin typeface="Cambria Math"/>
                                    </a:rPr>
                                    <m:t>𝑏</m:t>
                                  </m:r>
                                </m:e>
                                <m:sup>
                                  <m:r>
                                    <a:rPr sz="1800">
                                      <a:latin typeface="Cambria Math"/>
                                    </a:rPr>
                                    <m:t>𝑛</m:t>
                                  </m:r>
                                </m:sup>
                              </m:sSup>
                            </m:oMath>
                          </a14:m>
                          <a:endParaRPr/>
                        </a:p>
                      </a:txBody>
                      <a:tcPr/>
                    </a:tc>
                    <a:tc>
                      <a:txBody>
                        <a:bodyPr/>
                        <a:lstStyle/>
                        <a:p>
                          <a:pPr algn="l">
                            <a:defRPr sz="1800"/>
                          </a:pPr>
                          <a:r>
                            <a:rPr dirty="0"/>
                            <a:t>​</a:t>
                          </a:r>
                          <a14:m>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a:rPr>
                                        <m:t>7</m:t>
                                      </m:r>
                                      <m:r>
                                        <a:rPr sz="1800">
                                          <a:latin typeface="Cambria Math"/>
                                        </a:rPr>
                                        <m:t>𝑥</m:t>
                                      </m:r>
                                    </m:e>
                                  </m:d>
                                </m:e>
                                <m:sup>
                                  <m:r>
                                    <a:rPr sz="1800">
                                      <a:latin typeface="Cambria Math"/>
                                    </a:rPr>
                                    <m:t>3</m:t>
                                  </m:r>
                                </m:sup>
                              </m:sSup>
                              <m:r>
                                <a:rPr sz="1800">
                                  <a:latin typeface="Cambria Math"/>
                                </a:rPr>
                                <m:t>=</m:t>
                              </m:r>
                              <m:sSup>
                                <m:sSupPr>
                                  <m:ctrlPr>
                                    <a:rPr sz="1800" i="1">
                                      <a:latin typeface="Cambria Math" panose="02040503050406030204" pitchFamily="18" charset="0"/>
                                    </a:rPr>
                                  </m:ctrlPr>
                                </m:sSupPr>
                                <m:e>
                                  <m:r>
                                    <a:rPr sz="1800">
                                      <a:latin typeface="Cambria Math"/>
                                    </a:rPr>
                                    <m:t>7</m:t>
                                  </m:r>
                                </m:e>
                                <m:sup>
                                  <m:r>
                                    <a:rPr sz="1800">
                                      <a:latin typeface="Cambria Math"/>
                                    </a:rPr>
                                    <m:t>3</m:t>
                                  </m:r>
                                </m:sup>
                              </m:sSup>
                              <m:sSup>
                                <m:sSupPr>
                                  <m:ctrlPr>
                                    <a:rPr sz="1800" i="1">
                                      <a:latin typeface="Cambria Math" panose="02040503050406030204" pitchFamily="18" charset="0"/>
                                    </a:rPr>
                                  </m:ctrlPr>
                                </m:sSupPr>
                                <m:e>
                                  <m:r>
                                    <a:rPr sz="1800">
                                      <a:latin typeface="Cambria Math"/>
                                    </a:rPr>
                                    <m:t>𝑥</m:t>
                                  </m:r>
                                </m:e>
                                <m:sup>
                                  <m:r>
                                    <a:rPr sz="1800">
                                      <a:latin typeface="Cambria Math"/>
                                    </a:rPr>
                                    <m:t>3</m:t>
                                  </m:r>
                                </m:sup>
                              </m:sSup>
                              <m:r>
                                <a:rPr sz="1800">
                                  <a:latin typeface="Cambria Math"/>
                                </a:rPr>
                                <m:t>=343</m:t>
                              </m:r>
                              <m:sSup>
                                <m:sSupPr>
                                  <m:ctrlPr>
                                    <a:rPr sz="1800" i="1">
                                      <a:latin typeface="Cambria Math" panose="02040503050406030204" pitchFamily="18" charset="0"/>
                                    </a:rPr>
                                  </m:ctrlPr>
                                </m:sSupPr>
                                <m:e>
                                  <m:r>
                                    <a:rPr sz="1800">
                                      <a:latin typeface="Cambria Math"/>
                                    </a:rPr>
                                    <m:t>𝑥</m:t>
                                  </m:r>
                                </m:e>
                                <m:sup>
                                  <m:r>
                                    <a:rPr sz="1800">
                                      <a:latin typeface="Cambria Math"/>
                                    </a:rPr>
                                    <m:t>3</m:t>
                                  </m:r>
                                </m:sup>
                              </m:sSup>
                            </m:oMath>
                          </a14:m>
                          <a:r>
                            <a:rPr sz="1800" dirty="0"/>
                            <a:t> </a:t>
                          </a:r>
                          <a:r>
                            <a:rPr lang="en-US" sz="1800" dirty="0"/>
                            <a:t> </a:t>
                          </a:r>
                          <a:r>
                            <a:rPr sz="1800" dirty="0"/>
                            <a:t>and</a:t>
                          </a:r>
                          <a:br>
                            <a:rPr lang="en-US" sz="1800" dirty="0"/>
                          </a:br>
                          <a:r>
                            <a:rPr sz="1800" dirty="0"/>
                            <a:t> </a:t>
                          </a:r>
                          <a14:m>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a:rPr>
                                        <m:t>−2</m:t>
                                      </m:r>
                                      <m:sSup>
                                        <m:sSupPr>
                                          <m:ctrlPr>
                                            <a:rPr sz="1800" i="1">
                                              <a:latin typeface="Cambria Math" panose="02040503050406030204" pitchFamily="18" charset="0"/>
                                            </a:rPr>
                                          </m:ctrlPr>
                                        </m:sSupPr>
                                        <m:e>
                                          <m:r>
                                            <a:rPr sz="1800">
                                              <a:latin typeface="Cambria Math"/>
                                            </a:rPr>
                                            <m:t>𝑥</m:t>
                                          </m:r>
                                        </m:e>
                                        <m:sup>
                                          <m:r>
                                            <a:rPr sz="1800">
                                              <a:latin typeface="Cambria Math"/>
                                            </a:rPr>
                                            <m:t>5</m:t>
                                          </m:r>
                                        </m:sup>
                                      </m:sSup>
                                    </m:e>
                                  </m:d>
                                </m:e>
                                <m:sup>
                                  <m:r>
                                    <a:rPr sz="1800">
                                      <a:latin typeface="Cambria Math"/>
                                    </a:rPr>
                                    <m:t>2</m:t>
                                  </m:r>
                                </m:sup>
                              </m:sSup>
                              <m:r>
                                <a:rPr sz="1800">
                                  <a:latin typeface="Cambria Math"/>
                                </a:rPr>
                                <m:t>=</m:t>
                              </m:r>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a:rPr>
                                        <m:t>−2</m:t>
                                      </m:r>
                                    </m:e>
                                  </m:d>
                                </m:e>
                                <m:sup>
                                  <m:r>
                                    <a:rPr sz="1800">
                                      <a:latin typeface="Cambria Math"/>
                                    </a:rPr>
                                    <m:t>2</m:t>
                                  </m:r>
                                </m:sup>
                              </m:sSup>
                              <m:sSup>
                                <m:sSupPr>
                                  <m:ctrlPr>
                                    <a:rPr sz="1800" i="1">
                                      <a:latin typeface="Cambria Math" panose="02040503050406030204" pitchFamily="18" charset="0"/>
                                    </a:rPr>
                                  </m:ctrlPr>
                                </m:sSupPr>
                                <m:e>
                                  <m:d>
                                    <m:dPr>
                                      <m:ctrlPr>
                                        <a:rPr sz="1800" i="1">
                                          <a:latin typeface="Cambria Math" panose="02040503050406030204" pitchFamily="18" charset="0"/>
                                        </a:rPr>
                                      </m:ctrlPr>
                                    </m:dPr>
                                    <m:e>
                                      <m:sSup>
                                        <m:sSupPr>
                                          <m:ctrlPr>
                                            <a:rPr sz="1800" i="1">
                                              <a:latin typeface="Cambria Math" panose="02040503050406030204" pitchFamily="18" charset="0"/>
                                            </a:rPr>
                                          </m:ctrlPr>
                                        </m:sSupPr>
                                        <m:e>
                                          <m:r>
                                            <a:rPr sz="1800">
                                              <a:latin typeface="Cambria Math"/>
                                            </a:rPr>
                                            <m:t>𝑥</m:t>
                                          </m:r>
                                        </m:e>
                                        <m:sup>
                                          <m:r>
                                            <a:rPr sz="1800">
                                              <a:latin typeface="Cambria Math"/>
                                            </a:rPr>
                                            <m:t>5</m:t>
                                          </m:r>
                                        </m:sup>
                                      </m:sSup>
                                    </m:e>
                                  </m:d>
                                </m:e>
                                <m:sup>
                                  <m:r>
                                    <a:rPr sz="1800">
                                      <a:latin typeface="Cambria Math"/>
                                    </a:rPr>
                                    <m:t>2</m:t>
                                  </m:r>
                                </m:sup>
                              </m:sSup>
                              <m:r>
                                <a:rPr sz="1800">
                                  <a:latin typeface="Cambria Math"/>
                                </a:rPr>
                                <m:t>=4</m:t>
                              </m:r>
                              <m:sSup>
                                <m:sSupPr>
                                  <m:ctrlPr>
                                    <a:rPr sz="1800" i="1">
                                      <a:latin typeface="Cambria Math" panose="02040503050406030204" pitchFamily="18" charset="0"/>
                                    </a:rPr>
                                  </m:ctrlPr>
                                </m:sSupPr>
                                <m:e>
                                  <m:r>
                                    <a:rPr sz="1800">
                                      <a:latin typeface="Cambria Math"/>
                                    </a:rPr>
                                    <m:t>𝑥</m:t>
                                  </m:r>
                                </m:e>
                                <m:sup>
                                  <m:r>
                                    <a:rPr sz="1800">
                                      <a:latin typeface="Cambria Math"/>
                                    </a:rPr>
                                    <m:t>10</m:t>
                                  </m:r>
                                </m:sup>
                              </m:sSup>
                            </m:oMath>
                          </a14:m>
                          <a:endParaRPr sz="1800" dirty="0"/>
                        </a:p>
                      </a:txBody>
                      <a:tcPr/>
                    </a:tc>
                    <a:extLst>
                      <a:ext uri="{0D108BD9-81ED-4DB2-BD59-A6C34878D82A}">
                        <a16:rowId xmlns:a16="http://schemas.microsoft.com/office/drawing/2014/main" val="10005"/>
                      </a:ext>
                    </a:extLst>
                  </a:tr>
                  <a:tr h="630243">
                    <a:tc>
                      <a:txBody>
                        <a:bodyPr/>
                        <a:lstStyle/>
                        <a:p>
                          <a:pPr algn="l">
                            <a:lnSpc>
                              <a:spcPct val="150000"/>
                            </a:lnSpc>
                            <a:defRPr sz="1800" b="1"/>
                          </a:pPr>
                          <a:r>
                            <a:rPr dirty="0"/>
                            <a:t>6.</a:t>
                          </a:r>
                        </a:p>
                      </a:txBody>
                      <a:tcPr/>
                    </a:tc>
                    <a:tc>
                      <a:txBody>
                        <a:bodyPr/>
                        <a:lstStyle/>
                        <a:p>
                          <a:pPr algn="l">
                            <a:defRPr sz="1800"/>
                          </a:pPr>
                          <a:r>
                            <a:rPr dirty="0"/>
                            <a:t>​</a:t>
                          </a:r>
                          <a14:m>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𝑎</m:t>
                                          </m:r>
                                        </m:num>
                                        <m:den>
                                          <m:r>
                                            <a:rPr sz="1800">
                                              <a:latin typeface="Cambria Math"/>
                                            </a:rPr>
                                            <m:t>𝑏</m:t>
                                          </m:r>
                                        </m:den>
                                      </m:f>
                                    </m:e>
                                  </m:d>
                                </m:e>
                                <m:sup>
                                  <m:r>
                                    <a:rPr sz="1800">
                                      <a:latin typeface="Cambria Math"/>
                                    </a:rPr>
                                    <m:t>𝑛</m:t>
                                  </m:r>
                                </m:sup>
                              </m:sSup>
                              <m:r>
                                <a:rPr sz="1800">
                                  <a:latin typeface="Cambria Math"/>
                                </a:rPr>
                                <m:t>=</m:t>
                              </m:r>
                              <m:f>
                                <m:fPr>
                                  <m:ctrlPr>
                                    <a:rPr sz="1800" i="1">
                                      <a:latin typeface="Cambria Math" panose="02040503050406030204" pitchFamily="18" charset="0"/>
                                    </a:rPr>
                                  </m:ctrlPr>
                                </m:fPr>
                                <m:num>
                                  <m:sSup>
                                    <m:sSupPr>
                                      <m:ctrlPr>
                                        <a:rPr sz="1800" i="1">
                                          <a:latin typeface="Cambria Math" panose="02040503050406030204" pitchFamily="18" charset="0"/>
                                        </a:rPr>
                                      </m:ctrlPr>
                                    </m:sSupPr>
                                    <m:e>
                                      <m:r>
                                        <a:rPr sz="1800">
                                          <a:latin typeface="Cambria Math"/>
                                        </a:rPr>
                                        <m:t>𝑎</m:t>
                                      </m:r>
                                    </m:e>
                                    <m:sup>
                                      <m:r>
                                        <a:rPr sz="1800">
                                          <a:latin typeface="Cambria Math"/>
                                        </a:rPr>
                                        <m:t>𝑛</m:t>
                                      </m:r>
                                    </m:sup>
                                  </m:sSup>
                                </m:num>
                                <m:den>
                                  <m:sSup>
                                    <m:sSupPr>
                                      <m:ctrlPr>
                                        <a:rPr sz="1800" i="1">
                                          <a:latin typeface="Cambria Math" panose="02040503050406030204" pitchFamily="18" charset="0"/>
                                        </a:rPr>
                                      </m:ctrlPr>
                                    </m:sSupPr>
                                    <m:e>
                                      <m:r>
                                        <a:rPr sz="1800">
                                          <a:latin typeface="Cambria Math"/>
                                        </a:rPr>
                                        <m:t>𝑏</m:t>
                                      </m:r>
                                    </m:e>
                                    <m:sup>
                                      <m:r>
                                        <a:rPr sz="1800">
                                          <a:latin typeface="Cambria Math"/>
                                        </a:rPr>
                                        <m:t>𝑛</m:t>
                                      </m:r>
                                    </m:sup>
                                  </m:sSup>
                                </m:den>
                              </m:f>
                            </m:oMath>
                          </a14:m>
                          <a:endParaRPr dirty="0"/>
                        </a:p>
                      </a:txBody>
                      <a:tcPr/>
                    </a:tc>
                    <a:tc>
                      <a:txBody>
                        <a:bodyPr/>
                        <a:lstStyle/>
                        <a:p>
                          <a:pPr algn="l">
                            <a:defRPr sz="1800"/>
                          </a:pPr>
                          <a:r>
                            <a:rPr dirty="0"/>
                            <a:t>​</a:t>
                          </a:r>
                          <a14:m>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3</m:t>
                                          </m:r>
                                        </m:num>
                                        <m:den>
                                          <m:r>
                                            <a:rPr sz="1800">
                                              <a:latin typeface="Cambria Math"/>
                                            </a:rPr>
                                            <m:t>𝑥</m:t>
                                          </m:r>
                                        </m:den>
                                      </m:f>
                                    </m:e>
                                  </m:d>
                                </m:e>
                                <m:sup>
                                  <m:r>
                                    <a:rPr sz="1800">
                                      <a:latin typeface="Cambria Math"/>
                                    </a:rPr>
                                    <m:t>2</m:t>
                                  </m:r>
                                </m:sup>
                              </m:sSup>
                              <m:r>
                                <a:rPr sz="1800">
                                  <a:latin typeface="Cambria Math"/>
                                </a:rPr>
                                <m:t>=</m:t>
                              </m:r>
                              <m:f>
                                <m:fPr>
                                  <m:ctrlPr>
                                    <a:rPr sz="1800" i="1">
                                      <a:latin typeface="Cambria Math" panose="02040503050406030204" pitchFamily="18" charset="0"/>
                                    </a:rPr>
                                  </m:ctrlPr>
                                </m:fPr>
                                <m:num>
                                  <m:sSup>
                                    <m:sSupPr>
                                      <m:ctrlPr>
                                        <a:rPr sz="1800" i="1">
                                          <a:latin typeface="Cambria Math" panose="02040503050406030204" pitchFamily="18" charset="0"/>
                                        </a:rPr>
                                      </m:ctrlPr>
                                    </m:sSupPr>
                                    <m:e>
                                      <m:r>
                                        <a:rPr sz="1800">
                                          <a:latin typeface="Cambria Math"/>
                                        </a:rPr>
                                        <m:t>3</m:t>
                                      </m:r>
                                    </m:e>
                                    <m:sup>
                                      <m:r>
                                        <a:rPr sz="1800">
                                          <a:latin typeface="Cambria Math"/>
                                        </a:rPr>
                                        <m:t>2</m:t>
                                      </m:r>
                                    </m:sup>
                                  </m:sSup>
                                </m:num>
                                <m:den>
                                  <m:sSup>
                                    <m:sSupPr>
                                      <m:ctrlPr>
                                        <a:rPr sz="1800" i="1">
                                          <a:latin typeface="Cambria Math" panose="02040503050406030204" pitchFamily="18" charset="0"/>
                                        </a:rPr>
                                      </m:ctrlPr>
                                    </m:sSupPr>
                                    <m:e>
                                      <m:r>
                                        <a:rPr sz="1800">
                                          <a:latin typeface="Cambria Math"/>
                                        </a:rPr>
                                        <m:t>𝑥</m:t>
                                      </m:r>
                                    </m:e>
                                    <m:sup>
                                      <m:r>
                                        <a:rPr sz="1800">
                                          <a:latin typeface="Cambria Math"/>
                                        </a:rPr>
                                        <m:t>2</m:t>
                                      </m:r>
                                    </m:sup>
                                  </m:sSup>
                                </m:den>
                              </m:f>
                              <m:r>
                                <a:rPr sz="1800">
                                  <a:latin typeface="Cambria Math"/>
                                </a:rPr>
                                <m:t>=</m:t>
                              </m:r>
                              <m:f>
                                <m:fPr>
                                  <m:ctrlPr>
                                    <a:rPr sz="1800" i="1">
                                      <a:latin typeface="Cambria Math" panose="02040503050406030204" pitchFamily="18" charset="0"/>
                                    </a:rPr>
                                  </m:ctrlPr>
                                </m:fPr>
                                <m:num>
                                  <m:r>
                                    <a:rPr sz="1800">
                                      <a:latin typeface="Cambria Math"/>
                                    </a:rPr>
                                    <m:t>9</m:t>
                                  </m:r>
                                </m:num>
                                <m:den>
                                  <m:sSup>
                                    <m:sSupPr>
                                      <m:ctrlPr>
                                        <a:rPr sz="1800" i="1">
                                          <a:latin typeface="Cambria Math" panose="02040503050406030204" pitchFamily="18" charset="0"/>
                                        </a:rPr>
                                      </m:ctrlPr>
                                    </m:sSupPr>
                                    <m:e>
                                      <m:r>
                                        <a:rPr sz="1800">
                                          <a:latin typeface="Cambria Math"/>
                                        </a:rPr>
                                        <m:t>𝑥</m:t>
                                      </m:r>
                                    </m:e>
                                    <m:sup>
                                      <m:r>
                                        <a:rPr sz="1800">
                                          <a:latin typeface="Cambria Math"/>
                                        </a:rPr>
                                        <m:t>2</m:t>
                                      </m:r>
                                    </m:sup>
                                  </m:sSup>
                                </m:den>
                              </m:f>
                            </m:oMath>
                          </a14:m>
                          <a:r>
                            <a:rPr sz="1800" dirty="0"/>
                            <a:t> and </a:t>
                          </a:r>
                          <a14:m>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1</m:t>
                                          </m:r>
                                        </m:num>
                                        <m:den>
                                          <m:r>
                                            <a:rPr sz="1800">
                                              <a:latin typeface="Cambria Math"/>
                                            </a:rPr>
                                            <m:t>3</m:t>
                                          </m:r>
                                          <m:r>
                                            <a:rPr sz="1800">
                                              <a:latin typeface="Cambria Math"/>
                                            </a:rPr>
                                            <m:t>𝑧</m:t>
                                          </m:r>
                                        </m:den>
                                      </m:f>
                                    </m:e>
                                  </m:d>
                                </m:e>
                                <m:sup>
                                  <m:r>
                                    <a:rPr sz="1800">
                                      <a:latin typeface="Cambria Math"/>
                                    </a:rPr>
                                    <m:t>2</m:t>
                                  </m:r>
                                </m:sup>
                              </m:sSup>
                              <m:r>
                                <a:rPr sz="1800">
                                  <a:latin typeface="Cambria Math"/>
                                </a:rPr>
                                <m:t>=</m:t>
                              </m:r>
                              <m:f>
                                <m:fPr>
                                  <m:ctrlPr>
                                    <a:rPr sz="1800" i="1">
                                      <a:latin typeface="Cambria Math" panose="02040503050406030204" pitchFamily="18" charset="0"/>
                                    </a:rPr>
                                  </m:ctrlPr>
                                </m:fPr>
                                <m:num>
                                  <m:sSup>
                                    <m:sSupPr>
                                      <m:ctrlPr>
                                        <a:rPr sz="1800" i="1">
                                          <a:latin typeface="Cambria Math" panose="02040503050406030204" pitchFamily="18" charset="0"/>
                                        </a:rPr>
                                      </m:ctrlPr>
                                    </m:sSupPr>
                                    <m:e>
                                      <m:r>
                                        <a:rPr sz="1800">
                                          <a:latin typeface="Cambria Math"/>
                                        </a:rPr>
                                        <m:t>1</m:t>
                                      </m:r>
                                    </m:e>
                                    <m:sup>
                                      <m:r>
                                        <a:rPr sz="1800">
                                          <a:latin typeface="Cambria Math"/>
                                        </a:rPr>
                                        <m:t>2</m:t>
                                      </m:r>
                                    </m:sup>
                                  </m:sSup>
                                </m:num>
                                <m:den>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a:rPr>
                                            <m:t>3</m:t>
                                          </m:r>
                                          <m:r>
                                            <a:rPr sz="1800">
                                              <a:latin typeface="Cambria Math"/>
                                            </a:rPr>
                                            <m:t>𝑧</m:t>
                                          </m:r>
                                        </m:e>
                                      </m:d>
                                    </m:e>
                                    <m:sup>
                                      <m:r>
                                        <a:rPr sz="1800">
                                          <a:latin typeface="Cambria Math"/>
                                        </a:rPr>
                                        <m:t>2</m:t>
                                      </m:r>
                                    </m:sup>
                                  </m:sSup>
                                </m:den>
                              </m:f>
                              <m:r>
                                <a:rPr sz="1800">
                                  <a:latin typeface="Cambria Math"/>
                                </a:rPr>
                                <m:t>=</m:t>
                              </m:r>
                              <m:f>
                                <m:fPr>
                                  <m:ctrlPr>
                                    <a:rPr sz="1800" i="1">
                                      <a:latin typeface="Cambria Math" panose="02040503050406030204" pitchFamily="18" charset="0"/>
                                    </a:rPr>
                                  </m:ctrlPr>
                                </m:fPr>
                                <m:num>
                                  <m:r>
                                    <a:rPr sz="1800">
                                      <a:latin typeface="Cambria Math"/>
                                    </a:rPr>
                                    <m:t>1</m:t>
                                  </m:r>
                                </m:num>
                                <m:den>
                                  <m:r>
                                    <a:rPr sz="1800">
                                      <a:latin typeface="Cambria Math"/>
                                    </a:rPr>
                                    <m:t>9</m:t>
                                  </m:r>
                                  <m:sSup>
                                    <m:sSupPr>
                                      <m:ctrlPr>
                                        <a:rPr sz="1800" i="1">
                                          <a:latin typeface="Cambria Math" panose="02040503050406030204" pitchFamily="18" charset="0"/>
                                        </a:rPr>
                                      </m:ctrlPr>
                                    </m:sSupPr>
                                    <m:e>
                                      <m:r>
                                        <a:rPr sz="1800">
                                          <a:latin typeface="Cambria Math"/>
                                        </a:rPr>
                                        <m:t>𝑧</m:t>
                                      </m:r>
                                    </m:e>
                                    <m:sup>
                                      <m:r>
                                        <a:rPr sz="1800">
                                          <a:latin typeface="Cambria Math"/>
                                        </a:rPr>
                                        <m:t>2</m:t>
                                      </m:r>
                                    </m:sup>
                                  </m:sSup>
                                </m:den>
                              </m:f>
                            </m:oMath>
                          </a14:m>
                          <a:endParaRPr sz="1800" dirty="0"/>
                        </a:p>
                      </a:txBody>
                      <a:tcPr/>
                    </a:tc>
                    <a:extLst>
                      <a:ext uri="{0D108BD9-81ED-4DB2-BD59-A6C34878D82A}">
                        <a16:rowId xmlns:a16="http://schemas.microsoft.com/office/drawing/2014/main" val="10006"/>
                      </a:ext>
                    </a:extLst>
                  </a:tr>
                </a:tbl>
              </a:graphicData>
            </a:graphic>
          </p:graphicFrame>
        </mc:Choice>
        <mc:Fallback xmlns="">
          <p:graphicFrame>
            <p:nvGraphicFramePr>
              <p:cNvPr id="4" name="Table Placeholder 2">
                <a:extLst>
                  <a:ext uri="{FF2B5EF4-FFF2-40B4-BE49-F238E27FC236}">
                    <a16:creationId xmlns:a16="http://schemas.microsoft.com/office/drawing/2014/main" id="{B457A183-DD08-48AD-A8CA-530454AD5258}"/>
                  </a:ext>
                </a:extLst>
              </p:cNvPr>
              <p:cNvGraphicFramePr>
                <a:graphicFrameLocks/>
              </p:cNvGraphicFramePr>
              <p:nvPr>
                <p:extLst>
                  <p:ext uri="{D42A27DB-BD31-4B8C-83A1-F6EECF244321}">
                    <p14:modId xmlns:p14="http://schemas.microsoft.com/office/powerpoint/2010/main" val="748752631"/>
                  </p:ext>
                </p:extLst>
              </p:nvPr>
            </p:nvGraphicFramePr>
            <p:xfrm>
              <a:off x="685801" y="1295400"/>
              <a:ext cx="7086599" cy="4555554"/>
            </p:xfrm>
            <a:graphic>
              <a:graphicData uri="http://schemas.openxmlformats.org/drawingml/2006/table">
                <a:tbl>
                  <a:tblPr firstRow="1" bandRow="1">
                    <a:tableStyleId>{2D5ABB26-0587-4C30-8999-92F81FD0307C}</a:tableStyleId>
                  </a:tblPr>
                  <a:tblGrid>
                    <a:gridCol w="423333">
                      <a:extLst>
                        <a:ext uri="{9D8B030D-6E8A-4147-A177-3AD203B41FA5}">
                          <a16:colId xmlns:a16="http://schemas.microsoft.com/office/drawing/2014/main" val="20000"/>
                        </a:ext>
                      </a:extLst>
                    </a:gridCol>
                    <a:gridCol w="2777066">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04597">
                    <a:tc gridSpan="2">
                      <a:txBody>
                        <a:bodyPr/>
                        <a:lstStyle/>
                        <a:p>
                          <a:pPr algn="l">
                            <a:defRPr sz="1800" b="1"/>
                          </a:pPr>
                          <a:r>
                            <a:rPr sz="2000" dirty="0"/>
                            <a:t>Property</a:t>
                          </a:r>
                        </a:p>
                      </a:txBody>
                      <a:tcPr/>
                    </a:tc>
                    <a:tc hMerge="1">
                      <a:txBody>
                        <a:bodyPr/>
                        <a:lstStyle/>
                        <a:p>
                          <a:endParaRPr/>
                        </a:p>
                      </a:txBody>
                      <a:tcPr/>
                    </a:tc>
                    <a:tc>
                      <a:txBody>
                        <a:bodyPr/>
                        <a:lstStyle/>
                        <a:p>
                          <a:pPr algn="l">
                            <a:defRPr sz="1800" b="1"/>
                          </a:pPr>
                          <a:r>
                            <a:rPr sz="2000" dirty="0"/>
                            <a:t>Example</a:t>
                          </a:r>
                          <a:r>
                            <a:rPr lang="en-US" sz="2000" dirty="0"/>
                            <a:t>(s)</a:t>
                          </a:r>
                          <a:endParaRPr sz="2000" dirty="0"/>
                        </a:p>
                      </a:txBody>
                      <a:tcPr/>
                    </a:tc>
                    <a:extLst>
                      <a:ext uri="{0D108BD9-81ED-4DB2-BD59-A6C34878D82A}">
                        <a16:rowId xmlns:a16="http://schemas.microsoft.com/office/drawing/2014/main" val="10000"/>
                      </a:ext>
                    </a:extLst>
                  </a:tr>
                  <a:tr h="640080">
                    <a:tc>
                      <a:txBody>
                        <a:bodyPr/>
                        <a:lstStyle/>
                        <a:p>
                          <a:pPr algn="l">
                            <a:defRPr sz="1800" b="1"/>
                          </a:pPr>
                          <a:r>
                            <a:rPr dirty="0"/>
                            <a:t>1.</a:t>
                          </a:r>
                        </a:p>
                      </a:txBody>
                      <a:tcPr/>
                    </a:tc>
                    <a:tc>
                      <a:txBody>
                        <a:bodyPr/>
                        <a:lstStyle/>
                        <a:p>
                          <a:endParaRPr lang="en-US"/>
                        </a:p>
                      </a:txBody>
                      <a:tcPr>
                        <a:blipFill>
                          <a:blip r:embed="rId2"/>
                          <a:stretch>
                            <a:fillRect l="-15132" t="-66981" r="-139912" b="-543396"/>
                          </a:stretch>
                        </a:blipFill>
                      </a:tcPr>
                    </a:tc>
                    <a:tc>
                      <a:txBody>
                        <a:bodyPr/>
                        <a:lstStyle/>
                        <a:p>
                          <a:endParaRPr lang="en-US"/>
                        </a:p>
                      </a:txBody>
                      <a:tcPr>
                        <a:blipFill>
                          <a:blip r:embed="rId2"/>
                          <a:stretch>
                            <a:fillRect l="-82288" t="-66981" b="-543396"/>
                          </a:stretch>
                        </a:blipFill>
                      </a:tcPr>
                    </a:tc>
                    <a:extLst>
                      <a:ext uri="{0D108BD9-81ED-4DB2-BD59-A6C34878D82A}">
                        <a16:rowId xmlns:a16="http://schemas.microsoft.com/office/drawing/2014/main" val="10001"/>
                      </a:ext>
                    </a:extLst>
                  </a:tr>
                  <a:tr h="780987">
                    <a:tc>
                      <a:txBody>
                        <a:bodyPr/>
                        <a:lstStyle/>
                        <a:p>
                          <a:pPr algn="l">
                            <a:lnSpc>
                              <a:spcPct val="150000"/>
                            </a:lnSpc>
                            <a:defRPr sz="1800" b="1"/>
                          </a:pPr>
                          <a:r>
                            <a:rPr dirty="0"/>
                            <a:t>2.</a:t>
                          </a:r>
                        </a:p>
                      </a:txBody>
                      <a:tcPr/>
                    </a:tc>
                    <a:tc>
                      <a:txBody>
                        <a:bodyPr/>
                        <a:lstStyle/>
                        <a:p>
                          <a:endParaRPr lang="en-US"/>
                        </a:p>
                      </a:txBody>
                      <a:tcPr>
                        <a:blipFill>
                          <a:blip r:embed="rId2"/>
                          <a:stretch>
                            <a:fillRect l="-15132" t="-138281" r="-139912" b="-350000"/>
                          </a:stretch>
                        </a:blipFill>
                      </a:tcPr>
                    </a:tc>
                    <a:tc>
                      <a:txBody>
                        <a:bodyPr/>
                        <a:lstStyle/>
                        <a:p>
                          <a:endParaRPr lang="en-US"/>
                        </a:p>
                      </a:txBody>
                      <a:tcPr>
                        <a:blipFill>
                          <a:blip r:embed="rId2"/>
                          <a:stretch>
                            <a:fillRect l="-82288" t="-138281" b="-350000"/>
                          </a:stretch>
                        </a:blipFill>
                      </a:tcPr>
                    </a:tc>
                    <a:extLst>
                      <a:ext uri="{0D108BD9-81ED-4DB2-BD59-A6C34878D82A}">
                        <a16:rowId xmlns:a16="http://schemas.microsoft.com/office/drawing/2014/main" val="10002"/>
                      </a:ext>
                    </a:extLst>
                  </a:tr>
                  <a:tr h="754571">
                    <a:tc>
                      <a:txBody>
                        <a:bodyPr/>
                        <a:lstStyle/>
                        <a:p>
                          <a:pPr algn="l">
                            <a:lnSpc>
                              <a:spcPct val="150000"/>
                            </a:lnSpc>
                            <a:defRPr sz="1800" b="1"/>
                          </a:pPr>
                          <a:r>
                            <a:rPr dirty="0"/>
                            <a:t>3.</a:t>
                          </a:r>
                        </a:p>
                      </a:txBody>
                      <a:tcPr/>
                    </a:tc>
                    <a:tc>
                      <a:txBody>
                        <a:bodyPr/>
                        <a:lstStyle/>
                        <a:p>
                          <a:endParaRPr lang="en-US"/>
                        </a:p>
                      </a:txBody>
                      <a:tcPr>
                        <a:blipFill>
                          <a:blip r:embed="rId2"/>
                          <a:stretch>
                            <a:fillRect l="-15132" t="-245968" r="-139912" b="-261290"/>
                          </a:stretch>
                        </a:blipFill>
                      </a:tcPr>
                    </a:tc>
                    <a:tc>
                      <a:txBody>
                        <a:bodyPr/>
                        <a:lstStyle/>
                        <a:p>
                          <a:endParaRPr lang="en-US"/>
                        </a:p>
                      </a:txBody>
                      <a:tcPr>
                        <a:blipFill>
                          <a:blip r:embed="rId2"/>
                          <a:stretch>
                            <a:fillRect l="-82288" t="-245968" b="-261290"/>
                          </a:stretch>
                        </a:blipFill>
                      </a:tcPr>
                    </a:tc>
                    <a:extLst>
                      <a:ext uri="{0D108BD9-81ED-4DB2-BD59-A6C34878D82A}">
                        <a16:rowId xmlns:a16="http://schemas.microsoft.com/office/drawing/2014/main" val="10003"/>
                      </a:ext>
                    </a:extLst>
                  </a:tr>
                  <a:tr h="640080">
                    <a:tc>
                      <a:txBody>
                        <a:bodyPr/>
                        <a:lstStyle/>
                        <a:p>
                          <a:pPr algn="l">
                            <a:defRPr sz="1800" b="1"/>
                          </a:pPr>
                          <a:r>
                            <a:rPr dirty="0"/>
                            <a:t>4.</a:t>
                          </a:r>
                        </a:p>
                      </a:txBody>
                      <a:tcPr/>
                    </a:tc>
                    <a:tc>
                      <a:txBody>
                        <a:bodyPr/>
                        <a:lstStyle/>
                        <a:p>
                          <a:endParaRPr lang="en-US"/>
                        </a:p>
                      </a:txBody>
                      <a:tcPr>
                        <a:blipFill>
                          <a:blip r:embed="rId2"/>
                          <a:stretch>
                            <a:fillRect l="-15132" t="-408571" r="-139912" b="-208571"/>
                          </a:stretch>
                        </a:blipFill>
                      </a:tcPr>
                    </a:tc>
                    <a:tc>
                      <a:txBody>
                        <a:bodyPr/>
                        <a:lstStyle/>
                        <a:p>
                          <a:endParaRPr lang="en-US"/>
                        </a:p>
                      </a:txBody>
                      <a:tcPr>
                        <a:blipFill>
                          <a:blip r:embed="rId2"/>
                          <a:stretch>
                            <a:fillRect l="-82288" t="-408571" b="-208571"/>
                          </a:stretch>
                        </a:blipFill>
                      </a:tcPr>
                    </a:tc>
                    <a:extLst>
                      <a:ext uri="{0D108BD9-81ED-4DB2-BD59-A6C34878D82A}">
                        <a16:rowId xmlns:a16="http://schemas.microsoft.com/office/drawing/2014/main" val="10004"/>
                      </a:ext>
                    </a:extLst>
                  </a:tr>
                  <a:tr h="704996">
                    <a:tc>
                      <a:txBody>
                        <a:bodyPr/>
                        <a:lstStyle/>
                        <a:p>
                          <a:pPr algn="l">
                            <a:defRPr sz="1800" b="1"/>
                          </a:pPr>
                          <a:r>
                            <a:rPr dirty="0"/>
                            <a:t>5.</a:t>
                          </a:r>
                        </a:p>
                      </a:txBody>
                      <a:tcPr/>
                    </a:tc>
                    <a:tc>
                      <a:txBody>
                        <a:bodyPr/>
                        <a:lstStyle/>
                        <a:p>
                          <a:endParaRPr lang="en-US"/>
                        </a:p>
                      </a:txBody>
                      <a:tcPr>
                        <a:blipFill>
                          <a:blip r:embed="rId2"/>
                          <a:stretch>
                            <a:fillRect l="-15132" t="-460345" r="-139912" b="-88793"/>
                          </a:stretch>
                        </a:blipFill>
                      </a:tcPr>
                    </a:tc>
                    <a:tc>
                      <a:txBody>
                        <a:bodyPr/>
                        <a:lstStyle/>
                        <a:p>
                          <a:endParaRPr lang="en-US"/>
                        </a:p>
                      </a:txBody>
                      <a:tcPr>
                        <a:blipFill>
                          <a:blip r:embed="rId2"/>
                          <a:stretch>
                            <a:fillRect l="-82288" t="-460345" b="-88793"/>
                          </a:stretch>
                        </a:blipFill>
                      </a:tcPr>
                    </a:tc>
                    <a:extLst>
                      <a:ext uri="{0D108BD9-81ED-4DB2-BD59-A6C34878D82A}">
                        <a16:rowId xmlns:a16="http://schemas.microsoft.com/office/drawing/2014/main" val="10005"/>
                      </a:ext>
                    </a:extLst>
                  </a:tr>
                  <a:tr h="630243">
                    <a:tc>
                      <a:txBody>
                        <a:bodyPr/>
                        <a:lstStyle/>
                        <a:p>
                          <a:pPr algn="l">
                            <a:lnSpc>
                              <a:spcPct val="150000"/>
                            </a:lnSpc>
                            <a:defRPr sz="1800" b="1"/>
                          </a:pPr>
                          <a:r>
                            <a:rPr dirty="0"/>
                            <a:t>6.</a:t>
                          </a:r>
                        </a:p>
                      </a:txBody>
                      <a:tcPr/>
                    </a:tc>
                    <a:tc>
                      <a:txBody>
                        <a:bodyPr/>
                        <a:lstStyle/>
                        <a:p>
                          <a:endParaRPr lang="en-US"/>
                        </a:p>
                      </a:txBody>
                      <a:tcPr>
                        <a:blipFill>
                          <a:blip r:embed="rId2"/>
                          <a:stretch>
                            <a:fillRect l="-15132" t="-631068" r="-139912"/>
                          </a:stretch>
                        </a:blipFill>
                      </a:tcPr>
                    </a:tc>
                    <a:tc>
                      <a:txBody>
                        <a:bodyPr/>
                        <a:lstStyle/>
                        <a:p>
                          <a:endParaRPr lang="en-US"/>
                        </a:p>
                      </a:txBody>
                      <a:tcPr>
                        <a:blipFill>
                          <a:blip r:embed="rId2"/>
                          <a:stretch>
                            <a:fillRect l="-82288" t="-631068"/>
                          </a:stretch>
                        </a:blipFill>
                      </a:tcPr>
                    </a:tc>
                    <a:extLst>
                      <a:ext uri="{0D108BD9-81ED-4DB2-BD59-A6C34878D82A}">
                        <a16:rowId xmlns:a16="http://schemas.microsoft.com/office/drawing/2014/main" val="10006"/>
                      </a:ext>
                    </a:extLst>
                  </a:tr>
                </a:tbl>
              </a:graphicData>
            </a:graphic>
          </p:graphicFrame>
        </mc:Fallback>
      </mc:AlternateContent>
    </p:spTree>
    <p:extLst>
      <p:ext uri="{BB962C8B-B14F-4D97-AF65-F5344CB8AC3E}">
        <p14:creationId xmlns:p14="http://schemas.microsoft.com/office/powerpoint/2010/main" val="2786582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Properties of Exponents</a:t>
            </a:r>
            <a:r>
              <a:rPr lang="en-US" dirty="0"/>
              <a:t>—Slide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Here and throughout this lesson, assume </a:t>
                </a:r>
                <a:r>
                  <a:rPr lang="en-US" sz="2800" dirty="0"/>
                  <a:t>that </a:t>
                </a:r>
                <a:r>
                  <a:rPr sz="2800" dirty="0"/>
                  <a:t>every expression is defined. That is, if an exponent is </a:t>
                </a:r>
                <a:r>
                  <a:rPr sz="2800" dirty="0">
                    <a:latin typeface="Cambria Math"/>
                  </a:rPr>
                  <a:t>0</a:t>
                </a:r>
                <a:r>
                  <a:rPr sz="2800" dirty="0"/>
                  <a:t>, then the base is nonzero, and if an expression appears in the denominator of a fraction, then that expression is nonzero. Remember that </a:t>
                </a:r>
                <a14:m>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𝑎</m:t>
                        </m:r>
                      </m:e>
                      <m:sup>
                        <m:r>
                          <a:rPr>
                            <a:latin typeface="Cambria Math" panose="02040503050406030204" pitchFamily="18" charset="0"/>
                          </a:rPr>
                          <m:t>0</m:t>
                        </m:r>
                      </m:sup>
                    </m:sSup>
                    <m:r>
                      <a:rPr>
                        <a:latin typeface="Cambria Math" panose="02040503050406030204" pitchFamily="18" charset="0"/>
                      </a:rPr>
                      <m:t>=1</m:t>
                    </m:r>
                  </m:oMath>
                </a14:m>
                <a:r>
                  <a:rPr sz="2800" dirty="0"/>
                  <a:t> for every </a:t>
                </a:r>
                <a14:m>
                  <m:oMath xmlns:m="http://schemas.openxmlformats.org/officeDocument/2006/math">
                    <m:r>
                      <a:rPr>
                        <a:latin typeface="Cambria Math" panose="02040503050406030204" pitchFamily="18" charset="0"/>
                      </a:rPr>
                      <m:t>𝑎</m:t>
                    </m:r>
                    <m:r>
                      <a:rPr>
                        <a:latin typeface="Cambria Math" panose="02040503050406030204" pitchFamily="18" charset="0"/>
                      </a:rPr>
                      <m:t>≠0</m:t>
                    </m:r>
                  </m:oMath>
                </a14:m>
                <a:r>
                  <a:rPr sz="2800" dirty="0"/>
                  <a:t>.</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r="-1402"/>
                </a:stretch>
              </a:blipFill>
            </p:spPr>
            <p:txBody>
              <a:bodyPr/>
              <a:lstStyle/>
              <a:p>
                <a:r>
                  <a:rPr lang="en-US">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100" dirty="0"/>
              <a:t>Example 3: Using Properties of Exponents</a:t>
            </a:r>
            <a:r>
              <a:rPr lang="en-US" sz="3100" dirty="0"/>
              <a:t>—Slide 1</a:t>
            </a:r>
            <a:endParaRPr sz="31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Simplify the following expressions by using the properties of exponents. Write the final answers with only positive exponents.</a:t>
                </a:r>
              </a:p>
              <a:p>
                <a:pPr marL="514350" indent="-514350">
                  <a:buFont typeface="+mj-lt"/>
                  <a:buAutoNum type="alphaLcPeriod"/>
                  <a:defRPr sz="2800"/>
                </a:pPr>
                <a:r>
                  <a:rPr lang="en-US" dirty="0"/>
                  <a:t>​</a:t>
                </a:r>
                <a14:m>
                  <m:oMath xmlns:m="http://schemas.openxmlformats.org/officeDocument/2006/math">
                    <m:sSup>
                      <m:sSupPr>
                        <m:ctrlPr>
                          <a:rPr lang="ar-AE" i="1">
                            <a:latin typeface="Cambria Math" panose="02040503050406030204" pitchFamily="18" charset="0"/>
                          </a:rPr>
                        </m:ctrlPr>
                      </m:sSupPr>
                      <m:e>
                        <m:d>
                          <m:dPr>
                            <m:ctrlPr>
                              <a:rPr lang="ar-AE" i="1">
                                <a:latin typeface="Cambria Math" panose="02040503050406030204" pitchFamily="18" charset="0"/>
                              </a:rPr>
                            </m:ctrlPr>
                          </m:dPr>
                          <m:e>
                            <m:r>
                              <a:rPr lang="ar-AE">
                                <a:latin typeface="Cambria Math" panose="02040503050406030204" pitchFamily="18" charset="0"/>
                              </a:rPr>
                              <m:t>17</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4</m:t>
                                </m:r>
                              </m:sup>
                            </m:sSup>
                            <m:r>
                              <a:rPr lang="ar-AE">
                                <a:latin typeface="Cambria Math" panose="02040503050406030204" pitchFamily="18" charset="0"/>
                              </a:rPr>
                              <m:t>−</m:t>
                            </m:r>
                            <m:r>
                              <a:rPr lang="ar-AE">
                                <a:latin typeface="Cambria Math" panose="02040503050406030204" pitchFamily="18" charset="0"/>
                              </a:rPr>
                              <m:t>5</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2</m:t>
                            </m:r>
                          </m:e>
                        </m:d>
                      </m:e>
                      <m:sup>
                        <m:r>
                          <a:rPr lang="ar-AE">
                            <a:latin typeface="Cambria Math" panose="02040503050406030204" pitchFamily="18" charset="0"/>
                          </a:rPr>
                          <m:t>0</m:t>
                        </m:r>
                      </m:sup>
                    </m:sSup>
                  </m:oMath>
                </a14:m>
                <a:endParaRPr lang="ar-AE" dirty="0"/>
              </a:p>
              <a:p>
                <a:pPr marL="514350" indent="-514350">
                  <a:buFont typeface="+mj-lt"/>
                  <a:buAutoNum type="alphaLcPeriod" startAt="2"/>
                  <a:defRPr sz="2800"/>
                </a:pPr>
                <a:r>
                  <a:rPr lang="ar-AE" dirty="0"/>
                  <a:t>​</a:t>
                </a:r>
                <a14:m>
                  <m:oMath xmlns:m="http://schemas.openxmlformats.org/officeDocument/2006/math">
                    <m:f>
                      <m:fPr>
                        <m:ctrlPr>
                          <a:rPr lang="ar-AE" i="1">
                            <a:latin typeface="Cambria Math" panose="02040503050406030204" pitchFamily="18" charset="0"/>
                          </a:rPr>
                        </m:ctrlPr>
                      </m:fPr>
                      <m:num>
                        <m:sSup>
                          <m:sSupPr>
                            <m:ctrlPr>
                              <a:rPr lang="ar-AE" i="1">
                                <a:latin typeface="Cambria Math" panose="02040503050406030204" pitchFamily="18" charset="0"/>
                              </a:rPr>
                            </m:ctrlPr>
                          </m:sSupPr>
                          <m:e>
                            <m:d>
                              <m:dPr>
                                <m:ctrlPr>
                                  <a:rPr lang="ar-AE" i="1">
                                    <a:latin typeface="Cambria Math" panose="02040503050406030204" pitchFamily="18" charset="0"/>
                                  </a:rPr>
                                </m:ctrlPr>
                              </m:dPr>
                              <m:e>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3</m:t>
                                    </m:r>
                                  </m:sup>
                                </m:sSup>
                              </m:e>
                            </m:d>
                          </m:e>
                          <m:sup>
                            <m:r>
                              <a:rPr lang="ar-AE">
                                <a:latin typeface="Cambria Math" panose="02040503050406030204" pitchFamily="18" charset="0"/>
                              </a:rPr>
                              <m:t>−</m:t>
                            </m:r>
                            <m:r>
                              <a:rPr lang="ar-AE">
                                <a:latin typeface="Cambria Math" panose="02040503050406030204" pitchFamily="18" charset="0"/>
                              </a:rPr>
                              <m:t>1</m:t>
                            </m:r>
                          </m:sup>
                        </m:sSup>
                        <m:sSup>
                          <m:sSupPr>
                            <m:ctrlPr>
                              <a:rPr lang="ar-AE" i="1">
                                <a:latin typeface="Cambria Math" panose="02040503050406030204" pitchFamily="18" charset="0"/>
                              </a:rPr>
                            </m:ctrlPr>
                          </m:sSupPr>
                          <m:e>
                            <m:r>
                              <a:rPr lang="ar-AE">
                                <a:latin typeface="Cambria Math" panose="02040503050406030204" pitchFamily="18" charset="0"/>
                              </a:rPr>
                              <m:t>𝑧</m:t>
                            </m:r>
                          </m:e>
                          <m:sup>
                            <m:r>
                              <a:rPr lang="ar-AE">
                                <a:latin typeface="Cambria Math" panose="02040503050406030204" pitchFamily="18" charset="0"/>
                              </a:rPr>
                              <m:t>−</m:t>
                            </m:r>
                            <m:r>
                              <a:rPr lang="ar-AE">
                                <a:latin typeface="Cambria Math" panose="02040503050406030204" pitchFamily="18" charset="0"/>
                              </a:rPr>
                              <m:t>2</m:t>
                            </m:r>
                          </m:sup>
                        </m:sSup>
                      </m:num>
                      <m:den>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3</m:t>
                            </m:r>
                          </m:sup>
                        </m:sSup>
                        <m:sSup>
                          <m:sSupPr>
                            <m:ctrlPr>
                              <a:rPr lang="ar-AE" i="1">
                                <a:latin typeface="Cambria Math" panose="02040503050406030204" pitchFamily="18" charset="0"/>
                              </a:rPr>
                            </m:ctrlPr>
                          </m:sSupPr>
                          <m:e>
                            <m:r>
                              <a:rPr lang="ar-AE">
                                <a:latin typeface="Cambria Math" panose="02040503050406030204" pitchFamily="18" charset="0"/>
                              </a:rPr>
                              <m:t>𝑧</m:t>
                            </m:r>
                          </m:e>
                          <m:sup>
                            <m:r>
                              <a:rPr lang="ar-AE">
                                <a:latin typeface="Cambria Math" panose="02040503050406030204" pitchFamily="18" charset="0"/>
                              </a:rPr>
                              <m:t>−</m:t>
                            </m:r>
                            <m:r>
                              <a:rPr lang="ar-AE">
                                <a:latin typeface="Cambria Math" panose="02040503050406030204" pitchFamily="18" charset="0"/>
                              </a:rPr>
                              <m:t>3</m:t>
                            </m:r>
                          </m:sup>
                        </m:sSup>
                      </m:den>
                    </m:f>
                  </m:oMath>
                </a14:m>
                <a:endParaRPr lang="ar-AE" dirty="0"/>
              </a:p>
              <a:p>
                <a:pPr marL="514350" indent="-514350">
                  <a:buFont typeface="+mj-lt"/>
                  <a:buAutoNum type="alphaLcPeriod" startAt="2"/>
                  <a:defRPr sz="2800"/>
                </a:pPr>
                <a:r>
                  <a:rPr lang="ar-AE" dirty="0"/>
                  <a:t>​</a:t>
                </a:r>
                <a14:m>
                  <m:oMath xmlns:m="http://schemas.openxmlformats.org/officeDocument/2006/math">
                    <m:f>
                      <m:fPr>
                        <m:ctrlPr>
                          <a:rPr lang="ar-AE" i="1">
                            <a:latin typeface="Cambria Math" panose="02040503050406030204" pitchFamily="18" charset="0"/>
                          </a:rPr>
                        </m:ctrlPr>
                      </m:fPr>
                      <m:num>
                        <m:sSup>
                          <m:sSupPr>
                            <m:ctrlPr>
                              <a:rPr lang="ar-AE" i="1">
                                <a:latin typeface="Cambria Math" panose="02040503050406030204" pitchFamily="18" charset="0"/>
                              </a:rPr>
                            </m:ctrlPr>
                          </m:sSupPr>
                          <m:e>
                            <m:d>
                              <m:dPr>
                                <m:ctrlPr>
                                  <a:rPr lang="ar-AE" i="1">
                                    <a:latin typeface="Cambria Math" panose="02040503050406030204" pitchFamily="18" charset="0"/>
                                  </a:rPr>
                                </m:ctrlPr>
                              </m:dPr>
                              <m:e>
                                <m:r>
                                  <a:rPr lang="ar-AE">
                                    <a:latin typeface="Cambria Math" panose="02040503050406030204" pitchFamily="18" charset="0"/>
                                  </a:rPr>
                                  <m:t>−</m:t>
                                </m:r>
                                <m:r>
                                  <a:rPr lang="ar-AE">
                                    <a:latin typeface="Cambria Math" panose="02040503050406030204" pitchFamily="18" charset="0"/>
                                  </a:rPr>
                                  <m:t>2</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3</m:t>
                                    </m:r>
                                  </m:sup>
                                </m:sSup>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m:t>
                                    </m:r>
                                    <m:r>
                                      <a:rPr lang="ar-AE">
                                        <a:latin typeface="Cambria Math" panose="02040503050406030204" pitchFamily="18" charset="0"/>
                                      </a:rPr>
                                      <m:t>1</m:t>
                                    </m:r>
                                  </m:sup>
                                </m:sSup>
                              </m:e>
                            </m:d>
                          </m:e>
                          <m:sup>
                            <m:r>
                              <a:rPr lang="ar-AE">
                                <a:latin typeface="Cambria Math" panose="02040503050406030204" pitchFamily="18" charset="0"/>
                              </a:rPr>
                              <m:t>−</m:t>
                            </m:r>
                            <m:r>
                              <a:rPr lang="ar-AE">
                                <a:latin typeface="Cambria Math" panose="02040503050406030204" pitchFamily="18" charset="0"/>
                              </a:rPr>
                              <m:t>3</m:t>
                            </m:r>
                          </m:sup>
                        </m:sSup>
                      </m:num>
                      <m:den>
                        <m:sSup>
                          <m:sSupPr>
                            <m:ctrlPr>
                              <a:rPr lang="ar-AE" i="1">
                                <a:latin typeface="Cambria Math" panose="02040503050406030204" pitchFamily="18" charset="0"/>
                              </a:rPr>
                            </m:ctrlPr>
                          </m:sSupPr>
                          <m:e>
                            <m:d>
                              <m:dPr>
                                <m:ctrlPr>
                                  <a:rPr lang="ar-AE" i="1">
                                    <a:latin typeface="Cambria Math" panose="02040503050406030204" pitchFamily="18" charset="0"/>
                                  </a:rPr>
                                </m:ctrlPr>
                              </m:dPr>
                              <m:e>
                                <m:r>
                                  <a:rPr lang="ar-AE">
                                    <a:latin typeface="Cambria Math" panose="02040503050406030204" pitchFamily="18" charset="0"/>
                                  </a:rPr>
                                  <m:t>18</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m:t>
                                    </m:r>
                                    <m:r>
                                      <a:rPr lang="ar-AE">
                                        <a:latin typeface="Cambria Math" panose="02040503050406030204" pitchFamily="18" charset="0"/>
                                      </a:rPr>
                                      <m:t>3</m:t>
                                    </m:r>
                                  </m:sup>
                                </m:sSup>
                              </m:e>
                            </m:d>
                          </m:e>
                          <m:sup>
                            <m:r>
                              <a:rPr lang="ar-AE">
                                <a:latin typeface="Cambria Math" panose="02040503050406030204" pitchFamily="18" charset="0"/>
                              </a:rPr>
                              <m:t>0</m:t>
                            </m:r>
                          </m:sup>
                        </m:sSup>
                        <m:sSup>
                          <m:sSupPr>
                            <m:ctrlPr>
                              <a:rPr lang="ar-AE" i="1">
                                <a:latin typeface="Cambria Math" panose="02040503050406030204" pitchFamily="18" charset="0"/>
                              </a:rPr>
                            </m:ctrlPr>
                          </m:sSupPr>
                          <m:e>
                            <m:d>
                              <m:dPr>
                                <m:ctrlPr>
                                  <a:rPr lang="ar-AE" i="1">
                                    <a:latin typeface="Cambria Math" panose="02040503050406030204" pitchFamily="18" charset="0"/>
                                  </a:rPr>
                                </m:ctrlPr>
                              </m:dPr>
                              <m:e>
                                <m:r>
                                  <a:rPr lang="ar-AE">
                                    <a:latin typeface="Cambria Math" panose="02040503050406030204" pitchFamily="18" charset="0"/>
                                  </a:rPr>
                                  <m:t>𝑥𝑦</m:t>
                                </m:r>
                              </m:e>
                            </m:d>
                          </m:e>
                          <m:sup>
                            <m:r>
                              <a:rPr lang="ar-AE">
                                <a:latin typeface="Cambria Math" panose="02040503050406030204" pitchFamily="18" charset="0"/>
                              </a:rPr>
                              <m:t>−</m:t>
                            </m:r>
                            <m:r>
                              <a:rPr lang="ar-AE">
                                <a:latin typeface="Cambria Math" panose="02040503050406030204" pitchFamily="18" charset="0"/>
                              </a:rPr>
                              <m:t>2</m:t>
                            </m:r>
                          </m:sup>
                        </m:sSup>
                      </m:den>
                    </m:f>
                  </m:oMath>
                </a14:m>
                <a:endParaRPr lang="en-US" dirty="0"/>
              </a:p>
              <a:p>
                <a:pPr marL="514350" indent="-514350">
                  <a:buFont typeface="+mj-lt"/>
                  <a:buAutoNum type="alphaLcPeriod" startAt="2"/>
                  <a:defRPr sz="2800"/>
                </a:pPr>
                <a:r>
                  <a:rPr lang="ar-AE" dirty="0"/>
                  <a:t>​</a:t>
                </a:r>
                <a14:m>
                  <m:oMath xmlns:m="http://schemas.openxmlformats.org/officeDocument/2006/math">
                    <m:sSup>
                      <m:sSupPr>
                        <m:ctrlPr>
                          <a:rPr lang="ar-AE" i="1">
                            <a:latin typeface="Cambria Math" panose="02040503050406030204" pitchFamily="18" charset="0"/>
                          </a:rPr>
                        </m:ctrlPr>
                      </m:sSupPr>
                      <m:e>
                        <m:d>
                          <m:dPr>
                            <m:ctrlPr>
                              <a:rPr lang="ar-AE" i="1">
                                <a:latin typeface="Cambria Math" panose="02040503050406030204" pitchFamily="18" charset="0"/>
                              </a:rPr>
                            </m:ctrlPr>
                          </m:dPr>
                          <m:e>
                            <m:r>
                              <a:rPr lang="ar-AE">
                                <a:latin typeface="Cambria Math" panose="02040503050406030204" pitchFamily="18" charset="0"/>
                              </a:rPr>
                              <m:t>7</m:t>
                            </m:r>
                            <m:r>
                              <a:rPr lang="ar-AE">
                                <a:latin typeface="Cambria Math" panose="02040503050406030204" pitchFamily="18" charset="0"/>
                              </a:rPr>
                              <m:t>𝑥</m:t>
                            </m:r>
                            <m:sSup>
                              <m:sSupPr>
                                <m:ctrlPr>
                                  <a:rPr lang="ar-AE" i="1">
                                    <a:latin typeface="Cambria Math" panose="02040503050406030204" pitchFamily="18" charset="0"/>
                                  </a:rPr>
                                </m:ctrlPr>
                              </m:sSupPr>
                              <m:e>
                                <m:r>
                                  <a:rPr lang="ar-AE">
                                    <a:latin typeface="Cambria Math" panose="02040503050406030204" pitchFamily="18" charset="0"/>
                                  </a:rPr>
                                  <m:t>𝑧</m:t>
                                </m:r>
                              </m:e>
                              <m:sup>
                                <m:r>
                                  <a:rPr lang="ar-AE">
                                    <a:latin typeface="Cambria Math" panose="02040503050406030204" pitchFamily="18" charset="0"/>
                                  </a:rPr>
                                  <m:t>−</m:t>
                                </m:r>
                                <m:r>
                                  <a:rPr lang="ar-AE">
                                    <a:latin typeface="Cambria Math" panose="02040503050406030204" pitchFamily="18" charset="0"/>
                                  </a:rPr>
                                  <m:t>2</m:t>
                                </m:r>
                              </m:sup>
                            </m:sSup>
                          </m:e>
                        </m:d>
                      </m:e>
                      <m:sup>
                        <m:r>
                          <a:rPr lang="ar-AE">
                            <a:latin typeface="Cambria Math" panose="02040503050406030204" pitchFamily="18" charset="0"/>
                          </a:rPr>
                          <m:t>2</m:t>
                        </m:r>
                      </m:sup>
                    </m:sSup>
                    <m:sSup>
                      <m:sSupPr>
                        <m:ctrlPr>
                          <a:rPr lang="ar-AE" i="1">
                            <a:latin typeface="Cambria Math" panose="02040503050406030204" pitchFamily="18" charset="0"/>
                          </a:rPr>
                        </m:ctrlPr>
                      </m:sSupPr>
                      <m:e>
                        <m:d>
                          <m:dPr>
                            <m:ctrlPr>
                              <a:rPr lang="ar-AE" i="1">
                                <a:latin typeface="Cambria Math" panose="02040503050406030204" pitchFamily="18" charset="0"/>
                              </a:rPr>
                            </m:ctrlPr>
                          </m:dPr>
                          <m:e>
                            <m:r>
                              <a:rPr lang="ar-AE">
                                <a:latin typeface="Cambria Math" panose="02040503050406030204" pitchFamily="18" charset="0"/>
                              </a:rPr>
                              <m:t>5</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𝑦</m:t>
                            </m:r>
                          </m:e>
                        </m:d>
                      </m:e>
                      <m:sup>
                        <m:r>
                          <a:rPr lang="ar-AE">
                            <a:latin typeface="Cambria Math" panose="02040503050406030204" pitchFamily="18" charset="0"/>
                          </a:rPr>
                          <m:t>−</m:t>
                        </m:r>
                        <m:r>
                          <a:rPr lang="ar-AE">
                            <a:latin typeface="Cambria Math" panose="02040503050406030204" pitchFamily="18" charset="0"/>
                          </a:rPr>
                          <m:t>1</m:t>
                        </m:r>
                      </m:sup>
                    </m:sSup>
                  </m:oMath>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100" dirty="0"/>
              <a:t>Example 3: Using Properties of Exponents</a:t>
            </a:r>
            <a:r>
              <a:rPr lang="en-US" sz="3100" dirty="0"/>
              <a:t>—Slide 2</a:t>
            </a:r>
            <a:endParaRPr sz="31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14:m>
                  <m:oMath xmlns:m="http://schemas.openxmlformats.org/officeDocument/2006/math">
                    <m:sSup>
                      <m:sSupPr>
                        <m:ctrlPr>
                          <a:rPr i="1">
                            <a:latin typeface="Cambria Math" panose="02040503050406030204" pitchFamily="18" charset="0"/>
                          </a:rPr>
                        </m:ctrlPr>
                      </m:sSupPr>
                      <m:e>
                        <m:d>
                          <m:dPr>
                            <m:ctrlPr>
                              <a:rPr i="1">
                                <a:latin typeface="Cambria Math" panose="02040503050406030204" pitchFamily="18" charset="0"/>
                              </a:rPr>
                            </m:ctrlPr>
                          </m:dPr>
                          <m:e>
                            <m:r>
                              <a:rPr>
                                <a:latin typeface="Cambria Math" panose="02040503050406030204" pitchFamily="18" charset="0"/>
                              </a:rPr>
                              <m:t>17</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4</m:t>
                                </m:r>
                              </m:sup>
                            </m:sSup>
                            <m:r>
                              <a:rPr>
                                <a:latin typeface="Cambria Math" panose="02040503050406030204" pitchFamily="18" charset="0"/>
                              </a:rPr>
                              <m:t>−</m:t>
                            </m:r>
                            <m:r>
                              <a:rPr>
                                <a:latin typeface="Cambria Math" panose="02040503050406030204" pitchFamily="18" charset="0"/>
                              </a:rPr>
                              <m:t>5</m:t>
                            </m:r>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2</m:t>
                                </m:r>
                              </m:sup>
                            </m:sSup>
                            <m:r>
                              <a:rPr>
                                <a:latin typeface="Cambria Math" panose="02040503050406030204" pitchFamily="18" charset="0"/>
                              </a:rPr>
                              <m:t>+</m:t>
                            </m:r>
                            <m:r>
                              <a:rPr>
                                <a:latin typeface="Cambria Math" panose="02040503050406030204" pitchFamily="18" charset="0"/>
                              </a:rPr>
                              <m:t>2</m:t>
                            </m:r>
                          </m:e>
                        </m:d>
                      </m:e>
                      <m:sup>
                        <m:r>
                          <a:rPr>
                            <a:latin typeface="Cambria Math" panose="02040503050406030204" pitchFamily="18" charset="0"/>
                          </a:rPr>
                          <m:t>0</m:t>
                        </m:r>
                      </m:sup>
                    </m:sSup>
                    <m:r>
                      <a:rPr>
                        <a:latin typeface="Cambria Math" panose="02040503050406030204" pitchFamily="18" charset="0"/>
                      </a:rPr>
                      <m:t>=</m:t>
                    </m:r>
                    <m:r>
                      <a:rPr>
                        <a:latin typeface="Cambria Math" panose="02040503050406030204" pitchFamily="18" charset="0"/>
                      </a:rPr>
                      <m:t>1</m:t>
                    </m:r>
                  </m:oMath>
                </a14:m>
                <a:r>
                  <a:rPr sz="2800" dirty="0"/>
                  <a:t> </a:t>
                </a:r>
                <a:r>
                  <a:rPr dirty="0"/>
                  <a:t> </a:t>
                </a:r>
                <a:endParaRPr lang="en-US" dirty="0"/>
              </a:p>
              <a:p>
                <a:pPr marL="457200" lvl="1" indent="0">
                  <a:buNone/>
                  <a:defRPr sz="2800"/>
                </a:pPr>
                <a:r>
                  <a:rPr sz="2400" dirty="0"/>
                  <a:t>Any nonzero expression with an exponent of </a:t>
                </a:r>
                <a:r>
                  <a:rPr sz="2400" dirty="0">
                    <a:latin typeface="Cambria Math"/>
                  </a:rPr>
                  <a:t>0</a:t>
                </a:r>
                <a:r>
                  <a:rPr sz="2400" dirty="0"/>
                  <a:t> is </a:t>
                </a:r>
                <a:r>
                  <a:rPr sz="2400" dirty="0">
                    <a:latin typeface="Cambria Math"/>
                  </a:rPr>
                  <a:t>1</a:t>
                </a:r>
                <a:r>
                  <a:rPr sz="2400" dirty="0"/>
                  <a:t>.</a:t>
                </a:r>
                <a:endParaRPr lang="en-US" sz="2400" dirty="0"/>
              </a:p>
              <a:p>
                <a:pPr>
                  <a:defRPr sz="2800"/>
                </a:pPr>
                <a:endParaRPr sz="2000" dirty="0"/>
              </a:p>
              <a:p>
                <a:pPr marL="514350" indent="-514350">
                  <a:buFont typeface="+mj-lt"/>
                  <a:buAutoNum type="alphaLcPeriod" startAt="2"/>
                  <a:defRPr sz="2800"/>
                </a:pPr>
                <a:r>
                  <a:rPr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AB81B63D-8868-4305-933B-4D689CF837C1}"/>
                  </a:ext>
                </a:extLst>
              </p:cNvPr>
              <p:cNvGraphicFramePr>
                <a:graphicFrameLocks/>
              </p:cNvGraphicFramePr>
              <p:nvPr/>
            </p:nvGraphicFramePr>
            <p:xfrm>
              <a:off x="914400" y="2629662"/>
              <a:ext cx="7772400" cy="3142933"/>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710354">
                    <a:tc>
                      <a:txBody>
                        <a:bodyPr/>
                        <a:lstStyle/>
                        <a:p>
                          <a:pPr algn="l">
                            <a:defRPr sz="1800"/>
                          </a:pPr>
                          <a:r>
                            <a:rPr sz="2800" dirty="0"/>
                            <a:t>​</a:t>
                          </a:r>
                          <a14:m>
                            <m:oMath xmlns:m="http://schemas.openxmlformats.org/officeDocument/2006/math">
                              <m:f>
                                <m:fPr>
                                  <m:ctrlPr>
                                    <a:rPr sz="2800" i="1">
                                      <a:latin typeface="Cambria Math" panose="02040503050406030204" pitchFamily="18" charset="0"/>
                                    </a:rPr>
                                  </m:ctrlPr>
                                </m:fPr>
                                <m:num>
                                  <m:sSup>
                                    <m:sSupPr>
                                      <m:ctrlPr>
                                        <a:rPr sz="2800" i="1">
                                          <a:latin typeface="Cambria Math" panose="02040503050406030204" pitchFamily="18" charset="0"/>
                                        </a:rPr>
                                      </m:ctrlPr>
                                    </m:sSupPr>
                                    <m:e>
                                      <m:d>
                                        <m:dPr>
                                          <m:ctrlPr>
                                            <a:rPr sz="2800" i="1">
                                              <a:latin typeface="Cambria Math" panose="02040503050406030204" pitchFamily="18" charset="0"/>
                                            </a:rPr>
                                          </m:ctrlPr>
                                        </m:dPr>
                                        <m:e>
                                          <m:sSup>
                                            <m:sSupPr>
                                              <m:ctrlPr>
                                                <a:rPr sz="2800" i="1">
                                                  <a:latin typeface="Cambria Math" panose="02040503050406030204" pitchFamily="18" charset="0"/>
                                                </a:rPr>
                                              </m:ctrlPr>
                                            </m:sSupPr>
                                            <m:e>
                                              <m:r>
                                                <a:rPr sz="2800">
                                                  <a:latin typeface="Cambria Math"/>
                                                </a:rPr>
                                                <m:t>𝑥</m:t>
                                              </m:r>
                                            </m:e>
                                            <m:sup>
                                              <m:r>
                                                <a:rPr sz="2800">
                                                  <a:latin typeface="Cambria Math"/>
                                                </a:rPr>
                                                <m:t>2</m:t>
                                              </m:r>
                                            </m:sup>
                                          </m:sSup>
                                          <m:sSup>
                                            <m:sSupPr>
                                              <m:ctrlPr>
                                                <a:rPr sz="2800" i="1">
                                                  <a:latin typeface="Cambria Math" panose="02040503050406030204" pitchFamily="18" charset="0"/>
                                                </a:rPr>
                                              </m:ctrlPr>
                                            </m:sSupPr>
                                            <m:e>
                                              <m:r>
                                                <a:rPr sz="2800">
                                                  <a:latin typeface="Cambria Math"/>
                                                </a:rPr>
                                                <m:t>𝑦</m:t>
                                              </m:r>
                                            </m:e>
                                            <m:sup>
                                              <m:r>
                                                <a:rPr sz="2800">
                                                  <a:latin typeface="Cambria Math"/>
                                                </a:rPr>
                                                <m:t>3</m:t>
                                              </m:r>
                                            </m:sup>
                                          </m:sSup>
                                        </m:e>
                                      </m:d>
                                    </m:e>
                                    <m:sup>
                                      <m:r>
                                        <a:rPr sz="2800">
                                          <a:latin typeface="Cambria Math"/>
                                        </a:rPr>
                                        <m:t>−</m:t>
                                      </m:r>
                                      <m:r>
                                        <a:rPr sz="2800">
                                          <a:latin typeface="Cambria Math"/>
                                        </a:rPr>
                                        <m:t>1</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2</m:t>
                                      </m:r>
                                    </m:sup>
                                  </m:sSup>
                                </m:num>
                                <m:den>
                                  <m:sSup>
                                    <m:sSupPr>
                                      <m:ctrlPr>
                                        <a:rPr sz="2800" i="1">
                                          <a:latin typeface="Cambria Math" panose="02040503050406030204" pitchFamily="18" charset="0"/>
                                        </a:rPr>
                                      </m:ctrlPr>
                                    </m:sSupPr>
                                    <m:e>
                                      <m:r>
                                        <a:rPr sz="2800">
                                          <a:latin typeface="Cambria Math"/>
                                        </a:rPr>
                                        <m:t>𝑥</m:t>
                                      </m:r>
                                    </m:e>
                                    <m:sup>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3</m:t>
                                      </m:r>
                                    </m:sup>
                                  </m:sSup>
                                </m:den>
                              </m:f>
                              <m:r>
                                <a:rPr sz="2800">
                                  <a:latin typeface="Cambria Math"/>
                                </a:rPr>
                                <m:t>=</m:t>
                              </m:r>
                              <m:f>
                                <m:fPr>
                                  <m:ctrlPr>
                                    <a:rPr sz="2800" i="1">
                                      <a:latin typeface="Cambria Math" panose="02040503050406030204" pitchFamily="18" charset="0"/>
                                    </a:rPr>
                                  </m:ctrlPr>
                                </m:fPr>
                                <m:num>
                                  <m:sSup>
                                    <m:sSupPr>
                                      <m:ctrlPr>
                                        <a:rPr sz="2800" i="1">
                                          <a:latin typeface="Cambria Math" panose="02040503050406030204" pitchFamily="18" charset="0"/>
                                        </a:rPr>
                                      </m:ctrlPr>
                                    </m:sSupPr>
                                    <m:e>
                                      <m:r>
                                        <a:rPr sz="2800">
                                          <a:latin typeface="Cambria Math"/>
                                        </a:rPr>
                                        <m:t>𝑥</m:t>
                                      </m:r>
                                    </m:e>
                                    <m:sup>
                                      <m:r>
                                        <a:rPr sz="2800">
                                          <a:latin typeface="Cambria Math"/>
                                        </a:rPr>
                                        <m:t>−</m:t>
                                      </m:r>
                                      <m:r>
                                        <a:rPr sz="2800">
                                          <a:latin typeface="Cambria Math"/>
                                        </a:rPr>
                                        <m:t>2</m:t>
                                      </m:r>
                                    </m:sup>
                                  </m:sSup>
                                  <m:sSup>
                                    <m:sSupPr>
                                      <m:ctrlPr>
                                        <a:rPr sz="2800" i="1">
                                          <a:latin typeface="Cambria Math" panose="02040503050406030204" pitchFamily="18" charset="0"/>
                                        </a:rPr>
                                      </m:ctrlPr>
                                    </m:sSupPr>
                                    <m:e>
                                      <m:r>
                                        <a:rPr sz="2800">
                                          <a:latin typeface="Cambria Math"/>
                                        </a:rPr>
                                        <m:t>𝑦</m:t>
                                      </m:r>
                                    </m:e>
                                    <m:sup>
                                      <m:r>
                                        <a:rPr sz="2800">
                                          <a:latin typeface="Cambria Math"/>
                                        </a:rPr>
                                        <m:t>−</m:t>
                                      </m:r>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2</m:t>
                                      </m:r>
                                    </m:sup>
                                  </m:sSup>
                                </m:num>
                                <m:den>
                                  <m:sSup>
                                    <m:sSupPr>
                                      <m:ctrlPr>
                                        <a:rPr sz="2800" i="1">
                                          <a:latin typeface="Cambria Math" panose="02040503050406030204" pitchFamily="18" charset="0"/>
                                        </a:rPr>
                                      </m:ctrlPr>
                                    </m:sSupPr>
                                    <m:e>
                                      <m:r>
                                        <a:rPr sz="2800">
                                          <a:latin typeface="Cambria Math"/>
                                        </a:rPr>
                                        <m:t>𝑥</m:t>
                                      </m:r>
                                    </m:e>
                                    <m:sup>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3</m:t>
                                      </m:r>
                                    </m:sup>
                                  </m:sSup>
                                </m:den>
                              </m:f>
                            </m:oMath>
                          </a14:m>
                          <a:endParaRPr sz="2800" dirty="0"/>
                        </a:p>
                      </a:txBody>
                      <a:tcPr/>
                    </a:tc>
                    <a:tc rowSpan="3">
                      <a:txBody>
                        <a:bodyPr/>
                        <a:lstStyle/>
                        <a:p>
                          <a:pPr algn="l">
                            <a:defRPr sz="1100" b="1"/>
                          </a:pPr>
                          <a:r>
                            <a:rPr sz="2000" b="0" dirty="0"/>
                            <a:t>Note that we have used several properties in this example. We could have used the applicable properties in many different orders to achieve the same result. Also note that the final answer contains only positive exponents. If we had not been told to write the answer in this way, we could have written the result as </a:t>
                          </a:r>
                          <a14:m>
                            <m:oMath xmlns:m="http://schemas.openxmlformats.org/officeDocument/2006/math">
                              <m:r>
                                <a:rPr sz="2000" b="0" i="1">
                                  <a:latin typeface="Cambria Math"/>
                                </a:rPr>
                                <m:t>𝑧</m:t>
                              </m:r>
                              <m:sSup>
                                <m:sSupPr>
                                  <m:ctrlPr>
                                    <a:rPr sz="2000" b="0" i="1">
                                      <a:latin typeface="Cambria Math" panose="02040503050406030204" pitchFamily="18" charset="0"/>
                                    </a:rPr>
                                  </m:ctrlPr>
                                </m:sSupPr>
                                <m:e>
                                  <m:r>
                                    <a:rPr sz="2000" b="0" i="1">
                                      <a:latin typeface="Cambria Math"/>
                                    </a:rPr>
                                    <m:t>𝑥</m:t>
                                  </m:r>
                                </m:e>
                                <m:sup>
                                  <m:r>
                                    <a:rPr sz="2000" b="0">
                                      <a:latin typeface="Cambria Math"/>
                                    </a:rPr>
                                    <m:t>−</m:t>
                                  </m:r>
                                  <m:r>
                                    <a:rPr sz="2000" b="0" i="1">
                                      <a:latin typeface="Cambria Math"/>
                                    </a:rPr>
                                    <m:t>5</m:t>
                                  </m:r>
                                </m:sup>
                              </m:sSup>
                              <m:sSup>
                                <m:sSupPr>
                                  <m:ctrlPr>
                                    <a:rPr sz="2000" b="0" i="1">
                                      <a:latin typeface="Cambria Math" panose="02040503050406030204" pitchFamily="18" charset="0"/>
                                    </a:rPr>
                                  </m:ctrlPr>
                                </m:sSupPr>
                                <m:e>
                                  <m:r>
                                    <a:rPr sz="2000" b="0" i="1">
                                      <a:latin typeface="Cambria Math"/>
                                    </a:rPr>
                                    <m:t>𝑦</m:t>
                                  </m:r>
                                </m:e>
                                <m:sup>
                                  <m:r>
                                    <a:rPr sz="2000" b="0">
                                      <a:latin typeface="Cambria Math"/>
                                    </a:rPr>
                                    <m:t>−</m:t>
                                  </m:r>
                                  <m:r>
                                    <a:rPr sz="2000" b="0" i="1">
                                      <a:latin typeface="Cambria Math"/>
                                    </a:rPr>
                                    <m:t>3</m:t>
                                  </m:r>
                                </m:sup>
                              </m:sSup>
                            </m:oMath>
                          </a14:m>
                          <a:r>
                            <a:rPr sz="2000" b="0" dirty="0"/>
                            <a:t>.</a:t>
                          </a:r>
                        </a:p>
                      </a:txBody>
                      <a:tcPr/>
                    </a:tc>
                    <a:extLst>
                      <a:ext uri="{0D108BD9-81ED-4DB2-BD59-A6C34878D82A}">
                        <a16:rowId xmlns:a16="http://schemas.microsoft.com/office/drawing/2014/main" val="10000"/>
                      </a:ext>
                    </a:extLst>
                  </a:tr>
                  <a:tr h="749723">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sSup>
                                        <m:sSupPr>
                                          <m:ctrlPr>
                                            <a:rPr sz="2800" i="1">
                                              <a:latin typeface="Cambria Math" panose="02040503050406030204" pitchFamily="18" charset="0"/>
                                            </a:rPr>
                                          </m:ctrlPr>
                                        </m:sSupPr>
                                        <m:e>
                                          <m:d>
                                            <m:dPr>
                                              <m:ctrlPr>
                                                <a:rPr sz="2800" i="1">
                                                  <a:latin typeface="Cambria Math" panose="02040503050406030204" pitchFamily="18" charset="0"/>
                                                </a:rPr>
                                              </m:ctrlPr>
                                            </m:dPr>
                                            <m:e>
                                              <m:sSup>
                                                <m:sSupPr>
                                                  <m:ctrlPr>
                                                    <a:rPr sz="2800" i="1">
                                                      <a:latin typeface="Cambria Math" panose="02040503050406030204" pitchFamily="18" charset="0"/>
                                                    </a:rPr>
                                                  </m:ctrlPr>
                                                </m:sSupPr>
                                                <m:e>
                                                  <m:r>
                                                    <a:rPr sz="2800">
                                                      <a:latin typeface="Cambria Math"/>
                                                    </a:rPr>
                                                    <m:t>𝑥</m:t>
                                                  </m:r>
                                                </m:e>
                                                <m:sup>
                                                  <m:r>
                                                    <a:rPr sz="2800">
                                                      <a:latin typeface="Cambria Math"/>
                                                    </a:rPr>
                                                    <m:t>2</m:t>
                                                  </m:r>
                                                </m:sup>
                                              </m:sSup>
                                              <m:sSup>
                                                <m:sSupPr>
                                                  <m:ctrlPr>
                                                    <a:rPr sz="2800" i="1">
                                                      <a:latin typeface="Cambria Math" panose="02040503050406030204" pitchFamily="18" charset="0"/>
                                                    </a:rPr>
                                                  </m:ctrlPr>
                                                </m:sSupPr>
                                                <m:e>
                                                  <m:r>
                                                    <a:rPr sz="2800">
                                                      <a:latin typeface="Cambria Math"/>
                                                    </a:rPr>
                                                    <m:t>𝑦</m:t>
                                                  </m:r>
                                                </m:e>
                                                <m:sup>
                                                  <m:r>
                                                    <a:rPr sz="2800">
                                                      <a:latin typeface="Cambria Math"/>
                                                    </a:rPr>
                                                    <m:t>3</m:t>
                                                  </m:r>
                                                </m:sup>
                                              </m:sSup>
                                            </m:e>
                                          </m:d>
                                        </m:e>
                                        <m:sup>
                                          <m:r>
                                            <a:rPr sz="2800">
                                              <a:latin typeface="Cambria Math"/>
                                            </a:rPr>
                                            <m:t>−</m:t>
                                          </m:r>
                                          <m:r>
                                            <a:rPr sz="2800">
                                              <a:latin typeface="Cambria Math"/>
                                            </a:rPr>
                                            <m:t>1</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2</m:t>
                                          </m:r>
                                        </m:sup>
                                      </m:sSup>
                                    </m:num>
                                    <m:den>
                                      <m:sSup>
                                        <m:sSupPr>
                                          <m:ctrlPr>
                                            <a:rPr sz="2800" i="1">
                                              <a:latin typeface="Cambria Math" panose="02040503050406030204" pitchFamily="18" charset="0"/>
                                            </a:rPr>
                                          </m:ctrlPr>
                                        </m:sSupPr>
                                        <m:e>
                                          <m:r>
                                            <a:rPr sz="2800">
                                              <a:latin typeface="Cambria Math"/>
                                            </a:rPr>
                                            <m:t>𝑥</m:t>
                                          </m:r>
                                        </m:e>
                                        <m:sup>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3</m:t>
                                          </m:r>
                                        </m:sup>
                                      </m:sSup>
                                    </m:den>
                                  </m:f>
                                </m:e>
                              </m:phant>
                              <m:r>
                                <a:rPr sz="2800">
                                  <a:latin typeface="Cambria Math"/>
                                </a:rPr>
                                <m:t>=</m:t>
                              </m:r>
                              <m:f>
                                <m:fPr>
                                  <m:ctrlPr>
                                    <a:rPr sz="2800" i="1">
                                      <a:latin typeface="Cambria Math" panose="02040503050406030204" pitchFamily="18" charset="0"/>
                                    </a:rPr>
                                  </m:ctrlPr>
                                </m:fPr>
                                <m:num>
                                  <m:sSup>
                                    <m:sSupPr>
                                      <m:ctrlPr>
                                        <a:rPr sz="2800" i="1">
                                          <a:latin typeface="Cambria Math" panose="02040503050406030204" pitchFamily="18" charset="0"/>
                                        </a:rPr>
                                      </m:ctrlPr>
                                    </m:sSupPr>
                                    <m:e>
                                      <m:r>
                                        <a:rPr sz="2800">
                                          <a:latin typeface="Cambria Math"/>
                                        </a:rPr>
                                        <m:t>𝑧</m:t>
                                      </m:r>
                                    </m:e>
                                    <m:sup>
                                      <m:r>
                                        <a:rPr sz="2800">
                                          <a:latin typeface="Cambria Math"/>
                                        </a:rPr>
                                        <m:t>3</m:t>
                                      </m:r>
                                    </m:sup>
                                  </m:sSup>
                                </m:num>
                                <m:den>
                                  <m:sSup>
                                    <m:sSupPr>
                                      <m:ctrlPr>
                                        <a:rPr sz="2800" i="1">
                                          <a:latin typeface="Cambria Math" panose="02040503050406030204" pitchFamily="18" charset="0"/>
                                        </a:rPr>
                                      </m:ctrlPr>
                                    </m:sSupPr>
                                    <m:e>
                                      <m:r>
                                        <a:rPr sz="2800">
                                          <a:latin typeface="Cambria Math"/>
                                        </a:rPr>
                                        <m:t>𝑥</m:t>
                                      </m:r>
                                    </m:e>
                                    <m:sup>
                                      <m:r>
                                        <a:rPr sz="2800">
                                          <a:latin typeface="Cambria Math"/>
                                        </a:rPr>
                                        <m:t>3</m:t>
                                      </m:r>
                                    </m:sup>
                                  </m:sSup>
                                  <m:sSup>
                                    <m:sSupPr>
                                      <m:ctrlPr>
                                        <a:rPr sz="2800" i="1">
                                          <a:latin typeface="Cambria Math" panose="02040503050406030204" pitchFamily="18" charset="0"/>
                                        </a:rPr>
                                      </m:ctrlPr>
                                    </m:sSupPr>
                                    <m:e>
                                      <m:r>
                                        <a:rPr sz="2800">
                                          <a:latin typeface="Cambria Math"/>
                                        </a:rPr>
                                        <m:t>𝑥</m:t>
                                      </m:r>
                                    </m:e>
                                    <m:sup>
                                      <m:r>
                                        <a:rPr sz="2800">
                                          <a:latin typeface="Cambria Math"/>
                                        </a:rPr>
                                        <m:t>2</m:t>
                                      </m:r>
                                    </m:sup>
                                  </m:sSup>
                                  <m:sSup>
                                    <m:sSupPr>
                                      <m:ctrlPr>
                                        <a:rPr sz="2800" i="1">
                                          <a:latin typeface="Cambria Math" panose="02040503050406030204" pitchFamily="18" charset="0"/>
                                        </a:rPr>
                                      </m:ctrlPr>
                                    </m:sSupPr>
                                    <m:e>
                                      <m:r>
                                        <a:rPr sz="2800">
                                          <a:latin typeface="Cambria Math"/>
                                        </a:rPr>
                                        <m:t>𝑦</m:t>
                                      </m:r>
                                    </m:e>
                                    <m:sup>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2</m:t>
                                      </m:r>
                                    </m:sup>
                                  </m:sSup>
                                </m:den>
                              </m:f>
                            </m:oMath>
                          </a14:m>
                          <a:endParaRPr sz="2800" dirty="0"/>
                        </a:p>
                      </a:txBody>
                      <a:tcPr/>
                    </a:tc>
                    <a:tc vMerge="1">
                      <a:txBody>
                        <a:bodyPr/>
                        <a:lstStyle/>
                        <a:p>
                          <a:pPr algn="l"/>
                          <a:endParaRPr dirty="0"/>
                        </a:p>
                      </a:txBody>
                      <a:tcPr/>
                    </a:tc>
                    <a:extLst>
                      <a:ext uri="{0D108BD9-81ED-4DB2-BD59-A6C34878D82A}">
                        <a16:rowId xmlns:a16="http://schemas.microsoft.com/office/drawing/2014/main" val="10001"/>
                      </a:ext>
                    </a:extLst>
                  </a:tr>
                  <a:tr h="749723">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sSup>
                                        <m:sSupPr>
                                          <m:ctrlPr>
                                            <a:rPr sz="2800" i="1">
                                              <a:latin typeface="Cambria Math" panose="02040503050406030204" pitchFamily="18" charset="0"/>
                                            </a:rPr>
                                          </m:ctrlPr>
                                        </m:sSupPr>
                                        <m:e>
                                          <m:d>
                                            <m:dPr>
                                              <m:ctrlPr>
                                                <a:rPr sz="2800" i="1">
                                                  <a:latin typeface="Cambria Math" panose="02040503050406030204" pitchFamily="18" charset="0"/>
                                                </a:rPr>
                                              </m:ctrlPr>
                                            </m:dPr>
                                            <m:e>
                                              <m:sSup>
                                                <m:sSupPr>
                                                  <m:ctrlPr>
                                                    <a:rPr sz="2800" i="1">
                                                      <a:latin typeface="Cambria Math" panose="02040503050406030204" pitchFamily="18" charset="0"/>
                                                    </a:rPr>
                                                  </m:ctrlPr>
                                                </m:sSupPr>
                                                <m:e>
                                                  <m:r>
                                                    <a:rPr sz="2800">
                                                      <a:latin typeface="Cambria Math"/>
                                                    </a:rPr>
                                                    <m:t>𝑥</m:t>
                                                  </m:r>
                                                </m:e>
                                                <m:sup>
                                                  <m:r>
                                                    <a:rPr sz="2800">
                                                      <a:latin typeface="Cambria Math"/>
                                                    </a:rPr>
                                                    <m:t>2</m:t>
                                                  </m:r>
                                                </m:sup>
                                              </m:sSup>
                                              <m:sSup>
                                                <m:sSupPr>
                                                  <m:ctrlPr>
                                                    <a:rPr sz="2800" i="1">
                                                      <a:latin typeface="Cambria Math" panose="02040503050406030204" pitchFamily="18" charset="0"/>
                                                    </a:rPr>
                                                  </m:ctrlPr>
                                                </m:sSupPr>
                                                <m:e>
                                                  <m:r>
                                                    <a:rPr sz="2800">
                                                      <a:latin typeface="Cambria Math"/>
                                                    </a:rPr>
                                                    <m:t>𝑦</m:t>
                                                  </m:r>
                                                </m:e>
                                                <m:sup>
                                                  <m:r>
                                                    <a:rPr sz="2800">
                                                      <a:latin typeface="Cambria Math"/>
                                                    </a:rPr>
                                                    <m:t>3</m:t>
                                                  </m:r>
                                                </m:sup>
                                              </m:sSup>
                                            </m:e>
                                          </m:d>
                                        </m:e>
                                        <m:sup>
                                          <m:r>
                                            <a:rPr sz="2800">
                                              <a:latin typeface="Cambria Math"/>
                                            </a:rPr>
                                            <m:t>−</m:t>
                                          </m:r>
                                          <m:r>
                                            <a:rPr sz="2800">
                                              <a:latin typeface="Cambria Math"/>
                                            </a:rPr>
                                            <m:t>1</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2</m:t>
                                          </m:r>
                                        </m:sup>
                                      </m:sSup>
                                    </m:num>
                                    <m:den>
                                      <m:sSup>
                                        <m:sSupPr>
                                          <m:ctrlPr>
                                            <a:rPr sz="2800" i="1">
                                              <a:latin typeface="Cambria Math" panose="02040503050406030204" pitchFamily="18" charset="0"/>
                                            </a:rPr>
                                          </m:ctrlPr>
                                        </m:sSupPr>
                                        <m:e>
                                          <m:r>
                                            <a:rPr sz="2800">
                                              <a:latin typeface="Cambria Math"/>
                                            </a:rPr>
                                            <m:t>𝑥</m:t>
                                          </m:r>
                                        </m:e>
                                        <m:sup>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3</m:t>
                                          </m:r>
                                        </m:sup>
                                      </m:sSup>
                                    </m:den>
                                  </m:f>
                                </m:e>
                              </m:phant>
                              <m:r>
                                <a:rPr sz="2800">
                                  <a:latin typeface="Cambria Math"/>
                                </a:rPr>
                                <m:t>=</m:t>
                              </m:r>
                              <m:f>
                                <m:fPr>
                                  <m:ctrlPr>
                                    <a:rPr sz="2800" i="1">
                                      <a:latin typeface="Cambria Math" panose="02040503050406030204" pitchFamily="18" charset="0"/>
                                    </a:rPr>
                                  </m:ctrlPr>
                                </m:fPr>
                                <m:num>
                                  <m:r>
                                    <a:rPr sz="2800">
                                      <a:latin typeface="Cambria Math"/>
                                    </a:rPr>
                                    <m:t>𝑧</m:t>
                                  </m:r>
                                </m:num>
                                <m:den>
                                  <m:sSup>
                                    <m:sSupPr>
                                      <m:ctrlPr>
                                        <a:rPr sz="2800" i="1">
                                          <a:latin typeface="Cambria Math" panose="02040503050406030204" pitchFamily="18" charset="0"/>
                                        </a:rPr>
                                      </m:ctrlPr>
                                    </m:sSupPr>
                                    <m:e>
                                      <m:r>
                                        <a:rPr sz="2800">
                                          <a:latin typeface="Cambria Math"/>
                                        </a:rPr>
                                        <m:t>𝑥</m:t>
                                      </m:r>
                                    </m:e>
                                    <m:sup>
                                      <m:r>
                                        <a:rPr sz="2800">
                                          <a:latin typeface="Cambria Math"/>
                                        </a:rPr>
                                        <m:t>5</m:t>
                                      </m:r>
                                    </m:sup>
                                  </m:sSup>
                                  <m:sSup>
                                    <m:sSupPr>
                                      <m:ctrlPr>
                                        <a:rPr sz="2800" i="1">
                                          <a:latin typeface="Cambria Math" panose="02040503050406030204" pitchFamily="18" charset="0"/>
                                        </a:rPr>
                                      </m:ctrlPr>
                                    </m:sSupPr>
                                    <m:e>
                                      <m:r>
                                        <a:rPr sz="2800">
                                          <a:latin typeface="Cambria Math"/>
                                        </a:rPr>
                                        <m:t>𝑦</m:t>
                                      </m:r>
                                    </m:e>
                                    <m:sup>
                                      <m:r>
                                        <a:rPr sz="2800">
                                          <a:latin typeface="Cambria Math"/>
                                        </a:rPr>
                                        <m:t>3</m:t>
                                      </m:r>
                                    </m:sup>
                                  </m:sSup>
                                </m:den>
                              </m:f>
                            </m:oMath>
                          </a14:m>
                          <a:endParaRPr sz="2800" dirty="0"/>
                        </a:p>
                      </a:txBody>
                      <a:tcPr/>
                    </a:tc>
                    <a:tc vMerge="1">
                      <a:txBody>
                        <a:bodyPr/>
                        <a:lstStyle/>
                        <a:p>
                          <a:pPr algn="l"/>
                          <a:endParaRPr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a:extLst>
                  <a:ext uri="{FF2B5EF4-FFF2-40B4-BE49-F238E27FC236}">
                    <a16:creationId xmlns:a16="http://schemas.microsoft.com/office/drawing/2014/main" id="{AB81B63D-8868-4305-933B-4D689CF837C1}"/>
                  </a:ext>
                </a:extLst>
              </p:cNvPr>
              <p:cNvGraphicFramePr>
                <a:graphicFrameLocks/>
              </p:cNvGraphicFramePr>
              <p:nvPr>
                <p:extLst>
                  <p:ext uri="{D42A27DB-BD31-4B8C-83A1-F6EECF244321}">
                    <p14:modId xmlns:p14="http://schemas.microsoft.com/office/powerpoint/2010/main" val="2229235038"/>
                  </p:ext>
                </p:extLst>
              </p:nvPr>
            </p:nvGraphicFramePr>
            <p:xfrm>
              <a:off x="914400" y="2629662"/>
              <a:ext cx="7772400" cy="3142933"/>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844296">
                    <a:tc>
                      <a:txBody>
                        <a:bodyPr/>
                        <a:lstStyle/>
                        <a:p>
                          <a:endParaRPr lang="en-US"/>
                        </a:p>
                      </a:txBody>
                      <a:tcPr>
                        <a:blipFill>
                          <a:blip r:embed="rId3"/>
                          <a:stretch>
                            <a:fillRect t="-3597" r="-99843" b="-284173"/>
                          </a:stretch>
                        </a:blipFill>
                      </a:tcPr>
                    </a:tc>
                    <a:tc rowSpan="3">
                      <a:txBody>
                        <a:bodyPr/>
                        <a:lstStyle/>
                        <a:p>
                          <a:endParaRPr lang="en-US"/>
                        </a:p>
                      </a:txBody>
                      <a:tcPr>
                        <a:blipFill>
                          <a:blip r:embed="rId3"/>
                          <a:stretch>
                            <a:fillRect l="-100157" t="-969" b="-3488"/>
                          </a:stretch>
                        </a:blipFill>
                      </a:tcPr>
                    </a:tc>
                    <a:extLst>
                      <a:ext uri="{0D108BD9-81ED-4DB2-BD59-A6C34878D82A}">
                        <a16:rowId xmlns:a16="http://schemas.microsoft.com/office/drawing/2014/main" val="10000"/>
                      </a:ext>
                    </a:extLst>
                  </a:tr>
                  <a:tr h="891921">
                    <a:tc>
                      <a:txBody>
                        <a:bodyPr/>
                        <a:lstStyle/>
                        <a:p>
                          <a:endParaRPr lang="en-US"/>
                        </a:p>
                      </a:txBody>
                      <a:tcPr>
                        <a:blipFill>
                          <a:blip r:embed="rId3"/>
                          <a:stretch>
                            <a:fillRect t="-98630" r="-99843" b="-170548"/>
                          </a:stretch>
                        </a:blipFill>
                      </a:tcPr>
                    </a:tc>
                    <a:tc vMerge="1">
                      <a:txBody>
                        <a:bodyPr/>
                        <a:lstStyle/>
                        <a:p>
                          <a:pPr algn="l"/>
                          <a:endParaRPr dirty="0"/>
                        </a:p>
                      </a:txBody>
                      <a:tcPr/>
                    </a:tc>
                    <a:extLst>
                      <a:ext uri="{0D108BD9-81ED-4DB2-BD59-A6C34878D82A}">
                        <a16:rowId xmlns:a16="http://schemas.microsoft.com/office/drawing/2014/main" val="10001"/>
                      </a:ext>
                    </a:extLst>
                  </a:tr>
                  <a:tr h="1406716">
                    <a:tc>
                      <a:txBody>
                        <a:bodyPr/>
                        <a:lstStyle/>
                        <a:p>
                          <a:endParaRPr lang="en-US"/>
                        </a:p>
                      </a:txBody>
                      <a:tcPr>
                        <a:blipFill>
                          <a:blip r:embed="rId3"/>
                          <a:stretch>
                            <a:fillRect t="-125541" r="-99843" b="-7792"/>
                          </a:stretch>
                        </a:blipFill>
                      </a:tcPr>
                    </a:tc>
                    <a:tc vMerge="1">
                      <a:txBody>
                        <a:bodyPr/>
                        <a:lstStyle/>
                        <a:p>
                          <a:pPr algn="l"/>
                          <a:endParaRPr dirty="0"/>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100" dirty="0"/>
              <a:t>Example 3: Using Properties of Exponents</a:t>
            </a:r>
            <a:r>
              <a:rPr lang="en-US" sz="3100" dirty="0"/>
              <a:t>—Slide 3</a:t>
            </a:r>
            <a:endParaRPr sz="3100" dirty="0"/>
          </a:p>
        </p:txBody>
      </p:sp>
      <p:sp>
        <p:nvSpPr>
          <p:cNvPr id="3" name="Text Placeholder 2"/>
          <p:cNvSpPr>
            <a:spLocks noGrp="1"/>
          </p:cNvSpPr>
          <p:nvPr>
            <p:ph type="body" sz="quarter" idx="10"/>
          </p:nvPr>
        </p:nvSpPr>
        <p:spPr>
          <a:xfrm>
            <a:off x="457200" y="1128933"/>
            <a:ext cx="8229600" cy="4967067"/>
          </a:xfrm>
        </p:spPr>
        <p:txBody>
          <a:bodyPr/>
          <a:lstStyle/>
          <a:p>
            <a:pPr>
              <a:defRPr sz="2800"/>
            </a:pPr>
            <a:r>
              <a:rPr lang="en-US" dirty="0"/>
              <a:t>c. </a:t>
            </a:r>
            <a:r>
              <a:rPr dirty="0"/>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0B72E81F-3FD0-4BC9-9E58-42DDFE0D1591}"/>
                  </a:ext>
                </a:extLst>
              </p:cNvPr>
              <p:cNvGraphicFramePr>
                <a:graphicFrameLocks/>
              </p:cNvGraphicFramePr>
              <p:nvPr/>
            </p:nvGraphicFramePr>
            <p:xfrm>
              <a:off x="914400" y="990600"/>
              <a:ext cx="7772400" cy="3891915"/>
            </p:xfrm>
            <a:graphic>
              <a:graphicData uri="http://schemas.openxmlformats.org/drawingml/2006/table">
                <a:tbl>
                  <a:tblPr firstRow="1" bandRow="1">
                    <a:tableStyleId>{2D5ABB26-0587-4C30-8999-92F81FD0307C}</a:tableStyleId>
                  </a:tblPr>
                  <a:tblGrid>
                    <a:gridCol w="54864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tblGrid>
                  <a:tr h="370840">
                    <a:tc>
                      <a:txBody>
                        <a:bodyPr/>
                        <a:lstStyle/>
                        <a:p>
                          <a:pPr algn="l">
                            <a:defRPr sz="1800"/>
                          </a:pPr>
                          <a:r>
                            <a:rPr sz="2400" dirty="0"/>
                            <a:t>​</a:t>
                          </a:r>
                          <a14:m>
                            <m:oMath xmlns:m="http://schemas.openxmlformats.org/officeDocument/2006/math">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sSup>
                                            <m:sSupPr>
                                              <m:ctrlPr>
                                                <a:rPr sz="2400" i="1">
                                                  <a:latin typeface="Cambria Math" panose="02040503050406030204" pitchFamily="18" charset="0"/>
                                                </a:rPr>
                                              </m:ctrlPr>
                                            </m:sSupPr>
                                            <m:e>
                                              <m:r>
                                                <a:rPr sz="2400">
                                                  <a:latin typeface="Cambria Math"/>
                                                </a:rPr>
                                                <m:t>𝑦</m:t>
                                              </m:r>
                                            </m:e>
                                            <m:sup>
                                              <m:r>
                                                <a:rPr sz="2400">
                                                  <a:latin typeface="Cambria Math"/>
                                                </a:rPr>
                                                <m:t>−1</m:t>
                                              </m:r>
                                            </m:sup>
                                          </m:sSup>
                                        </m:e>
                                      </m:d>
                                    </m:e>
                                    <m:sup>
                                      <m:r>
                                        <a:rPr sz="2400">
                                          <a:latin typeface="Cambria Math"/>
                                        </a:rPr>
                                        <m:t>−3</m:t>
                                      </m:r>
                                    </m:sup>
                                  </m:sSup>
                                </m:num>
                                <m:den>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18</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e>
                                      </m:d>
                                    </m:e>
                                    <m:sup>
                                      <m:r>
                                        <a:rPr sz="2400">
                                          <a:latin typeface="Cambria Math"/>
                                        </a:rPr>
                                        <m:t>0</m:t>
                                      </m:r>
                                    </m:sup>
                                  </m:sSup>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𝑥𝑦</m:t>
                                          </m:r>
                                        </m:e>
                                      </m:d>
                                    </m:e>
                                    <m:sup>
                                      <m:r>
                                        <a:rPr sz="2400">
                                          <a:latin typeface="Cambria Math"/>
                                        </a:rPr>
                                        <m:t>−2</m:t>
                                      </m:r>
                                    </m:sup>
                                  </m:sSup>
                                </m:den>
                              </m:f>
                              <m:r>
                                <a:rPr sz="2400">
                                  <a:latin typeface="Cambria Math"/>
                                </a:rPr>
                                <m:t>=</m:t>
                              </m:r>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e>
                                      </m:d>
                                    </m:e>
                                    <m:sup>
                                      <m:r>
                                        <a:rPr sz="2400">
                                          <a:latin typeface="Cambria Math"/>
                                        </a:rPr>
                                        <m:t>−3</m:t>
                                      </m:r>
                                    </m:sup>
                                  </m:sSup>
                                  <m:sSup>
                                    <m:sSupPr>
                                      <m:ctrlPr>
                                        <a:rPr sz="2400" i="1">
                                          <a:latin typeface="Cambria Math" panose="02040503050406030204" pitchFamily="18" charset="0"/>
                                        </a:rPr>
                                      </m:ctrlPr>
                                    </m:sSupPr>
                                    <m:e>
                                      <m:r>
                                        <a:rPr sz="2400">
                                          <a:latin typeface="Cambria Math"/>
                                        </a:rPr>
                                        <m:t>𝑥</m:t>
                                      </m:r>
                                    </m:e>
                                    <m:sup>
                                      <m:r>
                                        <a:rPr sz="2400">
                                          <a:latin typeface="Cambria Math"/>
                                        </a:rPr>
                                        <m:t>−9</m:t>
                                      </m:r>
                                    </m:sup>
                                  </m:sSup>
                                  <m:sSup>
                                    <m:sSupPr>
                                      <m:ctrlPr>
                                        <a:rPr sz="2400" i="1">
                                          <a:latin typeface="Cambria Math" panose="02040503050406030204" pitchFamily="18" charset="0"/>
                                        </a:rPr>
                                      </m:ctrlPr>
                                    </m:sSupPr>
                                    <m:e>
                                      <m:r>
                                        <a:rPr sz="2400">
                                          <a:latin typeface="Cambria Math"/>
                                        </a:rPr>
                                        <m:t>𝑦</m:t>
                                      </m:r>
                                    </m:e>
                                    <m:sup>
                                      <m:r>
                                        <a:rPr sz="2400">
                                          <a:latin typeface="Cambria Math"/>
                                        </a:rPr>
                                        <m:t>3</m:t>
                                      </m:r>
                                    </m:sup>
                                  </m:sSup>
                                </m:num>
                                <m:den>
                                  <m:sSup>
                                    <m:sSupPr>
                                      <m:ctrlPr>
                                        <a:rPr sz="2400" i="1">
                                          <a:latin typeface="Cambria Math" panose="02040503050406030204" pitchFamily="18" charset="0"/>
                                        </a:rPr>
                                      </m:ctrlPr>
                                    </m:sSupPr>
                                    <m:e>
                                      <m:r>
                                        <a:rPr sz="2400">
                                          <a:latin typeface="Cambria Math"/>
                                        </a:rPr>
                                        <m:t>𝑥</m:t>
                                      </m:r>
                                    </m:e>
                                    <m:sup>
                                      <m:r>
                                        <a:rPr sz="2400">
                                          <a:latin typeface="Cambria Math"/>
                                        </a:rPr>
                                        <m:t>−2</m:t>
                                      </m:r>
                                    </m:sup>
                                  </m:sSup>
                                  <m:sSup>
                                    <m:sSupPr>
                                      <m:ctrlPr>
                                        <a:rPr sz="2400" i="1">
                                          <a:latin typeface="Cambria Math" panose="02040503050406030204" pitchFamily="18" charset="0"/>
                                        </a:rPr>
                                      </m:ctrlPr>
                                    </m:sSupPr>
                                    <m:e>
                                      <m:r>
                                        <a:rPr sz="2400">
                                          <a:latin typeface="Cambria Math"/>
                                        </a:rPr>
                                        <m:t>𝑦</m:t>
                                      </m:r>
                                    </m:e>
                                    <m:sup>
                                      <m:r>
                                        <a:rPr sz="2400">
                                          <a:latin typeface="Cambria Math"/>
                                        </a:rPr>
                                        <m:t>−2</m:t>
                                      </m:r>
                                    </m:sup>
                                  </m:sSup>
                                </m:den>
                              </m:f>
                            </m:oMath>
                          </a14:m>
                          <a:endParaRPr sz="2400" dirty="0"/>
                        </a:p>
                      </a:txBody>
                      <a:tcPr/>
                    </a:tc>
                    <a:tc rowSpan="4">
                      <a:txBody>
                        <a:bodyPr/>
                        <a:lstStyle/>
                        <a:p>
                          <a:pPr algn="l">
                            <a:defRPr b="1"/>
                          </a:pPr>
                          <a:r>
                            <a:rPr lang="en-US" b="0" dirty="0"/>
                            <a:t>We have chosen to apply the appropriate properties in a slightly different order than in the previous example, just to illustrate an alternative way to go about the task of simplifying such an expression.</a:t>
                          </a:r>
                          <a:endParaRPr b="0" dirty="0"/>
                        </a:p>
                      </a:txBody>
                      <a:tcPr/>
                    </a:tc>
                    <a:extLst>
                      <a:ext uri="{0D108BD9-81ED-4DB2-BD59-A6C34878D82A}">
                        <a16:rowId xmlns:a16="http://schemas.microsoft.com/office/drawing/2014/main" val="10000"/>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sSup>
                                                <m:sSupPr>
                                                  <m:ctrlPr>
                                                    <a:rPr sz="2400" i="1">
                                                      <a:latin typeface="Cambria Math" panose="02040503050406030204" pitchFamily="18" charset="0"/>
                                                    </a:rPr>
                                                  </m:ctrlPr>
                                                </m:sSupPr>
                                                <m:e>
                                                  <m:r>
                                                    <a:rPr sz="2400">
                                                      <a:latin typeface="Cambria Math"/>
                                                    </a:rPr>
                                                    <m:t>𝑦</m:t>
                                                  </m:r>
                                                </m:e>
                                                <m:sup>
                                                  <m:r>
                                                    <a:rPr sz="2400">
                                                      <a:latin typeface="Cambria Math"/>
                                                    </a:rPr>
                                                    <m:t>−1</m:t>
                                                  </m:r>
                                                </m:sup>
                                              </m:sSup>
                                            </m:e>
                                          </m:d>
                                        </m:e>
                                        <m:sup>
                                          <m:r>
                                            <a:rPr sz="2400">
                                              <a:latin typeface="Cambria Math"/>
                                            </a:rPr>
                                            <m:t>−3</m:t>
                                          </m:r>
                                        </m:sup>
                                      </m:sSup>
                                    </m:num>
                                    <m:den>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18</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e>
                                          </m:d>
                                        </m:e>
                                        <m:sup>
                                          <m:r>
                                            <a:rPr sz="2400">
                                              <a:latin typeface="Cambria Math"/>
                                            </a:rPr>
                                            <m:t>0</m:t>
                                          </m:r>
                                        </m:sup>
                                      </m:sSup>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𝑥𝑦</m:t>
                                              </m:r>
                                            </m:e>
                                          </m:d>
                                        </m:e>
                                        <m:sup>
                                          <m:r>
                                            <a:rPr sz="2400">
                                              <a:latin typeface="Cambria Math"/>
                                            </a:rPr>
                                            <m:t>−2</m:t>
                                          </m:r>
                                        </m:sup>
                                      </m:sSup>
                                    </m:den>
                                  </m:f>
                                </m:e>
                              </m:phant>
                              <m:r>
                                <a:rPr sz="2400">
                                  <a:latin typeface="Cambria Math"/>
                                </a:rPr>
                                <m:t>=</m:t>
                              </m:r>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e>
                                  </m:d>
                                </m:e>
                                <m:sup>
                                  <m:r>
                                    <a:rPr sz="2400">
                                      <a:latin typeface="Cambria Math"/>
                                    </a:rPr>
                                    <m:t>−3</m:t>
                                  </m:r>
                                </m:sup>
                              </m:sSup>
                              <m:sSup>
                                <m:sSupPr>
                                  <m:ctrlPr>
                                    <a:rPr sz="2400" i="1">
                                      <a:latin typeface="Cambria Math" panose="02040503050406030204" pitchFamily="18" charset="0"/>
                                    </a:rPr>
                                  </m:ctrlPr>
                                </m:sSupPr>
                                <m:e>
                                  <m:r>
                                    <a:rPr sz="2400">
                                      <a:latin typeface="Cambria Math"/>
                                    </a:rPr>
                                    <m:t>𝑥</m:t>
                                  </m:r>
                                </m:e>
                                <m:sup>
                                  <m:r>
                                    <a:rPr sz="2400">
                                      <a:latin typeface="Cambria Math"/>
                                    </a:rPr>
                                    <m:t>−9−</m:t>
                                  </m:r>
                                  <m:d>
                                    <m:dPr>
                                      <m:ctrlPr>
                                        <a:rPr sz="2400" i="1">
                                          <a:latin typeface="Cambria Math" panose="02040503050406030204" pitchFamily="18" charset="0"/>
                                        </a:rPr>
                                      </m:ctrlPr>
                                    </m:dPr>
                                    <m:e>
                                      <m:r>
                                        <a:rPr sz="2400">
                                          <a:latin typeface="Cambria Math"/>
                                        </a:rPr>
                                        <m:t>−2</m:t>
                                      </m:r>
                                    </m:e>
                                  </m:d>
                                </m:sup>
                              </m:sSup>
                              <m:sSup>
                                <m:sSupPr>
                                  <m:ctrlPr>
                                    <a:rPr sz="2400" i="1">
                                      <a:latin typeface="Cambria Math" panose="02040503050406030204" pitchFamily="18" charset="0"/>
                                    </a:rPr>
                                  </m:ctrlPr>
                                </m:sSupPr>
                                <m:e>
                                  <m:r>
                                    <a:rPr sz="2400">
                                      <a:latin typeface="Cambria Math"/>
                                    </a:rPr>
                                    <m:t>𝑦</m:t>
                                  </m:r>
                                </m:e>
                                <m:sup>
                                  <m:r>
                                    <a:rPr sz="2400">
                                      <a:latin typeface="Cambria Math"/>
                                    </a:rPr>
                                    <m:t>3−</m:t>
                                  </m:r>
                                  <m:d>
                                    <m:dPr>
                                      <m:ctrlPr>
                                        <a:rPr sz="2400" i="1">
                                          <a:latin typeface="Cambria Math" panose="02040503050406030204" pitchFamily="18" charset="0"/>
                                        </a:rPr>
                                      </m:ctrlPr>
                                    </m:dPr>
                                    <m:e>
                                      <m:r>
                                        <a:rPr sz="2400">
                                          <a:latin typeface="Cambria Math"/>
                                        </a:rPr>
                                        <m:t>−2</m:t>
                                      </m:r>
                                    </m:e>
                                  </m:d>
                                </m:sup>
                              </m:sSup>
                            </m:oMath>
                          </a14:m>
                          <a:endParaRPr sz="2400" dirty="0"/>
                        </a:p>
                      </a:txBody>
                      <a:tcPr/>
                    </a:tc>
                    <a:tc vMerge="1">
                      <a:txBody>
                        <a:bodyPr/>
                        <a:lstStyle/>
                        <a:p>
                          <a:pPr algn="l"/>
                          <a:endParaRPr dirty="0"/>
                        </a:p>
                      </a:txBody>
                      <a:tcPr/>
                    </a:tc>
                    <a:extLst>
                      <a:ext uri="{0D108BD9-81ED-4DB2-BD59-A6C34878D82A}">
                        <a16:rowId xmlns:a16="http://schemas.microsoft.com/office/drawing/2014/main" val="10001"/>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sSup>
                                                <m:sSupPr>
                                                  <m:ctrlPr>
                                                    <a:rPr sz="2400" i="1">
                                                      <a:latin typeface="Cambria Math" panose="02040503050406030204" pitchFamily="18" charset="0"/>
                                                    </a:rPr>
                                                  </m:ctrlPr>
                                                </m:sSupPr>
                                                <m:e>
                                                  <m:r>
                                                    <a:rPr sz="2400">
                                                      <a:latin typeface="Cambria Math"/>
                                                    </a:rPr>
                                                    <m:t>𝑦</m:t>
                                                  </m:r>
                                                </m:e>
                                                <m:sup>
                                                  <m:r>
                                                    <a:rPr sz="2400">
                                                      <a:latin typeface="Cambria Math"/>
                                                    </a:rPr>
                                                    <m:t>−1</m:t>
                                                  </m:r>
                                                </m:sup>
                                              </m:sSup>
                                            </m:e>
                                          </m:d>
                                        </m:e>
                                        <m:sup>
                                          <m:r>
                                            <a:rPr sz="2400">
                                              <a:latin typeface="Cambria Math"/>
                                            </a:rPr>
                                            <m:t>−3</m:t>
                                          </m:r>
                                        </m:sup>
                                      </m:sSup>
                                    </m:num>
                                    <m:den>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18</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e>
                                          </m:d>
                                        </m:e>
                                        <m:sup>
                                          <m:r>
                                            <a:rPr sz="2400">
                                              <a:latin typeface="Cambria Math"/>
                                            </a:rPr>
                                            <m:t>0</m:t>
                                          </m:r>
                                        </m:sup>
                                      </m:sSup>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𝑥𝑦</m:t>
                                              </m:r>
                                            </m:e>
                                          </m:d>
                                        </m:e>
                                        <m:sup>
                                          <m:r>
                                            <a:rPr sz="2400">
                                              <a:latin typeface="Cambria Math"/>
                                            </a:rPr>
                                            <m:t>−2</m:t>
                                          </m:r>
                                        </m:sup>
                                      </m:sSup>
                                    </m:den>
                                  </m:f>
                                </m:e>
                              </m:phant>
                              <m:r>
                                <a:rPr sz="2400">
                                  <a:latin typeface="Cambria Math"/>
                                </a:rPr>
                                <m:t>=</m:t>
                              </m:r>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e>
                                  </m:d>
                                </m:e>
                                <m:sup>
                                  <m:r>
                                    <a:rPr sz="2400">
                                      <a:latin typeface="Cambria Math"/>
                                    </a:rPr>
                                    <m:t>−3</m:t>
                                  </m:r>
                                </m:sup>
                              </m:sSup>
                              <m:sSup>
                                <m:sSupPr>
                                  <m:ctrlPr>
                                    <a:rPr sz="2400" i="1">
                                      <a:latin typeface="Cambria Math" panose="02040503050406030204" pitchFamily="18" charset="0"/>
                                    </a:rPr>
                                  </m:ctrlPr>
                                </m:sSupPr>
                                <m:e>
                                  <m:r>
                                    <a:rPr sz="2400">
                                      <a:latin typeface="Cambria Math"/>
                                    </a:rPr>
                                    <m:t>𝑥</m:t>
                                  </m:r>
                                </m:e>
                                <m:sup>
                                  <m:r>
                                    <a:rPr sz="2400">
                                      <a:latin typeface="Cambria Math"/>
                                    </a:rPr>
                                    <m:t>−7</m:t>
                                  </m:r>
                                </m:sup>
                              </m:sSup>
                              <m:sSup>
                                <m:sSupPr>
                                  <m:ctrlPr>
                                    <a:rPr sz="2400" i="1">
                                      <a:latin typeface="Cambria Math" panose="02040503050406030204" pitchFamily="18" charset="0"/>
                                    </a:rPr>
                                  </m:ctrlPr>
                                </m:sSupPr>
                                <m:e>
                                  <m:r>
                                    <a:rPr sz="2400">
                                      <a:latin typeface="Cambria Math"/>
                                    </a:rPr>
                                    <m:t>𝑦</m:t>
                                  </m:r>
                                </m:e>
                                <m:sup>
                                  <m:r>
                                    <a:rPr sz="2400">
                                      <a:latin typeface="Cambria Math"/>
                                    </a:rPr>
                                    <m:t>5</m:t>
                                  </m:r>
                                </m:sup>
                              </m:sSup>
                            </m:oMath>
                          </a14:m>
                          <a:endParaRPr sz="2400" dirty="0"/>
                        </a:p>
                      </a:txBody>
                      <a:tcPr/>
                    </a:tc>
                    <a:tc vMerge="1">
                      <a:txBody>
                        <a:bodyPr/>
                        <a:lstStyle/>
                        <a:p>
                          <a:pPr algn="l"/>
                          <a:endParaRPr dirty="0"/>
                        </a:p>
                      </a:txBody>
                      <a:tcPr/>
                    </a:tc>
                    <a:extLst>
                      <a:ext uri="{0D108BD9-81ED-4DB2-BD59-A6C34878D82A}">
                        <a16:rowId xmlns:a16="http://schemas.microsoft.com/office/drawing/2014/main" val="10002"/>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sSup>
                                                <m:sSupPr>
                                                  <m:ctrlPr>
                                                    <a:rPr sz="2400" i="1">
                                                      <a:latin typeface="Cambria Math" panose="02040503050406030204" pitchFamily="18" charset="0"/>
                                                    </a:rPr>
                                                  </m:ctrlPr>
                                                </m:sSupPr>
                                                <m:e>
                                                  <m:r>
                                                    <a:rPr sz="2400">
                                                      <a:latin typeface="Cambria Math"/>
                                                    </a:rPr>
                                                    <m:t>𝑦</m:t>
                                                  </m:r>
                                                </m:e>
                                                <m:sup>
                                                  <m:r>
                                                    <a:rPr sz="2400">
                                                      <a:latin typeface="Cambria Math"/>
                                                    </a:rPr>
                                                    <m:t>−1</m:t>
                                                  </m:r>
                                                </m:sup>
                                              </m:sSup>
                                            </m:e>
                                          </m:d>
                                        </m:e>
                                        <m:sup>
                                          <m:r>
                                            <a:rPr sz="2400">
                                              <a:latin typeface="Cambria Math"/>
                                            </a:rPr>
                                            <m:t>−3</m:t>
                                          </m:r>
                                        </m:sup>
                                      </m:sSup>
                                    </m:num>
                                    <m:den>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18</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e>
                                          </m:d>
                                        </m:e>
                                        <m:sup>
                                          <m:r>
                                            <a:rPr sz="2400">
                                              <a:latin typeface="Cambria Math"/>
                                            </a:rPr>
                                            <m:t>0</m:t>
                                          </m:r>
                                        </m:sup>
                                      </m:sSup>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𝑥𝑦</m:t>
                                              </m:r>
                                            </m:e>
                                          </m:d>
                                        </m:e>
                                        <m:sup>
                                          <m:r>
                                            <a:rPr sz="2400">
                                              <a:latin typeface="Cambria Math"/>
                                            </a:rPr>
                                            <m:t>−2</m:t>
                                          </m:r>
                                        </m:sup>
                                      </m:sSup>
                                    </m:den>
                                  </m:f>
                                </m:e>
                              </m:phant>
                              <m:r>
                                <a:rPr sz="2400">
                                  <a:latin typeface="Cambria Math"/>
                                </a:rPr>
                                <m:t>=</m:t>
                              </m:r>
                              <m:f>
                                <m:fPr>
                                  <m:ctrlPr>
                                    <a:rPr sz="2400" i="1">
                                      <a:latin typeface="Cambria Math" panose="02040503050406030204" pitchFamily="18" charset="0"/>
                                    </a:rPr>
                                  </m:ctrlPr>
                                </m:fPr>
                                <m:num>
                                  <m:sSup>
                                    <m:sSupPr>
                                      <m:ctrlPr>
                                        <a:rPr sz="2400" i="1">
                                          <a:latin typeface="Cambria Math" panose="02040503050406030204" pitchFamily="18" charset="0"/>
                                        </a:rPr>
                                      </m:ctrlPr>
                                    </m:sSupPr>
                                    <m:e>
                                      <m:r>
                                        <a:rPr sz="2400">
                                          <a:latin typeface="Cambria Math"/>
                                        </a:rPr>
                                        <m:t>𝑦</m:t>
                                      </m:r>
                                    </m:e>
                                    <m:sup>
                                      <m:r>
                                        <a:rPr sz="2400">
                                          <a:latin typeface="Cambria Math"/>
                                        </a:rPr>
                                        <m:t>5</m:t>
                                      </m:r>
                                    </m:sup>
                                  </m:sSup>
                                </m:num>
                                <m:den>
                                  <m:r>
                                    <a:rPr sz="2400">
                                      <a:latin typeface="Cambria Math"/>
                                    </a:rPr>
                                    <m:t>−8</m:t>
                                  </m:r>
                                  <m:sSup>
                                    <m:sSupPr>
                                      <m:ctrlPr>
                                        <a:rPr sz="2400" i="1">
                                          <a:latin typeface="Cambria Math" panose="02040503050406030204" pitchFamily="18" charset="0"/>
                                        </a:rPr>
                                      </m:ctrlPr>
                                    </m:sSupPr>
                                    <m:e>
                                      <m:r>
                                        <a:rPr sz="2400">
                                          <a:latin typeface="Cambria Math"/>
                                        </a:rPr>
                                        <m:t>𝑥</m:t>
                                      </m:r>
                                    </m:e>
                                    <m:sup>
                                      <m:r>
                                        <a:rPr sz="2400">
                                          <a:latin typeface="Cambria Math"/>
                                        </a:rPr>
                                        <m:t>7</m:t>
                                      </m:r>
                                    </m:sup>
                                  </m:sSup>
                                </m:den>
                              </m:f>
                            </m:oMath>
                          </a14:m>
                          <a:endParaRPr sz="2400" dirty="0"/>
                        </a:p>
                      </a:txBody>
                      <a:tcPr/>
                    </a:tc>
                    <a:tc vMerge="1">
                      <a:txBody>
                        <a:bodyPr/>
                        <a:lstStyle/>
                        <a:p>
                          <a:pPr algn="l"/>
                          <a:endParaRPr dirty="0"/>
                        </a:p>
                      </a:txBody>
                      <a:tcPr/>
                    </a:tc>
                    <a:extLst>
                      <a:ext uri="{0D108BD9-81ED-4DB2-BD59-A6C34878D82A}">
                        <a16:rowId xmlns:a16="http://schemas.microsoft.com/office/drawing/2014/main" val="10003"/>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sSup>
                                                <m:sSupPr>
                                                  <m:ctrlPr>
                                                    <a:rPr sz="2400" i="1">
                                                      <a:latin typeface="Cambria Math" panose="02040503050406030204" pitchFamily="18" charset="0"/>
                                                    </a:rPr>
                                                  </m:ctrlPr>
                                                </m:sSupPr>
                                                <m:e>
                                                  <m:r>
                                                    <a:rPr sz="2400">
                                                      <a:latin typeface="Cambria Math"/>
                                                    </a:rPr>
                                                    <m:t>𝑦</m:t>
                                                  </m:r>
                                                </m:e>
                                                <m:sup>
                                                  <m:r>
                                                    <a:rPr sz="2400">
                                                      <a:latin typeface="Cambria Math"/>
                                                    </a:rPr>
                                                    <m:t>−1</m:t>
                                                  </m:r>
                                                </m:sup>
                                              </m:sSup>
                                            </m:e>
                                          </m:d>
                                        </m:e>
                                        <m:sup>
                                          <m:r>
                                            <a:rPr sz="2400">
                                              <a:latin typeface="Cambria Math"/>
                                            </a:rPr>
                                            <m:t>−3</m:t>
                                          </m:r>
                                        </m:sup>
                                      </m:sSup>
                                    </m:num>
                                    <m:den>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18</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e>
                                          </m:d>
                                        </m:e>
                                        <m:sup>
                                          <m:r>
                                            <a:rPr sz="2400">
                                              <a:latin typeface="Cambria Math"/>
                                            </a:rPr>
                                            <m:t>0</m:t>
                                          </m:r>
                                        </m:sup>
                                      </m:sSup>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𝑥𝑦</m:t>
                                              </m:r>
                                            </m:e>
                                          </m:d>
                                        </m:e>
                                        <m:sup>
                                          <m:r>
                                            <a:rPr sz="2400">
                                              <a:latin typeface="Cambria Math"/>
                                            </a:rPr>
                                            <m:t>−2</m:t>
                                          </m:r>
                                        </m:sup>
                                      </m:sSup>
                                    </m:den>
                                  </m:f>
                                </m:e>
                              </m:phant>
                              <m:r>
                                <a:rPr sz="2400">
                                  <a:latin typeface="Cambria Math"/>
                                </a:rPr>
                                <m:t>=−</m:t>
                              </m:r>
                              <m:f>
                                <m:fPr>
                                  <m:ctrlPr>
                                    <a:rPr sz="2400" i="1">
                                      <a:latin typeface="Cambria Math" panose="02040503050406030204" pitchFamily="18" charset="0"/>
                                    </a:rPr>
                                  </m:ctrlPr>
                                </m:fPr>
                                <m:num>
                                  <m:sSup>
                                    <m:sSupPr>
                                      <m:ctrlPr>
                                        <a:rPr sz="2400" i="1">
                                          <a:latin typeface="Cambria Math" panose="02040503050406030204" pitchFamily="18" charset="0"/>
                                        </a:rPr>
                                      </m:ctrlPr>
                                    </m:sSupPr>
                                    <m:e>
                                      <m:r>
                                        <a:rPr sz="2400">
                                          <a:latin typeface="Cambria Math"/>
                                        </a:rPr>
                                        <m:t>𝑦</m:t>
                                      </m:r>
                                    </m:e>
                                    <m:sup>
                                      <m:r>
                                        <a:rPr sz="2400">
                                          <a:latin typeface="Cambria Math"/>
                                        </a:rPr>
                                        <m:t>5</m:t>
                                      </m:r>
                                    </m:sup>
                                  </m:sSup>
                                </m:num>
                                <m:den>
                                  <m:r>
                                    <a:rPr sz="2400">
                                      <a:latin typeface="Cambria Math"/>
                                    </a:rPr>
                                    <m:t>8</m:t>
                                  </m:r>
                                  <m:sSup>
                                    <m:sSupPr>
                                      <m:ctrlPr>
                                        <a:rPr sz="2400" i="1">
                                          <a:latin typeface="Cambria Math" panose="02040503050406030204" pitchFamily="18" charset="0"/>
                                        </a:rPr>
                                      </m:ctrlPr>
                                    </m:sSupPr>
                                    <m:e>
                                      <m:r>
                                        <a:rPr sz="2400">
                                          <a:latin typeface="Cambria Math"/>
                                        </a:rPr>
                                        <m:t>𝑥</m:t>
                                      </m:r>
                                    </m:e>
                                    <m:sup>
                                      <m:r>
                                        <a:rPr sz="2400">
                                          <a:latin typeface="Cambria Math"/>
                                        </a:rPr>
                                        <m:t>7</m:t>
                                      </m:r>
                                    </m:sup>
                                  </m:sSup>
                                </m:den>
                              </m:f>
                            </m:oMath>
                          </a14:m>
                          <a:endParaRPr sz="2400" dirty="0"/>
                        </a:p>
                      </a:txBody>
                      <a:tcPr/>
                    </a:tc>
                    <a:tc>
                      <a:txBody>
                        <a:bodyPr/>
                        <a:lstStyle/>
                        <a:p>
                          <a:pPr algn="l"/>
                          <a:endParaRPr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a:extLst>
                  <a:ext uri="{FF2B5EF4-FFF2-40B4-BE49-F238E27FC236}">
                    <a16:creationId xmlns:a16="http://schemas.microsoft.com/office/drawing/2014/main" id="{0B72E81F-3FD0-4BC9-9E58-42DDFE0D1591}"/>
                  </a:ext>
                </a:extLst>
              </p:cNvPr>
              <p:cNvGraphicFramePr>
                <a:graphicFrameLocks/>
              </p:cNvGraphicFramePr>
              <p:nvPr>
                <p:extLst>
                  <p:ext uri="{D42A27DB-BD31-4B8C-83A1-F6EECF244321}">
                    <p14:modId xmlns:p14="http://schemas.microsoft.com/office/powerpoint/2010/main" val="114268732"/>
                  </p:ext>
                </p:extLst>
              </p:nvPr>
            </p:nvGraphicFramePr>
            <p:xfrm>
              <a:off x="914400" y="990600"/>
              <a:ext cx="7772400" cy="3891915"/>
            </p:xfrm>
            <a:graphic>
              <a:graphicData uri="http://schemas.openxmlformats.org/drawingml/2006/table">
                <a:tbl>
                  <a:tblPr firstRow="1" bandRow="1">
                    <a:tableStyleId>{2D5ABB26-0587-4C30-8999-92F81FD0307C}</a:tableStyleId>
                  </a:tblPr>
                  <a:tblGrid>
                    <a:gridCol w="54864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tblGrid>
                  <a:tr h="778383">
                    <a:tc>
                      <a:txBody>
                        <a:bodyPr/>
                        <a:lstStyle/>
                        <a:p>
                          <a:endParaRPr lang="en-US"/>
                        </a:p>
                      </a:txBody>
                      <a:tcPr>
                        <a:blipFill>
                          <a:blip r:embed="rId2"/>
                          <a:stretch>
                            <a:fillRect t="-3906" r="-41667" b="-402344"/>
                          </a:stretch>
                        </a:blipFill>
                      </a:tcPr>
                    </a:tc>
                    <a:tc rowSpan="4">
                      <a:txBody>
                        <a:bodyPr/>
                        <a:lstStyle/>
                        <a:p>
                          <a:pPr algn="l">
                            <a:defRPr b="1"/>
                          </a:pPr>
                          <a:r>
                            <a:rPr lang="en-US" b="0" dirty="0"/>
                            <a:t>We have chosen to apply the appropriate properties in a slightly different order than in the previous example, just to illustrate an alternative way to go about the task of simplifying such an expression.</a:t>
                          </a:r>
                          <a:endParaRPr b="0" dirty="0"/>
                        </a:p>
                      </a:txBody>
                      <a:tcPr/>
                    </a:tc>
                    <a:extLst>
                      <a:ext uri="{0D108BD9-81ED-4DB2-BD59-A6C34878D82A}">
                        <a16:rowId xmlns:a16="http://schemas.microsoft.com/office/drawing/2014/main" val="10000"/>
                      </a:ext>
                    </a:extLst>
                  </a:tr>
                  <a:tr h="778383">
                    <a:tc>
                      <a:txBody>
                        <a:bodyPr/>
                        <a:lstStyle/>
                        <a:p>
                          <a:endParaRPr lang="en-US"/>
                        </a:p>
                      </a:txBody>
                      <a:tcPr>
                        <a:blipFill>
                          <a:blip r:embed="rId2"/>
                          <a:stretch>
                            <a:fillRect t="-103906" r="-41667" b="-302344"/>
                          </a:stretch>
                        </a:blipFill>
                      </a:tcPr>
                    </a:tc>
                    <a:tc vMerge="1">
                      <a:txBody>
                        <a:bodyPr/>
                        <a:lstStyle/>
                        <a:p>
                          <a:pPr algn="l"/>
                          <a:endParaRPr dirty="0"/>
                        </a:p>
                      </a:txBody>
                      <a:tcPr/>
                    </a:tc>
                    <a:extLst>
                      <a:ext uri="{0D108BD9-81ED-4DB2-BD59-A6C34878D82A}">
                        <a16:rowId xmlns:a16="http://schemas.microsoft.com/office/drawing/2014/main" val="10001"/>
                      </a:ext>
                    </a:extLst>
                  </a:tr>
                  <a:tr h="778383">
                    <a:tc>
                      <a:txBody>
                        <a:bodyPr/>
                        <a:lstStyle/>
                        <a:p>
                          <a:endParaRPr lang="en-US"/>
                        </a:p>
                      </a:txBody>
                      <a:tcPr>
                        <a:blipFill>
                          <a:blip r:embed="rId2"/>
                          <a:stretch>
                            <a:fillRect t="-205512" r="-41667" b="-204724"/>
                          </a:stretch>
                        </a:blipFill>
                      </a:tcPr>
                    </a:tc>
                    <a:tc vMerge="1">
                      <a:txBody>
                        <a:bodyPr/>
                        <a:lstStyle/>
                        <a:p>
                          <a:pPr algn="l"/>
                          <a:endParaRPr dirty="0"/>
                        </a:p>
                      </a:txBody>
                      <a:tcPr/>
                    </a:tc>
                    <a:extLst>
                      <a:ext uri="{0D108BD9-81ED-4DB2-BD59-A6C34878D82A}">
                        <a16:rowId xmlns:a16="http://schemas.microsoft.com/office/drawing/2014/main" val="10002"/>
                      </a:ext>
                    </a:extLst>
                  </a:tr>
                  <a:tr h="778383">
                    <a:tc>
                      <a:txBody>
                        <a:bodyPr/>
                        <a:lstStyle/>
                        <a:p>
                          <a:endParaRPr lang="en-US"/>
                        </a:p>
                      </a:txBody>
                      <a:tcPr>
                        <a:blipFill>
                          <a:blip r:embed="rId2"/>
                          <a:stretch>
                            <a:fillRect t="-303125" r="-41667" b="-103125"/>
                          </a:stretch>
                        </a:blipFill>
                      </a:tcPr>
                    </a:tc>
                    <a:tc vMerge="1">
                      <a:txBody>
                        <a:bodyPr/>
                        <a:lstStyle/>
                        <a:p>
                          <a:pPr algn="l"/>
                          <a:endParaRPr dirty="0"/>
                        </a:p>
                      </a:txBody>
                      <a:tcPr/>
                    </a:tc>
                    <a:extLst>
                      <a:ext uri="{0D108BD9-81ED-4DB2-BD59-A6C34878D82A}">
                        <a16:rowId xmlns:a16="http://schemas.microsoft.com/office/drawing/2014/main" val="10003"/>
                      </a:ext>
                    </a:extLst>
                  </a:tr>
                  <a:tr h="778383">
                    <a:tc>
                      <a:txBody>
                        <a:bodyPr/>
                        <a:lstStyle/>
                        <a:p>
                          <a:endParaRPr lang="en-US"/>
                        </a:p>
                      </a:txBody>
                      <a:tcPr>
                        <a:blipFill>
                          <a:blip r:embed="rId2"/>
                          <a:stretch>
                            <a:fillRect t="-403125" r="-41667" b="-3125"/>
                          </a:stretch>
                        </a:blipFill>
                      </a:tcPr>
                    </a:tc>
                    <a:tc>
                      <a:txBody>
                        <a:bodyPr/>
                        <a:lstStyle/>
                        <a:p>
                          <a:pPr algn="l"/>
                          <a:endParaRPr dirty="0"/>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100" dirty="0"/>
              <a:t>Example 3: Using Properties of Exponents</a:t>
            </a:r>
            <a:r>
              <a:rPr lang="en-US" sz="3100" dirty="0"/>
              <a:t>—Slide 4</a:t>
            </a:r>
            <a:endParaRPr sz="31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214011"/>
                <a:ext cx="8229600" cy="4967067"/>
              </a:xfrm>
            </p:spPr>
            <p:txBody>
              <a:bodyPr/>
              <a:lstStyle/>
              <a:p>
                <a:pPr>
                  <a:defRPr sz="2800"/>
                </a:pPr>
                <a:r>
                  <a:rPr lang="en-US" dirty="0"/>
                  <a:t>d. </a:t>
                </a:r>
              </a:p>
              <a:p>
                <a:pPr>
                  <a:defRPr sz="2800"/>
                </a:pPr>
                <a:endParaRPr lang="en-US" sz="2800" b="0" dirty="0"/>
              </a:p>
              <a:p>
                <a:pPr>
                  <a:defRPr sz="2800"/>
                </a:pPr>
                <a:endParaRPr lang="en-US" dirty="0"/>
              </a:p>
              <a:p>
                <a:pPr marL="457200" lvl="1" indent="0">
                  <a:buNone/>
                  <a:defRPr sz="2800"/>
                </a:pPr>
                <a:r>
                  <a:rPr lang="en-US" b="0" dirty="0"/>
                  <a:t>Note that the variable </a:t>
                </a:r>
                <a14:m>
                  <m:oMath xmlns:m="http://schemas.openxmlformats.org/officeDocument/2006/math">
                    <m:r>
                      <a:rPr lang="en-US" b="0" i="1">
                        <a:latin typeface="Cambria Math"/>
                      </a:rPr>
                      <m:t>𝑥</m:t>
                    </m:r>
                  </m:oMath>
                </a14:m>
                <a:r>
                  <a:rPr lang="en-US" b="0" dirty="0"/>
                  <a:t> disappeared entirely from the expression. If we had simplified the expression in a slightly different order, we would have obtained a factor of </a:t>
                </a:r>
                <a14:m>
                  <m:oMath xmlns:m="http://schemas.openxmlformats.org/officeDocument/2006/math">
                    <m:sSup>
                      <m:sSupPr>
                        <m:ctrlPr>
                          <a:rPr lang="ar-AE" b="0" i="1">
                            <a:latin typeface="Cambria Math" panose="02040503050406030204" pitchFamily="18" charset="0"/>
                          </a:rPr>
                        </m:ctrlPr>
                      </m:sSupPr>
                      <m:e>
                        <m:r>
                          <a:rPr lang="ar-AE" b="0" i="1">
                            <a:latin typeface="Cambria Math"/>
                          </a:rPr>
                          <m:t>𝑥</m:t>
                        </m:r>
                      </m:e>
                      <m:sup>
                        <m:r>
                          <a:rPr lang="ar-AE" b="0" i="1">
                            <a:latin typeface="Cambria Math"/>
                          </a:rPr>
                          <m:t>2</m:t>
                        </m:r>
                        <m:r>
                          <a:rPr lang="ar-AE" b="0">
                            <a:latin typeface="Cambria Math"/>
                          </a:rPr>
                          <m:t>−</m:t>
                        </m:r>
                        <m:r>
                          <a:rPr lang="ar-AE" b="0" i="1">
                            <a:latin typeface="Cambria Math"/>
                          </a:rPr>
                          <m:t>2</m:t>
                        </m:r>
                      </m:sup>
                    </m:sSup>
                  </m:oMath>
                </a14:m>
                <a:r>
                  <a:rPr lang="en-US" b="0" dirty="0"/>
                  <a:t>, which is </a:t>
                </a:r>
                <a:r>
                  <a:rPr lang="en-US" b="0" dirty="0">
                    <a:latin typeface="Cambria Math"/>
                  </a:rPr>
                  <a:t>1</a:t>
                </a:r>
                <a:r>
                  <a:rPr lang="en-US" b="0" dirty="0"/>
                  <a:t>.</a:t>
                </a:r>
              </a:p>
              <a:p>
                <a:pPr>
                  <a:defRPr sz="2800"/>
                </a:pPr>
                <a:endParaRPr lang="en-US" dirty="0"/>
              </a:p>
              <a:p>
                <a:pPr>
                  <a:defRPr sz="2800"/>
                </a:pPr>
                <a:r>
                  <a:rPr lang="en-US" dirty="0"/>
                  <a:t> </a:t>
                </a:r>
                <a:r>
                  <a:rPr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214011"/>
                <a:ext cx="8229600" cy="4967067"/>
              </a:xfrm>
              <a:blipFill>
                <a:blip r:embed="rId2"/>
                <a:stretch>
                  <a:fillRect l="-1481" t="-1104" r="-125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5" name="Table Placeholder 2">
                <a:extLst>
                  <a:ext uri="{FF2B5EF4-FFF2-40B4-BE49-F238E27FC236}">
                    <a16:creationId xmlns:a16="http://schemas.microsoft.com/office/drawing/2014/main" id="{849ADC45-C0EE-4362-9295-55C2916B3BB6}"/>
                  </a:ext>
                </a:extLst>
              </p:cNvPr>
              <p:cNvGraphicFramePr>
                <a:graphicFrameLocks/>
              </p:cNvGraphicFramePr>
              <p:nvPr/>
            </p:nvGraphicFramePr>
            <p:xfrm>
              <a:off x="914400" y="1066800"/>
              <a:ext cx="7696200" cy="1549146"/>
            </p:xfrm>
            <a:graphic>
              <a:graphicData uri="http://schemas.openxmlformats.org/drawingml/2006/table">
                <a:tbl>
                  <a:tblPr firstRow="1" bandRow="1">
                    <a:tableStyleId>{2D5ABB26-0587-4C30-8999-92F81FD0307C}</a:tableStyleId>
                  </a:tblPr>
                  <a:tblGrid>
                    <a:gridCol w="6743337">
                      <a:extLst>
                        <a:ext uri="{9D8B030D-6E8A-4147-A177-3AD203B41FA5}">
                          <a16:colId xmlns:a16="http://schemas.microsoft.com/office/drawing/2014/main" val="20000"/>
                        </a:ext>
                      </a:extLst>
                    </a:gridCol>
                    <a:gridCol w="952863">
                      <a:extLst>
                        <a:ext uri="{9D8B030D-6E8A-4147-A177-3AD203B41FA5}">
                          <a16:colId xmlns:a16="http://schemas.microsoft.com/office/drawing/2014/main" val="20001"/>
                        </a:ext>
                      </a:extLst>
                    </a:gridCol>
                  </a:tblGrid>
                  <a:tr h="370840">
                    <a:tc>
                      <a:txBody>
                        <a:bodyPr/>
                        <a:lstStyle/>
                        <a:p>
                          <a:pPr algn="l">
                            <a:defRPr sz="1800"/>
                          </a:pPr>
                          <a:r>
                            <a:rPr sz="2800" dirty="0"/>
                            <a:t>​</a:t>
                          </a:r>
                          <a14:m>
                            <m:oMath xmlns:m="http://schemas.openxmlformats.org/officeDocument/2006/math">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7</m:t>
                                      </m:r>
                                      <m:r>
                                        <a:rPr sz="2800">
                                          <a:latin typeface="Cambria Math"/>
                                        </a:rPr>
                                        <m:t>𝑥</m:t>
                                      </m:r>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2</m:t>
                                          </m:r>
                                        </m:sup>
                                      </m:sSup>
                                    </m:e>
                                  </m:d>
                                </m:e>
                                <m:sup>
                                  <m:r>
                                    <a:rPr sz="2800">
                                      <a:latin typeface="Cambria Math"/>
                                    </a:rPr>
                                    <m:t>2</m:t>
                                  </m:r>
                                </m:sup>
                              </m:sSup>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5</m:t>
                                      </m:r>
                                      <m:sSup>
                                        <m:sSupPr>
                                          <m:ctrlPr>
                                            <a:rPr sz="2800" i="1">
                                              <a:latin typeface="Cambria Math" panose="02040503050406030204" pitchFamily="18" charset="0"/>
                                            </a:rPr>
                                          </m:ctrlPr>
                                        </m:sSupPr>
                                        <m:e>
                                          <m:r>
                                            <a:rPr sz="2800">
                                              <a:latin typeface="Cambria Math"/>
                                            </a:rPr>
                                            <m:t>𝑥</m:t>
                                          </m:r>
                                        </m:e>
                                        <m:sup>
                                          <m:r>
                                            <a:rPr sz="2800">
                                              <a:latin typeface="Cambria Math"/>
                                            </a:rPr>
                                            <m:t>2</m:t>
                                          </m:r>
                                        </m:sup>
                                      </m:sSup>
                                      <m:r>
                                        <a:rPr sz="2800">
                                          <a:latin typeface="Cambria Math"/>
                                        </a:rPr>
                                        <m:t>𝑦</m:t>
                                      </m:r>
                                    </m:e>
                                  </m:d>
                                </m:e>
                                <m:sup>
                                  <m:r>
                                    <a:rPr sz="2800">
                                      <a:latin typeface="Cambria Math"/>
                                    </a:rPr>
                                    <m:t>−</m:t>
                                  </m:r>
                                  <m:r>
                                    <a:rPr sz="2800">
                                      <a:latin typeface="Cambria Math"/>
                                    </a:rPr>
                                    <m:t>1</m:t>
                                  </m:r>
                                </m:sup>
                              </m:sSup>
                              <m:r>
                                <a:rPr sz="2800">
                                  <a:latin typeface="Cambria Math"/>
                                </a:rPr>
                                <m:t>=</m:t>
                              </m:r>
                              <m:f>
                                <m:fPr>
                                  <m:ctrlPr>
                                    <a:rPr sz="2800" i="1">
                                      <a:latin typeface="Cambria Math" panose="02040503050406030204" pitchFamily="18" charset="0"/>
                                    </a:rPr>
                                  </m:ctrlPr>
                                </m:fPr>
                                <m:num>
                                  <m:r>
                                    <a:rPr sz="2800">
                                      <a:latin typeface="Cambria Math"/>
                                    </a:rPr>
                                    <m:t>49</m:t>
                                  </m:r>
                                  <m:sSup>
                                    <m:sSupPr>
                                      <m:ctrlPr>
                                        <a:rPr sz="2800" i="1">
                                          <a:latin typeface="Cambria Math" panose="02040503050406030204" pitchFamily="18" charset="0"/>
                                        </a:rPr>
                                      </m:ctrlPr>
                                    </m:sSupPr>
                                    <m:e>
                                      <m:r>
                                        <a:rPr sz="2800">
                                          <a:latin typeface="Cambria Math"/>
                                        </a:rPr>
                                        <m:t>𝑥</m:t>
                                      </m:r>
                                    </m:e>
                                    <m:sup>
                                      <m:r>
                                        <a:rPr sz="2800">
                                          <a:latin typeface="Cambria Math"/>
                                        </a:rPr>
                                        <m:t>2</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4</m:t>
                                      </m:r>
                                    </m:sup>
                                  </m:sSup>
                                </m:num>
                                <m:den>
                                  <m:r>
                                    <a:rPr sz="2800">
                                      <a:latin typeface="Cambria Math"/>
                                    </a:rPr>
                                    <m:t>5</m:t>
                                  </m:r>
                                  <m:sSup>
                                    <m:sSupPr>
                                      <m:ctrlPr>
                                        <a:rPr sz="2800" i="1">
                                          <a:latin typeface="Cambria Math" panose="02040503050406030204" pitchFamily="18" charset="0"/>
                                        </a:rPr>
                                      </m:ctrlPr>
                                    </m:sSupPr>
                                    <m:e>
                                      <m:r>
                                        <a:rPr sz="2800">
                                          <a:latin typeface="Cambria Math"/>
                                        </a:rPr>
                                        <m:t>𝑥</m:t>
                                      </m:r>
                                    </m:e>
                                    <m:sup>
                                      <m:r>
                                        <a:rPr sz="2800">
                                          <a:latin typeface="Cambria Math"/>
                                        </a:rPr>
                                        <m:t>2</m:t>
                                      </m:r>
                                    </m:sup>
                                  </m:sSup>
                                  <m:r>
                                    <a:rPr sz="2800">
                                      <a:latin typeface="Cambria Math"/>
                                    </a:rPr>
                                    <m:t>𝑦</m:t>
                                  </m:r>
                                </m:den>
                              </m:f>
                            </m:oMath>
                          </a14:m>
                          <a:endParaRPr sz="2800" dirty="0"/>
                        </a:p>
                      </a:txBody>
                      <a:tcPr/>
                    </a:tc>
                    <a:tc>
                      <a:txBody>
                        <a:bodyPr/>
                        <a:lstStyle/>
                        <a:p>
                          <a:pPr algn="l"/>
                          <a:endParaRPr dirty="0"/>
                        </a:p>
                      </a:txBody>
                      <a:tcPr/>
                    </a:tc>
                    <a:extLst>
                      <a:ext uri="{0D108BD9-81ED-4DB2-BD59-A6C34878D82A}">
                        <a16:rowId xmlns:a16="http://schemas.microsoft.com/office/drawing/2014/main" val="10000"/>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7</m:t>
                                          </m:r>
                                          <m:r>
                                            <a:rPr sz="2800">
                                              <a:latin typeface="Cambria Math"/>
                                            </a:rPr>
                                            <m:t>𝑥</m:t>
                                          </m:r>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2</m:t>
                                              </m:r>
                                            </m:sup>
                                          </m:sSup>
                                        </m:e>
                                      </m:d>
                                    </m:e>
                                    <m:sup>
                                      <m:r>
                                        <a:rPr sz="2800">
                                          <a:latin typeface="Cambria Math"/>
                                        </a:rPr>
                                        <m:t>2</m:t>
                                      </m:r>
                                    </m:sup>
                                  </m:sSup>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5</m:t>
                                          </m:r>
                                          <m:sSup>
                                            <m:sSupPr>
                                              <m:ctrlPr>
                                                <a:rPr sz="2800" i="1">
                                                  <a:latin typeface="Cambria Math" panose="02040503050406030204" pitchFamily="18" charset="0"/>
                                                </a:rPr>
                                              </m:ctrlPr>
                                            </m:sSupPr>
                                            <m:e>
                                              <m:r>
                                                <a:rPr sz="2800">
                                                  <a:latin typeface="Cambria Math"/>
                                                </a:rPr>
                                                <m:t>𝑥</m:t>
                                              </m:r>
                                            </m:e>
                                            <m:sup>
                                              <m:r>
                                                <a:rPr sz="2800">
                                                  <a:latin typeface="Cambria Math"/>
                                                </a:rPr>
                                                <m:t>2</m:t>
                                              </m:r>
                                            </m:sup>
                                          </m:sSup>
                                          <m:r>
                                            <a:rPr sz="2800">
                                              <a:latin typeface="Cambria Math"/>
                                            </a:rPr>
                                            <m:t>𝑦</m:t>
                                          </m:r>
                                        </m:e>
                                      </m:d>
                                    </m:e>
                                    <m:sup>
                                      <m:r>
                                        <a:rPr sz="2800">
                                          <a:latin typeface="Cambria Math"/>
                                        </a:rPr>
                                        <m:t>−</m:t>
                                      </m:r>
                                      <m:r>
                                        <a:rPr sz="2800">
                                          <a:latin typeface="Cambria Math"/>
                                        </a:rPr>
                                        <m:t>1</m:t>
                                      </m:r>
                                    </m:sup>
                                  </m:sSup>
                                </m:e>
                              </m:phant>
                              <m:r>
                                <a:rPr sz="2800">
                                  <a:latin typeface="Cambria Math"/>
                                </a:rPr>
                                <m:t>=</m:t>
                              </m:r>
                              <m:f>
                                <m:fPr>
                                  <m:ctrlPr>
                                    <a:rPr sz="2800" i="1">
                                      <a:latin typeface="Cambria Math" panose="02040503050406030204" pitchFamily="18" charset="0"/>
                                    </a:rPr>
                                  </m:ctrlPr>
                                </m:fPr>
                                <m:num>
                                  <m:r>
                                    <a:rPr sz="2800">
                                      <a:latin typeface="Cambria Math"/>
                                    </a:rPr>
                                    <m:t>49</m:t>
                                  </m:r>
                                </m:num>
                                <m:den>
                                  <m:r>
                                    <a:rPr sz="2800">
                                      <a:latin typeface="Cambria Math"/>
                                    </a:rPr>
                                    <m:t>5</m:t>
                                  </m:r>
                                  <m:r>
                                    <a:rPr sz="2800">
                                      <a:latin typeface="Cambria Math"/>
                                    </a:rPr>
                                    <m:t>𝑦</m:t>
                                  </m:r>
                                  <m:sSup>
                                    <m:sSupPr>
                                      <m:ctrlPr>
                                        <a:rPr sz="2800" i="1">
                                          <a:latin typeface="Cambria Math" panose="02040503050406030204" pitchFamily="18" charset="0"/>
                                        </a:rPr>
                                      </m:ctrlPr>
                                    </m:sSupPr>
                                    <m:e>
                                      <m:r>
                                        <a:rPr sz="2800">
                                          <a:latin typeface="Cambria Math"/>
                                        </a:rPr>
                                        <m:t>𝑧</m:t>
                                      </m:r>
                                    </m:e>
                                    <m:sup>
                                      <m:r>
                                        <a:rPr sz="2800">
                                          <a:latin typeface="Cambria Math"/>
                                        </a:rPr>
                                        <m:t>4</m:t>
                                      </m:r>
                                    </m:sup>
                                  </m:sSup>
                                </m:den>
                              </m:f>
                            </m:oMath>
                          </a14:m>
                          <a:endParaRPr sz="2800" dirty="0"/>
                        </a:p>
                      </a:txBody>
                      <a:tcPr/>
                    </a:tc>
                    <a:tc>
                      <a:txBody>
                        <a:bodyPr/>
                        <a:lstStyle/>
                        <a:p>
                          <a:pPr algn="l">
                            <a:defRPr sz="1100" b="1"/>
                          </a:pPr>
                          <a:endParaRPr sz="1600" b="0" dirty="0"/>
                        </a:p>
                      </a:txBody>
                      <a:tcPr/>
                    </a:tc>
                    <a:extLst>
                      <a:ext uri="{0D108BD9-81ED-4DB2-BD59-A6C34878D82A}">
                        <a16:rowId xmlns:a16="http://schemas.microsoft.com/office/drawing/2014/main" val="10001"/>
                      </a:ext>
                    </a:extLst>
                  </a:tr>
                </a:tbl>
              </a:graphicData>
            </a:graphic>
          </p:graphicFrame>
        </mc:Choice>
        <mc:Fallback xmlns="">
          <p:graphicFrame>
            <p:nvGraphicFramePr>
              <p:cNvPr id="5" name="Table Placeholder 2">
                <a:extLst>
                  <a:ext uri="{FF2B5EF4-FFF2-40B4-BE49-F238E27FC236}">
                    <a16:creationId xmlns:a16="http://schemas.microsoft.com/office/drawing/2014/main" id="{849ADC45-C0EE-4362-9295-55C2916B3BB6}"/>
                  </a:ext>
                </a:extLst>
              </p:cNvPr>
              <p:cNvGraphicFramePr>
                <a:graphicFrameLocks/>
              </p:cNvGraphicFramePr>
              <p:nvPr>
                <p:extLst>
                  <p:ext uri="{D42A27DB-BD31-4B8C-83A1-F6EECF244321}">
                    <p14:modId xmlns:p14="http://schemas.microsoft.com/office/powerpoint/2010/main" val="2071362473"/>
                  </p:ext>
                </p:extLst>
              </p:nvPr>
            </p:nvGraphicFramePr>
            <p:xfrm>
              <a:off x="914400" y="1066800"/>
              <a:ext cx="7696200" cy="1549146"/>
            </p:xfrm>
            <a:graphic>
              <a:graphicData uri="http://schemas.openxmlformats.org/drawingml/2006/table">
                <a:tbl>
                  <a:tblPr firstRow="1" bandRow="1">
                    <a:tableStyleId>{2D5ABB26-0587-4C30-8999-92F81FD0307C}</a:tableStyleId>
                  </a:tblPr>
                  <a:tblGrid>
                    <a:gridCol w="6743337">
                      <a:extLst>
                        <a:ext uri="{9D8B030D-6E8A-4147-A177-3AD203B41FA5}">
                          <a16:colId xmlns:a16="http://schemas.microsoft.com/office/drawing/2014/main" val="20000"/>
                        </a:ext>
                      </a:extLst>
                    </a:gridCol>
                    <a:gridCol w="952863">
                      <a:extLst>
                        <a:ext uri="{9D8B030D-6E8A-4147-A177-3AD203B41FA5}">
                          <a16:colId xmlns:a16="http://schemas.microsoft.com/office/drawing/2014/main" val="20001"/>
                        </a:ext>
                      </a:extLst>
                    </a:gridCol>
                  </a:tblGrid>
                  <a:tr h="804418">
                    <a:tc>
                      <a:txBody>
                        <a:bodyPr/>
                        <a:lstStyle/>
                        <a:p>
                          <a:endParaRPr lang="en-US"/>
                        </a:p>
                      </a:txBody>
                      <a:tcPr>
                        <a:blipFill>
                          <a:blip r:embed="rId3"/>
                          <a:stretch>
                            <a:fillRect r="-14092" b="-97727"/>
                          </a:stretch>
                        </a:blipFill>
                      </a:tcPr>
                    </a:tc>
                    <a:tc>
                      <a:txBody>
                        <a:bodyPr/>
                        <a:lstStyle/>
                        <a:p>
                          <a:pPr algn="l"/>
                          <a:endParaRPr dirty="0"/>
                        </a:p>
                      </a:txBody>
                      <a:tcPr/>
                    </a:tc>
                    <a:extLst>
                      <a:ext uri="{0D108BD9-81ED-4DB2-BD59-A6C34878D82A}">
                        <a16:rowId xmlns:a16="http://schemas.microsoft.com/office/drawing/2014/main" val="10000"/>
                      </a:ext>
                    </a:extLst>
                  </a:tr>
                  <a:tr h="744728">
                    <a:tc>
                      <a:txBody>
                        <a:bodyPr/>
                        <a:lstStyle/>
                        <a:p>
                          <a:endParaRPr lang="en-US"/>
                        </a:p>
                      </a:txBody>
                      <a:tcPr>
                        <a:blipFill>
                          <a:blip r:embed="rId3"/>
                          <a:stretch>
                            <a:fillRect t="-107317" r="-14092" b="-4878"/>
                          </a:stretch>
                        </a:blipFill>
                      </a:tcPr>
                    </a:tc>
                    <a:tc>
                      <a:txBody>
                        <a:bodyPr/>
                        <a:lstStyle/>
                        <a:p>
                          <a:pPr algn="l">
                            <a:defRPr sz="1100" b="1"/>
                          </a:pPr>
                          <a:endParaRPr sz="1600" b="0" dirty="0"/>
                        </a:p>
                      </a:txBody>
                      <a:tcPr/>
                    </a:tc>
                    <a:extLst>
                      <a:ext uri="{0D108BD9-81ED-4DB2-BD59-A6C34878D82A}">
                        <a16:rowId xmlns:a16="http://schemas.microsoft.com/office/drawing/2014/main" val="10001"/>
                      </a:ext>
                    </a:extLst>
                  </a:tr>
                </a:tbl>
              </a:graphicData>
            </a:graphic>
          </p:graphicFrame>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sz="3200" dirty="0"/>
              <a:t>—1</a:t>
            </a:r>
            <a:endParaRPr dirty="0"/>
          </a:p>
        </p:txBody>
      </p:sp>
      <p:sp>
        <p:nvSpPr>
          <p:cNvPr id="3" name="Text Placeholder 2"/>
          <p:cNvSpPr>
            <a:spLocks noGrp="1"/>
          </p:cNvSpPr>
          <p:nvPr>
            <p:ph type="body" sz="quarter" idx="10"/>
          </p:nvPr>
        </p:nvSpPr>
        <p:spPr>
          <a:ln>
            <a:solidFill>
              <a:srgbClr val="FF0000"/>
            </a:solidFill>
          </a:ln>
        </p:spPr>
        <p:txBody>
          <a:bodyPr>
            <a:normAutofit/>
          </a:bodyPr>
          <a:lstStyle/>
          <a:p>
            <a:r>
              <a:rPr sz="2800" dirty="0"/>
              <a:t>Many common errors result from forgetting the exact forms of the properties of exponents, as shown.</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B11A2424-5B9C-4B14-A29B-0A481783BEA1}"/>
                  </a:ext>
                </a:extLst>
              </p:cNvPr>
              <p:cNvGraphicFramePr>
                <a:graphicFrameLocks/>
              </p:cNvGraphicFramePr>
              <p:nvPr>
                <p:extLst>
                  <p:ext uri="{D42A27DB-BD31-4B8C-83A1-F6EECF244321}">
                    <p14:modId xmlns:p14="http://schemas.microsoft.com/office/powerpoint/2010/main" val="644501254"/>
                  </p:ext>
                </p:extLst>
              </p:nvPr>
            </p:nvGraphicFramePr>
            <p:xfrm>
              <a:off x="533400" y="2286000"/>
              <a:ext cx="8077200" cy="3379600"/>
            </p:xfrm>
            <a:graphic>
              <a:graphicData uri="http://schemas.openxmlformats.org/drawingml/2006/table">
                <a:tbl>
                  <a:tblPr firstRow="1" bandRow="1">
                    <a:tableStyleId>{5940675A-B579-460E-94D1-54222C63F5DA}</a:tableStyleId>
                  </a:tblPr>
                  <a:tblGrid>
                    <a:gridCol w="40386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367540">
                    <a:tc>
                      <a:txBody>
                        <a:bodyPr/>
                        <a:lstStyle/>
                        <a:p>
                          <a:pPr algn="ctr">
                            <a:defRPr sz="1800" b="1"/>
                          </a:pPr>
                          <a:r>
                            <a:t>Incorrect Statements</a:t>
                          </a:r>
                        </a:p>
                      </a:txBody>
                      <a:tcPr/>
                    </a:tc>
                    <a:tc>
                      <a:txBody>
                        <a:bodyPr/>
                        <a:lstStyle/>
                        <a:p>
                          <a:pPr algn="ctr">
                            <a:defRPr sz="1800" b="1"/>
                          </a:pPr>
                          <a:r>
                            <a:t>Corrected Statements</a:t>
                          </a:r>
                        </a:p>
                      </a:txBody>
                      <a:tcPr/>
                    </a:tc>
                    <a:extLst>
                      <a:ext uri="{0D108BD9-81ED-4DB2-BD59-A6C34878D82A}">
                        <a16:rowId xmlns:a16="http://schemas.microsoft.com/office/drawing/2014/main" val="10000"/>
                      </a:ext>
                    </a:extLst>
                  </a:tr>
                  <a:tr h="396176">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5</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10</m:t>
                                    </m:r>
                                  </m:sup>
                                </m:sSup>
                              </m:oMath>
                            </m:oMathPara>
                          </a14:m>
                          <a:endParaRPr sz="20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5</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2+5</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7</m:t>
                                    </m:r>
                                  </m:sup>
                                </m:sSup>
                              </m:oMath>
                            </m:oMathPara>
                          </a14:m>
                          <a:endParaRPr sz="2000"/>
                        </a:p>
                      </a:txBody>
                      <a:tcPr/>
                    </a:tc>
                    <a:extLst>
                      <a:ext uri="{0D108BD9-81ED-4DB2-BD59-A6C34878D82A}">
                        <a16:rowId xmlns:a16="http://schemas.microsoft.com/office/drawing/2014/main" val="10001"/>
                      </a:ext>
                    </a:extLst>
                  </a:tr>
                  <a:tr h="392714">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4</m:t>
                                    </m:r>
                                  </m:sup>
                                </m:sSup>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3</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4</m:t>
                                    </m:r>
                                  </m:e>
                                  <m:sup>
                                    <m:r>
                                      <a:rPr sz="2000">
                                        <a:latin typeface="Cambria Math" panose="02040503050406030204" pitchFamily="18" charset="0"/>
                                      </a:rPr>
                                      <m:t>7</m:t>
                                    </m:r>
                                  </m:sup>
                                </m:sSup>
                              </m:oMath>
                            </m:oMathPara>
                          </a14:m>
                          <a:endParaRPr sz="20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4</m:t>
                                    </m:r>
                                  </m:sup>
                                </m:sSup>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3</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4+3</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7</m:t>
                                    </m:r>
                                  </m:sup>
                                </m:sSup>
                              </m:oMath>
                            </m:oMathPara>
                          </a14:m>
                          <a:endParaRPr sz="2000" dirty="0"/>
                        </a:p>
                      </a:txBody>
                      <a:tcPr/>
                    </a:tc>
                    <a:extLst>
                      <a:ext uri="{0D108BD9-81ED-4DB2-BD59-A6C34878D82A}">
                        <a16:rowId xmlns:a16="http://schemas.microsoft.com/office/drawing/2014/main" val="10002"/>
                      </a:ext>
                    </a:extLst>
                  </a:tr>
                  <a:tr h="392714">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panose="02040503050406030204" pitchFamily="18" charset="0"/>
                                          </a:rPr>
                                          <m:t>3+4</m:t>
                                        </m:r>
                                      </m:e>
                                    </m:d>
                                  </m:e>
                                  <m:sup>
                                    <m:r>
                                      <a:rPr sz="2000">
                                        <a:latin typeface="Cambria Math" panose="02040503050406030204" pitchFamily="18" charset="0"/>
                                      </a:rPr>
                                      <m:t>2</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3</m:t>
                                    </m:r>
                                  </m:e>
                                  <m:sup>
                                    <m:r>
                                      <a:rPr sz="2000">
                                        <a:latin typeface="Cambria Math" panose="02040503050406030204" pitchFamily="18" charset="0"/>
                                      </a:rPr>
                                      <m:t>2</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4</m:t>
                                    </m:r>
                                  </m:e>
                                  <m:sup>
                                    <m:r>
                                      <a:rPr sz="2000">
                                        <a:latin typeface="Cambria Math" panose="02040503050406030204" pitchFamily="18" charset="0"/>
                                      </a:rPr>
                                      <m:t>2</m:t>
                                    </m:r>
                                  </m:sup>
                                </m:sSup>
                              </m:oMath>
                            </m:oMathPara>
                          </a14:m>
                          <a:endParaRPr sz="2000"/>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panose="02040503050406030204" pitchFamily="18" charset="0"/>
                                          </a:rPr>
                                          <m:t>3+4</m:t>
                                        </m:r>
                                      </m:e>
                                    </m:d>
                                  </m:e>
                                  <m:sup>
                                    <m:r>
                                      <a:rPr sz="2000">
                                        <a:latin typeface="Cambria Math" panose="02040503050406030204" pitchFamily="18" charset="0"/>
                                      </a:rPr>
                                      <m:t>2</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7</m:t>
                                    </m:r>
                                  </m:e>
                                  <m:sup>
                                    <m:r>
                                      <a:rPr sz="2000">
                                        <a:latin typeface="Cambria Math" panose="02040503050406030204" pitchFamily="18" charset="0"/>
                                      </a:rPr>
                                      <m:t>2</m:t>
                                    </m:r>
                                  </m:sup>
                                </m:sSup>
                              </m:oMath>
                            </m:oMathPara>
                          </a14:m>
                          <a:endParaRPr sz="2000" dirty="0"/>
                        </a:p>
                      </a:txBody>
                      <a:tcPr/>
                    </a:tc>
                    <a:extLst>
                      <a:ext uri="{0D108BD9-81ED-4DB2-BD59-A6C34878D82A}">
                        <a16:rowId xmlns:a16="http://schemas.microsoft.com/office/drawing/2014/main" val="10003"/>
                      </a:ext>
                    </a:extLst>
                  </a:tr>
                  <a:tr h="709781">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r>
                                          <a:rPr sz="2000">
                                            <a:latin typeface="Cambria Math" panose="02040503050406030204" pitchFamily="18" charset="0"/>
                                          </a:rPr>
                                          <m:t>+3</m:t>
                                        </m:r>
                                        <m:r>
                                          <a:rPr sz="2000">
                                            <a:latin typeface="Cambria Math" panose="02040503050406030204" pitchFamily="18" charset="0"/>
                                          </a:rPr>
                                          <m:t>𝑦</m:t>
                                        </m:r>
                                      </m:e>
                                    </m:d>
                                  </m:e>
                                  <m:sup>
                                    <m:r>
                                      <a:rPr sz="2000">
                                        <a:latin typeface="Cambria Math" panose="02040503050406030204" pitchFamily="18" charset="0"/>
                                      </a:rPr>
                                      <m:t>−1</m:t>
                                    </m:r>
                                  </m:sup>
                                </m:sSup>
                                <m:r>
                                  <a:rPr sz="2000">
                                    <a:latin typeface="Cambria Math" panose="02040503050406030204" pitchFamily="18" charset="0"/>
                                  </a:rPr>
                                  <m:t>=</m:t>
                                </m:r>
                                <m:f>
                                  <m:fPr>
                                    <m:ctrlPr>
                                      <a:rPr sz="2000" i="1">
                                        <a:latin typeface="Cambria Math" panose="02040503050406030204" pitchFamily="18" charset="0"/>
                                      </a:rPr>
                                    </m:ctrlPr>
                                  </m:fPr>
                                  <m:num>
                                    <m:r>
                                      <a:rPr sz="2000">
                                        <a:latin typeface="Cambria Math" panose="02040503050406030204" pitchFamily="18" charset="0"/>
                                      </a:rPr>
                                      <m:t>1</m:t>
                                    </m:r>
                                  </m:num>
                                  <m:den>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den>
                                </m:f>
                                <m:r>
                                  <a:rPr sz="2000">
                                    <a:latin typeface="Cambria Math" panose="02040503050406030204" pitchFamily="18" charset="0"/>
                                  </a:rPr>
                                  <m:t>+</m:t>
                                </m:r>
                                <m:f>
                                  <m:fPr>
                                    <m:ctrlPr>
                                      <a:rPr sz="2000" i="1">
                                        <a:latin typeface="Cambria Math" panose="02040503050406030204" pitchFamily="18" charset="0"/>
                                      </a:rPr>
                                    </m:ctrlPr>
                                  </m:fPr>
                                  <m:num>
                                    <m:r>
                                      <a:rPr sz="2000">
                                        <a:latin typeface="Cambria Math" panose="02040503050406030204" pitchFamily="18" charset="0"/>
                                      </a:rPr>
                                      <m:t>1</m:t>
                                    </m:r>
                                  </m:num>
                                  <m:den>
                                    <m:r>
                                      <a:rPr sz="2000">
                                        <a:latin typeface="Cambria Math" panose="02040503050406030204" pitchFamily="18" charset="0"/>
                                      </a:rPr>
                                      <m:t>3</m:t>
                                    </m:r>
                                    <m:r>
                                      <a:rPr sz="2000">
                                        <a:latin typeface="Cambria Math" panose="02040503050406030204" pitchFamily="18" charset="0"/>
                                      </a:rPr>
                                      <m:t>𝑦</m:t>
                                    </m:r>
                                  </m:den>
                                </m:f>
                              </m:oMath>
                            </m:oMathPara>
                          </a14:m>
                          <a:endParaRPr sz="20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r>
                                          <a:rPr sz="2000">
                                            <a:latin typeface="Cambria Math" panose="02040503050406030204" pitchFamily="18" charset="0"/>
                                          </a:rPr>
                                          <m:t>+3</m:t>
                                        </m:r>
                                        <m:r>
                                          <a:rPr sz="2000">
                                            <a:latin typeface="Cambria Math" panose="02040503050406030204" pitchFamily="18" charset="0"/>
                                          </a:rPr>
                                          <m:t>𝑦</m:t>
                                        </m:r>
                                      </m:e>
                                    </m:d>
                                  </m:e>
                                  <m:sup>
                                    <m:r>
                                      <a:rPr sz="2000">
                                        <a:latin typeface="Cambria Math" panose="02040503050406030204" pitchFamily="18" charset="0"/>
                                      </a:rPr>
                                      <m:t>−1</m:t>
                                    </m:r>
                                  </m:sup>
                                </m:sSup>
                                <m:r>
                                  <a:rPr sz="2000">
                                    <a:latin typeface="Cambria Math" panose="02040503050406030204" pitchFamily="18" charset="0"/>
                                  </a:rPr>
                                  <m:t>=</m:t>
                                </m:r>
                                <m:f>
                                  <m:fPr>
                                    <m:ctrlPr>
                                      <a:rPr sz="2000" i="1">
                                        <a:latin typeface="Cambria Math" panose="02040503050406030204" pitchFamily="18" charset="0"/>
                                      </a:rPr>
                                    </m:ctrlPr>
                                  </m:fPr>
                                  <m:num>
                                    <m:r>
                                      <a:rPr sz="2000">
                                        <a:latin typeface="Cambria Math" panose="02040503050406030204" pitchFamily="18" charset="0"/>
                                      </a:rPr>
                                      <m:t>1</m:t>
                                    </m:r>
                                  </m:num>
                                  <m:den>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r>
                                      <a:rPr sz="2000">
                                        <a:latin typeface="Cambria Math" panose="02040503050406030204" pitchFamily="18" charset="0"/>
                                      </a:rPr>
                                      <m:t>+3</m:t>
                                    </m:r>
                                    <m:r>
                                      <a:rPr sz="2000">
                                        <a:latin typeface="Cambria Math" panose="02040503050406030204" pitchFamily="18" charset="0"/>
                                      </a:rPr>
                                      <m:t>𝑦</m:t>
                                    </m:r>
                                  </m:den>
                                </m:f>
                              </m:oMath>
                            </m:oMathPara>
                          </a14:m>
                          <a:endParaRPr sz="2000" dirty="0"/>
                        </a:p>
                      </a:txBody>
                      <a:tcPr/>
                    </a:tc>
                    <a:extLst>
                      <a:ext uri="{0D108BD9-81ED-4DB2-BD59-A6C34878D82A}">
                        <a16:rowId xmlns:a16="http://schemas.microsoft.com/office/drawing/2014/main" val="10004"/>
                      </a:ext>
                    </a:extLst>
                  </a:tr>
                  <a:tr h="392714">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panose="02040503050406030204" pitchFamily="18" charset="0"/>
                                          </a:rPr>
                                          <m:t>3</m:t>
                                        </m:r>
                                        <m:r>
                                          <a:rPr sz="2000">
                                            <a:latin typeface="Cambria Math" panose="02040503050406030204" pitchFamily="18" charset="0"/>
                                          </a:rPr>
                                          <m:t>𝑥</m:t>
                                        </m:r>
                                      </m:e>
                                    </m:d>
                                  </m:e>
                                  <m:sup>
                                    <m:r>
                                      <a:rPr sz="2000">
                                        <a:latin typeface="Cambria Math" panose="02040503050406030204" pitchFamily="18" charset="0"/>
                                      </a:rPr>
                                      <m:t>2</m:t>
                                    </m:r>
                                  </m:sup>
                                </m:sSup>
                                <m:r>
                                  <a:rPr sz="2000">
                                    <a:latin typeface="Cambria Math" panose="02040503050406030204" pitchFamily="18" charset="0"/>
                                  </a:rPr>
                                  <m:t>=3</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oMath>
                            </m:oMathPara>
                          </a14:m>
                          <a:endParaRPr sz="2000"/>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panose="02040503050406030204" pitchFamily="18" charset="0"/>
                                          </a:rPr>
                                          <m:t>3</m:t>
                                        </m:r>
                                        <m:r>
                                          <a:rPr sz="2000">
                                            <a:latin typeface="Cambria Math" panose="02040503050406030204" pitchFamily="18" charset="0"/>
                                          </a:rPr>
                                          <m:t>𝑥</m:t>
                                        </m:r>
                                      </m:e>
                                    </m:d>
                                  </m:e>
                                  <m:sup>
                                    <m:r>
                                      <a:rPr sz="2000">
                                        <a:latin typeface="Cambria Math" panose="02040503050406030204" pitchFamily="18" charset="0"/>
                                      </a:rPr>
                                      <m:t>2</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3</m:t>
                                    </m:r>
                                  </m:e>
                                  <m:sup>
                                    <m:r>
                                      <a:rPr sz="2000">
                                        <a:latin typeface="Cambria Math" panose="02040503050406030204" pitchFamily="18" charset="0"/>
                                      </a:rPr>
                                      <m:t>2</m:t>
                                    </m:r>
                                  </m:sup>
                                </m:sSup>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r>
                                  <a:rPr sz="2000">
                                    <a:latin typeface="Cambria Math" panose="02040503050406030204" pitchFamily="18" charset="0"/>
                                  </a:rPr>
                                  <m:t>=9</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oMath>
                            </m:oMathPara>
                          </a14:m>
                          <a:endParaRPr sz="2000" dirty="0"/>
                        </a:p>
                      </a:txBody>
                      <a:tcPr/>
                    </a:tc>
                    <a:extLst>
                      <a:ext uri="{0D108BD9-81ED-4DB2-BD59-A6C34878D82A}">
                        <a16:rowId xmlns:a16="http://schemas.microsoft.com/office/drawing/2014/main" val="10005"/>
                      </a:ext>
                    </a:extLst>
                  </a:tr>
                  <a:tr h="701159">
                    <a:tc>
                      <a:txBody>
                        <a:bodyPr/>
                        <a:lstStyle/>
                        <a:p>
                          <a:pPr algn="ctr">
                            <a:defRPr sz="1800"/>
                          </a:pPr>
                          <a14:m>
                            <m:oMathPara xmlns:m="http://schemas.openxmlformats.org/officeDocument/2006/math">
                              <m:oMathParaPr>
                                <m:jc m:val="centerGroup"/>
                              </m:oMathParaPr>
                              <m:oMath xmlns:m="http://schemas.openxmlformats.org/officeDocument/2006/math">
                                <m:f>
                                  <m:fPr>
                                    <m:ctrlPr>
                                      <a:rPr sz="2000" i="1">
                                        <a:latin typeface="Cambria Math" panose="02040503050406030204" pitchFamily="18" charset="0"/>
                                      </a:rPr>
                                    </m:ctrlPr>
                                  </m:fPr>
                                  <m:num>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5</m:t>
                                        </m:r>
                                      </m:sup>
                                    </m:sSup>
                                  </m:num>
                                  <m:den>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den>
                                </m:f>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3</m:t>
                                    </m:r>
                                  </m:sup>
                                </m:sSup>
                              </m:oMath>
                            </m:oMathPara>
                          </a14:m>
                          <a:endParaRPr sz="2000"/>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2000" i="1">
                                        <a:latin typeface="Cambria Math" panose="02040503050406030204" pitchFamily="18" charset="0"/>
                                      </a:rPr>
                                    </m:ctrlPr>
                                  </m:fPr>
                                  <m:num>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5</m:t>
                                        </m:r>
                                      </m:sup>
                                    </m:sSup>
                                  </m:num>
                                  <m:den>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den>
                                </m:f>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5−</m:t>
                                    </m:r>
                                    <m:d>
                                      <m:dPr>
                                        <m:ctrlPr>
                                          <a:rPr sz="2000" i="1">
                                            <a:latin typeface="Cambria Math" panose="02040503050406030204" pitchFamily="18" charset="0"/>
                                          </a:rPr>
                                        </m:ctrlPr>
                                      </m:dPr>
                                      <m:e>
                                        <m:r>
                                          <a:rPr sz="2000">
                                            <a:latin typeface="Cambria Math" panose="02040503050406030204" pitchFamily="18" charset="0"/>
                                          </a:rPr>
                                          <m:t>−2</m:t>
                                        </m:r>
                                      </m:e>
                                    </m:d>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7</m:t>
                                    </m:r>
                                  </m:sup>
                                </m:sSup>
                              </m:oMath>
                            </m:oMathPara>
                          </a14:m>
                          <a:endParaRPr sz="2000" dirty="0"/>
                        </a:p>
                      </a:txBody>
                      <a:tcPr/>
                    </a:tc>
                    <a:extLst>
                      <a:ext uri="{0D108BD9-81ED-4DB2-BD59-A6C34878D82A}">
                        <a16:rowId xmlns:a16="http://schemas.microsoft.com/office/drawing/2014/main" val="10006"/>
                      </a:ext>
                    </a:extLst>
                  </a:tr>
                </a:tbl>
              </a:graphicData>
            </a:graphic>
          </p:graphicFrame>
        </mc:Choice>
        <mc:Fallback xmlns="">
          <p:graphicFrame>
            <p:nvGraphicFramePr>
              <p:cNvPr id="4" name="Table Placeholder 2">
                <a:extLst>
                  <a:ext uri="{FF2B5EF4-FFF2-40B4-BE49-F238E27FC236}">
                    <a16:creationId xmlns:a16="http://schemas.microsoft.com/office/drawing/2014/main" id="{B11A2424-5B9C-4B14-A29B-0A481783BEA1}"/>
                  </a:ext>
                </a:extLst>
              </p:cNvPr>
              <p:cNvGraphicFramePr>
                <a:graphicFrameLocks/>
              </p:cNvGraphicFramePr>
              <p:nvPr>
                <p:extLst>
                  <p:ext uri="{D42A27DB-BD31-4B8C-83A1-F6EECF244321}">
                    <p14:modId xmlns:p14="http://schemas.microsoft.com/office/powerpoint/2010/main" val="644501254"/>
                  </p:ext>
                </p:extLst>
              </p:nvPr>
            </p:nvGraphicFramePr>
            <p:xfrm>
              <a:off x="533400" y="2286000"/>
              <a:ext cx="8077200" cy="3416240"/>
            </p:xfrm>
            <a:graphic>
              <a:graphicData uri="http://schemas.openxmlformats.org/drawingml/2006/table">
                <a:tbl>
                  <a:tblPr firstRow="1" bandRow="1">
                    <a:tableStyleId>{5940675A-B579-460E-94D1-54222C63F5DA}</a:tableStyleId>
                  </a:tblPr>
                  <a:tblGrid>
                    <a:gridCol w="40386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367540">
                    <a:tc>
                      <a:txBody>
                        <a:bodyPr/>
                        <a:lstStyle/>
                        <a:p>
                          <a:pPr algn="ctr">
                            <a:defRPr sz="1800" b="1"/>
                          </a:pPr>
                          <a:r>
                            <a:t>Incorrect Statements</a:t>
                          </a:r>
                        </a:p>
                      </a:txBody>
                      <a:tcPr/>
                    </a:tc>
                    <a:tc>
                      <a:txBody>
                        <a:bodyPr/>
                        <a:lstStyle/>
                        <a:p>
                          <a:pPr algn="ctr">
                            <a:defRPr sz="1800" b="1"/>
                          </a:pPr>
                          <a:r>
                            <a:t>Corrected Statements</a:t>
                          </a:r>
                        </a:p>
                      </a:txBody>
                      <a:tcPr/>
                    </a:tc>
                    <a:extLst>
                      <a:ext uri="{0D108BD9-81ED-4DB2-BD59-A6C34878D82A}">
                        <a16:rowId xmlns:a16="http://schemas.microsoft.com/office/drawing/2014/main" val="10000"/>
                      </a:ext>
                    </a:extLst>
                  </a:tr>
                  <a:tr h="407670">
                    <a:tc>
                      <a:txBody>
                        <a:bodyPr/>
                        <a:lstStyle/>
                        <a:p>
                          <a:endParaRPr lang="en-US"/>
                        </a:p>
                      </a:txBody>
                      <a:tcPr>
                        <a:blipFill>
                          <a:blip r:embed="rId2"/>
                          <a:stretch>
                            <a:fillRect l="-151" t="-97015" r="-100302" b="-650746"/>
                          </a:stretch>
                        </a:blipFill>
                      </a:tcPr>
                    </a:tc>
                    <a:tc>
                      <a:txBody>
                        <a:bodyPr/>
                        <a:lstStyle/>
                        <a:p>
                          <a:endParaRPr lang="en-US"/>
                        </a:p>
                      </a:txBody>
                      <a:tcPr>
                        <a:blipFill>
                          <a:blip r:embed="rId2"/>
                          <a:stretch>
                            <a:fillRect l="-100151" t="-97015" r="-302" b="-650746"/>
                          </a:stretch>
                        </a:blipFill>
                      </a:tcPr>
                    </a:tc>
                    <a:extLst>
                      <a:ext uri="{0D108BD9-81ED-4DB2-BD59-A6C34878D82A}">
                        <a16:rowId xmlns:a16="http://schemas.microsoft.com/office/drawing/2014/main" val="10001"/>
                      </a:ext>
                    </a:extLst>
                  </a:tr>
                  <a:tr h="403162">
                    <a:tc>
                      <a:txBody>
                        <a:bodyPr/>
                        <a:lstStyle/>
                        <a:p>
                          <a:endParaRPr lang="en-US"/>
                        </a:p>
                      </a:txBody>
                      <a:tcPr>
                        <a:blipFill>
                          <a:blip r:embed="rId2"/>
                          <a:stretch>
                            <a:fillRect l="-151" t="-197015" r="-100302" b="-550746"/>
                          </a:stretch>
                        </a:blipFill>
                      </a:tcPr>
                    </a:tc>
                    <a:tc>
                      <a:txBody>
                        <a:bodyPr/>
                        <a:lstStyle/>
                        <a:p>
                          <a:endParaRPr lang="en-US"/>
                        </a:p>
                      </a:txBody>
                      <a:tcPr>
                        <a:blipFill>
                          <a:blip r:embed="rId2"/>
                          <a:stretch>
                            <a:fillRect l="-100151" t="-197015" r="-302" b="-550746"/>
                          </a:stretch>
                        </a:blipFill>
                      </a:tcPr>
                    </a:tc>
                    <a:extLst>
                      <a:ext uri="{0D108BD9-81ED-4DB2-BD59-A6C34878D82A}">
                        <a16:rowId xmlns:a16="http://schemas.microsoft.com/office/drawing/2014/main" val="10002"/>
                      </a:ext>
                    </a:extLst>
                  </a:tr>
                  <a:tr h="403162">
                    <a:tc>
                      <a:txBody>
                        <a:bodyPr/>
                        <a:lstStyle/>
                        <a:p>
                          <a:endParaRPr lang="en-US"/>
                        </a:p>
                      </a:txBody>
                      <a:tcPr>
                        <a:blipFill>
                          <a:blip r:embed="rId2"/>
                          <a:stretch>
                            <a:fillRect l="-151" t="-301515" r="-100302" b="-459091"/>
                          </a:stretch>
                        </a:blipFill>
                      </a:tcPr>
                    </a:tc>
                    <a:tc>
                      <a:txBody>
                        <a:bodyPr/>
                        <a:lstStyle/>
                        <a:p>
                          <a:endParaRPr lang="en-US"/>
                        </a:p>
                      </a:txBody>
                      <a:tcPr>
                        <a:blipFill>
                          <a:blip r:embed="rId2"/>
                          <a:stretch>
                            <a:fillRect l="-100151" t="-301515" r="-302" b="-459091"/>
                          </a:stretch>
                        </a:blipFill>
                      </a:tcPr>
                    </a:tc>
                    <a:extLst>
                      <a:ext uri="{0D108BD9-81ED-4DB2-BD59-A6C34878D82A}">
                        <a16:rowId xmlns:a16="http://schemas.microsoft.com/office/drawing/2014/main" val="10003"/>
                      </a:ext>
                    </a:extLst>
                  </a:tr>
                  <a:tr h="716153">
                    <a:tc>
                      <a:txBody>
                        <a:bodyPr/>
                        <a:lstStyle/>
                        <a:p>
                          <a:endParaRPr lang="en-US"/>
                        </a:p>
                      </a:txBody>
                      <a:tcPr>
                        <a:blipFill>
                          <a:blip r:embed="rId2"/>
                          <a:stretch>
                            <a:fillRect l="-151" t="-226496" r="-100302" b="-158974"/>
                          </a:stretch>
                        </a:blipFill>
                      </a:tcPr>
                    </a:tc>
                    <a:tc>
                      <a:txBody>
                        <a:bodyPr/>
                        <a:lstStyle/>
                        <a:p>
                          <a:endParaRPr lang="en-US"/>
                        </a:p>
                      </a:txBody>
                      <a:tcPr>
                        <a:blipFill>
                          <a:blip r:embed="rId2"/>
                          <a:stretch>
                            <a:fillRect l="-100151" t="-226496" r="-302" b="-158974"/>
                          </a:stretch>
                        </a:blipFill>
                      </a:tcPr>
                    </a:tc>
                    <a:extLst>
                      <a:ext uri="{0D108BD9-81ED-4DB2-BD59-A6C34878D82A}">
                        <a16:rowId xmlns:a16="http://schemas.microsoft.com/office/drawing/2014/main" val="10004"/>
                      </a:ext>
                    </a:extLst>
                  </a:tr>
                  <a:tr h="403162">
                    <a:tc>
                      <a:txBody>
                        <a:bodyPr/>
                        <a:lstStyle/>
                        <a:p>
                          <a:endParaRPr lang="en-US"/>
                        </a:p>
                      </a:txBody>
                      <a:tcPr>
                        <a:blipFill>
                          <a:blip r:embed="rId2"/>
                          <a:stretch>
                            <a:fillRect l="-151" t="-570149" r="-100302" b="-177612"/>
                          </a:stretch>
                        </a:blipFill>
                      </a:tcPr>
                    </a:tc>
                    <a:tc>
                      <a:txBody>
                        <a:bodyPr/>
                        <a:lstStyle/>
                        <a:p>
                          <a:endParaRPr lang="en-US"/>
                        </a:p>
                      </a:txBody>
                      <a:tcPr>
                        <a:blipFill>
                          <a:blip r:embed="rId2"/>
                          <a:stretch>
                            <a:fillRect l="-100151" t="-570149" r="-302" b="-177612"/>
                          </a:stretch>
                        </a:blipFill>
                      </a:tcPr>
                    </a:tc>
                    <a:extLst>
                      <a:ext uri="{0D108BD9-81ED-4DB2-BD59-A6C34878D82A}">
                        <a16:rowId xmlns:a16="http://schemas.microsoft.com/office/drawing/2014/main" val="10005"/>
                      </a:ext>
                    </a:extLst>
                  </a:tr>
                  <a:tr h="715391">
                    <a:tc>
                      <a:txBody>
                        <a:bodyPr/>
                        <a:lstStyle/>
                        <a:p>
                          <a:endParaRPr lang="en-US"/>
                        </a:p>
                      </a:txBody>
                      <a:tcPr>
                        <a:blipFill>
                          <a:blip r:embed="rId2"/>
                          <a:stretch>
                            <a:fillRect l="-151" t="-383761" r="-100302" b="-1709"/>
                          </a:stretch>
                        </a:blipFill>
                      </a:tcPr>
                    </a:tc>
                    <a:tc>
                      <a:txBody>
                        <a:bodyPr/>
                        <a:lstStyle/>
                        <a:p>
                          <a:endParaRPr lang="en-US"/>
                        </a:p>
                      </a:txBody>
                      <a:tcPr>
                        <a:blipFill>
                          <a:blip r:embed="rId2"/>
                          <a:stretch>
                            <a:fillRect l="-100151" t="-383761" r="-302" b="-1709"/>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Scientific Notation</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sz="2800" dirty="0"/>
                  <a:t>A number is in </a:t>
                </a:r>
                <a:r>
                  <a:rPr sz="2800" b="1" dirty="0"/>
                  <a:t>scientific notation</a:t>
                </a:r>
                <a:r>
                  <a:rPr sz="2800" dirty="0"/>
                  <a:t> when it is written in the form</a:t>
                </a:r>
              </a:p>
              <a:p>
                <a:pPr algn="ctr">
                  <a:defRPr sz="2800"/>
                </a:pPr>
                <a:r>
                  <a:rPr sz="2800" dirty="0"/>
                  <a:t> </a:t>
                </a:r>
                <a14:m>
                  <m:oMath xmlns:m="http://schemas.openxmlformats.org/officeDocument/2006/math">
                    <m:r>
                      <a:rPr>
                        <a:latin typeface="Cambria Math" panose="02040503050406030204" pitchFamily="18" charset="0"/>
                      </a:rPr>
                      <m:t>𝑎</m:t>
                    </m:r>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10</m:t>
                        </m:r>
                      </m:e>
                      <m:sup>
                        <m:r>
                          <a:rPr>
                            <a:latin typeface="Cambria Math" panose="02040503050406030204" pitchFamily="18" charset="0"/>
                          </a:rPr>
                          <m:t>𝑛</m:t>
                        </m:r>
                      </m:sup>
                    </m:sSup>
                  </m:oMath>
                </a14:m>
                <a:r>
                  <a:rPr sz="2800" dirty="0"/>
                  <a:t>,</a:t>
                </a:r>
              </a:p>
              <a:p>
                <a:pPr>
                  <a:defRPr sz="2800"/>
                </a:pPr>
                <a:r>
                  <a:rPr sz="2800" dirty="0"/>
                  <a:t>where </a:t>
                </a:r>
                <a14:m>
                  <m:oMath xmlns:m="http://schemas.openxmlformats.org/officeDocument/2006/math">
                    <m:r>
                      <a:rPr>
                        <a:latin typeface="Cambria Math" panose="02040503050406030204" pitchFamily="18" charset="0"/>
                      </a:rPr>
                      <m:t>1≤</m:t>
                    </m:r>
                    <m:d>
                      <m:dPr>
                        <m:begChr m:val="|"/>
                        <m:endChr m:val="|"/>
                        <m:ctrlPr>
                          <a:rPr i="1">
                            <a:latin typeface="Cambria Math" panose="02040503050406030204" pitchFamily="18" charset="0"/>
                          </a:rPr>
                        </m:ctrlPr>
                      </m:dPr>
                      <m:e>
                        <m:r>
                          <a:rPr>
                            <a:latin typeface="Cambria Math" panose="02040503050406030204" pitchFamily="18" charset="0"/>
                          </a:rPr>
                          <m:t>𝑎</m:t>
                        </m:r>
                      </m:e>
                    </m:d>
                    <m:r>
                      <a:rPr>
                        <a:latin typeface="Cambria Math" panose="02040503050406030204" pitchFamily="18" charset="0"/>
                      </a:rPr>
                      <m:t>&lt;10</m:t>
                    </m:r>
                  </m:oMath>
                </a14:m>
                <a:r>
                  <a:rPr sz="2800" dirty="0"/>
                  <a:t> and</a:t>
                </a:r>
                <a:r>
                  <a:rPr lang="en-US" sz="2800" dirty="0"/>
                  <a:t> </a:t>
                </a:r>
                <a:r>
                  <a:rPr lang="en-US" sz="2800" i="1" dirty="0"/>
                  <a:t>n</a:t>
                </a:r>
                <a:r>
                  <a:rPr sz="2800" dirty="0"/>
                  <a:t> is an integer. If </a:t>
                </a:r>
                <a:r>
                  <a:rPr lang="en-US" sz="2800" i="1" dirty="0"/>
                  <a:t>n</a:t>
                </a:r>
                <a:r>
                  <a:rPr sz="2800" dirty="0"/>
                  <a:t> is a positive integer, the number is large in magnitude</a:t>
                </a:r>
                <a:r>
                  <a:rPr lang="en-US" sz="2800" dirty="0"/>
                  <a:t>;</a:t>
                </a:r>
                <a:r>
                  <a:rPr sz="2800" dirty="0"/>
                  <a:t> if </a:t>
                </a:r>
                <a:r>
                  <a:rPr lang="en-US" sz="2800" i="1" dirty="0"/>
                  <a:t>n</a:t>
                </a:r>
                <a:r>
                  <a:rPr sz="2800" dirty="0"/>
                  <a:t> is a negative integer, the number is small in magnitude (close to </a:t>
                </a:r>
                <a:r>
                  <a:rPr sz="2800" dirty="0">
                    <a:latin typeface="Cambria Math"/>
                  </a:rPr>
                  <a:t>0</a:t>
                </a:r>
                <a:r>
                  <a:rPr sz="2800" dirty="0"/>
                  <a:t>). The number </a:t>
                </a:r>
                <a:r>
                  <a:rPr lang="en-US" sz="2800" i="1" dirty="0"/>
                  <a:t>a</a:t>
                </a:r>
                <a:r>
                  <a:rPr sz="2800" dirty="0"/>
                  <a:t> itself can be either positive or negative, and the sign of </a:t>
                </a:r>
                <a:r>
                  <a:rPr lang="en-US" sz="2800" i="1" dirty="0"/>
                  <a:t>a</a:t>
                </a:r>
                <a:r>
                  <a:rPr sz="2800" dirty="0"/>
                  <a:t> determines the sign of the number as a whole.</a:t>
                </a:r>
              </a:p>
              <a:p>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r="-2066"/>
                </a:stretch>
              </a:blipFill>
            </p:spPr>
            <p:txBody>
              <a:bodyPr/>
              <a:lstStyle/>
              <a:p>
                <a:r>
                  <a:rPr lang="en-US">
                    <a:noFill/>
                  </a:rPr>
                  <a:t> </a:t>
                </a:r>
              </a:p>
            </p:txBody>
          </p:sp>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sz="3200" dirty="0"/>
              <a:t>—2</a:t>
            </a:r>
            <a:endParaRPr dirty="0"/>
          </a:p>
        </p:txBody>
      </p:sp>
      <p:sp>
        <p:nvSpPr>
          <p:cNvPr id="3" name="Text Placeholder 2"/>
          <p:cNvSpPr>
            <a:spLocks noGrp="1"/>
          </p:cNvSpPr>
          <p:nvPr>
            <p:ph type="body" sz="quarter" idx="10"/>
          </p:nvPr>
        </p:nvSpPr>
        <p:spPr>
          <a:ln>
            <a:solidFill>
              <a:srgbClr val="FF0000"/>
            </a:solidFill>
          </a:ln>
        </p:spPr>
        <p:txBody>
          <a:bodyPr>
            <a:normAutofit/>
          </a:bodyPr>
          <a:lstStyle/>
          <a:p>
            <a:pPr>
              <a:defRPr sz="2800"/>
            </a:pPr>
            <a:r>
              <a:rPr sz="2800" dirty="0"/>
              <a:t>The sign of the exponent</a:t>
            </a:r>
            <a:r>
              <a:rPr lang="en-US" sz="2800" dirty="0"/>
              <a:t> </a:t>
            </a:r>
            <a:r>
              <a:rPr lang="en-US" sz="2800" i="1" dirty="0"/>
              <a:t>n</a:t>
            </a:r>
            <a:r>
              <a:rPr sz="2800" dirty="0"/>
              <a:t> in scientific notation does </a:t>
            </a:r>
            <a:r>
              <a:rPr sz="2800" i="1" dirty="0"/>
              <a:t>not</a:t>
            </a:r>
            <a:r>
              <a:rPr sz="2800" dirty="0"/>
              <a:t> determine the sign of the number as a whole. The sign of</a:t>
            </a:r>
            <a:r>
              <a:rPr lang="en-US" sz="2800" dirty="0"/>
              <a:t> </a:t>
            </a:r>
            <a:r>
              <a:rPr lang="en-US" sz="2800" i="1" dirty="0"/>
              <a:t>n</a:t>
            </a:r>
            <a:r>
              <a:rPr sz="2800" dirty="0"/>
              <a:t> only determines if the number is large (positive</a:t>
            </a:r>
            <a:r>
              <a:rPr lang="en-US" sz="2800" dirty="0"/>
              <a:t> </a:t>
            </a:r>
            <a:r>
              <a:rPr lang="en-US" sz="2800" i="1" dirty="0"/>
              <a:t>n</a:t>
            </a:r>
            <a:r>
              <a:rPr sz="2800" dirty="0"/>
              <a:t>) or small (negative</a:t>
            </a:r>
            <a:r>
              <a:rPr lang="en-US" sz="2800" dirty="0"/>
              <a:t> </a:t>
            </a:r>
            <a:r>
              <a:rPr lang="en-US" sz="2800" i="1" dirty="0"/>
              <a:t>n</a:t>
            </a:r>
            <a:r>
              <a:rPr sz="2800" dirty="0"/>
              <a:t>) in magnitude.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Using Scientific Notation</a:t>
            </a:r>
            <a:r>
              <a:rPr lang="en-US" sz="3200"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r>
                  <a:rPr lang="en-US" dirty="0"/>
                  <a:t>​</a:t>
                </a:r>
                <a:r>
                  <a:rPr lang="en-US" sz="2800" dirty="0"/>
                  <a:t>The distance from Earth to the sun is approximately </a:t>
                </a:r>
                <a:r>
                  <a:rPr lang="en-US" sz="2800" dirty="0">
                    <a:latin typeface="Cambria Math"/>
                  </a:rPr>
                  <a:t>93,000,000</a:t>
                </a:r>
                <a:r>
                  <a:rPr lang="en-US" sz="2800" dirty="0"/>
                  <a:t> miles. Scientific notation takes advantage of the observation that multiplication of a number by </a:t>
                </a:r>
                <a:r>
                  <a:rPr lang="en-US" sz="2800" dirty="0">
                    <a:latin typeface="Cambria Math"/>
                  </a:rPr>
                  <a:t>10</a:t>
                </a:r>
                <a:r>
                  <a:rPr lang="en-US" sz="2800" dirty="0"/>
                  <a:t> moves the decimal point one place to the right, and we can repeat this process as many times as necessary. Thus </a:t>
                </a:r>
                <a14:m>
                  <m:oMath xmlns:m="http://schemas.openxmlformats.org/officeDocument/2006/math">
                    <m:r>
                      <a:rPr lang="en-US">
                        <a:latin typeface="Cambria Math" panose="02040503050406030204" pitchFamily="18" charset="0"/>
                      </a:rPr>
                      <m:t>9</m:t>
                    </m:r>
                    <m:r>
                      <a:rPr lang="en-US">
                        <a:latin typeface="Cambria Math" panose="02040503050406030204" pitchFamily="18" charset="0"/>
                      </a:rPr>
                      <m:t>.</m:t>
                    </m:r>
                    <m:r>
                      <a:rPr lang="en-US">
                        <a:latin typeface="Cambria Math" panose="02040503050406030204" pitchFamily="18" charset="0"/>
                      </a:rPr>
                      <m:t>3</m:t>
                    </m:r>
                    <m:r>
                      <a:rPr lang="en-US">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10</m:t>
                        </m:r>
                      </m:e>
                      <m:sup>
                        <m:r>
                          <a:rPr lang="ar-AE">
                            <a:latin typeface="Cambria Math" panose="02040503050406030204" pitchFamily="18" charset="0"/>
                          </a:rPr>
                          <m:t>7</m:t>
                        </m:r>
                      </m:sup>
                    </m:sSup>
                  </m:oMath>
                </a14:m>
                <a:r>
                  <a:rPr lang="ar-AE" sz="2800" dirty="0"/>
                  <a:t> </a:t>
                </a:r>
                <a:r>
                  <a:rPr lang="en-US" sz="2800" dirty="0"/>
                  <a:t>is equal to </a:t>
                </a:r>
                <a:r>
                  <a:rPr lang="en-US" sz="2800" dirty="0">
                    <a:latin typeface="Cambria Math"/>
                  </a:rPr>
                  <a:t>93,000,000</a:t>
                </a:r>
                <a:r>
                  <a:rPr lang="en-US" sz="2800" dirty="0"/>
                  <a:t>, as </a:t>
                </a:r>
                <a:r>
                  <a:rPr lang="en-US" sz="2800" dirty="0">
                    <a:latin typeface="Cambria Math"/>
                  </a:rPr>
                  <a:t>93,000,000</a:t>
                </a:r>
                <a:r>
                  <a:rPr lang="en-US" sz="2800" dirty="0"/>
                  <a:t> is obtained from </a:t>
                </a:r>
                <a:r>
                  <a:rPr lang="en-US" sz="2800" dirty="0">
                    <a:latin typeface="Cambria Math"/>
                  </a:rPr>
                  <a:t>9.3</a:t>
                </a:r>
                <a:r>
                  <a:rPr lang="en-US" sz="2800" dirty="0"/>
                  <a:t> by moving the decimal point </a:t>
                </a:r>
                <a:r>
                  <a:rPr lang="en-US" sz="2800" dirty="0">
                    <a:latin typeface="Cambria Math"/>
                  </a:rPr>
                  <a:t>7</a:t>
                </a:r>
                <a:r>
                  <a:rPr lang="en-US" sz="2800" dirty="0"/>
                  <a:t> places to the right.</a:t>
                </a:r>
              </a:p>
              <a:p>
                <a:pPr algn="ctr">
                  <a:defRPr sz="2800"/>
                </a:pPr>
                <a:r>
                  <a:rPr lang="en-US" dirty="0"/>
                  <a:t>​</a:t>
                </a:r>
                <a14:m>
                  <m:oMath xmlns:m="http://schemas.openxmlformats.org/officeDocument/2006/math">
                    <m:r>
                      <a:rPr lang="en-US">
                        <a:latin typeface="Cambria Math" panose="02040503050406030204" pitchFamily="18" charset="0"/>
                      </a:rPr>
                      <m:t>9</m:t>
                    </m:r>
                    <m:r>
                      <a:rPr lang="en-US">
                        <a:latin typeface="Cambria Math" panose="02040503050406030204" pitchFamily="18" charset="0"/>
                      </a:rPr>
                      <m:t>.</m:t>
                    </m:r>
                    <m:r>
                      <a:rPr lang="en-US">
                        <a:latin typeface="Cambria Math" panose="02040503050406030204" pitchFamily="18" charset="0"/>
                      </a:rPr>
                      <m:t>3</m:t>
                    </m:r>
                    <m:r>
                      <a:rPr lang="en-US">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10</m:t>
                        </m:r>
                      </m:e>
                      <m:sup>
                        <m:r>
                          <a:rPr lang="ar-AE">
                            <a:latin typeface="Cambria Math" panose="02040503050406030204" pitchFamily="18" charset="0"/>
                          </a:rPr>
                          <m:t>7</m:t>
                        </m:r>
                      </m:sup>
                    </m:sSup>
                    <m:r>
                      <a:rPr lang="ar-AE">
                        <a:latin typeface="Cambria Math" panose="02040503050406030204" pitchFamily="18" charset="0"/>
                      </a:rPr>
                      <m:t>=</m:t>
                    </m:r>
                    <m:limLow>
                      <m:limLowPr>
                        <m:ctrlPr>
                          <a:rPr lang="ar-AE" i="1" smtClean="0">
                            <a:latin typeface="Cambria Math" panose="02040503050406030204" pitchFamily="18" charset="0"/>
                          </a:rPr>
                        </m:ctrlPr>
                      </m:limLowPr>
                      <m:e>
                        <m:r>
                          <a:rPr lang="en-US" b="0" i="1" smtClean="0">
                            <a:latin typeface="Cambria Math" panose="02040503050406030204" pitchFamily="18" charset="0"/>
                          </a:rPr>
                          <m:t>9</m:t>
                        </m:r>
                        <m:groupChr>
                          <m:groupChrPr>
                            <m:chr m:val="⏟"/>
                            <m:ctrlPr>
                              <a:rPr lang="ar-AE" i="1" smtClean="0">
                                <a:latin typeface="Cambria Math" panose="02040503050406030204" pitchFamily="18" charset="0"/>
                              </a:rPr>
                            </m:ctrlPr>
                          </m:groupChrPr>
                          <m:e>
                            <m:r>
                              <a:rPr lang="en-US" b="0" i="1" smtClean="0">
                                <a:latin typeface="Cambria Math" panose="02040503050406030204" pitchFamily="18" charset="0"/>
                              </a:rPr>
                              <m:t>3000000</m:t>
                            </m:r>
                          </m:e>
                        </m:groupChr>
                      </m:e>
                      <m:lim>
                        <m:r>
                          <a:rPr lang="en-US" b="0" i="1" smtClean="0">
                            <a:latin typeface="Cambria Math" panose="02040503050406030204" pitchFamily="18" charset="0"/>
                          </a:rPr>
                          <m:t>7</m:t>
                        </m:r>
                        <m:r>
                          <a:rPr lang="en-US" b="0" i="1" smtClean="0">
                            <a:latin typeface="Cambria Math" panose="02040503050406030204" pitchFamily="18" charset="0"/>
                          </a:rPr>
                          <m:t> </m:t>
                        </m:r>
                        <m:r>
                          <m:rPr>
                            <m:sty m:val="p"/>
                          </m:rPr>
                          <a:rPr lang="en-US" b="0" i="0" smtClean="0">
                            <a:latin typeface="Cambria Math" panose="02040503050406030204" pitchFamily="18" charset="0"/>
                          </a:rPr>
                          <m:t>places</m:t>
                        </m:r>
                      </m:lim>
                    </m:limLow>
                  </m:oMath>
                </a14:m>
                <a:endParaRPr lang="ar-AE" dirty="0"/>
              </a:p>
              <a:p>
                <a:r>
                  <a:rPr lang="ar-AE" dirty="0"/>
                  <a:t>​</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r="-2148"/>
                </a:stretch>
              </a:blipFill>
            </p:spPr>
            <p:txBody>
              <a:bodyPr/>
              <a:lstStyle/>
              <a:p>
                <a:r>
                  <a:rPr lang="en-US">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Natural Number Exponents</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1310678"/>
                <a:ext cx="8229600" cy="3870922"/>
              </a:xfrm>
            </p:spPr>
            <p:txBody>
              <a:bodyPr>
                <a:normAutofit/>
              </a:bodyPr>
              <a:lstStyle/>
              <a:p>
                <a:pPr>
                  <a:defRPr sz="2800"/>
                </a:pPr>
                <a:r>
                  <a:rPr lang="en-US" sz="2800" dirty="0"/>
                  <a:t>If </a:t>
                </a:r>
                <a:r>
                  <a:rPr lang="en-US" sz="2800" i="1" dirty="0"/>
                  <a:t>a</a:t>
                </a:r>
                <a:r>
                  <a:rPr lang="en-US" sz="2800" dirty="0"/>
                  <a:t> is any real number and if </a:t>
                </a:r>
                <a:r>
                  <a:rPr lang="en-US" sz="2800" i="1" dirty="0"/>
                  <a:t>n</a:t>
                </a:r>
                <a:r>
                  <a:rPr lang="en-US" sz="2800" dirty="0"/>
                  <a:t> is any natural number, then </a:t>
                </a:r>
                <a14:m>
                  <m:oMath xmlns:m="http://schemas.openxmlformats.org/officeDocument/2006/math">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𝑎</m:t>
                        </m:r>
                      </m:e>
                      <m:sup>
                        <m:r>
                          <a:rPr lang="en-US" sz="2800" b="0" i="1" smtClean="0">
                            <a:latin typeface="Cambria Math" panose="02040503050406030204" pitchFamily="18" charset="0"/>
                          </a:rPr>
                          <m:t>𝑛</m:t>
                        </m:r>
                      </m:sup>
                    </m:sSup>
                    <m:r>
                      <a:rPr lang="en-US" sz="2800" b="0" i="0" smtClean="0">
                        <a:latin typeface="Cambria Math" panose="02040503050406030204" pitchFamily="18" charset="0"/>
                      </a:rPr>
                      <m:t>=</m:t>
                    </m:r>
                    <m:limLow>
                      <m:limLowPr>
                        <m:ctrlPr>
                          <a:rPr lang="en-US" sz="2800" i="1" smtClean="0">
                            <a:latin typeface="Cambria Math" panose="02040503050406030204" pitchFamily="18" charset="0"/>
                          </a:rPr>
                        </m:ctrlPr>
                      </m:limLowPr>
                      <m:e>
                        <m:groupChr>
                          <m:groupChrPr>
                            <m:chr m:val="⏟"/>
                            <m:ctrlPr>
                              <a:rPr lang="en-US" sz="2800" i="1" smtClean="0">
                                <a:latin typeface="Cambria Math" panose="02040503050406030204" pitchFamily="18" charset="0"/>
                              </a:rPr>
                            </m:ctrlPr>
                          </m:groupChrPr>
                          <m:e>
                            <m:r>
                              <a:rPr lang="ar-AE">
                                <a:latin typeface="Cambria Math" panose="02040503050406030204" pitchFamily="18" charset="0"/>
                              </a:rPr>
                              <m:t>𝑎</m:t>
                            </m:r>
                            <m:r>
                              <a:rPr lang="ar-AE">
                                <a:latin typeface="Cambria Math" panose="02040503050406030204" pitchFamily="18" charset="0"/>
                              </a:rPr>
                              <m:t>⋅</m:t>
                            </m:r>
                            <m:r>
                              <a:rPr lang="ar-AE">
                                <a:latin typeface="Cambria Math" panose="02040503050406030204" pitchFamily="18" charset="0"/>
                              </a:rPr>
                              <m:t>𝑎</m:t>
                            </m:r>
                            <m:r>
                              <a:rPr lang="ar-AE">
                                <a:latin typeface="Cambria Math" panose="02040503050406030204" pitchFamily="18" charset="0"/>
                              </a:rPr>
                              <m:t>⋅…⋅</m:t>
                            </m:r>
                            <m:r>
                              <a:rPr lang="ar-AE">
                                <a:latin typeface="Cambria Math" panose="02040503050406030204" pitchFamily="18" charset="0"/>
                              </a:rPr>
                              <m:t>𝑎</m:t>
                            </m:r>
                          </m:e>
                        </m:groupChr>
                      </m:e>
                      <m:lim>
                        <m:r>
                          <a:rPr lang="en-US" sz="2800" b="0" i="1" smtClean="0">
                            <a:latin typeface="Cambria Math" panose="02040503050406030204" pitchFamily="18" charset="0"/>
                          </a:rPr>
                          <m:t>𝑛</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factors</m:t>
                        </m:r>
                      </m:lim>
                    </m:limLow>
                  </m:oMath>
                </a14:m>
                <a:r>
                  <a:rPr lang="ar-AE" sz="2800" dirty="0"/>
                  <a:t>.</a:t>
                </a:r>
                <a:r>
                  <a:rPr lang="en-US" sz="2800" dirty="0"/>
                  <a:t> That is, </a:t>
                </a:r>
                <a:r>
                  <a:rPr lang="en-US" sz="2800" i="1" dirty="0"/>
                  <a:t>a</a:t>
                </a:r>
                <a:r>
                  <a:rPr lang="en-US" sz="1050" i="1" dirty="0"/>
                  <a:t> </a:t>
                </a:r>
                <a:r>
                  <a:rPr lang="en-US" i="1" baseline="30000" dirty="0"/>
                  <a:t>n </a:t>
                </a:r>
                <a:r>
                  <a:rPr lang="en-US" sz="2800" dirty="0"/>
                  <a:t>is merely a shorter, and more precise, way of denoting the product of </a:t>
                </a:r>
                <a:r>
                  <a:rPr lang="en-US" i="1" dirty="0"/>
                  <a:t>n </a:t>
                </a:r>
                <a:r>
                  <a:rPr lang="en-US" sz="2800" dirty="0"/>
                  <a:t>factors of </a:t>
                </a:r>
                <a:r>
                  <a:rPr lang="en-US" sz="2800" i="1" dirty="0"/>
                  <a:t>a</a:t>
                </a:r>
                <a:r>
                  <a:rPr lang="en-US" sz="2800" dirty="0"/>
                  <a:t>. In the expression</a:t>
                </a:r>
                <a:r>
                  <a:rPr lang="en-US" i="1" dirty="0"/>
                  <a:t> a</a:t>
                </a:r>
                <a:r>
                  <a:rPr lang="en-US" sz="1050" i="1" dirty="0"/>
                  <a:t> </a:t>
                </a:r>
                <a:r>
                  <a:rPr lang="en-US" i="1" baseline="30000" dirty="0"/>
                  <a:t>n</a:t>
                </a:r>
                <a:r>
                  <a:rPr lang="en-US" sz="2800" dirty="0"/>
                  <a:t>, </a:t>
                </a:r>
                <a:r>
                  <a:rPr lang="en-US" sz="2800" i="1" dirty="0"/>
                  <a:t>a</a:t>
                </a:r>
                <a:r>
                  <a:rPr lang="en-US" sz="2800" dirty="0"/>
                  <a:t> is called the </a:t>
                </a:r>
                <a:r>
                  <a:rPr lang="en-US" sz="2800" b="1" dirty="0"/>
                  <a:t>base</a:t>
                </a:r>
                <a:r>
                  <a:rPr lang="en-US" sz="2800" dirty="0"/>
                  <a:t>, and </a:t>
                </a:r>
                <a:r>
                  <a:rPr lang="en-US" sz="2800" i="1" dirty="0"/>
                  <a:t>n</a:t>
                </a:r>
                <a:r>
                  <a:rPr lang="en-US" sz="2800" dirty="0"/>
                  <a:t> is the </a:t>
                </a:r>
                <a:r>
                  <a:rPr lang="en-US" sz="2800" b="1" dirty="0"/>
                  <a:t>exponent</a:t>
                </a:r>
                <a:r>
                  <a:rPr lang="en-US" sz="2800" dirty="0"/>
                  <a:t>. The process of multiplying </a:t>
                </a:r>
                <a:r>
                  <a:rPr lang="en-US" sz="2800" i="1" dirty="0"/>
                  <a:t>n </a:t>
                </a:r>
                <a:r>
                  <a:rPr lang="en-US" sz="2800" dirty="0"/>
                  <a:t>factors of </a:t>
                </a:r>
                <a:r>
                  <a:rPr lang="en-US" sz="2800" i="1" dirty="0"/>
                  <a:t>a</a:t>
                </a:r>
                <a:r>
                  <a:rPr lang="en-US" sz="2800" dirty="0"/>
                  <a:t> is called "raising </a:t>
                </a:r>
                <a:r>
                  <a:rPr lang="en-US" sz="2800" i="1" dirty="0"/>
                  <a:t>a</a:t>
                </a:r>
                <a:r>
                  <a:rPr lang="en-US" sz="2800" dirty="0"/>
                  <a:t> to the </a:t>
                </a:r>
                <a:r>
                  <a:rPr lang="en-US" sz="2800" i="1" dirty="0"/>
                  <a:t>n</a:t>
                </a:r>
                <a:r>
                  <a:rPr lang="en-US" sz="1050" dirty="0"/>
                  <a:t> </a:t>
                </a:r>
                <a:r>
                  <a:rPr lang="en-US" sz="2800" baseline="30000" dirty="0" err="1"/>
                  <a:t>th</a:t>
                </a:r>
                <a:r>
                  <a:rPr lang="en-US" sz="2800" dirty="0"/>
                  <a:t> power," and the expression </a:t>
                </a:r>
                <a:r>
                  <a:rPr lang="en-US" i="1" dirty="0"/>
                  <a:t>a</a:t>
                </a:r>
                <a:r>
                  <a:rPr lang="en-US" sz="1050" i="1" dirty="0"/>
                  <a:t> </a:t>
                </a:r>
                <a:r>
                  <a:rPr lang="en-US" i="1" baseline="30000" dirty="0"/>
                  <a:t>n </a:t>
                </a:r>
                <a:r>
                  <a:rPr lang="en-US" sz="2800" dirty="0"/>
                  <a:t>may be referred to as "the </a:t>
                </a:r>
                <a:r>
                  <a:rPr lang="en-US" i="1" dirty="0"/>
                  <a:t>n</a:t>
                </a:r>
                <a:r>
                  <a:rPr lang="en-US" sz="1050" dirty="0"/>
                  <a:t> </a:t>
                </a:r>
                <a:r>
                  <a:rPr lang="en-US" baseline="30000" dirty="0" err="1"/>
                  <a:t>th</a:t>
                </a:r>
                <a:r>
                  <a:rPr lang="en-US" sz="2800" dirty="0"/>
                  <a:t> power of </a:t>
                </a:r>
                <a:r>
                  <a:rPr lang="en-US" sz="2800" i="1" dirty="0"/>
                  <a:t>a</a:t>
                </a:r>
                <a:r>
                  <a:rPr lang="en-US" sz="2800" dirty="0"/>
                  <a:t>" or "</a:t>
                </a:r>
                <a:r>
                  <a:rPr lang="en-US" sz="2800" i="1" dirty="0"/>
                  <a:t>a </a:t>
                </a:r>
                <a:r>
                  <a:rPr lang="en-US" sz="2800" dirty="0"/>
                  <a:t>to the </a:t>
                </a:r>
                <a:r>
                  <a:rPr lang="en-US" i="1" dirty="0"/>
                  <a:t>n</a:t>
                </a:r>
                <a:r>
                  <a:rPr lang="en-US" sz="1050" dirty="0"/>
                  <a:t> </a:t>
                </a:r>
                <a:r>
                  <a:rPr lang="en-US" baseline="30000" dirty="0" err="1"/>
                  <a:t>th</a:t>
                </a:r>
                <a:r>
                  <a:rPr lang="en-US" sz="2800" dirty="0"/>
                  <a:t> power." Note that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1</m:t>
                        </m:r>
                      </m:sup>
                    </m:sSup>
                    <m:r>
                      <a:rPr lang="ar-AE">
                        <a:latin typeface="Cambria Math" panose="02040503050406030204" pitchFamily="18" charset="0"/>
                      </a:rPr>
                      <m:t>=</m:t>
                    </m:r>
                    <m:r>
                      <a:rPr lang="ar-AE">
                        <a:latin typeface="Cambria Math" panose="02040503050406030204" pitchFamily="18" charset="0"/>
                      </a:rPr>
                      <m:t>𝑎</m:t>
                    </m:r>
                  </m:oMath>
                </a14:m>
                <a:r>
                  <a:rPr lang="ar-AE" sz="2800" dirty="0"/>
                  <a:t>.</a:t>
                </a:r>
              </a:p>
              <a:p>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310678"/>
                <a:ext cx="8229600" cy="3870922"/>
              </a:xfrm>
              <a:blipFill>
                <a:blip r:embed="rId2"/>
                <a:stretch>
                  <a:fillRect l="-1328" t="-1094" r="-74" b="-2344"/>
                </a:stretch>
              </a:blipFill>
            </p:spPr>
            <p:txBody>
              <a:bodyPr/>
              <a:lstStyle/>
              <a:p>
                <a:r>
                  <a:rPr lang="en-US">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4: Using Scientific Notation</a:t>
            </a:r>
            <a:r>
              <a:rPr lang="en-US" sz="3200"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a:bodyPr>
              <a:lstStyle/>
              <a:p>
                <a:pPr marL="514350" indent="-514350">
                  <a:buFont typeface="+mj-lt"/>
                  <a:buAutoNum type="alphaLcPeriod" startAt="2"/>
                  <a:defRPr sz="2800"/>
                </a:pPr>
                <a:r>
                  <a:rPr lang="en-US" dirty="0"/>
                  <a:t>​</a:t>
                </a:r>
                <a:r>
                  <a:rPr lang="en-US" sz="2800" dirty="0"/>
                  <a:t>The mass of an electron, in kilograms, is approximately</a:t>
                </a:r>
              </a:p>
              <a:p>
                <a:pPr algn="ctr"/>
                <a:r>
                  <a:rPr lang="en-US" dirty="0"/>
                  <a:t>​</a:t>
                </a:r>
                <a:r>
                  <a:rPr lang="en-US" sz="2800" dirty="0">
                    <a:latin typeface="Cambria Math"/>
                  </a:rPr>
                  <a:t>0.000000000000000000000000000000911</a:t>
                </a:r>
                <a:r>
                  <a:rPr lang="en-US" sz="2800" dirty="0"/>
                  <a:t>,</a:t>
                </a:r>
              </a:p>
              <a:p>
                <a:pPr marL="457200" lvl="1" indent="0">
                  <a:buNone/>
                  <a:defRPr sz="2800"/>
                </a:pPr>
                <a:r>
                  <a:rPr lang="en-US" dirty="0"/>
                  <a:t>clearly not a convenient number to work with. Scientific notation takes advantage of the observation that multiplication of a number by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10</m:t>
                        </m:r>
                      </m:e>
                      <m:sup>
                        <m:r>
                          <a:rPr lang="ar-AE">
                            <a:latin typeface="Cambria Math" panose="02040503050406030204" pitchFamily="18" charset="0"/>
                          </a:rPr>
                          <m:t>−</m:t>
                        </m:r>
                        <m:r>
                          <a:rPr lang="ar-AE">
                            <a:latin typeface="Cambria Math" panose="02040503050406030204" pitchFamily="18" charset="0"/>
                          </a:rPr>
                          <m:t>1</m:t>
                        </m:r>
                      </m:sup>
                    </m:sSup>
                  </m:oMath>
                </a14:m>
                <a:r>
                  <a:rPr lang="ar-AE" dirty="0"/>
                  <a:t> (</a:t>
                </a:r>
                <a:r>
                  <a:rPr lang="en-US" dirty="0"/>
                  <a:t>which is equivalent to division by </a:t>
                </a:r>
                <a:r>
                  <a:rPr lang="en-US" dirty="0">
                    <a:latin typeface="Cambria Math"/>
                  </a:rPr>
                  <a:t>10</a:t>
                </a:r>
                <a:r>
                  <a:rPr lang="en-US" dirty="0"/>
                  <a:t>) moves the decimal point one place to the left. Again, we can repeat this process as many times as necessary. Thus in scientific notation,</a:t>
                </a:r>
              </a:p>
              <a:p>
                <a:pPr algn="ctr">
                  <a:defRPr sz="2800"/>
                </a:pPr>
                <a:r>
                  <a:rPr lang="en-US" dirty="0"/>
                  <a:t>​</a:t>
                </a:r>
                <a14:m>
                  <m:oMath xmlns:m="http://schemas.openxmlformats.org/officeDocument/2006/math">
                    <m:r>
                      <a:rPr lang="en-US">
                        <a:latin typeface="Cambria Math" panose="02040503050406030204" pitchFamily="18" charset="0"/>
                      </a:rPr>
                      <m:t>0</m:t>
                    </m:r>
                    <m:r>
                      <a:rPr lang="en-US">
                        <a:latin typeface="Cambria Math" panose="02040503050406030204" pitchFamily="18" charset="0"/>
                      </a:rPr>
                      <m:t>.</m:t>
                    </m:r>
                    <m:r>
                      <a:rPr lang="en-US">
                        <a:latin typeface="Cambria Math" panose="02040503050406030204" pitchFamily="18" charset="0"/>
                      </a:rPr>
                      <m:t>000000000000000000000000000000911</m:t>
                    </m:r>
                  </m:oMath>
                </a14:m>
                <a:endParaRPr lang="en-US" dirty="0">
                  <a:latin typeface="Cambria Math" panose="02040503050406030204" pitchFamily="18" charset="0"/>
                </a:endParaRPr>
              </a:p>
              <a:p>
                <a:pPr algn="ctr">
                  <a:defRPr sz="2800"/>
                </a:pP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9</m:t>
                    </m:r>
                    <m:r>
                      <a:rPr lang="en-US">
                        <a:latin typeface="Cambria Math" panose="02040503050406030204" pitchFamily="18" charset="0"/>
                      </a:rPr>
                      <m:t>.</m:t>
                    </m:r>
                    <m:r>
                      <a:rPr lang="en-US">
                        <a:latin typeface="Cambria Math" panose="02040503050406030204" pitchFamily="18" charset="0"/>
                      </a:rPr>
                      <m:t>11</m:t>
                    </m:r>
                    <m:r>
                      <a:rPr lang="en-US">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10</m:t>
                        </m:r>
                      </m:e>
                      <m:sup>
                        <m:r>
                          <a:rPr lang="ar-AE">
                            <a:latin typeface="Cambria Math" panose="02040503050406030204" pitchFamily="18" charset="0"/>
                          </a:rPr>
                          <m:t>−</m:t>
                        </m:r>
                        <m:r>
                          <a:rPr lang="ar-AE">
                            <a:latin typeface="Cambria Math" panose="02040503050406030204" pitchFamily="18" charset="0"/>
                          </a:rPr>
                          <m:t>31</m:t>
                        </m:r>
                      </m:sup>
                    </m:sSup>
                  </m:oMath>
                </a14:m>
                <a:r>
                  <a:rPr lang="ar-AE"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1227" r="-2074"/>
                </a:stretch>
              </a:blipFill>
            </p:spPr>
            <p:txBody>
              <a:bodyPr/>
              <a:lstStyle/>
              <a:p>
                <a:r>
                  <a:rPr lang="en-US">
                    <a:noFill/>
                  </a:rPr>
                  <a:t> </a:t>
                </a:r>
              </a:p>
            </p:txBody>
          </p:sp>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4: Using Scientific Notation</a:t>
            </a:r>
            <a:r>
              <a:rPr lang="en-US" sz="3200" dirty="0"/>
              <a:t>—Slide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lphaLcPeriod" startAt="3"/>
                  <a:defRPr sz="2800"/>
                </a:pPr>
                <a:r>
                  <a:rPr dirty="0"/>
                  <a:t>​</a:t>
                </a:r>
                <a:r>
                  <a:rPr sz="2800" dirty="0"/>
                  <a:t>The speed of light in a vacuum is approximately </a:t>
                </a:r>
                <a:br>
                  <a:rPr lang="en-US" sz="2800" dirty="0"/>
                </a:br>
                <a14:m>
                  <m:oMath xmlns:m="http://schemas.openxmlformats.org/officeDocument/2006/math">
                    <m:r>
                      <a:rPr>
                        <a:latin typeface="Cambria Math" panose="02040503050406030204" pitchFamily="18" charset="0"/>
                      </a:rPr>
                      <m:t>3×</m:t>
                    </m:r>
                    <m:sSup>
                      <m:sSupPr>
                        <m:ctrlPr>
                          <a:rPr i="1">
                            <a:latin typeface="Cambria Math" panose="02040503050406030204" pitchFamily="18" charset="0"/>
                          </a:rPr>
                        </m:ctrlPr>
                      </m:sSupPr>
                      <m:e>
                        <m:r>
                          <a:rPr>
                            <a:latin typeface="Cambria Math" panose="02040503050406030204" pitchFamily="18" charset="0"/>
                          </a:rPr>
                          <m:t>10</m:t>
                        </m:r>
                      </m:e>
                      <m:sup>
                        <m:r>
                          <a:rPr>
                            <a:latin typeface="Cambria Math" panose="02040503050406030204" pitchFamily="18" charset="0"/>
                          </a:rPr>
                          <m:t>8</m:t>
                        </m:r>
                      </m:sup>
                    </m:sSup>
                  </m:oMath>
                </a14:m>
                <a:r>
                  <a:rPr sz="2800" dirty="0"/>
                  <a:t> meters per second. In standard (nonscientific) notation, this number is written as </a:t>
                </a:r>
                <a:r>
                  <a:rPr sz="2800" dirty="0">
                    <a:latin typeface="Cambria Math"/>
                  </a:rPr>
                  <a:t>300,000,000</a:t>
                </a:r>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a:stretch>
              </a:blipFill>
            </p:spPr>
            <p:txBody>
              <a:bodyPr/>
              <a:lstStyle/>
              <a:p>
                <a:r>
                  <a:rPr lang="en-US">
                    <a:noFill/>
                  </a:rPr>
                  <a:t> </a:t>
                </a:r>
              </a:p>
            </p:txBody>
          </p:sp>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Simplifying Expressions with Scientific Notation</a:t>
            </a:r>
            <a:r>
              <a:rPr lang="en-US" sz="3200"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Simplify the following expressions, writing your answer either in scientific or standard notation, as appropriate.</a:t>
                </a:r>
              </a:p>
              <a:p>
                <a:pPr marL="514350" indent="-514350">
                  <a:buFont typeface="+mj-lt"/>
                  <a:buAutoNum type="alphaLcPeriod"/>
                  <a:defRPr sz="2800"/>
                </a:pPr>
                <a:r>
                  <a:rPr dirty="0"/>
                  <a:t>​</a:t>
                </a:r>
                <a14:m>
                  <m:oMath xmlns:m="http://schemas.openxmlformats.org/officeDocument/2006/math">
                    <m:f>
                      <m:fPr>
                        <m:ctrlPr>
                          <a:rPr i="1">
                            <a:latin typeface="Cambria Math" panose="02040503050406030204" pitchFamily="18" charset="0"/>
                          </a:rPr>
                        </m:ctrlPr>
                      </m:fPr>
                      <m:num>
                        <m:d>
                          <m:dPr>
                            <m:ctrlPr>
                              <a:rPr i="1">
                                <a:latin typeface="Cambria Math" panose="02040503050406030204" pitchFamily="18" charset="0"/>
                              </a:rPr>
                            </m:ctrlPr>
                          </m:dPr>
                          <m:e>
                            <m:r>
                              <a:rPr>
                                <a:latin typeface="Cambria Math" panose="02040503050406030204" pitchFamily="18" charset="0"/>
                              </a:rPr>
                              <m:t>3</m:t>
                            </m:r>
                            <m:r>
                              <a:rPr>
                                <a:latin typeface="Cambria Math" panose="02040503050406030204" pitchFamily="18" charset="0"/>
                              </a:rPr>
                              <m:t>.</m:t>
                            </m:r>
                            <m:r>
                              <a:rPr>
                                <a:latin typeface="Cambria Math" panose="02040503050406030204" pitchFamily="18" charset="0"/>
                              </a:rPr>
                              <m:t>6</m:t>
                            </m:r>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10</m:t>
                                </m:r>
                              </m:e>
                              <m:sup>
                                <m:r>
                                  <a:rPr>
                                    <a:latin typeface="Cambria Math" panose="02040503050406030204" pitchFamily="18" charset="0"/>
                                  </a:rPr>
                                  <m:t>−</m:t>
                                </m:r>
                                <m:r>
                                  <a:rPr>
                                    <a:latin typeface="Cambria Math" panose="02040503050406030204" pitchFamily="18" charset="0"/>
                                  </a:rPr>
                                  <m:t>12</m:t>
                                </m:r>
                              </m:sup>
                            </m:sSup>
                          </m:e>
                        </m:d>
                        <m:d>
                          <m:dPr>
                            <m:ctrlPr>
                              <a:rPr i="1">
                                <a:latin typeface="Cambria Math" panose="02040503050406030204" pitchFamily="18" charset="0"/>
                              </a:rPr>
                            </m:ctrlPr>
                          </m:dPr>
                          <m:e>
                            <m:r>
                              <a:rPr>
                                <a:latin typeface="Cambria Math" panose="02040503050406030204" pitchFamily="18" charset="0"/>
                              </a:rPr>
                              <m:t>−</m:t>
                            </m:r>
                            <m:r>
                              <a:rPr>
                                <a:latin typeface="Cambria Math" panose="02040503050406030204" pitchFamily="18" charset="0"/>
                              </a:rPr>
                              <m:t>6</m:t>
                            </m:r>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10</m:t>
                                </m:r>
                              </m:e>
                              <m:sup>
                                <m:r>
                                  <a:rPr>
                                    <a:latin typeface="Cambria Math" panose="02040503050406030204" pitchFamily="18" charset="0"/>
                                  </a:rPr>
                                  <m:t>4</m:t>
                                </m:r>
                              </m:sup>
                            </m:sSup>
                          </m:e>
                        </m:d>
                      </m:num>
                      <m:den>
                        <m:r>
                          <a:rPr>
                            <a:latin typeface="Cambria Math" panose="02040503050406030204" pitchFamily="18" charset="0"/>
                          </a:rPr>
                          <m:t>1</m:t>
                        </m:r>
                        <m:r>
                          <a:rPr>
                            <a:latin typeface="Cambria Math" panose="02040503050406030204" pitchFamily="18" charset="0"/>
                          </a:rPr>
                          <m:t>.</m:t>
                        </m:r>
                        <m:r>
                          <a:rPr>
                            <a:latin typeface="Cambria Math" panose="02040503050406030204" pitchFamily="18" charset="0"/>
                          </a:rPr>
                          <m:t>8</m:t>
                        </m:r>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10</m:t>
                            </m:r>
                          </m:e>
                          <m:sup>
                            <m:r>
                              <a:rPr>
                                <a:latin typeface="Cambria Math" panose="02040503050406030204" pitchFamily="18" charset="0"/>
                              </a:rPr>
                              <m:t>−</m:t>
                            </m:r>
                            <m:r>
                              <a:rPr>
                                <a:latin typeface="Cambria Math" panose="02040503050406030204" pitchFamily="18" charset="0"/>
                              </a:rPr>
                              <m:t>6</m:t>
                            </m:r>
                          </m:sup>
                        </m:sSup>
                      </m:den>
                    </m:f>
                  </m:oMath>
                </a14:m>
                <a:endParaRPr dirty="0"/>
              </a:p>
              <a:p>
                <a:pPr marL="514350" indent="-514350">
                  <a:buFont typeface="+mj-lt"/>
                  <a:buAutoNum type="alphaLcPeriod" startAt="2"/>
                  <a:defRPr sz="2800"/>
                </a:pPr>
                <a:r>
                  <a:rPr dirty="0"/>
                  <a:t>​</a:t>
                </a:r>
                <a14:m>
                  <m:oMath xmlns:m="http://schemas.openxmlformats.org/officeDocument/2006/math">
                    <m:f>
                      <m:fPr>
                        <m:ctrlPr>
                          <a:rPr i="1">
                            <a:latin typeface="Cambria Math" panose="02040503050406030204" pitchFamily="18" charset="0"/>
                          </a:rPr>
                        </m:ctrlPr>
                      </m:fPr>
                      <m:num>
                        <m:d>
                          <m:dPr>
                            <m:ctrlPr>
                              <a:rPr i="1">
                                <a:latin typeface="Cambria Math" panose="02040503050406030204" pitchFamily="18" charset="0"/>
                              </a:rPr>
                            </m:ctrlPr>
                          </m:dPr>
                          <m:e>
                            <m:r>
                              <a:rPr>
                                <a:latin typeface="Cambria Math" panose="02040503050406030204" pitchFamily="18" charset="0"/>
                              </a:rPr>
                              <m:t>7</m:t>
                            </m:r>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10</m:t>
                                </m:r>
                              </m:e>
                              <m:sup>
                                <m:r>
                                  <a:rPr>
                                    <a:latin typeface="Cambria Math" panose="02040503050406030204" pitchFamily="18" charset="0"/>
                                  </a:rPr>
                                  <m:t>34</m:t>
                                </m:r>
                              </m:sup>
                            </m:sSup>
                          </m:e>
                        </m:d>
                        <m:d>
                          <m:dPr>
                            <m:ctrlPr>
                              <a:rPr i="1">
                                <a:latin typeface="Cambria Math" panose="02040503050406030204" pitchFamily="18" charset="0"/>
                              </a:rPr>
                            </m:ctrlPr>
                          </m:dPr>
                          <m:e>
                            <m:r>
                              <a:rPr>
                                <a:latin typeface="Cambria Math" panose="02040503050406030204" pitchFamily="18" charset="0"/>
                              </a:rPr>
                              <m:t>3</m:t>
                            </m:r>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10</m:t>
                                </m:r>
                              </m:e>
                              <m:sup>
                                <m:r>
                                  <a:rPr>
                                    <a:latin typeface="Cambria Math" panose="02040503050406030204" pitchFamily="18" charset="0"/>
                                  </a:rPr>
                                  <m:t>−</m:t>
                                </m:r>
                                <m:r>
                                  <a:rPr>
                                    <a:latin typeface="Cambria Math" panose="02040503050406030204" pitchFamily="18" charset="0"/>
                                  </a:rPr>
                                  <m:t>12</m:t>
                                </m:r>
                              </m:sup>
                            </m:sSup>
                          </m:e>
                        </m:d>
                      </m:num>
                      <m:den>
                        <m:r>
                          <a:rPr>
                            <a:latin typeface="Cambria Math" panose="02040503050406030204" pitchFamily="18" charset="0"/>
                          </a:rPr>
                          <m:t>6</m:t>
                        </m:r>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10</m:t>
                            </m:r>
                          </m:e>
                          <m:sup>
                            <m:r>
                              <a:rPr>
                                <a:latin typeface="Cambria Math" panose="02040503050406030204" pitchFamily="18" charset="0"/>
                              </a:rPr>
                              <m:t>−</m:t>
                            </m:r>
                            <m:r>
                              <a:rPr>
                                <a:latin typeface="Cambria Math" panose="02040503050406030204" pitchFamily="18" charset="0"/>
                              </a:rPr>
                              <m:t>7</m:t>
                            </m:r>
                          </m:sup>
                        </m:sSup>
                      </m:den>
                    </m:f>
                  </m:oMath>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r="-963"/>
                </a:stretch>
              </a:blipFill>
            </p:spPr>
            <p:txBody>
              <a:bodyPr/>
              <a:lstStyle/>
              <a:p>
                <a:r>
                  <a:rPr lang="en-US">
                    <a:noFill/>
                  </a:rPr>
                  <a:t> </a:t>
                </a:r>
              </a:p>
            </p:txBody>
          </p:sp>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Simplifying Expressions with Scientific Notation</a:t>
            </a:r>
            <a:r>
              <a:rPr lang="en-US" sz="3200"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endParaRPr lang="en-US" dirty="0"/>
              </a:p>
              <a:p>
                <a:pPr>
                  <a:defRPr sz="2800"/>
                </a:pPr>
                <a:endParaRPr lang="en-US" dirty="0"/>
              </a:p>
              <a:p>
                <a:pPr>
                  <a:defRPr sz="2800"/>
                </a:pPr>
                <a:endParaRPr lang="en-US" dirty="0"/>
              </a:p>
              <a:p>
                <a:pPr>
                  <a:defRPr sz="2800"/>
                </a:pPr>
                <a:endParaRPr lang="en-US" dirty="0"/>
              </a:p>
              <a:p>
                <a:pPr>
                  <a:defRPr sz="2800"/>
                </a:pPr>
                <a:endParaRPr lang="en-US" sz="2800" b="0" dirty="0"/>
              </a:p>
              <a:p>
                <a:pPr>
                  <a:defRPr sz="2800"/>
                </a:pPr>
                <a:r>
                  <a:rPr lang="en-US" sz="2800" b="0" dirty="0"/>
                  <a:t>We have written the final answer in standard notation (as it is not inconvenient to do so). Note that in scientific notation, it would be written as </a:t>
                </a:r>
                <a14:m>
                  <m:oMath xmlns:m="http://schemas.openxmlformats.org/officeDocument/2006/math">
                    <m:r>
                      <a:rPr lang="en-US" sz="2800" b="0">
                        <a:latin typeface="Cambria Math"/>
                      </a:rPr>
                      <m:t>−</m:t>
                    </m:r>
                    <m:r>
                      <a:rPr lang="en-US" sz="2800" b="0" i="1">
                        <a:latin typeface="Cambria Math"/>
                      </a:rPr>
                      <m:t>1</m:t>
                    </m:r>
                    <m:r>
                      <a:rPr lang="en-US" sz="2800" b="0">
                        <a:latin typeface="Cambria Math"/>
                      </a:rPr>
                      <m:t>.</m:t>
                    </m:r>
                    <m:r>
                      <a:rPr lang="en-US" sz="2800" b="0" i="1">
                        <a:latin typeface="Cambria Math"/>
                      </a:rPr>
                      <m:t>2</m:t>
                    </m:r>
                    <m:r>
                      <a:rPr lang="en-US" sz="2800" b="0">
                        <a:latin typeface="Cambria Math"/>
                      </a:rPr>
                      <m:t>×</m:t>
                    </m:r>
                    <m:sSup>
                      <m:sSupPr>
                        <m:ctrlPr>
                          <a:rPr lang="ar-AE" sz="2800" b="0" i="1">
                            <a:latin typeface="Cambria Math" panose="02040503050406030204" pitchFamily="18" charset="0"/>
                          </a:rPr>
                        </m:ctrlPr>
                      </m:sSupPr>
                      <m:e>
                        <m:r>
                          <a:rPr lang="ar-AE" sz="2800" b="0" i="1">
                            <a:latin typeface="Cambria Math"/>
                          </a:rPr>
                          <m:t>10</m:t>
                        </m:r>
                      </m:e>
                      <m:sup>
                        <m:r>
                          <a:rPr lang="ar-AE" sz="2800" b="0">
                            <a:latin typeface="Cambria Math"/>
                          </a:rPr>
                          <m:t>−</m:t>
                        </m:r>
                        <m:r>
                          <a:rPr lang="ar-AE" sz="2800" b="0" i="1">
                            <a:latin typeface="Cambria Math"/>
                          </a:rPr>
                          <m:t>1</m:t>
                        </m:r>
                      </m:sup>
                    </m:sSup>
                  </m:oMath>
                </a14:m>
                <a:r>
                  <a:rPr lang="ar-AE" sz="2800" b="0" dirty="0"/>
                  <a:t>.</a:t>
                </a:r>
              </a:p>
              <a:p>
                <a:pPr>
                  <a:defRPr sz="2800"/>
                </a:pPr>
                <a:endParaRPr lang="en-US"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r="-37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5" name="Table Placeholder 2">
                <a:extLst>
                  <a:ext uri="{FF2B5EF4-FFF2-40B4-BE49-F238E27FC236}">
                    <a16:creationId xmlns:a16="http://schemas.microsoft.com/office/drawing/2014/main" id="{21E12197-EA19-4E46-B3ED-A23F397A93CF}"/>
                  </a:ext>
                </a:extLst>
              </p:cNvPr>
              <p:cNvGraphicFramePr>
                <a:graphicFrameLocks/>
              </p:cNvGraphicFramePr>
              <p:nvPr/>
            </p:nvGraphicFramePr>
            <p:xfrm>
              <a:off x="914400" y="1398234"/>
              <a:ext cx="7239000" cy="2462629"/>
            </p:xfrm>
            <a:graphic>
              <a:graphicData uri="http://schemas.openxmlformats.org/drawingml/2006/table">
                <a:tbl>
                  <a:tblPr firstRow="1" bandRow="1">
                    <a:tableStyleId>{2D5ABB26-0587-4C30-8999-92F81FD0307C}</a:tableStyleId>
                  </a:tblPr>
                  <a:tblGrid>
                    <a:gridCol w="7010400">
                      <a:extLst>
                        <a:ext uri="{9D8B030D-6E8A-4147-A177-3AD203B41FA5}">
                          <a16:colId xmlns:a16="http://schemas.microsoft.com/office/drawing/2014/main" val="20000"/>
                        </a:ext>
                      </a:extLst>
                    </a:gridCol>
                    <a:gridCol w="228600">
                      <a:extLst>
                        <a:ext uri="{9D8B030D-6E8A-4147-A177-3AD203B41FA5}">
                          <a16:colId xmlns:a16="http://schemas.microsoft.com/office/drawing/2014/main" val="20001"/>
                        </a:ext>
                      </a:extLst>
                    </a:gridCol>
                  </a:tblGrid>
                  <a:tr h="697935">
                    <a:tc>
                      <a:txBody>
                        <a:bodyPr/>
                        <a:lstStyle/>
                        <a:p>
                          <a:pPr algn="l">
                            <a:defRPr sz="1800"/>
                          </a:pPr>
                          <a:r>
                            <a:rPr sz="2800" dirty="0"/>
                            <a:t>​</a:t>
                          </a:r>
                          <a14:m>
                            <m:oMath xmlns:m="http://schemas.openxmlformats.org/officeDocument/2006/math">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3</m:t>
                                      </m:r>
                                      <m:r>
                                        <a:rPr sz="2800">
                                          <a:latin typeface="Cambria Math"/>
                                        </a:rPr>
                                        <m:t>.</m:t>
                                      </m:r>
                                      <m:r>
                                        <a:rPr sz="2800">
                                          <a:latin typeface="Cambria Math"/>
                                        </a:rPr>
                                        <m:t>6</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m:t>
                                          </m:r>
                                          <m:r>
                                            <a:rPr sz="2800">
                                              <a:latin typeface="Cambria Math"/>
                                            </a:rPr>
                                            <m:t>12</m:t>
                                          </m:r>
                                        </m:sup>
                                      </m:sSup>
                                    </m:e>
                                  </m:d>
                                  <m:d>
                                    <m:dPr>
                                      <m:ctrlPr>
                                        <a:rPr sz="2800" i="1">
                                          <a:latin typeface="Cambria Math" panose="02040503050406030204" pitchFamily="18" charset="0"/>
                                        </a:rPr>
                                      </m:ctrlPr>
                                    </m:dPr>
                                    <m:e>
                                      <m:r>
                                        <a:rPr sz="2800">
                                          <a:latin typeface="Cambria Math"/>
                                        </a:rPr>
                                        <m:t>−</m:t>
                                      </m:r>
                                      <m:r>
                                        <a:rPr sz="2800">
                                          <a:latin typeface="Cambria Math"/>
                                        </a:rPr>
                                        <m:t>6</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4</m:t>
                                          </m:r>
                                        </m:sup>
                                      </m:sSup>
                                    </m:e>
                                  </m:d>
                                </m:num>
                                <m:den>
                                  <m:r>
                                    <a:rPr sz="2800">
                                      <a:latin typeface="Cambria Math"/>
                                    </a:rPr>
                                    <m:t>1</m:t>
                                  </m:r>
                                  <m:r>
                                    <a:rPr sz="2800">
                                      <a:latin typeface="Cambria Math"/>
                                    </a:rPr>
                                    <m:t>.</m:t>
                                  </m:r>
                                  <m:r>
                                    <a:rPr sz="2800">
                                      <a:latin typeface="Cambria Math"/>
                                    </a:rPr>
                                    <m:t>8</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m:t>
                                      </m:r>
                                      <m:r>
                                        <a:rPr sz="2800">
                                          <a:latin typeface="Cambria Math"/>
                                        </a:rPr>
                                        <m:t>6</m:t>
                                      </m:r>
                                    </m:sup>
                                  </m:sSup>
                                </m:den>
                              </m:f>
                              <m:r>
                                <a:rPr sz="2800">
                                  <a:latin typeface="Cambria Math"/>
                                </a:rPr>
                                <m:t>=</m:t>
                              </m:r>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3</m:t>
                                      </m:r>
                                      <m:r>
                                        <a:rPr sz="2800">
                                          <a:latin typeface="Cambria Math"/>
                                        </a:rPr>
                                        <m:t>.</m:t>
                                      </m:r>
                                      <m:r>
                                        <a:rPr sz="2800">
                                          <a:latin typeface="Cambria Math"/>
                                        </a:rPr>
                                        <m:t>6</m:t>
                                      </m:r>
                                    </m:e>
                                  </m:d>
                                  <m:d>
                                    <m:dPr>
                                      <m:ctrlPr>
                                        <a:rPr sz="2800" i="1">
                                          <a:latin typeface="Cambria Math" panose="02040503050406030204" pitchFamily="18" charset="0"/>
                                        </a:rPr>
                                      </m:ctrlPr>
                                    </m:dPr>
                                    <m:e>
                                      <m:r>
                                        <a:rPr sz="2800">
                                          <a:latin typeface="Cambria Math"/>
                                        </a:rPr>
                                        <m:t>−</m:t>
                                      </m:r>
                                      <m:r>
                                        <a:rPr sz="2800">
                                          <a:latin typeface="Cambria Math"/>
                                        </a:rPr>
                                        <m:t>6</m:t>
                                      </m:r>
                                    </m:e>
                                  </m:d>
                                </m:num>
                                <m:den>
                                  <m:r>
                                    <a:rPr sz="2800">
                                      <a:latin typeface="Cambria Math"/>
                                    </a:rPr>
                                    <m:t>1</m:t>
                                  </m:r>
                                  <m:r>
                                    <a:rPr sz="2800">
                                      <a:latin typeface="Cambria Math"/>
                                    </a:rPr>
                                    <m:t>.</m:t>
                                  </m:r>
                                  <m:r>
                                    <a:rPr sz="2800">
                                      <a:latin typeface="Cambria Math"/>
                                    </a:rPr>
                                    <m:t>8</m:t>
                                  </m:r>
                                </m:den>
                              </m:f>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m:t>
                                  </m:r>
                                  <m:r>
                                    <a:rPr sz="2800">
                                      <a:latin typeface="Cambria Math"/>
                                    </a:rPr>
                                    <m:t>12</m:t>
                                  </m:r>
                                  <m:r>
                                    <a:rPr sz="2800">
                                      <a:latin typeface="Cambria Math"/>
                                    </a:rPr>
                                    <m:t>+</m:t>
                                  </m:r>
                                  <m:r>
                                    <a:rPr sz="2800">
                                      <a:latin typeface="Cambria Math"/>
                                    </a:rPr>
                                    <m:t>4</m:t>
                                  </m:r>
                                  <m:r>
                                    <a:rPr sz="2800">
                                      <a:latin typeface="Cambria Math"/>
                                    </a:rPr>
                                    <m:t>−</m:t>
                                  </m:r>
                                  <m:d>
                                    <m:dPr>
                                      <m:ctrlPr>
                                        <a:rPr sz="2800" i="1">
                                          <a:latin typeface="Cambria Math" panose="02040503050406030204" pitchFamily="18" charset="0"/>
                                        </a:rPr>
                                      </m:ctrlPr>
                                    </m:dPr>
                                    <m:e>
                                      <m:r>
                                        <a:rPr sz="2800">
                                          <a:latin typeface="Cambria Math"/>
                                        </a:rPr>
                                        <m:t>−</m:t>
                                      </m:r>
                                      <m:r>
                                        <a:rPr sz="2800">
                                          <a:latin typeface="Cambria Math"/>
                                        </a:rPr>
                                        <m:t>6</m:t>
                                      </m:r>
                                    </m:e>
                                  </m:d>
                                </m:sup>
                              </m:sSup>
                            </m:oMath>
                          </a14:m>
                          <a:endParaRPr sz="2800" dirty="0"/>
                        </a:p>
                      </a:txBody>
                      <a:tcPr/>
                    </a:tc>
                    <a:tc>
                      <a:txBody>
                        <a:bodyPr/>
                        <a:lstStyle/>
                        <a:p>
                          <a:pPr algn="l"/>
                          <a:endParaRPr dirty="0"/>
                        </a:p>
                      </a:txBody>
                      <a:tcPr/>
                    </a:tc>
                    <a:extLst>
                      <a:ext uri="{0D108BD9-81ED-4DB2-BD59-A6C34878D82A}">
                        <a16:rowId xmlns:a16="http://schemas.microsoft.com/office/drawing/2014/main" val="10000"/>
                      </a:ext>
                    </a:extLst>
                  </a:tr>
                  <a:tr h="446997">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3</m:t>
                                          </m:r>
                                          <m:r>
                                            <a:rPr sz="2800">
                                              <a:latin typeface="Cambria Math"/>
                                            </a:rPr>
                                            <m:t>.</m:t>
                                          </m:r>
                                          <m:r>
                                            <a:rPr sz="2800">
                                              <a:latin typeface="Cambria Math"/>
                                            </a:rPr>
                                            <m:t>6</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m:t>
                                              </m:r>
                                              <m:r>
                                                <a:rPr sz="2800">
                                                  <a:latin typeface="Cambria Math"/>
                                                </a:rPr>
                                                <m:t>12</m:t>
                                              </m:r>
                                            </m:sup>
                                          </m:sSup>
                                        </m:e>
                                      </m:d>
                                      <m:d>
                                        <m:dPr>
                                          <m:ctrlPr>
                                            <a:rPr sz="2800" i="1">
                                              <a:latin typeface="Cambria Math" panose="02040503050406030204" pitchFamily="18" charset="0"/>
                                            </a:rPr>
                                          </m:ctrlPr>
                                        </m:dPr>
                                        <m:e>
                                          <m:r>
                                            <a:rPr sz="2800">
                                              <a:latin typeface="Cambria Math"/>
                                            </a:rPr>
                                            <m:t>−</m:t>
                                          </m:r>
                                          <m:r>
                                            <a:rPr sz="2800">
                                              <a:latin typeface="Cambria Math"/>
                                            </a:rPr>
                                            <m:t>6</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4</m:t>
                                              </m:r>
                                            </m:sup>
                                          </m:sSup>
                                        </m:e>
                                      </m:d>
                                    </m:num>
                                    <m:den>
                                      <m:r>
                                        <a:rPr sz="2800">
                                          <a:latin typeface="Cambria Math"/>
                                        </a:rPr>
                                        <m:t>1</m:t>
                                      </m:r>
                                      <m:r>
                                        <a:rPr sz="2800">
                                          <a:latin typeface="Cambria Math"/>
                                        </a:rPr>
                                        <m:t>.</m:t>
                                      </m:r>
                                      <m:r>
                                        <a:rPr sz="2800">
                                          <a:latin typeface="Cambria Math"/>
                                        </a:rPr>
                                        <m:t>8</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m:t>
                                          </m:r>
                                          <m:r>
                                            <a:rPr sz="2800">
                                              <a:latin typeface="Cambria Math"/>
                                            </a:rPr>
                                            <m:t>6</m:t>
                                          </m:r>
                                        </m:sup>
                                      </m:sSup>
                                    </m:den>
                                  </m:f>
                                </m:e>
                              </m:phant>
                              <m:r>
                                <a:rPr sz="2800">
                                  <a:latin typeface="Cambria Math"/>
                                </a:rPr>
                                <m:t>=−</m:t>
                              </m:r>
                              <m:r>
                                <a:rPr sz="2800">
                                  <a:latin typeface="Cambria Math"/>
                                </a:rPr>
                                <m:t>12</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m:t>
                                  </m:r>
                                  <m:r>
                                    <a:rPr sz="2800">
                                      <a:latin typeface="Cambria Math"/>
                                    </a:rPr>
                                    <m:t>2</m:t>
                                  </m:r>
                                </m:sup>
                              </m:sSup>
                            </m:oMath>
                          </a14:m>
                          <a:endParaRPr sz="2800" dirty="0"/>
                        </a:p>
                      </a:txBody>
                      <a:tcPr/>
                    </a:tc>
                    <a:tc>
                      <a:txBody>
                        <a:bodyPr/>
                        <a:lstStyle/>
                        <a:p>
                          <a:pPr algn="l">
                            <a:defRPr sz="1100" b="1"/>
                          </a:pPr>
                          <a:endParaRPr sz="1100" b="0" dirty="0"/>
                        </a:p>
                      </a:txBody>
                      <a:tcPr/>
                    </a:tc>
                    <a:extLst>
                      <a:ext uri="{0D108BD9-81ED-4DB2-BD59-A6C34878D82A}">
                        <a16:rowId xmlns:a16="http://schemas.microsoft.com/office/drawing/2014/main" val="10001"/>
                      </a:ext>
                    </a:extLst>
                  </a:tr>
                  <a:tr h="912467">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3</m:t>
                                          </m:r>
                                          <m:r>
                                            <a:rPr sz="2800">
                                              <a:latin typeface="Cambria Math"/>
                                            </a:rPr>
                                            <m:t>.</m:t>
                                          </m:r>
                                          <m:r>
                                            <a:rPr sz="2800">
                                              <a:latin typeface="Cambria Math"/>
                                            </a:rPr>
                                            <m:t>6</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m:t>
                                              </m:r>
                                              <m:r>
                                                <a:rPr sz="2800">
                                                  <a:latin typeface="Cambria Math"/>
                                                </a:rPr>
                                                <m:t>12</m:t>
                                              </m:r>
                                            </m:sup>
                                          </m:sSup>
                                        </m:e>
                                      </m:d>
                                      <m:d>
                                        <m:dPr>
                                          <m:ctrlPr>
                                            <a:rPr sz="2800" i="1">
                                              <a:latin typeface="Cambria Math" panose="02040503050406030204" pitchFamily="18" charset="0"/>
                                            </a:rPr>
                                          </m:ctrlPr>
                                        </m:dPr>
                                        <m:e>
                                          <m:r>
                                            <a:rPr sz="2800">
                                              <a:latin typeface="Cambria Math"/>
                                            </a:rPr>
                                            <m:t>−</m:t>
                                          </m:r>
                                          <m:r>
                                            <a:rPr sz="2800">
                                              <a:latin typeface="Cambria Math"/>
                                            </a:rPr>
                                            <m:t>6</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4</m:t>
                                              </m:r>
                                            </m:sup>
                                          </m:sSup>
                                        </m:e>
                                      </m:d>
                                    </m:num>
                                    <m:den>
                                      <m:r>
                                        <a:rPr sz="2800">
                                          <a:latin typeface="Cambria Math"/>
                                        </a:rPr>
                                        <m:t>1</m:t>
                                      </m:r>
                                      <m:r>
                                        <a:rPr sz="2800">
                                          <a:latin typeface="Cambria Math"/>
                                        </a:rPr>
                                        <m:t>.</m:t>
                                      </m:r>
                                      <m:r>
                                        <a:rPr sz="2800">
                                          <a:latin typeface="Cambria Math"/>
                                        </a:rPr>
                                        <m:t>8</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m:t>
                                          </m:r>
                                          <m:r>
                                            <a:rPr sz="2800">
                                              <a:latin typeface="Cambria Math"/>
                                            </a:rPr>
                                            <m:t>6</m:t>
                                          </m:r>
                                        </m:sup>
                                      </m:sSup>
                                    </m:den>
                                  </m:f>
                                </m:e>
                              </m:phant>
                              <m:r>
                                <a:rPr sz="2800">
                                  <a:latin typeface="Cambria Math"/>
                                </a:rPr>
                                <m:t>=−</m:t>
                              </m:r>
                              <m:r>
                                <a:rPr sz="2800">
                                  <a:latin typeface="Cambria Math"/>
                                </a:rPr>
                                <m:t>0</m:t>
                              </m:r>
                              <m:r>
                                <a:rPr sz="2800">
                                  <a:latin typeface="Cambria Math"/>
                                </a:rPr>
                                <m:t>.</m:t>
                              </m:r>
                              <m:r>
                                <a:rPr sz="2800">
                                  <a:latin typeface="Cambria Math"/>
                                </a:rPr>
                                <m:t>12</m:t>
                              </m:r>
                            </m:oMath>
                          </a14:m>
                          <a:endParaRPr sz="2800" dirty="0"/>
                        </a:p>
                      </a:txBody>
                      <a:tcPr/>
                    </a:tc>
                    <a:tc>
                      <a:txBody>
                        <a:bodyPr/>
                        <a:lstStyle/>
                        <a:p>
                          <a:pPr algn="l"/>
                          <a:endParaRPr dirty="0"/>
                        </a:p>
                      </a:txBody>
                      <a:tcPr/>
                    </a:tc>
                    <a:extLst>
                      <a:ext uri="{0D108BD9-81ED-4DB2-BD59-A6C34878D82A}">
                        <a16:rowId xmlns:a16="http://schemas.microsoft.com/office/drawing/2014/main" val="10002"/>
                      </a:ext>
                    </a:extLst>
                  </a:tr>
                </a:tbl>
              </a:graphicData>
            </a:graphic>
          </p:graphicFrame>
        </mc:Choice>
        <mc:Fallback xmlns="">
          <p:graphicFrame>
            <p:nvGraphicFramePr>
              <p:cNvPr id="5" name="Table Placeholder 2">
                <a:extLst>
                  <a:ext uri="{FF2B5EF4-FFF2-40B4-BE49-F238E27FC236}">
                    <a16:creationId xmlns:a16="http://schemas.microsoft.com/office/drawing/2014/main" id="{21E12197-EA19-4E46-B3ED-A23F397A93CF}"/>
                  </a:ext>
                </a:extLst>
              </p:cNvPr>
              <p:cNvGraphicFramePr>
                <a:graphicFrameLocks/>
              </p:cNvGraphicFramePr>
              <p:nvPr>
                <p:extLst>
                  <p:ext uri="{D42A27DB-BD31-4B8C-83A1-F6EECF244321}">
                    <p14:modId xmlns:p14="http://schemas.microsoft.com/office/powerpoint/2010/main" val="715323775"/>
                  </p:ext>
                </p:extLst>
              </p:nvPr>
            </p:nvGraphicFramePr>
            <p:xfrm>
              <a:off x="914400" y="1398234"/>
              <a:ext cx="7239000" cy="2462629"/>
            </p:xfrm>
            <a:graphic>
              <a:graphicData uri="http://schemas.openxmlformats.org/drawingml/2006/table">
                <a:tbl>
                  <a:tblPr firstRow="1" bandRow="1">
                    <a:tableStyleId>{2D5ABB26-0587-4C30-8999-92F81FD0307C}</a:tableStyleId>
                  </a:tblPr>
                  <a:tblGrid>
                    <a:gridCol w="7010400">
                      <a:extLst>
                        <a:ext uri="{9D8B030D-6E8A-4147-A177-3AD203B41FA5}">
                          <a16:colId xmlns:a16="http://schemas.microsoft.com/office/drawing/2014/main" val="20000"/>
                        </a:ext>
                      </a:extLst>
                    </a:gridCol>
                    <a:gridCol w="228600">
                      <a:extLst>
                        <a:ext uri="{9D8B030D-6E8A-4147-A177-3AD203B41FA5}">
                          <a16:colId xmlns:a16="http://schemas.microsoft.com/office/drawing/2014/main" val="20001"/>
                        </a:ext>
                      </a:extLst>
                    </a:gridCol>
                  </a:tblGrid>
                  <a:tr h="775081">
                    <a:tc>
                      <a:txBody>
                        <a:bodyPr/>
                        <a:lstStyle/>
                        <a:p>
                          <a:endParaRPr lang="en-US"/>
                        </a:p>
                      </a:txBody>
                      <a:tcPr>
                        <a:blipFill>
                          <a:blip r:embed="rId3"/>
                          <a:stretch>
                            <a:fillRect r="-3304" b="-218898"/>
                          </a:stretch>
                        </a:blipFill>
                      </a:tcPr>
                    </a:tc>
                    <a:tc>
                      <a:txBody>
                        <a:bodyPr/>
                        <a:lstStyle/>
                        <a:p>
                          <a:pPr algn="l"/>
                          <a:endParaRPr dirty="0"/>
                        </a:p>
                      </a:txBody>
                      <a:tcPr/>
                    </a:tc>
                    <a:extLst>
                      <a:ext uri="{0D108BD9-81ED-4DB2-BD59-A6C34878D82A}">
                        <a16:rowId xmlns:a16="http://schemas.microsoft.com/office/drawing/2014/main" val="10000"/>
                      </a:ext>
                    </a:extLst>
                  </a:tr>
                  <a:tr h="775081">
                    <a:tc>
                      <a:txBody>
                        <a:bodyPr/>
                        <a:lstStyle/>
                        <a:p>
                          <a:endParaRPr lang="en-US"/>
                        </a:p>
                      </a:txBody>
                      <a:tcPr>
                        <a:blipFill>
                          <a:blip r:embed="rId3"/>
                          <a:stretch>
                            <a:fillRect t="-99219" r="-3304" b="-117188"/>
                          </a:stretch>
                        </a:blipFill>
                      </a:tcPr>
                    </a:tc>
                    <a:tc>
                      <a:txBody>
                        <a:bodyPr/>
                        <a:lstStyle/>
                        <a:p>
                          <a:pPr algn="l">
                            <a:defRPr sz="1100" b="1"/>
                          </a:pPr>
                          <a:endParaRPr sz="1100" b="0" dirty="0"/>
                        </a:p>
                      </a:txBody>
                      <a:tcPr/>
                    </a:tc>
                    <a:extLst>
                      <a:ext uri="{0D108BD9-81ED-4DB2-BD59-A6C34878D82A}">
                        <a16:rowId xmlns:a16="http://schemas.microsoft.com/office/drawing/2014/main" val="10001"/>
                      </a:ext>
                    </a:extLst>
                  </a:tr>
                  <a:tr h="912467">
                    <a:tc>
                      <a:txBody>
                        <a:bodyPr/>
                        <a:lstStyle/>
                        <a:p>
                          <a:endParaRPr lang="en-US"/>
                        </a:p>
                      </a:txBody>
                      <a:tcPr>
                        <a:blipFill>
                          <a:blip r:embed="rId3"/>
                          <a:stretch>
                            <a:fillRect t="-170000" r="-3304"/>
                          </a:stretch>
                        </a:blipFill>
                      </a:tcPr>
                    </a:tc>
                    <a:tc>
                      <a:txBody>
                        <a:bodyPr/>
                        <a:lstStyle/>
                        <a:p>
                          <a:pPr algn="l"/>
                          <a:endParaRPr dirty="0"/>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Simplifying Expressions with Scientific Notation</a:t>
            </a:r>
            <a:r>
              <a:rPr lang="en-US" sz="3200" dirty="0"/>
              <a:t>—Slide 3</a:t>
            </a:r>
            <a:endParaRPr dirty="0"/>
          </a:p>
        </p:txBody>
      </p:sp>
      <p:sp>
        <p:nvSpPr>
          <p:cNvPr id="3" name="Text Placeholder 2"/>
          <p:cNvSpPr>
            <a:spLocks noGrp="1"/>
          </p:cNvSpPr>
          <p:nvPr>
            <p:ph type="body" sz="quarter" idx="10"/>
          </p:nvPr>
        </p:nvSpPr>
        <p:spPr>
          <a:xfrm>
            <a:off x="457200" y="1219201"/>
            <a:ext cx="8229600" cy="4800600"/>
          </a:xfrm>
        </p:spPr>
        <p:txBody>
          <a:bodyPr/>
          <a:lstStyle/>
          <a:p>
            <a:pPr marL="514350" indent="-514350">
              <a:buFont typeface="+mj-lt"/>
              <a:buAutoNum type="alphaLcPeriod" startAt="2"/>
              <a:defRPr sz="2800"/>
            </a:pPr>
            <a:r>
              <a:rPr dirty="0"/>
              <a:t>​</a:t>
            </a:r>
            <a:endParaRPr lang="en-US" dirty="0"/>
          </a:p>
          <a:p>
            <a:pPr>
              <a:defRPr sz="2800"/>
            </a:pPr>
            <a:endParaRPr lang="en-US" dirty="0"/>
          </a:p>
          <a:p>
            <a:pPr>
              <a:defRPr sz="2800"/>
            </a:pPr>
            <a:endParaRPr lang="en-US" dirty="0"/>
          </a:p>
          <a:p>
            <a:pPr>
              <a:defRPr sz="2800"/>
            </a:pPr>
            <a:r>
              <a:rPr lang="en-US" dirty="0"/>
              <a:t>This answer is best written in scientific notation.</a:t>
            </a:r>
            <a:endParaRPr dirty="0"/>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E1E60322-2613-4D4F-977F-79505CD11906}"/>
                  </a:ext>
                </a:extLst>
              </p:cNvPr>
              <p:cNvGraphicFramePr>
                <a:graphicFrameLocks/>
              </p:cNvGraphicFramePr>
              <p:nvPr/>
            </p:nvGraphicFramePr>
            <p:xfrm>
              <a:off x="914400" y="1143000"/>
              <a:ext cx="7772400" cy="1549654"/>
            </p:xfrm>
            <a:graphic>
              <a:graphicData uri="http://schemas.openxmlformats.org/drawingml/2006/table">
                <a:tbl>
                  <a:tblPr firstRow="1" bandRow="1">
                    <a:tableStyleId>{2D5ABB26-0587-4C30-8999-92F81FD0307C}</a:tableStyleId>
                  </a:tblPr>
                  <a:tblGrid>
                    <a:gridCol w="7086600">
                      <a:extLst>
                        <a:ext uri="{9D8B030D-6E8A-4147-A177-3AD203B41FA5}">
                          <a16:colId xmlns:a16="http://schemas.microsoft.com/office/drawing/2014/main" val="20000"/>
                        </a:ext>
                      </a:extLst>
                    </a:gridCol>
                    <a:gridCol w="685800">
                      <a:extLst>
                        <a:ext uri="{9D8B030D-6E8A-4147-A177-3AD203B41FA5}">
                          <a16:colId xmlns:a16="http://schemas.microsoft.com/office/drawing/2014/main" val="20001"/>
                        </a:ext>
                      </a:extLst>
                    </a:gridCol>
                  </a:tblGrid>
                  <a:tr h="370840">
                    <a:tc>
                      <a:txBody>
                        <a:bodyPr/>
                        <a:lstStyle/>
                        <a:p>
                          <a:pPr algn="l">
                            <a:defRPr sz="1800"/>
                          </a:pPr>
                          <a:r>
                            <a:rPr sz="2800" dirty="0"/>
                            <a:t>​</a:t>
                          </a:r>
                          <a14:m>
                            <m:oMath xmlns:m="http://schemas.openxmlformats.org/officeDocument/2006/math">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7×</m:t>
                                      </m:r>
                                      <m:sSup>
                                        <m:sSupPr>
                                          <m:ctrlPr>
                                            <a:rPr sz="2800" i="1">
                                              <a:latin typeface="Cambria Math" panose="02040503050406030204" pitchFamily="18" charset="0"/>
                                            </a:rPr>
                                          </m:ctrlPr>
                                        </m:sSupPr>
                                        <m:e>
                                          <m:r>
                                            <a:rPr sz="2800">
                                              <a:latin typeface="Cambria Math"/>
                                            </a:rPr>
                                            <m:t>10</m:t>
                                          </m:r>
                                        </m:e>
                                        <m:sup>
                                          <m:r>
                                            <a:rPr sz="2800">
                                              <a:latin typeface="Cambria Math"/>
                                            </a:rPr>
                                            <m:t>34</m:t>
                                          </m:r>
                                        </m:sup>
                                      </m:sSup>
                                    </m:e>
                                  </m:d>
                                  <m:d>
                                    <m:dPr>
                                      <m:ctrlPr>
                                        <a:rPr sz="2800" i="1">
                                          <a:latin typeface="Cambria Math" panose="02040503050406030204" pitchFamily="18" charset="0"/>
                                        </a:rPr>
                                      </m:ctrlPr>
                                    </m:dPr>
                                    <m:e>
                                      <m:r>
                                        <a:rPr sz="2800">
                                          <a:latin typeface="Cambria Math"/>
                                        </a:rPr>
                                        <m:t>3×</m:t>
                                      </m:r>
                                      <m:sSup>
                                        <m:sSupPr>
                                          <m:ctrlPr>
                                            <a:rPr sz="2800" i="1">
                                              <a:latin typeface="Cambria Math" panose="02040503050406030204" pitchFamily="18" charset="0"/>
                                            </a:rPr>
                                          </m:ctrlPr>
                                        </m:sSupPr>
                                        <m:e>
                                          <m:r>
                                            <a:rPr sz="2800">
                                              <a:latin typeface="Cambria Math"/>
                                            </a:rPr>
                                            <m:t>10</m:t>
                                          </m:r>
                                        </m:e>
                                        <m:sup>
                                          <m:r>
                                            <a:rPr sz="2800">
                                              <a:latin typeface="Cambria Math"/>
                                            </a:rPr>
                                            <m:t>−12</m:t>
                                          </m:r>
                                        </m:sup>
                                      </m:sSup>
                                    </m:e>
                                  </m:d>
                                </m:num>
                                <m:den>
                                  <m:r>
                                    <a:rPr sz="2800">
                                      <a:latin typeface="Cambria Math"/>
                                    </a:rPr>
                                    <m:t>6×</m:t>
                                  </m:r>
                                  <m:sSup>
                                    <m:sSupPr>
                                      <m:ctrlPr>
                                        <a:rPr sz="2800" i="1">
                                          <a:latin typeface="Cambria Math" panose="02040503050406030204" pitchFamily="18" charset="0"/>
                                        </a:rPr>
                                      </m:ctrlPr>
                                    </m:sSupPr>
                                    <m:e>
                                      <m:r>
                                        <a:rPr sz="2800">
                                          <a:latin typeface="Cambria Math"/>
                                        </a:rPr>
                                        <m:t>10</m:t>
                                      </m:r>
                                    </m:e>
                                    <m:sup>
                                      <m:r>
                                        <a:rPr sz="2800">
                                          <a:latin typeface="Cambria Math"/>
                                        </a:rPr>
                                        <m:t>−7</m:t>
                                      </m:r>
                                    </m:sup>
                                  </m:sSup>
                                </m:den>
                              </m:f>
                              <m:r>
                                <a:rPr sz="2800">
                                  <a:latin typeface="Cambria Math"/>
                                </a:rPr>
                                <m:t>=</m:t>
                              </m:r>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7</m:t>
                                      </m:r>
                                    </m:e>
                                  </m:d>
                                  <m:d>
                                    <m:dPr>
                                      <m:ctrlPr>
                                        <a:rPr sz="2800" i="1">
                                          <a:latin typeface="Cambria Math" panose="02040503050406030204" pitchFamily="18" charset="0"/>
                                        </a:rPr>
                                      </m:ctrlPr>
                                    </m:dPr>
                                    <m:e>
                                      <m:r>
                                        <a:rPr sz="2800">
                                          <a:latin typeface="Cambria Math"/>
                                        </a:rPr>
                                        <m:t>3</m:t>
                                      </m:r>
                                    </m:e>
                                  </m:d>
                                </m:num>
                                <m:den>
                                  <m:r>
                                    <a:rPr sz="2800">
                                      <a:latin typeface="Cambria Math"/>
                                    </a:rPr>
                                    <m:t>6</m:t>
                                  </m:r>
                                </m:den>
                              </m:f>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34+</m:t>
                                  </m:r>
                                  <m:d>
                                    <m:dPr>
                                      <m:ctrlPr>
                                        <a:rPr sz="2800" i="1">
                                          <a:latin typeface="Cambria Math" panose="02040503050406030204" pitchFamily="18" charset="0"/>
                                        </a:rPr>
                                      </m:ctrlPr>
                                    </m:dPr>
                                    <m:e>
                                      <m:r>
                                        <a:rPr sz="2800">
                                          <a:latin typeface="Cambria Math"/>
                                        </a:rPr>
                                        <m:t>−12</m:t>
                                      </m:r>
                                    </m:e>
                                  </m:d>
                                  <m:r>
                                    <a:rPr sz="2800">
                                      <a:latin typeface="Cambria Math"/>
                                    </a:rPr>
                                    <m:t>−</m:t>
                                  </m:r>
                                  <m:d>
                                    <m:dPr>
                                      <m:ctrlPr>
                                        <a:rPr sz="2800" i="1">
                                          <a:latin typeface="Cambria Math" panose="02040503050406030204" pitchFamily="18" charset="0"/>
                                        </a:rPr>
                                      </m:ctrlPr>
                                    </m:dPr>
                                    <m:e>
                                      <m:r>
                                        <a:rPr sz="2800">
                                          <a:latin typeface="Cambria Math"/>
                                        </a:rPr>
                                        <m:t>−7</m:t>
                                      </m:r>
                                    </m:e>
                                  </m:d>
                                </m:sup>
                              </m:sSup>
                            </m:oMath>
                          </a14:m>
                          <a:endParaRPr sz="2800" dirty="0"/>
                        </a:p>
                      </a:txBody>
                      <a:tcPr/>
                    </a:tc>
                    <a:tc>
                      <a:txBody>
                        <a:bodyPr/>
                        <a:lstStyle/>
                        <a:p>
                          <a:pPr algn="l"/>
                          <a:endParaRPr dirty="0"/>
                        </a:p>
                      </a:txBody>
                      <a:tcPr/>
                    </a:tc>
                    <a:extLst>
                      <a:ext uri="{0D108BD9-81ED-4DB2-BD59-A6C34878D82A}">
                        <a16:rowId xmlns:a16="http://schemas.microsoft.com/office/drawing/2014/main" val="10000"/>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7×</m:t>
                                          </m:r>
                                          <m:sSup>
                                            <m:sSupPr>
                                              <m:ctrlPr>
                                                <a:rPr sz="2800" i="1">
                                                  <a:latin typeface="Cambria Math" panose="02040503050406030204" pitchFamily="18" charset="0"/>
                                                </a:rPr>
                                              </m:ctrlPr>
                                            </m:sSupPr>
                                            <m:e>
                                              <m:r>
                                                <a:rPr sz="2800">
                                                  <a:latin typeface="Cambria Math"/>
                                                </a:rPr>
                                                <m:t>10</m:t>
                                              </m:r>
                                            </m:e>
                                            <m:sup>
                                              <m:r>
                                                <a:rPr sz="2800">
                                                  <a:latin typeface="Cambria Math"/>
                                                </a:rPr>
                                                <m:t>34</m:t>
                                              </m:r>
                                            </m:sup>
                                          </m:sSup>
                                        </m:e>
                                      </m:d>
                                      <m:d>
                                        <m:dPr>
                                          <m:ctrlPr>
                                            <a:rPr sz="2800" i="1">
                                              <a:latin typeface="Cambria Math" panose="02040503050406030204" pitchFamily="18" charset="0"/>
                                            </a:rPr>
                                          </m:ctrlPr>
                                        </m:dPr>
                                        <m:e>
                                          <m:r>
                                            <a:rPr sz="2800">
                                              <a:latin typeface="Cambria Math"/>
                                            </a:rPr>
                                            <m:t>3×</m:t>
                                          </m:r>
                                          <m:sSup>
                                            <m:sSupPr>
                                              <m:ctrlPr>
                                                <a:rPr sz="2800" i="1">
                                                  <a:latin typeface="Cambria Math" panose="02040503050406030204" pitchFamily="18" charset="0"/>
                                                </a:rPr>
                                              </m:ctrlPr>
                                            </m:sSupPr>
                                            <m:e>
                                              <m:r>
                                                <a:rPr sz="2800">
                                                  <a:latin typeface="Cambria Math"/>
                                                </a:rPr>
                                                <m:t>10</m:t>
                                              </m:r>
                                            </m:e>
                                            <m:sup>
                                              <m:r>
                                                <a:rPr sz="2800">
                                                  <a:latin typeface="Cambria Math"/>
                                                </a:rPr>
                                                <m:t>−12</m:t>
                                              </m:r>
                                            </m:sup>
                                          </m:sSup>
                                        </m:e>
                                      </m:d>
                                    </m:num>
                                    <m:den>
                                      <m:r>
                                        <a:rPr sz="2800">
                                          <a:latin typeface="Cambria Math"/>
                                        </a:rPr>
                                        <m:t>6×</m:t>
                                      </m:r>
                                      <m:sSup>
                                        <m:sSupPr>
                                          <m:ctrlPr>
                                            <a:rPr sz="2800" i="1">
                                              <a:latin typeface="Cambria Math" panose="02040503050406030204" pitchFamily="18" charset="0"/>
                                            </a:rPr>
                                          </m:ctrlPr>
                                        </m:sSupPr>
                                        <m:e>
                                          <m:r>
                                            <a:rPr sz="2800">
                                              <a:latin typeface="Cambria Math"/>
                                            </a:rPr>
                                            <m:t>10</m:t>
                                          </m:r>
                                        </m:e>
                                        <m:sup>
                                          <m:r>
                                            <a:rPr sz="2800">
                                              <a:latin typeface="Cambria Math"/>
                                            </a:rPr>
                                            <m:t>−7</m:t>
                                          </m:r>
                                        </m:sup>
                                      </m:sSup>
                                    </m:den>
                                  </m:f>
                                </m:e>
                              </m:phant>
                              <m:r>
                                <a:rPr sz="2800">
                                  <a:latin typeface="Cambria Math"/>
                                </a:rPr>
                                <m:t>=3.5×</m:t>
                              </m:r>
                              <m:sSup>
                                <m:sSupPr>
                                  <m:ctrlPr>
                                    <a:rPr sz="2800" i="1">
                                      <a:latin typeface="Cambria Math" panose="02040503050406030204" pitchFamily="18" charset="0"/>
                                    </a:rPr>
                                  </m:ctrlPr>
                                </m:sSupPr>
                                <m:e>
                                  <m:r>
                                    <a:rPr sz="2800">
                                      <a:latin typeface="Cambria Math"/>
                                    </a:rPr>
                                    <m:t>10</m:t>
                                  </m:r>
                                </m:e>
                                <m:sup>
                                  <m:r>
                                    <a:rPr sz="2800">
                                      <a:latin typeface="Cambria Math"/>
                                    </a:rPr>
                                    <m:t>29</m:t>
                                  </m:r>
                                </m:sup>
                              </m:sSup>
                            </m:oMath>
                          </a14:m>
                          <a:endParaRPr sz="2800" dirty="0"/>
                        </a:p>
                      </a:txBody>
                      <a:tcPr/>
                    </a:tc>
                    <a:tc>
                      <a:txBody>
                        <a:bodyPr/>
                        <a:lstStyle/>
                        <a:p>
                          <a:pPr algn="l">
                            <a:defRPr b="1"/>
                          </a:pPr>
                          <a:r>
                            <a:rPr dirty="0"/>
                            <a:t> </a:t>
                          </a:r>
                        </a:p>
                      </a:txBody>
                      <a:tcPr/>
                    </a:tc>
                    <a:extLst>
                      <a:ext uri="{0D108BD9-81ED-4DB2-BD59-A6C34878D82A}">
                        <a16:rowId xmlns:a16="http://schemas.microsoft.com/office/drawing/2014/main" val="10001"/>
                      </a:ext>
                    </a:extLst>
                  </a:tr>
                </a:tbl>
              </a:graphicData>
            </a:graphic>
          </p:graphicFrame>
        </mc:Choice>
        <mc:Fallback xmlns="">
          <p:graphicFrame>
            <p:nvGraphicFramePr>
              <p:cNvPr id="4" name="Table Placeholder 2">
                <a:extLst>
                  <a:ext uri="{FF2B5EF4-FFF2-40B4-BE49-F238E27FC236}">
                    <a16:creationId xmlns:a16="http://schemas.microsoft.com/office/drawing/2014/main" id="{E1E60322-2613-4D4F-977F-79505CD11906}"/>
                  </a:ext>
                </a:extLst>
              </p:cNvPr>
              <p:cNvGraphicFramePr>
                <a:graphicFrameLocks/>
              </p:cNvGraphicFramePr>
              <p:nvPr>
                <p:extLst>
                  <p:ext uri="{D42A27DB-BD31-4B8C-83A1-F6EECF244321}">
                    <p14:modId xmlns:p14="http://schemas.microsoft.com/office/powerpoint/2010/main" val="3848856820"/>
                  </p:ext>
                </p:extLst>
              </p:nvPr>
            </p:nvGraphicFramePr>
            <p:xfrm>
              <a:off x="914400" y="1143000"/>
              <a:ext cx="7772400" cy="1549654"/>
            </p:xfrm>
            <a:graphic>
              <a:graphicData uri="http://schemas.openxmlformats.org/drawingml/2006/table">
                <a:tbl>
                  <a:tblPr firstRow="1" bandRow="1">
                    <a:tableStyleId>{2D5ABB26-0587-4C30-8999-92F81FD0307C}</a:tableStyleId>
                  </a:tblPr>
                  <a:tblGrid>
                    <a:gridCol w="7086600">
                      <a:extLst>
                        <a:ext uri="{9D8B030D-6E8A-4147-A177-3AD203B41FA5}">
                          <a16:colId xmlns:a16="http://schemas.microsoft.com/office/drawing/2014/main" val="20000"/>
                        </a:ext>
                      </a:extLst>
                    </a:gridCol>
                    <a:gridCol w="685800">
                      <a:extLst>
                        <a:ext uri="{9D8B030D-6E8A-4147-A177-3AD203B41FA5}">
                          <a16:colId xmlns:a16="http://schemas.microsoft.com/office/drawing/2014/main" val="20001"/>
                        </a:ext>
                      </a:extLst>
                    </a:gridCol>
                  </a:tblGrid>
                  <a:tr h="774827">
                    <a:tc>
                      <a:txBody>
                        <a:bodyPr/>
                        <a:lstStyle/>
                        <a:p>
                          <a:endParaRPr lang="en-US"/>
                        </a:p>
                      </a:txBody>
                      <a:tcPr>
                        <a:blipFill>
                          <a:blip r:embed="rId2"/>
                          <a:stretch>
                            <a:fillRect r="-9630" b="-110156"/>
                          </a:stretch>
                        </a:blipFill>
                      </a:tcPr>
                    </a:tc>
                    <a:tc>
                      <a:txBody>
                        <a:bodyPr/>
                        <a:lstStyle/>
                        <a:p>
                          <a:pPr algn="l"/>
                          <a:endParaRPr dirty="0"/>
                        </a:p>
                      </a:txBody>
                      <a:tcPr/>
                    </a:tc>
                    <a:extLst>
                      <a:ext uri="{0D108BD9-81ED-4DB2-BD59-A6C34878D82A}">
                        <a16:rowId xmlns:a16="http://schemas.microsoft.com/office/drawing/2014/main" val="10000"/>
                      </a:ext>
                    </a:extLst>
                  </a:tr>
                  <a:tr h="774827">
                    <a:tc>
                      <a:txBody>
                        <a:bodyPr/>
                        <a:lstStyle/>
                        <a:p>
                          <a:endParaRPr lang="en-US"/>
                        </a:p>
                      </a:txBody>
                      <a:tcPr>
                        <a:blipFill>
                          <a:blip r:embed="rId2"/>
                          <a:stretch>
                            <a:fillRect t="-100787" r="-9630" b="-11024"/>
                          </a:stretch>
                        </a:blipFill>
                      </a:tcPr>
                    </a:tc>
                    <a:tc>
                      <a:txBody>
                        <a:bodyPr/>
                        <a:lstStyle/>
                        <a:p>
                          <a:pPr algn="l">
                            <a:defRPr b="1"/>
                          </a:pPr>
                          <a:r>
                            <a:rPr dirty="0"/>
                            <a:t> </a:t>
                          </a:r>
                        </a:p>
                      </a:txBody>
                      <a:tcPr/>
                    </a:tc>
                    <a:extLst>
                      <a:ext uri="{0D108BD9-81ED-4DB2-BD59-A6C34878D82A}">
                        <a16:rowId xmlns:a16="http://schemas.microsoft.com/office/drawing/2014/main" val="10001"/>
                      </a:ext>
                    </a:extLst>
                  </a:tr>
                </a:tbl>
              </a:graphicData>
            </a:graphic>
          </p:graphicFrame>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Using Natural Number Exponents</a:t>
            </a:r>
            <a:r>
              <a:rPr lang="en-US" dirty="0"/>
              <a:t>—Slide 1 </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1029287"/>
                <a:ext cx="8229600" cy="4990513"/>
              </a:xfrm>
            </p:spPr>
            <p:txBody>
              <a:bodyPr>
                <a:normAutofit fontScale="92500" lnSpcReduction="20000"/>
              </a:bodyPr>
              <a:lstStyle/>
              <a:p>
                <a:pPr marL="514350" indent="-514350">
                  <a:buFont typeface="+mj-lt"/>
                  <a:buAutoNum type="alphaLcPeriod"/>
                  <a:defRPr sz="2800"/>
                </a:pPr>
                <a:r>
                  <a:rPr dirty="0"/>
                  <a:t>​</a:t>
                </a:r>
                <a14:m>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4</m:t>
                        </m:r>
                      </m:e>
                      <m:sup>
                        <m:r>
                          <a:rPr>
                            <a:latin typeface="Cambria Math" panose="02040503050406030204" pitchFamily="18" charset="0"/>
                          </a:rPr>
                          <m:t>3</m:t>
                        </m:r>
                      </m:sup>
                    </m:sSup>
                    <m:r>
                      <a:rPr>
                        <a:latin typeface="Cambria Math" panose="02040503050406030204" pitchFamily="18" charset="0"/>
                      </a:rPr>
                      <m:t>=4⋅4⋅4=64</m:t>
                    </m:r>
                  </m:oMath>
                </a14:m>
                <a:endParaRPr lang="en-US" sz="2800" dirty="0"/>
              </a:p>
              <a:p>
                <a:pPr marL="457200" lvl="1" indent="0">
                  <a:buNone/>
                  <a:defRPr sz="2800"/>
                </a:pPr>
                <a:r>
                  <a:rPr lang="en-US" dirty="0"/>
                  <a:t>Thus, “four cubed is sixty-four.”</a:t>
                </a:r>
                <a:r>
                  <a:rPr dirty="0"/>
                  <a:t>  </a:t>
                </a:r>
                <a:endParaRPr lang="en-US" dirty="0"/>
              </a:p>
              <a:p>
                <a:pPr marL="457200" lvl="1" indent="0">
                  <a:buNone/>
                  <a:defRPr sz="2800"/>
                </a:pPr>
                <a:endParaRPr dirty="0"/>
              </a:p>
              <a:p>
                <a:pPr marL="514350" indent="-514350">
                  <a:buFont typeface="+mj-lt"/>
                  <a:buAutoNum type="alphaLcPeriod" startAt="2"/>
                  <a:defRPr sz="2800"/>
                </a:pPr>
                <a:r>
                  <a:rPr dirty="0"/>
                  <a:t>​</a:t>
                </a:r>
                <a14:m>
                  <m:oMath xmlns:m="http://schemas.openxmlformats.org/officeDocument/2006/math">
                    <m:sSup>
                      <m:sSupPr>
                        <m:ctrlPr>
                          <a:rPr i="1">
                            <a:latin typeface="Cambria Math" panose="02040503050406030204" pitchFamily="18" charset="0"/>
                          </a:rPr>
                        </m:ctrlPr>
                      </m:sSupPr>
                      <m:e>
                        <m:d>
                          <m:dPr>
                            <m:ctrlPr>
                              <a:rPr i="1">
                                <a:latin typeface="Cambria Math" panose="02040503050406030204" pitchFamily="18" charset="0"/>
                              </a:rPr>
                            </m:ctrlPr>
                          </m:dPr>
                          <m:e>
                            <m:r>
                              <a:rPr>
                                <a:latin typeface="Cambria Math" panose="02040503050406030204" pitchFamily="18" charset="0"/>
                              </a:rPr>
                              <m:t>−3</m:t>
                            </m:r>
                          </m:e>
                        </m:d>
                      </m:e>
                      <m:sup>
                        <m:r>
                          <a:rPr>
                            <a:latin typeface="Cambria Math" panose="02040503050406030204" pitchFamily="18" charset="0"/>
                          </a:rPr>
                          <m:t>2</m:t>
                        </m:r>
                      </m:sup>
                    </m:sSup>
                    <m:r>
                      <a:rPr>
                        <a:latin typeface="Cambria Math" panose="02040503050406030204" pitchFamily="18" charset="0"/>
                      </a:rPr>
                      <m:t>=</m:t>
                    </m:r>
                    <m:d>
                      <m:dPr>
                        <m:ctrlPr>
                          <a:rPr i="1">
                            <a:latin typeface="Cambria Math" panose="02040503050406030204" pitchFamily="18" charset="0"/>
                          </a:rPr>
                        </m:ctrlPr>
                      </m:dPr>
                      <m:e>
                        <m:r>
                          <a:rPr>
                            <a:latin typeface="Cambria Math" panose="02040503050406030204" pitchFamily="18" charset="0"/>
                          </a:rPr>
                          <m:t>−3</m:t>
                        </m:r>
                      </m:e>
                    </m:d>
                    <m:d>
                      <m:dPr>
                        <m:ctrlPr>
                          <a:rPr i="1">
                            <a:latin typeface="Cambria Math" panose="02040503050406030204" pitchFamily="18" charset="0"/>
                          </a:rPr>
                        </m:ctrlPr>
                      </m:dPr>
                      <m:e>
                        <m:r>
                          <a:rPr>
                            <a:latin typeface="Cambria Math" panose="02040503050406030204" pitchFamily="18" charset="0"/>
                          </a:rPr>
                          <m:t>−3</m:t>
                        </m:r>
                      </m:e>
                    </m:d>
                    <m:r>
                      <a:rPr>
                        <a:latin typeface="Cambria Math" panose="02040503050406030204" pitchFamily="18" charset="0"/>
                      </a:rPr>
                      <m:t>=9</m:t>
                    </m:r>
                  </m:oMath>
                </a14:m>
                <a:endParaRPr lang="en-US" dirty="0"/>
              </a:p>
              <a:p>
                <a:pPr marL="457200" lvl="1" indent="0">
                  <a:buNone/>
                  <a:defRPr sz="2800"/>
                </a:pPr>
                <a:r>
                  <a:rPr lang="en-US" dirty="0"/>
                  <a:t>Thus, “negative three squared is nine.”</a:t>
                </a:r>
                <a:r>
                  <a:rPr dirty="0"/>
                  <a:t> </a:t>
                </a:r>
                <a:endParaRPr lang="en-US" dirty="0"/>
              </a:p>
              <a:p>
                <a:pPr marL="457200" lvl="1" indent="0">
                  <a:buNone/>
                  <a:defRPr sz="2800"/>
                </a:pPr>
                <a:endParaRPr lang="en-US" dirty="0"/>
              </a:p>
              <a:p>
                <a:pPr marL="514350" indent="-514350">
                  <a:buFont typeface="+mj-lt"/>
                  <a:buAutoNum type="alphaLcPeriod" startAt="2"/>
                  <a:defRPr sz="2800"/>
                </a:pPr>
                <a:r>
                  <a:rPr dirty="0"/>
                  <a:t>​</a:t>
                </a:r>
                <a14:m>
                  <m:oMath xmlns:m="http://schemas.openxmlformats.org/officeDocument/2006/math">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3</m:t>
                        </m:r>
                      </m:e>
                      <m:sup>
                        <m:r>
                          <a:rPr>
                            <a:latin typeface="Cambria Math" panose="02040503050406030204" pitchFamily="18" charset="0"/>
                          </a:rPr>
                          <m:t>4</m:t>
                        </m:r>
                      </m:sup>
                    </m:sSup>
                    <m:r>
                      <a:rPr>
                        <a:latin typeface="Cambria Math" panose="02040503050406030204" pitchFamily="18" charset="0"/>
                      </a:rPr>
                      <m:t>=−</m:t>
                    </m:r>
                    <m:d>
                      <m:dPr>
                        <m:ctrlPr>
                          <a:rPr i="1">
                            <a:latin typeface="Cambria Math" panose="02040503050406030204" pitchFamily="18" charset="0"/>
                          </a:rPr>
                        </m:ctrlPr>
                      </m:dPr>
                      <m:e>
                        <m:r>
                          <a:rPr>
                            <a:latin typeface="Cambria Math" panose="02040503050406030204" pitchFamily="18" charset="0"/>
                          </a:rPr>
                          <m:t>3⋅3⋅3⋅3</m:t>
                        </m:r>
                      </m:e>
                    </m:d>
                    <m:r>
                      <a:rPr>
                        <a:latin typeface="Cambria Math" panose="02040503050406030204" pitchFamily="18" charset="0"/>
                      </a:rPr>
                      <m:t>=−81</m:t>
                    </m:r>
                  </m:oMath>
                </a14:m>
                <a:r>
                  <a:rPr dirty="0"/>
                  <a:t>  </a:t>
                </a:r>
                <a:endParaRPr lang="en-US" dirty="0"/>
              </a:p>
              <a:p>
                <a:pPr marL="457200" lvl="1" indent="0">
                  <a:buNone/>
                  <a:defRPr sz="2800"/>
                </a:pPr>
                <a:r>
                  <a:rPr lang="en-US" dirty="0"/>
                  <a:t>Note that the exponent of 4 applies only to the number 3. After raising 3 to the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4</m:t>
                        </m:r>
                      </m:e>
                      <m:sup>
                        <m:r>
                          <m:rPr>
                            <m:nor/>
                          </m:rPr>
                          <a:rPr lang="en-US"/>
                          <m:t>th</m:t>
                        </m:r>
                      </m:sup>
                    </m:sSup>
                  </m:oMath>
                </a14:m>
                <a:r>
                  <a:rPr lang="ar-AE" dirty="0"/>
                  <a:t> </a:t>
                </a:r>
                <a:r>
                  <a:rPr lang="en-US" dirty="0"/>
                  <a:t>power, the result is multiplied by −1.</a:t>
                </a:r>
              </a:p>
              <a:p>
                <a:pPr marL="457200" lvl="1" indent="0">
                  <a:buNone/>
                  <a:defRPr sz="2800"/>
                </a:pPr>
                <a:endParaRPr lang="en-US" sz="2400" dirty="0"/>
              </a:p>
              <a:p>
                <a:pPr>
                  <a:defRPr sz="2000"/>
                </a:pPr>
                <a:r>
                  <a:rPr lang="en-US" sz="2400" dirty="0"/>
                  <a:t>d. </a:t>
                </a:r>
                <a14:m>
                  <m:oMath xmlns:m="http://schemas.openxmlformats.org/officeDocument/2006/math">
                    <m:r>
                      <a:rPr lang="ar-AE" sz="2600">
                        <a:latin typeface="Cambria Math" panose="02040503050406030204" pitchFamily="18" charset="0"/>
                      </a:rPr>
                      <m:t>−</m:t>
                    </m:r>
                    <m:sSup>
                      <m:sSupPr>
                        <m:ctrlPr>
                          <a:rPr lang="ar-AE" sz="2600" i="1">
                            <a:latin typeface="Cambria Math" panose="02040503050406030204" pitchFamily="18" charset="0"/>
                          </a:rPr>
                        </m:ctrlPr>
                      </m:sSupPr>
                      <m:e>
                        <m:d>
                          <m:dPr>
                            <m:ctrlPr>
                              <a:rPr lang="ar-AE" sz="2600" i="1">
                                <a:latin typeface="Cambria Math" panose="02040503050406030204" pitchFamily="18" charset="0"/>
                              </a:rPr>
                            </m:ctrlPr>
                          </m:dPr>
                          <m:e>
                            <m:r>
                              <a:rPr lang="ar-AE" sz="2600">
                                <a:latin typeface="Cambria Math" panose="02040503050406030204" pitchFamily="18" charset="0"/>
                              </a:rPr>
                              <m:t>−</m:t>
                            </m:r>
                            <m:r>
                              <a:rPr lang="ar-AE" sz="2600">
                                <a:latin typeface="Cambria Math" panose="02040503050406030204" pitchFamily="18" charset="0"/>
                              </a:rPr>
                              <m:t>2</m:t>
                            </m:r>
                          </m:e>
                        </m:d>
                      </m:e>
                      <m:sup>
                        <m:r>
                          <a:rPr lang="ar-AE" sz="2600">
                            <a:latin typeface="Cambria Math" panose="02040503050406030204" pitchFamily="18" charset="0"/>
                          </a:rPr>
                          <m:t>3</m:t>
                        </m:r>
                      </m:sup>
                    </m:sSup>
                    <m:r>
                      <a:rPr lang="ar-AE" sz="2600">
                        <a:latin typeface="Cambria Math" panose="02040503050406030204" pitchFamily="18" charset="0"/>
                      </a:rPr>
                      <m:t>⋅</m:t>
                    </m:r>
                    <m:sSup>
                      <m:sSupPr>
                        <m:ctrlPr>
                          <a:rPr lang="ar-AE" sz="2600" i="1">
                            <a:latin typeface="Cambria Math" panose="02040503050406030204" pitchFamily="18" charset="0"/>
                          </a:rPr>
                        </m:ctrlPr>
                      </m:sSupPr>
                      <m:e>
                        <m:r>
                          <a:rPr lang="ar-AE" sz="2600">
                            <a:latin typeface="Cambria Math" panose="02040503050406030204" pitchFamily="18" charset="0"/>
                          </a:rPr>
                          <m:t>5</m:t>
                        </m:r>
                      </m:e>
                      <m:sup>
                        <m:r>
                          <a:rPr lang="ar-AE" sz="2600">
                            <a:latin typeface="Cambria Math" panose="02040503050406030204" pitchFamily="18" charset="0"/>
                          </a:rPr>
                          <m:t>2</m:t>
                        </m:r>
                      </m:sup>
                    </m:sSup>
                    <m:r>
                      <a:rPr lang="ar-AE" sz="2600">
                        <a:latin typeface="Cambria Math" panose="02040503050406030204" pitchFamily="18" charset="0"/>
                      </a:rPr>
                      <m:t>=−</m:t>
                    </m:r>
                    <m:d>
                      <m:dPr>
                        <m:ctrlPr>
                          <a:rPr lang="ar-AE" sz="2600" i="1">
                            <a:latin typeface="Cambria Math" panose="02040503050406030204" pitchFamily="18" charset="0"/>
                          </a:rPr>
                        </m:ctrlPr>
                      </m:dPr>
                      <m:e>
                        <m:r>
                          <a:rPr lang="ar-AE" sz="2600">
                            <a:latin typeface="Cambria Math" panose="02040503050406030204" pitchFamily="18" charset="0"/>
                          </a:rPr>
                          <m:t>−</m:t>
                        </m:r>
                        <m:r>
                          <a:rPr lang="ar-AE" sz="2600">
                            <a:latin typeface="Cambria Math" panose="02040503050406030204" pitchFamily="18" charset="0"/>
                          </a:rPr>
                          <m:t>2</m:t>
                        </m:r>
                      </m:e>
                    </m:d>
                    <m:d>
                      <m:dPr>
                        <m:ctrlPr>
                          <a:rPr lang="ar-AE" sz="2600" i="1">
                            <a:latin typeface="Cambria Math" panose="02040503050406030204" pitchFamily="18" charset="0"/>
                          </a:rPr>
                        </m:ctrlPr>
                      </m:dPr>
                      <m:e>
                        <m:r>
                          <a:rPr lang="ar-AE" sz="2600">
                            <a:latin typeface="Cambria Math" panose="02040503050406030204" pitchFamily="18" charset="0"/>
                          </a:rPr>
                          <m:t>−</m:t>
                        </m:r>
                        <m:r>
                          <a:rPr lang="ar-AE" sz="2600">
                            <a:latin typeface="Cambria Math" panose="02040503050406030204" pitchFamily="18" charset="0"/>
                          </a:rPr>
                          <m:t>2</m:t>
                        </m:r>
                      </m:e>
                    </m:d>
                    <m:d>
                      <m:dPr>
                        <m:ctrlPr>
                          <a:rPr lang="ar-AE" sz="2600" i="1">
                            <a:latin typeface="Cambria Math" panose="02040503050406030204" pitchFamily="18" charset="0"/>
                          </a:rPr>
                        </m:ctrlPr>
                      </m:dPr>
                      <m:e>
                        <m:r>
                          <a:rPr lang="ar-AE" sz="2600">
                            <a:latin typeface="Cambria Math" panose="02040503050406030204" pitchFamily="18" charset="0"/>
                          </a:rPr>
                          <m:t>−</m:t>
                        </m:r>
                        <m:r>
                          <a:rPr lang="ar-AE" sz="2600">
                            <a:latin typeface="Cambria Math" panose="02040503050406030204" pitchFamily="18" charset="0"/>
                          </a:rPr>
                          <m:t>2</m:t>
                        </m:r>
                      </m:e>
                    </m:d>
                    <m:d>
                      <m:dPr>
                        <m:ctrlPr>
                          <a:rPr lang="ar-AE" sz="2600" i="1">
                            <a:latin typeface="Cambria Math" panose="02040503050406030204" pitchFamily="18" charset="0"/>
                          </a:rPr>
                        </m:ctrlPr>
                      </m:dPr>
                      <m:e>
                        <m:r>
                          <a:rPr lang="ar-AE" sz="2600">
                            <a:latin typeface="Cambria Math" panose="02040503050406030204" pitchFamily="18" charset="0"/>
                          </a:rPr>
                          <m:t>5</m:t>
                        </m:r>
                        <m:r>
                          <a:rPr lang="ar-AE" sz="2600">
                            <a:latin typeface="Cambria Math" panose="02040503050406030204" pitchFamily="18" charset="0"/>
                          </a:rPr>
                          <m:t>⋅</m:t>
                        </m:r>
                        <m:r>
                          <a:rPr lang="ar-AE" sz="2600">
                            <a:latin typeface="Cambria Math" panose="02040503050406030204" pitchFamily="18" charset="0"/>
                          </a:rPr>
                          <m:t>5</m:t>
                        </m:r>
                      </m:e>
                    </m:d>
                    <m:r>
                      <a:rPr lang="ar-AE" sz="2600">
                        <a:latin typeface="Cambria Math" panose="02040503050406030204" pitchFamily="18" charset="0"/>
                      </a:rPr>
                      <m:t>=−</m:t>
                    </m:r>
                    <m:d>
                      <m:dPr>
                        <m:ctrlPr>
                          <a:rPr lang="ar-AE" sz="2600" i="1">
                            <a:latin typeface="Cambria Math" panose="02040503050406030204" pitchFamily="18" charset="0"/>
                          </a:rPr>
                        </m:ctrlPr>
                      </m:dPr>
                      <m:e>
                        <m:r>
                          <a:rPr lang="ar-AE" sz="2600">
                            <a:latin typeface="Cambria Math" panose="02040503050406030204" pitchFamily="18" charset="0"/>
                          </a:rPr>
                          <m:t>−</m:t>
                        </m:r>
                        <m:r>
                          <a:rPr lang="ar-AE" sz="2600">
                            <a:latin typeface="Cambria Math" panose="02040503050406030204" pitchFamily="18" charset="0"/>
                          </a:rPr>
                          <m:t>8</m:t>
                        </m:r>
                      </m:e>
                    </m:d>
                    <m:d>
                      <m:dPr>
                        <m:ctrlPr>
                          <a:rPr lang="ar-AE" sz="2600" i="1">
                            <a:latin typeface="Cambria Math" panose="02040503050406030204" pitchFamily="18" charset="0"/>
                          </a:rPr>
                        </m:ctrlPr>
                      </m:dPr>
                      <m:e>
                        <m:r>
                          <a:rPr lang="ar-AE" sz="2600">
                            <a:latin typeface="Cambria Math" panose="02040503050406030204" pitchFamily="18" charset="0"/>
                          </a:rPr>
                          <m:t>25</m:t>
                        </m:r>
                      </m:e>
                    </m:d>
                    <m:r>
                      <a:rPr lang="ar-AE" sz="2600">
                        <a:latin typeface="Cambria Math" panose="02040503050406030204" pitchFamily="18" charset="0"/>
                      </a:rPr>
                      <m:t>=</m:t>
                    </m:r>
                    <m:r>
                      <a:rPr lang="ar-AE" sz="2600">
                        <a:latin typeface="Cambria Math" panose="02040503050406030204" pitchFamily="18" charset="0"/>
                      </a:rPr>
                      <m:t>200</m:t>
                    </m:r>
                  </m:oMath>
                </a14:m>
                <a:endParaRPr sz="2400" dirty="0"/>
              </a:p>
              <a:p>
                <a:r>
                  <a:rPr dirty="0"/>
                  <a:t>​</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229600" cy="4990513"/>
              </a:xfrm>
              <a:blipFill>
                <a:blip r:embed="rId2"/>
                <a:stretch>
                  <a:fillRect l="-1333" t="-2686" r="-222" b="-2808"/>
                </a:stretch>
              </a:blipFill>
            </p:spPr>
            <p:txBody>
              <a:bodyPr/>
              <a:lstStyle/>
              <a:p>
                <a:r>
                  <a:rPr lang="en-US">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1: Using Natural Number Exponents—Slide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lphaLcPeriod" startAt="5"/>
                  <a:defRPr sz="2000"/>
                </a:pPr>
                <a:r>
                  <a:rPr lang="ar-AE" dirty="0"/>
                  <a:t>​</a:t>
                </a:r>
                <a14:m>
                  <m:oMath xmlns:m="http://schemas.openxmlformats.org/officeDocument/2006/math">
                    <m:sSup>
                      <m:sSupPr>
                        <m:ctrlPr>
                          <a:rPr lang="ar-AE" sz="2400" i="1">
                            <a:latin typeface="Cambria Math" panose="02040503050406030204" pitchFamily="18" charset="0"/>
                          </a:rPr>
                        </m:ctrlPr>
                      </m:sSupPr>
                      <m:e>
                        <m:r>
                          <a:rPr lang="ar-AE" sz="2400">
                            <a:latin typeface="Cambria Math" panose="02040503050406030204" pitchFamily="18" charset="0"/>
                          </a:rPr>
                          <m:t>𝑥</m:t>
                        </m:r>
                      </m:e>
                      <m:sup>
                        <m:r>
                          <a:rPr lang="ar-AE" sz="2400">
                            <a:latin typeface="Cambria Math" panose="02040503050406030204" pitchFamily="18" charset="0"/>
                          </a:rPr>
                          <m:t>3</m:t>
                        </m:r>
                      </m:sup>
                    </m:sSup>
                    <m:r>
                      <a:rPr lang="ar-AE" sz="2400">
                        <a:latin typeface="Cambria Math" panose="02040503050406030204" pitchFamily="18" charset="0"/>
                      </a:rPr>
                      <m:t>⋅</m:t>
                    </m:r>
                    <m:sSup>
                      <m:sSupPr>
                        <m:ctrlPr>
                          <a:rPr lang="ar-AE" sz="2400" i="1">
                            <a:latin typeface="Cambria Math" panose="02040503050406030204" pitchFamily="18" charset="0"/>
                          </a:rPr>
                        </m:ctrlPr>
                      </m:sSupPr>
                      <m:e>
                        <m:r>
                          <a:rPr lang="ar-AE" sz="2400">
                            <a:latin typeface="Cambria Math" panose="02040503050406030204" pitchFamily="18" charset="0"/>
                          </a:rPr>
                          <m:t>𝑥</m:t>
                        </m:r>
                      </m:e>
                      <m:sup>
                        <m:r>
                          <a:rPr lang="ar-AE" sz="2400">
                            <a:latin typeface="Cambria Math" panose="02040503050406030204" pitchFamily="18" charset="0"/>
                          </a:rPr>
                          <m:t>4</m:t>
                        </m:r>
                      </m:sup>
                    </m:sSup>
                    <m:r>
                      <a:rPr lang="ar-AE" sz="2400">
                        <a:latin typeface="Cambria Math" panose="02040503050406030204" pitchFamily="18" charset="0"/>
                      </a:rPr>
                      <m:t>=</m:t>
                    </m:r>
                    <m:d>
                      <m:dPr>
                        <m:ctrlPr>
                          <a:rPr lang="ar-AE" sz="2400" i="1">
                            <a:latin typeface="Cambria Math" panose="02040503050406030204" pitchFamily="18" charset="0"/>
                          </a:rPr>
                        </m:ctrlPr>
                      </m:dPr>
                      <m:e>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𝑥</m:t>
                        </m:r>
                      </m:e>
                    </m:d>
                    <m:d>
                      <m:dPr>
                        <m:ctrlPr>
                          <a:rPr lang="ar-AE" sz="2400" i="1">
                            <a:latin typeface="Cambria Math" panose="02040503050406030204" pitchFamily="18" charset="0"/>
                          </a:rPr>
                        </m:ctrlPr>
                      </m:dPr>
                      <m:e>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𝑥</m:t>
                        </m:r>
                      </m:e>
                    </m:d>
                    <m:r>
                      <a:rPr lang="ar-AE" sz="2400">
                        <a:latin typeface="Cambria Math" panose="02040503050406030204" pitchFamily="18" charset="0"/>
                      </a:rPr>
                      <m:t>=</m:t>
                    </m:r>
                    <m:sSup>
                      <m:sSupPr>
                        <m:ctrlPr>
                          <a:rPr lang="ar-AE" sz="2400" i="1">
                            <a:latin typeface="Cambria Math" panose="02040503050406030204" pitchFamily="18" charset="0"/>
                          </a:rPr>
                        </m:ctrlPr>
                      </m:sSupPr>
                      <m:e>
                        <m:r>
                          <a:rPr lang="ar-AE" sz="2400">
                            <a:latin typeface="Cambria Math" panose="02040503050406030204" pitchFamily="18" charset="0"/>
                          </a:rPr>
                          <m:t>𝑥</m:t>
                        </m:r>
                      </m:e>
                      <m:sup>
                        <m:r>
                          <a:rPr lang="ar-AE" sz="2400">
                            <a:latin typeface="Cambria Math" panose="02040503050406030204" pitchFamily="18" charset="0"/>
                          </a:rPr>
                          <m:t>7</m:t>
                        </m:r>
                      </m:sup>
                    </m:sSup>
                  </m:oMath>
                </a14:m>
                <a:r>
                  <a:rPr lang="ar-AE" sz="2400" dirty="0"/>
                  <a:t> </a:t>
                </a:r>
                <a:endParaRPr lang="en-US" sz="2400" dirty="0"/>
              </a:p>
              <a:p>
                <a:pPr marL="457200" lvl="1" indent="0">
                  <a:buNone/>
                  <a:defRPr sz="2000"/>
                </a:pPr>
                <a:r>
                  <a:rPr lang="en-US" sz="2400" dirty="0"/>
                  <a:t>Even though </a:t>
                </a:r>
                <a14:m>
                  <m:oMath xmlns:m="http://schemas.openxmlformats.org/officeDocument/2006/math">
                    <m:r>
                      <a:rPr lang="en-US" sz="2400">
                        <a:latin typeface="Cambria Math"/>
                      </a:rPr>
                      <m:t>𝑥</m:t>
                    </m:r>
                  </m:oMath>
                </a14:m>
                <a:r>
                  <a:rPr lang="en-US" sz="2400" dirty="0"/>
                  <a:t> is a variable, preventing us from writing the expression as simply a number, we can use the definition of natural number exponents to write the product in a simpler way.</a:t>
                </a:r>
              </a:p>
              <a:p>
                <a:pPr>
                  <a:defRPr sz="2000"/>
                </a:pPr>
                <a:endParaRPr lang="en-US" sz="2400" dirty="0"/>
              </a:p>
              <a:p>
                <a:pPr marL="514350" indent="-514350">
                  <a:buFont typeface="+mj-lt"/>
                  <a:buAutoNum type="alphaLcPeriod" startAt="6"/>
                  <a:defRPr sz="2000"/>
                </a:pPr>
                <a:r>
                  <a:rPr lang="en-US" dirty="0"/>
                  <a:t>​</a:t>
                </a:r>
              </a:p>
              <a:p>
                <a:pPr marL="457200" lvl="1" indent="0">
                  <a:buNone/>
                  <a:defRPr sz="2000"/>
                </a:pPr>
                <a:r>
                  <a:rPr lang="en-US" sz="2400" dirty="0"/>
                  <a:t>We can cancel four factors of </a:t>
                </a:r>
                <a:r>
                  <a:rPr lang="en-US" sz="2400" dirty="0">
                    <a:latin typeface="Cambria Math"/>
                  </a:rPr>
                  <a:t>7</a:t>
                </a:r>
                <a:r>
                  <a:rPr lang="en-US" sz="2400" dirty="0"/>
                  <a:t> from the numerator and denominator of the original fraction, leaving us with </a:t>
                </a:r>
                <a14:m>
                  <m:oMath xmlns:m="http://schemas.openxmlformats.org/officeDocument/2006/math">
                    <m:sSup>
                      <m:sSupPr>
                        <m:ctrlPr>
                          <a:rPr lang="ar-AE" sz="2400" i="1">
                            <a:latin typeface="Cambria Math" panose="02040503050406030204" pitchFamily="18" charset="0"/>
                          </a:rPr>
                        </m:ctrlPr>
                      </m:sSupPr>
                      <m:e>
                        <m:r>
                          <a:rPr lang="ar-AE" sz="2400">
                            <a:latin typeface="Cambria Math"/>
                          </a:rPr>
                          <m:t>7</m:t>
                        </m:r>
                      </m:e>
                      <m:sup>
                        <m:r>
                          <a:rPr lang="ar-AE" sz="2400">
                            <a:latin typeface="Cambria Math"/>
                          </a:rPr>
                          <m:t>2</m:t>
                        </m:r>
                      </m:sup>
                    </m:sSup>
                  </m:oMath>
                </a14:m>
                <a:r>
                  <a:rPr lang="en-US" sz="2400" dirty="0"/>
                  <a:t>, or </a:t>
                </a:r>
                <a:r>
                  <a:rPr lang="en-US" sz="2400" dirty="0">
                    <a:latin typeface="Cambria Math"/>
                  </a:rPr>
                  <a:t>49</a:t>
                </a:r>
                <a:r>
                  <a:rPr lang="en-US" sz="2400" dirty="0"/>
                  <a:t>.</a:t>
                </a:r>
                <a:endParaRPr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815" t="-1104"/>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 name="Text Placeholder 2">
                <a:extLst>
                  <a:ext uri="{FF2B5EF4-FFF2-40B4-BE49-F238E27FC236}">
                    <a16:creationId xmlns:a16="http://schemas.microsoft.com/office/drawing/2014/main" id="{67C89013-3A1A-4539-966E-ADD1021CE292}"/>
                  </a:ext>
                </a:extLst>
              </p:cNvPr>
              <p:cNvSpPr txBox="1">
                <a:spLocks/>
              </p:cNvSpPr>
              <p:nvPr/>
            </p:nvSpPr>
            <p:spPr>
              <a:xfrm>
                <a:off x="838200" y="3267722"/>
                <a:ext cx="3810000" cy="799513"/>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000"/>
                </a:pPr>
                <a14:m>
                  <m:oMathPara xmlns:m="http://schemas.openxmlformats.org/officeDocument/2006/math">
                    <m:oMathParaPr>
                      <m:jc m:val="centerGroup"/>
                    </m:oMathParaPr>
                    <m:oMath xmlns:m="http://schemas.openxmlformats.org/officeDocument/2006/math">
                      <m:f>
                        <m:fPr>
                          <m:ctrlPr>
                            <a:rPr lang="ar-AE" sz="1800" i="1" smtClean="0">
                              <a:latin typeface="Cambria Math" panose="02040503050406030204" pitchFamily="18" charset="0"/>
                              <a:ea typeface="Cambria Math" panose="02040503050406030204" pitchFamily="18" charset="0"/>
                              <a:cs typeface="Times New Roman" panose="02020603050405020304" pitchFamily="18" charset="0"/>
                            </a:rPr>
                          </m:ctrlPr>
                        </m:fPr>
                        <m:num>
                          <m:sSup>
                            <m:sSupPr>
                              <m:ctrlPr>
                                <a:rPr lang="ar-AE" sz="1800" i="1">
                                  <a:latin typeface="Cambria Math" panose="02040503050406030204" pitchFamily="18" charset="0"/>
                                  <a:ea typeface="Cambria Math" panose="02040503050406030204" pitchFamily="18" charset="0"/>
                                  <a:cs typeface="Times New Roman" panose="02020603050405020304" pitchFamily="18" charset="0"/>
                                </a:rPr>
                              </m:ctrlPr>
                            </m:sSupPr>
                            <m:e>
                              <m:r>
                                <a:rPr lang="en-US" sz="1800" i="1">
                                  <a:solidFill>
                                    <a:srgbClr val="366092"/>
                                  </a:solidFill>
                                  <a:latin typeface="Cambria Math" panose="02040503050406030204" pitchFamily="18" charset="0"/>
                                  <a:ea typeface="Cambria Math" panose="02040503050406030204" pitchFamily="18" charset="0"/>
                                  <a:cs typeface="Times New Roman" panose="02020603050405020304" pitchFamily="18" charset="0"/>
                                </a:rPr>
                                <m:t>7</m:t>
                              </m:r>
                            </m:e>
                            <m:sup>
                              <m:r>
                                <a:rPr lang="en-US" sz="1800" b="0" i="1" smtClean="0">
                                  <a:solidFill>
                                    <a:srgbClr val="366092"/>
                                  </a:solidFill>
                                  <a:latin typeface="Cambria Math" panose="02040503050406030204" pitchFamily="18" charset="0"/>
                                  <a:ea typeface="Cambria Math" panose="02040503050406030204" pitchFamily="18" charset="0"/>
                                  <a:cs typeface="Times New Roman" panose="02020603050405020304" pitchFamily="18" charset="0"/>
                                </a:rPr>
                                <m:t>6</m:t>
                              </m:r>
                            </m:sup>
                          </m:sSup>
                        </m:num>
                        <m:den>
                          <m:sSup>
                            <m:sSupPr>
                              <m:ctrlPr>
                                <a:rPr lang="ar-AE" sz="1800" i="1">
                                  <a:latin typeface="Cambria Math" panose="02040503050406030204" pitchFamily="18" charset="0"/>
                                  <a:ea typeface="Cambria Math" panose="02040503050406030204" pitchFamily="18" charset="0"/>
                                  <a:cs typeface="Times New Roman" panose="02020603050405020304" pitchFamily="18" charset="0"/>
                                </a:rPr>
                              </m:ctrlPr>
                            </m:sSupPr>
                            <m:e>
                              <m:r>
                                <a:rPr lang="en-US" sz="1800" i="1">
                                  <a:solidFill>
                                    <a:srgbClr val="366092"/>
                                  </a:solidFill>
                                  <a:latin typeface="Cambria Math" panose="02040503050406030204" pitchFamily="18" charset="0"/>
                                  <a:ea typeface="Cambria Math" panose="02040503050406030204" pitchFamily="18" charset="0"/>
                                  <a:cs typeface="Times New Roman" panose="02020603050405020304" pitchFamily="18" charset="0"/>
                                </a:rPr>
                                <m:t>7</m:t>
                              </m:r>
                            </m:e>
                            <m:sup>
                              <m:r>
                                <a:rPr lang="en-US" sz="1800" b="0" i="1" smtClean="0">
                                  <a:solidFill>
                                    <a:srgbClr val="366092"/>
                                  </a:solidFill>
                                  <a:latin typeface="Cambria Math" panose="02040503050406030204" pitchFamily="18" charset="0"/>
                                  <a:ea typeface="Cambria Math" panose="02040503050406030204" pitchFamily="18" charset="0"/>
                                  <a:cs typeface="Times New Roman" panose="02020603050405020304" pitchFamily="18" charset="0"/>
                                </a:rPr>
                                <m:t>4</m:t>
                              </m:r>
                            </m:sup>
                          </m:sSup>
                        </m:den>
                      </m:f>
                      <m:r>
                        <a:rPr lang="en-US" sz="1800" i="1">
                          <a:latin typeface="Cambria Math" panose="02040503050406030204" pitchFamily="18" charset="0"/>
                          <a:ea typeface="Cambria Math" panose="02040503050406030204" pitchFamily="18" charset="0"/>
                          <a:cs typeface="Times New Roman" panose="02020603050405020304" pitchFamily="18" charset="0"/>
                        </a:rPr>
                        <m:t>=</m:t>
                      </m:r>
                      <m:f>
                        <m:fPr>
                          <m:ctrlPr>
                            <a:rPr lang="ar-AE" sz="1800" i="1">
                              <a:latin typeface="Cambria Math" panose="02040503050406030204" pitchFamily="18" charset="0"/>
                              <a:ea typeface="Cambria Math" panose="02040503050406030204" pitchFamily="18" charset="0"/>
                              <a:cs typeface="Times New Roman" panose="02020603050405020304" pitchFamily="18" charset="0"/>
                            </a:rPr>
                          </m:ctrlPr>
                        </m:fPr>
                        <m:num>
                          <m:r>
                            <a:rPr lang="en-US" sz="1800" i="1" smtClean="0">
                              <a:solidFill>
                                <a:srgbClr val="366092"/>
                              </a:solidFill>
                              <a:latin typeface="Cambria Math" panose="02040503050406030204" pitchFamily="18" charset="0"/>
                              <a:ea typeface="Cambria Math" panose="02040503050406030204" pitchFamily="18" charset="0"/>
                              <a:cs typeface="Times New Roman" panose="02020603050405020304" pitchFamily="18" charset="0"/>
                            </a:rPr>
                            <m:t>7</m:t>
                          </m:r>
                          <m:r>
                            <a:rPr lang="ar-AE" sz="1800" i="1">
                              <a:solidFill>
                                <a:srgbClr val="366092"/>
                              </a:solidFill>
                              <a:latin typeface="Cambria Math" panose="02040503050406030204" pitchFamily="18" charset="0"/>
                              <a:ea typeface="Cambria Math" panose="02040503050406030204" pitchFamily="18" charset="0"/>
                              <a:cs typeface="Times New Roman" panose="02020603050405020304" pitchFamily="18" charset="0"/>
                            </a:rPr>
                            <m:t>⋅</m:t>
                          </m:r>
                          <m:r>
                            <a:rPr lang="en-US" sz="1800" i="1">
                              <a:solidFill>
                                <a:srgbClr val="366092"/>
                              </a:solidFill>
                              <a:latin typeface="Cambria Math" panose="02040503050406030204" pitchFamily="18" charset="0"/>
                              <a:ea typeface="Cambria Math" panose="02040503050406030204" pitchFamily="18" charset="0"/>
                              <a:cs typeface="Times New Roman" panose="02020603050405020304" pitchFamily="18" charset="0"/>
                            </a:rPr>
                            <m:t>7</m:t>
                          </m:r>
                          <m:r>
                            <a:rPr lang="ar-AE" sz="1800" i="1">
                              <a:latin typeface="Cambria Math" panose="02040503050406030204" pitchFamily="18" charset="0"/>
                              <a:ea typeface="Cambria Math" panose="02040503050406030204" pitchFamily="18" charset="0"/>
                              <a:cs typeface="Times New Roman" panose="02020603050405020304" pitchFamily="18" charset="0"/>
                            </a:rPr>
                            <m:t>⋅</m:t>
                          </m:r>
                          <m:r>
                            <a:rPr lang="en-US" sz="1800" b="0" i="1" smtClean="0">
                              <a:solidFill>
                                <a:srgbClr val="FF0000"/>
                              </a:solidFill>
                              <a:latin typeface="Cambria Math" panose="02040503050406030204" pitchFamily="18" charset="0"/>
                              <a:ea typeface="Cambria Math" panose="02040503050406030204" pitchFamily="18" charset="0"/>
                              <a:cs typeface="Times New Roman" panose="02020603050405020304" pitchFamily="18" charset="0"/>
                            </a:rPr>
                            <m:t>7</m:t>
                          </m:r>
                          <m:r>
                            <a:rPr lang="ar-AE" sz="1800" i="1">
                              <a:latin typeface="Cambria Math" panose="02040503050406030204" pitchFamily="18" charset="0"/>
                              <a:ea typeface="Cambria Math" panose="02040503050406030204" pitchFamily="18" charset="0"/>
                              <a:cs typeface="Times New Roman" panose="02020603050405020304" pitchFamily="18" charset="0"/>
                            </a:rPr>
                            <m:t>⋅</m:t>
                          </m:r>
                          <m:r>
                            <a:rPr lang="en-US" sz="1800" b="0" i="1" smtClean="0">
                              <a:solidFill>
                                <a:srgbClr val="FF0000"/>
                              </a:solidFill>
                              <a:latin typeface="Cambria Math" panose="02040503050406030204" pitchFamily="18" charset="0"/>
                              <a:ea typeface="Cambria Math" panose="02040503050406030204" pitchFamily="18" charset="0"/>
                              <a:cs typeface="Times New Roman" panose="02020603050405020304" pitchFamily="18" charset="0"/>
                            </a:rPr>
                            <m:t>7</m:t>
                          </m:r>
                          <m:r>
                            <a:rPr lang="ar-AE" sz="1800" i="1">
                              <a:latin typeface="Cambria Math" panose="02040503050406030204" pitchFamily="18" charset="0"/>
                              <a:ea typeface="Cambria Math" panose="02040503050406030204" pitchFamily="18" charset="0"/>
                              <a:cs typeface="Times New Roman" panose="02020603050405020304" pitchFamily="18" charset="0"/>
                            </a:rPr>
                            <m:t>⋅</m:t>
                          </m:r>
                          <m:r>
                            <a:rPr lang="en-US" sz="1800" b="0" i="1" smtClean="0">
                              <a:solidFill>
                                <a:srgbClr val="FF0000"/>
                              </a:solidFill>
                              <a:latin typeface="Cambria Math" panose="02040503050406030204" pitchFamily="18" charset="0"/>
                              <a:ea typeface="Cambria Math" panose="02040503050406030204" pitchFamily="18" charset="0"/>
                              <a:cs typeface="Times New Roman" panose="02020603050405020304" pitchFamily="18" charset="0"/>
                            </a:rPr>
                            <m:t>7</m:t>
                          </m:r>
                          <m:r>
                            <a:rPr lang="ar-AE" sz="1800" i="1">
                              <a:latin typeface="Cambria Math" panose="02040503050406030204" pitchFamily="18" charset="0"/>
                              <a:ea typeface="Cambria Math" panose="02040503050406030204" pitchFamily="18" charset="0"/>
                              <a:cs typeface="Times New Roman" panose="02020603050405020304" pitchFamily="18" charset="0"/>
                            </a:rPr>
                            <m:t>⋅</m:t>
                          </m:r>
                          <m:r>
                            <a:rPr lang="en-US" sz="1800" b="0" i="1" smtClean="0">
                              <a:solidFill>
                                <a:srgbClr val="FF0000"/>
                              </a:solidFill>
                              <a:latin typeface="Cambria Math" panose="02040503050406030204" pitchFamily="18" charset="0"/>
                              <a:ea typeface="Cambria Math" panose="02040503050406030204" pitchFamily="18" charset="0"/>
                              <a:cs typeface="Times New Roman" panose="02020603050405020304" pitchFamily="18" charset="0"/>
                            </a:rPr>
                            <m:t>7</m:t>
                          </m:r>
                        </m:num>
                        <m:den>
                          <m:r>
                            <a:rPr lang="en-US" sz="1800" b="0" i="1" smtClean="0">
                              <a:solidFill>
                                <a:srgbClr val="FF0000"/>
                              </a:solidFill>
                              <a:latin typeface="Cambria Math" panose="02040503050406030204" pitchFamily="18" charset="0"/>
                              <a:ea typeface="Cambria Math" panose="02040503050406030204" pitchFamily="18" charset="0"/>
                              <a:cs typeface="Times New Roman" panose="02020603050405020304" pitchFamily="18" charset="0"/>
                            </a:rPr>
                            <m:t>7</m:t>
                          </m:r>
                          <m:r>
                            <a:rPr lang="ar-AE" sz="1800" i="1">
                              <a:latin typeface="Cambria Math" panose="02040503050406030204" pitchFamily="18" charset="0"/>
                              <a:ea typeface="Cambria Math" panose="02040503050406030204" pitchFamily="18" charset="0"/>
                              <a:cs typeface="Times New Roman" panose="02020603050405020304" pitchFamily="18" charset="0"/>
                            </a:rPr>
                            <m:t>⋅</m:t>
                          </m:r>
                          <m:r>
                            <a:rPr lang="en-US" sz="1800" b="0" i="1" smtClean="0">
                              <a:solidFill>
                                <a:srgbClr val="FF0000"/>
                              </a:solidFill>
                              <a:latin typeface="Cambria Math" panose="02040503050406030204" pitchFamily="18" charset="0"/>
                              <a:ea typeface="Cambria Math" panose="02040503050406030204" pitchFamily="18" charset="0"/>
                              <a:cs typeface="Times New Roman" panose="02020603050405020304" pitchFamily="18" charset="0"/>
                            </a:rPr>
                            <m:t>7</m:t>
                          </m:r>
                          <m:r>
                            <a:rPr lang="ar-AE" sz="1800" i="1">
                              <a:latin typeface="Cambria Math" panose="02040503050406030204" pitchFamily="18" charset="0"/>
                              <a:ea typeface="Cambria Math" panose="02040503050406030204" pitchFamily="18" charset="0"/>
                              <a:cs typeface="Times New Roman" panose="02020603050405020304" pitchFamily="18" charset="0"/>
                            </a:rPr>
                            <m:t>⋅</m:t>
                          </m:r>
                          <m:r>
                            <a:rPr lang="en-US" sz="1800" b="0" i="1" smtClean="0">
                              <a:solidFill>
                                <a:srgbClr val="FF0000"/>
                              </a:solidFill>
                              <a:latin typeface="Cambria Math" panose="02040503050406030204" pitchFamily="18" charset="0"/>
                              <a:ea typeface="Cambria Math" panose="02040503050406030204" pitchFamily="18" charset="0"/>
                              <a:cs typeface="Times New Roman" panose="02020603050405020304" pitchFamily="18" charset="0"/>
                            </a:rPr>
                            <m:t>7</m:t>
                          </m:r>
                          <m:r>
                            <a:rPr lang="ar-AE" sz="1800" i="1">
                              <a:latin typeface="Cambria Math" panose="02040503050406030204" pitchFamily="18" charset="0"/>
                              <a:ea typeface="Cambria Math" panose="02040503050406030204" pitchFamily="18" charset="0"/>
                              <a:cs typeface="Times New Roman" panose="02020603050405020304" pitchFamily="18" charset="0"/>
                            </a:rPr>
                            <m:t>⋅</m:t>
                          </m:r>
                          <m:r>
                            <a:rPr lang="en-US" sz="1800" b="0" i="1" smtClean="0">
                              <a:solidFill>
                                <a:srgbClr val="FF0000"/>
                              </a:solidFill>
                              <a:latin typeface="Cambria Math" panose="02040503050406030204" pitchFamily="18" charset="0"/>
                              <a:ea typeface="Cambria Math" panose="02040503050406030204" pitchFamily="18" charset="0"/>
                              <a:cs typeface="Times New Roman" panose="02020603050405020304" pitchFamily="18" charset="0"/>
                            </a:rPr>
                            <m:t>7</m:t>
                          </m:r>
                        </m:den>
                      </m:f>
                      <m:r>
                        <a:rPr lang="en-US" sz="1800" i="1">
                          <a:latin typeface="Cambria Math" panose="02040503050406030204" pitchFamily="18" charset="0"/>
                          <a:ea typeface="Cambria Math" panose="02040503050406030204" pitchFamily="18" charset="0"/>
                          <a:cs typeface="Times New Roman" panose="02020603050405020304" pitchFamily="18" charset="0"/>
                        </a:rPr>
                        <m:t>=</m:t>
                      </m:r>
                      <m:r>
                        <a:rPr lang="en-US" sz="1800" i="1">
                          <a:solidFill>
                            <a:srgbClr val="366092"/>
                          </a:solidFill>
                          <a:latin typeface="Cambria Math" panose="02040503050406030204" pitchFamily="18" charset="0"/>
                          <a:ea typeface="Cambria Math" panose="02040503050406030204" pitchFamily="18" charset="0"/>
                          <a:cs typeface="Times New Roman" panose="02020603050405020304" pitchFamily="18" charset="0"/>
                        </a:rPr>
                        <m:t>7</m:t>
                      </m:r>
                      <m:r>
                        <a:rPr lang="ar-AE" sz="1800" i="1">
                          <a:solidFill>
                            <a:srgbClr val="366092"/>
                          </a:solidFill>
                          <a:latin typeface="Cambria Math" panose="02040503050406030204" pitchFamily="18" charset="0"/>
                          <a:ea typeface="Cambria Math" panose="02040503050406030204" pitchFamily="18" charset="0"/>
                          <a:cs typeface="Times New Roman" panose="02020603050405020304" pitchFamily="18" charset="0"/>
                        </a:rPr>
                        <m:t>⋅</m:t>
                      </m:r>
                      <m:r>
                        <a:rPr lang="en-US" sz="1800" i="1">
                          <a:solidFill>
                            <a:srgbClr val="366092"/>
                          </a:solidFill>
                          <a:latin typeface="Cambria Math" panose="02040503050406030204" pitchFamily="18" charset="0"/>
                          <a:ea typeface="Cambria Math" panose="02040503050406030204" pitchFamily="18" charset="0"/>
                          <a:cs typeface="Times New Roman" panose="02020603050405020304" pitchFamily="18" charset="0"/>
                        </a:rPr>
                        <m:t>7</m:t>
                      </m:r>
                      <m:r>
                        <a:rPr lang="en-US" sz="1800" b="0" i="1" smtClean="0">
                          <a:latin typeface="Cambria Math" panose="02040503050406030204" pitchFamily="18" charset="0"/>
                          <a:ea typeface="Cambria Math" panose="02040503050406030204" pitchFamily="18" charset="0"/>
                          <a:cs typeface="Times New Roman" panose="02020603050405020304" pitchFamily="18" charset="0"/>
                        </a:rPr>
                        <m:t>=</m:t>
                      </m:r>
                      <m:r>
                        <a:rPr lang="en-US" sz="1800" i="1">
                          <a:solidFill>
                            <a:srgbClr val="366092"/>
                          </a:solidFill>
                          <a:latin typeface="Cambria Math" panose="02040503050406030204" pitchFamily="18" charset="0"/>
                          <a:ea typeface="Cambria Math" panose="02040503050406030204" pitchFamily="18" charset="0"/>
                          <a:cs typeface="Times New Roman" panose="02020603050405020304" pitchFamily="18" charset="0"/>
                        </a:rPr>
                        <m:t>49</m:t>
                      </m:r>
                    </m:oMath>
                  </m:oMathPara>
                </a14:m>
                <a:endParaRPr lang="en-US" sz="2000" dirty="0">
                  <a:latin typeface="Cambria Math" panose="02040503050406030204" pitchFamily="18" charset="0"/>
                  <a:ea typeface="Cambria Math" panose="02040503050406030204" pitchFamily="18" charset="0"/>
                </a:endParaRPr>
              </a:p>
              <a:p>
                <a:pPr>
                  <a:defRPr sz="2000"/>
                </a:pPr>
                <a:endParaRPr lang="en-US" sz="2000" dirty="0"/>
              </a:p>
              <a:p>
                <a:pPr>
                  <a:defRPr sz="2000"/>
                </a:pPr>
                <a:endParaRPr lang="en-US" sz="2000" dirty="0"/>
              </a:p>
              <a:p>
                <a:pPr>
                  <a:defRPr sz="2000"/>
                </a:pPr>
                <a:endParaRPr lang="en-US" sz="2000" dirty="0"/>
              </a:p>
              <a:p>
                <a:pPr>
                  <a:defRPr sz="2000"/>
                </a:pPr>
                <a:endParaRPr lang="ar-AE" sz="2000" dirty="0"/>
              </a:p>
            </p:txBody>
          </p:sp>
        </mc:Choice>
        <mc:Fallback>
          <p:sp>
            <p:nvSpPr>
              <p:cNvPr id="4" name="Text Placeholder 2">
                <a:extLst>
                  <a:ext uri="{FF2B5EF4-FFF2-40B4-BE49-F238E27FC236}">
                    <a16:creationId xmlns:a16="http://schemas.microsoft.com/office/drawing/2014/main" id="{67C89013-3A1A-4539-966E-ADD1021CE292}"/>
                  </a:ext>
                </a:extLst>
              </p:cNvPr>
              <p:cNvSpPr txBox="1">
                <a:spLocks noRot="1" noChangeAspect="1" noMove="1" noResize="1" noEditPoints="1" noAdjustHandles="1" noChangeArrowheads="1" noChangeShapeType="1" noTextEdit="1"/>
              </p:cNvSpPr>
              <p:nvPr/>
            </p:nvSpPr>
            <p:spPr>
              <a:xfrm>
                <a:off x="838200" y="3267722"/>
                <a:ext cx="3810000" cy="799513"/>
              </a:xfrm>
              <a:prstGeom prst="rect">
                <a:avLst/>
              </a:prstGeom>
              <a:blipFill>
                <a:blip r:embed="rId3"/>
                <a:stretch>
                  <a:fillRect/>
                </a:stretch>
              </a:blipFill>
            </p:spPr>
            <p:txBody>
              <a:bodyPr/>
              <a:lstStyle/>
              <a:p>
                <a:r>
                  <a:rPr lang="en-US">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sz="3200" dirty="0">
                <a:latin typeface="Cambria Math"/>
              </a:rPr>
              <a:t>0</a:t>
            </a:r>
            <a:r>
              <a:rPr sz="2800" dirty="0"/>
              <a:t> </a:t>
            </a:r>
            <a:r>
              <a:rPr dirty="0"/>
              <a:t>as an Exponent</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For any real number </a:t>
                </a:r>
                <a14:m>
                  <m:oMath xmlns:m="http://schemas.openxmlformats.org/officeDocument/2006/math">
                    <m:r>
                      <a:rPr>
                        <a:latin typeface="Cambria Math" panose="02040503050406030204" pitchFamily="18" charset="0"/>
                      </a:rPr>
                      <m:t>𝑎</m:t>
                    </m:r>
                    <m:r>
                      <a:rPr>
                        <a:latin typeface="Cambria Math" panose="02040503050406030204" pitchFamily="18" charset="0"/>
                      </a:rPr>
                      <m:t>≠0</m:t>
                    </m:r>
                  </m:oMath>
                </a14:m>
                <a:r>
                  <a:rPr sz="2800" dirty="0"/>
                  <a:t>, we define </a:t>
                </a:r>
                <a14:m>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𝑎</m:t>
                        </m:r>
                      </m:e>
                      <m:sup>
                        <m:r>
                          <a:rPr>
                            <a:latin typeface="Cambria Math" panose="02040503050406030204" pitchFamily="18" charset="0"/>
                          </a:rPr>
                          <m:t>0</m:t>
                        </m:r>
                      </m:sup>
                    </m:sSup>
                    <m:r>
                      <a:rPr>
                        <a:latin typeface="Cambria Math" panose="02040503050406030204" pitchFamily="18" charset="0"/>
                      </a:rPr>
                      <m:t>=1</m:t>
                    </m:r>
                  </m:oMath>
                </a14:m>
                <a:r>
                  <a:rPr sz="2800" dirty="0"/>
                  <a:t>. The expression </a:t>
                </a:r>
                <a14:m>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0</m:t>
                        </m:r>
                      </m:e>
                      <m:sup>
                        <m:r>
                          <a:rPr>
                            <a:latin typeface="Cambria Math" panose="02040503050406030204" pitchFamily="18" charset="0"/>
                          </a:rPr>
                          <m:t>0</m:t>
                        </m:r>
                      </m:sup>
                    </m:sSup>
                  </m:oMath>
                </a14:m>
                <a:r>
                  <a:rPr sz="2800" dirty="0"/>
                  <a:t> is undefined, just as division by </a:t>
                </a:r>
                <a:r>
                  <a:rPr sz="2800" dirty="0">
                    <a:latin typeface="Cambria Math"/>
                  </a:rPr>
                  <a:t>0</a:t>
                </a:r>
                <a:r>
                  <a:rPr sz="2800" dirty="0"/>
                  <a:t> is undefined.</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a:stretch>
              </a:blipFill>
            </p:spPr>
            <p:txBody>
              <a:bodyPr/>
              <a:lstStyle/>
              <a:p>
                <a:r>
                  <a:rPr lang="en-IN">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Negative Integer Exponents</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sz="2800" dirty="0"/>
                  <a:t>For any real number </a:t>
                </a:r>
                <a14:m>
                  <m:oMath xmlns:m="http://schemas.openxmlformats.org/officeDocument/2006/math">
                    <m:r>
                      <a:rPr>
                        <a:latin typeface="Cambria Math" panose="02040503050406030204" pitchFamily="18" charset="0"/>
                      </a:rPr>
                      <m:t>𝑎</m:t>
                    </m:r>
                    <m:r>
                      <a:rPr>
                        <a:latin typeface="Cambria Math" panose="02040503050406030204" pitchFamily="18" charset="0"/>
                      </a:rPr>
                      <m:t>≠0</m:t>
                    </m:r>
                  </m:oMath>
                </a14:m>
                <a:r>
                  <a:rPr lang="en-US" sz="2800" dirty="0"/>
                  <a:t>,</a:t>
                </a:r>
                <a:r>
                  <a:rPr sz="2800" dirty="0"/>
                  <a:t> and for any natural number</a:t>
                </a:r>
                <a:r>
                  <a:rPr lang="en-US" sz="2800" dirty="0"/>
                  <a:t> </a:t>
                </a:r>
                <a:r>
                  <a:rPr lang="en-US" sz="2800" i="1" dirty="0"/>
                  <a:t>n</a:t>
                </a:r>
                <a:r>
                  <a:rPr sz="2800" dirty="0"/>
                  <a:t>, </a:t>
                </a:r>
                <a14:m>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𝑎</m:t>
                        </m:r>
                      </m:e>
                      <m:sup>
                        <m:r>
                          <a:rPr>
                            <a:latin typeface="Cambria Math" panose="02040503050406030204" pitchFamily="18" charset="0"/>
                          </a:rPr>
                          <m:t>−</m:t>
                        </m:r>
                        <m:r>
                          <a:rPr>
                            <a:latin typeface="Cambria Math" panose="02040503050406030204" pitchFamily="18" charset="0"/>
                          </a:rPr>
                          <m:t>𝑛</m:t>
                        </m:r>
                      </m:sup>
                    </m:sSup>
                    <m:r>
                      <a:rPr>
                        <a:latin typeface="Cambria Math" panose="02040503050406030204" pitchFamily="18" charset="0"/>
                      </a:rPr>
                      <m:t>=</m:t>
                    </m:r>
                    <m:f>
                      <m:fPr>
                        <m:ctrlPr>
                          <a:rPr i="1">
                            <a:latin typeface="Cambria Math" panose="02040503050406030204" pitchFamily="18" charset="0"/>
                          </a:rPr>
                        </m:ctrlPr>
                      </m:fPr>
                      <m:num>
                        <m:r>
                          <a:rPr>
                            <a:latin typeface="Cambria Math" panose="02040503050406030204" pitchFamily="18" charset="0"/>
                          </a:rPr>
                          <m:t>1</m:t>
                        </m:r>
                      </m:num>
                      <m:den>
                        <m:sSup>
                          <m:sSupPr>
                            <m:ctrlPr>
                              <a:rPr i="1">
                                <a:latin typeface="Cambria Math" panose="02040503050406030204" pitchFamily="18" charset="0"/>
                              </a:rPr>
                            </m:ctrlPr>
                          </m:sSupPr>
                          <m:e>
                            <m:r>
                              <a:rPr>
                                <a:latin typeface="Cambria Math" panose="02040503050406030204" pitchFamily="18" charset="0"/>
                              </a:rPr>
                              <m:t>𝑎</m:t>
                            </m:r>
                          </m:e>
                          <m:sup>
                            <m:r>
                              <a:rPr>
                                <a:latin typeface="Cambria Math" panose="02040503050406030204" pitchFamily="18" charset="0"/>
                              </a:rPr>
                              <m:t>𝑛</m:t>
                            </m:r>
                          </m:sup>
                        </m:sSup>
                      </m:den>
                    </m:f>
                  </m:oMath>
                </a14:m>
                <a:r>
                  <a:rPr sz="2800" dirty="0"/>
                  <a:t>. (We don't allow</a:t>
                </a:r>
                <a:r>
                  <a:rPr lang="en-US" sz="2800" dirty="0"/>
                  <a:t> </a:t>
                </a:r>
                <a:r>
                  <a:rPr lang="en-US" sz="2800" i="1" dirty="0"/>
                  <a:t>a</a:t>
                </a:r>
                <a:r>
                  <a:rPr sz="2800" dirty="0"/>
                  <a:t> to be </a:t>
                </a:r>
                <a:r>
                  <a:rPr sz="2800" dirty="0">
                    <a:latin typeface="Cambria Math"/>
                  </a:rPr>
                  <a:t>0</a:t>
                </a:r>
                <a:r>
                  <a:rPr sz="2800" dirty="0"/>
                  <a:t> simply to avoid the possibility of division by </a:t>
                </a:r>
                <a:r>
                  <a:rPr sz="2800" dirty="0">
                    <a:latin typeface="Cambria Math"/>
                  </a:rPr>
                  <a:t>0</a:t>
                </a:r>
                <a:r>
                  <a:rPr sz="2800" dirty="0"/>
                  <a:t>.) Since any negative integer is the negative of a natural number, this defines exponentiation by negative integers.</a:t>
                </a:r>
              </a:p>
              <a:p>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r="-1107"/>
                </a:stretch>
              </a:blipFill>
            </p:spPr>
            <p:txBody>
              <a:bodyPr/>
              <a:lstStyle/>
              <a:p>
                <a:r>
                  <a:rPr lang="en-US">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Simplifying Exponents</a:t>
            </a:r>
            <a:r>
              <a:rPr lang="en-US" dirty="0"/>
              <a:t>—Slide 1</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r>
                  <a:rPr dirty="0"/>
                  <a:t>​</a:t>
                </a:r>
                <a14:m>
                  <m:oMath xmlns:m="http://schemas.openxmlformats.org/officeDocument/2006/math">
                    <m:f>
                      <m:fPr>
                        <m:ctrlPr>
                          <a:rPr i="1">
                            <a:latin typeface="Cambria Math" panose="02040503050406030204" pitchFamily="18" charset="0"/>
                          </a:rPr>
                        </m:ctrlPr>
                      </m:fPr>
                      <m:num>
                        <m:sSup>
                          <m:sSupPr>
                            <m:ctrlPr>
                              <a:rPr i="1">
                                <a:latin typeface="Cambria Math" panose="02040503050406030204" pitchFamily="18" charset="0"/>
                              </a:rPr>
                            </m:ctrlPr>
                          </m:sSupPr>
                          <m:e>
                            <m:r>
                              <a:rPr>
                                <a:latin typeface="Cambria Math" panose="02040503050406030204" pitchFamily="18" charset="0"/>
                              </a:rPr>
                              <m:t>𝑦</m:t>
                            </m:r>
                          </m:e>
                          <m:sup>
                            <m:r>
                              <a:rPr>
                                <a:latin typeface="Cambria Math" panose="02040503050406030204" pitchFamily="18" charset="0"/>
                              </a:rPr>
                              <m:t>2</m:t>
                            </m:r>
                          </m:sup>
                        </m:sSup>
                      </m:num>
                      <m:den>
                        <m:sSup>
                          <m:sSupPr>
                            <m:ctrlPr>
                              <a:rPr i="1">
                                <a:latin typeface="Cambria Math" panose="02040503050406030204" pitchFamily="18" charset="0"/>
                              </a:rPr>
                            </m:ctrlPr>
                          </m:sSupPr>
                          <m:e>
                            <m:r>
                              <a:rPr>
                                <a:latin typeface="Cambria Math" panose="02040503050406030204" pitchFamily="18" charset="0"/>
                              </a:rPr>
                              <m:t>𝑦</m:t>
                            </m:r>
                          </m:e>
                          <m:sup>
                            <m:r>
                              <a:rPr>
                                <a:latin typeface="Cambria Math" panose="02040503050406030204" pitchFamily="18" charset="0"/>
                              </a:rPr>
                              <m:t>7</m:t>
                            </m:r>
                          </m:sup>
                        </m:sSup>
                      </m:den>
                    </m:f>
                    <m:r>
                      <a:rPr>
                        <a:latin typeface="Cambria Math" panose="02040503050406030204" pitchFamily="18" charset="0"/>
                      </a:rPr>
                      <m:t>=</m:t>
                    </m:r>
                    <m:f>
                      <m:fPr>
                        <m:ctrlPr>
                          <a:rPr i="1">
                            <a:latin typeface="Cambria Math" panose="02040503050406030204" pitchFamily="18" charset="0"/>
                          </a:rPr>
                        </m:ctrlPr>
                      </m:fPr>
                      <m:num>
                        <m:borderBox>
                          <m:borderBoxPr>
                            <m:hideTop m:val="on"/>
                            <m:hideBot m:val="on"/>
                            <m:hideLeft m:val="on"/>
                            <m:hideRight m:val="on"/>
                            <m:strikeTLBR m:val="on"/>
                            <m:ctrlPr>
                              <a:rPr i="1">
                                <a:latin typeface="Cambria Math" panose="02040503050406030204" pitchFamily="18" charset="0"/>
                              </a:rPr>
                            </m:ctrlPr>
                          </m:borderBoxPr>
                          <m:e>
                            <m:r>
                              <a:rPr>
                                <a:latin typeface="Cambria Math" panose="02040503050406030204" pitchFamily="18" charset="0"/>
                              </a:rPr>
                              <m:t>𝑦</m:t>
                            </m:r>
                          </m:e>
                        </m:borderBox>
                        <m:r>
                          <a:rPr>
                            <a:latin typeface="Cambria Math" panose="02040503050406030204" pitchFamily="18" charset="0"/>
                          </a:rPr>
                          <m:t>⋅</m:t>
                        </m:r>
                        <m:borderBox>
                          <m:borderBoxPr>
                            <m:hideTop m:val="on"/>
                            <m:hideBot m:val="on"/>
                            <m:hideLeft m:val="on"/>
                            <m:hideRight m:val="on"/>
                            <m:strikeTLBR m:val="on"/>
                            <m:ctrlPr>
                              <a:rPr i="1">
                                <a:latin typeface="Cambria Math" panose="02040503050406030204" pitchFamily="18" charset="0"/>
                              </a:rPr>
                            </m:ctrlPr>
                          </m:borderBoxPr>
                          <m:e>
                            <m:r>
                              <a:rPr>
                                <a:latin typeface="Cambria Math" panose="02040503050406030204" pitchFamily="18" charset="0"/>
                              </a:rPr>
                              <m:t>𝑦</m:t>
                            </m:r>
                          </m:e>
                        </m:borderBox>
                      </m:num>
                      <m:den>
                        <m:r>
                          <a:rPr>
                            <a:latin typeface="Cambria Math" panose="02040503050406030204" pitchFamily="18" charset="0"/>
                          </a:rPr>
                          <m:t>𝑦</m:t>
                        </m:r>
                        <m:r>
                          <a:rPr>
                            <a:latin typeface="Cambria Math" panose="02040503050406030204" pitchFamily="18" charset="0"/>
                          </a:rPr>
                          <m:t>⋅</m:t>
                        </m:r>
                        <m:r>
                          <a:rPr>
                            <a:latin typeface="Cambria Math" panose="02040503050406030204" pitchFamily="18" charset="0"/>
                          </a:rPr>
                          <m:t>𝑦</m:t>
                        </m:r>
                        <m:r>
                          <a:rPr>
                            <a:latin typeface="Cambria Math" panose="02040503050406030204" pitchFamily="18" charset="0"/>
                          </a:rPr>
                          <m:t>⋅</m:t>
                        </m:r>
                        <m:r>
                          <a:rPr>
                            <a:latin typeface="Cambria Math" panose="02040503050406030204" pitchFamily="18" charset="0"/>
                          </a:rPr>
                          <m:t>𝑦</m:t>
                        </m:r>
                        <m:r>
                          <a:rPr>
                            <a:latin typeface="Cambria Math" panose="02040503050406030204" pitchFamily="18" charset="0"/>
                          </a:rPr>
                          <m:t>⋅</m:t>
                        </m:r>
                        <m:r>
                          <a:rPr>
                            <a:latin typeface="Cambria Math" panose="02040503050406030204" pitchFamily="18" charset="0"/>
                          </a:rPr>
                          <m:t>𝑦</m:t>
                        </m:r>
                        <m:r>
                          <a:rPr>
                            <a:latin typeface="Cambria Math" panose="02040503050406030204" pitchFamily="18" charset="0"/>
                          </a:rPr>
                          <m:t>⋅</m:t>
                        </m:r>
                        <m:r>
                          <a:rPr>
                            <a:latin typeface="Cambria Math" panose="02040503050406030204" pitchFamily="18" charset="0"/>
                          </a:rPr>
                          <m:t>𝑦</m:t>
                        </m:r>
                        <m:r>
                          <a:rPr>
                            <a:latin typeface="Cambria Math" panose="02040503050406030204" pitchFamily="18" charset="0"/>
                          </a:rPr>
                          <m:t>⋅</m:t>
                        </m:r>
                        <m:borderBox>
                          <m:borderBoxPr>
                            <m:hideTop m:val="on"/>
                            <m:hideBot m:val="on"/>
                            <m:hideLeft m:val="on"/>
                            <m:hideRight m:val="on"/>
                            <m:strikeTLBR m:val="on"/>
                            <m:ctrlPr>
                              <a:rPr i="1">
                                <a:latin typeface="Cambria Math" panose="02040503050406030204" pitchFamily="18" charset="0"/>
                              </a:rPr>
                            </m:ctrlPr>
                          </m:borderBoxPr>
                          <m:e>
                            <m:r>
                              <a:rPr>
                                <a:latin typeface="Cambria Math" panose="02040503050406030204" pitchFamily="18" charset="0"/>
                              </a:rPr>
                              <m:t>𝑦</m:t>
                            </m:r>
                          </m:e>
                        </m:borderBox>
                        <m:r>
                          <a:rPr>
                            <a:latin typeface="Cambria Math" panose="02040503050406030204" pitchFamily="18" charset="0"/>
                          </a:rPr>
                          <m:t>⋅</m:t>
                        </m:r>
                        <m:borderBox>
                          <m:borderBoxPr>
                            <m:hideTop m:val="on"/>
                            <m:hideBot m:val="on"/>
                            <m:hideLeft m:val="on"/>
                            <m:hideRight m:val="on"/>
                            <m:strikeTLBR m:val="on"/>
                            <m:ctrlPr>
                              <a:rPr i="1">
                                <a:latin typeface="Cambria Math" panose="02040503050406030204" pitchFamily="18" charset="0"/>
                              </a:rPr>
                            </m:ctrlPr>
                          </m:borderBoxPr>
                          <m:e>
                            <m:r>
                              <a:rPr>
                                <a:latin typeface="Cambria Math" panose="02040503050406030204" pitchFamily="18" charset="0"/>
                              </a:rPr>
                              <m:t>𝑦</m:t>
                            </m:r>
                          </m:e>
                        </m:borderBox>
                      </m:den>
                    </m:f>
                    <m:r>
                      <a:rPr>
                        <a:latin typeface="Cambria Math" panose="02040503050406030204" pitchFamily="18" charset="0"/>
                      </a:rPr>
                      <m:t>=</m:t>
                    </m:r>
                    <m:f>
                      <m:fPr>
                        <m:ctrlPr>
                          <a:rPr i="1">
                            <a:latin typeface="Cambria Math" panose="02040503050406030204" pitchFamily="18" charset="0"/>
                          </a:rPr>
                        </m:ctrlPr>
                      </m:fPr>
                      <m:num>
                        <m:r>
                          <a:rPr>
                            <a:latin typeface="Cambria Math" panose="02040503050406030204" pitchFamily="18" charset="0"/>
                          </a:rPr>
                          <m:t>1</m:t>
                        </m:r>
                      </m:num>
                      <m:den>
                        <m:r>
                          <a:rPr>
                            <a:latin typeface="Cambria Math" panose="02040503050406030204" pitchFamily="18" charset="0"/>
                          </a:rPr>
                          <m:t>𝑦</m:t>
                        </m:r>
                        <m:r>
                          <a:rPr>
                            <a:latin typeface="Cambria Math" panose="02040503050406030204" pitchFamily="18" charset="0"/>
                          </a:rPr>
                          <m:t>⋅</m:t>
                        </m:r>
                        <m:r>
                          <a:rPr>
                            <a:latin typeface="Cambria Math" panose="02040503050406030204" pitchFamily="18" charset="0"/>
                          </a:rPr>
                          <m:t>𝑦</m:t>
                        </m:r>
                        <m:r>
                          <a:rPr>
                            <a:latin typeface="Cambria Math" panose="02040503050406030204" pitchFamily="18" charset="0"/>
                          </a:rPr>
                          <m:t>⋅</m:t>
                        </m:r>
                        <m:r>
                          <a:rPr>
                            <a:latin typeface="Cambria Math" panose="02040503050406030204" pitchFamily="18" charset="0"/>
                          </a:rPr>
                          <m:t>𝑦</m:t>
                        </m:r>
                        <m:r>
                          <a:rPr>
                            <a:latin typeface="Cambria Math" panose="02040503050406030204" pitchFamily="18" charset="0"/>
                          </a:rPr>
                          <m:t>⋅</m:t>
                        </m:r>
                        <m:r>
                          <a:rPr>
                            <a:latin typeface="Cambria Math" panose="02040503050406030204" pitchFamily="18" charset="0"/>
                          </a:rPr>
                          <m:t>𝑦</m:t>
                        </m:r>
                        <m:r>
                          <a:rPr>
                            <a:latin typeface="Cambria Math" panose="02040503050406030204" pitchFamily="18" charset="0"/>
                          </a:rPr>
                          <m:t>⋅</m:t>
                        </m:r>
                        <m:r>
                          <a:rPr>
                            <a:latin typeface="Cambria Math" panose="02040503050406030204" pitchFamily="18" charset="0"/>
                          </a:rPr>
                          <m:t>𝑦</m:t>
                        </m:r>
                      </m:den>
                    </m:f>
                    <m:r>
                      <a:rPr>
                        <a:latin typeface="Cambria Math" panose="02040503050406030204" pitchFamily="18" charset="0"/>
                      </a:rPr>
                      <m:t>=</m:t>
                    </m:r>
                    <m:f>
                      <m:fPr>
                        <m:ctrlPr>
                          <a:rPr i="1">
                            <a:latin typeface="Cambria Math" panose="02040503050406030204" pitchFamily="18" charset="0"/>
                          </a:rPr>
                        </m:ctrlPr>
                      </m:fPr>
                      <m:num>
                        <m:r>
                          <a:rPr>
                            <a:latin typeface="Cambria Math" panose="02040503050406030204" pitchFamily="18" charset="0"/>
                          </a:rPr>
                          <m:t>1</m:t>
                        </m:r>
                      </m:num>
                      <m:den>
                        <m:sSup>
                          <m:sSupPr>
                            <m:ctrlPr>
                              <a:rPr i="1">
                                <a:latin typeface="Cambria Math" panose="02040503050406030204" pitchFamily="18" charset="0"/>
                              </a:rPr>
                            </m:ctrlPr>
                          </m:sSupPr>
                          <m:e>
                            <m:r>
                              <a:rPr>
                                <a:latin typeface="Cambria Math" panose="02040503050406030204" pitchFamily="18" charset="0"/>
                              </a:rPr>
                              <m:t>𝑦</m:t>
                            </m:r>
                          </m:e>
                          <m:sup>
                            <m:r>
                              <a:rPr>
                                <a:latin typeface="Cambria Math" panose="02040503050406030204" pitchFamily="18" charset="0"/>
                              </a:rPr>
                              <m:t>5</m:t>
                            </m:r>
                          </m:sup>
                        </m:sSup>
                      </m:den>
                    </m:f>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𝑦</m:t>
                        </m:r>
                      </m:e>
                      <m:sup>
                        <m:r>
                          <a:rPr>
                            <a:latin typeface="Cambria Math" panose="02040503050406030204" pitchFamily="18" charset="0"/>
                          </a:rPr>
                          <m:t>−5</m:t>
                        </m:r>
                      </m:sup>
                    </m:sSup>
                  </m:oMath>
                </a14:m>
                <a:endParaRPr lang="en-US" sz="2800" dirty="0"/>
              </a:p>
              <a:p>
                <a:pPr marL="514350" indent="-514350">
                  <a:buFont typeface="+mj-lt"/>
                  <a:buAutoNum type="alphaLcPeriod"/>
                  <a:defRPr sz="2800"/>
                </a:pPr>
                <a:endParaRPr lang="en-US" dirty="0"/>
              </a:p>
              <a:p>
                <a:pPr marL="514350" indent="-514350">
                  <a:buFont typeface="+mj-lt"/>
                  <a:buAutoNum type="alphaLcPeriod"/>
                  <a:defRPr sz="2800"/>
                </a:pPr>
                <a:r>
                  <a:rPr lang="ar-AE" dirty="0"/>
                  <a:t>​</a:t>
                </a:r>
                <a14:m>
                  <m:oMath xmlns:m="http://schemas.openxmlformats.org/officeDocument/2006/math">
                    <m:f>
                      <m:fPr>
                        <m:ctrlPr>
                          <a:rPr lang="ar-AE" i="1">
                            <a:latin typeface="Cambria Math" panose="02040503050406030204" pitchFamily="18" charset="0"/>
                          </a:rPr>
                        </m:ctrlPr>
                      </m:fPr>
                      <m:num>
                        <m:r>
                          <a:rPr lang="ar-AE">
                            <a:latin typeface="Cambria Math" panose="02040503050406030204" pitchFamily="18" charset="0"/>
                          </a:rPr>
                          <m:t>6</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num>
                      <m:den>
                        <m:r>
                          <a:rPr lang="ar-AE">
                            <a:latin typeface="Cambria Math" panose="02040503050406030204" pitchFamily="18" charset="0"/>
                          </a:rPr>
                          <m:t>−</m:t>
                        </m:r>
                        <m:r>
                          <a:rPr lang="ar-AE">
                            <a:latin typeface="Cambria Math" panose="02040503050406030204" pitchFamily="18" charset="0"/>
                          </a:rPr>
                          <m:t>3</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den>
                    </m:f>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6</m:t>
                        </m:r>
                      </m:num>
                      <m:den>
                        <m:r>
                          <a:rPr lang="ar-AE">
                            <a:latin typeface="Cambria Math" panose="02040503050406030204" pitchFamily="18" charset="0"/>
                          </a:rPr>
                          <m:t>−</m:t>
                        </m:r>
                        <m:r>
                          <a:rPr lang="ar-AE">
                            <a:latin typeface="Cambria Math" panose="02040503050406030204" pitchFamily="18" charset="0"/>
                          </a:rPr>
                          <m:t>3</m:t>
                        </m:r>
                      </m:den>
                    </m:f>
                    <m:r>
                      <a:rPr lang="ar-AE">
                        <a:latin typeface="Cambria Math" panose="02040503050406030204" pitchFamily="18" charset="0"/>
                      </a:rPr>
                      <m:t>=−</m:t>
                    </m:r>
                    <m:r>
                      <a:rPr lang="ar-AE">
                        <a:latin typeface="Cambria Math" panose="02040503050406030204" pitchFamily="18" charset="0"/>
                      </a:rPr>
                      <m:t>2</m:t>
                    </m:r>
                    <m:r>
                      <a:rPr lang="ar-AE" i="1">
                        <a:latin typeface="Cambria Math" panose="02040503050406030204" pitchFamily="18" charset="0"/>
                      </a:rPr>
                      <m:t> </m:t>
                    </m:r>
                  </m:oMath>
                </a14:m>
                <a:endParaRPr lang="en-US" dirty="0"/>
              </a:p>
              <a:p>
                <a:pPr marL="457200" lvl="1" indent="0">
                  <a:buNone/>
                  <a:defRPr sz="2800"/>
                </a:pPr>
                <a:r>
                  <a:rPr lang="en-US" dirty="0"/>
                  <a:t>Note that the variable </a:t>
                </a:r>
                <a:r>
                  <a:rPr lang="en-US" i="1" dirty="0"/>
                  <a:t>x</a:t>
                </a:r>
                <a:r>
                  <a:rPr lang="en-US" dirty="0"/>
                  <a:t> cancels out entirely. Recall, as in Example 1c, </a:t>
                </a:r>
                <a14:m>
                  <m:oMath xmlns:m="http://schemas.openxmlformats.org/officeDocument/2006/math">
                    <m:r>
                      <a:rPr lang="en-US">
                        <a:latin typeface="Cambria Math"/>
                      </a:rPr>
                      <m:t>−</m:t>
                    </m:r>
                    <m:r>
                      <a:rPr lang="en-US">
                        <a:latin typeface="Cambria Math"/>
                      </a:rPr>
                      <m:t>3</m:t>
                    </m:r>
                    <m:sSup>
                      <m:sSupPr>
                        <m:ctrlPr>
                          <a:rPr lang="ar-AE" i="1">
                            <a:latin typeface="Cambria Math" panose="02040503050406030204" pitchFamily="18" charset="0"/>
                          </a:rPr>
                        </m:ctrlPr>
                      </m:sSupPr>
                      <m:e>
                        <m:r>
                          <a:rPr lang="ar-AE">
                            <a:latin typeface="Cambria Math"/>
                          </a:rPr>
                          <m:t>𝑥</m:t>
                        </m:r>
                      </m:e>
                      <m:sup>
                        <m:r>
                          <a:rPr lang="ar-AE">
                            <a:latin typeface="Cambria Math"/>
                          </a:rPr>
                          <m:t>2</m:t>
                        </m:r>
                      </m:sup>
                    </m:sSup>
                  </m:oMath>
                </a14:m>
                <a:r>
                  <a:rPr lang="ar-AE" dirty="0"/>
                  <a:t> </a:t>
                </a:r>
                <a:r>
                  <a:rPr lang="en-US" dirty="0"/>
                  <a:t>means −3 times </a:t>
                </a:r>
                <a14:m>
                  <m:oMath xmlns:m="http://schemas.openxmlformats.org/officeDocument/2006/math">
                    <m:sSup>
                      <m:sSupPr>
                        <m:ctrlPr>
                          <a:rPr lang="ar-AE" i="1">
                            <a:latin typeface="Cambria Math" panose="02040503050406030204" pitchFamily="18" charset="0"/>
                          </a:rPr>
                        </m:ctrlPr>
                      </m:sSupPr>
                      <m:e>
                        <m:r>
                          <a:rPr lang="ar-AE">
                            <a:latin typeface="Cambria Math"/>
                          </a:rPr>
                          <m:t>𝑥</m:t>
                        </m:r>
                      </m:e>
                      <m:sup>
                        <m:r>
                          <a:rPr lang="ar-AE">
                            <a:latin typeface="Cambria Math"/>
                          </a:rPr>
                          <m:t>2</m:t>
                        </m:r>
                      </m:sup>
                    </m:sSup>
                  </m:oMath>
                </a14:m>
                <a:r>
                  <a:rPr lang="en-US" dirty="0"/>
                  <a:t>, not the quantity (−3</a:t>
                </a:r>
                <a:r>
                  <a:rPr lang="en-US" i="1" dirty="0"/>
                  <a:t>x</a:t>
                </a:r>
                <a:r>
                  <a:rPr lang="en-US" dirty="0"/>
                  <a:t>) squared.</a:t>
                </a:r>
                <a:endParaRPr dirty="0"/>
              </a:p>
              <a:p>
                <a:pPr>
                  <a:defRPr sz="2000"/>
                </a:pPr>
                <a:r>
                  <a:rPr dirty="0"/>
                  <a:t>​</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r="-593"/>
                </a:stretch>
              </a:blipFill>
            </p:spPr>
            <p:txBody>
              <a:bodyPr/>
              <a:lstStyle/>
              <a:p>
                <a:r>
                  <a:rPr lang="en-US">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Simplifying Exponents—Slide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382000" cy="4967067"/>
              </a:xfrm>
            </p:spPr>
            <p:txBody>
              <a:bodyPr>
                <a:normAutofit/>
              </a:bodyPr>
              <a:lstStyle/>
              <a:p>
                <a:pPr>
                  <a:defRPr sz="2800"/>
                </a:pPr>
                <a:r>
                  <a:rPr lang="en-US" dirty="0"/>
                  <a:t>c. ​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5</m:t>
                        </m:r>
                      </m:e>
                      <m:sup>
                        <m:r>
                          <a:rPr lang="ar-AE">
                            <a:latin typeface="Cambria Math" panose="02040503050406030204" pitchFamily="18" charset="0"/>
                          </a:rPr>
                          <m:t>0</m:t>
                        </m:r>
                      </m:sup>
                    </m:sSup>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5</m:t>
                        </m:r>
                      </m:e>
                      <m:sup>
                        <m:r>
                          <a:rPr lang="ar-AE">
                            <a:latin typeface="Cambria Math" panose="02040503050406030204" pitchFamily="18" charset="0"/>
                          </a:rPr>
                          <m:t>−</m:t>
                        </m:r>
                        <m:r>
                          <a:rPr lang="ar-AE">
                            <a:latin typeface="Cambria Math" panose="02040503050406030204" pitchFamily="18" charset="0"/>
                          </a:rPr>
                          <m:t>3</m:t>
                        </m:r>
                      </m:sup>
                    </m:sSup>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5</m:t>
                        </m:r>
                      </m:e>
                      <m:sup>
                        <m:r>
                          <a:rPr lang="ar-AE">
                            <a:latin typeface="Cambria Math" panose="02040503050406030204" pitchFamily="18" charset="0"/>
                          </a:rPr>
                          <m:t>0</m:t>
                        </m:r>
                        <m:r>
                          <a:rPr lang="ar-AE">
                            <a:latin typeface="Cambria Math" panose="02040503050406030204" pitchFamily="18" charset="0"/>
                          </a:rPr>
                          <m:t>−</m:t>
                        </m:r>
                        <m:r>
                          <a:rPr lang="ar-AE">
                            <a:latin typeface="Cambria Math" panose="02040503050406030204" pitchFamily="18" charset="0"/>
                          </a:rPr>
                          <m:t>3</m:t>
                        </m:r>
                      </m:sup>
                    </m:sSup>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5</m:t>
                        </m:r>
                      </m:e>
                      <m:sup>
                        <m:r>
                          <a:rPr lang="ar-AE">
                            <a:latin typeface="Cambria Math" panose="02040503050406030204" pitchFamily="18" charset="0"/>
                          </a:rPr>
                          <m:t>−</m:t>
                        </m:r>
                        <m:r>
                          <a:rPr lang="ar-AE">
                            <a:latin typeface="Cambria Math" panose="02040503050406030204" pitchFamily="18" charset="0"/>
                          </a:rPr>
                          <m:t>3</m:t>
                        </m:r>
                      </m:sup>
                    </m:sSup>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1</m:t>
                        </m:r>
                      </m:num>
                      <m:den>
                        <m:r>
                          <a:rPr lang="ar-AE">
                            <a:latin typeface="Cambria Math" panose="02040503050406030204" pitchFamily="18" charset="0"/>
                          </a:rPr>
                          <m:t>125</m:t>
                        </m:r>
                      </m:den>
                    </m:f>
                  </m:oMath>
                </a14:m>
                <a:endParaRPr lang="ar-AE" dirty="0"/>
              </a:p>
              <a:p>
                <a:pPr marL="457200" lvl="1" indent="0">
                  <a:buNone/>
                  <a:defRPr sz="2800"/>
                </a:pPr>
                <a:r>
                  <a:rPr lang="en-US" dirty="0"/>
                  <a:t>Note that </a:t>
                </a:r>
                <a14:m>
                  <m:oMath xmlns:m="http://schemas.openxmlformats.org/officeDocument/2006/math">
                    <m:sSup>
                      <m:sSupPr>
                        <m:ctrlPr>
                          <a:rPr lang="ar-AE" i="1">
                            <a:latin typeface="Cambria Math" panose="02040503050406030204" pitchFamily="18" charset="0"/>
                          </a:rPr>
                        </m:ctrlPr>
                      </m:sSupPr>
                      <m:e>
                        <m:r>
                          <a:rPr lang="ar-AE">
                            <a:latin typeface="Cambria Math"/>
                          </a:rPr>
                          <m:t>5</m:t>
                        </m:r>
                      </m:e>
                      <m:sup>
                        <m:r>
                          <a:rPr lang="ar-AE">
                            <a:latin typeface="Cambria Math"/>
                          </a:rPr>
                          <m:t>0</m:t>
                        </m:r>
                      </m:sup>
                    </m:sSup>
                    <m:r>
                      <a:rPr lang="ar-AE">
                        <a:latin typeface="Cambria Math"/>
                      </a:rPr>
                      <m:t>=</m:t>
                    </m:r>
                    <m:r>
                      <a:rPr lang="ar-AE">
                        <a:latin typeface="Cambria Math"/>
                      </a:rPr>
                      <m:t>1</m:t>
                    </m:r>
                  </m:oMath>
                </a14:m>
                <a:r>
                  <a:rPr lang="en-US" dirty="0"/>
                  <a:t>, as does </a:t>
                </a:r>
                <a14:m>
                  <m:oMath xmlns:m="http://schemas.openxmlformats.org/officeDocument/2006/math">
                    <m:sSup>
                      <m:sSupPr>
                        <m:ctrlPr>
                          <a:rPr lang="ar-AE" i="1">
                            <a:latin typeface="Cambria Math" panose="02040503050406030204" pitchFamily="18" charset="0"/>
                          </a:rPr>
                        </m:ctrlPr>
                      </m:sSupPr>
                      <m:e>
                        <m:r>
                          <a:rPr lang="ar-AE">
                            <a:latin typeface="Cambria Math"/>
                          </a:rPr>
                          <m:t>𝑎</m:t>
                        </m:r>
                      </m:e>
                      <m:sup>
                        <m:r>
                          <a:rPr lang="ar-AE">
                            <a:latin typeface="Cambria Math"/>
                          </a:rPr>
                          <m:t>0</m:t>
                        </m:r>
                      </m:sup>
                    </m:sSup>
                  </m:oMath>
                </a14:m>
                <a:r>
                  <a:rPr lang="ar-AE" dirty="0"/>
                  <a:t> </a:t>
                </a:r>
                <a:r>
                  <a:rPr lang="en-US" dirty="0"/>
                  <a:t>for any </a:t>
                </a:r>
                <a14:m>
                  <m:oMath xmlns:m="http://schemas.openxmlformats.org/officeDocument/2006/math">
                    <m:r>
                      <a:rPr lang="en-US">
                        <a:latin typeface="Cambria Math"/>
                      </a:rPr>
                      <m:t>𝑎</m:t>
                    </m:r>
                    <m:r>
                      <a:rPr lang="en-US">
                        <a:latin typeface="Cambria Math"/>
                      </a:rPr>
                      <m:t>≠</m:t>
                    </m:r>
                    <m:r>
                      <a:rPr lang="en-US">
                        <a:latin typeface="Cambria Math"/>
                      </a:rPr>
                      <m:t>0</m:t>
                    </m:r>
                  </m:oMath>
                </a14:m>
                <a:r>
                  <a:rPr lang="en-US" dirty="0"/>
                  <a:t>.</a:t>
                </a:r>
              </a:p>
              <a:p>
                <a:pPr>
                  <a:defRPr sz="2000"/>
                </a:pPr>
                <a:endParaRPr lang="en-US" dirty="0"/>
              </a:p>
              <a:p>
                <a:pPr marL="514350" indent="-514350">
                  <a:buFont typeface="+mj-lt"/>
                  <a:buAutoNum type="alphaLcPeriod" startAt="4"/>
                  <a:defRPr sz="2800"/>
                </a:pPr>
                <a:r>
                  <a:rPr lang="en-US" dirty="0"/>
                  <a:t>​</a:t>
                </a:r>
                <a14:m>
                  <m:oMath xmlns:m="http://schemas.openxmlformats.org/officeDocument/2006/math">
                    <m:f>
                      <m:fPr>
                        <m:ctrlPr>
                          <a:rPr lang="ar-AE" i="1">
                            <a:latin typeface="Cambria Math" panose="02040503050406030204" pitchFamily="18" charset="0"/>
                          </a:rPr>
                        </m:ctrlPr>
                      </m:fPr>
                      <m:num>
                        <m:r>
                          <a:rPr lang="ar-AE">
                            <a:latin typeface="Cambria Math" panose="02040503050406030204" pitchFamily="18" charset="0"/>
                          </a:rPr>
                          <m:t>1</m:t>
                        </m:r>
                      </m:num>
                      <m:den>
                        <m:sSup>
                          <m:sSupPr>
                            <m:ctrlPr>
                              <a:rPr lang="ar-AE" i="1">
                                <a:latin typeface="Cambria Math" panose="02040503050406030204" pitchFamily="18" charset="0"/>
                              </a:rPr>
                            </m:ctrlPr>
                          </m:sSupPr>
                          <m:e>
                            <m:r>
                              <a:rPr lang="ar-AE">
                                <a:latin typeface="Cambria Math" panose="02040503050406030204" pitchFamily="18" charset="0"/>
                              </a:rPr>
                              <m:t>𝑡</m:t>
                            </m:r>
                          </m:e>
                          <m:sup>
                            <m:r>
                              <a:rPr lang="ar-AE">
                                <a:latin typeface="Cambria Math" panose="02040503050406030204" pitchFamily="18" charset="0"/>
                              </a:rPr>
                              <m:t>−</m:t>
                            </m:r>
                            <m:r>
                              <a:rPr lang="ar-AE">
                                <a:latin typeface="Cambria Math" panose="02040503050406030204" pitchFamily="18" charset="0"/>
                              </a:rPr>
                              <m:t>3</m:t>
                            </m:r>
                          </m:sup>
                        </m:sSup>
                      </m:den>
                    </m:f>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1</m:t>
                        </m:r>
                      </m:num>
                      <m:den>
                        <m:f>
                          <m:fPr>
                            <m:ctrlPr>
                              <a:rPr lang="ar-AE" i="1">
                                <a:latin typeface="Cambria Math" panose="02040503050406030204" pitchFamily="18" charset="0"/>
                              </a:rPr>
                            </m:ctrlPr>
                          </m:fPr>
                          <m:num>
                            <m:r>
                              <a:rPr lang="ar-AE">
                                <a:latin typeface="Cambria Math" panose="02040503050406030204" pitchFamily="18" charset="0"/>
                              </a:rPr>
                              <m:t>1</m:t>
                            </m:r>
                          </m:num>
                          <m:den>
                            <m:sSup>
                              <m:sSupPr>
                                <m:ctrlPr>
                                  <a:rPr lang="ar-AE" i="1">
                                    <a:latin typeface="Cambria Math" panose="02040503050406030204" pitchFamily="18" charset="0"/>
                                  </a:rPr>
                                </m:ctrlPr>
                              </m:sSupPr>
                              <m:e>
                                <m:r>
                                  <a:rPr lang="ar-AE">
                                    <a:latin typeface="Cambria Math" panose="02040503050406030204" pitchFamily="18" charset="0"/>
                                  </a:rPr>
                                  <m:t>𝑡</m:t>
                                </m:r>
                              </m:e>
                              <m:sup>
                                <m:r>
                                  <a:rPr lang="ar-AE">
                                    <a:latin typeface="Cambria Math" panose="02040503050406030204" pitchFamily="18" charset="0"/>
                                  </a:rPr>
                                  <m:t>3</m:t>
                                </m:r>
                              </m:sup>
                            </m:sSup>
                          </m:den>
                        </m:f>
                      </m:den>
                    </m:f>
                    <m:r>
                      <a:rPr lang="ar-AE">
                        <a:latin typeface="Cambria Math" panose="02040503050406030204" pitchFamily="18" charset="0"/>
                      </a:rPr>
                      <m:t>=</m:t>
                    </m:r>
                    <m:r>
                      <a:rPr lang="ar-AE">
                        <a:latin typeface="Cambria Math" panose="02040503050406030204" pitchFamily="18" charset="0"/>
                      </a:rPr>
                      <m:t>1</m:t>
                    </m:r>
                    <m:r>
                      <a:rPr lang="ar-AE">
                        <a:latin typeface="Cambria Math" panose="02040503050406030204" pitchFamily="18" charset="0"/>
                      </a:rPr>
                      <m:t>⋅</m:t>
                    </m:r>
                    <m:f>
                      <m:fPr>
                        <m:ctrlPr>
                          <a:rPr lang="ar-AE" i="1">
                            <a:latin typeface="Cambria Math" panose="02040503050406030204" pitchFamily="18" charset="0"/>
                          </a:rPr>
                        </m:ctrlPr>
                      </m:fPr>
                      <m:num>
                        <m:sSup>
                          <m:sSupPr>
                            <m:ctrlPr>
                              <a:rPr lang="ar-AE" i="1">
                                <a:latin typeface="Cambria Math" panose="02040503050406030204" pitchFamily="18" charset="0"/>
                              </a:rPr>
                            </m:ctrlPr>
                          </m:sSupPr>
                          <m:e>
                            <m:r>
                              <a:rPr lang="ar-AE">
                                <a:latin typeface="Cambria Math" panose="02040503050406030204" pitchFamily="18" charset="0"/>
                              </a:rPr>
                              <m:t>𝑡</m:t>
                            </m:r>
                          </m:e>
                          <m:sup>
                            <m:r>
                              <a:rPr lang="ar-AE">
                                <a:latin typeface="Cambria Math" panose="02040503050406030204" pitchFamily="18" charset="0"/>
                              </a:rPr>
                              <m:t>3</m:t>
                            </m:r>
                          </m:sup>
                        </m:sSup>
                      </m:num>
                      <m:den>
                        <m:r>
                          <a:rPr lang="ar-AE">
                            <a:latin typeface="Cambria Math" panose="02040503050406030204" pitchFamily="18" charset="0"/>
                          </a:rPr>
                          <m:t>1</m:t>
                        </m:r>
                      </m:den>
                    </m:f>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𝑡</m:t>
                        </m:r>
                      </m:e>
                      <m:sup>
                        <m:r>
                          <a:rPr lang="ar-AE">
                            <a:latin typeface="Cambria Math" panose="02040503050406030204" pitchFamily="18" charset="0"/>
                          </a:rPr>
                          <m:t>3</m:t>
                        </m:r>
                      </m:sup>
                    </m:sSup>
                  </m:oMath>
                </a14:m>
                <a:endParaRPr lang="ar-AE" dirty="0"/>
              </a:p>
              <a:p>
                <a:pPr>
                  <a:defRPr sz="2800"/>
                </a:pPr>
                <a:endParaRPr lang="ar-AE" dirty="0"/>
              </a:p>
              <a:p>
                <a:pPr marL="514350" indent="-514350">
                  <a:buFont typeface="+mj-lt"/>
                  <a:buAutoNum type="alphaLcPeriod" startAt="5"/>
                  <a:defRPr sz="2800"/>
                </a:pPr>
                <a:r>
                  <a:rPr lang="ar-AE" dirty="0"/>
                  <a:t>​</a:t>
                </a:r>
                <a14:m>
                  <m:oMath xmlns:m="http://schemas.openxmlformats.org/officeDocument/2006/math">
                    <m:sSup>
                      <m:sSupPr>
                        <m:ctrlPr>
                          <a:rPr lang="ar-AE" i="1">
                            <a:latin typeface="Cambria Math" panose="02040503050406030204" pitchFamily="18" charset="0"/>
                          </a:rPr>
                        </m:ctrlPr>
                      </m:sSupPr>
                      <m:e>
                        <m:d>
                          <m:dPr>
                            <m:ctrlPr>
                              <a:rPr lang="ar-AE" i="1">
                                <a:latin typeface="Cambria Math" panose="02040503050406030204" pitchFamily="18" charset="0"/>
                              </a:rPr>
                            </m:ctrlPr>
                          </m:dPr>
                          <m:e>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𝑦</m:t>
                            </m:r>
                          </m:e>
                        </m:d>
                      </m:e>
                      <m:sup>
                        <m:r>
                          <a:rPr lang="ar-AE">
                            <a:latin typeface="Cambria Math" panose="02040503050406030204" pitchFamily="18" charset="0"/>
                          </a:rPr>
                          <m:t>3</m:t>
                        </m:r>
                      </m:sup>
                    </m:sSup>
                    <m:r>
                      <a:rPr lang="ar-AE">
                        <a:latin typeface="Cambria Math" panose="02040503050406030204" pitchFamily="18" charset="0"/>
                      </a:rPr>
                      <m:t>=</m:t>
                    </m:r>
                    <m:d>
                      <m:dPr>
                        <m:ctrlPr>
                          <a:rPr lang="ar-AE" i="1">
                            <a:latin typeface="Cambria Math" panose="02040503050406030204" pitchFamily="18" charset="0"/>
                          </a:rPr>
                        </m:ctrlPr>
                      </m:dPr>
                      <m:e>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𝑦</m:t>
                        </m:r>
                      </m:e>
                    </m:d>
                    <m:d>
                      <m:dPr>
                        <m:ctrlPr>
                          <a:rPr lang="ar-AE" i="1">
                            <a:latin typeface="Cambria Math" panose="02040503050406030204" pitchFamily="18" charset="0"/>
                          </a:rPr>
                        </m:ctrlPr>
                      </m:dPr>
                      <m:e>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𝑦</m:t>
                        </m:r>
                      </m:e>
                    </m:d>
                    <m:d>
                      <m:dPr>
                        <m:ctrlPr>
                          <a:rPr lang="ar-AE" i="1">
                            <a:latin typeface="Cambria Math" panose="02040503050406030204" pitchFamily="18" charset="0"/>
                          </a:rPr>
                        </m:ctrlPr>
                      </m:dPr>
                      <m:e>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𝑦</m:t>
                        </m:r>
                      </m:e>
                    </m:d>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𝑦</m:t>
                    </m:r>
                    <m:r>
                      <a:rPr lang="en-US" b="0" i="1" smtClean="0">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6</m:t>
                        </m:r>
                      </m:sup>
                    </m:sSup>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3</m:t>
                        </m:r>
                      </m:sup>
                    </m:sSup>
                  </m:oMath>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382000" cy="4967067"/>
              </a:xfrm>
              <a:blipFill>
                <a:blip r:embed="rId2"/>
                <a:stretch>
                  <a:fillRect l="-1527"/>
                </a:stretch>
              </a:blipFill>
            </p:spPr>
            <p:txBody>
              <a:bodyPr/>
              <a:lstStyle/>
              <a:p>
                <a:r>
                  <a:rPr lang="en-US">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Properties of Exponents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In the following properties,</a:t>
            </a:r>
            <a:r>
              <a:rPr lang="en-US" sz="2800" dirty="0"/>
              <a:t> </a:t>
            </a:r>
            <a:r>
              <a:rPr lang="en-US" sz="2800" i="1" dirty="0"/>
              <a:t>a</a:t>
            </a:r>
            <a:r>
              <a:rPr lang="en-US" sz="2800" dirty="0"/>
              <a:t> and </a:t>
            </a:r>
            <a:r>
              <a:rPr lang="en-US" sz="2800" i="1" dirty="0"/>
              <a:t>b</a:t>
            </a:r>
            <a:r>
              <a:rPr sz="2800" dirty="0"/>
              <a:t> may be taken to represent constants, variables, or more complicated algebraic expressions. The letters</a:t>
            </a:r>
            <a:r>
              <a:rPr lang="en-US" sz="2800" dirty="0"/>
              <a:t> </a:t>
            </a:r>
            <a:r>
              <a:rPr lang="en-US" sz="2800" i="1" dirty="0"/>
              <a:t>n</a:t>
            </a:r>
            <a:r>
              <a:rPr lang="en-US" sz="2800" dirty="0"/>
              <a:t> and </a:t>
            </a:r>
            <a:r>
              <a:rPr lang="en-US" sz="2800" i="1" dirty="0"/>
              <a:t>m</a:t>
            </a:r>
            <a:r>
              <a:rPr sz="2800" dirty="0"/>
              <a:t> represent integers.</a:t>
            </a:r>
          </a:p>
          <a:p>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2181</TotalTime>
  <Words>1609</Words>
  <Application>Microsoft Office PowerPoint</Application>
  <PresentationFormat>On-screen Show (4:3)</PresentationFormat>
  <Paragraphs>157</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Courier New</vt:lpstr>
      <vt:lpstr>Cambria Math</vt:lpstr>
      <vt:lpstr>Arial</vt:lpstr>
      <vt:lpstr>Calibri</vt:lpstr>
      <vt:lpstr>Office Theme</vt:lpstr>
      <vt:lpstr>Section F.3</vt:lpstr>
      <vt:lpstr>Definition: Natural Number Exponents</vt:lpstr>
      <vt:lpstr>Example 1: Using Natural Number Exponents—Slide 1 </vt:lpstr>
      <vt:lpstr> Example 1: Using Natural Number Exponents—Slide 2</vt:lpstr>
      <vt:lpstr>Definition: 0 as an Exponent</vt:lpstr>
      <vt:lpstr>Definition: Negative Integer Exponents</vt:lpstr>
      <vt:lpstr>Example 2: Simplifying Exponents—Slide 1</vt:lpstr>
      <vt:lpstr>Example 2: Simplifying Exponents—Slide 2</vt:lpstr>
      <vt:lpstr>Properties: Properties of Exponents—Slide 1</vt:lpstr>
      <vt:lpstr>Properties: Properties of Exponents—Slide 2</vt:lpstr>
      <vt:lpstr>Properties: Properties of Exponents—Slide 3</vt:lpstr>
      <vt:lpstr>Example 3: Using Properties of Exponents—Slide 1</vt:lpstr>
      <vt:lpstr>Example 3: Using Properties of Exponents—Slide 2</vt:lpstr>
      <vt:lpstr>Example 3: Using Properties of Exponents—Slide 3</vt:lpstr>
      <vt:lpstr>Example 3: Using Properties of Exponents—Slide 4</vt:lpstr>
      <vt:lpstr>CAUTION!—1</vt:lpstr>
      <vt:lpstr>Definition: Scientific Notation</vt:lpstr>
      <vt:lpstr>CAUTION!—2</vt:lpstr>
      <vt:lpstr>Example 4: Using Scientific Notation—Slide 1</vt:lpstr>
      <vt:lpstr> Example 4: Using Scientific Notation—Slide 2</vt:lpstr>
      <vt:lpstr> Example 4: Using Scientific Notation—Slide 3</vt:lpstr>
      <vt:lpstr>Example 5: Simplifying Expressions with Scientific Notation—Slide 1</vt:lpstr>
      <vt:lpstr>Example 5: Simplifying Expressions with Scientific Notation—Slide 2</vt:lpstr>
      <vt:lpstr>Example 5: Simplifying Expressions with Scientific Notation—Slide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with Early Transcendentals Plus Integrated Review, 2nd Edition</dc:title>
  <dc:creator>Hawkes Learning</dc:creator>
  <cp:lastModifiedBy>Marvin Glover</cp:lastModifiedBy>
  <cp:revision>189</cp:revision>
  <dcterms:created xsi:type="dcterms:W3CDTF">2013-04-26T14:43:13Z</dcterms:created>
  <dcterms:modified xsi:type="dcterms:W3CDTF">2025-06-20T19:05:42Z</dcterms:modified>
</cp:coreProperties>
</file>