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1" r:id="rId3"/>
    <p:sldId id="262" r:id="rId4"/>
    <p:sldId id="263" r:id="rId5"/>
    <p:sldId id="282" r:id="rId6"/>
    <p:sldId id="283" r:id="rId7"/>
    <p:sldId id="265" r:id="rId8"/>
    <p:sldId id="266" r:id="rId9"/>
    <p:sldId id="269" r:id="rId10"/>
    <p:sldId id="285" r:id="rId11"/>
    <p:sldId id="270" r:id="rId12"/>
    <p:sldId id="272" r:id="rId13"/>
    <p:sldId id="284" r:id="rId14"/>
    <p:sldId id="274" r:id="rId15"/>
    <p:sldId id="279" r:id="rId16"/>
    <p:sldId id="280" r:id="rId17"/>
    <p:sldId id="28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3" autoAdjust="0"/>
    <p:restoredTop sz="94660"/>
  </p:normalViewPr>
  <p:slideViewPr>
    <p:cSldViewPr>
      <p:cViewPr varScale="1">
        <p:scale>
          <a:sx n="111" d="100"/>
          <a:sy n="111" d="100"/>
        </p:scale>
        <p:origin x="187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36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93FAF-7A27-4029-83CA-6E76F851AABC}" type="datetimeFigureOut">
              <a:rPr lang="en-US" smtClean="0"/>
              <a:pPr/>
              <a:t>5/20/2025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A9CE8-E7D7-4F70-8124-350BFC2921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5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image" Target="../media/image41.emf"/><Relationship Id="rId7" Type="http://schemas.openxmlformats.org/officeDocument/2006/relationships/image" Target="../media/image43.e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6.wmf"/><Relationship Id="rId5" Type="http://schemas.openxmlformats.org/officeDocument/2006/relationships/image" Target="../media/image42.wmf"/><Relationship Id="rId10" Type="http://schemas.openxmlformats.org/officeDocument/2006/relationships/image" Target="../media/image45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47.wmf"/><Relationship Id="rId7" Type="http://schemas.openxmlformats.org/officeDocument/2006/relationships/image" Target="../media/image49.e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8.emf"/><Relationship Id="rId10" Type="http://schemas.openxmlformats.org/officeDocument/2006/relationships/image" Target="../media/image50.wmf"/><Relationship Id="rId4" Type="http://schemas.openxmlformats.org/officeDocument/2006/relationships/oleObject" Target="../embeddings/oleObject45.bin"/><Relationship Id="rId9" Type="http://schemas.openxmlformats.org/officeDocument/2006/relationships/oleObject" Target="../embeddings/oleObject4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52.wmf"/><Relationship Id="rId4" Type="http://schemas.openxmlformats.org/officeDocument/2006/relationships/oleObject" Target="../embeddings/oleObject5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59.emf"/><Relationship Id="rId3" Type="http://schemas.openxmlformats.org/officeDocument/2006/relationships/image" Target="../media/image54.emf"/><Relationship Id="rId7" Type="http://schemas.openxmlformats.org/officeDocument/2006/relationships/image" Target="../media/image56.emf"/><Relationship Id="rId12" Type="http://schemas.openxmlformats.org/officeDocument/2006/relationships/oleObject" Target="../embeddings/oleObject57.bin"/><Relationship Id="rId17" Type="http://schemas.openxmlformats.org/officeDocument/2006/relationships/image" Target="../media/image61.emf"/><Relationship Id="rId2" Type="http://schemas.openxmlformats.org/officeDocument/2006/relationships/oleObject" Target="../embeddings/oleObject52.bin"/><Relationship Id="rId16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8.emf"/><Relationship Id="rId5" Type="http://schemas.openxmlformats.org/officeDocument/2006/relationships/image" Target="../media/image55.wmf"/><Relationship Id="rId15" Type="http://schemas.openxmlformats.org/officeDocument/2006/relationships/image" Target="../media/image60.emf"/><Relationship Id="rId10" Type="http://schemas.openxmlformats.org/officeDocument/2006/relationships/oleObject" Target="../embeddings/oleObject56.bin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58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67.wmf"/><Relationship Id="rId3" Type="http://schemas.openxmlformats.org/officeDocument/2006/relationships/image" Target="../media/image62.emf"/><Relationship Id="rId7" Type="http://schemas.openxmlformats.org/officeDocument/2006/relationships/image" Target="../media/image64.emf"/><Relationship Id="rId12" Type="http://schemas.openxmlformats.org/officeDocument/2006/relationships/oleObject" Target="../embeddings/oleObject65.bin"/><Relationship Id="rId2" Type="http://schemas.openxmlformats.org/officeDocument/2006/relationships/oleObject" Target="../embeddings/oleObject6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6.emf"/><Relationship Id="rId5" Type="http://schemas.openxmlformats.org/officeDocument/2006/relationships/image" Target="../media/image63.wmf"/><Relationship Id="rId15" Type="http://schemas.openxmlformats.org/officeDocument/2006/relationships/image" Target="../media/image68.wmf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5.emf"/><Relationship Id="rId14" Type="http://schemas.openxmlformats.org/officeDocument/2006/relationships/oleObject" Target="../embeddings/oleObject6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image" Target="../media/image69.wmf"/><Relationship Id="rId7" Type="http://schemas.openxmlformats.org/officeDocument/2006/relationships/image" Target="../media/image71.emf"/><Relationship Id="rId2" Type="http://schemas.openxmlformats.org/officeDocument/2006/relationships/oleObject" Target="../embeddings/oleObject6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5" Type="http://schemas.openxmlformats.org/officeDocument/2006/relationships/image" Target="../media/image70.wmf"/><Relationship Id="rId4" Type="http://schemas.openxmlformats.org/officeDocument/2006/relationships/oleObject" Target="../embeddings/oleObject68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3" Type="http://schemas.openxmlformats.org/officeDocument/2006/relationships/image" Target="../media/image73.wmf"/><Relationship Id="rId7" Type="http://schemas.openxmlformats.org/officeDocument/2006/relationships/image" Target="../media/image75.wmf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2.bin"/><Relationship Id="rId5" Type="http://schemas.openxmlformats.org/officeDocument/2006/relationships/image" Target="../media/image74.emf"/><Relationship Id="rId4" Type="http://schemas.openxmlformats.org/officeDocument/2006/relationships/oleObject" Target="../embeddings/oleObject71.bin"/><Relationship Id="rId9" Type="http://schemas.openxmlformats.org/officeDocument/2006/relationships/image" Target="../media/image76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emf"/><Relationship Id="rId18" Type="http://schemas.openxmlformats.org/officeDocument/2006/relationships/oleObject" Target="../embeddings/oleObject11.bin"/><Relationship Id="rId3" Type="http://schemas.openxmlformats.org/officeDocument/2006/relationships/image" Target="../media/image4.emf"/><Relationship Id="rId21" Type="http://schemas.openxmlformats.org/officeDocument/2006/relationships/image" Target="../media/image13.emf"/><Relationship Id="rId7" Type="http://schemas.openxmlformats.org/officeDocument/2006/relationships/image" Target="../media/image6.emf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11.wmf"/><Relationship Id="rId2" Type="http://schemas.openxmlformats.org/officeDocument/2006/relationships/oleObject" Target="../embeddings/oleObject3.bin"/><Relationship Id="rId16" Type="http://schemas.openxmlformats.org/officeDocument/2006/relationships/oleObject" Target="../embeddings/oleObject10.bin"/><Relationship Id="rId20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emf"/><Relationship Id="rId5" Type="http://schemas.openxmlformats.org/officeDocument/2006/relationships/image" Target="../media/image5.e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7.bin"/><Relationship Id="rId19" Type="http://schemas.openxmlformats.org/officeDocument/2006/relationships/image" Target="../media/image12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emf"/><Relationship Id="rId1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emf"/><Relationship Id="rId18" Type="http://schemas.openxmlformats.org/officeDocument/2006/relationships/oleObject" Target="../embeddings/oleObject21.bin"/><Relationship Id="rId3" Type="http://schemas.openxmlformats.org/officeDocument/2006/relationships/image" Target="../media/image14.emf"/><Relationship Id="rId21" Type="http://schemas.openxmlformats.org/officeDocument/2006/relationships/image" Target="../media/image23.wmf"/><Relationship Id="rId7" Type="http://schemas.openxmlformats.org/officeDocument/2006/relationships/image" Target="../media/image16.e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1.wmf"/><Relationship Id="rId2" Type="http://schemas.openxmlformats.org/officeDocument/2006/relationships/oleObject" Target="../embeddings/oleObject13.bin"/><Relationship Id="rId16" Type="http://schemas.openxmlformats.org/officeDocument/2006/relationships/oleObject" Target="../embeddings/oleObject20.bin"/><Relationship Id="rId20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emf"/><Relationship Id="rId15" Type="http://schemas.openxmlformats.org/officeDocument/2006/relationships/image" Target="../media/image20.emf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2.e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31.bin"/><Relationship Id="rId3" Type="http://schemas.openxmlformats.org/officeDocument/2006/relationships/image" Target="../media/image24.wmf"/><Relationship Id="rId21" Type="http://schemas.openxmlformats.org/officeDocument/2006/relationships/image" Target="../media/image33.wmf"/><Relationship Id="rId7" Type="http://schemas.openxmlformats.org/officeDocument/2006/relationships/image" Target="../media/image26.e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1.emf"/><Relationship Id="rId2" Type="http://schemas.openxmlformats.org/officeDocument/2006/relationships/oleObject" Target="../embeddings/oleObject23.bin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emf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32.e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39.wmf"/><Relationship Id="rId3" Type="http://schemas.openxmlformats.org/officeDocument/2006/relationships/image" Target="../media/image34.emf"/><Relationship Id="rId7" Type="http://schemas.openxmlformats.org/officeDocument/2006/relationships/image" Target="../media/image36.emf"/><Relationship Id="rId12" Type="http://schemas.openxmlformats.org/officeDocument/2006/relationships/oleObject" Target="../embeddings/oleObject38.bin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39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F.2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Simplifying and Evaluating Algebraic Expressions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BF09F-0D14-1683-05E3-A8316B1BB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1C9E08B-B003-3077-E61E-46B1E1028F5F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Order of Operations</a:t>
            </a:r>
          </a:p>
        </p:txBody>
      </p:sp>
      <p:sp>
        <p:nvSpPr>
          <p:cNvPr id="15363" name="TextBox 3">
            <a:extLst>
              <a:ext uri="{FF2B5EF4-FFF2-40B4-BE49-F238E27FC236}">
                <a16:creationId xmlns:a16="http://schemas.microsoft.com/office/drawing/2014/main" id="{AF4EE5DD-E3BD-43ED-2B0B-61A069AD31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663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en-US" b="1" i="0" dirty="0">
                <a:solidFill>
                  <a:srgbClr val="000000"/>
                </a:solidFill>
              </a:rPr>
              <a:t>Step 1: </a:t>
            </a:r>
            <a:r>
              <a:rPr lang="en-US" i="0" dirty="0">
                <a:solidFill>
                  <a:srgbClr val="000000"/>
                </a:solidFill>
              </a:rPr>
              <a:t>If the expression is a fraction, simplify the numerator and denominator individually, according to the guidelines in the following steps.</a:t>
            </a:r>
          </a:p>
          <a:p>
            <a:r>
              <a:rPr lang="en-US" b="1" i="0" dirty="0">
                <a:solidFill>
                  <a:srgbClr val="000000"/>
                </a:solidFill>
              </a:rPr>
              <a:t>Step 2: </a:t>
            </a:r>
            <a:r>
              <a:rPr lang="en-US" i="0" dirty="0">
                <a:solidFill>
                  <a:srgbClr val="000000"/>
                </a:solidFill>
              </a:rPr>
              <a:t>Parentheses, braces, and brackets are all used as grouping symbols. Simplify expressions within each set of grouping symbols, if any are present, working from the innermost outward.</a:t>
            </a:r>
          </a:p>
          <a:p>
            <a:r>
              <a:rPr lang="en-US" b="1" i="0" dirty="0">
                <a:solidFill>
                  <a:srgbClr val="000000"/>
                </a:solidFill>
              </a:rPr>
              <a:t>Step 3: </a:t>
            </a:r>
            <a:r>
              <a:rPr lang="en-US" i="0" dirty="0">
                <a:solidFill>
                  <a:srgbClr val="000000"/>
                </a:solidFill>
              </a:rPr>
              <a:t>Simplify all powers (exponents) and roots.</a:t>
            </a:r>
          </a:p>
          <a:p>
            <a:r>
              <a:rPr lang="en-US" b="1" i="0" dirty="0">
                <a:solidFill>
                  <a:srgbClr val="000000"/>
                </a:solidFill>
              </a:rPr>
              <a:t>Step 4: </a:t>
            </a:r>
            <a:r>
              <a:rPr lang="en-US" i="0" dirty="0">
                <a:solidFill>
                  <a:srgbClr val="000000"/>
                </a:solidFill>
              </a:rPr>
              <a:t>Perform all multiplication and division in the expression in the order that these operations occur, working from left to right.</a:t>
            </a:r>
          </a:p>
          <a:p>
            <a:r>
              <a:rPr lang="en-US" b="1" i="0" dirty="0">
                <a:solidFill>
                  <a:srgbClr val="000000"/>
                </a:solidFill>
              </a:rPr>
              <a:t>Step 5: </a:t>
            </a:r>
            <a:r>
              <a:rPr lang="en-US" i="0" dirty="0">
                <a:solidFill>
                  <a:srgbClr val="000000"/>
                </a:solidFill>
              </a:rPr>
              <a:t>Perform all addition and subtraction in the expression in the order that these operations occur, working from left to right.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629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/>
          </p:cNvSpPr>
          <p:nvPr/>
        </p:nvSpPr>
        <p:spPr>
          <a:xfrm>
            <a:off x="457200" y="1828800"/>
            <a:ext cx="82296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lvl="0" indent="-514350">
              <a:spcBef>
                <a:spcPct val="20000"/>
              </a:spcBef>
              <a:buFont typeface="+mj-lt"/>
              <a:buAutoNum type="alphaLcPeriod" startAt="2"/>
              <a:tabLst>
                <a:tab pos="45720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Evaluate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lang="en-US" sz="1000" i="1" dirty="0">
                <a:solidFill>
                  <a:srgbClr val="0000FF"/>
                </a:solidFill>
              </a:rPr>
              <a:t> 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for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>
                <a:tab pos="457200" algn="l"/>
              </a:tabLst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>
                <a:tab pos="457200" algn="l"/>
              </a:tabLst>
              <a:defRPr/>
            </a:pPr>
            <a:endParaRPr lang="en-US" sz="2800" dirty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>
                <a:tab pos="457200" algn="l"/>
              </a:tabLst>
              <a:defRPr/>
            </a:pP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>
                <a:tab pos="45720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Evaluating Algebraic Expressions</a:t>
            </a:r>
          </a:p>
        </p:txBody>
      </p:sp>
      <p:sp>
        <p:nvSpPr>
          <p:cNvPr id="922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Evaluate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sz="1000" i="1" dirty="0">
                <a:solidFill>
                  <a:srgbClr val="0000FF"/>
                </a:solidFill>
              </a:rPr>
              <a:t> 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for           and for              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526446"/>
              </p:ext>
            </p:extLst>
          </p:nvPr>
        </p:nvGraphicFramePr>
        <p:xfrm>
          <a:off x="990600" y="3340100"/>
          <a:ext cx="39497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40560" imgH="694800" progId="Equation.DSMT4">
                  <p:embed/>
                </p:oleObj>
              </mc:Choice>
              <mc:Fallback>
                <p:oleObj name="Equation" r:id="rId2" imgW="3940560" imgH="694800" progId="Equation.DSMT4">
                  <p:embed/>
                  <p:pic>
                    <p:nvPicPr>
                      <p:cNvPr id="0" name="Picture 1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340100"/>
                        <a:ext cx="39497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3973875"/>
              </p:ext>
            </p:extLst>
          </p:nvPr>
        </p:nvGraphicFramePr>
        <p:xfrm>
          <a:off x="972016" y="2838450"/>
          <a:ext cx="33210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14520" imgH="558720" progId="Equation.DSMT4">
                  <p:embed/>
                </p:oleObj>
              </mc:Choice>
              <mc:Fallback>
                <p:oleObj name="Equation" r:id="rId4" imgW="3314520" imgH="558720" progId="Equation.DSMT4">
                  <p:embed/>
                  <p:pic>
                    <p:nvPicPr>
                      <p:cNvPr id="0" name="Picture 1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016" y="2838450"/>
                        <a:ext cx="33210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8417298"/>
              </p:ext>
            </p:extLst>
          </p:nvPr>
        </p:nvGraphicFramePr>
        <p:xfrm>
          <a:off x="1041400" y="4927600"/>
          <a:ext cx="61214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107400" imgH="694800" progId="Equation.DSMT4">
                  <p:embed/>
                </p:oleObj>
              </mc:Choice>
              <mc:Fallback>
                <p:oleObj name="Equation" r:id="rId6" imgW="6107400" imgH="694800" progId="Equation.DSMT4">
                  <p:embed/>
                  <p:pic>
                    <p:nvPicPr>
                      <p:cNvPr id="0" name="Picture 1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4927600"/>
                        <a:ext cx="61214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5893700"/>
              </p:ext>
            </p:extLst>
          </p:nvPr>
        </p:nvGraphicFramePr>
        <p:xfrm>
          <a:off x="1020763" y="4364722"/>
          <a:ext cx="52276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19640" imgH="558720" progId="Equation.DSMT4">
                  <p:embed/>
                </p:oleObj>
              </mc:Choice>
              <mc:Fallback>
                <p:oleObj name="Equation" r:id="rId8" imgW="5219640" imgH="558720" progId="Equation.DSMT4">
                  <p:embed/>
                  <p:pic>
                    <p:nvPicPr>
                      <p:cNvPr id="0" name="Picture 12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3" y="4364722"/>
                        <a:ext cx="5227637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13ACB069-B4BD-4041-91DD-47A0BDC94A5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853" y="1422826"/>
            <a:ext cx="762000" cy="2921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FDE829F-6659-4FED-B5CA-47C72CF77B3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520" y="1962707"/>
            <a:ext cx="762000" cy="2921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44173A4-2BF1-44D1-8EFA-AA9EF7D78475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160" y="1962707"/>
            <a:ext cx="1041400" cy="2794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BF48A26-DC6B-4035-AC9B-316023EDEBE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9678" y="1408845"/>
            <a:ext cx="1041400" cy="2794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Simplifying and Evaluating Algebraic Expressions</a:t>
            </a:r>
            <a:r>
              <a:rPr lang="en-US" dirty="0"/>
              <a:t>—Slide 1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1268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and evaluate     </a:t>
            </a:r>
            <a:r>
              <a:rPr lang="en-US" i="0" dirty="0">
                <a:solidFill>
                  <a:srgbClr val="0000FF"/>
                </a:solidFill>
              </a:rPr>
              <a:t>                 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for</a:t>
            </a:r>
            <a:r>
              <a:rPr lang="en-US" sz="2400" i="0" dirty="0">
                <a:solidFill>
                  <a:schemeClr val="tx1"/>
                </a:solidFill>
              </a:rPr>
              <a:t>                </a:t>
            </a:r>
          </a:p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12700" indent="-12700">
              <a:tabLst>
                <a:tab pos="457200" algn="l"/>
              </a:tabLst>
            </a:pPr>
            <a:r>
              <a:rPr lang="en-US" dirty="0"/>
              <a:t>First, simplify the expression by combining like terms.</a:t>
            </a:r>
          </a:p>
          <a:p>
            <a:pPr marL="12700" indent="-12700" algn="ctr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7315220"/>
              </p:ext>
            </p:extLst>
          </p:nvPr>
        </p:nvGraphicFramePr>
        <p:xfrm>
          <a:off x="4572000" y="3276600"/>
          <a:ext cx="1271588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57120" imgH="317160" progId="Equation.DSMT4">
                  <p:embed/>
                </p:oleObj>
              </mc:Choice>
              <mc:Fallback>
                <p:oleObj name="Equation" r:id="rId2" imgW="1257120" imgH="317160" progId="Equation.DSMT4">
                  <p:embed/>
                  <p:pic>
                    <p:nvPicPr>
                      <p:cNvPr id="0" name="Picture 1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276600"/>
                        <a:ext cx="1271588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3981008"/>
              </p:ext>
            </p:extLst>
          </p:nvPr>
        </p:nvGraphicFramePr>
        <p:xfrm>
          <a:off x="2895023" y="2786063"/>
          <a:ext cx="1600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90840" imgH="301680" progId="Equation.DSMT4">
                  <p:embed/>
                </p:oleObj>
              </mc:Choice>
              <mc:Fallback>
                <p:oleObj name="Equation" r:id="rId4" imgW="1590840" imgH="301680" progId="Equation.DSMT4">
                  <p:embed/>
                  <p:pic>
                    <p:nvPicPr>
                      <p:cNvPr id="0" name="Picture 11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023" y="2786063"/>
                        <a:ext cx="1600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777233"/>
              </p:ext>
            </p:extLst>
          </p:nvPr>
        </p:nvGraphicFramePr>
        <p:xfrm>
          <a:off x="4559300" y="2789411"/>
          <a:ext cx="1917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1520" imgH="301680" progId="Equation.DSMT4">
                  <p:embed/>
                </p:oleObj>
              </mc:Choice>
              <mc:Fallback>
                <p:oleObj name="Equation" r:id="rId6" imgW="1901520" imgH="301680" progId="Equation.DSMT4">
                  <p:embed/>
                  <p:pic>
                    <p:nvPicPr>
                      <p:cNvPr id="0" name="Picture 1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9300" y="2789411"/>
                        <a:ext cx="1917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884640"/>
              </p:ext>
            </p:extLst>
          </p:nvPr>
        </p:nvGraphicFramePr>
        <p:xfrm>
          <a:off x="3732068" y="1282700"/>
          <a:ext cx="1600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90840" imgH="301680" progId="Equation.DSMT4">
                  <p:embed/>
                </p:oleObj>
              </mc:Choice>
              <mc:Fallback>
                <p:oleObj name="Equation" r:id="rId8" imgW="1590840" imgH="301680" progId="Equation.DSMT4">
                  <p:embed/>
                  <p:pic>
                    <p:nvPicPr>
                      <p:cNvPr id="0" name="Picture 1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2068" y="1282700"/>
                        <a:ext cx="1600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0415433"/>
              </p:ext>
            </p:extLst>
          </p:nvPr>
        </p:nvGraphicFramePr>
        <p:xfrm>
          <a:off x="6032500" y="1292225"/>
          <a:ext cx="113030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17440" imgH="291960" progId="Equation.DSMT4">
                  <p:embed/>
                </p:oleObj>
              </mc:Choice>
              <mc:Fallback>
                <p:oleObj name="Equation" r:id="rId9" imgW="1117440" imgH="291960" progId="Equation.DSMT4">
                  <p:embed/>
                  <p:pic>
                    <p:nvPicPr>
                      <p:cNvPr id="0" name="Picture 1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1292225"/>
                        <a:ext cx="113030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Simplifying and Evaluating Algebraic Expressions</a:t>
            </a:r>
            <a:r>
              <a:rPr lang="en-US" dirty="0"/>
              <a:t>—Slide 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8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Now, substitute −3 for </a:t>
            </a:r>
            <a:r>
              <a:rPr lang="en-US" i="1" dirty="0"/>
              <a:t>x </a:t>
            </a:r>
            <a:r>
              <a:rPr lang="en-US" dirty="0"/>
              <a:t>(using parentheses around −3 to be sure the signs are correct), and evaluate this simplified expression by following the rules for order of operations.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512836"/>
              </p:ext>
            </p:extLst>
          </p:nvPr>
        </p:nvGraphicFramePr>
        <p:xfrm>
          <a:off x="3212306" y="3181350"/>
          <a:ext cx="271938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05040" imgH="482400" progId="Equation.DSMT4">
                  <p:embed/>
                </p:oleObj>
              </mc:Choice>
              <mc:Fallback>
                <p:oleObj name="Equation" r:id="rId2" imgW="2705040" imgH="482400" progId="Equation.DSMT4">
                  <p:embed/>
                  <p:pic>
                    <p:nvPicPr>
                      <p:cNvPr id="1024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2306" y="3181350"/>
                        <a:ext cx="271938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798658"/>
              </p:ext>
            </p:extLst>
          </p:nvPr>
        </p:nvGraphicFramePr>
        <p:xfrm>
          <a:off x="4177002" y="3736225"/>
          <a:ext cx="1503362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85720" imgH="317160" progId="Equation.DSMT4">
                  <p:embed/>
                </p:oleObj>
              </mc:Choice>
              <mc:Fallback>
                <p:oleObj name="Equation" r:id="rId4" imgW="1485720" imgH="317160" progId="Equation.DSMT4">
                  <p:embed/>
                  <p:pic>
                    <p:nvPicPr>
                      <p:cNvPr id="1024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7002" y="3736225"/>
                        <a:ext cx="1503362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5833197"/>
              </p:ext>
            </p:extLst>
          </p:nvPr>
        </p:nvGraphicFramePr>
        <p:xfrm>
          <a:off x="4177002" y="4203281"/>
          <a:ext cx="97631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160" imgH="279360" progId="Equation.DSMT4">
                  <p:embed/>
                </p:oleObj>
              </mc:Choice>
              <mc:Fallback>
                <p:oleObj name="Equation" r:id="rId6" imgW="965160" imgH="279360" progId="Equation.DSMT4">
                  <p:embed/>
                  <p:pic>
                    <p:nvPicPr>
                      <p:cNvPr id="1024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7002" y="4203281"/>
                        <a:ext cx="97631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3788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Simplifying and Evaluating Algebraic Expressions </a:t>
            </a:r>
          </a:p>
        </p:txBody>
      </p:sp>
      <p:sp>
        <p:nvSpPr>
          <p:cNvPr id="13316" name="Rectangle 3"/>
          <p:cNvSpPr>
            <a:spLocks noGrp="1"/>
          </p:cNvSpPr>
          <p:nvPr>
            <p:ph idx="1"/>
          </p:nvPr>
        </p:nvSpPr>
        <p:spPr>
          <a:xfrm>
            <a:off x="304800" y="1280160"/>
            <a:ext cx="8610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sz="2600" i="0" dirty="0">
                <a:solidFill>
                  <a:schemeClr val="tx1"/>
                </a:solidFill>
              </a:rPr>
              <a:t>Simplify and evaluate                                      for            </a:t>
            </a:r>
            <a:r>
              <a:rPr lang="en-US" i="0" dirty="0">
                <a:solidFill>
                  <a:schemeClr val="tx1"/>
                </a:solidFill>
              </a:rPr>
              <a:t>,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first.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Now evaluate.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915324"/>
              </p:ext>
            </p:extLst>
          </p:nvPr>
        </p:nvGraphicFramePr>
        <p:xfrm>
          <a:off x="2419350" y="2857500"/>
          <a:ext cx="430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96960" imgH="329040" progId="Equation.DSMT4">
                  <p:embed/>
                </p:oleObj>
              </mc:Choice>
              <mc:Fallback>
                <p:oleObj name="Equation" r:id="rId2" imgW="4296960" imgH="329040" progId="Equation.DSMT4">
                  <p:embed/>
                  <p:pic>
                    <p:nvPicPr>
                      <p:cNvPr id="0" name="Picture 19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2857500"/>
                        <a:ext cx="430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906785"/>
              </p:ext>
            </p:extLst>
          </p:nvPr>
        </p:nvGraphicFramePr>
        <p:xfrm>
          <a:off x="414338" y="4019550"/>
          <a:ext cx="424021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28920" imgH="482400" progId="Equation.DSMT4">
                  <p:embed/>
                </p:oleObj>
              </mc:Choice>
              <mc:Fallback>
                <p:oleObj name="Equation" r:id="rId4" imgW="4228920" imgH="482400" progId="Equation.DSMT4">
                  <p:embed/>
                  <p:pic>
                    <p:nvPicPr>
                      <p:cNvPr id="0" name="Picture 19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8" y="4019550"/>
                        <a:ext cx="424021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895615"/>
              </p:ext>
            </p:extLst>
          </p:nvPr>
        </p:nvGraphicFramePr>
        <p:xfrm>
          <a:off x="1809750" y="4633912"/>
          <a:ext cx="1193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79360" imgH="301680" progId="Equation.DSMT4">
                  <p:embed/>
                </p:oleObj>
              </mc:Choice>
              <mc:Fallback>
                <p:oleObj name="Equation" r:id="rId6" imgW="1179360" imgH="301680" progId="Equation.DSMT4">
                  <p:embed/>
                  <p:pic>
                    <p:nvPicPr>
                      <p:cNvPr id="0" name="Picture 19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4633912"/>
                        <a:ext cx="1193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6464362"/>
              </p:ext>
            </p:extLst>
          </p:nvPr>
        </p:nvGraphicFramePr>
        <p:xfrm>
          <a:off x="1824038" y="5122863"/>
          <a:ext cx="6953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279360" progId="Equation.DSMT4">
                  <p:embed/>
                </p:oleObj>
              </mc:Choice>
              <mc:Fallback>
                <p:oleObj name="Equation" r:id="rId8" imgW="685800" imgH="279360" progId="Equation.DSMT4">
                  <p:embed/>
                  <p:pic>
                    <p:nvPicPr>
                      <p:cNvPr id="0" name="Picture 19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038" y="5122863"/>
                        <a:ext cx="69532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350575"/>
              </p:ext>
            </p:extLst>
          </p:nvPr>
        </p:nvGraphicFramePr>
        <p:xfrm>
          <a:off x="5384800" y="4162425"/>
          <a:ext cx="2006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92960" imgH="228240" progId="Equation.DSMT4">
                  <p:embed/>
                </p:oleObj>
              </mc:Choice>
              <mc:Fallback>
                <p:oleObj name="Equation" r:id="rId10" imgW="1992960" imgH="228240" progId="Equation.DSMT4">
                  <p:embed/>
                  <p:pic>
                    <p:nvPicPr>
                      <p:cNvPr id="0" name="Picture 19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800" y="4162425"/>
                        <a:ext cx="2006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1181842"/>
              </p:ext>
            </p:extLst>
          </p:nvPr>
        </p:nvGraphicFramePr>
        <p:xfrm>
          <a:off x="3352800" y="1371600"/>
          <a:ext cx="262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14680" imgH="329040" progId="Equation.DSMT4">
                  <p:embed/>
                </p:oleObj>
              </mc:Choice>
              <mc:Fallback>
                <p:oleObj name="Equation" r:id="rId12" imgW="2614680" imgH="329040" progId="Equation.DSMT4">
                  <p:embed/>
                  <p:pic>
                    <p:nvPicPr>
                      <p:cNvPr id="0" name="Picture 19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371600"/>
                        <a:ext cx="2628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6993303"/>
              </p:ext>
            </p:extLst>
          </p:nvPr>
        </p:nvGraphicFramePr>
        <p:xfrm>
          <a:off x="6642100" y="1397000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40520" imgH="264960" progId="Equation.DSMT4">
                  <p:embed/>
                </p:oleObj>
              </mc:Choice>
              <mc:Fallback>
                <p:oleObj name="Equation" r:id="rId14" imgW="740520" imgH="264960" progId="Equation.DSMT4">
                  <p:embed/>
                  <p:pic>
                    <p:nvPicPr>
                      <p:cNvPr id="0" name="Picture 19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2100" y="1397000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809665"/>
              </p:ext>
            </p:extLst>
          </p:nvPr>
        </p:nvGraphicFramePr>
        <p:xfrm>
          <a:off x="7543800" y="1388534"/>
          <a:ext cx="1092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78560" imgH="292320" progId="Equation.DSMT4">
                  <p:embed/>
                </p:oleObj>
              </mc:Choice>
              <mc:Fallback>
                <p:oleObj name="Equation" r:id="rId16" imgW="1078560" imgH="292320" progId="Equation.DSMT4">
                  <p:embed/>
                  <p:pic>
                    <p:nvPicPr>
                      <p:cNvPr id="0" name="Picture 19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1388534"/>
                        <a:ext cx="1092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and Evaluating Algebraic Expressions </a:t>
            </a:r>
          </a:p>
        </p:txBody>
      </p:sp>
      <p:sp>
        <p:nvSpPr>
          <p:cNvPr id="1434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and evaluate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first.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r>
              <a:rPr lang="en-US" dirty="0"/>
              <a:t>Now evaluate.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8819553"/>
              </p:ext>
            </p:extLst>
          </p:nvPr>
        </p:nvGraphicFramePr>
        <p:xfrm>
          <a:off x="3886200" y="1119188"/>
          <a:ext cx="3911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03840" imgH="886680" progId="Equation.DSMT4">
                  <p:embed/>
                </p:oleObj>
              </mc:Choice>
              <mc:Fallback>
                <p:oleObj name="Equation" r:id="rId2" imgW="3903840" imgH="886680" progId="Equation.DSMT4">
                  <p:embed/>
                  <p:pic>
                    <p:nvPicPr>
                      <p:cNvPr id="0" name="Picture 1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119188"/>
                        <a:ext cx="3911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013649"/>
              </p:ext>
            </p:extLst>
          </p:nvPr>
        </p:nvGraphicFramePr>
        <p:xfrm>
          <a:off x="5926138" y="4152900"/>
          <a:ext cx="973137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1120" imgH="279360" progId="Equation.DSMT4">
                  <p:embed/>
                </p:oleObj>
              </mc:Choice>
              <mc:Fallback>
                <p:oleObj name="Equation" r:id="rId4" imgW="1041120" imgH="279360" progId="Equation.DSMT4">
                  <p:embed/>
                  <p:pic>
                    <p:nvPicPr>
                      <p:cNvPr id="0" name="Picture 1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6138" y="4152900"/>
                        <a:ext cx="973137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102500"/>
              </p:ext>
            </p:extLst>
          </p:nvPr>
        </p:nvGraphicFramePr>
        <p:xfrm>
          <a:off x="3263900" y="2667000"/>
          <a:ext cx="2565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0600" imgH="886680" progId="Equation.DSMT4">
                  <p:embed/>
                </p:oleObj>
              </mc:Choice>
              <mc:Fallback>
                <p:oleObj name="Equation" r:id="rId6" imgW="2550600" imgH="886680" progId="Equation.DSMT4">
                  <p:embed/>
                  <p:pic>
                    <p:nvPicPr>
                      <p:cNvPr id="0" name="Picture 1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2667000"/>
                        <a:ext cx="2565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247236"/>
              </p:ext>
            </p:extLst>
          </p:nvPr>
        </p:nvGraphicFramePr>
        <p:xfrm>
          <a:off x="5943600" y="3714750"/>
          <a:ext cx="1866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55800" imgH="264960" progId="Equation.DSMT4">
                  <p:embed/>
                </p:oleObj>
              </mc:Choice>
              <mc:Fallback>
                <p:oleObj name="Equation" r:id="rId8" imgW="1855800" imgH="264960" progId="Equation.DSMT4">
                  <p:embed/>
                  <p:pic>
                    <p:nvPicPr>
                      <p:cNvPr id="0" name="Picture 1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714750"/>
                        <a:ext cx="1866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357173"/>
              </p:ext>
            </p:extLst>
          </p:nvPr>
        </p:nvGraphicFramePr>
        <p:xfrm>
          <a:off x="5905500" y="2667000"/>
          <a:ext cx="2095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84400" imgH="886680" progId="Equation.DSMT4">
                  <p:embed/>
                </p:oleObj>
              </mc:Choice>
              <mc:Fallback>
                <p:oleObj name="Equation" r:id="rId10" imgW="2084400" imgH="886680" progId="Equation.DSMT4">
                  <p:embed/>
                  <p:pic>
                    <p:nvPicPr>
                      <p:cNvPr id="0" name="Picture 1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0" y="2667000"/>
                        <a:ext cx="2095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178721"/>
              </p:ext>
            </p:extLst>
          </p:nvPr>
        </p:nvGraphicFramePr>
        <p:xfrm>
          <a:off x="3387725" y="4933950"/>
          <a:ext cx="20272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19240" imgH="482400" progId="Equation.DSMT4">
                  <p:embed/>
                </p:oleObj>
              </mc:Choice>
              <mc:Fallback>
                <p:oleObj name="Equation" r:id="rId12" imgW="2019240" imgH="482400" progId="Equation.DSMT4">
                  <p:embed/>
                  <p:pic>
                    <p:nvPicPr>
                      <p:cNvPr id="0" name="Picture 1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7725" y="4933950"/>
                        <a:ext cx="202723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8924333"/>
              </p:ext>
            </p:extLst>
          </p:nvPr>
        </p:nvGraphicFramePr>
        <p:xfrm>
          <a:off x="4184650" y="5548313"/>
          <a:ext cx="48418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9800" imgH="291960" progId="Equation.DSMT4">
                  <p:embed/>
                </p:oleObj>
              </mc:Choice>
              <mc:Fallback>
                <p:oleObj name="Equation" r:id="rId14" imgW="469800" imgH="291960" progId="Equation.DSMT4">
                  <p:embed/>
                  <p:pic>
                    <p:nvPicPr>
                      <p:cNvPr id="0" name="Picture 1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50" y="5548313"/>
                        <a:ext cx="48418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6327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Completion </a:t>
            </a:r>
            <a:r>
              <a:rPr lang="en-US" sz="3200" dirty="0">
                <a:solidFill>
                  <a:schemeClr val="accent1"/>
                </a:solidFill>
              </a:rPr>
              <a:t>Example 7: Simplifying and Evaluating Expressions</a:t>
            </a:r>
            <a:r>
              <a:rPr lang="en-US" dirty="0"/>
              <a:t>—Slide 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4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and evaluate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492002"/>
              </p:ext>
            </p:extLst>
          </p:nvPr>
        </p:nvGraphicFramePr>
        <p:xfrm>
          <a:off x="1295400" y="3516313"/>
          <a:ext cx="74707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54880" imgH="444240" progId="Equation.DSMT4">
                  <p:embed/>
                </p:oleObj>
              </mc:Choice>
              <mc:Fallback>
                <p:oleObj name="Equation" r:id="rId2" imgW="7454880" imgH="444240" progId="Equation.DSMT4">
                  <p:embed/>
                  <p:pic>
                    <p:nvPicPr>
                      <p:cNvPr id="0" name="Picture 6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16313"/>
                        <a:ext cx="7470775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228657"/>
              </p:ext>
            </p:extLst>
          </p:nvPr>
        </p:nvGraphicFramePr>
        <p:xfrm>
          <a:off x="4789488" y="4184650"/>
          <a:ext cx="23717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61960" imgH="444240" progId="Equation.DSMT4">
                  <p:embed/>
                </p:oleObj>
              </mc:Choice>
              <mc:Fallback>
                <p:oleObj name="Equation" r:id="rId4" imgW="2361960" imgH="444240" progId="Equation.DSMT4">
                  <p:embed/>
                  <p:pic>
                    <p:nvPicPr>
                      <p:cNvPr id="0" name="Picture 6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9488" y="4184650"/>
                        <a:ext cx="23717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6399532"/>
              </p:ext>
            </p:extLst>
          </p:nvPr>
        </p:nvGraphicFramePr>
        <p:xfrm>
          <a:off x="3708400" y="1295400"/>
          <a:ext cx="5054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46840" imgH="429480" progId="Equation.DSMT4">
                  <p:embed/>
                </p:oleObj>
              </mc:Choice>
              <mc:Fallback>
                <p:oleObj name="Equation" r:id="rId6" imgW="5046840" imgH="429480" progId="Equation.DSMT4">
                  <p:embed/>
                  <p:pic>
                    <p:nvPicPr>
                      <p:cNvPr id="0" name="Picture 6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1295400"/>
                        <a:ext cx="5054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20"/>
          <p:cNvSpPr txBox="1"/>
          <p:nvPr/>
        </p:nvSpPr>
        <p:spPr>
          <a:xfrm>
            <a:off x="5222060" y="346946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5    2 + 3</a:t>
            </a:r>
          </a:p>
        </p:txBody>
      </p:sp>
      <p:sp>
        <p:nvSpPr>
          <p:cNvPr id="8" name="TextBox 20"/>
          <p:cNvSpPr txBox="1"/>
          <p:nvPr/>
        </p:nvSpPr>
        <p:spPr>
          <a:xfrm>
            <a:off x="7600444" y="3497108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1   2</a:t>
            </a:r>
          </a:p>
        </p:txBody>
      </p:sp>
      <p:sp>
        <p:nvSpPr>
          <p:cNvPr id="9" name="TextBox 20"/>
          <p:cNvSpPr txBox="1"/>
          <p:nvPr/>
        </p:nvSpPr>
        <p:spPr>
          <a:xfrm>
            <a:off x="5224308" y="4199092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0" name="TextBox 20"/>
          <p:cNvSpPr txBox="1"/>
          <p:nvPr/>
        </p:nvSpPr>
        <p:spPr>
          <a:xfrm>
            <a:off x="6438788" y="4191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A9E217E-C835-461F-B19E-1BA85445ECC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5608" y="3686184"/>
            <a:ext cx="279400" cy="23981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23E3B78-0B51-4A1F-8C9F-1809236AF71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6545" y="3716978"/>
            <a:ext cx="279400" cy="239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9157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Completion </a:t>
            </a:r>
            <a:r>
              <a:rPr lang="en-US" sz="3200" dirty="0">
                <a:solidFill>
                  <a:schemeClr val="accent1"/>
                </a:solidFill>
              </a:rPr>
              <a:t>Example 7: Simplifying and Evaluating Expressions</a:t>
            </a:r>
            <a:r>
              <a:rPr lang="en-US" dirty="0"/>
              <a:t>—Slide 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4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Now, substitute −1 for </a:t>
            </a:r>
            <a:r>
              <a:rPr lang="en-US" i="1" dirty="0"/>
              <a:t>x </a:t>
            </a:r>
            <a:r>
              <a:rPr lang="en-US" dirty="0"/>
              <a:t>and evaluate.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232274"/>
              </p:ext>
            </p:extLst>
          </p:nvPr>
        </p:nvGraphicFramePr>
        <p:xfrm>
          <a:off x="3114675" y="1992313"/>
          <a:ext cx="4097338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89240" imgH="444240" progId="Equation.DSMT4">
                  <p:embed/>
                </p:oleObj>
              </mc:Choice>
              <mc:Fallback>
                <p:oleObj name="Equation" r:id="rId2" imgW="4089240" imgH="44424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4675" y="1992313"/>
                        <a:ext cx="4097338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38532"/>
              </p:ext>
            </p:extLst>
          </p:nvPr>
        </p:nvGraphicFramePr>
        <p:xfrm>
          <a:off x="4419600" y="3124200"/>
          <a:ext cx="1739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8000" imgH="319680" progId="Equation.DSMT4">
                  <p:embed/>
                </p:oleObj>
              </mc:Choice>
              <mc:Fallback>
                <p:oleObj name="Equation" r:id="rId4" imgW="1728000" imgH="319680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124200"/>
                        <a:ext cx="1739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024086"/>
              </p:ext>
            </p:extLst>
          </p:nvPr>
        </p:nvGraphicFramePr>
        <p:xfrm>
          <a:off x="4243388" y="2608263"/>
          <a:ext cx="28924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82880" imgH="380880" progId="Equation.DSMT4">
                  <p:embed/>
                </p:oleObj>
              </mc:Choice>
              <mc:Fallback>
                <p:oleObj name="Equation" r:id="rId6" imgW="2882880" imgH="380880" progId="Equation.DSMT4">
                  <p:embed/>
                  <p:pic>
                    <p:nvPicPr>
                      <p:cNvPr id="0" name="Picture 5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3388" y="2608263"/>
                        <a:ext cx="2892425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003147"/>
              </p:ext>
            </p:extLst>
          </p:nvPr>
        </p:nvGraphicFramePr>
        <p:xfrm>
          <a:off x="4419600" y="3632200"/>
          <a:ext cx="889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77680" imgH="237600" progId="Equation.DSMT4">
                  <p:embed/>
                </p:oleObj>
              </mc:Choice>
              <mc:Fallback>
                <p:oleObj name="Equation" r:id="rId8" imgW="877680" imgH="237600" progId="Equation.DSMT4">
                  <p:embed/>
                  <p:pic>
                    <p:nvPicPr>
                      <p:cNvPr id="0" name="Picture 5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632200"/>
                        <a:ext cx="8890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20"/>
          <p:cNvSpPr txBox="1"/>
          <p:nvPr/>
        </p:nvSpPr>
        <p:spPr>
          <a:xfrm>
            <a:off x="4844432" y="3429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1" name="TextBox 20"/>
          <p:cNvSpPr txBox="1"/>
          <p:nvPr/>
        </p:nvSpPr>
        <p:spPr>
          <a:xfrm>
            <a:off x="4832968" y="300754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2" name="TextBox 20"/>
          <p:cNvSpPr txBox="1"/>
          <p:nvPr/>
        </p:nvSpPr>
        <p:spPr>
          <a:xfrm>
            <a:off x="5671168" y="300754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3" name="TextBox 20"/>
          <p:cNvSpPr txBox="1"/>
          <p:nvPr/>
        </p:nvSpPr>
        <p:spPr>
          <a:xfrm>
            <a:off x="5257800" y="2501788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" name="TextBox 20"/>
          <p:cNvSpPr txBox="1"/>
          <p:nvPr/>
        </p:nvSpPr>
        <p:spPr>
          <a:xfrm>
            <a:off x="6400800" y="25146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15" name="TextBox 20"/>
          <p:cNvSpPr txBox="1"/>
          <p:nvPr/>
        </p:nvSpPr>
        <p:spPr>
          <a:xfrm>
            <a:off x="6400800" y="1981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16" name="TextBox 20"/>
          <p:cNvSpPr txBox="1"/>
          <p:nvPr/>
        </p:nvSpPr>
        <p:spPr>
          <a:xfrm>
            <a:off x="4892984" y="1981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1 </a:t>
            </a:r>
          </a:p>
        </p:txBody>
      </p:sp>
    </p:spTree>
    <p:extLst>
      <p:ext uri="{BB962C8B-B14F-4D97-AF65-F5344CB8AC3E}">
        <p14:creationId xmlns:p14="http://schemas.microsoft.com/office/powerpoint/2010/main" val="3459812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Like Terms</a:t>
            </a:r>
          </a:p>
        </p:txBody>
      </p:sp>
      <p:sp>
        <p:nvSpPr>
          <p:cNvPr id="71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/>
            <a:r>
              <a:rPr lang="en-US" b="1" i="0" dirty="0">
                <a:solidFill>
                  <a:srgbClr val="C00000"/>
                </a:solidFill>
              </a:rPr>
              <a:t>Like terms </a:t>
            </a:r>
            <a:r>
              <a:rPr lang="en-US" i="0" dirty="0">
                <a:solidFill>
                  <a:srgbClr val="000000"/>
                </a:solidFill>
              </a:rPr>
              <a:t>(or </a:t>
            </a:r>
            <a:r>
              <a:rPr lang="en-US" b="1" i="0" dirty="0">
                <a:solidFill>
                  <a:srgbClr val="C00000"/>
                </a:solidFill>
              </a:rPr>
              <a:t>similar terms</a:t>
            </a:r>
            <a:r>
              <a:rPr lang="en-US" i="0" dirty="0">
                <a:solidFill>
                  <a:srgbClr val="000000"/>
                </a:solidFill>
              </a:rPr>
              <a:t>) are terms that contain the same variables </a:t>
            </a:r>
            <a:r>
              <a:rPr lang="en-US" dirty="0">
                <a:solidFill>
                  <a:srgbClr val="000000"/>
                </a:solidFill>
              </a:rPr>
              <a:t>(if any) raised </a:t>
            </a:r>
            <a:r>
              <a:rPr lang="en-US" i="0" dirty="0">
                <a:solidFill>
                  <a:srgbClr val="000000"/>
                </a:solidFill>
              </a:rPr>
              <a:t>to the same powers.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Identifying Like Terms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5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Identify the like terms in the following list of terms.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spcBef>
                <a:spcPts val="12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797289"/>
              </p:ext>
            </p:extLst>
          </p:nvPr>
        </p:nvGraphicFramePr>
        <p:xfrm>
          <a:off x="554915" y="1718321"/>
          <a:ext cx="7446962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29320" imgH="825480" progId="Equation.DSMT4">
                  <p:embed/>
                </p:oleObj>
              </mc:Choice>
              <mc:Fallback>
                <p:oleObj name="Equation" r:id="rId2" imgW="7429320" imgH="825480" progId="Equation.DSMT4">
                  <p:embed/>
                  <p:pic>
                    <p:nvPicPr>
                      <p:cNvPr id="0" name="Picture 6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15" y="1718321"/>
                        <a:ext cx="7446962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808644"/>
              </p:ext>
            </p:extLst>
          </p:nvPr>
        </p:nvGraphicFramePr>
        <p:xfrm>
          <a:off x="467958" y="3858669"/>
          <a:ext cx="8229600" cy="860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026200" imgH="825480" progId="Equation.DSMT4">
                  <p:embed/>
                </p:oleObj>
              </mc:Choice>
              <mc:Fallback>
                <p:oleObj name="Equation" r:id="rId4" imgW="8026200" imgH="825480" progId="Equation.DSMT4">
                  <p:embed/>
                  <p:pic>
                    <p:nvPicPr>
                      <p:cNvPr id="0" name="Picture 6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958" y="3858669"/>
                        <a:ext cx="8229600" cy="8601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03412" y="2916538"/>
            <a:ext cx="807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6, –10.1, and 0 are like terms; all are constants.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403412" y="3439758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2.2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, and –5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are like terms; all have the variable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Definition: Combining Like Terms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005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12700" indent="-1270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To </a:t>
            </a:r>
            <a:r>
              <a:rPr lang="en-US" b="1" i="0" dirty="0">
                <a:solidFill>
                  <a:srgbClr val="C00000"/>
                </a:solidFill>
              </a:rPr>
              <a:t>combine like terms</a:t>
            </a:r>
            <a:r>
              <a:rPr lang="en-US" i="0" dirty="0">
                <a:solidFill>
                  <a:srgbClr val="000000"/>
                </a:solidFill>
              </a:rPr>
              <a:t>, add (or subtract) the coefficients and keep the common variable expression.</a:t>
            </a:r>
            <a:r>
              <a:rPr lang="en-US" dirty="0">
                <a:solidFill>
                  <a:srgbClr val="000000"/>
                </a:solidFill>
              </a:rPr>
              <a:t> 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Combining Like Terms</a:t>
            </a:r>
            <a:r>
              <a:rPr lang="en-US" dirty="0"/>
              <a:t>—Slide 1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1055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/>
              <a:t>Combine like terms whenever possible.</a:t>
            </a:r>
          </a:p>
          <a:p>
            <a:pPr marL="514350" indent="-514350">
              <a:lnSpc>
                <a:spcPct val="160000"/>
              </a:lnSpc>
              <a:buFont typeface="+mj-lt"/>
              <a:buAutoNum type="alphaLcPeriod"/>
            </a:pPr>
            <a:r>
              <a:rPr lang="en-US" dirty="0"/>
              <a:t> 			 d.</a:t>
            </a:r>
          </a:p>
          <a:p>
            <a:pPr marL="514350" indent="-514350">
              <a:lnSpc>
                <a:spcPct val="160000"/>
              </a:lnSpc>
              <a:buFont typeface="+mj-lt"/>
              <a:buAutoNum type="alphaLcPeriod"/>
            </a:pPr>
            <a:r>
              <a:rPr lang="en-US" dirty="0"/>
              <a:t> 			 e.</a:t>
            </a:r>
          </a:p>
          <a:p>
            <a:pPr marL="514350" indent="-514350">
              <a:lnSpc>
                <a:spcPct val="160000"/>
              </a:lnSpc>
              <a:buFont typeface="+mj-lt"/>
              <a:buAutoNum type="alphaLcPeriod"/>
            </a:pPr>
            <a:r>
              <a:rPr lang="en-US" dirty="0"/>
              <a:t> 			  f. </a:t>
            </a:r>
          </a:p>
          <a:p>
            <a:pPr marL="514350" indent="-514350"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b="1" dirty="0"/>
              <a:t> </a:t>
            </a:r>
            <a:endParaRPr lang="en-US" dirty="0"/>
          </a:p>
        </p:txBody>
      </p:sp>
      <p:graphicFrame>
        <p:nvGraphicFramePr>
          <p:cNvPr id="450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039986"/>
              </p:ext>
            </p:extLst>
          </p:nvPr>
        </p:nvGraphicFramePr>
        <p:xfrm>
          <a:off x="979715" y="1980365"/>
          <a:ext cx="120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97360" imgH="264960" progId="Equation.DSMT4">
                  <p:embed/>
                </p:oleObj>
              </mc:Choice>
              <mc:Fallback>
                <p:oleObj name="Equation" r:id="rId2" imgW="1197360" imgH="264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715" y="1980365"/>
                        <a:ext cx="120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284726"/>
              </p:ext>
            </p:extLst>
          </p:nvPr>
        </p:nvGraphicFramePr>
        <p:xfrm>
          <a:off x="960568" y="2705420"/>
          <a:ext cx="2070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040" imgH="329040" progId="Equation.DSMT4">
                  <p:embed/>
                </p:oleObj>
              </mc:Choice>
              <mc:Fallback>
                <p:oleObj name="Equation" r:id="rId4" imgW="2057040" imgH="32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568" y="2705420"/>
                        <a:ext cx="2070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395510"/>
              </p:ext>
            </p:extLst>
          </p:nvPr>
        </p:nvGraphicFramePr>
        <p:xfrm>
          <a:off x="960569" y="3345302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85640" imgH="429480" progId="Equation.DSMT4">
                  <p:embed/>
                </p:oleObj>
              </mc:Choice>
              <mc:Fallback>
                <p:oleObj name="Equation" r:id="rId6" imgW="2285640" imgH="429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569" y="3345302"/>
                        <a:ext cx="229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2837812"/>
              </p:ext>
            </p:extLst>
          </p:nvPr>
        </p:nvGraphicFramePr>
        <p:xfrm>
          <a:off x="3755189" y="1921009"/>
          <a:ext cx="2438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22800" imgH="356400" progId="Equation.DSMT4">
                  <p:embed/>
                </p:oleObj>
              </mc:Choice>
              <mc:Fallback>
                <p:oleObj name="Equation" r:id="rId8" imgW="2422800" imgH="356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5189" y="1921009"/>
                        <a:ext cx="2438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6440992"/>
              </p:ext>
            </p:extLst>
          </p:nvPr>
        </p:nvGraphicFramePr>
        <p:xfrm>
          <a:off x="3778685" y="2615961"/>
          <a:ext cx="1892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83160" imgH="429480" progId="Equation.DSMT4">
                  <p:embed/>
                </p:oleObj>
              </mc:Choice>
              <mc:Fallback>
                <p:oleObj name="Equation" r:id="rId10" imgW="1883160" imgH="42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685" y="2615961"/>
                        <a:ext cx="1892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5177430"/>
              </p:ext>
            </p:extLst>
          </p:nvPr>
        </p:nvGraphicFramePr>
        <p:xfrm>
          <a:off x="3991470" y="3188701"/>
          <a:ext cx="1574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63120" imgH="886680" progId="Equation.DSMT4">
                  <p:embed/>
                </p:oleObj>
              </mc:Choice>
              <mc:Fallback>
                <p:oleObj name="Equation" r:id="rId12" imgW="1563120" imgH="886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1470" y="3188701"/>
                        <a:ext cx="1574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107923"/>
              </p:ext>
            </p:extLst>
          </p:nvPr>
        </p:nvGraphicFramePr>
        <p:xfrm>
          <a:off x="1124622" y="4808348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31366" imgH="291973" progId="Equation.DSMT4">
                  <p:embed/>
                </p:oleObj>
              </mc:Choice>
              <mc:Fallback>
                <p:oleObj name="Equation" r:id="rId14" imgW="1231366" imgH="291973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4622" y="4808348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7925198"/>
              </p:ext>
            </p:extLst>
          </p:nvPr>
        </p:nvGraphicFramePr>
        <p:xfrm>
          <a:off x="2407322" y="4732148"/>
          <a:ext cx="157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74800" imgH="469900" progId="Equation.DSMT4">
                  <p:embed/>
                </p:oleObj>
              </mc:Choice>
              <mc:Fallback>
                <p:oleObj name="Equation" r:id="rId16" imgW="1574800" imgH="4699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7322" y="4732148"/>
                        <a:ext cx="1574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946266"/>
              </p:ext>
            </p:extLst>
          </p:nvPr>
        </p:nvGraphicFramePr>
        <p:xfrm>
          <a:off x="2383510" y="5251712"/>
          <a:ext cx="8493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38080" imgH="291960" progId="Equation.DSMT4">
                  <p:embed/>
                </p:oleObj>
              </mc:Choice>
              <mc:Fallback>
                <p:oleObj name="Equation" r:id="rId18" imgW="8380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510" y="5251712"/>
                        <a:ext cx="84931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9023933"/>
              </p:ext>
            </p:extLst>
          </p:nvPr>
        </p:nvGraphicFramePr>
        <p:xfrm>
          <a:off x="5375985" y="4981753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30120" imgH="264960" progId="Equation.DSMT4">
                  <p:embed/>
                </p:oleObj>
              </mc:Choice>
              <mc:Fallback>
                <p:oleObj name="Equation" r:id="rId20" imgW="2130120" imgH="264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985" y="4981753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Combining Like Terms</a:t>
            </a:r>
            <a:r>
              <a:rPr lang="en-US" dirty="0"/>
              <a:t>—Slide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7524622"/>
              </p:ext>
            </p:extLst>
          </p:nvPr>
        </p:nvGraphicFramePr>
        <p:xfrm>
          <a:off x="5368131" y="1960647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0120" imgH="264960" progId="Equation.DSMT4">
                  <p:embed/>
                </p:oleObj>
              </mc:Choice>
              <mc:Fallback>
                <p:oleObj name="Equation" r:id="rId2" imgW="2130120" imgH="264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8131" y="1960647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999688" y="1421934"/>
          <a:ext cx="2070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040" imgH="329040" progId="Equation.DSMT4">
                  <p:embed/>
                </p:oleObj>
              </mc:Choice>
              <mc:Fallback>
                <p:oleObj name="Equation" r:id="rId4" imgW="2057040" imgH="329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9688" y="1421934"/>
                        <a:ext cx="2070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444858"/>
              </p:ext>
            </p:extLst>
          </p:nvPr>
        </p:nvGraphicFramePr>
        <p:xfrm>
          <a:off x="1731963" y="1803325"/>
          <a:ext cx="2463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50160" imgH="594000" progId="Equation.DSMT4">
                  <p:embed/>
                </p:oleObj>
              </mc:Choice>
              <mc:Fallback>
                <p:oleObj name="Equation" r:id="rId6" imgW="2450160" imgH="594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963" y="1803325"/>
                        <a:ext cx="2463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7677270"/>
              </p:ext>
            </p:extLst>
          </p:nvPr>
        </p:nvGraphicFramePr>
        <p:xfrm>
          <a:off x="1762294" y="2388210"/>
          <a:ext cx="1519237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11280" imgH="355320" progId="Equation.DSMT4">
                  <p:embed/>
                </p:oleObj>
              </mc:Choice>
              <mc:Fallback>
                <p:oleObj name="Equation" r:id="rId8" imgW="151128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294" y="2388210"/>
                        <a:ext cx="1519237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977667" y="2854544"/>
          <a:ext cx="24765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63480" imgH="406080" progId="Equation.DSMT4">
                  <p:embed/>
                </p:oleObj>
              </mc:Choice>
              <mc:Fallback>
                <p:oleObj name="Equation" r:id="rId10" imgW="24634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667" y="2854544"/>
                        <a:ext cx="247650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1371600" y="3301534"/>
          <a:ext cx="2717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06120" imgH="429480" progId="Equation.DSMT4">
                  <p:embed/>
                </p:oleObj>
              </mc:Choice>
              <mc:Fallback>
                <p:oleObj name="Equation" r:id="rId12" imgW="2706120" imgH="42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301534"/>
                        <a:ext cx="2717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/>
        </p:nvGraphicFramePr>
        <p:xfrm>
          <a:off x="1409700" y="3834934"/>
          <a:ext cx="3009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98800" imgH="594000" progId="Equation.DSMT4">
                  <p:embed/>
                </p:oleObj>
              </mc:Choice>
              <mc:Fallback>
                <p:oleObj name="Equation" r:id="rId14" imgW="2998800" imgH="594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700" y="3834934"/>
                        <a:ext cx="3009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018800"/>
              </p:ext>
            </p:extLst>
          </p:nvPr>
        </p:nvGraphicFramePr>
        <p:xfrm>
          <a:off x="1430104" y="4745453"/>
          <a:ext cx="15716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62040" imgH="406080" progId="Equation.DSMT4">
                  <p:embed/>
                </p:oleObj>
              </mc:Choice>
              <mc:Fallback>
                <p:oleObj name="Equation" r:id="rId16" imgW="1562040" imgH="406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104" y="4745453"/>
                        <a:ext cx="1571625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0" name="Object 10"/>
          <p:cNvGraphicFramePr>
            <a:graphicFrameLocks noChangeAspect="1"/>
          </p:cNvGraphicFramePr>
          <p:nvPr/>
        </p:nvGraphicFramePr>
        <p:xfrm>
          <a:off x="4940300" y="3479334"/>
          <a:ext cx="342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19280" imgH="292320" progId="Equation.DSMT4">
                  <p:embed/>
                </p:oleObj>
              </mc:Choice>
              <mc:Fallback>
                <p:oleObj name="Equation" r:id="rId18" imgW="3419280" imgH="292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3479334"/>
                        <a:ext cx="342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835637"/>
              </p:ext>
            </p:extLst>
          </p:nvPr>
        </p:nvGraphicFramePr>
        <p:xfrm>
          <a:off x="2989263" y="4291013"/>
          <a:ext cx="590073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879880" imgH="469800" progId="Equation.DSMT4">
                  <p:embed/>
                </p:oleObj>
              </mc:Choice>
              <mc:Fallback>
                <p:oleObj name="Equation" r:id="rId20" imgW="587988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9263" y="4291013"/>
                        <a:ext cx="5900737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Combining Like Terms</a:t>
            </a:r>
            <a:r>
              <a:rPr lang="en-US" dirty="0"/>
              <a:t>—Slide 3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346693"/>
              </p:ext>
            </p:extLst>
          </p:nvPr>
        </p:nvGraphicFramePr>
        <p:xfrm>
          <a:off x="990381" y="1345734"/>
          <a:ext cx="26987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92080" imgH="482400" progId="Equation.DSMT4">
                  <p:embed/>
                </p:oleObj>
              </mc:Choice>
              <mc:Fallback>
                <p:oleObj name="Equation" r:id="rId2" imgW="2692080" imgH="482400" progId="Equation.DSMT4">
                  <p:embed/>
                  <p:pic>
                    <p:nvPicPr>
                      <p:cNvPr id="0" name="Picture 1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381" y="1345734"/>
                        <a:ext cx="269875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561850"/>
              </p:ext>
            </p:extLst>
          </p:nvPr>
        </p:nvGraphicFramePr>
        <p:xfrm>
          <a:off x="4045059" y="2068398"/>
          <a:ext cx="5062538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41800" imgH="304560" progId="Equation.DSMT4">
                  <p:embed/>
                </p:oleObj>
              </mc:Choice>
              <mc:Fallback>
                <p:oleObj name="Equation" r:id="rId4" imgW="5041800" imgH="304560" progId="Equation.DSMT4">
                  <p:embed/>
                  <p:pic>
                    <p:nvPicPr>
                      <p:cNvPr id="0" name="Picture 1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5059" y="2068398"/>
                        <a:ext cx="5062538" cy="319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097281"/>
              </p:ext>
            </p:extLst>
          </p:nvPr>
        </p:nvGraphicFramePr>
        <p:xfrm>
          <a:off x="1250731" y="2025184"/>
          <a:ext cx="256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0600" imgH="301680" progId="Equation.DSMT4">
                  <p:embed/>
                </p:oleObj>
              </mc:Choice>
              <mc:Fallback>
                <p:oleObj name="Equation" r:id="rId6" imgW="2550600" imgH="301680" progId="Equation.DSMT4">
                  <p:embed/>
                  <p:pic>
                    <p:nvPicPr>
                      <p:cNvPr id="0" name="Picture 16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731" y="2025184"/>
                        <a:ext cx="256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9513650"/>
              </p:ext>
            </p:extLst>
          </p:nvPr>
        </p:nvGraphicFramePr>
        <p:xfrm>
          <a:off x="4633867" y="2622084"/>
          <a:ext cx="3586163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68680" imgH="304560" progId="Equation.DSMT4">
                  <p:embed/>
                </p:oleObj>
              </mc:Choice>
              <mc:Fallback>
                <p:oleObj name="Equation" r:id="rId8" imgW="3568680" imgH="304560" progId="Equation.DSMT4">
                  <p:embed/>
                  <p:pic>
                    <p:nvPicPr>
                      <p:cNvPr id="0" name="Picture 16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3867" y="2622084"/>
                        <a:ext cx="3586163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044557"/>
              </p:ext>
            </p:extLst>
          </p:nvPr>
        </p:nvGraphicFramePr>
        <p:xfrm>
          <a:off x="1250731" y="2622084"/>
          <a:ext cx="256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50600" imgH="301680" progId="Equation.DSMT4">
                  <p:embed/>
                </p:oleObj>
              </mc:Choice>
              <mc:Fallback>
                <p:oleObj name="Equation" r:id="rId10" imgW="2550600" imgH="301680" progId="Equation.DSMT4">
                  <p:embed/>
                  <p:pic>
                    <p:nvPicPr>
                      <p:cNvPr id="0" name="Picture 16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731" y="2622084"/>
                        <a:ext cx="256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</p:txBody>
      </p:sp>
      <p:graphicFrame>
        <p:nvGraphicFramePr>
          <p:cNvPr id="37526" name="Object 16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824485"/>
              </p:ext>
            </p:extLst>
          </p:nvPr>
        </p:nvGraphicFramePr>
        <p:xfrm>
          <a:off x="4686300" y="3793004"/>
          <a:ext cx="2109788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95200" imgH="241200" progId="Equation.DSMT4">
                  <p:embed/>
                </p:oleObj>
              </mc:Choice>
              <mc:Fallback>
                <p:oleObj name="Equation" r:id="rId12" imgW="2095200" imgH="241200" progId="Equation.DSMT4">
                  <p:embed/>
                  <p:pic>
                    <p:nvPicPr>
                      <p:cNvPr id="0" name="Picture 16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3793004"/>
                        <a:ext cx="2109788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527" name="Object 16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0530742"/>
              </p:ext>
            </p:extLst>
          </p:nvPr>
        </p:nvGraphicFramePr>
        <p:xfrm>
          <a:off x="4711469" y="3277386"/>
          <a:ext cx="219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97080" imgH="279360" progId="Equation.DSMT4">
                  <p:embed/>
                </p:oleObj>
              </mc:Choice>
              <mc:Fallback>
                <p:oleObj name="Equation" r:id="rId14" imgW="2197080" imgH="279360" progId="Equation.DSMT4">
                  <p:embed/>
                  <p:pic>
                    <p:nvPicPr>
                      <p:cNvPr id="0" name="Picture 16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469" y="3277386"/>
                        <a:ext cx="219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528" name="Object 1688"/>
          <p:cNvGraphicFramePr>
            <a:graphicFrameLocks noChangeAspect="1"/>
          </p:cNvGraphicFramePr>
          <p:nvPr/>
        </p:nvGraphicFramePr>
        <p:xfrm>
          <a:off x="1270233" y="3843789"/>
          <a:ext cx="1358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43880" imgH="264960" progId="Equation.DSMT4">
                  <p:embed/>
                </p:oleObj>
              </mc:Choice>
              <mc:Fallback>
                <p:oleObj name="Equation" r:id="rId16" imgW="1343880" imgH="264960" progId="Equation.DSMT4">
                  <p:embed/>
                  <p:pic>
                    <p:nvPicPr>
                      <p:cNvPr id="0" name="Picture 16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233" y="3843789"/>
                        <a:ext cx="1358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529" name="Object 1689"/>
          <p:cNvGraphicFramePr>
            <a:graphicFrameLocks noChangeAspect="1"/>
          </p:cNvGraphicFramePr>
          <p:nvPr/>
        </p:nvGraphicFramePr>
        <p:xfrm>
          <a:off x="1270233" y="3145289"/>
          <a:ext cx="3162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153960" imgH="594000" progId="Equation.DSMT4">
                  <p:embed/>
                </p:oleObj>
              </mc:Choice>
              <mc:Fallback>
                <p:oleObj name="Equation" r:id="rId18" imgW="3153960" imgH="594000" progId="Equation.DSMT4">
                  <p:embed/>
                  <p:pic>
                    <p:nvPicPr>
                      <p:cNvPr id="0" name="Picture 16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233" y="3145289"/>
                        <a:ext cx="3162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783774"/>
              </p:ext>
            </p:extLst>
          </p:nvPr>
        </p:nvGraphicFramePr>
        <p:xfrm>
          <a:off x="930259" y="4387458"/>
          <a:ext cx="192881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17360" imgH="406080" progId="Equation.DSMT4">
                  <p:embed/>
                </p:oleObj>
              </mc:Choice>
              <mc:Fallback>
                <p:oleObj name="Equation" r:id="rId20" imgW="1917360" imgH="406080" progId="Equation.DSMT4">
                  <p:embed/>
                  <p:pic>
                    <p:nvPicPr>
                      <p:cNvPr id="0" name="Picture 16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59" y="4387458"/>
                        <a:ext cx="1928813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38200" y="4887000"/>
            <a:ext cx="769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expression is already simplified since it has no like terms.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Combining Like Terms</a:t>
            </a:r>
            <a:r>
              <a:rPr lang="en-US" dirty="0"/>
              <a:t>—Slide 4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sz="2400" dirty="0"/>
          </a:p>
        </p:txBody>
      </p:sp>
      <p:sp>
        <p:nvSpPr>
          <p:cNvPr id="20" name="Rectangle 3"/>
          <p:cNvSpPr txBox="1">
            <a:spLocks/>
          </p:cNvSpPr>
          <p:nvPr/>
        </p:nvSpPr>
        <p:spPr>
          <a:xfrm>
            <a:off x="381000" y="1210811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9750" indent="-539750">
              <a:buFont typeface="+mj-lt"/>
              <a:buAutoNum type="alphaLcPeriod" startAt="6"/>
            </a:pPr>
            <a:r>
              <a:rPr lang="en-US" dirty="0"/>
              <a:t>A fraction bar represents division and is a grouping symbol, similar to parentheses. So, combine like terms in the numerator first.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5323" name="Object 1531"/>
          <p:cNvGraphicFramePr>
            <a:graphicFrameLocks noChangeAspect="1"/>
          </p:cNvGraphicFramePr>
          <p:nvPr/>
        </p:nvGraphicFramePr>
        <p:xfrm>
          <a:off x="1231900" y="2870200"/>
          <a:ext cx="1663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4560" imgH="886680" progId="Equation.DSMT4">
                  <p:embed/>
                </p:oleObj>
              </mc:Choice>
              <mc:Fallback>
                <p:oleObj name="Equation" r:id="rId2" imgW="1654560" imgH="886680" progId="Equation.DSMT4">
                  <p:embed/>
                  <p:pic>
                    <p:nvPicPr>
                      <p:cNvPr id="0" name="Picture 15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900" y="2870200"/>
                        <a:ext cx="1663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4" name="Object 1532"/>
          <p:cNvGraphicFramePr>
            <a:graphicFrameLocks noChangeAspect="1"/>
          </p:cNvGraphicFramePr>
          <p:nvPr/>
        </p:nvGraphicFramePr>
        <p:xfrm>
          <a:off x="2971800" y="2908300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700" imgH="838200" progId="Equation.DSMT4">
                  <p:embed/>
                </p:oleObj>
              </mc:Choice>
              <mc:Fallback>
                <p:oleObj name="Equation" r:id="rId4" imgW="1409700" imgH="838200" progId="Equation.DSMT4">
                  <p:embed/>
                  <p:pic>
                    <p:nvPicPr>
                      <p:cNvPr id="0" name="Picture 15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908300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5" name="Object 1533"/>
          <p:cNvGraphicFramePr>
            <a:graphicFrameLocks noChangeAspect="1"/>
          </p:cNvGraphicFramePr>
          <p:nvPr/>
        </p:nvGraphicFramePr>
        <p:xfrm>
          <a:off x="2933700" y="3784600"/>
          <a:ext cx="1612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99840" imgH="886680" progId="Equation.DSMT4">
                  <p:embed/>
                </p:oleObj>
              </mc:Choice>
              <mc:Fallback>
                <p:oleObj name="Equation" r:id="rId6" imgW="1599840" imgH="886680" progId="Equation.DSMT4">
                  <p:embed/>
                  <p:pic>
                    <p:nvPicPr>
                      <p:cNvPr id="0" name="Picture 15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784600"/>
                        <a:ext cx="1612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6" name="Object 15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5095701"/>
              </p:ext>
            </p:extLst>
          </p:nvPr>
        </p:nvGraphicFramePr>
        <p:xfrm>
          <a:off x="2971800" y="480060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20227" imgH="291973" progId="Equation.DSMT4">
                  <p:embed/>
                </p:oleObj>
              </mc:Choice>
              <mc:Fallback>
                <p:oleObj name="Equation" r:id="rId8" imgW="1320227" imgH="291973" progId="Equation.DSMT4">
                  <p:embed/>
                  <p:pic>
                    <p:nvPicPr>
                      <p:cNvPr id="0" name="Picture 15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80060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7" name="Object 15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1098032"/>
              </p:ext>
            </p:extLst>
          </p:nvPr>
        </p:nvGraphicFramePr>
        <p:xfrm>
          <a:off x="2957513" y="5275263"/>
          <a:ext cx="67627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0240" imgH="279360" progId="Equation.DSMT4">
                  <p:embed/>
                </p:oleObj>
              </mc:Choice>
              <mc:Fallback>
                <p:oleObj name="Equation" r:id="rId10" imgW="660240" imgH="279360" progId="Equation.DSMT4">
                  <p:embed/>
                  <p:pic>
                    <p:nvPicPr>
                      <p:cNvPr id="0" name="Picture 15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7513" y="5275263"/>
                        <a:ext cx="67627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8" name="Object 1536"/>
          <p:cNvGraphicFramePr>
            <a:graphicFrameLocks noChangeAspect="1"/>
          </p:cNvGraphicFramePr>
          <p:nvPr/>
        </p:nvGraphicFramePr>
        <p:xfrm>
          <a:off x="5651500" y="4826000"/>
          <a:ext cx="2120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20900" imgH="241300" progId="Equation.DSMT4">
                  <p:embed/>
                </p:oleObj>
              </mc:Choice>
              <mc:Fallback>
                <p:oleObj name="Equation" r:id="rId12" imgW="2120900" imgH="241300" progId="Equation.DSMT4">
                  <p:embed/>
                  <p:pic>
                    <p:nvPicPr>
                      <p:cNvPr id="0" name="Picture 15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4826000"/>
                        <a:ext cx="2120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9" name="Object 1537"/>
          <p:cNvGraphicFramePr>
            <a:graphicFrameLocks noChangeAspect="1"/>
          </p:cNvGraphicFramePr>
          <p:nvPr/>
        </p:nvGraphicFramePr>
        <p:xfrm>
          <a:off x="5651500" y="5295900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95500" imgH="241300" progId="Equation.DSMT4">
                  <p:embed/>
                </p:oleObj>
              </mc:Choice>
              <mc:Fallback>
                <p:oleObj name="Equation" r:id="rId14" imgW="2095500" imgH="241300" progId="Equation.DSMT4">
                  <p:embed/>
                  <p:pic>
                    <p:nvPicPr>
                      <p:cNvPr id="0" name="Picture 15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5295900"/>
                        <a:ext cx="2095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Evaluating an Algebraic Expression</a:t>
            </a: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053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Combine like terms, if possible.</a:t>
            </a:r>
            <a:endParaRPr lang="en-US" i="0" baseline="30000" dirty="0">
              <a:solidFill>
                <a:srgbClr val="000000"/>
              </a:solidFill>
            </a:endParaRPr>
          </a:p>
          <a:p>
            <a:pPr marL="533400" indent="-533400"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Substitute the values given for any variables.</a:t>
            </a:r>
          </a:p>
          <a:p>
            <a:pPr marL="533400" indent="-533400">
              <a:buFont typeface="Courier New" pitchFamily="49" charset="0"/>
              <a:buAutoNum type="arabicPeriod" startAt="3"/>
            </a:pPr>
            <a:r>
              <a:rPr lang="en-US" i="0" dirty="0">
                <a:solidFill>
                  <a:srgbClr val="000000"/>
                </a:solidFill>
              </a:rPr>
              <a:t>Follow the rules for order of operations.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b="1" dirty="0">
                <a:solidFill>
                  <a:srgbClr val="000000"/>
                </a:solidFill>
              </a:rPr>
              <a:t>Note</a:t>
            </a:r>
            <a:r>
              <a:rPr lang="en-US" dirty="0">
                <a:solidFill>
                  <a:srgbClr val="000000"/>
                </a:solidFill>
              </a:rPr>
              <a:t>: Terms separated by + and − signs may be evaluated at the same time. Then the value of the expression can be found by adding and subtracting from left to right.)</a:t>
            </a:r>
            <a:endParaRPr lang="en-US" i="0" dirty="0">
              <a:solidFill>
                <a:srgbClr val="000000"/>
              </a:solidFill>
            </a:endParaRPr>
          </a:p>
          <a:p>
            <a:pPr marL="533400" indent="-533400" algn="just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1257</TotalTime>
  <Words>603</Words>
  <Application>Microsoft Office PowerPoint</Application>
  <PresentationFormat>On-screen Show (4:3)</PresentationFormat>
  <Paragraphs>94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Courier New</vt:lpstr>
      <vt:lpstr>Symbol</vt:lpstr>
      <vt:lpstr>Office Theme</vt:lpstr>
      <vt:lpstr>Equation</vt:lpstr>
      <vt:lpstr>MathType 7.0 Equation</vt:lpstr>
      <vt:lpstr>Section F.2</vt:lpstr>
      <vt:lpstr>Definition: Like Terms</vt:lpstr>
      <vt:lpstr>Example 1: Identifying Like Terms</vt:lpstr>
      <vt:lpstr>Definition: Combining Like Terms</vt:lpstr>
      <vt:lpstr>Example 2: Combining Like Terms—Slide 1 </vt:lpstr>
      <vt:lpstr>Example 2: Combining Like Terms—Slide 2</vt:lpstr>
      <vt:lpstr>Example 2: Combining Like Terms—Slide 3</vt:lpstr>
      <vt:lpstr>Example 2: Combining Like Terms—Slide 4</vt:lpstr>
      <vt:lpstr>Procedure: Evaluating an Algebraic Expression</vt:lpstr>
      <vt:lpstr>Procedure: Order of Operations</vt:lpstr>
      <vt:lpstr>Example 3: Evaluating Algebraic Expressions</vt:lpstr>
      <vt:lpstr>Example 4: Simplifying and Evaluating Algebraic Expressions—Slide 1 </vt:lpstr>
      <vt:lpstr>Example 4: Simplifying and Evaluating Algebraic Expressions—Slide 2</vt:lpstr>
      <vt:lpstr>Example 5: Simplifying and Evaluating Algebraic Expressions </vt:lpstr>
      <vt:lpstr>Example 6: Simplifying and Evaluating Algebraic Expressions </vt:lpstr>
      <vt:lpstr>Completion Example 7: Simplifying and Evaluating Expressions—Slide 1</vt:lpstr>
      <vt:lpstr>Completion Example 7: Simplifying and Evaluating Expressions—Slide 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Calculus with Early Transcendentals Plus Integrated Review, 2nd Edition</dc:title>
  <dc:creator>Hawkes Learning</dc:creator>
  <cp:lastModifiedBy>Marvin Glover</cp:lastModifiedBy>
  <cp:revision>223</cp:revision>
  <dcterms:created xsi:type="dcterms:W3CDTF">2013-04-26T14:43:13Z</dcterms:created>
  <dcterms:modified xsi:type="dcterms:W3CDTF">2025-05-20T21:21:02Z</dcterms:modified>
</cp:coreProperties>
</file>