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328" r:id="rId4"/>
    <p:sldId id="331" r:id="rId5"/>
    <p:sldId id="259" r:id="rId6"/>
    <p:sldId id="262" r:id="rId7"/>
    <p:sldId id="265" r:id="rId8"/>
    <p:sldId id="333" r:id="rId9"/>
    <p:sldId id="270" r:id="rId10"/>
    <p:sldId id="332" r:id="rId11"/>
    <p:sldId id="271" r:id="rId12"/>
    <p:sldId id="272" r:id="rId13"/>
    <p:sldId id="273" r:id="rId14"/>
    <p:sldId id="274" r:id="rId15"/>
    <p:sldId id="276" r:id="rId16"/>
    <p:sldId id="334" r:id="rId17"/>
    <p:sldId id="278" r:id="rId18"/>
    <p:sldId id="279" r:id="rId19"/>
    <p:sldId id="280" r:id="rId20"/>
    <p:sldId id="281" r:id="rId21"/>
    <p:sldId id="283" r:id="rId22"/>
    <p:sldId id="284" r:id="rId23"/>
    <p:sldId id="286" r:id="rId24"/>
    <p:sldId id="287" r:id="rId25"/>
    <p:sldId id="329" r:id="rId26"/>
    <p:sldId id="288" r:id="rId27"/>
    <p:sldId id="289" r:id="rId28"/>
    <p:sldId id="291" r:id="rId29"/>
    <p:sldId id="292" r:id="rId30"/>
    <p:sldId id="293" r:id="rId31"/>
    <p:sldId id="330" r:id="rId32"/>
    <p:sldId id="296" r:id="rId33"/>
    <p:sldId id="297" r:id="rId3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FBBB20-47FD-C6AF-7789-E33B92D41084}" name="Danielle Bess" initials="DB" userId="S::dbess@hawkeslearning.com::4b0661c1-94bf-4078-9435-05ca95ce14a4" providerId="AD"/>
  <p188:author id="{8B53C995-F434-2010-18CD-FF0598223FFE}" name="Marvin Glover" initials="MG" userId="S::mglover@hawkeslearning.com::21e7db95-4b0e-4205-a773-75936c866f4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microsoft.com/office/2018/10/relationships/authors" Target="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Real Numbers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F</a:t>
            </a:r>
            <a:r>
              <a:rPr dirty="0"/>
              <a:t>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Working with Order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 startAt="5"/>
              <a:defRPr sz="2800"/>
            </a:pPr>
            <a:r>
              <a:rPr dirty="0"/>
              <a:t>​</a:t>
            </a:r>
            <a:r>
              <a:rPr sz="2800" dirty="0"/>
              <a:t>The statement </a:t>
            </a:r>
            <a:r>
              <a:rPr lang="en-US" dirty="0"/>
              <a:t>“</a:t>
            </a:r>
            <a:r>
              <a:rPr lang="en-US" i="1" dirty="0"/>
              <a:t>a</a:t>
            </a:r>
            <a:r>
              <a:rPr sz="2800" dirty="0"/>
              <a:t> is less than or equal to </a:t>
            </a:r>
            <a:r>
              <a:rPr lang="en-US" sz="2800" i="1" dirty="0"/>
              <a:t>b</a:t>
            </a:r>
            <a:r>
              <a:rPr lang="en-US" sz="2800" dirty="0"/>
              <a:t> + </a:t>
            </a:r>
            <a:r>
              <a:rPr lang="en-US" sz="2800" i="1" dirty="0"/>
              <a:t>c</a:t>
            </a:r>
            <a:r>
              <a:rPr lang="en-US" dirty="0"/>
              <a:t>”</a:t>
            </a:r>
            <a:r>
              <a:rPr sz="2800" dirty="0"/>
              <a:t> can be written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dirty="0"/>
              <a:t>≤ </a:t>
            </a:r>
            <a:r>
              <a:rPr lang="en-US" i="1" dirty="0"/>
              <a:t>b</a:t>
            </a:r>
            <a:r>
              <a:rPr lang="en-US" dirty="0"/>
              <a:t> + </a:t>
            </a:r>
            <a:r>
              <a:rPr lang="en-US" i="1" dirty="0" err="1"/>
              <a:t>c</a:t>
            </a:r>
            <a:r>
              <a:rPr sz="2800" dirty="0" err="1"/>
              <a:t>.</a:t>
            </a:r>
            <a:br>
              <a:rPr lang="en-US" sz="2800" dirty="0"/>
            </a:br>
            <a:endParaRPr sz="2800" dirty="0"/>
          </a:p>
          <a:p>
            <a:pPr marL="514350" indent="-514350">
              <a:buFont typeface="+mj-lt"/>
              <a:buAutoNum type="alphaLcPeriod" startAt="6"/>
              <a:defRPr sz="2800"/>
            </a:pPr>
            <a:r>
              <a:rPr dirty="0"/>
              <a:t>​</a:t>
            </a:r>
            <a:r>
              <a:rPr sz="2800" dirty="0"/>
              <a:t>The statement </a:t>
            </a:r>
            <a:r>
              <a:rPr lang="en-US" dirty="0"/>
              <a:t>“</a:t>
            </a:r>
            <a:r>
              <a:rPr lang="en-US" i="1" dirty="0"/>
              <a:t>x</a:t>
            </a:r>
            <a:r>
              <a:rPr sz="2800" dirty="0"/>
              <a:t> is strictly less than </a:t>
            </a:r>
            <a:r>
              <a:rPr lang="en-US" sz="2800" i="1" dirty="0"/>
              <a:t>y</a:t>
            </a:r>
            <a:r>
              <a:rPr lang="en-US" dirty="0"/>
              <a:t>”</a:t>
            </a:r>
            <a:r>
              <a:rPr sz="2800" dirty="0"/>
              <a:t> can be written </a:t>
            </a:r>
            <a:r>
              <a:rPr lang="en-US" sz="2800" i="1" dirty="0"/>
              <a:t>x</a:t>
            </a:r>
            <a:r>
              <a:rPr lang="en-US" sz="2800" dirty="0"/>
              <a:t> &lt; </a:t>
            </a:r>
            <a:r>
              <a:rPr lang="en-US" sz="2800" i="1" dirty="0"/>
              <a:t>y</a:t>
            </a:r>
            <a:r>
              <a:rPr sz="2800" dirty="0"/>
              <a:t>.</a:t>
            </a:r>
            <a:br>
              <a:rPr lang="en-US" sz="2800" dirty="0"/>
            </a:br>
            <a:endParaRPr sz="2800" dirty="0"/>
          </a:p>
          <a:p>
            <a:pPr marL="514350" indent="-514350">
              <a:buFont typeface="+mj-lt"/>
              <a:buAutoNum type="alphaLcPeriod" startAt="7"/>
              <a:defRPr sz="2800"/>
            </a:pPr>
            <a:r>
              <a:rPr dirty="0"/>
              <a:t>​</a:t>
            </a:r>
            <a:r>
              <a:rPr sz="2800" dirty="0"/>
              <a:t>The negation of the statement </a:t>
            </a:r>
            <a:r>
              <a:rPr lang="en-US" i="1" dirty="0"/>
              <a:t>a</a:t>
            </a:r>
            <a:r>
              <a:rPr lang="en-US" dirty="0"/>
              <a:t> ≤ </a:t>
            </a:r>
            <a:r>
              <a:rPr lang="en-US" i="1" dirty="0"/>
              <a:t>b </a:t>
            </a:r>
            <a:r>
              <a:rPr sz="2800" dirty="0"/>
              <a:t>is the statement </a:t>
            </a:r>
            <a:r>
              <a:rPr lang="en-US" sz="2800" i="1" dirty="0"/>
              <a:t>a</a:t>
            </a:r>
            <a:r>
              <a:rPr lang="en-US" sz="2800" dirty="0"/>
              <a:t> &gt; </a:t>
            </a:r>
            <a:r>
              <a:rPr lang="en-US" sz="2800" i="1" dirty="0"/>
              <a:t>b</a:t>
            </a:r>
            <a:r>
              <a:rPr sz="2800" dirty="0"/>
              <a:t>.</a:t>
            </a:r>
            <a:br>
              <a:rPr lang="en-US" sz="2800" dirty="0"/>
            </a:br>
            <a:endParaRPr sz="2800" dirty="0"/>
          </a:p>
          <a:p>
            <a:pPr marL="514350" indent="-514350">
              <a:buFont typeface="+mj-lt"/>
              <a:buAutoNum type="alphaLcPeriod" startAt="8"/>
              <a:defRPr sz="2800"/>
            </a:pPr>
            <a:r>
              <a:rPr dirty="0"/>
              <a:t>​</a:t>
            </a:r>
            <a:r>
              <a:rPr sz="2800" dirty="0"/>
              <a:t>If </a:t>
            </a:r>
            <a:r>
              <a:rPr lang="en-US" i="1" dirty="0"/>
              <a:t>a</a:t>
            </a:r>
            <a:r>
              <a:rPr lang="en-US" dirty="0"/>
              <a:t> ≤ </a:t>
            </a:r>
            <a:r>
              <a:rPr lang="en-US" i="1" dirty="0"/>
              <a:t>b </a:t>
            </a:r>
            <a:r>
              <a:rPr sz="2800" dirty="0"/>
              <a:t>and </a:t>
            </a:r>
            <a:r>
              <a:rPr lang="en-US" i="1" dirty="0"/>
              <a:t>a</a:t>
            </a:r>
            <a:r>
              <a:rPr lang="en-US" dirty="0"/>
              <a:t> ≥ </a:t>
            </a:r>
            <a:r>
              <a:rPr lang="en-US" i="1" dirty="0"/>
              <a:t>b</a:t>
            </a:r>
            <a:r>
              <a:rPr sz="2800" dirty="0"/>
              <a:t>, then it must be the case that </a:t>
            </a:r>
            <a:br>
              <a:rPr lang="en-US" sz="2800" dirty="0"/>
            </a:b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7964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Set-Builder Notation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 notation {</a:t>
            </a:r>
            <a:r>
              <a:rPr lang="en-US" sz="2800" i="1" dirty="0" err="1"/>
              <a:t>x</a:t>
            </a:r>
            <a:r>
              <a:rPr lang="en-US" sz="2800" dirty="0" err="1"/>
              <a:t>|</a:t>
            </a:r>
            <a:r>
              <a:rPr lang="en-US" sz="2800" i="1" dirty="0" err="1"/>
              <a:t>x</a:t>
            </a:r>
            <a:r>
              <a:rPr lang="en-US" sz="2800" dirty="0"/>
              <a:t> has property </a:t>
            </a:r>
            <a:r>
              <a:rPr lang="en-US" sz="2800" i="1" dirty="0"/>
              <a:t>P</a:t>
            </a:r>
            <a:r>
              <a:rPr lang="en-US" sz="2800" dirty="0"/>
              <a:t>}</a:t>
            </a:r>
            <a:r>
              <a:rPr lang="ar-AE" sz="2800" dirty="0"/>
              <a:t> </a:t>
            </a:r>
            <a:r>
              <a:rPr lang="en-US" sz="2800" dirty="0"/>
              <a:t>is used to describe a set of real numbers, all of which have the property </a:t>
            </a:r>
            <a:r>
              <a:rPr lang="en-US" sz="2800" i="1" dirty="0"/>
              <a:t>P</a:t>
            </a:r>
            <a:r>
              <a:rPr lang="en-US" sz="2800" dirty="0"/>
              <a:t>. This can be read “the set of all real numbers </a:t>
            </a:r>
            <a:r>
              <a:rPr lang="en-US" sz="2800" i="1" dirty="0"/>
              <a:t>x</a:t>
            </a:r>
            <a:r>
              <a:rPr lang="en-US" sz="2800" dirty="0"/>
              <a:t> having property </a:t>
            </a:r>
            <a:r>
              <a:rPr lang="en-US" sz="2800" i="1" dirty="0"/>
              <a:t>P</a:t>
            </a:r>
            <a:r>
              <a:rPr lang="en-US" sz="2800" dirty="0"/>
              <a:t>.</a:t>
            </a:r>
            <a:r>
              <a:rPr lang="en-US" dirty="0"/>
              <a:t>”</a:t>
            </a:r>
            <a:endParaRPr lang="en-US" sz="2800" dirty="0"/>
          </a:p>
          <a:p>
            <a:pPr>
              <a:defRPr sz="2800"/>
            </a:pPr>
            <a:r>
              <a:rPr lang="en-US" sz="2800" dirty="0"/>
              <a:t>The symbol </a:t>
            </a:r>
            <a:r>
              <a:rPr lang="en-US" sz="2800" dirty="0">
                <a:latin typeface="Cambria Math"/>
              </a:rPr>
              <a:t>|</a:t>
            </a:r>
            <a:r>
              <a:rPr lang="en-US" sz="2800" dirty="0"/>
              <a:t> is also read as “such that,” so the given notation can also be read “the set of all real numbers </a:t>
            </a:r>
            <a:r>
              <a:rPr lang="en-US" sz="2800" i="1" dirty="0"/>
              <a:t>x</a:t>
            </a:r>
            <a:r>
              <a:rPr lang="en-US" sz="2800" dirty="0"/>
              <a:t>, </a:t>
            </a:r>
            <a:r>
              <a:rPr lang="en-US" sz="2800" i="1" dirty="0"/>
              <a:t>such that x</a:t>
            </a:r>
            <a:r>
              <a:rPr lang="en-US" sz="2800" dirty="0"/>
              <a:t> has property </a:t>
            </a:r>
            <a:r>
              <a:rPr lang="en-US" sz="2800" i="1" dirty="0"/>
              <a:t>P</a:t>
            </a:r>
            <a:r>
              <a:rPr lang="en-US" sz="2800" dirty="0"/>
              <a:t>.”</a:t>
            </a:r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4: Set-Builder Notation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  <a:defRPr sz="2800"/>
            </a:pPr>
            <a:r>
              <a:rPr lang="ar-AE" dirty="0"/>
              <a:t>​</a:t>
            </a:r>
            <a:r>
              <a:rPr lang="en-US" dirty="0"/>
              <a:t>{</a:t>
            </a:r>
            <a:r>
              <a:rPr lang="en-US" i="1" dirty="0"/>
              <a:t>x</a:t>
            </a:r>
            <a:r>
              <a:rPr lang="en-US" dirty="0"/>
              <a:t>|</a:t>
            </a:r>
            <a:r>
              <a:rPr lang="en-US" i="1" dirty="0"/>
              <a:t>x</a:t>
            </a:r>
            <a:r>
              <a:rPr lang="en-US" dirty="0"/>
              <a:t> is an even integer}</a:t>
            </a:r>
            <a:r>
              <a:rPr lang="ar-AE" sz="2800" dirty="0"/>
              <a:t> </a:t>
            </a:r>
            <a:r>
              <a:rPr lang="en-US" sz="2800" dirty="0"/>
              <a:t>is another way of describing the set </a:t>
            </a:r>
            <a:r>
              <a:rPr lang="en-US" dirty="0"/>
              <a:t>{…, −4, −2, 0, 2, 4, …}</a:t>
            </a:r>
            <a:r>
              <a:rPr lang="en-US" sz="2800" dirty="0"/>
              <a:t>. We could also describe this set as </a:t>
            </a:r>
            <a:r>
              <a:rPr lang="en-US" dirty="0"/>
              <a:t>{2</a:t>
            </a:r>
            <a:r>
              <a:rPr lang="en-US" i="1" dirty="0"/>
              <a:t>n</a:t>
            </a:r>
            <a:r>
              <a:rPr lang="en-US" dirty="0"/>
              <a:t>|</a:t>
            </a:r>
            <a:r>
              <a:rPr lang="en-US" i="1" dirty="0"/>
              <a:t>n</a:t>
            </a:r>
            <a:r>
              <a:rPr lang="en-US" dirty="0"/>
              <a:t> is an integer}</a:t>
            </a:r>
            <a:r>
              <a:rPr lang="en-US" sz="2800" dirty="0"/>
              <a:t>, since every even integer is a multiple of 2.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 {</a:t>
            </a:r>
            <a:r>
              <a:rPr lang="en-US" i="1" dirty="0"/>
              <a:t>x</a:t>
            </a:r>
            <a:r>
              <a:rPr lang="en-US" dirty="0"/>
              <a:t>|</a:t>
            </a:r>
            <a:r>
              <a:rPr lang="en-US" i="1" dirty="0"/>
              <a:t>x</a:t>
            </a:r>
            <a:r>
              <a:rPr lang="en-US" dirty="0"/>
              <a:t> is an integer and −3 ≤ </a:t>
            </a:r>
            <a:r>
              <a:rPr lang="en-US" i="1" dirty="0"/>
              <a:t>x</a:t>
            </a:r>
            <a:r>
              <a:rPr lang="en-US" dirty="0"/>
              <a:t> &lt; 2}</a:t>
            </a:r>
            <a:r>
              <a:rPr lang="ar-AE" sz="2800" dirty="0"/>
              <a:t> </a:t>
            </a:r>
            <a:r>
              <a:rPr lang="en-US" sz="2800" dirty="0"/>
              <a:t>describes the set {</a:t>
            </a:r>
            <a:r>
              <a:rPr lang="en-US" dirty="0"/>
              <a:t>−3, −2, −1, 0, 1}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The Empty Set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A set with no elements is called the </a:t>
            </a:r>
            <a:r>
              <a:rPr lang="en-US" sz="2800" b="1" dirty="0"/>
              <a:t>empty set</a:t>
            </a:r>
            <a:r>
              <a:rPr lang="en-US" sz="2800" dirty="0"/>
              <a:t> or the </a:t>
            </a:r>
            <a:r>
              <a:rPr lang="en-US" sz="2800" b="1" dirty="0"/>
              <a:t>null set</a:t>
            </a:r>
            <a:r>
              <a:rPr lang="en-US" sz="2800" dirty="0"/>
              <a:t>, and is denoted by the symbol </a:t>
            </a:r>
            <a:r>
              <a:rPr lang="en-US" dirty="0"/>
              <a:t>∅</a:t>
            </a:r>
            <a:r>
              <a:rPr lang="en-US" sz="2800" dirty="0"/>
              <a:t> or { }</a:t>
            </a:r>
            <a:r>
              <a:rPr lang="ar-AE" sz="2800" dirty="0"/>
              <a:t>.</a:t>
            </a:r>
          </a:p>
          <a:p>
            <a:pPr>
              <a:defRPr sz="2800"/>
            </a:pPr>
            <a:r>
              <a:rPr lang="en-US" sz="2800" dirty="0"/>
              <a:t>The empty set can arise from a set defined using </a:t>
            </a:r>
            <a:br>
              <a:rPr lang="en-US" sz="2800" dirty="0"/>
            </a:br>
            <a:r>
              <a:rPr lang="en-US" sz="2800" dirty="0"/>
              <a:t>set-builder notation; for example, the set </a:t>
            </a:r>
            <a:br>
              <a:rPr lang="en-US" sz="2800" dirty="0"/>
            </a:br>
            <a:r>
              <a:rPr lang="en-US" sz="2800" dirty="0"/>
              <a:t>{</a:t>
            </a:r>
            <a:r>
              <a:rPr lang="en-US" sz="2800" i="1" dirty="0"/>
              <a:t>y</a:t>
            </a:r>
            <a:r>
              <a:rPr lang="en-US" sz="2800" dirty="0"/>
              <a:t>|</a:t>
            </a:r>
            <a:r>
              <a:rPr lang="en-US" sz="2800" i="1" dirty="0"/>
              <a:t>y</a:t>
            </a:r>
            <a:r>
              <a:rPr lang="en-US" sz="2800" dirty="0"/>
              <a:t> &gt; 1 and </a:t>
            </a:r>
            <a:r>
              <a:rPr lang="en-US" sz="2800" i="1" dirty="0"/>
              <a:t>y</a:t>
            </a:r>
            <a:r>
              <a:rPr lang="en-US" dirty="0"/>
              <a:t> ≤ −4}</a:t>
            </a:r>
            <a:r>
              <a:rPr lang="en-US" sz="2800" dirty="0"/>
              <a:t> is equivalent to the empty set, since no real number </a:t>
            </a:r>
            <a:r>
              <a:rPr lang="en-US" sz="2800" i="1" dirty="0"/>
              <a:t>y</a:t>
            </a:r>
            <a:r>
              <a:rPr lang="en-US" sz="2800" dirty="0"/>
              <a:t> satisfies the stated property.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Interval Notation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dirty="0"/>
          </a:p>
        </p:txBody>
      </p:sp>
      <p:graphicFrame>
        <p:nvGraphicFramePr>
          <p:cNvPr id="4" name="Table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1328331"/>
              </p:ext>
            </p:extLst>
          </p:nvPr>
        </p:nvGraphicFramePr>
        <p:xfrm>
          <a:off x="457200" y="1600200"/>
          <a:ext cx="8229600" cy="385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Interval Notation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Set-Builder Notation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a,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{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 err="1">
                          <a:solidFill>
                            <a:srgbClr val="000000"/>
                          </a:solidFill>
                        </a:rPr>
                        <a:t>|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&lt;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&lt;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}</a:t>
                      </a:r>
                      <a:endParaRPr lang="ar-A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all real numbers strictly between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and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  <a:p>
                      <a:pPr algn="l">
                        <a:defRPr sz="1800"/>
                      </a:pP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[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a,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]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{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 err="1">
                          <a:solidFill>
                            <a:srgbClr val="000000"/>
                          </a:solidFill>
                        </a:rPr>
                        <a:t>|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≤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x 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≤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}</a:t>
                      </a:r>
                      <a:endParaRPr lang="ar-A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all real numbers between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and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, including both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and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  <a:p>
                      <a:pPr algn="l">
                        <a:defRPr sz="1800"/>
                      </a:pP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a,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]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{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 err="1">
                          <a:solidFill>
                            <a:srgbClr val="000000"/>
                          </a:solidFill>
                        </a:rPr>
                        <a:t>|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&lt;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x 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≤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}</a:t>
                      </a:r>
                      <a:endParaRPr lang="ar-A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all real numbers between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and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, including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but not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  <a:p>
                      <a:pPr algn="l">
                        <a:defRPr sz="1800"/>
                      </a:pP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(−∞,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{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 err="1">
                          <a:solidFill>
                            <a:srgbClr val="000000"/>
                          </a:solidFill>
                        </a:rPr>
                        <a:t>|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&lt;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}</a:t>
                      </a:r>
                      <a:endParaRPr lang="ar-A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all real numbers less than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  <a:p>
                      <a:pPr algn="l">
                        <a:defRPr sz="1800"/>
                      </a:pP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[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, ∞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{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 err="1">
                          <a:solidFill>
                            <a:srgbClr val="000000"/>
                          </a:solidFill>
                        </a:rPr>
                        <a:t>|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≥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}</a:t>
                      </a:r>
                      <a:endParaRPr lang="ar-A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all real numbers greater than or equal to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Interval Notation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Intervals of the form </a:t>
            </a:r>
            <a:r>
              <a:rPr lang="en-US" dirty="0"/>
              <a:t>(</a:t>
            </a:r>
            <a:r>
              <a:rPr lang="en-US" i="1" dirty="0"/>
              <a:t>a,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sz="2800" dirty="0"/>
              <a:t> are called </a:t>
            </a:r>
            <a:r>
              <a:rPr sz="2800" b="1" dirty="0"/>
              <a:t>open</a:t>
            </a:r>
            <a:r>
              <a:rPr sz="2800" dirty="0"/>
              <a:t> intervals, while those of the form </a:t>
            </a:r>
            <a:r>
              <a:rPr lang="en-US" dirty="0"/>
              <a:t>[</a:t>
            </a:r>
            <a:r>
              <a:rPr lang="en-US" i="1" dirty="0"/>
              <a:t>a,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]</a:t>
            </a:r>
            <a:r>
              <a:rPr sz="2800" dirty="0"/>
              <a:t> are </a:t>
            </a:r>
            <a:r>
              <a:rPr sz="2800" b="1" dirty="0"/>
              <a:t>closed</a:t>
            </a:r>
            <a:r>
              <a:rPr sz="2800" dirty="0"/>
              <a:t> intervals. The interval </a:t>
            </a:r>
            <a:r>
              <a:rPr lang="en-US" dirty="0"/>
              <a:t>(</a:t>
            </a:r>
            <a:r>
              <a:rPr lang="en-US" i="1" dirty="0"/>
              <a:t>a,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]</a:t>
            </a:r>
            <a:r>
              <a:rPr sz="2800" dirty="0"/>
              <a:t> is </a:t>
            </a:r>
            <a:r>
              <a:rPr sz="2800" b="1" dirty="0"/>
              <a:t>half-open</a:t>
            </a:r>
            <a:r>
              <a:rPr sz="2800" dirty="0"/>
              <a:t> (or </a:t>
            </a:r>
            <a:r>
              <a:rPr sz="2800" b="1" dirty="0"/>
              <a:t>half-closed</a:t>
            </a:r>
            <a:r>
              <a:rPr sz="2800" dirty="0"/>
              <a:t>). </a:t>
            </a:r>
            <a:r>
              <a:rPr lang="en-US" sz="2800" dirty="0"/>
              <a:t>A</a:t>
            </a:r>
            <a:r>
              <a:rPr sz="2800" dirty="0"/>
              <a:t> half-open interval may be open at either endpoint, as long as it is closed at the other. The symbols </a:t>
            </a:r>
            <a:r>
              <a:rPr lang="en-US" sz="2800" dirty="0"/>
              <a:t>−∞</a:t>
            </a:r>
            <a:r>
              <a:rPr sz="2800" dirty="0"/>
              <a:t> and </a:t>
            </a:r>
            <a:r>
              <a:rPr lang="en-US" dirty="0"/>
              <a:t>∞</a:t>
            </a:r>
            <a:r>
              <a:rPr sz="2800" dirty="0"/>
              <a:t> indicate that the interval extends indefinitely in the left and the right directions, respectively. Note that </a:t>
            </a:r>
            <a:r>
              <a:rPr lang="en-US" dirty="0"/>
              <a:t>(−∞, </a:t>
            </a:r>
            <a:r>
              <a:rPr lang="en-US" sz="2800" i="1" dirty="0"/>
              <a:t>b</a:t>
            </a:r>
            <a:r>
              <a:rPr lang="en-US" sz="2800" dirty="0"/>
              <a:t>)</a:t>
            </a:r>
            <a:r>
              <a:rPr sz="2800" dirty="0"/>
              <a:t> excludes the endpoint </a:t>
            </a:r>
            <a:r>
              <a:rPr lang="en-US" sz="2800" i="1" dirty="0"/>
              <a:t>b</a:t>
            </a:r>
            <a:r>
              <a:rPr sz="2800" dirty="0"/>
              <a:t>, while </a:t>
            </a:r>
            <a:r>
              <a:rPr lang="en-US" sz="2800" dirty="0"/>
              <a:t>[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dirty="0"/>
              <a:t>∞</a:t>
            </a:r>
            <a:r>
              <a:rPr lang="en-US" sz="2800" dirty="0"/>
              <a:t>)</a:t>
            </a:r>
            <a:r>
              <a:rPr sz="2800" dirty="0"/>
              <a:t> includes the endpoint </a:t>
            </a:r>
            <a:r>
              <a:rPr lang="en-US" sz="2800" i="1" dirty="0"/>
              <a:t>a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87E83-9F43-8BB4-C9C6-BD18E9A3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CAUTION!—2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3E2E8-F81A-FDDD-A23D-ECF7089C3F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/>
              <a:t>The symbols −∞ and </a:t>
            </a:r>
            <a:r>
              <a:rPr lang="en-US" dirty="0"/>
              <a:t>∞</a:t>
            </a:r>
            <a:r>
              <a:rPr lang="en-US" sz="2800" dirty="0"/>
              <a:t> are just that: symbols! They are not real numbers, so they cannot be solutions to a given equation. The fact that they are symbols, and not numbers, means that they can never be included in a set of real numbers. For this reason, a parenthesis always appears next to either </a:t>
            </a:r>
            <a:r>
              <a:rPr lang="en-US" dirty="0"/>
              <a:t>−∞ </a:t>
            </a:r>
            <a:r>
              <a:rPr lang="en-US" sz="2800" dirty="0"/>
              <a:t>or </a:t>
            </a:r>
            <a:r>
              <a:rPr lang="en-US" dirty="0"/>
              <a:t>∞</a:t>
            </a:r>
            <a:r>
              <a:rPr lang="en-US" sz="2800" dirty="0"/>
              <a:t>; a bracket should never appear next to either infinity symbol.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1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Intervals of Real Numbers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</a:t>
            </a:r>
            <a:r>
              <a:rPr lang="en-US" sz="2800" dirty="0"/>
              <a:t>The interval (2, 8) represents the set {</a:t>
            </a:r>
            <a:r>
              <a:rPr lang="en-US" sz="2800" i="1" dirty="0"/>
              <a:t>x</a:t>
            </a:r>
            <a:r>
              <a:rPr lang="en-US" sz="2800" dirty="0"/>
              <a:t>|2 &lt; </a:t>
            </a:r>
            <a:r>
              <a:rPr lang="en-US" sz="2800" i="1" dirty="0"/>
              <a:t>x</a:t>
            </a:r>
            <a:r>
              <a:rPr lang="en-US" sz="2800" dirty="0"/>
              <a:t> &lt; 8}.</a:t>
            </a:r>
            <a:br>
              <a:rPr lang="en-US" sz="2800" dirty="0"/>
            </a:br>
            <a:r>
              <a:rPr lang="en-US" sz="2800" dirty="0"/>
              <a:t>This interval is open at both endpoints, so neither 2 nor 8 is included in the set.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</a:t>
            </a:r>
            <a:r>
              <a:rPr lang="en-US" sz="2800" dirty="0"/>
              <a:t>The interval [−5</a:t>
            </a:r>
            <a:r>
              <a:rPr lang="en-US" dirty="0"/>
              <a:t>, −1</a:t>
            </a:r>
            <a:r>
              <a:rPr lang="en-US" sz="2800" dirty="0"/>
              <a:t>] is another way to write the set</a:t>
            </a:r>
            <a:r>
              <a:rPr lang="en-US" dirty="0"/>
              <a:t> {</a:t>
            </a:r>
            <a:r>
              <a:rPr lang="en-US" i="1" dirty="0"/>
              <a:t>x</a:t>
            </a:r>
            <a:r>
              <a:rPr lang="en-US" dirty="0"/>
              <a:t>|−5 ≤ </a:t>
            </a:r>
            <a:r>
              <a:rPr lang="en-US" i="1" dirty="0"/>
              <a:t>x</a:t>
            </a:r>
            <a:r>
              <a:rPr lang="en-US" dirty="0"/>
              <a:t> ≤ −1}.</a:t>
            </a:r>
            <a:r>
              <a:rPr lang="en-US" sz="2800" dirty="0"/>
              <a:t> This interval is closed at both endpoints, so both </a:t>
            </a:r>
            <a:r>
              <a:rPr lang="en-US" dirty="0"/>
              <a:t>−5</a:t>
            </a:r>
            <a:r>
              <a:rPr lang="en-US" sz="2800" dirty="0"/>
              <a:t> and </a:t>
            </a:r>
            <a:r>
              <a:rPr lang="en-US" dirty="0"/>
              <a:t>−1 </a:t>
            </a:r>
            <a:r>
              <a:rPr lang="en-US" sz="2800" dirty="0"/>
              <a:t>are included in the set.</a:t>
            </a:r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US" dirty="0"/>
              <a:t>​</a:t>
            </a:r>
            <a:r>
              <a:rPr lang="en-US" sz="2800" dirty="0"/>
              <a:t>The interval [</a:t>
            </a:r>
            <a:r>
              <a:rPr lang="en-US" dirty="0"/>
              <a:t>−3, 10)</a:t>
            </a:r>
            <a:r>
              <a:rPr lang="en-US" sz="2800" dirty="0"/>
              <a:t> stands for the set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{</a:t>
            </a:r>
            <a:r>
              <a:rPr lang="en-US" i="1" dirty="0"/>
              <a:t>x</a:t>
            </a:r>
            <a:r>
              <a:rPr lang="en-US" dirty="0"/>
              <a:t>|−3 ≤ </a:t>
            </a:r>
            <a:r>
              <a:rPr lang="en-US" i="1" dirty="0"/>
              <a:t>x</a:t>
            </a:r>
            <a:r>
              <a:rPr lang="en-US" dirty="0"/>
              <a:t> &lt; 10}.</a:t>
            </a:r>
            <a:r>
              <a:rPr lang="en-US" sz="2800" dirty="0"/>
              <a:t> This interval is closed at the left endpoint, </a:t>
            </a:r>
            <a:r>
              <a:rPr lang="en-US" dirty="0"/>
              <a:t>−3</a:t>
            </a:r>
            <a:r>
              <a:rPr lang="en-US" sz="2800" dirty="0"/>
              <a:t>, and open at the right endpoint, 10.</a:t>
            </a:r>
            <a:endParaRPr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Intervals of Real Numbers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  <a:r>
              <a:rPr sz="2800" dirty="0"/>
              <a:t>The interval </a:t>
            </a:r>
            <a:r>
              <a:rPr lang="en-US" sz="2800" dirty="0"/>
              <a:t>(4, ∞)</a:t>
            </a:r>
            <a:r>
              <a:rPr sz="2800" dirty="0"/>
              <a:t> stands for the set </a:t>
            </a:r>
            <a:r>
              <a:rPr lang="en-US" dirty="0"/>
              <a:t>{</a:t>
            </a:r>
            <a:r>
              <a:rPr lang="en-US" i="1" dirty="0" err="1"/>
              <a:t>x</a:t>
            </a:r>
            <a:r>
              <a:rPr lang="en-US" dirty="0" err="1"/>
              <a:t>|</a:t>
            </a:r>
            <a:r>
              <a:rPr lang="en-US" i="1" dirty="0" err="1"/>
              <a:t>x</a:t>
            </a:r>
            <a:r>
              <a:rPr lang="en-US" dirty="0"/>
              <a:t> &gt; 4}.</a:t>
            </a:r>
            <a:r>
              <a:rPr sz="2800" dirty="0"/>
              <a:t> Since the interval is open on the left endpoint, it is the set of numbers greater than (but not equal to) </a:t>
            </a:r>
            <a:r>
              <a:rPr lang="en-US" sz="2800" dirty="0"/>
              <a:t>4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lphaLcPeriod" startAt="5"/>
              <a:defRPr sz="2800"/>
            </a:pPr>
            <a:r>
              <a:rPr dirty="0"/>
              <a:t>​</a:t>
            </a:r>
            <a:r>
              <a:rPr sz="2800" dirty="0"/>
              <a:t>The interval </a:t>
            </a:r>
            <a:r>
              <a:rPr lang="en-US" dirty="0"/>
              <a:t>(−∞, ∞)</a:t>
            </a:r>
            <a:r>
              <a:rPr sz="2800" dirty="0"/>
              <a:t> is just another way of describing the entire set of real numbers.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Union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In this definition,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denote two sets, </a:t>
            </a:r>
            <a:r>
              <a:rPr lang="en-US" sz="2800" dirty="0"/>
              <a:t>which</a:t>
            </a:r>
            <a:r>
              <a:rPr sz="2800" dirty="0"/>
              <a:t> are represented in the Venn diagram by circles. The operation of union is depicted in Figure 5 by shading.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union</a:t>
            </a:r>
            <a:r>
              <a:rPr sz="2800" dirty="0"/>
              <a:t> of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sz="2800" dirty="0"/>
              <a:t>, denoted </a:t>
            </a:r>
            <a:r>
              <a:rPr lang="en-US" i="1" dirty="0"/>
              <a:t>A</a:t>
            </a:r>
            <a:r>
              <a:rPr lang="en-US" dirty="0"/>
              <a:t> ∪ </a:t>
            </a:r>
            <a:r>
              <a:rPr lang="en-US" i="1" dirty="0"/>
              <a:t>B</a:t>
            </a:r>
            <a:r>
              <a:rPr sz="2800" dirty="0"/>
              <a:t>, is the set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{</a:t>
            </a:r>
            <a:r>
              <a:rPr lang="en-US" i="1" dirty="0" err="1"/>
              <a:t>x</a:t>
            </a:r>
            <a:r>
              <a:rPr lang="en-US" dirty="0" err="1"/>
              <a:t>|</a:t>
            </a:r>
            <a:r>
              <a:rPr lang="en-US" i="1" dirty="0" err="1"/>
              <a:t>x</a:t>
            </a:r>
            <a:r>
              <a:rPr lang="en-US" dirty="0"/>
              <a:t> ∈ </a:t>
            </a:r>
            <a:r>
              <a:rPr lang="en-US" i="1" dirty="0"/>
              <a:t>A</a:t>
            </a:r>
            <a:r>
              <a:rPr lang="en-US" dirty="0"/>
              <a:t> or </a:t>
            </a:r>
            <a:r>
              <a:rPr lang="en-US" i="1" dirty="0"/>
              <a:t>x</a:t>
            </a:r>
            <a:r>
              <a:rPr lang="en-US" dirty="0"/>
              <a:t> ∈ </a:t>
            </a:r>
            <a:r>
              <a:rPr lang="en-US" i="1" dirty="0"/>
              <a:t>B</a:t>
            </a:r>
            <a:r>
              <a:rPr lang="en-US" dirty="0"/>
              <a:t>}</a:t>
            </a:r>
            <a:r>
              <a:rPr sz="2800" dirty="0"/>
              <a:t>. That is, an element </a:t>
            </a:r>
            <a:r>
              <a:rPr lang="en-US" sz="2800" i="1" dirty="0"/>
              <a:t>x</a:t>
            </a:r>
            <a:r>
              <a:rPr sz="2800" dirty="0"/>
              <a:t> is in</a:t>
            </a:r>
            <a:r>
              <a:rPr lang="en-US" sz="2800" dirty="0"/>
              <a:t> </a:t>
            </a:r>
            <a:r>
              <a:rPr lang="en-US" i="1" dirty="0"/>
              <a:t>A</a:t>
            </a:r>
            <a:r>
              <a:rPr lang="en-US" dirty="0"/>
              <a:t> ∪ </a:t>
            </a:r>
            <a:r>
              <a:rPr lang="en-US" i="1" dirty="0"/>
              <a:t>B</a:t>
            </a:r>
            <a:r>
              <a:rPr sz="2800" dirty="0"/>
              <a:t> if it is in the set </a:t>
            </a:r>
            <a:r>
              <a:rPr lang="en-US" sz="2800" i="1" dirty="0"/>
              <a:t>A</a:t>
            </a:r>
            <a:r>
              <a:rPr sz="2800" dirty="0"/>
              <a:t>, the set </a:t>
            </a:r>
            <a:r>
              <a:rPr lang="en-US" sz="2800" i="1" dirty="0"/>
              <a:t>B</a:t>
            </a:r>
            <a:r>
              <a:rPr sz="2800" dirty="0"/>
              <a:t>, or both. Note that the union of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 </a:t>
            </a:r>
            <a:r>
              <a:rPr sz="2800" dirty="0"/>
              <a:t>contains both individual sets.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Types of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>
                  <a:defRPr sz="2800"/>
                </a:pPr>
                <a:r>
                  <a:rPr sz="2800" b="1" dirty="0"/>
                  <a:t>The Natural (or Counting) Numbers:</a:t>
                </a:r>
                <a:r>
                  <a:rPr sz="2800" dirty="0"/>
                  <a:t> This is the set of numbers</a:t>
                </a:r>
                <a:r>
                  <a:rPr lang="en-US" dirty="0"/>
                  <a:t> ℕ = {1, 2, 3, 4, 5, …}</a:t>
                </a:r>
                <a:r>
                  <a:rPr sz="2800" dirty="0"/>
                  <a:t>.</a:t>
                </a:r>
              </a:p>
              <a:p>
                <a:pPr>
                  <a:defRPr sz="2800"/>
                </a:pPr>
                <a:br>
                  <a:rPr lang="en-US" sz="2800" b="1" dirty="0"/>
                </a:br>
                <a:r>
                  <a:rPr sz="2800" b="1" dirty="0"/>
                  <a:t>The Whole Numbers:</a:t>
                </a:r>
                <a:r>
                  <a:rPr sz="2800" dirty="0"/>
                  <a:t> This is the set of natural numbers and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: </a:t>
                </a:r>
                <a:r>
                  <a:rPr lang="en-US" sz="2800" dirty="0"/>
                  <a:t>{0, 1, 2, 3, 4, 5,</a:t>
                </a:r>
                <a:r>
                  <a:rPr lang="en-US" dirty="0"/>
                  <a:t> …}</a:t>
                </a:r>
                <a:r>
                  <a:rPr sz="2800" dirty="0"/>
                  <a:t>.</a:t>
                </a:r>
              </a:p>
              <a:p>
                <a:pPr>
                  <a:defRPr sz="2800"/>
                </a:pPr>
                <a:br>
                  <a:rPr lang="en-US" sz="2800" b="1" dirty="0"/>
                </a:br>
                <a:r>
                  <a:rPr sz="2800" b="1" dirty="0"/>
                  <a:t>The Integers:</a:t>
                </a:r>
                <a:r>
                  <a:rPr sz="2800" dirty="0"/>
                  <a:t> This is the set of natural numbers, their negatives, and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. As a list, this is the set</a:t>
                </a:r>
                <a:r>
                  <a:rPr lang="en-US" sz="2800" dirty="0"/>
                  <a:t> </a:t>
                </a:r>
                <a:r>
                  <a:rPr lang="en-US" dirty="0"/>
                  <a:t>ℤ = {…, −4, −3, −2, −1, 0, 1, 2, 3, 4, …}</a:t>
                </a:r>
                <a:r>
                  <a:rPr sz="2800" dirty="0"/>
                  <a:t>.</a:t>
                </a:r>
              </a:p>
              <a:p>
                <a:pPr>
                  <a:defRPr sz="2800"/>
                </a:pPr>
                <a:br>
                  <a:rPr lang="en-US" sz="2800" b="1" dirty="0"/>
                </a:br>
                <a:r>
                  <a:rPr sz="2800" b="1" dirty="0"/>
                  <a:t>The Rational Numbers:</a:t>
                </a:r>
                <a:r>
                  <a:rPr sz="2800" dirty="0"/>
                  <a:t> This is the set, with symbol </a:t>
                </a:r>
                <a:r>
                  <a:rPr lang="en-US" dirty="0"/>
                  <a:t>ℚ</a:t>
                </a:r>
                <a:r>
                  <a:rPr sz="2800" dirty="0"/>
                  <a:t> (for quotient), of ratios of integers (hence the name). That is, any rational number can be written in the form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sz="2800" dirty="0"/>
                  <a:t>, where</a:t>
                </a:r>
                <a:r>
                  <a:rPr lang="en-US" sz="2800" dirty="0"/>
                  <a:t> </a:t>
                </a:r>
                <a:r>
                  <a:rPr lang="en-US" sz="2800" i="1" dirty="0"/>
                  <a:t>p</a:t>
                </a:r>
                <a:r>
                  <a:rPr sz="2800" dirty="0"/>
                  <a:t> and </a:t>
                </a:r>
                <a:r>
                  <a:rPr lang="en-US" sz="2800" i="1" dirty="0"/>
                  <a:t>q</a:t>
                </a:r>
                <a:r>
                  <a:rPr sz="2800" dirty="0"/>
                  <a:t> are both integers 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q</a:t>
                </a:r>
                <a:r>
                  <a:rPr sz="2800" dirty="0"/>
                  <a:t> </a:t>
                </a:r>
                <a:r>
                  <a:rPr lang="en-US" sz="2800" dirty="0"/>
                  <a:t>≠ 0.</a:t>
                </a:r>
                <a:r>
                  <a:rPr sz="2800" dirty="0"/>
                  <a:t> When written in decimal form, rational numbers either terminate or have a repeating pattern of digits past some point.</a:t>
                </a:r>
              </a:p>
              <a:p>
                <a:br>
                  <a:rPr lang="en-US" sz="2800" b="1" dirty="0"/>
                </a:br>
                <a:r>
                  <a:rPr sz="2800" b="1" dirty="0"/>
                  <a:t>The Irrational Numbers:</a:t>
                </a:r>
                <a:r>
                  <a:rPr sz="2800" dirty="0"/>
                  <a:t> Every real number that is not rational is, by definition, irrational. In decimal form, irrational numbers are nonterminating and nonrepeating.</a:t>
                </a:r>
              </a:p>
              <a:p>
                <a:pPr>
                  <a:defRPr sz="2800"/>
                </a:pPr>
                <a:br>
                  <a:rPr lang="en-US" sz="2800" b="1" dirty="0"/>
                </a:br>
                <a:r>
                  <a:rPr sz="2800" b="1" dirty="0"/>
                  <a:t>The Real Numbers:</a:t>
                </a:r>
                <a:r>
                  <a:rPr sz="2800" dirty="0"/>
                  <a:t> Every set </a:t>
                </a:r>
                <a:r>
                  <a:rPr lang="en-US" sz="2800" dirty="0"/>
                  <a:t>just described</a:t>
                </a:r>
                <a:r>
                  <a:rPr sz="2800" dirty="0"/>
                  <a:t> is a subset of the set of real numbers, which is denoted</a:t>
                </a:r>
                <a:r>
                  <a:rPr lang="en-US" sz="2800" dirty="0"/>
                  <a:t> ℝ</a:t>
                </a:r>
                <a:r>
                  <a:rPr sz="2800" dirty="0"/>
                  <a:t>. Every real number is either rational or irrational, and no real number is both.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443" t="-1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Union</a:t>
            </a:r>
            <a:r>
              <a:rPr lang="en-US" dirty="0"/>
              <a:t>—Slide 2</a:t>
            </a:r>
            <a:endParaRPr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54C08C-CD9E-4513-B964-BF186177B6F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8875" y="1905000"/>
            <a:ext cx="4286250" cy="219075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352800" y="3955256"/>
            <a:ext cx="24384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0000"/>
                </a:solidFill>
              </a:rPr>
              <a:t>Figure 5: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∪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Intersection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In this definition,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sz="2800" dirty="0"/>
              <a:t>denote two sets, which are represented in the Venn diagram by circles. The operation of intersection is depicted in Figure 6 by shading.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The </a:t>
            </a:r>
            <a:r>
              <a:rPr lang="en-US" sz="2800" b="1" dirty="0"/>
              <a:t>intersection</a:t>
            </a:r>
            <a:r>
              <a:rPr lang="en-US" sz="2800" dirty="0"/>
              <a:t> of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sz="2800" dirty="0"/>
              <a:t>, denoted </a:t>
            </a:r>
            <a:r>
              <a:rPr lang="en-US" i="1" dirty="0"/>
              <a:t>A</a:t>
            </a:r>
            <a:r>
              <a:rPr lang="en-US" dirty="0"/>
              <a:t> ∩ </a:t>
            </a:r>
            <a:r>
              <a:rPr lang="en-US" i="1" dirty="0"/>
              <a:t>B</a:t>
            </a:r>
            <a:r>
              <a:rPr lang="en-US" sz="2800" dirty="0"/>
              <a:t>, is the set </a:t>
            </a:r>
            <a:r>
              <a:rPr lang="en-US" dirty="0"/>
              <a:t>{</a:t>
            </a:r>
            <a:r>
              <a:rPr lang="en-US" i="1" dirty="0" err="1"/>
              <a:t>x</a:t>
            </a:r>
            <a:r>
              <a:rPr lang="en-US" dirty="0" err="1"/>
              <a:t>|</a:t>
            </a:r>
            <a:r>
              <a:rPr lang="en-US" i="1" dirty="0" err="1"/>
              <a:t>x</a:t>
            </a:r>
            <a:r>
              <a:rPr lang="en-US" dirty="0"/>
              <a:t> ∈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x</a:t>
            </a:r>
            <a:r>
              <a:rPr lang="en-US" dirty="0"/>
              <a:t> ∈ </a:t>
            </a:r>
            <a:r>
              <a:rPr lang="en-US" i="1" dirty="0"/>
              <a:t>B</a:t>
            </a:r>
            <a:r>
              <a:rPr lang="en-US" dirty="0"/>
              <a:t>}</a:t>
            </a:r>
            <a:r>
              <a:rPr lang="en-US" sz="2800" dirty="0"/>
              <a:t>. That is, an element </a:t>
            </a:r>
            <a:r>
              <a:rPr lang="en-US" sz="2800" i="1" dirty="0"/>
              <a:t>x</a:t>
            </a:r>
            <a:r>
              <a:rPr lang="en-US" sz="2800" dirty="0"/>
              <a:t> is in </a:t>
            </a:r>
            <a:r>
              <a:rPr lang="en-US" i="1" dirty="0"/>
              <a:t>A</a:t>
            </a:r>
            <a:r>
              <a:rPr lang="en-US" dirty="0"/>
              <a:t> ∩ </a:t>
            </a:r>
            <a:r>
              <a:rPr lang="en-US" i="1" dirty="0"/>
              <a:t>B </a:t>
            </a:r>
            <a:r>
              <a:rPr lang="en-US" sz="2800" dirty="0"/>
              <a:t>if it is in both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sz="2800" dirty="0"/>
              <a:t>. Note that the intersection of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sz="2800" dirty="0"/>
              <a:t> is contained in each individual set.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Intersection</a:t>
            </a:r>
            <a:r>
              <a:rPr lang="en-US" dirty="0"/>
              <a:t>—Slide 2</a:t>
            </a:r>
            <a:endParaRPr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73F8BF-3F38-4555-AF42-BFEB5CEFB638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8875" y="1905000"/>
            <a:ext cx="4286250" cy="219075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352800" y="3955256"/>
            <a:ext cx="24384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0000"/>
                </a:solidFill>
              </a:rPr>
              <a:t>Figure 6: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∩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Union and Intersection of Intervals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Simplify the following set expressions.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lang="en-US" dirty="0"/>
              <a:t>(−2, 4] ∪ [0, 9]</a:t>
            </a:r>
            <a:endParaRPr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(−2, 4] ∩ [0, 9]</a:t>
            </a:r>
            <a:endParaRPr dirty="0"/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US" dirty="0"/>
              <a:t>[3, 4) ∩ (4, 9)</a:t>
            </a:r>
            <a:endParaRPr dirty="0"/>
          </a:p>
          <a:p>
            <a:pPr marL="514350" indent="-514350">
              <a:buFont typeface="+mj-lt"/>
              <a:buAutoNum type="alphaLcPeriod" startAt="4"/>
              <a:defRPr sz="2800"/>
            </a:pPr>
            <a:r>
              <a:rPr lang="en-US" dirty="0"/>
              <a:t>(−∞, 4] ∪ (−1, ∞)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Union and Intersection of Intervals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 (−2, 4] ∪ [0, 9] = (−2, 9]</a:t>
            </a:r>
            <a:br>
              <a:rPr lang="ar-AE" dirty="0"/>
            </a:br>
            <a:br>
              <a:rPr lang="en-US" sz="1800" dirty="0"/>
            </a:br>
            <a:r>
              <a:rPr lang="en-US" dirty="0"/>
              <a:t>Since these two intervals overlap, their union is described with a single interval.</a:t>
            </a:r>
            <a:br>
              <a:rPr lang="en-US" dirty="0"/>
            </a:br>
            <a:endParaRPr lang="ar-AE"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(−2, 4] ∩ [0, 9] = [0, 4]</a:t>
            </a:r>
            <a:br>
              <a:rPr lang="en-US" dirty="0"/>
            </a:br>
            <a:br>
              <a:rPr lang="en-US" sz="1800" dirty="0"/>
            </a:br>
            <a:r>
              <a:rPr lang="en-US" dirty="0"/>
              <a:t>This intersection of two intervals can also be described with a single interval.</a:t>
            </a:r>
            <a:endParaRPr lang="ar-AE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Union and Intersection of Intervals</a:t>
            </a:r>
            <a:r>
              <a:rPr lang="en-US" dirty="0"/>
              <a:t>— 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US" dirty="0"/>
              <a:t>[3, 4) ∩ (4, 9) = ∅</a:t>
            </a:r>
            <a:br>
              <a:rPr lang="en-US" dirty="0"/>
            </a:br>
            <a:br>
              <a:rPr lang="en-US" sz="1800" dirty="0"/>
            </a:br>
            <a:r>
              <a:rPr lang="en-US" dirty="0"/>
              <a:t>These two intervals have no elements in common, so their intersection is the empty set.</a:t>
            </a:r>
            <a:br>
              <a:rPr lang="en-US" dirty="0"/>
            </a:br>
            <a:endParaRPr lang="ar-AE" dirty="0"/>
          </a:p>
          <a:p>
            <a:pPr marL="514350" indent="-514350">
              <a:buFont typeface="+mj-lt"/>
              <a:buAutoNum type="alphaLcPeriod" startAt="4"/>
              <a:defRPr sz="2800"/>
            </a:pPr>
            <a:r>
              <a:rPr lang="en-US" dirty="0"/>
              <a:t>(−∞, 4] ∪ (−1, ∞) = (−∞, ∞)</a:t>
            </a:r>
            <a:br>
              <a:rPr lang="en-US" dirty="0"/>
            </a:br>
            <a:br>
              <a:rPr lang="en-US" sz="1800" dirty="0"/>
            </a:br>
            <a:r>
              <a:rPr lang="en-US" dirty="0"/>
              <a:t>The union of these two intervals is the entire set of real numbers.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0413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7: Union and Intersection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Simplify the following set expressions.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{1, 2}</a:t>
            </a:r>
            <a:r>
              <a:rPr dirty="0"/>
              <a:t>​</a:t>
            </a:r>
            <a:r>
              <a:rPr lang="en-US" dirty="0"/>
              <a:t> ∪ {0, 3}</a:t>
            </a:r>
            <a:endParaRPr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lang="en-US" dirty="0"/>
              <a:t>{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} ∩ {</a:t>
            </a:r>
            <a:r>
              <a:rPr lang="en-US" i="1" dirty="0"/>
              <a:t>w</a:t>
            </a:r>
            <a:r>
              <a:rPr lang="en-US" dirty="0"/>
              <a:t>, </a:t>
            </a:r>
            <a:r>
              <a:rPr lang="en-US" i="1" dirty="0"/>
              <a:t>x</a:t>
            </a:r>
            <a:r>
              <a:rPr lang="en-US" dirty="0"/>
              <a:t>}</a:t>
            </a:r>
            <a:endParaRPr dirty="0"/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US" dirty="0"/>
              <a:t>ℤ ∪ ℝ</a:t>
            </a:r>
            <a:endParaRPr dirty="0"/>
          </a:p>
          <a:p>
            <a:pPr marL="514350" indent="-514350">
              <a:buFont typeface="+mj-lt"/>
              <a:buAutoNum type="alphaLcPeriod" startAt="4"/>
              <a:defRPr sz="2800"/>
            </a:pPr>
            <a:r>
              <a:rPr lang="en-US" dirty="0"/>
              <a:t>ℤ ∩ ℝ</a:t>
            </a: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7: Union and Intersection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union of the two sets consists of all elements in either set: </a:t>
            </a:r>
            <a:r>
              <a:rPr lang="en-US" sz="2800" dirty="0"/>
              <a:t>{0, 1, 2, 3}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The intersection consists only of elements in both sets: </a:t>
            </a:r>
            <a:r>
              <a:rPr lang="en-US" sz="2800" dirty="0"/>
              <a:t>{</a:t>
            </a:r>
            <a:r>
              <a:rPr lang="en-US" sz="2800" i="1" dirty="0"/>
              <a:t>x</a:t>
            </a:r>
            <a:r>
              <a:rPr lang="en-US" sz="2800" dirty="0"/>
              <a:t>}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Since the integers are all also real numbers, the union of these two sets is simply the set of real numbers </a:t>
            </a:r>
            <a:r>
              <a:rPr lang="en-US" dirty="0"/>
              <a:t>ℝ</a:t>
            </a:r>
            <a:r>
              <a:rPr sz="2800" dirty="0"/>
              <a:t>. We say that </a:t>
            </a:r>
            <a:r>
              <a:rPr lang="en-US" dirty="0"/>
              <a:t>ℤ </a:t>
            </a:r>
            <a:r>
              <a:rPr sz="2800" dirty="0"/>
              <a:t>is contained in </a:t>
            </a:r>
            <a:r>
              <a:rPr lang="en-US" dirty="0"/>
              <a:t>ℝ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  <a:r>
              <a:rPr sz="2800" dirty="0"/>
              <a:t>Similarly, since all integers are also real numbers, the integers are the elements contained in both sets. Thus, the intersection is </a:t>
            </a:r>
            <a:r>
              <a:rPr lang="en-US" dirty="0"/>
              <a:t>ℤ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Absolute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</a:t>
                </a:r>
                <a:r>
                  <a:rPr lang="en-US" sz="2800" b="1" dirty="0"/>
                  <a:t>absolute value</a:t>
                </a:r>
                <a:r>
                  <a:rPr lang="en-US" sz="2800" dirty="0"/>
                  <a:t> of a real number </a:t>
                </a:r>
                <a:r>
                  <a:rPr lang="en-US" sz="2800" i="1" dirty="0"/>
                  <a:t>a</a:t>
                </a:r>
                <a:r>
                  <a:rPr lang="en-US" sz="2800" dirty="0"/>
                  <a:t>, denoted as |</a:t>
                </a:r>
                <a:r>
                  <a:rPr lang="en-US" sz="2800" i="1" dirty="0"/>
                  <a:t>a</a:t>
                </a:r>
                <a:r>
                  <a:rPr lang="en-US" sz="2800" dirty="0"/>
                  <a:t>|, is defined as follows.</a:t>
                </a:r>
                <a:br>
                  <a:rPr lang="en-US" sz="2800" dirty="0"/>
                </a:br>
                <a:endParaRPr lang="en-US" sz="280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ar-AE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ar-AE" sz="2800" dirty="0"/>
              </a:p>
              <a:p>
                <a:br>
                  <a:rPr lang="en-US" sz="2800" dirty="0"/>
                </a:br>
                <a:r>
                  <a:rPr lang="en-US" sz="2800" dirty="0"/>
                  <a:t>The absolute value of a number is also referred to as its </a:t>
                </a:r>
                <a:r>
                  <a:rPr lang="en-US" sz="2800" b="1" dirty="0"/>
                  <a:t>magnitude</a:t>
                </a:r>
                <a:r>
                  <a:rPr lang="en-US" sz="2800" dirty="0"/>
                  <a:t>; it is the nonnegative number corresponding to its distance from the origin.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1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Distance on the Real Number 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Given two real numbers </a:t>
            </a:r>
            <a:r>
              <a:rPr lang="en-US" sz="2800" i="1" dirty="0"/>
              <a:t>a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, the </a:t>
            </a:r>
            <a:r>
              <a:rPr lang="en-US" sz="2800" b="1" dirty="0"/>
              <a:t>distance</a:t>
            </a:r>
            <a:r>
              <a:rPr lang="en-US" sz="2800" dirty="0"/>
              <a:t> between them is defined to be |</a:t>
            </a:r>
            <a:r>
              <a:rPr lang="en-US" sz="2800" i="1" dirty="0"/>
              <a:t>a</a:t>
            </a:r>
            <a:r>
              <a:rPr lang="en-US" sz="2800" dirty="0"/>
              <a:t> − </a:t>
            </a:r>
            <a:r>
              <a:rPr lang="en-US" sz="2800" i="1" dirty="0"/>
              <a:t>b</a:t>
            </a:r>
            <a:r>
              <a:rPr lang="en-US" sz="2800" dirty="0"/>
              <a:t>|. In particular, the distance between </a:t>
            </a:r>
            <a:r>
              <a:rPr lang="en-US" sz="2800" i="1" dirty="0"/>
              <a:t>a</a:t>
            </a:r>
            <a:r>
              <a:rPr lang="en-US" sz="2800" dirty="0"/>
              <a:t> and 0 is </a:t>
            </a:r>
            <a:r>
              <a:rPr lang="en-US" dirty="0"/>
              <a:t>|</a:t>
            </a:r>
            <a:r>
              <a:rPr lang="en-US" i="1" dirty="0"/>
              <a:t>a</a:t>
            </a:r>
            <a:r>
              <a:rPr lang="en-US" dirty="0"/>
              <a:t> − 0|</a:t>
            </a:r>
            <a:r>
              <a:rPr lang="en-US" sz="2800" dirty="0"/>
              <a:t> or just </a:t>
            </a:r>
            <a:r>
              <a:rPr lang="en-US" dirty="0"/>
              <a:t>|</a:t>
            </a:r>
            <a:r>
              <a:rPr lang="en-US" i="1" dirty="0"/>
              <a:t>a</a:t>
            </a:r>
            <a:r>
              <a:rPr lang="en-US" dirty="0"/>
              <a:t>|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Relationships Among the Subsets </a:t>
            </a:r>
            <a:br>
              <a:rPr lang="en-US" dirty="0"/>
            </a:br>
            <a:r>
              <a:rPr lang="en-US" dirty="0"/>
              <a:t>of Real Numbers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5334000"/>
                <a:ext cx="8229600" cy="609562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/>
                  <a:t>Note: Any integer </a:t>
                </a:r>
                <a:r>
                  <a:rPr lang="en-US" sz="2000" i="1" dirty="0"/>
                  <a:t>p</a:t>
                </a:r>
                <a:r>
                  <a:rPr lang="en-US" sz="2000" dirty="0"/>
                  <a:t> is also a rational number, since it can be written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  <a:endParaRPr sz="20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5334000"/>
                <a:ext cx="8229600" cy="609562"/>
              </a:xfrm>
              <a:blipFill>
                <a:blip r:embed="rId3"/>
                <a:stretch>
                  <a:fillRect l="-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9708580C-8182-AD5A-4430-2B290EB0A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066800"/>
            <a:ext cx="6096000" cy="425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9521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8: Absolute Value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|17 − 3| = |3 − 17| = 14</a:t>
                </a:r>
                <a:br>
                  <a:rPr lang="ar-AE" sz="2800" dirty="0">
                    <a:latin typeface="Cambria Math"/>
                  </a:rPr>
                </a:br>
                <a:br>
                  <a:rPr lang="en-US" sz="1200" dirty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r>
                  <a:rPr lang="en-US" sz="2800" dirty="0"/>
                  <a:t> and </a:t>
                </a:r>
                <a:r>
                  <a:rPr lang="en-US" sz="2800" dirty="0">
                    <a:latin typeface="Cambria Math"/>
                  </a:rPr>
                  <a:t>3</a:t>
                </a:r>
                <a:r>
                  <a:rPr lang="en-US" sz="2800" dirty="0"/>
                  <a:t> are </a:t>
                </a:r>
                <a:r>
                  <a:rPr lang="en-US" sz="2800" dirty="0">
                    <a:latin typeface="Cambria Math"/>
                  </a:rPr>
                  <a:t>14</a:t>
                </a:r>
                <a:r>
                  <a:rPr lang="en-US" sz="2800" dirty="0"/>
                  <a:t> units apart.</a:t>
                </a:r>
                <a:br>
                  <a:rPr lang="en-US" sz="2800" dirty="0"/>
                </a:br>
                <a:endParaRPr lang="en-US" sz="1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|−</a:t>
                </a:r>
                <a:r>
                  <a:rPr lang="el-GR" i="1" dirty="0"/>
                  <a:t>π</a:t>
                </a:r>
                <a:r>
                  <a:rPr lang="en-US" dirty="0"/>
                  <a:t>| = |</a:t>
                </a:r>
                <a:r>
                  <a:rPr lang="el-GR" i="1" dirty="0"/>
                  <a:t>π</a:t>
                </a:r>
                <a:r>
                  <a:rPr lang="en-US" dirty="0"/>
                  <a:t>| = </a:t>
                </a:r>
                <a:r>
                  <a:rPr lang="el-GR" i="1" dirty="0"/>
                  <a:t>π</a:t>
                </a:r>
                <a:br>
                  <a:rPr lang="en-US" sz="2800" dirty="0"/>
                </a:br>
                <a:br>
                  <a:rPr lang="en-US" sz="1200" dirty="0"/>
                </a:br>
                <a:r>
                  <a:rPr lang="en-US" sz="2800" dirty="0"/>
                  <a:t>Both </a:t>
                </a:r>
                <a:r>
                  <a:rPr lang="en-US" dirty="0"/>
                  <a:t>−</a:t>
                </a:r>
                <a:r>
                  <a:rPr lang="el-GR" i="1" dirty="0"/>
                  <a:t>π </a:t>
                </a:r>
                <a:r>
                  <a:rPr lang="en-US" sz="2800" dirty="0"/>
                  <a:t>and </a:t>
                </a:r>
                <a:r>
                  <a:rPr lang="el-GR" i="1" dirty="0"/>
                  <a:t>π </a:t>
                </a:r>
                <a:r>
                  <a:rPr lang="en-US" sz="2800" dirty="0"/>
                  <a:t>are </a:t>
                </a:r>
                <a:r>
                  <a:rPr lang="el-GR" i="1" dirty="0"/>
                  <a:t>π </a:t>
                </a:r>
                <a:r>
                  <a:rPr lang="en-US" sz="2800" dirty="0"/>
                  <a:t>units from 0.</a:t>
                </a:r>
                <a:br>
                  <a:rPr lang="en-US" sz="2800" dirty="0"/>
                </a:br>
                <a:endParaRPr lang="en-US" sz="1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d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br>
                  <a:rPr lang="en-US" sz="2800" dirty="0"/>
                </a:br>
                <a:endParaRPr lang="ar-AE" sz="1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d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8: Absolute Value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dirty="0"/>
                  <a:t>​</a:t>
                </a:r>
                <a:r>
                  <a:rPr lang="en-US" dirty="0"/>
                  <a:t>−|−5| = −5</a:t>
                </a:r>
                <a:br>
                  <a:rPr lang="en-US" sz="2800" dirty="0"/>
                </a:br>
                <a:br>
                  <a:rPr lang="en-US" sz="1400" dirty="0"/>
                </a:br>
                <a:r>
                  <a:rPr sz="2800" dirty="0"/>
                  <a:t>Note that the negative sign outside the absolute value symbol is not affected by the absolute value. Compare this with the fact that </a:t>
                </a:r>
                <a:r>
                  <a:rPr lang="en-US" dirty="0"/>
                  <a:t>​−(−5) = 5.</a:t>
                </a:r>
                <a:br>
                  <a:rPr lang="en-US" sz="2800" dirty="0"/>
                </a:br>
                <a:endParaRPr sz="2100" dirty="0"/>
              </a:p>
              <a:p>
                <a:pPr marL="514350" indent="-514350">
                  <a:buFont typeface="+mj-lt"/>
                  <a:buAutoNum type="alphaLcPeriod" startAt="6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br>
                  <a:rPr lang="en-US" sz="2800" dirty="0"/>
                </a:br>
                <a:br>
                  <a:rPr lang="en-US" sz="1400" dirty="0"/>
                </a:br>
                <a:r>
                  <a:rPr sz="2800" dirty="0"/>
                  <a:t>Even without a calculator, we know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sz="2800" dirty="0"/>
                  <a:t> is larger than </a:t>
                </a:r>
                <a:r>
                  <a:rPr sz="2800" dirty="0">
                    <a:latin typeface="Cambria Math"/>
                  </a:rPr>
                  <a:t>2</a:t>
                </a:r>
                <a:r>
                  <a:rPr sz="2800" dirty="0"/>
                  <a:t> </a:t>
                </a:r>
                <a:br>
                  <a:rPr lang="en-US" sz="2800" dirty="0"/>
                </a:br>
                <a:r>
                  <a:rPr sz="2800" dirty="0"/>
                  <a:t>(since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2=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</m:oMath>
                </a14:m>
                <a:r>
                  <a:rPr sz="2800" dirty="0"/>
                  <a:t>), so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sz="2800" dirty="0"/>
                  <a:t> is positive and hence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sz="2800" dirty="0"/>
                  <a:t>.</a:t>
                </a:r>
                <a:br>
                  <a:rPr lang="en-US" sz="2800" dirty="0"/>
                </a:br>
                <a:endParaRPr sz="2100" dirty="0"/>
              </a:p>
              <a:p>
                <a:pPr marL="514350" indent="-514350">
                  <a:buFont typeface="+mj-lt"/>
                  <a:buAutoNum type="alphaLcPeriod" startAt="7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−19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=19−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br>
                  <a:rPr lang="en-US" sz="2800" dirty="0"/>
                </a:br>
                <a:br>
                  <a:rPr lang="en-US" sz="1400" dirty="0"/>
                </a:br>
                <a:r>
                  <a:rPr sz="2800" dirty="0"/>
                  <a:t>In contrast to </a:t>
                </a:r>
                <a:r>
                  <a:rPr lang="en-US" sz="2800" dirty="0"/>
                  <a:t>p</a:t>
                </a:r>
                <a:r>
                  <a:rPr sz="2800" dirty="0"/>
                  <a:t>art f</a:t>
                </a:r>
                <a:r>
                  <a:rPr lang="en-US" sz="2800" dirty="0"/>
                  <a:t>.</a:t>
                </a:r>
                <a:r>
                  <a:rPr sz="2800" dirty="0"/>
                  <a:t>, we know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−19</m:t>
                    </m:r>
                  </m:oMath>
                </a14:m>
                <a:r>
                  <a:rPr sz="2800" dirty="0"/>
                  <a:t> is negative, so its absolute value is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−19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=19−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85" t="-2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6622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Properties of Absolute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>
                  <a:defRPr sz="2800"/>
                </a:pPr>
                <a:r>
                  <a:rPr sz="2800" dirty="0"/>
                  <a:t>In the following properties, </a:t>
                </a:r>
                <a:r>
                  <a:rPr lang="en-US" sz="2800" i="1" dirty="0"/>
                  <a:t>a</a:t>
                </a:r>
                <a:r>
                  <a:rPr sz="2800" dirty="0"/>
                  <a:t> and </a:t>
                </a:r>
                <a:r>
                  <a:rPr lang="en-US" sz="2800" i="1" dirty="0"/>
                  <a:t>b</a:t>
                </a:r>
                <a:r>
                  <a:rPr sz="2800" dirty="0"/>
                  <a:t> represent arbitrary real numbers.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|</a:t>
                </a:r>
                <a:r>
                  <a:rPr lang="en-US" i="1" dirty="0"/>
                  <a:t>a</a:t>
                </a:r>
                <a:r>
                  <a:rPr lang="en-US" dirty="0"/>
                  <a:t>| ≥ 0</a:t>
                </a:r>
                <a:endParaRPr dirty="0"/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|−</a:t>
                </a:r>
                <a:r>
                  <a:rPr lang="en-US" i="1" dirty="0"/>
                  <a:t>a</a:t>
                </a:r>
                <a:r>
                  <a:rPr lang="en-US" dirty="0"/>
                  <a:t>| = |</a:t>
                </a:r>
                <a:r>
                  <a:rPr lang="en-US" i="1" dirty="0"/>
                  <a:t>a</a:t>
                </a:r>
                <a:r>
                  <a:rPr lang="en-US" dirty="0"/>
                  <a:t>|</a:t>
                </a:r>
                <a:endParaRPr dirty="0"/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i="1" dirty="0"/>
                  <a:t>a</a:t>
                </a:r>
                <a:r>
                  <a:rPr lang="en-US" dirty="0"/>
                  <a:t> ≤ |</a:t>
                </a:r>
                <a:r>
                  <a:rPr lang="en-US" i="1" dirty="0"/>
                  <a:t>a</a:t>
                </a:r>
                <a:r>
                  <a:rPr lang="en-US" dirty="0"/>
                  <a:t>|</a:t>
                </a:r>
                <a:endParaRPr dirty="0"/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lang="en-US" dirty="0"/>
                  <a:t>|</a:t>
                </a:r>
                <a:r>
                  <a:rPr lang="en-US" i="1" dirty="0"/>
                  <a:t>ab</a:t>
                </a:r>
                <a:r>
                  <a:rPr lang="en-US" dirty="0"/>
                  <a:t>| = |</a:t>
                </a:r>
                <a:r>
                  <a:rPr lang="en-US" i="1" dirty="0"/>
                  <a:t>a</a:t>
                </a:r>
                <a:r>
                  <a:rPr lang="en-US" dirty="0"/>
                  <a:t>||</a:t>
                </a:r>
                <a:r>
                  <a:rPr lang="en-US" i="1" dirty="0"/>
                  <a:t>b</a:t>
                </a:r>
                <a:r>
                  <a:rPr lang="en-US" dirty="0"/>
                  <a:t>|</a:t>
                </a:r>
                <a:endParaRPr dirty="0"/>
              </a:p>
              <a:p>
                <a:pPr marL="514350" indent="-514350">
                  <a:buFont typeface="+mj-lt"/>
                  <a:buAutoNum type="arabicPeriod" startAt="5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</m:oMath>
                </a14:m>
                <a:r>
                  <a:rPr sz="2800" dirty="0"/>
                  <a:t>, </a:t>
                </a:r>
                <a:r>
                  <a:rPr lang="en-US" sz="2800" i="1" dirty="0"/>
                  <a:t>b</a:t>
                </a:r>
                <a:r>
                  <a:rPr lang="en-US" sz="2800" dirty="0"/>
                  <a:t> ≠ 0</a:t>
                </a:r>
                <a:endParaRPr sz="2800" dirty="0"/>
              </a:p>
              <a:p>
                <a:pPr marL="514350" indent="-514350">
                  <a:buFont typeface="+mj-lt"/>
                  <a:buAutoNum type="arabicPeriod" startAt="6"/>
                  <a:defRPr sz="2800"/>
                </a:pPr>
                <a:r>
                  <a:rPr lang="en-US" dirty="0"/>
                  <a:t>|</a:t>
                </a:r>
                <a:r>
                  <a:rPr lang="en-US" i="1" dirty="0"/>
                  <a:t>a</a:t>
                </a:r>
                <a:r>
                  <a:rPr lang="en-US" dirty="0"/>
                  <a:t> + </a:t>
                </a:r>
                <a:r>
                  <a:rPr lang="en-US" i="1" dirty="0"/>
                  <a:t>b</a:t>
                </a:r>
                <a:r>
                  <a:rPr lang="en-US" dirty="0"/>
                  <a:t>| ≤ |</a:t>
                </a:r>
                <a:r>
                  <a:rPr lang="en-US" i="1" dirty="0"/>
                  <a:t>a</a:t>
                </a:r>
                <a:r>
                  <a:rPr lang="en-US" dirty="0"/>
                  <a:t>| + |</a:t>
                </a:r>
                <a:r>
                  <a:rPr lang="en-US" i="1" dirty="0"/>
                  <a:t>b</a:t>
                </a:r>
                <a:r>
                  <a:rPr lang="en-US" dirty="0"/>
                  <a:t>|</a:t>
                </a:r>
                <a:br>
                  <a:rPr lang="en-US" sz="2800" dirty="0"/>
                </a:br>
                <a:r>
                  <a:rPr sz="2800" dirty="0"/>
                  <a:t>(This is called the </a:t>
                </a:r>
                <a:r>
                  <a:rPr sz="2800" b="1" dirty="0"/>
                  <a:t>triangle inequality</a:t>
                </a:r>
                <a:r>
                  <a:rPr sz="2800" dirty="0"/>
                  <a:t>, as it is a reflection of the fact that one side of a triangle is never longer than the sum of the other two sides.)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81" t="-1726" r="-1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9: Using Absolute Value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|(−3)(5)| = |−15| = 15 = |−3||5|</a:t>
                </a:r>
                <a:br>
                  <a:rPr lang="ar-AE" dirty="0"/>
                </a:br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1 = |−3 + 4| ≤ |−3| + |4| = 7</a:t>
                </a:r>
                <a:br>
                  <a:rPr lang="en-US" dirty="0"/>
                </a:br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7 = |−3 − 4| ≤ |−3| + </a:t>
                </a:r>
                <a:r>
                  <a:rPr lang="en-US"/>
                  <a:t>|−4</a:t>
                </a:r>
                <a:r>
                  <a:rPr lang="en-US" dirty="0"/>
                  <a:t>| = 7</a:t>
                </a:r>
                <a:br>
                  <a:rPr lang="en-US" dirty="0"/>
                </a:br>
                <a:endParaRPr lang="ar-AE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d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Types of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52733"/>
                <a:ext cx="8229600" cy="4967067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defRPr sz="2800"/>
                </a:pPr>
                <a:r>
                  <a:rPr lang="en-US" sz="2800" dirty="0"/>
                  <a:t>Consider the set </a:t>
                </a:r>
                <a:r>
                  <a:rPr lang="en-US" sz="2800" i="1" dirty="0"/>
                  <a:t>S</a:t>
                </a:r>
                <a:r>
                  <a:rPr lang="en-US" sz="2800" dirty="0"/>
                  <a:t> = </a:t>
                </a:r>
                <a:r>
                  <a:rPr lang="en-US" dirty="0"/>
                  <a:t>{−15, −7.5,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, 0,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dirty="0"/>
                  <a:t>, </a:t>
                </a:r>
                <a:r>
                  <a:rPr lang="el-GR" i="1" dirty="0"/>
                  <a:t>π</a:t>
                </a:r>
                <a:r>
                  <a:rPr lang="en-US" dirty="0"/>
                  <a:t>, 10</a:t>
                </a:r>
                <a:r>
                  <a:rPr lang="en-US" sz="1100" dirty="0"/>
                  <a:t> </a:t>
                </a:r>
                <a:r>
                  <a:rPr lang="en-US" baseline="30000" dirty="0"/>
                  <a:t>17</a:t>
                </a:r>
                <a:r>
                  <a:rPr lang="en-US" dirty="0"/>
                  <a:t>}.</a:t>
                </a:r>
                <a:endParaRPr lang="ar-AE"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The natural numbers in </a:t>
                </a:r>
                <a:r>
                  <a:rPr lang="en-US" sz="2800" i="1" dirty="0"/>
                  <a:t>S</a:t>
                </a:r>
                <a:r>
                  <a:rPr lang="en-US" sz="2800" dirty="0"/>
                  <a:t> are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and 10</a:t>
                </a:r>
                <a:r>
                  <a:rPr lang="en-US" sz="1100" dirty="0"/>
                  <a:t> </a:t>
                </a:r>
                <a:r>
                  <a:rPr lang="en-US" sz="2800" baseline="30000" dirty="0"/>
                  <a:t>17</a:t>
                </a:r>
                <a:r>
                  <a:rPr lang="en-US" sz="2800" dirty="0"/>
                  <a:t>. Note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a natural number since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.</a:t>
                </a:r>
                <a:endParaRPr lang="ar-AE"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The whole numbers in </a:t>
                </a:r>
                <a:r>
                  <a:rPr lang="en-US" sz="2800" i="1" dirty="0"/>
                  <a:t>S</a:t>
                </a:r>
                <a:r>
                  <a:rPr lang="en-US" sz="2800" dirty="0"/>
                  <a:t> are 0,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sz="2800" dirty="0"/>
                  <a:t>, and</a:t>
                </a:r>
                <a:r>
                  <a:rPr lang="en-US" dirty="0"/>
                  <a:t> 10</a:t>
                </a:r>
                <a:r>
                  <a:rPr lang="en-US" sz="1100" dirty="0"/>
                  <a:t> </a:t>
                </a:r>
                <a:r>
                  <a:rPr lang="en-US" baseline="30000" dirty="0"/>
                  <a:t>17</a:t>
                </a:r>
                <a:r>
                  <a:rPr lang="en-US" sz="2800" dirty="0"/>
                  <a:t>.</a:t>
                </a:r>
                <a:endParaRPr lang="ar-AE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The integers in </a:t>
                </a:r>
                <a:r>
                  <a:rPr lang="en-US" sz="2800" i="1" dirty="0"/>
                  <a:t>S</a:t>
                </a:r>
                <a:r>
                  <a:rPr lang="en-US" sz="2800" dirty="0"/>
                  <a:t> are </a:t>
                </a:r>
                <a:r>
                  <a:rPr lang="en-US" dirty="0"/>
                  <a:t>−</a:t>
                </a:r>
                <a:r>
                  <a:rPr lang="en-US" sz="2800" dirty="0"/>
                  <a:t>15, 0,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sz="2800" dirty="0"/>
                  <a:t>, and </a:t>
                </a:r>
                <a:r>
                  <a:rPr lang="en-US" dirty="0"/>
                  <a:t>10</a:t>
                </a:r>
                <a:r>
                  <a:rPr lang="en-US" sz="1100" dirty="0"/>
                  <a:t> </a:t>
                </a:r>
                <a:r>
                  <a:rPr lang="en-US" baseline="30000" dirty="0"/>
                  <a:t>17</a:t>
                </a:r>
                <a:r>
                  <a:rPr lang="en-US" sz="2800" dirty="0"/>
                  <a:t>.</a:t>
                </a:r>
                <a:endParaRPr lang="ar-AE"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The rational numbers in </a:t>
                </a:r>
                <a:r>
                  <a:rPr lang="en-US" i="1" dirty="0"/>
                  <a:t>S</a:t>
                </a:r>
                <a:r>
                  <a:rPr lang="en-US" dirty="0"/>
                  <a:t> </a:t>
                </a:r>
                <a:r>
                  <a:rPr lang="en-US" sz="2800" dirty="0"/>
                  <a:t>are </a:t>
                </a:r>
                <a:r>
                  <a:rPr lang="en-US" dirty="0"/>
                  <a:t>−15, −7.5,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, 0,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dirty="0"/>
                  <a:t>, and 10</a:t>
                </a:r>
                <a:r>
                  <a:rPr lang="en-US" sz="1100" dirty="0"/>
                  <a:t> </a:t>
                </a:r>
                <a:r>
                  <a:rPr lang="en-US" baseline="30000" dirty="0"/>
                  <a:t>17</a:t>
                </a:r>
                <a:r>
                  <a:rPr lang="en-US" dirty="0"/>
                  <a:t>. </a:t>
                </a:r>
                <a:r>
                  <a:rPr lang="en-US" sz="2800" dirty="0"/>
                  <a:t>The numbers </a:t>
                </a:r>
                <a:r>
                  <a:rPr lang="en-US" dirty="0"/>
                  <a:t>−7.5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acc>
                  </m:oMath>
                </a14:m>
                <a:r>
                  <a:rPr lang="en-US" sz="2800" dirty="0"/>
                  <a:t> are both rational numbers since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acc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(the bar over the last digit indicates that the digit repeats indefinitely).</a:t>
                </a:r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The only irrational numbers in </a:t>
                </a:r>
                <a:r>
                  <a:rPr lang="en-US" sz="2800" i="1" dirty="0"/>
                  <a:t>S</a:t>
                </a:r>
                <a:r>
                  <a:rPr lang="en-US" sz="2800" dirty="0"/>
                  <a:t> are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and </a:t>
                </a:r>
                <a:r>
                  <a:rPr lang="el-GR" i="1" dirty="0"/>
                  <a:t>π</a:t>
                </a:r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52733"/>
                <a:ext cx="8229600" cy="4967067"/>
              </a:xfrm>
              <a:blipFill>
                <a:blip r:embed="rId2"/>
                <a:stretch>
                  <a:fillRect l="-1333" t="-982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8610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887"/>
            <a:ext cx="9067800" cy="914400"/>
          </a:xfrm>
        </p:spPr>
        <p:txBody>
          <a:bodyPr>
            <a:normAutofit/>
          </a:bodyPr>
          <a:lstStyle/>
          <a:p>
            <a:r>
              <a:rPr dirty="0"/>
              <a:t>Example 2: Drawing the Real Number Line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We choose which portion of the real number line to show and the physical length that represents one unit based on the numbers that we wish to plot.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If we want to plot the numbers</a:t>
            </a:r>
            <a:r>
              <a:rPr lang="en-US" sz="2800" dirty="0"/>
              <a:t> 101, 106, and 107,</a:t>
            </a:r>
            <a:r>
              <a:rPr sz="2800" dirty="0"/>
              <a:t> we might construct the graph</a:t>
            </a:r>
            <a:r>
              <a:rPr lang="en-US" sz="2800" dirty="0"/>
              <a:t> in Figure 3</a:t>
            </a:r>
            <a:r>
              <a:rPr sz="2800" dirty="0"/>
              <a:t>.</a:t>
            </a:r>
          </a:p>
          <a:p>
            <a:r>
              <a:rPr dirty="0"/>
              <a:t>​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284D85DD-8E3C-4589-AD31-2999B0FB5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1537" y="3581399"/>
            <a:ext cx="7000926" cy="666755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3886200" y="4267200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Figure 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887"/>
            <a:ext cx="9144000" cy="914400"/>
          </a:xfrm>
        </p:spPr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Drawing the Real Number Line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If we want to plot the numbers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sz="2800" dirty="0"/>
                  <a:t>, we might make the unit interval longer.</a:t>
                </a:r>
              </a:p>
              <a:p>
                <a:r>
                  <a:rPr dirty="0"/>
                  <a:t>​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CA60380-BD3A-4C37-B252-5901B27455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1537" y="2438400"/>
            <a:ext cx="7000926" cy="1333511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3886200" y="3429000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Figure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Inequality Symbols (Order)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 algn="ctr">
              <a:defRPr sz="2800" b="1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two symbols &lt; and &gt; are called </a:t>
            </a:r>
            <a:r>
              <a:rPr lang="en-US" i="1" dirty="0"/>
              <a:t>strict</a:t>
            </a:r>
            <a:r>
              <a:rPr lang="en-US" dirty="0"/>
              <a:t> inequality signs, while the symbols ≤ and ≥ are </a:t>
            </a:r>
            <a:r>
              <a:rPr lang="en-US" i="1" dirty="0" err="1"/>
              <a:t>nonstrict</a:t>
            </a:r>
            <a:r>
              <a:rPr lang="en-US" dirty="0"/>
              <a:t> inequality signs.</a:t>
            </a:r>
          </a:p>
        </p:txBody>
      </p:sp>
      <p:graphicFrame>
        <p:nvGraphicFramePr>
          <p:cNvPr id="4" name="Table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0937944"/>
              </p:ext>
            </p:extLst>
          </p:nvPr>
        </p:nvGraphicFramePr>
        <p:xfrm>
          <a:off x="1009650" y="1295400"/>
          <a:ext cx="7124700" cy="2931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dirty="0">
                          <a:solidFill>
                            <a:srgbClr val="000000"/>
                          </a:solidFill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&lt;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“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is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less than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lies to the left of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on the number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≤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i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“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is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less than or equal to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lies to the left of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or is equal to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&gt;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“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is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greater than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lies to the right of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on the number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i="0" dirty="0">
                          <a:solidFill>
                            <a:srgbClr val="000000"/>
                          </a:solidFill>
                        </a:rPr>
                        <a:t> ≥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“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is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greater than or equal to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lies to the right of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or is equal to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2B03-1F32-9488-C34F-4C9DBF586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CAUTION!—1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7BB80-5E17-2EF2-751D-3099B6D3C6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/>
              <a:t>Remember that order is defined by the placement of real numbers on the number line, </a:t>
            </a:r>
            <a:r>
              <a:rPr lang="en-US" sz="2800" i="1" dirty="0"/>
              <a:t>not</a:t>
            </a:r>
            <a:r>
              <a:rPr lang="en-US" sz="2800" dirty="0"/>
              <a:t> by magnitude (its distance from zero). For instance, −36 &lt; 5 because </a:t>
            </a:r>
            <a:r>
              <a:rPr lang="en-US" dirty="0"/>
              <a:t>−36 </a:t>
            </a:r>
            <a:r>
              <a:rPr lang="en-US" sz="2800" dirty="0"/>
              <a:t>lies to the left of 5 on the number 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6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Working with Order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5 ≤ 9</a:t>
            </a:r>
            <a:r>
              <a:rPr lang="en-US" sz="2800" dirty="0"/>
              <a:t>, since 5 lies to the left of 9.</a:t>
            </a:r>
            <a:br>
              <a:rPr lang="en-US" sz="2800" dirty="0"/>
            </a:br>
            <a:endParaRPr lang="en-US" sz="2800"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5 ≤ 5</a:t>
            </a:r>
            <a:r>
              <a:rPr lang="en-US" sz="2800" dirty="0"/>
              <a:t>, since 5 is equal to 5. Note that for every real number </a:t>
            </a:r>
            <a:r>
              <a:rPr lang="en-US" i="1" dirty="0"/>
              <a:t>a</a:t>
            </a:r>
            <a:r>
              <a:rPr lang="en-US" sz="2800" dirty="0"/>
              <a:t>, we have </a:t>
            </a:r>
            <a:r>
              <a:rPr lang="en-US" i="1" dirty="0"/>
              <a:t>a</a:t>
            </a:r>
            <a:r>
              <a:rPr lang="en-US" dirty="0"/>
              <a:t> ≤ </a:t>
            </a:r>
            <a:r>
              <a:rPr lang="en-US" i="1" dirty="0"/>
              <a:t>a</a:t>
            </a:r>
            <a:r>
              <a:rPr lang="en-US" sz="2800" dirty="0"/>
              <a:t> and </a:t>
            </a:r>
            <a:r>
              <a:rPr lang="en-US" i="1" dirty="0"/>
              <a:t>a</a:t>
            </a:r>
            <a:r>
              <a:rPr lang="en-US" dirty="0"/>
              <a:t> ≥ </a:t>
            </a:r>
            <a:r>
              <a:rPr lang="en-US" i="1" dirty="0"/>
              <a:t>a</a:t>
            </a:r>
            <a:r>
              <a:rPr lang="en-US" sz="2800" dirty="0"/>
              <a:t>.</a:t>
            </a:r>
            <a:br>
              <a:rPr lang="en-US" sz="2800" dirty="0"/>
            </a:br>
            <a:endParaRPr lang="en-US" sz="2800" dirty="0"/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US" dirty="0"/>
              <a:t>−7 &gt; −163</a:t>
            </a:r>
            <a:r>
              <a:rPr lang="en-US" sz="2800" dirty="0"/>
              <a:t>, since </a:t>
            </a:r>
            <a:r>
              <a:rPr lang="en-US" dirty="0"/>
              <a:t>−7 </a:t>
            </a:r>
            <a:r>
              <a:rPr lang="en-US" sz="2800" dirty="0"/>
              <a:t>lies to the right of </a:t>
            </a:r>
            <a:r>
              <a:rPr lang="en-US" dirty="0"/>
              <a:t>−163</a:t>
            </a:r>
            <a:r>
              <a:rPr lang="en-US" sz="2800" dirty="0"/>
              <a:t>.</a:t>
            </a:r>
            <a:br>
              <a:rPr lang="en-US" sz="2800" dirty="0"/>
            </a:br>
            <a:endParaRPr lang="en-US" sz="2800" dirty="0"/>
          </a:p>
          <a:p>
            <a:pPr marL="514350" indent="-514350">
              <a:buFont typeface="+mj-lt"/>
              <a:buAutoNum type="alphaLcPeriod" startAt="4"/>
              <a:defRPr sz="2800"/>
            </a:pPr>
            <a:r>
              <a:rPr lang="en-US" dirty="0"/>
              <a:t>​</a:t>
            </a:r>
            <a:r>
              <a:rPr lang="en-US" sz="2800" dirty="0"/>
              <a:t>The statement “5 is greater than </a:t>
            </a:r>
            <a:r>
              <a:rPr lang="en-US" dirty="0"/>
              <a:t>−2”</a:t>
            </a:r>
            <a:r>
              <a:rPr lang="en-US" sz="2800" dirty="0"/>
              <a:t> can be written 5 &gt; </a:t>
            </a:r>
            <a:r>
              <a:rPr lang="en-US" dirty="0"/>
              <a:t>−2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2820</Words>
  <Application>Microsoft Office PowerPoint</Application>
  <PresentationFormat>On-screen Show (4:3)</PresentationFormat>
  <Paragraphs>169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Cambria Math</vt:lpstr>
      <vt:lpstr>Arial</vt:lpstr>
      <vt:lpstr>Calibri</vt:lpstr>
      <vt:lpstr>Courier New</vt:lpstr>
      <vt:lpstr>Office Theme</vt:lpstr>
      <vt:lpstr>Section F.1</vt:lpstr>
      <vt:lpstr>Definition: Types of Real Numbers</vt:lpstr>
      <vt:lpstr>Relationships Among the Subsets  of Real Numbers</vt:lpstr>
      <vt:lpstr>Example 1: Types of Real Numbers</vt:lpstr>
      <vt:lpstr>Example 2: Drawing the Real Number Line—Slide 1</vt:lpstr>
      <vt:lpstr>Example 2: Drawing the Real Number Line—Slide 2</vt:lpstr>
      <vt:lpstr>Definition: Inequality Symbols (Order)</vt:lpstr>
      <vt:lpstr>CAUTION!—1</vt:lpstr>
      <vt:lpstr>Example 3: Working with Order—Slide 1</vt:lpstr>
      <vt:lpstr>Example 3: Working with Order—Slide 2</vt:lpstr>
      <vt:lpstr>Definition: Set-Builder Notation</vt:lpstr>
      <vt:lpstr>Example 4: Set-Builder Notation</vt:lpstr>
      <vt:lpstr>Definition: The Empty Set</vt:lpstr>
      <vt:lpstr>Definition: Interval Notation—Slide 1</vt:lpstr>
      <vt:lpstr>Definition: Interval Notation—Slide 2</vt:lpstr>
      <vt:lpstr>CAUTION!—2</vt:lpstr>
      <vt:lpstr>Example 5: Intervals of Real Numbers—Slide 1</vt:lpstr>
      <vt:lpstr>Example 5: Intervals of Real Numbers—Slide 2</vt:lpstr>
      <vt:lpstr>Definition: Union—Slide 1</vt:lpstr>
      <vt:lpstr>Definition: Union—Slide 2</vt:lpstr>
      <vt:lpstr>Definition: Intersection—Slide 1</vt:lpstr>
      <vt:lpstr>Definition: Intersection—Slide 2</vt:lpstr>
      <vt:lpstr>Example 6: Union and Intersection of Intervals—Slide 1</vt:lpstr>
      <vt:lpstr>Example 6: Union and Intersection of Intervals—Slide 2</vt:lpstr>
      <vt:lpstr>Example 6: Union and Intersection of Intervals— Slide 3</vt:lpstr>
      <vt:lpstr>Example 7: Union and Intersection—Slide 1</vt:lpstr>
      <vt:lpstr>Example 7: Union and Intersection—Slide 2</vt:lpstr>
      <vt:lpstr>Definition: Absolute Value</vt:lpstr>
      <vt:lpstr>Definition: Distance on the Real Number Line</vt:lpstr>
      <vt:lpstr>Example 8: Absolute Value—Slide 1</vt:lpstr>
      <vt:lpstr>Example 8: Absolute Value—Slide 2</vt:lpstr>
      <vt:lpstr>Properties of Absolute Value</vt:lpstr>
      <vt:lpstr>Example 9: Using Absolute Value Properties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Danielle Bess</cp:lastModifiedBy>
  <cp:revision>179</cp:revision>
  <dcterms:created xsi:type="dcterms:W3CDTF">2013-04-26T14:43:13Z</dcterms:created>
  <dcterms:modified xsi:type="dcterms:W3CDTF">2025-05-05T14:41:13Z</dcterms:modified>
</cp:coreProperties>
</file>