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3" r:id="rId9"/>
    <p:sldId id="269" r:id="rId10"/>
    <p:sldId id="264" r:id="rId11"/>
    <p:sldId id="265" r:id="rId12"/>
    <p:sldId id="266" r:id="rId13"/>
    <p:sldId id="280" r:id="rId14"/>
    <p:sldId id="267" r:id="rId15"/>
    <p:sldId id="270" r:id="rId16"/>
    <p:sldId id="271" r:id="rId17"/>
    <p:sldId id="281" r:id="rId18"/>
    <p:sldId id="282" r:id="rId19"/>
    <p:sldId id="272" r:id="rId20"/>
    <p:sldId id="274" r:id="rId21"/>
    <p:sldId id="278" r:id="rId22"/>
    <p:sldId id="275" r:id="rId23"/>
    <p:sldId id="276" r:id="rId24"/>
    <p:sldId id="277" r:id="rId25"/>
    <p:sldId id="283" r:id="rId26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87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Hyperbolas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R.3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In its current form, the equation tells us nothing about the graph of the hyperbola it represents. We need to complete the square (twice) to find the standard form.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62D39817-29CC-437F-B299-180D16BDD75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5514426"/>
                  </p:ext>
                </p:extLst>
              </p:nvPr>
            </p:nvGraphicFramePr>
            <p:xfrm>
              <a:off x="76200" y="1295400"/>
              <a:ext cx="8991600" cy="30208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3088">
                      <a:extLst>
                        <a:ext uri="{9D8B030D-6E8A-4147-A177-3AD203B41FA5}">
                          <a16:colId xmlns:a16="http://schemas.microsoft.com/office/drawing/2014/main" val="1570918744"/>
                        </a:ext>
                      </a:extLst>
                    </a:gridCol>
                    <a:gridCol w="2048256">
                      <a:extLst>
                        <a:ext uri="{9D8B030D-6E8A-4147-A177-3AD203B41FA5}">
                          <a16:colId xmlns:a16="http://schemas.microsoft.com/office/drawing/2014/main" val="4160697613"/>
                        </a:ext>
                      </a:extLst>
                    </a:gridCol>
                    <a:gridCol w="2810256">
                      <a:extLst>
                        <a:ext uri="{9D8B030D-6E8A-4147-A177-3AD203B41FA5}">
                          <a16:colId xmlns:a16="http://schemas.microsoft.com/office/drawing/2014/main" val="441201332"/>
                        </a:ext>
                      </a:extLst>
                    </a:gridCol>
                  </a:tblGrid>
                  <a:tr h="23686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Factor to obtain a coefficient of 1 on each of the squared terms.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784212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5866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279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144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rowSpan="5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Add the needed constant to complete each perfect square trinomial, and compensate by adding the appropriate numbers to the right-hand side as well.</a:t>
                          </a:r>
                        </a:p>
                        <a:p>
                          <a:pPr algn="l"/>
                          <a:endParaRPr lang="en-US" sz="8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Finally, divide by 144 to arrive at the standard form.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4081658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144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322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1492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9357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26000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62D39817-29CC-437F-B299-180D16BDD75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5514426"/>
                  </p:ext>
                </p:extLst>
              </p:nvPr>
            </p:nvGraphicFramePr>
            <p:xfrm>
              <a:off x="76200" y="1295400"/>
              <a:ext cx="8991600" cy="30208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3088">
                      <a:extLst>
                        <a:ext uri="{9D8B030D-6E8A-4147-A177-3AD203B41FA5}">
                          <a16:colId xmlns:a16="http://schemas.microsoft.com/office/drawing/2014/main" val="1570918744"/>
                        </a:ext>
                      </a:extLst>
                    </a:gridCol>
                    <a:gridCol w="2048256">
                      <a:extLst>
                        <a:ext uri="{9D8B030D-6E8A-4147-A177-3AD203B41FA5}">
                          <a16:colId xmlns:a16="http://schemas.microsoft.com/office/drawing/2014/main" val="4160697613"/>
                        </a:ext>
                      </a:extLst>
                    </a:gridCol>
                    <a:gridCol w="2810256">
                      <a:extLst>
                        <a:ext uri="{9D8B030D-6E8A-4147-A177-3AD203B41FA5}">
                          <a16:colId xmlns:a16="http://schemas.microsoft.com/office/drawing/2014/main" val="44120133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17699" b="-6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r="-136795" b="-66615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Factor to obtain a coefficient of 1 on each of the squared terms.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784212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0" r="-117699" b="-5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100000" r="-136795" b="-5661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586609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96970" r="-117699" b="-45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196970" r="-136795" b="-457576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Add the needed constant to complete each perfect square trinomial, and compensate by adding the appropriate numbers to the right-hand side as well.</a:t>
                          </a:r>
                        </a:p>
                        <a:p>
                          <a:pPr algn="l"/>
                          <a:endParaRPr lang="en-US" sz="8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Finally, divide by 144 to arrive at the standard form.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4081658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54545" r="-117699" b="-292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254545" r="-136795" b="-29220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322431"/>
                      </a:ext>
                    </a:extLst>
                  </a:tr>
                  <a:tr h="5671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90426" r="-117699" b="-13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290426" r="-136795" b="-13936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149281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935759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260008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With the equation in standard form, we now know that the foci of the hyperbola are aligned vertically (since the positive fraction on the left is in the variable</a:t>
                </a:r>
                <a:r>
                  <a:rPr lang="en-US" sz="2800" dirty="0"/>
                  <a:t> </a:t>
                </a:r>
                <a:r>
                  <a:rPr lang="en-US" sz="2800" i="1" dirty="0"/>
                  <a:t>y</a:t>
                </a:r>
                <a:r>
                  <a:rPr sz="2800" dirty="0"/>
                  <a:t>), that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4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b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3</a:t>
                </a:r>
                <a:r>
                  <a:rPr sz="2800" dirty="0"/>
                  <a:t>, and that the center of the hyperbola is at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(3, −1)</a:t>
                </a:r>
                <a:r>
                  <a:rPr sz="2800" dirty="0"/>
                  <a:t>. This tells us that the two vertices of the hyperbola must lie at</a:t>
                </a:r>
                <a:endParaRPr lang="en-US" sz="2800" dirty="0"/>
              </a:p>
              <a:p>
                <a:pPr>
                  <a:defRPr sz="2800"/>
                </a:pPr>
                <a:endParaRPr sz="1050" dirty="0"/>
              </a:p>
              <a:p>
                <a:pPr algn="ctr">
                  <a:defRPr sz="2800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(3, −1−4) = (3, −5)</a:t>
                </a:r>
                <a:r>
                  <a:rPr lang="en-US" dirty="0"/>
                  <a:t>   </a:t>
                </a:r>
                <a:r>
                  <a:rPr sz="2800" dirty="0"/>
                  <a:t>and</a:t>
                </a:r>
                <a:r>
                  <a:rPr lang="en-US" sz="2800" dirty="0"/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(3, −1+4) = (3, 3).</a:t>
                </a:r>
                <a:r>
                  <a:rPr lang="en-US" dirty="0"/>
                  <a:t> </a:t>
                </a:r>
                <a:r>
                  <a:rPr lang="en-US" sz="1050" dirty="0"/>
                  <a:t> </a:t>
                </a:r>
              </a:p>
              <a:p>
                <a:pPr algn="ctr">
                  <a:defRPr sz="2800"/>
                </a:pPr>
                <a:endParaRPr sz="1050" dirty="0"/>
              </a:p>
              <a:p>
                <a:pPr>
                  <a:defRPr sz="2800"/>
                </a:pPr>
                <a:r>
                  <a:rPr sz="28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sz="2800" dirty="0"/>
                  <a:t>, we know that</a:t>
                </a:r>
                <a:r>
                  <a:rPr lang="en-US" sz="2800" dirty="0"/>
                  <a:t> </a:t>
                </a:r>
                <a:r>
                  <a:rPr lang="en-US" sz="2800" i="1" dirty="0"/>
                  <a:t>c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5</a:t>
                </a:r>
                <a:r>
                  <a:rPr sz="2800" dirty="0"/>
                  <a:t>, so the two foci are at</a:t>
                </a:r>
                <a:endParaRPr lang="en-US" sz="2800" dirty="0"/>
              </a:p>
              <a:p>
                <a:pPr algn="ctr">
                  <a:defRPr sz="2800"/>
                </a:pPr>
                <a:endParaRPr lang="en-US" sz="1100" dirty="0"/>
              </a:p>
              <a:p>
                <a:pPr algn="ctr">
                  <a:defRPr sz="2800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(3, −1−5) = (3, −6)</a:t>
                </a:r>
                <a:r>
                  <a:rPr lang="en-US" dirty="0"/>
                  <a:t>   and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(3, −1+5) = (3, 4).</a:t>
                </a:r>
                <a:r>
                  <a:rPr lang="en-US" dirty="0"/>
                  <a:t> </a:t>
                </a:r>
                <a:r>
                  <a:rPr lang="en-US" sz="1050" dirty="0"/>
                  <a:t> </a:t>
                </a:r>
              </a:p>
              <a:p>
                <a:pPr algn="ctr">
                  <a:defRPr sz="2800"/>
                </a:pP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5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this example, we will use a shortcut to graph the asymptotes. We know the asymptotes pass through the center of the hyperbola, and we know that one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 and the other a slope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The rectangle drawn</a:t>
                </a:r>
                <a:r>
                  <a:rPr lang="en-US" sz="2800" dirty="0"/>
                  <a:t> in Figure 4</a:t>
                </a:r>
                <a:r>
                  <a:rPr sz="2800" dirty="0"/>
                  <a:t> is centered at</a:t>
                </a:r>
                <a:r>
                  <a:rPr lang="en-US" sz="2800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(3, −1)</a:t>
                </a:r>
                <a:r>
                  <a:rPr sz="2800" dirty="0"/>
                  <a:t>, with the bottom and top edges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away from the center and the left and right edges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units away. The asymptotes are the diagonals of this rectangle.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18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6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FEF089-7D58-4973-94A7-BC0D4FB4AD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1880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C2E89-A381-4761-BC17-C81C83FF6F4C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that the asymptotes of a hyperbola have slopes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and that the vertices of the hyperbola are at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(−1, 0)</a:t>
                </a:r>
                <a:r>
                  <a:rPr sz="2800" dirty="0"/>
                  <a:t> and</a:t>
                </a:r>
                <a:r>
                  <a:rPr lang="en-US" sz="2800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(7, 0)</a:t>
                </a:r>
                <a:r>
                  <a:rPr sz="2800" dirty="0"/>
                  <a:t>, find its standard form equation.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fact that the vertices (and hence the foci) are aligned horizontally tells us that we need to construct an equation of the form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We need to determine</a:t>
                </a:r>
                <a:r>
                  <a:rPr lang="en-US" sz="2800" dirty="0"/>
                  <a:t> </a:t>
                </a:r>
                <a:r>
                  <a:rPr lang="en-US" sz="2800" i="1" dirty="0"/>
                  <a:t>h</a:t>
                </a:r>
                <a:r>
                  <a:rPr lang="en-US" sz="2800" dirty="0"/>
                  <a:t>, </a:t>
                </a:r>
                <a:r>
                  <a:rPr lang="en-US" sz="2800" i="1" dirty="0"/>
                  <a:t>k</a:t>
                </a:r>
                <a:r>
                  <a:rPr lang="en-US" sz="2800" dirty="0"/>
                  <a:t>, </a:t>
                </a:r>
                <a:r>
                  <a:rPr lang="en-US" sz="2800" i="1" dirty="0"/>
                  <a:t>a</a:t>
                </a:r>
                <a:r>
                  <a:rPr lang="en-US" sz="2800" dirty="0"/>
                  <a:t>, and </a:t>
                </a:r>
                <a:r>
                  <a:rPr lang="en-US" sz="2800" i="1" dirty="0"/>
                  <a:t>b</a:t>
                </a:r>
                <a:r>
                  <a:rPr lang="en-US" sz="2800" dirty="0"/>
                  <a:t>.</a:t>
                </a:r>
                <a:r>
                  <a:rPr sz="2800" dirty="0"/>
                  <a:t> Since the vertices are </a:t>
                </a:r>
                <a:r>
                  <a:rPr sz="2800" dirty="0">
                    <a:latin typeface="Cambria Math"/>
                  </a:rPr>
                  <a:t>8</a:t>
                </a:r>
                <a:r>
                  <a:rPr sz="2800" dirty="0"/>
                  <a:t> units apart, we know that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8</a:t>
                </a:r>
                <a:r>
                  <a:rPr sz="2800" dirty="0"/>
                  <a:t>, or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4</a:t>
                </a:r>
                <a:r>
                  <a:rPr sz="2800" dirty="0"/>
                  <a:t>. We also know the center lies halfway between the vertices, at the point</a:t>
                </a:r>
                <a:r>
                  <a:rPr lang="en-US" sz="2800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(3, 0)</a:t>
                </a:r>
                <a:r>
                  <a:rPr sz="2800" dirty="0"/>
                  <a:t>. All that remains is to determine</a:t>
                </a:r>
                <a:r>
                  <a:rPr lang="en-US" sz="2800" dirty="0"/>
                  <a:t> </a:t>
                </a:r>
                <a:r>
                  <a:rPr lang="en-US" sz="2800" i="1" dirty="0"/>
                  <a:t>b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Since the foci are aligned horizontally, we know the asymptotes are of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and we already know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, </a:t>
                </a:r>
                <a:r>
                  <a:rPr lang="en-US" sz="2800" i="1" dirty="0"/>
                  <a:t>h</a:t>
                </a:r>
                <a:r>
                  <a:rPr lang="en-US" sz="2800" dirty="0"/>
                  <a:t>, and </a:t>
                </a:r>
                <a:r>
                  <a:rPr lang="en-US" sz="2800" i="1" dirty="0"/>
                  <a:t>k</a:t>
                </a:r>
                <a:r>
                  <a:rPr lang="en-US" sz="2800" dirty="0"/>
                  <a:t>.</a:t>
                </a:r>
                <a:r>
                  <a:rPr sz="2800" dirty="0"/>
                  <a:t> Specifically, we know that the two given slopes must correspond to the fractions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2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That is,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, and so </a:t>
                </a:r>
                <a:r>
                  <a:rPr lang="en-US" sz="2800" i="1" dirty="0"/>
                  <a:t>b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</a:t>
                </a:r>
                <a:r>
                  <a:rPr sz="2800" dirty="0"/>
                  <a:t>. This means that the equation of the hyperbola is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and the equations for the asymptotes are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A sketch of the hyperbola, along with its asymptotes, appears in Figure 7.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4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5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35DF31-C0B0-4346-9E61-CD869DC182D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736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6301D-DCEC-4CBC-82DD-F8E0D9AB70B3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Standard Form </a:t>
            </a:r>
            <a:r>
              <a:rPr lang="en-US" dirty="0"/>
              <a:t>the Equation </a:t>
            </a:r>
            <a:r>
              <a:rPr dirty="0"/>
              <a:t>of a Hyperbola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:r>
                  <a:rPr lang="en-US" sz="2800" i="1" dirty="0"/>
                  <a:t>a </a:t>
                </a:r>
                <a:r>
                  <a:rPr sz="2800" dirty="0"/>
                  <a:t>and </a:t>
                </a:r>
                <a:r>
                  <a:rPr lang="en-US" sz="2800" i="1" dirty="0"/>
                  <a:t>b </a:t>
                </a:r>
                <a:r>
                  <a:rPr sz="2800" dirty="0"/>
                  <a:t>be positive constants. The </a:t>
                </a:r>
                <a:r>
                  <a:rPr sz="2800" b="1" dirty="0"/>
                  <a:t>standard form of the equation </a:t>
                </a:r>
                <a:r>
                  <a:rPr lang="en-US" sz="2800" b="1" dirty="0"/>
                  <a:t>of a </a:t>
                </a:r>
                <a:r>
                  <a:rPr sz="2800" b="1" dirty="0"/>
                  <a:t>hyperbola</a:t>
                </a:r>
                <a:r>
                  <a:rPr sz="2800" dirty="0"/>
                  <a:t> with center at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i="1" dirty="0"/>
                  <a:t>h</a:t>
                </a:r>
                <a:r>
                  <a:rPr lang="en-US" sz="2800" dirty="0"/>
                  <a:t>, </a:t>
                </a:r>
                <a:r>
                  <a:rPr lang="en-US" sz="2800" i="1" dirty="0"/>
                  <a:t>k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sz="2800" dirty="0"/>
                  <a:t> is</a:t>
                </a:r>
                <a:r>
                  <a:rPr lang="en-US" sz="2800" dirty="0"/>
                  <a:t>:</a:t>
                </a:r>
                <a:endParaRPr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if the foci are aligned horizontally (where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of the foci are equal).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if the foci are aligned vertically (where the </a:t>
                </a:r>
                <a:r>
                  <a:rPr lang="en-US" sz="2800" i="1" dirty="0"/>
                  <a:t>x</a:t>
                </a:r>
                <a:r>
                  <a:rPr sz="2800" dirty="0"/>
                  <a:t>-values of the foci are equal).</a:t>
                </a:r>
              </a:p>
              <a:p>
                <a:pPr>
                  <a:defRPr sz="2800"/>
                </a:pPr>
                <a:r>
                  <a:rPr sz="2800" dirty="0"/>
                  <a:t>In either case, the foci are located </a:t>
                </a:r>
                <a:r>
                  <a:rPr lang="en-US" sz="2800" i="1" dirty="0"/>
                  <a:t>c </a:t>
                </a:r>
                <a:r>
                  <a:rPr sz="2800" dirty="0"/>
                  <a:t>units away from the center,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and the vertices are located </a:t>
                </a:r>
                <a:r>
                  <a:rPr lang="en-US" sz="2800" i="1" dirty="0"/>
                  <a:t>a </a:t>
                </a:r>
                <a:r>
                  <a:rPr sz="2800" dirty="0"/>
                  <a:t>units away from the center.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850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LORAN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ship measures a time difference of </a:t>
            </a:r>
            <a:r>
              <a:rPr sz="2800" dirty="0">
                <a:latin typeface="Cambria Math"/>
              </a:rPr>
              <a:t>0.000108</a:t>
            </a:r>
            <a:r>
              <a:rPr sz="2800" dirty="0"/>
              <a:t> seconds between the signals of two LORAN signals sent from stations </a:t>
            </a:r>
            <a:r>
              <a:rPr sz="2800" dirty="0">
                <a:latin typeface="Cambria Math"/>
              </a:rPr>
              <a:t>100</a:t>
            </a:r>
            <a:r>
              <a:rPr sz="2800" dirty="0"/>
              <a:t> miles apart along a coastline. If the ship maintains this time difference, where will it land on the coastline? Assume that the signal moves at the speed of light (</a:t>
            </a:r>
            <a:r>
              <a:rPr sz="2800" dirty="0">
                <a:latin typeface="Cambria Math"/>
              </a:rPr>
              <a:t>186,000</a:t>
            </a:r>
            <a:r>
              <a:rPr sz="2800" dirty="0"/>
              <a:t> miles per second).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sz="2800"/>
              <a:t>As usual, setting up a convenient system of coordinates can make the resulting equations simpler.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LORAN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Begin by graphing the situation in the Cartesian plane. We place the two stations (which are the foci of the hyperbola) at</a:t>
            </a:r>
            <a:r>
              <a:rPr lang="en-US" sz="2800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(−50, 0)</a:t>
            </a:r>
            <a:r>
              <a:rPr sz="2800" dirty="0"/>
              <a:t> and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(50, 0)</a:t>
            </a:r>
            <a:r>
              <a:rPr lang="en-US" dirty="0"/>
              <a:t> </a:t>
            </a:r>
            <a:r>
              <a:rPr sz="2800" dirty="0"/>
              <a:t>. The ship must lie on the hyperbola (and hopefully is in the water).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LORAN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BE79A1-8FAE-4E7F-B91B-D71B48E04DE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736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904748-84F2-402B-823E-6274A066383D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LORAN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Note that the hyperbola intersects the shore at its vertices. Thus, if the ship maintains its path on the hyperbola, it will land at a vertex. We use the time difference to calculate the position of the vertex using the rate equation</a:t>
                </a:r>
                <a:r>
                  <a:rPr lang="en-US" sz="2800" dirty="0"/>
                  <a:t> </a:t>
                </a:r>
                <a:r>
                  <a:rPr lang="en-US" sz="2800" i="1" dirty="0"/>
                  <a:t>d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/>
                  <a:t> </a:t>
                </a:r>
                <a:r>
                  <a:rPr lang="en-US" sz="2800" i="1" dirty="0"/>
                  <a:t>rt</a:t>
                </a:r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Substituting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186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000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miles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second</m:t>
                        </m:r>
                      </m:den>
                    </m:f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000108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seconds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we have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sz="2700">
                        <a:latin typeface="Cambria Math" panose="02040503050406030204" pitchFamily="18" charset="0"/>
                      </a:rPr>
                      <m:t>𝑑</m:t>
                    </m:r>
                    <m:r>
                      <a:rPr sz="27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700">
                            <a:latin typeface="Cambria Math" panose="02040503050406030204" pitchFamily="18" charset="0"/>
                          </a:rPr>
                          <m:t>186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000</m:t>
                        </m:r>
                        <m:f>
                          <m:fPr>
                            <m:ctrlPr>
                              <a:rPr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sz="2700">
                                <a:latin typeface="Cambria Math" panose="02040503050406030204" pitchFamily="18" charset="0"/>
                              </a:rPr>
                              <m:t>miles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sz="2700">
                                <a:latin typeface="Cambria Math" panose="02040503050406030204" pitchFamily="18" charset="0"/>
                              </a:rPr>
                              <m:t>second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7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000108</m:t>
                        </m:r>
                        <m:r>
                          <m:rPr>
                            <m:nor/>
                          </m:rPr>
                          <a:rPr sz="2700"/>
                          <m:t> </m:t>
                        </m:r>
                        <m:r>
                          <m:rPr>
                            <m:sty m:val="p"/>
                          </m:rPr>
                          <a:rPr sz="2700">
                            <a:latin typeface="Cambria Math" panose="02040503050406030204" pitchFamily="18" charset="0"/>
                          </a:rPr>
                          <m:t>seconds</m:t>
                        </m:r>
                      </m:e>
                    </m:d>
                    <m:r>
                      <a:rPr sz="2700">
                        <a:latin typeface="Cambria Math" panose="02040503050406030204" pitchFamily="18" charset="0"/>
                      </a:rPr>
                      <m:t>≈</m:t>
                    </m:r>
                    <m:r>
                      <a:rPr sz="2700">
                        <a:latin typeface="Cambria Math" panose="02040503050406030204" pitchFamily="18" charset="0"/>
                      </a:rPr>
                      <m:t>20</m:t>
                    </m:r>
                    <m:r>
                      <m:rPr>
                        <m:nor/>
                      </m:rPr>
                      <a:rPr sz="2700"/>
                      <m:t> </m:t>
                    </m:r>
                    <m:r>
                      <m:rPr>
                        <m:sty m:val="p"/>
                      </m:rPr>
                      <a:rPr sz="2700">
                        <a:latin typeface="Cambria Math" panose="02040503050406030204" pitchFamily="18" charset="0"/>
                      </a:rPr>
                      <m:t>miles</m:t>
                    </m:r>
                  </m:oMath>
                </a14:m>
                <a:r>
                  <a:rPr sz="27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LORAN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5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This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miles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where </a:t>
                </a:r>
                <a:r>
                  <a:rPr lang="en-US" sz="2800" i="1" dirty="0"/>
                  <a:t>a </a:t>
                </a:r>
                <a:r>
                  <a:rPr lang="en-US" sz="2800" dirty="0"/>
                  <a:t>is the distance of each vertex from the center of the hyperbola. Thus, we know that the ship will reach shore </a:t>
                </a:r>
                <a:r>
                  <a:rPr lang="en-US" sz="2800" dirty="0">
                    <a:latin typeface="Cambria Math"/>
                  </a:rPr>
                  <a:t>10</a:t>
                </a:r>
                <a:r>
                  <a:rPr lang="en-US" sz="2800" dirty="0"/>
                  <a:t> miles from the origin of our coordinate system.</a:t>
                </a:r>
              </a:p>
              <a:p>
                <a:pPr>
                  <a:defRPr sz="2800"/>
                </a:pPr>
                <a:r>
                  <a:rPr lang="en-US" sz="2800" dirty="0"/>
                  <a:t>Whether the ship is heading towards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(−10, 0)</a:t>
                </a:r>
                <a:r>
                  <a:rPr lang="en-US" dirty="0"/>
                  <a:t> </a:t>
                </a:r>
                <a:r>
                  <a:rPr lang="en-US" sz="2800" dirty="0"/>
                  <a:t>or  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(10, 0)</a:t>
                </a:r>
                <a:r>
                  <a:rPr lang="en-US" sz="2800" dirty="0"/>
                  <a:t> depends on which signal reached the ship’s receiver first.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9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Formula: </a:t>
            </a:r>
            <a:r>
              <a:rPr dirty="0"/>
              <a:t>Asymptotes of 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asymptotes of the hyperbola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are the two lines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asymptotes of the hyperbola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are the two lines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1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hyperbola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, indicating its asymptotes.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Since the hyperbola is written in standard form, the first step is to gather all of the information contained in the equation.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The positive term contains the </a:t>
                </a:r>
                <a:r>
                  <a:rPr lang="en-US" sz="2800" i="1" dirty="0"/>
                  <a:t>x </a:t>
                </a:r>
                <a:r>
                  <a:rPr sz="2800" dirty="0"/>
                  <a:t>variable, so the foci of this hyperbola are aligned horizontally. We can also read that the center is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(2, 1)</a:t>
                </a:r>
                <a:r>
                  <a:rPr sz="2800" dirty="0"/>
                  <a:t>,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5</a:t>
                </a:r>
                <a:r>
                  <a:rPr lang="en-US" sz="2800" dirty="0"/>
                  <a:t>, and </a:t>
                </a:r>
                <a:r>
                  <a:rPr lang="en-US" sz="2800" i="1" dirty="0"/>
                  <a:t>b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</a:t>
                </a:r>
                <a:r>
                  <a:rPr sz="2800" dirty="0"/>
                  <a:t>. Using the center and the value of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sz="2800" dirty="0"/>
                  <a:t>, we know the vertices must lie at</a:t>
                </a:r>
              </a:p>
              <a:p>
                <a:pPr algn="ctr">
                  <a:defRPr sz="2800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(2−5, 1)</a:t>
                </a:r>
                <a14:m>
                  <m:oMath xmlns:m="http://schemas.openxmlformats.org/officeDocument/2006/math">
                    <m:r>
                      <a:rPr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(−3, 1) 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 + 5, 1)</a:t>
                </a:r>
                <a14:m>
                  <m:oMath xmlns:m="http://schemas.openxmlformats.org/officeDocument/2006/math">
                    <m:r>
                      <a:rPr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(7, 1)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we know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</m:oMath>
                </a14:m>
                <a:r>
                  <a:rPr lang="en-US" sz="2800" dirty="0"/>
                  <a:t>, so we know the foci must lie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2600" b="0" i="0" smtClean="0"/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sz="260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600" dirty="0"/>
                  <a:t> </a:t>
                </a:r>
                <a:r>
                  <a:rPr lang="en-US" sz="2600" dirty="0"/>
                  <a:t>and 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sz="260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6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 best tool for graphing the hyperbola is its set of asymptotes. According to our formula, the asymptotes are the lines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. Using these lines and our vertices, we plot the graph of the hyperbola.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73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65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99B30-09E5-462A-8B64-A09A9BC5B04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1400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1A1478-4EDE-40EA-AD72-3386DC585A48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Graph the hyperbola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+96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+18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=279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indicating its asymptotes.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 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Even though it is not in standard form, we know this equation represents a hyperbola because the product of the coefficients of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1050" dirty="0"/>
              <a:t> </a:t>
            </a:r>
            <a:r>
              <a:rPr lang="en-US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sz="2800" dirty="0"/>
              <a:t> and </a:t>
            </a:r>
            <a:r>
              <a:rPr lang="en-US" sz="2800" i="1" dirty="0"/>
              <a:t>y</a:t>
            </a:r>
            <a:r>
              <a:rPr lang="en-US" sz="1050" dirty="0"/>
              <a:t> </a:t>
            </a:r>
            <a:r>
              <a:rPr lang="en-US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sz="2800" dirty="0"/>
              <a:t>is negative.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1630</Words>
  <Application>Microsoft Office PowerPoint</Application>
  <PresentationFormat>On-screen Show (4:3)</PresentationFormat>
  <Paragraphs>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Courier New</vt:lpstr>
      <vt:lpstr>Cambria Math</vt:lpstr>
      <vt:lpstr>Arial</vt:lpstr>
      <vt:lpstr>Calibri</vt:lpstr>
      <vt:lpstr>Office Theme</vt:lpstr>
      <vt:lpstr>Section 9.R.3</vt:lpstr>
      <vt:lpstr>Definition: Standard Form the Equation of a Hyperbola</vt:lpstr>
      <vt:lpstr>Formula: Asymptotes of Hyperbolas</vt:lpstr>
      <vt:lpstr>Example 1: Graphing a Hyperbola with Equation in Standard Form—Slide 1</vt:lpstr>
      <vt:lpstr>Example 1: Graphing a Hyperbola with Equation in Standard Form—Slide 2</vt:lpstr>
      <vt:lpstr>Example 1: Graphing a Hyperbola with Equation in Standard Form—Slide 3</vt:lpstr>
      <vt:lpstr>Example 1: Graphing a Hyperbola with Equation in Standard Form—Slide 4</vt:lpstr>
      <vt:lpstr>Example 2: Graphing a Hyperbola with Equation Not in Standard Form—Slide 1</vt:lpstr>
      <vt:lpstr>Note 1</vt:lpstr>
      <vt:lpstr>Example 2: Graphing a Hyperbola with Equation Not in Standard Form—Slide 2</vt:lpstr>
      <vt:lpstr>Example 2: Graphing a Hyperbola with Equation Not in Standard Form—Slide 3</vt:lpstr>
      <vt:lpstr>Example 2: Graphing a Hyperbola with Equation Not in Standard Form—Slide 4</vt:lpstr>
      <vt:lpstr>Example 2: Graphing a Hyperbola with Equation Not in Standard Form—Slide 5</vt:lpstr>
      <vt:lpstr>Example 2: Graphing a Hyperbola with Equation Not in Standard Form—Slide 6</vt:lpstr>
      <vt:lpstr>Example 3: Standard Form of the Equation of a Hyperbola—Slide 1</vt:lpstr>
      <vt:lpstr>Example 3: Standard Form of the Equation of a Hyperbola—Slide 2</vt:lpstr>
      <vt:lpstr>Example 3: Standard Form of the Equation of a Hyperbola—Slide 3</vt:lpstr>
      <vt:lpstr>Example 3: Standard Form of the Equation of a Hyperbola—Slide 4</vt:lpstr>
      <vt:lpstr>Example 3: Standard Form of the Equation of a Hyperbola—Slide 5</vt:lpstr>
      <vt:lpstr>Example 4: LORAN—Slide 1</vt:lpstr>
      <vt:lpstr>Note 2</vt:lpstr>
      <vt:lpstr>Example 4: LORAN—Slide 2</vt:lpstr>
      <vt:lpstr>Example 4: LORAN—Slide 3</vt:lpstr>
      <vt:lpstr>Example 4: LORAN—Slide 4</vt:lpstr>
      <vt:lpstr>Example 4: LORAN—Slide 5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 Plus Integrated Review, 2nd Edition</dc:title>
  <dc:creator>Hawkes Learning</dc:creator>
  <cp:lastModifiedBy>Marvin Glover</cp:lastModifiedBy>
  <cp:revision>163</cp:revision>
  <dcterms:created xsi:type="dcterms:W3CDTF">2013-04-26T14:43:13Z</dcterms:created>
  <dcterms:modified xsi:type="dcterms:W3CDTF">2025-07-03T16:34:27Z</dcterms:modified>
</cp:coreProperties>
</file>