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0" r:id="rId10"/>
    <p:sldId id="265" r:id="rId11"/>
    <p:sldId id="266" r:id="rId12"/>
    <p:sldId id="267" r:id="rId13"/>
    <p:sldId id="282" r:id="rId14"/>
    <p:sldId id="268" r:id="rId15"/>
    <p:sldId id="283" r:id="rId16"/>
    <p:sldId id="285" r:id="rId17"/>
    <p:sldId id="271" r:id="rId18"/>
    <p:sldId id="272" r:id="rId19"/>
    <p:sldId id="286" r:id="rId20"/>
    <p:sldId id="273" r:id="rId21"/>
    <p:sldId id="275" r:id="rId22"/>
    <p:sldId id="279" r:id="rId23"/>
    <p:sldId id="276" r:id="rId24"/>
    <p:sldId id="277" r:id="rId25"/>
    <p:sldId id="278" r:id="rId26"/>
    <p:sldId id="280" r:id="rId2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Ti86pc" panose="020B0609020003040203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8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Parabolas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9</a:t>
            </a:r>
            <a:r>
              <a:rPr dirty="0"/>
              <a:t>.</a:t>
            </a:r>
            <a:r>
              <a:rPr lang="en-US" dirty="0"/>
              <a:t>R.2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Written in this form, it is difficult to graph the parabola. We can rewrite the equation in standard form by completing the square with respect to </a:t>
            </a:r>
            <a:r>
              <a:rPr lang="en-US" sz="2800" i="1" dirty="0"/>
              <a:t>y </a:t>
            </a:r>
            <a:r>
              <a:rPr sz="2800" dirty="0"/>
              <a:t>(the squared variable).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48890172"/>
                  </p:ext>
                </p:extLst>
              </p:nvPr>
            </p:nvGraphicFramePr>
            <p:xfrm>
              <a:off x="365760" y="1105523"/>
              <a:ext cx="8412480" cy="3427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9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3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95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+2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6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Begin by rearranging the terms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the </a:t>
                          </a:r>
                          <a:r>
                            <a:rPr lang="en-US" sz="1800" b="0" i="1" dirty="0"/>
                            <a:t>y</a:t>
                          </a:r>
                          <a:r>
                            <a:rPr lang="en-US" sz="1050" b="0" i="1" dirty="0"/>
                            <a:t> </a:t>
                          </a:r>
                          <a:r>
                            <a:rPr lang="en-US" sz="1800" b="0" i="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term.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+5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6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6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600">
                                  <a:latin typeface="Cambria Math"/>
                                </a:rPr>
                                <m:t>+5+1</m:t>
                              </m:r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order to complete the square, we have to 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trinomial as a binomial squared.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6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600">
                                  <a:latin typeface="Cambria Math"/>
                                </a:rPr>
                                <m:t>=4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6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6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Put the right-hand side into the form </a:t>
                          </a:r>
                          <a:r>
                            <a:rPr lang="en-US" sz="1800" b="0" i="0" dirty="0"/>
                            <a:t>4</a:t>
                          </a:r>
                          <a:r>
                            <a:rPr lang="en-US" sz="1800" b="0" i="1" dirty="0"/>
                            <a:t>p</a:t>
                          </a:r>
                          <a:r>
                            <a:rPr lang="en-US" sz="1800" b="0" i="0" dirty="0"/>
                            <a:t>(</a:t>
                          </a:r>
                          <a:r>
                            <a:rPr lang="en-US" sz="1800" b="0" i="1" dirty="0"/>
                            <a:t>x</a:t>
                          </a:r>
                          <a:r>
                            <a:rPr lang="en-US" sz="1800" b="0" i="0" dirty="0"/>
                            <a:t> </a:t>
                          </a:r>
                          <a:r>
                            <a:rPr lang="en-US" sz="18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</a:t>
                          </a:r>
                          <a:r>
                            <a:rPr lang="en-US" sz="1800" b="0" i="0" dirty="0"/>
                            <a:t> </a:t>
                          </a:r>
                          <a:r>
                            <a:rPr lang="en-US" sz="1800" b="0" i="1" dirty="0"/>
                            <a:t>h</a:t>
                          </a:r>
                          <a:r>
                            <a:rPr lang="en-US" sz="1800" b="0" i="0" dirty="0"/>
                            <a:t>)</a:t>
                          </a:r>
                          <a:r>
                            <a:rPr sz="1800" b="0" dirty="0"/>
                            <a:t>to make the value of </a:t>
                          </a:r>
                          <a:r>
                            <a:rPr lang="en-US" sz="1800" b="0" i="1" dirty="0"/>
                            <a:t>p</a:t>
                          </a:r>
                          <a:r>
                            <a:rPr sz="1800" b="0" dirty="0"/>
                            <a:t> easy to see.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829032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548890172"/>
                  </p:ext>
                </p:extLst>
              </p:nvPr>
            </p:nvGraphicFramePr>
            <p:xfrm>
              <a:off x="365760" y="1105523"/>
              <a:ext cx="8412480" cy="34276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8950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134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954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" r="-191139" b="-6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0000" r="-138421" b="-60375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Begin by rearranging the terms to obtain a coefficient of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on the </a:t>
                          </a:r>
                          <a:r>
                            <a:rPr lang="en-US" sz="1800" b="0" i="1" dirty="0"/>
                            <a:t>y</a:t>
                          </a:r>
                          <a:r>
                            <a:rPr lang="en-US" sz="1050" b="0" i="1" dirty="0"/>
                            <a:t> </a:t>
                          </a:r>
                          <a:r>
                            <a:rPr lang="en-US" sz="1800" b="0" i="0" baseline="30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2</a:t>
                          </a:r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term.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000" r="-191139" b="-50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10000" r="-138421" b="-50375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60000" r="-191139" b="-2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160000" r="-138421" b="-2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In order to complete the square, we have to add </a:t>
                          </a:r>
                          <a:r>
                            <a:rPr sz="1800" b="0" dirty="0">
                              <a:latin typeface="Cambria Math"/>
                            </a:rPr>
                            <a:t>1</a:t>
                          </a:r>
                          <a:r>
                            <a:rPr sz="1800" b="0" dirty="0"/>
                            <a:t> to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60000" r="-191139" b="-1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260000" r="-138421" b="-18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b="0" dirty="0"/>
                            <a:t>Rewrite the trinomial as a binomial squared.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44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34513" r="-191139" b="-707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4737" t="-334513" r="-138421" b="-7079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1800" b="0" dirty="0"/>
                            <a:t>Put the right-hand side into the form </a:t>
                          </a:r>
                          <a:r>
                            <a:rPr lang="en-US" sz="1800" b="0" i="0" dirty="0"/>
                            <a:t>4</a:t>
                          </a:r>
                          <a:r>
                            <a:rPr lang="en-US" sz="1800" b="0" i="1" dirty="0"/>
                            <a:t>p</a:t>
                          </a:r>
                          <a:r>
                            <a:rPr lang="en-US" sz="1800" b="0" i="0" dirty="0"/>
                            <a:t>(</a:t>
                          </a:r>
                          <a:r>
                            <a:rPr lang="en-US" sz="1800" b="0" i="1" dirty="0"/>
                            <a:t>x</a:t>
                          </a:r>
                          <a:r>
                            <a:rPr lang="en-US" sz="1800" b="0" i="0" dirty="0"/>
                            <a:t> </a:t>
                          </a:r>
                          <a:r>
                            <a:rPr lang="en-US" sz="1800" b="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−</a:t>
                          </a:r>
                          <a:r>
                            <a:rPr lang="en-US" sz="1800" b="0" i="0" dirty="0"/>
                            <a:t> </a:t>
                          </a:r>
                          <a:r>
                            <a:rPr lang="en-US" sz="1800" b="0" i="1" dirty="0"/>
                            <a:t>h</a:t>
                          </a:r>
                          <a:r>
                            <a:rPr lang="en-US" sz="1800" b="0" i="0" dirty="0"/>
                            <a:t>)</a:t>
                          </a:r>
                          <a:r>
                            <a:rPr sz="1800" b="0" dirty="0"/>
                            <a:t>to make the value of </a:t>
                          </a:r>
                          <a:r>
                            <a:rPr lang="en-US" sz="1800" b="0" i="1" dirty="0"/>
                            <a:t>p</a:t>
                          </a:r>
                          <a:r>
                            <a:rPr sz="1800" b="0" dirty="0"/>
                            <a:t> easy to see.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26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5829032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Now that the equation is in standard form, by inspection we can tell that the vertex is at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(−3, 1)</a:t>
                </a:r>
                <a:r>
                  <a:rPr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sz="2800" dirty="0"/>
                  <a:t>and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Since the focus is </a:t>
                </a:r>
                <a:r>
                  <a:rPr lang="en-US" sz="2800" i="1" dirty="0"/>
                  <a:t>p</a:t>
                </a:r>
                <a:r>
                  <a:rPr sz="2800" dirty="0"/>
                  <a:t> units to the right of the vertex and the directrix is a vertical line</a:t>
                </a:r>
                <a:r>
                  <a:rPr lang="en-US" sz="2800" dirty="0"/>
                  <a:t> </a:t>
                </a:r>
                <a:r>
                  <a:rPr lang="en-US" sz="2800" i="1" dirty="0"/>
                  <a:t>p</a:t>
                </a:r>
                <a:r>
                  <a:rPr sz="2800" dirty="0"/>
                  <a:t> units to the left of the vertex, we obtain the following.</a:t>
                </a:r>
              </a:p>
              <a:p>
                <a:pPr algn="ctr">
                  <a:defRPr sz="2800"/>
                </a:pPr>
                <a:r>
                  <a:rPr sz="2800" dirty="0"/>
                  <a:t>focus: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</a:t>
                </a:r>
                <a:r>
                  <a:rPr lang="en-US" dirty="0"/>
                  <a:t>  </a:t>
                </a:r>
                <a:r>
                  <a:rPr sz="2800" dirty="0"/>
                  <a:t>directrix: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To sketch the graph, we begin by plotting the vertex at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(−3, 1)</a:t>
                </a:r>
                <a:r>
                  <a:rPr lang="en-US" sz="2800" dirty="0"/>
                  <a:t>. Using the same process as in Example 1, note that the two points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-coordinates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are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unit away from the directrix; therefore they must be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 unit away from the focus as well. Thus,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ar-AE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must also lie on the parabola. This gives us some idea of the </a:t>
                </a:r>
                <a:r>
                  <a:rPr lang="en-US" dirty="0"/>
                  <a:t>“flatness” </a:t>
                </a:r>
                <a:r>
                  <a:rPr lang="en-US" sz="2800" dirty="0"/>
                  <a:t>of the parabola.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80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6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55C423-F9CD-443E-87A0-25D96B34DBA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39368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B46EAE-EEC0-457D-ABE9-DAD2E59ACA7B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9FD5-C8BD-3E23-32AA-0E9EB99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Technology: Graphing a Horizontal Parabola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ADA8F-153C-4C65-6901-2FB05F760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724400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/>
              <a:t>To graph the parabola in Example 2 using a TI-84 Plus, first press </a:t>
            </a:r>
            <a:r>
              <a:rPr lang="en-US" cap="all" dirty="0">
                <a:latin typeface="Ti86pc" panose="020B0609020003040203" pitchFamily="49" charset="0"/>
              </a:rPr>
              <a:t>apps</a:t>
            </a:r>
            <a:r>
              <a:rPr lang="en-US" dirty="0"/>
              <a:t>. Select </a:t>
            </a:r>
            <a:r>
              <a:rPr lang="en-US" cap="all" dirty="0">
                <a:latin typeface="Ti86pc" panose="020B0609020003040203" pitchFamily="49" charset="0"/>
              </a:rPr>
              <a:t>Conics</a:t>
            </a:r>
            <a:r>
              <a:rPr lang="en-US" dirty="0"/>
              <a:t>, then select </a:t>
            </a:r>
            <a:r>
              <a:rPr lang="en-US" dirty="0">
                <a:latin typeface="Ti86pc" panose="020B0609020003040203" pitchFamily="49" charset="0"/>
              </a:rPr>
              <a:t>PARABOLA</a:t>
            </a:r>
            <a:r>
              <a:rPr lang="en-US" dirty="0"/>
              <a:t>. Now select </a:t>
            </a:r>
            <a:r>
              <a:rPr lang="en-US" dirty="0">
                <a:latin typeface="Ti86pc" panose="020B0609020003040203" pitchFamily="49" charset="0"/>
              </a:rPr>
              <a:t>1:</a:t>
            </a:r>
            <a:r>
              <a:rPr lang="en-US" dirty="0"/>
              <a:t> to enter a horizontal parabola and the values from the equation in standard</a:t>
            </a:r>
          </a:p>
          <a:p>
            <a:r>
              <a:rPr lang="en-US" dirty="0"/>
              <a:t>form, 			             as shown in Figure 5. </a:t>
            </a:r>
          </a:p>
          <a:p>
            <a:r>
              <a:rPr lang="en-US" dirty="0"/>
              <a:t>To view the graph, press </a:t>
            </a:r>
            <a:r>
              <a:rPr lang="en-US" cap="all" dirty="0">
                <a:latin typeface="Ti86pc" panose="020B0609020003040203" pitchFamily="49" charset="0"/>
              </a:rPr>
              <a:t>graph</a:t>
            </a:r>
            <a:r>
              <a:rPr lang="en-US" dirty="0"/>
              <a:t>. See Figure 6.</a:t>
            </a:r>
            <a:endParaRPr lang="en-IN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A4B10B1-A3EC-3C82-B448-191B1A200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44151"/>
              </p:ext>
            </p:extLst>
          </p:nvPr>
        </p:nvGraphicFramePr>
        <p:xfrm>
          <a:off x="1447800" y="2819400"/>
          <a:ext cx="2772000" cy="80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81789" imgH="866334" progId="Equation.DSMT4">
                  <p:embed/>
                </p:oleObj>
              </mc:Choice>
              <mc:Fallback>
                <p:oleObj name="Equation" r:id="rId2" imgW="2981789" imgH="86633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7800" y="2819400"/>
                        <a:ext cx="2772000" cy="80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0336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F9FD8-35BB-5052-B435-1AD93055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Technology: Graphing a Horizontal Parabola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EDB4B0-5296-DB21-EFE0-A80B098D2C5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638175" y="1257300"/>
            <a:ext cx="3676173" cy="28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BE3ADD-397B-B3B8-25B2-4784190ABDF7}"/>
              </a:ext>
            </a:extLst>
          </p:cNvPr>
          <p:cNvSpPr txBox="1"/>
          <p:nvPr/>
        </p:nvSpPr>
        <p:spPr>
          <a:xfrm>
            <a:off x="1638061" y="42291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B9B1F-B748-5549-0280-35B7FF533808}"/>
              </a:ext>
            </a:extLst>
          </p:cNvPr>
          <p:cNvSpPr txBox="1"/>
          <p:nvPr/>
        </p:nvSpPr>
        <p:spPr>
          <a:xfrm>
            <a:off x="5819775" y="42291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2AE571-71B2-358E-A2A6-D16CC8E5A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352" y="1257300"/>
            <a:ext cx="3755246" cy="2880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9EB39A5-03B5-EC84-0FB0-C51815FEB853}"/>
              </a:ext>
            </a:extLst>
          </p:cNvPr>
          <p:cNvSpPr txBox="1">
            <a:spLocks/>
          </p:cNvSpPr>
          <p:nvPr/>
        </p:nvSpPr>
        <p:spPr>
          <a:xfrm>
            <a:off x="457200" y="1066800"/>
            <a:ext cx="8229600" cy="483811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6639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Given that the directrix of a parabola is the line</a:t>
            </a:r>
            <a:r>
              <a:rPr lang="en-US" sz="2800" dirty="0"/>
              <a:t> 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2</a:t>
            </a:r>
            <a:r>
              <a:rPr sz="2800" dirty="0"/>
              <a:t>, that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US" sz="2800" dirty="0"/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−1</a:t>
            </a:r>
            <a:r>
              <a:rPr sz="2800" dirty="0"/>
              <a:t>, and that the parabola is symmetric with respect to the line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 2</a:t>
            </a:r>
            <a:r>
              <a:rPr sz="2800" dirty="0"/>
              <a:t>, find its standard form equation.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Because the directrix</a:t>
                </a:r>
                <a:r>
                  <a:rPr lang="en-US" sz="2800" dirty="0"/>
                  <a:t> </a:t>
                </a:r>
                <a:r>
                  <a:rPr lang="en-US" i="1" dirty="0"/>
                  <a:t>y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:r>
                  <a:rPr sz="2800" dirty="0"/>
                  <a:t> is a horizontal line, the parabola opens vertically. This means we need to use the form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From the equation for the line of symmetry, we know the </a:t>
                </a:r>
                <a:r>
                  <a:rPr lang="en-US" sz="2800" i="1" dirty="0"/>
                  <a:t>x</a:t>
                </a:r>
                <a:r>
                  <a:rPr sz="2800" dirty="0"/>
                  <a:t>-coordinate of the vertex (and the focus) must be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. 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A8444-BCC9-CC0B-63FA-0FD7E380F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D1714-B249-2F92-474F-4C960B3C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797BEC0-3D34-C9B0-8743-76829E60204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Moving down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unit from the directrix (since</a:t>
                </a:r>
                <a:r>
                  <a:rPr lang="en-US" sz="2800" dirty="0"/>
                  <a:t> </a:t>
                </a:r>
                <a:r>
                  <a:rPr lang="en-US" sz="2800" i="1" dirty="0"/>
                  <a:t>p</a:t>
                </a:r>
                <a:r>
                  <a:rPr sz="2800" dirty="0"/>
                  <a:t> is negative) puts the vertex at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(2, 1)</a:t>
                </a:r>
                <a:r>
                  <a:rPr sz="2800" dirty="0"/>
                  <a:t>. Plugging this information into the standard form,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r>
                  <a:rPr sz="2800" dirty="0"/>
                  <a:t>We can verify our equation with a graph of the parabola.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797BEC0-3D34-C9B0-8743-76829E6020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7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Standard Form of </a:t>
            </a:r>
            <a:r>
              <a:rPr lang="en-US" dirty="0"/>
              <a:t>the Equation of </a:t>
            </a:r>
            <a:r>
              <a:rPr dirty="0"/>
              <a:t>a Parabola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be a nonzero real constant. The </a:t>
                </a:r>
                <a:r>
                  <a:rPr lang="en-US" sz="2800" b="1" dirty="0"/>
                  <a:t>standard form of the equation of a parabola</a:t>
                </a:r>
                <a:r>
                  <a:rPr lang="en-US" sz="2800" dirty="0"/>
                  <a:t> with vertex at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i="1" dirty="0"/>
                  <a:t>h</a:t>
                </a:r>
                <a:r>
                  <a:rPr lang="en-US" sz="2800" dirty="0"/>
                  <a:t>, </a:t>
                </a:r>
                <a:r>
                  <a:rPr lang="en-US" sz="2800" i="1" dirty="0"/>
                  <a:t>k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800" dirty="0"/>
                  <a:t> is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the parabola is vertically oriented. In this case, the focus is at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2800" i="1" dirty="0"/>
                  <a:t>h</a:t>
                </a:r>
                <a:r>
                  <a:rPr lang="en-US" sz="2800" dirty="0"/>
                  <a:t>, </a:t>
                </a:r>
                <a:r>
                  <a:rPr lang="en-US" sz="2800" i="1" dirty="0"/>
                  <a:t>k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</a:t>
                </a:r>
                <a:r>
                  <a:rPr lang="en-US" sz="2800" dirty="0"/>
                  <a:t> </a:t>
                </a:r>
                <a:r>
                  <a:rPr lang="en-US" sz="2800" i="1" dirty="0"/>
                  <a:t>p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ar-AE" sz="2800" dirty="0"/>
                  <a:t> </a:t>
                </a:r>
                <a:r>
                  <a:rPr lang="en-US" sz="2800" dirty="0"/>
                  <a:t>and the equation of the directrix is </a:t>
                </a:r>
                <a:r>
                  <a:rPr lang="en-US" sz="2800" i="1" dirty="0"/>
                  <a:t>y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</a:t>
                </a:r>
                <a:r>
                  <a:rPr lang="en-US" sz="2800" i="1" dirty="0"/>
                  <a:t>k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sz="2800" dirty="0"/>
                  <a:t> </a:t>
                </a:r>
                <a:r>
                  <a:rPr lang="en-US" sz="2800" i="1" dirty="0"/>
                  <a:t>p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Char char="•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if the parabola is horizontally oriented. In this case, the focus is at </a:t>
                </a:r>
                <a:br>
                  <a:rPr lang="en-US" sz="2800" dirty="0"/>
                </a:b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1" dirty="0"/>
                  <a:t>h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:r>
                  <a:rPr lang="en-US" dirty="0"/>
                  <a:t> </a:t>
                </a:r>
                <a:r>
                  <a:rPr lang="en-US" i="1" dirty="0"/>
                  <a:t>p</a:t>
                </a:r>
                <a:r>
                  <a:rPr lang="en-US" dirty="0"/>
                  <a:t>, </a:t>
                </a:r>
                <a:r>
                  <a:rPr lang="en-US" i="1" dirty="0"/>
                  <a:t>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ar-AE" dirty="0"/>
                  <a:t> </a:t>
                </a:r>
                <a:r>
                  <a:rPr lang="en-US" sz="2800" dirty="0"/>
                  <a:t>and the equation of the directrix is </a:t>
                </a:r>
                <a:br>
                  <a:rPr lang="en-US" sz="2800" dirty="0"/>
                </a:br>
                <a:r>
                  <a:rPr lang="en-US" sz="2800" i="1" dirty="0"/>
                  <a:t>x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2800" dirty="0"/>
                  <a:t> </a:t>
                </a:r>
                <a:r>
                  <a:rPr lang="en-US" i="1" dirty="0"/>
                  <a:t>h</a:t>
                </a:r>
                <a:r>
                  <a:rPr lang="en-US" dirty="0"/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dirty="0"/>
                  <a:t> </a:t>
                </a:r>
                <a:r>
                  <a:rPr lang="en-US" i="1" dirty="0"/>
                  <a:t>p</a:t>
                </a:r>
                <a:r>
                  <a:rPr lang="en-US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986"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Standard Form</a:t>
            </a:r>
            <a:r>
              <a:rPr lang="en-US" dirty="0"/>
              <a:t> Equation</a:t>
            </a:r>
            <a:r>
              <a:rPr dirty="0"/>
              <a:t> of a Parabola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3BCF9-B7A7-431A-B981-E01A054F644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6268"/>
            <a:ext cx="4572000" cy="45720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5356AB-7168-47FB-9A4E-DF4B19BAE3F3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7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Parabolic Mirrors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The Hale Telescope at the Mount Palomar observatory in California is a very large reflecting telescope. The paraboloid is the top surface of a large cylinder of Pyrex glass </a:t>
            </a:r>
            <a:r>
              <a:rPr sz="2800">
                <a:latin typeface="Cambria Math"/>
              </a:rPr>
              <a:t>200</a:t>
            </a:r>
            <a:r>
              <a:rPr sz="2800"/>
              <a:t> inches in diameter. Along the outer rim, the cylinder is </a:t>
            </a:r>
            <a:r>
              <a:rPr sz="2800">
                <a:latin typeface="Cambria Math"/>
              </a:rPr>
              <a:t>26.8</a:t>
            </a:r>
            <a:r>
              <a:rPr sz="2800"/>
              <a:t> inches thick, while at the center, it is </a:t>
            </a:r>
            <a:r>
              <a:rPr sz="2800">
                <a:latin typeface="Cambria Math"/>
              </a:rPr>
              <a:t>23</a:t>
            </a:r>
            <a:r>
              <a:rPr sz="2800"/>
              <a:t> inches thick. Where is the focus of the parabolic mirror located?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sz="2800"/>
              <a:t>The same concept can be used to focus sunlight, intensely heating a small area at the focus. This is called a parabolic furnace.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Parabolic Mirrors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First, we need to draw a picture of the situation. In order to make the math as easy as possible, we can locate the origin of our coordinate system at the vertex of a parabolic cross</a:t>
            </a:r>
            <a:r>
              <a:rPr lang="en-US" sz="2800" dirty="0"/>
              <a:t> </a:t>
            </a:r>
            <a:r>
              <a:rPr sz="2800" dirty="0"/>
              <a:t>section of the mirror, and we can assume the parabola opens upward.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Parabolic Mirrors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D2FEE7-2D92-4186-8AEB-300DF4BAD5E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41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50811C-DB7C-4076-AD3E-180D7C9C22EF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9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Parabolic Mirrors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Since we placed the vertex at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(0, 0)</a:t>
                </a:r>
                <a:r>
                  <a:rPr sz="2800" dirty="0"/>
                  <a:t>, we know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sz="2800" dirty="0"/>
                  <a:t> describes the shape of the cross</a:t>
                </a:r>
                <a:r>
                  <a:rPr lang="en-US" sz="2800" dirty="0"/>
                  <a:t> </a:t>
                </a:r>
                <a:r>
                  <a:rPr sz="2800" dirty="0"/>
                  <a:t>section for some value</a:t>
                </a:r>
                <a:r>
                  <a:rPr lang="en-US" sz="2800" dirty="0"/>
                  <a:t> </a:t>
                </a:r>
                <a:r>
                  <a:rPr lang="en-US" sz="2800" i="1" dirty="0"/>
                  <a:t>p</a:t>
                </a:r>
                <a:r>
                  <a:rPr sz="2800" dirty="0"/>
                  <a:t>. If we can determine</a:t>
                </a:r>
                <a:r>
                  <a:rPr lang="en-US" sz="2800" dirty="0"/>
                  <a:t> </a:t>
                </a:r>
                <a:r>
                  <a:rPr lang="en-US" sz="2800" i="1" dirty="0"/>
                  <a:t>p</a:t>
                </a:r>
                <a:r>
                  <a:rPr sz="2800" dirty="0"/>
                  <a:t>, we can find the focus of the parabola.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To find </a:t>
                </a:r>
                <a:r>
                  <a:rPr lang="en-US" sz="2800" i="1" dirty="0"/>
                  <a:t>p</a:t>
                </a:r>
                <a:r>
                  <a:rPr lang="en-US" sz="2800" dirty="0"/>
                  <a:t>, we need the coordinates of another point on the parabola. The difference in thickness of the mirror between the center and the outer rim is </a:t>
                </a:r>
                <a:r>
                  <a:rPr lang="en-US" sz="2800" dirty="0">
                    <a:latin typeface="Cambria Math"/>
                  </a:rPr>
                  <a:t>3.8</a:t>
                </a:r>
                <a:r>
                  <a:rPr lang="en-US" sz="2800" dirty="0"/>
                  <a:t> inches, and the mirror has a diameter of </a:t>
                </a:r>
                <a:r>
                  <a:rPr lang="en-US" sz="2800" dirty="0">
                    <a:latin typeface="Cambria Math"/>
                  </a:rPr>
                  <a:t>200</a:t>
                </a:r>
                <a:r>
                  <a:rPr lang="en-US" sz="2800" dirty="0"/>
                  <a:t> inches, so the two points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100, 3.8)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800" dirty="0"/>
                  <a:t>and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(100, 3.8) </a:t>
                </a:r>
                <a:r>
                  <a:rPr lang="en-US" sz="2800" dirty="0"/>
                  <a:t>must lie on the graph.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Parabolic Mirrors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Plugging a point into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dirty="0"/>
                  <a:t>, we can solve for</a:t>
                </a:r>
                <a:r>
                  <a:rPr lang="en-US" dirty="0"/>
                  <a:t> </a:t>
                </a:r>
                <a:r>
                  <a:rPr lang="en-US" i="1" dirty="0"/>
                  <a:t>p</a:t>
                </a:r>
                <a:r>
                  <a:rPr dirty="0"/>
                  <a:t>.</a:t>
                </a: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We know that the focus of a parabola is </a:t>
                </a:r>
                <a:r>
                  <a:rPr lang="en-US" sz="2800" i="1" dirty="0"/>
                  <a:t>p</a:t>
                </a:r>
                <a:r>
                  <a:rPr lang="en-US" sz="2800" dirty="0"/>
                  <a:t> units from the vertex, so the focus of the Hale Telescope is nearly </a:t>
                </a:r>
                <a:r>
                  <a:rPr lang="en-US" sz="2800" dirty="0">
                    <a:latin typeface="Cambria Math"/>
                  </a:rPr>
                  <a:t>55</a:t>
                </a:r>
                <a:r>
                  <a:rPr lang="en-US" sz="2800" dirty="0"/>
                  <a:t> feet from the mirror.</a:t>
                </a: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447746"/>
                  </p:ext>
                </p:extLst>
              </p:nvPr>
            </p:nvGraphicFramePr>
            <p:xfrm>
              <a:off x="2785809" y="2057400"/>
              <a:ext cx="3572383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100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10000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15</m:t>
                              </m:r>
                              <m:r>
                                <a:rPr sz="2800">
                                  <a:latin typeface="Cambria Math"/>
                                </a:rPr>
                                <m:t>.</m:t>
                              </m:r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≈</m:t>
                              </m:r>
                              <m:r>
                                <a:rPr sz="2800">
                                  <a:latin typeface="Cambria Math"/>
                                </a:rPr>
                                <m:t>657</m:t>
                              </m:r>
                              <m:r>
                                <a:rPr sz="2800">
                                  <a:latin typeface="Cambria Math"/>
                                </a:rPr>
                                <m:t>.</m:t>
                              </m:r>
                              <m:r>
                                <a:rPr sz="2800">
                                  <a:latin typeface="Cambria Math"/>
                                </a:rPr>
                                <m:t>9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inches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smtClean="0">
                                  <a:latin typeface="Cambria Math"/>
                                </a:rPr>
                                <m:t>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feet</m:t>
                              </m:r>
                            </m:oMath>
                          </a14:m>
                          <a:endParaRPr sz="2800" i="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3847093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2447746"/>
                  </p:ext>
                </p:extLst>
              </p:nvPr>
            </p:nvGraphicFramePr>
            <p:xfrm>
              <a:off x="2785809" y="2057400"/>
              <a:ext cx="3572383" cy="2438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293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" r="-212766" b="-3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1000" b="-32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0000" r="-212766" b="-2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100000" b="-2188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2000" r="-212766" b="-1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202000" b="-1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2000" r="-212766" b="-2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47000" t="-302000" b="-2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47093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665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parabola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8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/>
                  <a:t> and determine its focus and directrix.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2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This equation is in standard form, so we can quickly determine the vertex, focus, and directrix.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We can see the vertex is at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(4,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−2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800" dirty="0"/>
                  <a:t>. To find the focus and directrix we first calculate </a:t>
                </a:r>
                <a:r>
                  <a:rPr lang="en-US" sz="2800" i="1" dirty="0"/>
                  <a:t>p</a:t>
                </a:r>
                <a:r>
                  <a:rPr lang="en-US" sz="2800" dirty="0"/>
                  <a:t>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8 = 4</a:t>
                </a:r>
                <a:r>
                  <a:rPr lang="en-US" sz="2800" i="1" dirty="0"/>
                  <a:t>p</a:t>
                </a:r>
                <a:r>
                  <a:rPr lang="en-US" sz="2800" dirty="0"/>
                  <a:t>, so </a:t>
                </a:r>
                <a:r>
                  <a:rPr lang="en-US" sz="2800" i="1" dirty="0"/>
                  <a:t>p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:r>
                  <a:rPr lang="en-US" sz="2800" dirty="0"/>
                  <a:t>. This means the focus lies at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(6, −2)</a:t>
                </a:r>
                <a:r>
                  <a:rPr lang="en-US" dirty="0"/>
                  <a:t> </a:t>
                </a:r>
                <a:r>
                  <a:rPr lang="en-US" sz="2800" dirty="0"/>
                  <a:t>and the directrix is the vertical line </a:t>
                </a:r>
                <a:r>
                  <a:rPr lang="en-US" sz="2800" i="1" dirty="0"/>
                  <a:t>x</a:t>
                </a:r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To get an idea of the shape of the parabola, we need to find a few more points on its graph. Here we make use of the geometric property of the parabola.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3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2914E-4C3D-4DC4-9593-5409D45420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000"/>
          <a:stretch/>
        </p:blipFill>
        <p:spPr>
          <a:xfrm>
            <a:off x="2033588" y="1030704"/>
            <a:ext cx="5076824" cy="47625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44EC9C-2F61-427D-8BB0-3AE0E6A56FEF}"/>
              </a:ext>
            </a:extLst>
          </p:cNvPr>
          <p:cNvSpPr txBox="1"/>
          <p:nvPr/>
        </p:nvSpPr>
        <p:spPr>
          <a:xfrm>
            <a:off x="457200" y="5423467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2: Two Easily Plotted Points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4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Recall that every point on the parabola must be equidistant from the focus and directrix. With our horizontally opening parabola, we know the focus is a distance of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i="1" dirty="0"/>
                  <a:t>p </a:t>
                </a:r>
                <a:r>
                  <a:rPr sz="2800" dirty="0"/>
                  <a:t>from the directrix. Drawing the line parallel to the directrix that passes through the focus, we see that there are two points on the parabola that are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i="1" dirty="0"/>
                  <a:t>p </a:t>
                </a:r>
                <a:r>
                  <a:rPr sz="2800" dirty="0"/>
                  <a:t>from the focus. By definition, these points must lie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r>
                  <a:rPr lang="en-US" i="1" dirty="0"/>
                  <a:t>p </a:t>
                </a:r>
                <a:r>
                  <a:rPr sz="2800" dirty="0"/>
                  <a:t>above and below the focus.</a:t>
                </a:r>
              </a:p>
              <a:p>
                <a:pPr>
                  <a:defRPr sz="2800"/>
                </a:pPr>
                <a:r>
                  <a:rPr sz="2800" dirty="0"/>
                  <a:t>Thus, two points on our parabola are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sz="2800" dirty="0"/>
                  <a:t>. Plotting these along with our vertex, we have the graph</a:t>
                </a:r>
                <a:r>
                  <a:rPr lang="en-US" sz="2800" dirty="0"/>
                  <a:t> in Figure 3</a:t>
                </a:r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Graphing a Parabola </a:t>
            </a:r>
            <a:r>
              <a:rPr lang="en-US" dirty="0"/>
              <a:t>with Equation </a:t>
            </a:r>
            <a:r>
              <a:rPr dirty="0"/>
              <a:t>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5</a:t>
            </a:r>
            <a:endParaRPr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BBC77D-07FC-4483-8C82-55475822EFF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6000" y="1042736"/>
            <a:ext cx="4572000" cy="457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C5B859-3529-483A-AC39-4B131799B82E}"/>
              </a:ext>
            </a:extLst>
          </p:cNvPr>
          <p:cNvSpPr txBox="1"/>
          <p:nvPr/>
        </p:nvSpPr>
        <p:spPr>
          <a:xfrm>
            <a:off x="457200" y="553267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Figure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a Parabola </a:t>
            </a:r>
            <a:r>
              <a:rPr lang="en-US" dirty="0"/>
              <a:t>with Equation </a:t>
            </a:r>
            <a:r>
              <a:rPr dirty="0"/>
              <a:t>Not in Standard 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Graph the parabola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+5=0</m:t>
                    </m:r>
                  </m:oMath>
                </a14:m>
                <a:r>
                  <a:rPr sz="2800"/>
                  <a:t> and determine its focus and directrix.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/>
              <a:t>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Even though it is not in standard form, we know this equation represents a parabola because the product of the coefficients of </a:t>
            </a:r>
            <a:r>
              <a:rPr lang="en-US" sz="2800" i="1" dirty="0"/>
              <a:t>x</a:t>
            </a:r>
            <a:r>
              <a:rPr lang="en-US" sz="1050" dirty="0"/>
              <a:t> </a:t>
            </a:r>
            <a:r>
              <a:rPr lang="en-U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sz="2800" dirty="0"/>
              <a:t> and </a:t>
            </a:r>
            <a:r>
              <a:rPr lang="en-US" sz="2800" i="1" dirty="0"/>
              <a:t>y</a:t>
            </a:r>
            <a:r>
              <a:rPr lang="en-US" sz="1050" dirty="0"/>
              <a:t> </a:t>
            </a:r>
            <a:r>
              <a:rPr lang="en-US" sz="28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sz="2800" dirty="0"/>
              <a:t> is zero.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1569</Words>
  <Application>Microsoft Office PowerPoint</Application>
  <PresentationFormat>On-screen Show (4:3)</PresentationFormat>
  <Paragraphs>98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Cambria Math</vt:lpstr>
      <vt:lpstr>Arial</vt:lpstr>
      <vt:lpstr>Calibri</vt:lpstr>
      <vt:lpstr>Ti86pc</vt:lpstr>
      <vt:lpstr>Courier New</vt:lpstr>
      <vt:lpstr>Office Theme</vt:lpstr>
      <vt:lpstr>Equation</vt:lpstr>
      <vt:lpstr>Section 9.R.2</vt:lpstr>
      <vt:lpstr>Definition: Standard Form of the Equation of a Parabola</vt:lpstr>
      <vt:lpstr>Example 1: Graphing a Parabola with Equation in Standard Form—Slide 1</vt:lpstr>
      <vt:lpstr>Example 1: Graphing a Parabola with Equation in Standard Form—Slide 2</vt:lpstr>
      <vt:lpstr>Example 1: Graphing a Parabola with Equation in Standard Form—Slide 3</vt:lpstr>
      <vt:lpstr>Example 1: Graphing a Parabola with Equation in Standard Form—Slide 4</vt:lpstr>
      <vt:lpstr>Example 1: Graphing a Parabola with Equation in Standard Form—Slide 5</vt:lpstr>
      <vt:lpstr>Example 2: Graphing a Parabola with Equation Not in Standard Form—Slide 1</vt:lpstr>
      <vt:lpstr>Note 1</vt:lpstr>
      <vt:lpstr>Example 2: Graphing a Parabola with Equation Not in Standard Form—Slide 2</vt:lpstr>
      <vt:lpstr>Example 2: Graphing a Parabola with Equation Not in Standard Form—Slide 3</vt:lpstr>
      <vt:lpstr>Example 2: Graphing a Parabola with Equation Not in Standard Form—Slide 4</vt:lpstr>
      <vt:lpstr>Example 2: Graphing a Parabola with Equation Not in Standard Form—Slide 5</vt:lpstr>
      <vt:lpstr>Example 2: Graphing a Parabola with Equation Not in Standard Form—Slide 6</vt:lpstr>
      <vt:lpstr>Technology: Graphing a Horizontal Parabola—Slide 1</vt:lpstr>
      <vt:lpstr>Technology: Graphing a Horizontal Parabola—Slide 2</vt:lpstr>
      <vt:lpstr>Example 3: Standard Form Equation of a Parabola—Slide 1</vt:lpstr>
      <vt:lpstr>Example 3: Standard Form Equation of a Parabola—Slide 2</vt:lpstr>
      <vt:lpstr>Example 3: Standard Form Equation of a Parabola—Slide 3</vt:lpstr>
      <vt:lpstr>Example 3: Standard Form Equation of a Parabola—Slide 4</vt:lpstr>
      <vt:lpstr>Example 4: Parabolic Mirrors—Slide 1</vt:lpstr>
      <vt:lpstr>Note 2</vt:lpstr>
      <vt:lpstr>Example 4: Parabolic Mirrors—Slide 2</vt:lpstr>
      <vt:lpstr>Example 4: Parabolic Mirrors—Slide 3</vt:lpstr>
      <vt:lpstr>Example 4: Parabolic Mirrors—Slide 4</vt:lpstr>
      <vt:lpstr>Example 4: Parabolic Mirrors—Slide 5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163</cp:revision>
  <dcterms:created xsi:type="dcterms:W3CDTF">2013-04-26T14:43:13Z</dcterms:created>
  <dcterms:modified xsi:type="dcterms:W3CDTF">2025-07-03T15:01:06Z</dcterms:modified>
</cp:coreProperties>
</file>