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94" r:id="rId5"/>
    <p:sldId id="259" r:id="rId6"/>
    <p:sldId id="260" r:id="rId7"/>
    <p:sldId id="288" r:id="rId8"/>
    <p:sldId id="289" r:id="rId9"/>
    <p:sldId id="261" r:id="rId10"/>
    <p:sldId id="263" r:id="rId11"/>
    <p:sldId id="265" r:id="rId12"/>
    <p:sldId id="264" r:id="rId13"/>
    <p:sldId id="267" r:id="rId14"/>
    <p:sldId id="268" r:id="rId15"/>
    <p:sldId id="290" r:id="rId16"/>
    <p:sldId id="295" r:id="rId17"/>
    <p:sldId id="269" r:id="rId18"/>
    <p:sldId id="271" r:id="rId19"/>
    <p:sldId id="277" r:id="rId20"/>
    <p:sldId id="272" r:id="rId21"/>
    <p:sldId id="273" r:id="rId22"/>
    <p:sldId id="274" r:id="rId23"/>
    <p:sldId id="293" r:id="rId24"/>
    <p:sldId id="275" r:id="rId25"/>
    <p:sldId id="278" r:id="rId26"/>
    <p:sldId id="279" r:id="rId27"/>
    <p:sldId id="281" r:id="rId28"/>
    <p:sldId id="292" r:id="rId29"/>
    <p:sldId id="282" r:id="rId30"/>
    <p:sldId id="283" r:id="rId31"/>
    <p:sldId id="284" r:id="rId32"/>
    <p:sldId id="285" r:id="rId33"/>
    <p:sldId id="286" r:id="rId34"/>
    <p:sldId id="287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8" name="Belloit, Nicholas G" initials="BNG [8]" lastIdx="1" clrIdx="7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7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5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9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4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5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9.R.1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Ellipses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sz="3100" dirty="0"/>
              <a:t>Definition: </a:t>
            </a:r>
            <a:r>
              <a:rPr sz="3100" dirty="0"/>
              <a:t>Axes and Vertices of an Ellipse</a:t>
            </a:r>
            <a:r>
              <a:rPr lang="en-US" sz="3100" dirty="0"/>
              <a:t>—Slide 1</a:t>
            </a:r>
            <a:endParaRPr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</a:t>
            </a:r>
            <a:r>
              <a:rPr sz="2800" b="1" dirty="0"/>
              <a:t>major axis</a:t>
            </a:r>
            <a:r>
              <a:rPr sz="2800" dirty="0"/>
              <a:t> of an ellipse is the line segment extending from one extreme point of the ellipse to the other and passing through the two foci and the center. The major axis has a length of</a:t>
            </a:r>
            <a:r>
              <a:rPr lang="en-US" sz="2800" dirty="0"/>
              <a:t> 2</a:t>
            </a:r>
            <a:r>
              <a:rPr lang="en-US" sz="2800" i="1" dirty="0"/>
              <a:t>a</a:t>
            </a:r>
            <a:r>
              <a:rPr sz="2800" dirty="0"/>
              <a:t>. The two ends of the major axis are the </a:t>
            </a:r>
            <a:r>
              <a:rPr sz="2800" b="1" dirty="0"/>
              <a:t>vertices</a:t>
            </a:r>
            <a:r>
              <a:rPr sz="2800" dirty="0"/>
              <a:t> of the ellipse.</a:t>
            </a:r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r>
              <a:rPr sz="2800" dirty="0"/>
              <a:t>The </a:t>
            </a:r>
            <a:r>
              <a:rPr sz="2800" b="1" dirty="0"/>
              <a:t>minor axis</a:t>
            </a:r>
            <a:r>
              <a:rPr sz="2800" dirty="0"/>
              <a:t> is the line segment that also passes through the center and is perpendicular to the major axis; it spans the distance between the other two extremes of the ellipse and has a length of</a:t>
            </a:r>
            <a:r>
              <a:rPr lang="en-US" sz="2800" dirty="0"/>
              <a:t> 2</a:t>
            </a:r>
            <a:r>
              <a:rPr lang="en-US" sz="2800" i="1" dirty="0"/>
              <a:t>b</a:t>
            </a:r>
            <a:r>
              <a:rPr sz="2800" dirty="0"/>
              <a:t>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sz="3100" dirty="0"/>
              <a:t>Definition: Axes and Vertices of an Ellipse—Slide 2</a:t>
            </a:r>
            <a:endParaRPr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08F4E-10CB-451C-AAD1-6D6B1622219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1720" y="1142999"/>
            <a:ext cx="4480560" cy="44805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4767A-13BE-40A7-A821-DBEBE6CA45BA}"/>
              </a:ext>
            </a:extLst>
          </p:cNvPr>
          <p:cNvSpPr txBox="1"/>
          <p:nvPr/>
        </p:nvSpPr>
        <p:spPr>
          <a:xfrm>
            <a:off x="5334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an Ellipse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Let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sz="2800" dirty="0"/>
                  <a:t> be positive constants with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 </a:t>
                </a:r>
                <a:r>
                  <a:rPr lang="en-US" sz="2800" i="1" dirty="0"/>
                  <a:t>b</a:t>
                </a:r>
                <a:r>
                  <a:rPr sz="2800" dirty="0"/>
                  <a:t>. The </a:t>
                </a:r>
                <a:r>
                  <a:rPr sz="2800" b="1" dirty="0"/>
                  <a:t>standard form of the equation </a:t>
                </a:r>
                <a:r>
                  <a:rPr lang="en-US" b="1" dirty="0"/>
                  <a:t>of an</a:t>
                </a:r>
                <a:r>
                  <a:rPr sz="2800" b="1" dirty="0"/>
                  <a:t> ellipse</a:t>
                </a:r>
                <a:r>
                  <a:rPr sz="2800" dirty="0"/>
                  <a:t> centered at</a:t>
                </a:r>
                <a:r>
                  <a:rPr lang="en-US" sz="2800" dirty="0"/>
                  <a:t> (</a:t>
                </a:r>
                <a:r>
                  <a:rPr lang="en-US" sz="2800" i="1" dirty="0"/>
                  <a:t>h</a:t>
                </a:r>
                <a:r>
                  <a:rPr lang="en-US" sz="2800" dirty="0"/>
                  <a:t>, </a:t>
                </a:r>
                <a:r>
                  <a:rPr lang="en-US" sz="2800" i="1" dirty="0"/>
                  <a:t>k</a:t>
                </a:r>
                <a:r>
                  <a:rPr lang="en-US" sz="2800" dirty="0"/>
                  <a:t>)</a:t>
                </a:r>
                <a:r>
                  <a:rPr sz="2800" dirty="0"/>
                  <a:t> with major axis of length</a:t>
                </a:r>
                <a:r>
                  <a:rPr lang="en-US" sz="2800" dirty="0"/>
                  <a:t> 2</a:t>
                </a:r>
                <a:r>
                  <a:rPr lang="en-US" sz="2800" i="1" dirty="0"/>
                  <a:t>a</a:t>
                </a:r>
                <a:r>
                  <a:rPr sz="2800" dirty="0"/>
                  <a:t> and minor axis of length</a:t>
                </a:r>
                <a:r>
                  <a:rPr lang="en-US" sz="2800" dirty="0"/>
                  <a:t> 2</a:t>
                </a:r>
                <a:r>
                  <a:rPr lang="en-US" sz="2800" i="1" dirty="0"/>
                  <a:t>b</a:t>
                </a:r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major axis is horizontal</a:t>
                </a:r>
                <a:r>
                  <a:rPr lang="en-US" sz="2800" dirty="0"/>
                  <a:t>, and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if the major axis is vertical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In both cases, the two foci of the ellipse are located on the major axis </a:t>
                </a:r>
                <a:r>
                  <a:rPr lang="en-US" sz="2800" i="1" dirty="0"/>
                  <a:t>c </a:t>
                </a:r>
                <a:r>
                  <a:rPr sz="2800" dirty="0"/>
                  <a:t>units away from the center of the ellipse,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221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</a:t>
            </a:r>
            <a:r>
              <a:rPr lang="en-US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Include the foci on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</a:t>
            </a:r>
            <a:r>
              <a:rPr lang="en-US" dirty="0"/>
              <a:t> with Equation</a:t>
            </a:r>
            <a:r>
              <a:rPr dirty="0"/>
              <a:t> in Standard Form</a:t>
            </a:r>
            <a:r>
              <a:rPr lang="en-US" dirty="0"/>
              <a:t>—Slide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First, we note that the denominator on the </a:t>
                </a:r>
                <a:r>
                  <a:rPr lang="en-US" sz="2800" i="1" dirty="0"/>
                  <a:t>x </a:t>
                </a:r>
                <a:r>
                  <a:rPr lang="en-US" sz="2800" dirty="0"/>
                  <a:t>term is larger than the denominator on the </a:t>
                </a:r>
                <a:r>
                  <a:rPr lang="en-US" sz="2800" i="1" dirty="0"/>
                  <a:t>y </a:t>
                </a:r>
                <a:r>
                  <a:rPr lang="en-US" sz="2800" dirty="0"/>
                  <a:t>term. This means the major axis is horizontal. We can now collect information about the ellipse from the standard form equation: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/>
              <a:t>—Slide 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ellipse is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and we have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5 </a:t>
                </a:r>
                <a:r>
                  <a:rPr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lang="en-US" sz="2800" i="1" dirty="0">
                    <a:ea typeface="Cambria Math" panose="02040503050406030204" pitchFamily="18" charset="0"/>
                  </a:rPr>
                  <a:t>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</a:t>
                </a:r>
                <a:r>
                  <a:rPr sz="2800" dirty="0"/>
                  <a:t>. This means the major axis extends from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(−4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−4) </a:t>
                </a:r>
                <a:r>
                  <a:rPr sz="2800" dirty="0"/>
                  <a:t>to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(6, −4) </a:t>
                </a:r>
                <a:r>
                  <a:rPr sz="2800" dirty="0"/>
                  <a:t>and the minor axis runs from</a:t>
                </a:r>
                <a:r>
                  <a:rPr lang="en-US" sz="2800" dirty="0"/>
                  <a:t>  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(1, −7)</a:t>
                </a:r>
                <a:r>
                  <a:rPr sz="2800" dirty="0"/>
                  <a:t> to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(1, −1) </a:t>
                </a:r>
                <a:r>
                  <a:rPr sz="2800" dirty="0"/>
                  <a:t>. Connecting these points with an elliptical curve will provide a good graph.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4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/>
              <a:t>—Slide 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Before graphing, we locate the foci.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dirty="0"/>
              <a:t>​</a:t>
            </a:r>
          </a:p>
          <a:p>
            <a:pPr algn="l">
              <a:defRPr sz="2800"/>
            </a:pPr>
            <a:endParaRPr lang="en-US" sz="2800" dirty="0"/>
          </a:p>
          <a:p>
            <a:pPr>
              <a:defRPr sz="2800"/>
            </a:pPr>
            <a:r>
              <a:rPr sz="2800" dirty="0"/>
              <a:t>Thus, the foci are located </a:t>
            </a:r>
            <a:r>
              <a:rPr sz="2800" dirty="0">
                <a:latin typeface="Cambria Math"/>
              </a:rPr>
              <a:t>4</a:t>
            </a:r>
            <a:r>
              <a:rPr sz="2800" dirty="0"/>
              <a:t> units from the center, along the major axis. This places them at</a:t>
            </a:r>
            <a:r>
              <a:rPr lang="en-US" sz="2800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(−3, −4)</a:t>
            </a:r>
            <a:r>
              <a:rPr sz="2800" dirty="0"/>
              <a:t> and</a:t>
            </a:r>
            <a:r>
              <a:rPr lang="en-US" sz="2800" dirty="0"/>
              <a:t>     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(5, −4) </a:t>
            </a:r>
            <a:r>
              <a:rPr sz="2800" dirty="0"/>
              <a:t>. Putting all of this together, we graph the ellipse</a:t>
            </a:r>
            <a:r>
              <a:rPr lang="en-US" sz="2800" dirty="0"/>
              <a:t> shown in Figure 8</a:t>
            </a:r>
            <a:r>
              <a:rPr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=25−9=16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2916752"/>
                  </p:ext>
                </p:extLst>
              </p:nvPr>
            </p:nvGraphicFramePr>
            <p:xfrm>
              <a:off x="1752600" y="1684020"/>
              <a:ext cx="4648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24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99738" b="-2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00" b="-2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990" r="-99738" b="-1198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100990" b="-119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3000" r="-99738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62" t="-203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952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an Ellipse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/>
              <a:t>—Slide 5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F306BB-1A9A-4FF7-BFD1-5613420BE12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8498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E2659-50C4-4A83-9F72-59D9FD56409B}"/>
              </a:ext>
            </a:extLst>
          </p:cNvPr>
          <p:cNvSpPr txBox="1"/>
          <p:nvPr/>
        </p:nvSpPr>
        <p:spPr>
          <a:xfrm>
            <a:off x="457200" y="533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ellipse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Even though it is not in standard form, we know this equation represents an ellipse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is positive.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Algebraic Definition of Conics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conic section described by an equation of the form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𝐷𝑥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𝐸𝑦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at least one of the two coefficients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sz="2800" dirty="0"/>
                  <a:t>and </a:t>
                </a:r>
                <a:r>
                  <a:rPr lang="en-US" sz="2800" i="1" dirty="0"/>
                  <a:t>C</a:t>
                </a:r>
                <a:r>
                  <a:rPr lang="en-US" sz="2800" dirty="0"/>
                  <a:t> </a:t>
                </a:r>
                <a:r>
                  <a:rPr sz="2800" dirty="0"/>
                  <a:t>is not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is</a:t>
                </a:r>
                <a:r>
                  <a:rPr lang="en-US" sz="2800" dirty="0"/>
                  <a:t> one of the following</a:t>
                </a:r>
                <a:r>
                  <a:rPr sz="28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n </a:t>
                </a:r>
                <a:r>
                  <a:rPr sz="2800" b="1" dirty="0"/>
                  <a:t>ellipse</a:t>
                </a:r>
                <a:r>
                  <a:rPr sz="2800" dirty="0"/>
                  <a:t> if the product</a:t>
                </a:r>
                <a:r>
                  <a:rPr lang="en-US" sz="2800" dirty="0"/>
                  <a:t> </a:t>
                </a:r>
                <a:r>
                  <a:rPr lang="en-US" i="1" dirty="0"/>
                  <a:t>AC</a:t>
                </a:r>
                <a:r>
                  <a:rPr sz="2800" dirty="0"/>
                  <a:t> is positive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parabola</a:t>
                </a:r>
                <a:r>
                  <a:rPr sz="2800" dirty="0"/>
                  <a:t> if the product</a:t>
                </a:r>
                <a:r>
                  <a:rPr lang="en-US" sz="2800" dirty="0"/>
                  <a:t> </a:t>
                </a:r>
                <a:r>
                  <a:rPr lang="en-US" i="1" dirty="0"/>
                  <a:t>AC</a:t>
                </a:r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lang="en-US" dirty="0"/>
                  <a:t>A</a:t>
                </a:r>
                <a:r>
                  <a:rPr sz="2800" dirty="0"/>
                  <a:t> </a:t>
                </a:r>
                <a:r>
                  <a:rPr sz="2800" b="1" dirty="0"/>
                  <a:t>hyperbola</a:t>
                </a:r>
                <a:r>
                  <a:rPr sz="2800" dirty="0"/>
                  <a:t> if the product</a:t>
                </a:r>
                <a:r>
                  <a:rPr lang="en-US" sz="2800" dirty="0"/>
                  <a:t> </a:t>
                </a:r>
                <a:r>
                  <a:rPr lang="en-US" i="1" dirty="0"/>
                  <a:t>AC</a:t>
                </a:r>
                <a:r>
                  <a:rPr sz="2800" dirty="0"/>
                  <a:t> is negative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/>
              <a:t>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As written, the equation doesn't provide any useful information about the ellipse. To rewrite it in standard form, we need to complete the square for both variables.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/>
              <a:t>—Slide 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+36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+100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−24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−6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+9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=−36+100+36</m:t>
                              </m:r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=100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605238608"/>
                  </p:ext>
                </p:extLst>
              </p:nvPr>
            </p:nvGraphicFramePr>
            <p:xfrm>
              <a:off x="457200" y="1105522"/>
              <a:ext cx="8382000" cy="4609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55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15" r="-129167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4615" r="-129970" b="-10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2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0714" r="-129167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0714" r="-129970" b="-5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Arrange the terms to pair like variables.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2500" r="-129167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112500" r="-129970" b="-2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Factor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each of the squared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12500" r="-129167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212500" r="-129970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Complete the square. Note that we have to balance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53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0559" r="-129167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310559" r="-129970" b="-639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perfect square trinomials as squared binomials.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050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7677" r="-129167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8042" t="-667677" r="-129970" b="-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Divide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100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/>
              <a:t>—Slide 4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At this point, we have an equivalent equation that is in the standard form for an ellipse. Using this form, we can find all the information we need to construct a graph.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/>
              <a:t>—Slide 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Reading the equation, we have the center at</a:t>
                </a:r>
                <a:r>
                  <a:rPr lang="en-US" sz="2800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(−2, 3)</a:t>
                </a:r>
                <a:r>
                  <a:rPr sz="2800" dirty="0"/>
                  <a:t> with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5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sz="2800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appears in the </a:t>
                </a:r>
                <a:r>
                  <a:rPr lang="en-US" sz="2800" i="1" dirty="0"/>
                  <a:t>y </a:t>
                </a:r>
                <a:r>
                  <a:rPr sz="2800" dirty="0"/>
                  <a:t>term, so this ellipse is elongated vertically. This means that the extreme points of the ellipse lie at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(−4, 3)</a:t>
                </a:r>
                <a:r>
                  <a:rPr sz="2800" dirty="0"/>
                  <a:t>, </a:t>
                </a:r>
                <a:r>
                  <a:rPr lang="en-US" sz="2800" dirty="0"/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(0, 3)</a:t>
                </a:r>
                <a:r>
                  <a:rPr sz="2800" dirty="0"/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(−2, −2)</a:t>
                </a:r>
                <a:r>
                  <a:rPr lang="en-US" sz="2800" dirty="0"/>
                  <a:t>,</a:t>
                </a:r>
                <a:r>
                  <a:rPr sz="2800" dirty="0"/>
                  <a:t> and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(−2, 8) 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≈±4.6</m:t>
                    </m:r>
                  </m:oMath>
                </a14:m>
                <a:r>
                  <a:rPr sz="2800" dirty="0"/>
                  <a:t>. Thus, the foci lie about </a:t>
                </a:r>
                <a:r>
                  <a:rPr sz="2800" dirty="0">
                    <a:latin typeface="Cambria Math"/>
                  </a:rPr>
                  <a:t>4.6</a:t>
                </a:r>
                <a:r>
                  <a:rPr sz="2800" dirty="0"/>
                  <a:t> units below and above the center of the ellipse, at</a:t>
                </a:r>
                <a:r>
                  <a:rPr lang="en-US" sz="2800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(−2, −1.6)</a:t>
                </a:r>
                <a:r>
                  <a:rPr sz="2800" dirty="0"/>
                  <a:t> and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(−2, 7.6)</a:t>
                </a:r>
                <a:r>
                  <a:rPr sz="2800" dirty="0"/>
                  <a:t>. Putting all this information together, we have the</a:t>
                </a:r>
                <a:r>
                  <a:rPr lang="en-US" sz="2800" dirty="0"/>
                  <a:t> graph in Figure 9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9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Graphing an Ellipse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/>
              <a:t>—Slide 6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A50217-BE3E-4395-8DFE-21F89F5B626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0439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D60169-131B-45EB-B514-B6B00D72AFB2}"/>
              </a:ext>
            </a:extLst>
          </p:cNvPr>
          <p:cNvSpPr txBox="1"/>
          <p:nvPr/>
        </p:nvSpPr>
        <p:spPr>
          <a:xfrm>
            <a:off x="152400" y="5537268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Constructing the Equation for an Ellipse</a:t>
            </a:r>
            <a:r>
              <a:rPr lang="en-US" dirty="0"/>
              <a:t>—Slide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Construct the standard form </a:t>
            </a:r>
            <a:r>
              <a:rPr lang="en-US" sz="2800" dirty="0"/>
              <a:t>of the </a:t>
            </a:r>
            <a:r>
              <a:rPr sz="2800" dirty="0"/>
              <a:t>equation </a:t>
            </a:r>
            <a:r>
              <a:rPr lang="en-US" sz="2800" dirty="0"/>
              <a:t>of</a:t>
            </a:r>
            <a:r>
              <a:rPr sz="2800" dirty="0"/>
              <a:t> the ellipse in Figure 12.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Constructing the Equation for an Ellipse</a:t>
            </a:r>
            <a:r>
              <a:rPr lang="en-US" dirty="0"/>
              <a:t>—Slide 2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3CB6BE-D992-4FCA-806B-22E11BF69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1E529B-C90C-4D42-BCC9-E2FD84E817CC}"/>
              </a:ext>
            </a:extLst>
          </p:cNvPr>
          <p:cNvSpPr txBox="1">
            <a:spLocks/>
          </p:cNvSpPr>
          <p:nvPr/>
        </p:nvSpPr>
        <p:spPr>
          <a:xfrm>
            <a:off x="381000" y="5533965"/>
            <a:ext cx="82296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Constructing the Equation for an Ellipse</a:t>
            </a:r>
            <a:r>
              <a:rPr lang="en-US" dirty="0"/>
              <a:t>—Slide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In order to construct the standard form equation, we need four pieces of information</a:t>
            </a:r>
            <a:r>
              <a:rPr lang="en-US" sz="2800" dirty="0"/>
              <a:t>:</a:t>
            </a:r>
            <a:r>
              <a:rPr sz="2800" dirty="0"/>
              <a:t> the center of the ellipse, whether the major axis is horizontal or vertical, and the values of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Constructing the Equation for an Ellipse</a:t>
            </a:r>
            <a:r>
              <a:rPr lang="en-US" dirty="0"/>
              <a:t>—Slide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Examining the graph, we see that the center is</a:t>
                </a:r>
                <a:r>
                  <a:rPr lang="en-US" sz="2800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(1, −2)</a:t>
                </a:r>
                <a:r>
                  <a:rPr sz="2800" dirty="0"/>
                  <a:t>, the major axis is horizontal with length </a:t>
                </a:r>
                <a:r>
                  <a:rPr sz="2800" dirty="0">
                    <a:latin typeface="Cambria Math"/>
                  </a:rPr>
                  <a:t>12</a:t>
                </a:r>
                <a:r>
                  <a:rPr sz="2800" dirty="0"/>
                  <a:t>, and the minor axis has length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This gives us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6 </a:t>
                </a:r>
                <a:r>
                  <a:rPr lang="en-US" sz="2800" dirty="0"/>
                  <a:t>and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</a:t>
                </a:r>
                <a:r>
                  <a:rPr sz="2800" dirty="0"/>
                  <a:t>. Plugging this information into the standard form, we arrive at the equation for this ellipse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sz="2800" dirty="0"/>
                  <a:t> which we rewrite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8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Eccentricity of an Ellipse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an ellipse with major and minor axes of lengths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i="1" dirty="0"/>
                  <a:t>a</a:t>
                </a:r>
                <a:r>
                  <a:rPr lang="en-US" sz="2800" dirty="0"/>
                  <a:t> and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800" i="1" dirty="0"/>
                  <a:t>b</a:t>
                </a:r>
                <a:r>
                  <a:rPr sz="2800" dirty="0"/>
                  <a:t>, respectively, the </a:t>
                </a:r>
                <a:r>
                  <a:rPr sz="2800" b="1" dirty="0"/>
                  <a:t>eccentricity</a:t>
                </a:r>
                <a:r>
                  <a:rPr sz="2800" dirty="0"/>
                  <a:t> of the ellipse, denoted by the symbol</a:t>
                </a:r>
                <a:r>
                  <a:rPr lang="en-US" sz="2800" dirty="0"/>
                  <a:t> </a:t>
                </a:r>
                <a:r>
                  <a:rPr lang="en-US" sz="2800" i="1" dirty="0"/>
                  <a:t>e</a:t>
                </a:r>
                <a:r>
                  <a:rPr sz="2800" dirty="0"/>
                  <a:t>, is defined by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</a:t>
                </a:r>
                <a:r>
                  <a:rPr lang="en-US" sz="2800" dirty="0"/>
                  <a:t> </a:t>
                </a:r>
                <a:r>
                  <a:rPr lang="en-US" sz="2800" i="1" dirty="0"/>
                  <a:t>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:r>
                  <a:rPr sz="2800" dirty="0"/>
                  <a:t>, then</a:t>
                </a:r>
                <a:r>
                  <a:rPr lang="en-US" sz="2800" dirty="0"/>
                  <a:t> </a:t>
                </a:r>
                <a:r>
                  <a:rPr lang="en-US" sz="2800" i="1" dirty="0"/>
                  <a:t>c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:r>
                  <a:rPr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sz="2800" dirty="0"/>
                  <a:t>and the ellipse is a circle. At the other extreme,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may be close to (but cannot equal)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sz="2800" dirty="0"/>
                  <a:t>, in which case </a:t>
                </a:r>
                <a:r>
                  <a:rPr lang="en-US" sz="2800" i="1" dirty="0"/>
                  <a:t>e </a:t>
                </a:r>
                <a:r>
                  <a:rPr sz="2800" dirty="0"/>
                  <a:t>is close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An eccentricity close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indicates a relatively skinny ellipse.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Plane Geometric Definition of Conics</a:t>
            </a:r>
            <a:r>
              <a:rPr lang="en-US" dirty="0"/>
              <a:t>—Slide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An ellipse consists of the set of points in the plane for which the sum of the distances</a:t>
            </a:r>
            <a:r>
              <a:rPr lang="en-US" sz="2800" dirty="0"/>
              <a:t> </a:t>
            </a:r>
            <a:r>
              <a:rPr lang="en-US" sz="2800" i="1" dirty="0"/>
              <a:t>d</a:t>
            </a:r>
            <a:r>
              <a:rPr lang="en-US" sz="1050" dirty="0"/>
              <a:t> </a:t>
            </a:r>
            <a:r>
              <a:rPr lang="en-US" sz="2800" baseline="-25000" dirty="0"/>
              <a:t>1</a:t>
            </a:r>
            <a:r>
              <a:rPr lang="en-US" dirty="0"/>
              <a:t> </a:t>
            </a:r>
            <a:r>
              <a:rPr sz="2800" dirty="0"/>
              <a:t>and</a:t>
            </a:r>
            <a:r>
              <a:rPr lang="en-US" sz="2800" dirty="0"/>
              <a:t> </a:t>
            </a:r>
            <a:r>
              <a:rPr lang="en-US" i="1" dirty="0"/>
              <a:t>d</a:t>
            </a:r>
            <a:r>
              <a:rPr lang="en-US" sz="1050" dirty="0"/>
              <a:t> </a:t>
            </a:r>
            <a:r>
              <a:rPr lang="en-US" baseline="-25000" dirty="0"/>
              <a:t>2</a:t>
            </a:r>
            <a:r>
              <a:rPr sz="2800" dirty="0"/>
              <a:t> to two </a:t>
            </a:r>
            <a:r>
              <a:rPr sz="2800" b="1" dirty="0"/>
              <a:t>foci</a:t>
            </a:r>
            <a:r>
              <a:rPr sz="2800" dirty="0"/>
              <a:t> (plural of </a:t>
            </a:r>
            <a:r>
              <a:rPr sz="2800" b="1" dirty="0"/>
              <a:t>focus</a:t>
            </a:r>
            <a:r>
              <a:rPr sz="2800" dirty="0"/>
              <a:t>) is a fixed constant. See the first diagram in Figure 2.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A parabola consists of the set of points that are the same distance</a:t>
            </a:r>
            <a:r>
              <a:rPr lang="en-US" sz="2800" dirty="0"/>
              <a:t> </a:t>
            </a:r>
            <a:r>
              <a:rPr lang="en-US" i="1" dirty="0"/>
              <a:t>d</a:t>
            </a:r>
            <a:r>
              <a:rPr sz="2800" dirty="0"/>
              <a:t> from a line (called the </a:t>
            </a:r>
            <a:r>
              <a:rPr sz="2800" b="1" dirty="0"/>
              <a:t>directrix</a:t>
            </a:r>
            <a:r>
              <a:rPr sz="2800" dirty="0"/>
              <a:t>), and a point not on the line (called the </a:t>
            </a:r>
            <a:r>
              <a:rPr sz="2800" b="1" dirty="0"/>
              <a:t>focus</a:t>
            </a:r>
            <a:r>
              <a:rPr sz="2800" dirty="0"/>
              <a:t>). See the second diagram in Figure 2.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A hyperbola consists of the set of points for which the magnitude of the difference of the distances</a:t>
            </a:r>
            <a:r>
              <a:rPr lang="en-US" sz="2800" dirty="0"/>
              <a:t> </a:t>
            </a:r>
            <a:r>
              <a:rPr lang="en-US" i="1" dirty="0"/>
              <a:t>d</a:t>
            </a:r>
            <a:r>
              <a:rPr lang="en-US" sz="1050" dirty="0"/>
              <a:t> </a:t>
            </a:r>
            <a:r>
              <a:rPr lang="en-US" baseline="-25000" dirty="0"/>
              <a:t>1</a:t>
            </a:r>
            <a:r>
              <a:rPr sz="2800" dirty="0"/>
              <a:t> and </a:t>
            </a:r>
            <a:r>
              <a:rPr lang="en-US" i="1" dirty="0"/>
              <a:t>d</a:t>
            </a:r>
            <a:r>
              <a:rPr lang="en-US" sz="1050" dirty="0"/>
              <a:t> 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sz="2800" dirty="0"/>
              <a:t>to two </a:t>
            </a:r>
            <a:r>
              <a:rPr sz="2800" b="1" dirty="0"/>
              <a:t>foci</a:t>
            </a:r>
            <a:r>
              <a:rPr sz="2800" dirty="0"/>
              <a:t> is fixed. See the third diagram in Figure 2.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Theorem: </a:t>
            </a:r>
            <a:r>
              <a:rPr dirty="0"/>
              <a:t>Kepler's Laws of Planetary 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planets orbit the sun in elliptical paths, with the sun at one focus of each orbit.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A line segment between the sun and a given planet sweeps out equal areas of space in equal intervals of time.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The square of the time needed for a planet to complete a full revolution about the sun is proportional to the cube of the orbit's semimajor axis (half of the major axis).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Planetary Orbits</a:t>
            </a:r>
            <a:r>
              <a:rPr lang="en-US" dirty="0"/>
              <a:t>—Slide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Given that the furthest Earth gets from the sun is approximately </a:t>
            </a:r>
            <a:r>
              <a:rPr sz="2800" dirty="0">
                <a:latin typeface="Cambria Math"/>
              </a:rPr>
              <a:t>94.56</a:t>
            </a:r>
            <a:r>
              <a:rPr sz="2800" dirty="0"/>
              <a:t> million miles, and that the eccentricity of Earth's orbit is approximately </a:t>
            </a:r>
            <a:r>
              <a:rPr sz="2800" dirty="0">
                <a:latin typeface="Cambria Math"/>
              </a:rPr>
              <a:t>0.017</a:t>
            </a:r>
            <a:r>
              <a:rPr sz="2800" dirty="0"/>
              <a:t>, estimate the closest approach of Earth to the sun.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Planetary Orbits</a:t>
            </a:r>
            <a:r>
              <a:rPr lang="en-US" dirty="0"/>
              <a:t>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Kepler's </a:t>
            </a:r>
            <a:r>
              <a:rPr lang="en-US" sz="2800" dirty="0"/>
              <a:t>F</a:t>
            </a:r>
            <a:r>
              <a:rPr sz="2800" dirty="0"/>
              <a:t>irst </a:t>
            </a:r>
            <a:r>
              <a:rPr lang="en-US" dirty="0"/>
              <a:t>L</a:t>
            </a:r>
            <a:r>
              <a:rPr sz="2800" dirty="0"/>
              <a:t>aw states that each planet follows an elliptical orbit, and that the sun is positioned at one focus of the ellipse. Thus</a:t>
            </a:r>
            <a:r>
              <a:rPr lang="en-US" sz="2800" dirty="0"/>
              <a:t>,</a:t>
            </a:r>
            <a:r>
              <a:rPr sz="2800" dirty="0"/>
              <a:t> Earth is furthest from the sun when it is at the end of the ellipse's major axis on the other side of the center from the sun.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Planetary Orbits</a:t>
            </a:r>
            <a:r>
              <a:rPr lang="en-US" dirty="0"/>
              <a:t>—Slide 3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D2FCD-732A-41B1-A8F0-3CF1CA725BC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4" y="1082675"/>
            <a:ext cx="4849813" cy="46323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B8265-4E91-4B19-BD1D-BD8D6EF7851C}"/>
              </a:ext>
            </a:extLst>
          </p:cNvPr>
          <p:cNvSpPr txBox="1"/>
          <p:nvPr/>
        </p:nvSpPr>
        <p:spPr>
          <a:xfrm>
            <a:off x="457200" y="5486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Planetary Orbits</a:t>
            </a:r>
            <a:r>
              <a:rPr lang="en-US" dirty="0"/>
              <a:t>—Slide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400" dirty="0"/>
                  <a:t>Using our standard terminology, and units of millions of miles, this means that</a:t>
                </a:r>
              </a:p>
              <a:p>
                <a:pPr algn="ctr">
                  <a:defRPr sz="2800"/>
                </a:pP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400" dirty="0"/>
                  <a:t>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94.56</a:t>
                </a:r>
                <a:r>
                  <a:rPr lang="en-US" sz="2400" dirty="0"/>
                  <a:t>.</a:t>
                </a:r>
                <a:r>
                  <a:rPr sz="2400" dirty="0"/>
                  <a:t> </a:t>
                </a:r>
              </a:p>
              <a:p>
                <a:r>
                  <a:rPr sz="2400" dirty="0"/>
                  <a:t>By the definition of eccentricity, we also know that</a:t>
                </a:r>
              </a:p>
              <a:p>
                <a:pPr algn="ctr">
                  <a:defRPr sz="2800"/>
                </a:pPr>
                <a:r>
                  <a:rPr sz="2400" dirty="0"/>
                  <a:t>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0</m:t>
                    </m:r>
                    <m:r>
                      <a:rPr sz="2400">
                        <a:latin typeface="Cambria Math" panose="02040503050406030204" pitchFamily="18" charset="0"/>
                      </a:rPr>
                      <m:t>.</m:t>
                    </m:r>
                    <m:r>
                      <a:rPr sz="2400">
                        <a:latin typeface="Cambria Math" panose="02040503050406030204" pitchFamily="18" charset="0"/>
                      </a:rPr>
                      <m:t>017</m:t>
                    </m:r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400" dirty="0"/>
                  <a:t>.</a:t>
                </a:r>
              </a:p>
              <a:p>
                <a:pPr>
                  <a:defRPr sz="2800"/>
                </a:pPr>
                <a:r>
                  <a:rPr sz="2400" dirty="0"/>
                  <a:t>We can use these two equations to find the values of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c</a:t>
                </a:r>
                <a:r>
                  <a:rPr lang="en-US" sz="2400" dirty="0"/>
                  <a:t>.</a:t>
                </a:r>
                <a:endParaRPr sz="2800" dirty="0"/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94</m:t>
                              </m:r>
                              <m:r>
                                <a:rPr sz="2400">
                                  <a:latin typeface="Cambria Math"/>
                                </a:rPr>
                                <m:t>.</m:t>
                              </m:r>
                              <m:r>
                                <a:rPr sz="2400">
                                  <a:latin typeface="Cambria Math"/>
                                </a:rPr>
                                <m:t>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0</m:t>
                              </m:r>
                              <m:r>
                                <a:rPr sz="2400">
                                  <a:latin typeface="Cambria Math"/>
                                </a:rPr>
                                <m:t>.</m:t>
                              </m:r>
                              <m:r>
                                <a:rPr sz="2400">
                                  <a:latin typeface="Cambria Math"/>
                                </a:rPr>
                                <m:t>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94</m:t>
                              </m:r>
                              <m:r>
                                <a:rPr sz="2400">
                                  <a:latin typeface="Cambria Math"/>
                                </a:rPr>
                                <m:t>.</m:t>
                              </m:r>
                              <m:r>
                                <a:rPr sz="2400">
                                  <a:latin typeface="Cambria Math"/>
                                </a:rPr>
                                <m:t>56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Substitute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017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  <m:r>
                                <a:rPr sz="2400">
                                  <a:latin typeface="Cambria Math"/>
                                </a:rPr>
                                <m:t>.</m:t>
                              </m:r>
                              <m:r>
                                <a:rPr sz="2400">
                                  <a:latin typeface="Cambria Math"/>
                                </a:rPr>
                                <m:t>017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94</m:t>
                              </m:r>
                              <m:r>
                                <a:rPr sz="2400">
                                  <a:latin typeface="Cambria Math"/>
                                </a:rPr>
                                <m:t>.</m:t>
                              </m:r>
                              <m:r>
                                <a:rPr sz="2400">
                                  <a:latin typeface="Cambria Math"/>
                                </a:rPr>
                                <m:t>56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Simplify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400">
                                  <a:latin typeface="Cambria Math"/>
                                </a:rPr>
                                <m:t>≈</m:t>
                              </m:r>
                              <m:r>
                                <a:rPr sz="2400">
                                  <a:latin typeface="Cambria Math"/>
                                </a:rPr>
                                <m:t>92</m:t>
                              </m:r>
                              <m:r>
                                <a:rPr sz="2400">
                                  <a:latin typeface="Cambria Math"/>
                                </a:rPr>
                                <m:t>.</m:t>
                              </m:r>
                              <m:r>
                                <a:rPr sz="2400">
                                  <a:latin typeface="Cambria Math"/>
                                </a:rPr>
                                <m:t>98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00219"/>
                  </p:ext>
                </p:extLst>
              </p:nvPr>
            </p:nvGraphicFramePr>
            <p:xfrm>
              <a:off x="1371600" y="3999913"/>
              <a:ext cx="7010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667" r="-14838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9211" r="-14838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109211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2000" r="-14838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7394" t="-212000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2000" r="-14838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Planetary Orbits</a:t>
            </a:r>
            <a:r>
              <a:rPr lang="en-US" dirty="0"/>
              <a:t>—Slide 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Substituting back into our first equation, we have </a:t>
            </a:r>
            <a:br>
              <a:rPr lang="en-US" sz="2800" dirty="0"/>
            </a:b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≈ 94.56 − 92.98</a:t>
            </a:r>
            <a:r>
              <a:rPr sz="2800" dirty="0"/>
              <a:t>, so </a:t>
            </a:r>
            <a:r>
              <a:rPr lang="en-US" sz="2800" i="1" dirty="0"/>
              <a:t>c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≈ 1.58</a:t>
            </a:r>
            <a:r>
              <a:rPr lang="en-US" sz="2800" dirty="0"/>
              <a:t>.</a:t>
            </a:r>
            <a:endParaRPr sz="2800" dirty="0"/>
          </a:p>
          <a:p>
            <a:pPr>
              <a:defRPr sz="2800"/>
            </a:pPr>
            <a:r>
              <a:rPr sz="2800" dirty="0"/>
              <a:t>The closest approach to the sun must be a distance of</a:t>
            </a:r>
            <a:r>
              <a:rPr lang="en-US" sz="2800" dirty="0"/>
              <a:t> 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sz="2800" dirty="0"/>
              <a:t>, which is approximately</a:t>
            </a:r>
            <a:r>
              <a:rPr lang="en-US" sz="2800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92.98 − 1.58 = 91.40 </a:t>
            </a:r>
            <a:r>
              <a:rPr sz="2800" dirty="0"/>
              <a:t>million miles.</a:t>
            </a:r>
          </a:p>
        </p:txBody>
      </p:sp>
    </p:spTree>
    <p:extLst>
      <p:ext uri="{BB962C8B-B14F-4D97-AF65-F5344CB8AC3E}">
        <p14:creationId xmlns:p14="http://schemas.microsoft.com/office/powerpoint/2010/main" val="27376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CECB-72F5-4334-AAA3-D2DCB58D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Plane Geometric Definition of Conics—Slide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51BE-E40D-4DF3-AF79-AD0E11036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82077"/>
            <a:ext cx="8229600" cy="491427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2949-F05F-4FFC-8586-2100A3F03AFB}"/>
              </a:ext>
            </a:extLst>
          </p:cNvPr>
          <p:cNvSpPr txBox="1"/>
          <p:nvPr/>
        </p:nvSpPr>
        <p:spPr>
          <a:xfrm>
            <a:off x="533400" y="557147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Figure 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D680BD-BE19-4F64-A046-D4A64A7F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350" y="1175238"/>
            <a:ext cx="4305300" cy="45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an Ellipse Centered at the Origin</a:t>
            </a:r>
            <a:r>
              <a:rPr lang="en-US" dirty="0"/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foci of the ellipse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</a:t>
                </a:r>
                <a:r>
                  <a:rPr lang="en-US" sz="2800" dirty="0"/>
                  <a:t>and </a:t>
                </a:r>
                <a:r>
                  <a:rPr sz="2800" dirty="0"/>
                  <a:t>then graph the ellipse.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an Ellipse Centered at the Origin</a:t>
            </a:r>
            <a:r>
              <a:rPr lang="en-US" dirty="0"/>
              <a:t>—Slide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</p:spPr>
            <p:txBody>
              <a:bodyPr>
                <a:noAutofit/>
              </a:bodyPr>
              <a:lstStyle/>
              <a:p>
                <a:r>
                  <a:rPr sz="2400" b="1" dirty="0"/>
                  <a:t>Solution</a:t>
                </a:r>
              </a:p>
              <a:p>
                <a:pPr>
                  <a:defRPr sz="2800"/>
                </a:pPr>
                <a:r>
                  <a:rPr sz="2400" dirty="0"/>
                  <a:t>The given equation is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r>
                      <a:rPr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400" dirty="0"/>
                  <a:t>, so it represents an ellipse centered at the origin with foci on the </a:t>
                </a:r>
                <a:r>
                  <a:rPr lang="en-US" sz="2400" i="1" dirty="0"/>
                  <a:t>x</a:t>
                </a:r>
                <a:r>
                  <a:rPr sz="2400" dirty="0"/>
                  <a:t>-axis.</a:t>
                </a:r>
              </a:p>
              <a:p>
                <a:pPr>
                  <a:defRPr sz="2800"/>
                </a:pPr>
                <a:r>
                  <a:rPr sz="2400" dirty="0"/>
                  <a:t>We see that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</a:t>
                </a:r>
                <a:r>
                  <a:rPr lang="en-US" sz="2400" dirty="0"/>
                  <a:t> and</a:t>
                </a:r>
                <a:r>
                  <a:rPr lang="en-US" sz="2400" i="1" dirty="0"/>
                  <a:t> b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3</a:t>
                </a:r>
                <a:r>
                  <a:rPr sz="2400" dirty="0"/>
                  <a:t>, so using the fact that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400" dirty="0"/>
                  <a:t> (by definition), we can calculate the coordinates of the foci.</a:t>
                </a:r>
                <a:r>
                  <a:rPr lang="en-US" sz="2400" dirty="0"/>
                  <a:t> </a:t>
                </a:r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endParaRPr lang="en-US" sz="2400" dirty="0"/>
              </a:p>
              <a:p>
                <a:pPr>
                  <a:defRPr sz="2800"/>
                </a:pPr>
                <a:br>
                  <a:rPr lang="en-US" sz="2400" dirty="0"/>
                </a:br>
                <a:r>
                  <a:rPr lang="en-US" sz="2400" dirty="0"/>
                  <a:t>Thus, the foci are located 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4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90513"/>
              </a:xfrm>
              <a:blipFill>
                <a:blip r:embed="rId2"/>
                <a:stretch>
                  <a:fillRect l="-1111" t="-97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16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4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619599"/>
                  </p:ext>
                </p:extLst>
              </p:nvPr>
            </p:nvGraphicFramePr>
            <p:xfrm>
              <a:off x="2743200" y="3429000"/>
              <a:ext cx="3657600" cy="184442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333" r="-100000" b="-3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9333" b="-33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895" r="-100000" b="-23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7895" b="-232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0667" r="-100000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0667" b="-1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2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8718" r="-100000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98718" b="-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an Ellipse Centered at the Origin</a:t>
            </a:r>
            <a:r>
              <a:rPr lang="en-US" dirty="0"/>
              <a:t>—Slide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Again, we know the graph of this equation is an ellipse. To graph it, we will compute the </a:t>
            </a:r>
            <a:r>
              <a:rPr lang="en-US" sz="2800" i="1" dirty="0"/>
              <a:t>x</a:t>
            </a:r>
            <a:r>
              <a:rPr sz="2800" dirty="0"/>
              <a:t>- and </a:t>
            </a:r>
            <a:r>
              <a:rPr lang="en-US" sz="2800" i="1" dirty="0"/>
              <a:t>y</a:t>
            </a:r>
            <a:r>
              <a:rPr sz="2800" dirty="0"/>
              <a:t>-intercepts.</a:t>
            </a:r>
          </a:p>
          <a:p>
            <a:pPr>
              <a:defRPr sz="2800"/>
            </a:pPr>
            <a:r>
              <a:rPr sz="2800" dirty="0"/>
              <a:t>Setting </a:t>
            </a:r>
            <a:r>
              <a:rPr lang="en-US" sz="2800" i="1" dirty="0"/>
              <a:t>x </a:t>
            </a:r>
            <a:r>
              <a:rPr sz="2800" dirty="0"/>
              <a:t>and </a:t>
            </a:r>
            <a:r>
              <a:rPr lang="en-US" sz="2800" i="1" dirty="0"/>
              <a:t>y </a:t>
            </a:r>
            <a:r>
              <a:rPr sz="2800" dirty="0"/>
              <a:t>equal to zero, we have</a:t>
            </a:r>
            <a:r>
              <a:rPr lang="en-US" sz="2800" dirty="0"/>
              <a:t>:</a:t>
            </a:r>
            <a:endParaRPr sz="2800" dirty="0"/>
          </a:p>
          <a:p>
            <a:pPr algn="ctr"/>
            <a:r>
              <a:rPr dirty="0"/>
              <a:t>​</a:t>
            </a:r>
          </a:p>
          <a:p>
            <a:pPr algn="l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100395"/>
                  </p:ext>
                </p:extLst>
              </p:nvPr>
            </p:nvGraphicFramePr>
            <p:xfrm>
              <a:off x="533400" y="2971800"/>
              <a:ext cx="3657600" cy="247713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=±4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5128"/>
                  </p:ext>
                </p:extLst>
              </p:nvPr>
            </p:nvGraphicFramePr>
            <p:xfrm>
              <a:off x="4953000" y="2971800"/>
              <a:ext cx="3657600" cy="24775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99668" b="-2611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b="-26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8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9180" r="-99668" b="-1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99180" b="-1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96341" r="-9966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296341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396341" r="-9966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333" t="-396341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7A6CBE-1FC6-41E9-A191-7A07C89958F0}"/>
              </a:ext>
            </a:extLst>
          </p:cNvPr>
          <p:cNvSpPr txBox="1"/>
          <p:nvPr/>
        </p:nvSpPr>
        <p:spPr>
          <a:xfrm>
            <a:off x="3886200" y="31673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27261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an Ellipse Centered at the Origin</a:t>
            </a:r>
            <a:r>
              <a:rPr lang="en-US" dirty="0"/>
              <a:t>—Slide 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This shows that the </a:t>
            </a:r>
            <a:r>
              <a:rPr lang="en-US" sz="2800" i="1" dirty="0"/>
              <a:t>x</a:t>
            </a:r>
            <a:r>
              <a:rPr sz="2800" dirty="0"/>
              <a:t>-intercepts are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(−4, 0)</a:t>
            </a:r>
            <a:r>
              <a:rPr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sz="2800" dirty="0"/>
              <a:t>and </a:t>
            </a:r>
            <a:r>
              <a:rPr lang="en-US" sz="2800" dirty="0"/>
              <a:t>          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(4, 0) </a:t>
            </a:r>
            <a:r>
              <a:rPr sz="2800" dirty="0"/>
              <a:t>and the </a:t>
            </a:r>
            <a:r>
              <a:rPr lang="en-US" sz="2800" i="1" dirty="0"/>
              <a:t>y</a:t>
            </a:r>
            <a:r>
              <a:rPr sz="2800" dirty="0"/>
              <a:t>-intercepts are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(0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−3)</a:t>
            </a:r>
            <a:r>
              <a:rPr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sz="2800" dirty="0"/>
              <a:t>and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(0, 3)</a:t>
            </a:r>
            <a:r>
              <a:rPr sz="2800" dirty="0"/>
              <a:t>. Note that these four points are extremes of the graph, as any </a:t>
            </a:r>
            <a:br>
              <a:rPr lang="en-US" dirty="0">
                <a:latin typeface="Cambria Math" panose="02040503050406030204" pitchFamily="18" charset="0"/>
              </a:rPr>
            </a:br>
            <a:r>
              <a:rPr lang="en-US" i="1" dirty="0"/>
              <a:t>x</a:t>
            </a:r>
            <a:r>
              <a:rPr sz="2800" dirty="0"/>
              <a:t>-value larger than </a:t>
            </a:r>
            <a:r>
              <a:rPr sz="2800" dirty="0">
                <a:latin typeface="Cambria Math"/>
              </a:rPr>
              <a:t>4</a:t>
            </a:r>
            <a:r>
              <a:rPr sz="2800" dirty="0"/>
              <a:t> in magnitude leads to imaginary values for</a:t>
            </a:r>
            <a:r>
              <a:rPr lang="en-US" sz="2800" dirty="0"/>
              <a:t> </a:t>
            </a:r>
            <a:r>
              <a:rPr lang="en-US" sz="2800" i="1" dirty="0"/>
              <a:t>y</a:t>
            </a:r>
            <a:r>
              <a:rPr sz="2800" dirty="0"/>
              <a:t>, and any </a:t>
            </a:r>
            <a:r>
              <a:rPr lang="en-US" sz="2800" i="1" dirty="0"/>
              <a:t>y</a:t>
            </a:r>
            <a:r>
              <a:rPr sz="2800" dirty="0"/>
              <a:t>-value larger than </a:t>
            </a:r>
            <a:r>
              <a:rPr sz="2800" dirty="0">
                <a:latin typeface="Cambria Math"/>
              </a:rPr>
              <a:t>3</a:t>
            </a:r>
            <a:r>
              <a:rPr sz="2800" dirty="0"/>
              <a:t> in magnitude leads to imaginary values for</a:t>
            </a:r>
            <a:r>
              <a:rPr lang="en-US" sz="2800" dirty="0"/>
              <a:t> </a:t>
            </a:r>
            <a:r>
              <a:rPr lang="en-US" i="1" dirty="0"/>
              <a:t>x</a:t>
            </a:r>
            <a:r>
              <a:rPr sz="2800" dirty="0"/>
              <a:t>.</a:t>
            </a:r>
          </a:p>
          <a:p>
            <a:r>
              <a:rPr sz="2800" dirty="0"/>
              <a:t>Connecting the four extreme points with an elliptically shaped curve, we obtain the</a:t>
            </a:r>
            <a:r>
              <a:rPr lang="en-US" sz="2800" dirty="0"/>
              <a:t> graph in Figure 4</a:t>
            </a:r>
            <a:r>
              <a:rPr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07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an Ellipse Centered at the Origin</a:t>
            </a:r>
            <a:r>
              <a:rPr lang="en-US" dirty="0"/>
              <a:t>—Slide 5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69C01-6353-48C0-85C4-29313E55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10" y="1066800"/>
            <a:ext cx="4318988" cy="438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EABD5-AC4E-4479-9C3E-66617612B36B}"/>
              </a:ext>
            </a:extLst>
          </p:cNvPr>
          <p:cNvSpPr txBox="1"/>
          <p:nvPr/>
        </p:nvSpPr>
        <p:spPr>
          <a:xfrm>
            <a:off x="457200" y="548639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2248</Words>
  <Application>Microsoft Office PowerPoint</Application>
  <PresentationFormat>On-screen Show (4:3)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Section 9.R.1</vt:lpstr>
      <vt:lpstr>Definition: Algebraic Definition of Conics</vt:lpstr>
      <vt:lpstr>Definition: Plane Geometric Definition of Conics—Slide 1</vt:lpstr>
      <vt:lpstr>Definition: Plane Geometric Definition of Conics—Slide 2</vt:lpstr>
      <vt:lpstr>Example 1: Graphing an Ellipse Centered at the Origin—Slide 1</vt:lpstr>
      <vt:lpstr>Example 1: Graphing an Ellipse Centered at the Origin—Slide 2</vt:lpstr>
      <vt:lpstr>Example 1: Graphing an Ellipse Centered at the Origin—Slide 3</vt:lpstr>
      <vt:lpstr>Example 1: Graphing an Ellipse Centered at the Origin—Slide 4</vt:lpstr>
      <vt:lpstr>Example 1: Graphing an Ellipse Centered at the Origin—Slide 5</vt:lpstr>
      <vt:lpstr>Definition: Axes and Vertices of an Ellipse—Slide 1</vt:lpstr>
      <vt:lpstr>Definition: Axes and Vertices of an Ellipse—Slide 2</vt:lpstr>
      <vt:lpstr>Definition: Standard Form of the Equation of an Ellipse</vt:lpstr>
      <vt:lpstr>Example 2: Graphing an Ellipse with Equation in Standard Form—Slide 1</vt:lpstr>
      <vt:lpstr>Example 2: Graphing an Ellipse with Equation in Standard Form—Slide 2</vt:lpstr>
      <vt:lpstr>Example 2: Graphing an Ellipse with Equation in Standard Form—Slide 3</vt:lpstr>
      <vt:lpstr>Example 2: Graphing an Ellipse with Equation in Standard Form—Slide 4</vt:lpstr>
      <vt:lpstr>Example 2: Graphing an Ellipse with Equation in Standard Form—Slide 5</vt:lpstr>
      <vt:lpstr>Example 3: Graphing an Ellipse with Equation Not in Standard Form—Slide 1</vt:lpstr>
      <vt:lpstr>Note</vt:lpstr>
      <vt:lpstr>Example 3: Graphing an Ellipse with Equation Not in Standard Form—Slide 2</vt:lpstr>
      <vt:lpstr>Example 3: Graphing an Ellipse with Equation Not in Standard Form—Slide 3</vt:lpstr>
      <vt:lpstr>Example 3: Graphing an Ellipse with Equation Not in Standard Form—Slide 4</vt:lpstr>
      <vt:lpstr>Example 3: Graphing an Ellipse with Equation Not in Standard Form—Slide 5</vt:lpstr>
      <vt:lpstr>Example 3: Graphing an Ellipse with Equation Not in Standard Form—Slide 6</vt:lpstr>
      <vt:lpstr>Example 4: Constructing the Equation for an Ellipse—Slide 1</vt:lpstr>
      <vt:lpstr>Example 4: Constructing the Equation for an Ellipse—Slide 2</vt:lpstr>
      <vt:lpstr>Example 4: Constructing the Equation for an Ellipse—Slide 3</vt:lpstr>
      <vt:lpstr>Example 4: Constructing the Equation for an Ellipse—Slide 4</vt:lpstr>
      <vt:lpstr>Definition: Eccentricity of an Ellipse</vt:lpstr>
      <vt:lpstr>Theorem: Kepler's Laws of Planetary Motion</vt:lpstr>
      <vt:lpstr>Example 5: Planetary Orbits—Slide 1</vt:lpstr>
      <vt:lpstr>Example 5: Planetary Orbits—Slide 2</vt:lpstr>
      <vt:lpstr>Example 5: Planetary Orbits—Slide 3</vt:lpstr>
      <vt:lpstr>Example 5: Planetary Orbits—Slide 4</vt:lpstr>
      <vt:lpstr>Example 5: Planetary Orbits—Slide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301</cp:revision>
  <dcterms:created xsi:type="dcterms:W3CDTF">2013-04-26T14:43:13Z</dcterms:created>
  <dcterms:modified xsi:type="dcterms:W3CDTF">2025-07-02T21:08:51Z</dcterms:modified>
</cp:coreProperties>
</file>