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47" autoAdjust="0"/>
    <p:restoredTop sz="94660"/>
  </p:normalViewPr>
  <p:slideViewPr>
    <p:cSldViewPr>
      <p:cViewPr varScale="1">
        <p:scale>
          <a:sx n="104" d="100"/>
          <a:sy n="104" d="100"/>
        </p:scale>
        <p:origin x="129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0.wmf"/><Relationship Id="rId12" Type="http://schemas.openxmlformats.org/officeDocument/2006/relationships/oleObject" Target="../embeddings/oleObject22.bin"/><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1.wmf"/><Relationship Id="rId1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26.wmf"/><Relationship Id="rId4" Type="http://schemas.openxmlformats.org/officeDocument/2006/relationships/oleObject" Target="../embeddings/oleObject25.bin"/><Relationship Id="rId9" Type="http://schemas.openxmlformats.org/officeDocument/2006/relationships/image" Target="../media/image28.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8.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30.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5.wmf"/></Relationships>
</file>

<file path=ppt/slides/_rels/slide23.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38.w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5" Type="http://schemas.openxmlformats.org/officeDocument/2006/relationships/image" Target="../media/image43.wmf"/><Relationship Id="rId4" Type="http://schemas.openxmlformats.org/officeDocument/2006/relationships/oleObject" Target="../embeddings/oleObject40.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8.wmf"/></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7.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8.1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Separable Differential Equations</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Separable Differential Equations</a:t>
            </a:r>
          </a:p>
        </p:txBody>
      </p:sp>
      <p:sp>
        <p:nvSpPr>
          <p:cNvPr id="3" name="Content Placeholder 2"/>
          <p:cNvSpPr>
            <a:spLocks noGrp="1"/>
          </p:cNvSpPr>
          <p:nvPr>
            <p:ph idx="1"/>
          </p:nvPr>
        </p:nvSpPr>
        <p:spPr/>
        <p:txBody>
          <a:bodyPr/>
          <a:lstStyle/>
          <a:p>
            <a:r>
              <a:rPr lang="en-US" dirty="0"/>
              <a:t>After rewriting, a separable equation relates two differential expressions and can be integrated to result in a relationship between </a:t>
            </a:r>
            <a:r>
              <a:rPr lang="en-US" i="1" dirty="0"/>
              <a:t>y</a:t>
            </a:r>
            <a:r>
              <a:rPr lang="en-US" dirty="0"/>
              <a:t> and </a:t>
            </a:r>
            <a:r>
              <a:rPr lang="en-US" i="1" dirty="0"/>
              <a:t>x</a:t>
            </a:r>
            <a:r>
              <a:rPr lang="en-US" dirty="0"/>
              <a:t>.</a:t>
            </a:r>
          </a:p>
          <a:p>
            <a:endParaRPr lang="en-US" dirty="0"/>
          </a:p>
          <a:p>
            <a:endParaRPr lang="en-US" dirty="0"/>
          </a:p>
          <a:p>
            <a:r>
              <a:rPr lang="en-US" dirty="0"/>
              <a:t>This is the basic solution technique for such differential equations.</a:t>
            </a:r>
          </a:p>
        </p:txBody>
      </p:sp>
      <p:graphicFrame>
        <p:nvGraphicFramePr>
          <p:cNvPr id="280578" name="Object 2"/>
          <p:cNvGraphicFramePr>
            <a:graphicFrameLocks noChangeAspect="1"/>
          </p:cNvGraphicFramePr>
          <p:nvPr/>
        </p:nvGraphicFramePr>
        <p:xfrm>
          <a:off x="3124200" y="2895600"/>
          <a:ext cx="2832100" cy="609600"/>
        </p:xfrm>
        <a:graphic>
          <a:graphicData uri="http://schemas.openxmlformats.org/presentationml/2006/ole">
            <mc:AlternateContent xmlns:mc="http://schemas.openxmlformats.org/markup-compatibility/2006">
              <mc:Choice xmlns:v="urn:schemas-microsoft-com:vml" Requires="v">
                <p:oleObj name="Equation" r:id="rId2" imgW="2831760" imgH="609480" progId="Equation.DSMT4">
                  <p:embed/>
                </p:oleObj>
              </mc:Choice>
              <mc:Fallback>
                <p:oleObj name="Equation" r:id="rId2" imgW="2831760" imgH="609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956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Separable Differential Equation</a:t>
            </a:r>
          </a:p>
        </p:txBody>
      </p:sp>
      <p:sp>
        <p:nvSpPr>
          <p:cNvPr id="3" name="Content Placeholder 2"/>
          <p:cNvSpPr>
            <a:spLocks noGrp="1"/>
          </p:cNvSpPr>
          <p:nvPr>
            <p:ph idx="1"/>
          </p:nvPr>
        </p:nvSpPr>
        <p:spPr/>
        <p:txBody>
          <a:bodyPr/>
          <a:lstStyle/>
          <a:p>
            <a:r>
              <a:rPr lang="en-US" dirty="0"/>
              <a:t>Solve the equation </a:t>
            </a:r>
          </a:p>
          <a:p>
            <a:r>
              <a:rPr lang="en-US" b="1" dirty="0"/>
              <a:t>Solution</a:t>
            </a:r>
          </a:p>
          <a:p>
            <a:r>
              <a:rPr lang="en-US" dirty="0"/>
              <a:t>The question of whether a given first-order differential equation is separable can be answered by trying to rewrite it in the desired differential form.</a:t>
            </a:r>
          </a:p>
        </p:txBody>
      </p:sp>
      <p:graphicFrame>
        <p:nvGraphicFramePr>
          <p:cNvPr id="281602" name="Object 2"/>
          <p:cNvGraphicFramePr>
            <a:graphicFrameLocks noChangeAspect="1"/>
          </p:cNvGraphicFramePr>
          <p:nvPr/>
        </p:nvGraphicFramePr>
        <p:xfrm>
          <a:off x="3329650" y="1272250"/>
          <a:ext cx="2311400" cy="571500"/>
        </p:xfrm>
        <a:graphic>
          <a:graphicData uri="http://schemas.openxmlformats.org/presentationml/2006/ole">
            <mc:AlternateContent xmlns:mc="http://schemas.openxmlformats.org/markup-compatibility/2006">
              <mc:Choice xmlns:v="urn:schemas-microsoft-com:vml" Requires="v">
                <p:oleObj name="Equation" r:id="rId2" imgW="2311200" imgH="571320" progId="Equation.DSMT4">
                  <p:embed/>
                </p:oleObj>
              </mc:Choice>
              <mc:Fallback>
                <p:oleObj name="Equation" r:id="rId2" imgW="23112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650" y="1272250"/>
                        <a:ext cx="2311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4" name="Object 4"/>
          <p:cNvGraphicFramePr>
            <a:graphicFrameLocks noChangeAspect="1"/>
          </p:cNvGraphicFramePr>
          <p:nvPr/>
        </p:nvGraphicFramePr>
        <p:xfrm>
          <a:off x="3417425" y="3939250"/>
          <a:ext cx="2336800" cy="838200"/>
        </p:xfrm>
        <a:graphic>
          <a:graphicData uri="http://schemas.openxmlformats.org/presentationml/2006/ole">
            <mc:AlternateContent xmlns:mc="http://schemas.openxmlformats.org/markup-compatibility/2006">
              <mc:Choice xmlns:v="urn:schemas-microsoft-com:vml" Requires="v">
                <p:oleObj name="Equation" r:id="rId4" imgW="2336760" imgH="838080" progId="Equation.DSMT4">
                  <p:embed/>
                </p:oleObj>
              </mc:Choice>
              <mc:Fallback>
                <p:oleObj name="Equation" r:id="rId4" imgW="233676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7425" y="3939250"/>
                        <a:ext cx="233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1605" name="Object 5"/>
          <p:cNvGraphicFramePr>
            <a:graphicFrameLocks noChangeAspect="1"/>
          </p:cNvGraphicFramePr>
          <p:nvPr/>
        </p:nvGraphicFramePr>
        <p:xfrm>
          <a:off x="2971800" y="4906700"/>
          <a:ext cx="2095500" cy="901700"/>
        </p:xfrm>
        <a:graphic>
          <a:graphicData uri="http://schemas.openxmlformats.org/presentationml/2006/ole">
            <mc:AlternateContent xmlns:mc="http://schemas.openxmlformats.org/markup-compatibility/2006">
              <mc:Choice xmlns:v="urn:schemas-microsoft-com:vml" Requires="v">
                <p:oleObj name="Equation" r:id="rId6" imgW="2095200" imgH="901440" progId="Equation.DSMT4">
                  <p:embed/>
                </p:oleObj>
              </mc:Choice>
              <mc:Fallback>
                <p:oleObj name="Equation" r:id="rId6" imgW="2095200" imgH="9014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906700"/>
                        <a:ext cx="2095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16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1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Separable Differential Equation (cont.)</a:t>
            </a:r>
          </a:p>
        </p:txBody>
      </p:sp>
      <p:sp>
        <p:nvSpPr>
          <p:cNvPr id="3" name="Content Placeholder 2"/>
          <p:cNvSpPr>
            <a:spLocks noGrp="1"/>
          </p:cNvSpPr>
          <p:nvPr>
            <p:ph idx="1"/>
          </p:nvPr>
        </p:nvSpPr>
        <p:spPr/>
        <p:txBody>
          <a:bodyPr/>
          <a:lstStyle/>
          <a:p>
            <a:r>
              <a:rPr lang="en-US" dirty="0"/>
              <a:t>Now that the variables have been separated to opposite sides of the equal sign, we integrate both sides to obtain the relationship between </a:t>
            </a:r>
            <a:r>
              <a:rPr lang="en-US" i="1" dirty="0"/>
              <a:t>y</a:t>
            </a:r>
            <a:r>
              <a:rPr lang="en-US" dirty="0"/>
              <a:t> and </a:t>
            </a:r>
            <a:r>
              <a:rPr lang="en-US" i="1" dirty="0"/>
              <a:t>x</a:t>
            </a:r>
            <a:r>
              <a:rPr lang="en-US" dirty="0"/>
              <a:t>.</a:t>
            </a:r>
          </a:p>
          <a:p>
            <a:endParaRPr lang="en-US" dirty="0"/>
          </a:p>
          <a:p>
            <a:endParaRPr lang="en-US" dirty="0"/>
          </a:p>
          <a:p>
            <a:endParaRPr lang="en-US" dirty="0"/>
          </a:p>
          <a:p>
            <a:endParaRPr lang="en-US" dirty="0"/>
          </a:p>
          <a:p>
            <a:r>
              <a:rPr lang="en-US" dirty="0"/>
              <a:t>This last relation implicitly defines </a:t>
            </a:r>
            <a:r>
              <a:rPr lang="en-US" i="1" dirty="0"/>
              <a:t>y</a:t>
            </a:r>
            <a:r>
              <a:rPr lang="en-US" dirty="0"/>
              <a:t> as a function of </a:t>
            </a:r>
            <a:r>
              <a:rPr lang="en-US" i="1" dirty="0"/>
              <a:t>x</a:t>
            </a:r>
            <a:r>
              <a:rPr lang="en-US" dirty="0"/>
              <a:t>. </a:t>
            </a:r>
          </a:p>
        </p:txBody>
      </p:sp>
      <p:graphicFrame>
        <p:nvGraphicFramePr>
          <p:cNvPr id="282627" name="Object 3"/>
          <p:cNvGraphicFramePr>
            <a:graphicFrameLocks noChangeAspect="1"/>
          </p:cNvGraphicFramePr>
          <p:nvPr/>
        </p:nvGraphicFramePr>
        <p:xfrm>
          <a:off x="1460500" y="2819400"/>
          <a:ext cx="2489200" cy="901700"/>
        </p:xfrm>
        <a:graphic>
          <a:graphicData uri="http://schemas.openxmlformats.org/presentationml/2006/ole">
            <mc:AlternateContent xmlns:mc="http://schemas.openxmlformats.org/markup-compatibility/2006">
              <mc:Choice xmlns:v="urn:schemas-microsoft-com:vml" Requires="v">
                <p:oleObj name="Equation" r:id="rId2" imgW="2489040" imgH="901440" progId="Equation.DSMT4">
                  <p:embed/>
                </p:oleObj>
              </mc:Choice>
              <mc:Fallback>
                <p:oleObj name="Equation" r:id="rId2" imgW="2489040" imgH="9014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2819400"/>
                        <a:ext cx="2489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28" name="Object 4"/>
          <p:cNvGraphicFramePr>
            <a:graphicFrameLocks noChangeAspect="1"/>
          </p:cNvGraphicFramePr>
          <p:nvPr/>
        </p:nvGraphicFramePr>
        <p:xfrm>
          <a:off x="1441050" y="3833150"/>
          <a:ext cx="6045200" cy="774700"/>
        </p:xfrm>
        <a:graphic>
          <a:graphicData uri="http://schemas.openxmlformats.org/presentationml/2006/ole">
            <mc:AlternateContent xmlns:mc="http://schemas.openxmlformats.org/markup-compatibility/2006">
              <mc:Choice xmlns:v="urn:schemas-microsoft-com:vml" Requires="v">
                <p:oleObj name="Equation" r:id="rId4" imgW="6045120" imgH="774360" progId="Equation.DSMT4">
                  <p:embed/>
                </p:oleObj>
              </mc:Choice>
              <mc:Fallback>
                <p:oleObj name="Equation" r:id="rId4" imgW="6045120" imgH="774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050" y="3833150"/>
                        <a:ext cx="60452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Solving a Separable Differential Equation (cont.)</a:t>
            </a:r>
          </a:p>
        </p:txBody>
      </p:sp>
      <p:sp>
        <p:nvSpPr>
          <p:cNvPr id="3" name="Content Placeholder 2"/>
          <p:cNvSpPr>
            <a:spLocks noGrp="1"/>
          </p:cNvSpPr>
          <p:nvPr>
            <p:ph idx="1"/>
          </p:nvPr>
        </p:nvSpPr>
        <p:spPr/>
        <p:txBody>
          <a:bodyPr/>
          <a:lstStyle/>
          <a:p>
            <a:r>
              <a:rPr lang="en-US" dirty="0"/>
              <a:t>We can make the functional relationship explicit under further conditions; for instance, if 			 then we can write an equation for </a:t>
            </a:r>
            <a:r>
              <a:rPr lang="en-US" i="1" dirty="0"/>
              <a:t>y</a:t>
            </a:r>
            <a:r>
              <a:rPr lang="en-US" dirty="0"/>
              <a:t> as follows.</a:t>
            </a:r>
          </a:p>
        </p:txBody>
      </p:sp>
      <p:graphicFrame>
        <p:nvGraphicFramePr>
          <p:cNvPr id="283650" name="Object 2"/>
          <p:cNvGraphicFramePr>
            <a:graphicFrameLocks noChangeAspect="1"/>
          </p:cNvGraphicFramePr>
          <p:nvPr>
            <p:extLst>
              <p:ext uri="{D42A27DB-BD31-4B8C-83A1-F6EECF244321}">
                <p14:modId xmlns:p14="http://schemas.microsoft.com/office/powerpoint/2010/main" val="2247625737"/>
              </p:ext>
            </p:extLst>
          </p:nvPr>
        </p:nvGraphicFramePr>
        <p:xfrm>
          <a:off x="5511800" y="1741488"/>
          <a:ext cx="3098800" cy="469900"/>
        </p:xfrm>
        <a:graphic>
          <a:graphicData uri="http://schemas.openxmlformats.org/presentationml/2006/ole">
            <mc:AlternateContent xmlns:mc="http://schemas.openxmlformats.org/markup-compatibility/2006">
              <mc:Choice xmlns:v="urn:schemas-microsoft-com:vml" Requires="v">
                <p:oleObj name="Equation" r:id="rId2" imgW="3098520" imgH="469800" progId="Equation.DSMT4">
                  <p:embed/>
                </p:oleObj>
              </mc:Choice>
              <mc:Fallback>
                <p:oleObj name="Equation" r:id="rId2" imgW="3098520" imgH="469800" progId="Equation.DSMT4">
                  <p:embed/>
                  <p:pic>
                    <p:nvPicPr>
                      <p:cNvPr id="0" name="Picture 2"/>
                      <p:cNvPicPr>
                        <a:picLocks noChangeAspect="1" noChangeArrowheads="1"/>
                      </p:cNvPicPr>
                      <p:nvPr/>
                    </p:nvPicPr>
                    <p:blipFill>
                      <a:blip r:embed="rId3"/>
                      <a:srcRect/>
                      <a:stretch>
                        <a:fillRect/>
                      </a:stretch>
                    </p:blipFill>
                    <p:spPr bwMode="auto">
                      <a:xfrm>
                        <a:off x="5511800" y="1741488"/>
                        <a:ext cx="309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1" name="Object 3"/>
          <p:cNvGraphicFramePr>
            <a:graphicFrameLocks noChangeAspect="1"/>
          </p:cNvGraphicFramePr>
          <p:nvPr>
            <p:extLst>
              <p:ext uri="{D42A27DB-BD31-4B8C-83A1-F6EECF244321}">
                <p14:modId xmlns:p14="http://schemas.microsoft.com/office/powerpoint/2010/main" val="1106095402"/>
              </p:ext>
            </p:extLst>
          </p:nvPr>
        </p:nvGraphicFramePr>
        <p:xfrm>
          <a:off x="2279650" y="2889250"/>
          <a:ext cx="4330700" cy="584200"/>
        </p:xfrm>
        <a:graphic>
          <a:graphicData uri="http://schemas.openxmlformats.org/presentationml/2006/ole">
            <mc:AlternateContent xmlns:mc="http://schemas.openxmlformats.org/markup-compatibility/2006">
              <mc:Choice xmlns:v="urn:schemas-microsoft-com:vml" Requires="v">
                <p:oleObj name="Equation" r:id="rId4" imgW="4330440" imgH="583920" progId="Equation.DSMT4">
                  <p:embed/>
                </p:oleObj>
              </mc:Choice>
              <mc:Fallback>
                <p:oleObj name="Equation" r:id="rId4" imgW="4330440" imgH="583920" progId="Equation.DSMT4">
                  <p:embed/>
                  <p:pic>
                    <p:nvPicPr>
                      <p:cNvPr id="0" name="Picture 3"/>
                      <p:cNvPicPr>
                        <a:picLocks noChangeAspect="1" noChangeArrowheads="1"/>
                      </p:cNvPicPr>
                      <p:nvPr/>
                    </p:nvPicPr>
                    <p:blipFill>
                      <a:blip r:embed="rId5"/>
                      <a:srcRect/>
                      <a:stretch>
                        <a:fillRect/>
                      </a:stretch>
                    </p:blipFill>
                    <p:spPr bwMode="auto">
                      <a:xfrm>
                        <a:off x="2279650" y="2889250"/>
                        <a:ext cx="4330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an Initial Value Problem</a:t>
            </a:r>
          </a:p>
        </p:txBody>
      </p:sp>
      <p:sp>
        <p:nvSpPr>
          <p:cNvPr id="3" name="Content Placeholder 2"/>
          <p:cNvSpPr>
            <a:spLocks noGrp="1"/>
          </p:cNvSpPr>
          <p:nvPr>
            <p:ph idx="1"/>
          </p:nvPr>
        </p:nvSpPr>
        <p:spPr/>
        <p:txBody>
          <a:bodyPr/>
          <a:lstStyle/>
          <a:p>
            <a:r>
              <a:rPr lang="en-US" dirty="0"/>
              <a:t>Solve the initial value problem </a:t>
            </a:r>
            <a:r>
              <a:rPr lang="en-US" i="1" dirty="0">
                <a:solidFill>
                  <a:srgbClr val="0000FF"/>
                </a:solidFill>
              </a:rPr>
              <a:t>y</a:t>
            </a:r>
            <a:r>
              <a:rPr lang="en-US" dirty="0">
                <a:solidFill>
                  <a:srgbClr val="0000FF"/>
                </a:solidFill>
              </a:rPr>
              <a:t> ′ = </a:t>
            </a:r>
            <a:r>
              <a:rPr lang="en-US" i="1" dirty="0">
                <a:solidFill>
                  <a:srgbClr val="0000FF"/>
                </a:solidFill>
              </a:rPr>
              <a:t>x</a:t>
            </a:r>
            <a:r>
              <a:rPr lang="en-US" baseline="30000" dirty="0">
                <a:solidFill>
                  <a:srgbClr val="0000FF"/>
                </a:solidFill>
              </a:rPr>
              <a:t>2</a:t>
            </a:r>
            <a:r>
              <a:rPr lang="en-US" i="1" dirty="0">
                <a:solidFill>
                  <a:srgbClr val="0000FF"/>
                </a:solidFill>
              </a:rPr>
              <a:t>y</a:t>
            </a:r>
            <a:r>
              <a:rPr lang="en-US" dirty="0"/>
              <a:t> with the initial condition </a:t>
            </a:r>
            <a:r>
              <a:rPr lang="en-US" i="1" dirty="0">
                <a:solidFill>
                  <a:srgbClr val="0000FF"/>
                </a:solidFill>
              </a:rPr>
              <a:t>y</a:t>
            </a:r>
            <a:r>
              <a:rPr lang="en-US" dirty="0">
                <a:solidFill>
                  <a:srgbClr val="0000FF"/>
                </a:solidFill>
              </a:rPr>
              <a:t>(0) = </a:t>
            </a:r>
            <a:r>
              <a:rPr lang="en-US" dirty="0">
                <a:solidFill>
                  <a:srgbClr val="0000FF"/>
                </a:solidFill>
                <a:latin typeface="Symbol" pitchFamily="18" charset="2"/>
              </a:rPr>
              <a:t>-</a:t>
            </a:r>
            <a:r>
              <a:rPr lang="en-US" dirty="0">
                <a:solidFill>
                  <a:srgbClr val="0000FF"/>
                </a:solidFill>
              </a:rPr>
              <a:t>1</a:t>
            </a:r>
            <a:r>
              <a:rPr lang="en-US" dirty="0"/>
              <a:t>.</a:t>
            </a:r>
          </a:p>
          <a:p>
            <a:r>
              <a:rPr lang="en-US" b="1" dirty="0"/>
              <a:t>Solution</a:t>
            </a:r>
          </a:p>
          <a:p>
            <a:r>
              <a:rPr lang="en-US" dirty="0"/>
              <a:t>Note that </a:t>
            </a:r>
            <a:r>
              <a:rPr lang="en-US" i="1" dirty="0"/>
              <a:t>y</a:t>
            </a:r>
            <a:r>
              <a:rPr lang="en-US" dirty="0"/>
              <a:t> = 0 is a valid, though trivial, solution of this differential equation. If we assume that </a:t>
            </a:r>
            <a:r>
              <a:rPr lang="en-US" i="1" dirty="0"/>
              <a:t>y</a:t>
            </a:r>
            <a:r>
              <a:rPr lang="en-US" dirty="0"/>
              <a:t> is not 0, we can again attempt to separate variables and, if successful, proceed to integrate.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an Initial Value Problem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84675" name="Object 3"/>
          <p:cNvGraphicFramePr>
            <a:graphicFrameLocks noChangeAspect="1"/>
          </p:cNvGraphicFramePr>
          <p:nvPr/>
        </p:nvGraphicFramePr>
        <p:xfrm>
          <a:off x="2098875" y="1209259"/>
          <a:ext cx="1257300" cy="838200"/>
        </p:xfrm>
        <a:graphic>
          <a:graphicData uri="http://schemas.openxmlformats.org/presentationml/2006/ole">
            <mc:AlternateContent xmlns:mc="http://schemas.openxmlformats.org/markup-compatibility/2006">
              <mc:Choice xmlns:v="urn:schemas-microsoft-com:vml" Requires="v">
                <p:oleObj name="Equation" r:id="rId2" imgW="1257120" imgH="838080" progId="Equation.DSMT4">
                  <p:embed/>
                </p:oleObj>
              </mc:Choice>
              <mc:Fallback>
                <p:oleObj name="Equation" r:id="rId2" imgW="125712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875" y="1209259"/>
                        <a:ext cx="125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76" name="Object 4"/>
          <p:cNvGraphicFramePr>
            <a:graphicFrameLocks noChangeAspect="1"/>
          </p:cNvGraphicFramePr>
          <p:nvPr/>
        </p:nvGraphicFramePr>
        <p:xfrm>
          <a:off x="2099692" y="2057400"/>
          <a:ext cx="2870200" cy="901700"/>
        </p:xfrm>
        <a:graphic>
          <a:graphicData uri="http://schemas.openxmlformats.org/presentationml/2006/ole">
            <mc:AlternateContent xmlns:mc="http://schemas.openxmlformats.org/markup-compatibility/2006">
              <mc:Choice xmlns:v="urn:schemas-microsoft-com:vml" Requires="v">
                <p:oleObj name="Equation" r:id="rId4" imgW="2869920" imgH="901440" progId="Equation.DSMT4">
                  <p:embed/>
                </p:oleObj>
              </mc:Choice>
              <mc:Fallback>
                <p:oleObj name="Equation" r:id="rId4" imgW="2869920" imgH="9014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9692" y="2057400"/>
                        <a:ext cx="2870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77" name="Object 5"/>
          <p:cNvGraphicFramePr>
            <a:graphicFrameLocks noChangeAspect="1"/>
          </p:cNvGraphicFramePr>
          <p:nvPr/>
        </p:nvGraphicFramePr>
        <p:xfrm>
          <a:off x="1893425" y="2961042"/>
          <a:ext cx="1905000" cy="901700"/>
        </p:xfrm>
        <a:graphic>
          <a:graphicData uri="http://schemas.openxmlformats.org/presentationml/2006/ole">
            <mc:AlternateContent xmlns:mc="http://schemas.openxmlformats.org/markup-compatibility/2006">
              <mc:Choice xmlns:v="urn:schemas-microsoft-com:vml" Requires="v">
                <p:oleObj name="Equation" r:id="rId6" imgW="1904760" imgH="901440" progId="Equation.DSMT4">
                  <p:embed/>
                </p:oleObj>
              </mc:Choice>
              <mc:Fallback>
                <p:oleObj name="Equation" r:id="rId6" imgW="1904760" imgH="9014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3425" y="2961042"/>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78" name="Object 6"/>
          <p:cNvGraphicFramePr>
            <a:graphicFrameLocks noChangeAspect="1"/>
          </p:cNvGraphicFramePr>
          <p:nvPr/>
        </p:nvGraphicFramePr>
        <p:xfrm>
          <a:off x="1939725" y="3733800"/>
          <a:ext cx="1828800" cy="876300"/>
        </p:xfrm>
        <a:graphic>
          <a:graphicData uri="http://schemas.openxmlformats.org/presentationml/2006/ole">
            <mc:AlternateContent xmlns:mc="http://schemas.openxmlformats.org/markup-compatibility/2006">
              <mc:Choice xmlns:v="urn:schemas-microsoft-com:vml" Requires="v">
                <p:oleObj name="Equation" r:id="rId8" imgW="1828800" imgH="876240" progId="Equation.DSMT4">
                  <p:embed/>
                </p:oleObj>
              </mc:Choice>
              <mc:Fallback>
                <p:oleObj name="Equation" r:id="rId8" imgW="182880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9725" y="3733800"/>
                        <a:ext cx="182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79" name="Object 7"/>
          <p:cNvGraphicFramePr>
            <a:graphicFrameLocks noChangeAspect="1"/>
          </p:cNvGraphicFramePr>
          <p:nvPr/>
        </p:nvGraphicFramePr>
        <p:xfrm>
          <a:off x="2209800" y="4658064"/>
          <a:ext cx="1625600" cy="660400"/>
        </p:xfrm>
        <a:graphic>
          <a:graphicData uri="http://schemas.openxmlformats.org/presentationml/2006/ole">
            <mc:AlternateContent xmlns:mc="http://schemas.openxmlformats.org/markup-compatibility/2006">
              <mc:Choice xmlns:v="urn:schemas-microsoft-com:vml" Requires="v">
                <p:oleObj name="Equation" r:id="rId10" imgW="1625400" imgH="660240" progId="Equation.DSMT4">
                  <p:embed/>
                </p:oleObj>
              </mc:Choice>
              <mc:Fallback>
                <p:oleObj name="Equation" r:id="rId10" imgW="1625400" imgH="6602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4658064"/>
                        <a:ext cx="1625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81" name="Object 9"/>
          <p:cNvGraphicFramePr>
            <a:graphicFrameLocks noChangeAspect="1"/>
          </p:cNvGraphicFramePr>
          <p:nvPr/>
        </p:nvGraphicFramePr>
        <p:xfrm>
          <a:off x="2352675" y="5321300"/>
          <a:ext cx="1727200" cy="622300"/>
        </p:xfrm>
        <a:graphic>
          <a:graphicData uri="http://schemas.openxmlformats.org/presentationml/2006/ole">
            <mc:AlternateContent xmlns:mc="http://schemas.openxmlformats.org/markup-compatibility/2006">
              <mc:Choice xmlns:v="urn:schemas-microsoft-com:vml" Requires="v">
                <p:oleObj name="Equation" r:id="rId12" imgW="1726920" imgH="622080" progId="Equation.DSMT4">
                  <p:embed/>
                </p:oleObj>
              </mc:Choice>
              <mc:Fallback>
                <p:oleObj name="Equation" r:id="rId12" imgW="1726920" imgH="6220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2675" y="5321300"/>
                        <a:ext cx="1727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4682" name="Object 10"/>
          <p:cNvGraphicFramePr>
            <a:graphicFrameLocks noChangeAspect="1"/>
          </p:cNvGraphicFramePr>
          <p:nvPr>
            <p:extLst>
              <p:ext uri="{D42A27DB-BD31-4B8C-83A1-F6EECF244321}">
                <p14:modId xmlns:p14="http://schemas.microsoft.com/office/powerpoint/2010/main" val="284198788"/>
              </p:ext>
            </p:extLst>
          </p:nvPr>
        </p:nvGraphicFramePr>
        <p:xfrm>
          <a:off x="4152900" y="5431530"/>
          <a:ext cx="1409700" cy="457200"/>
        </p:xfrm>
        <a:graphic>
          <a:graphicData uri="http://schemas.openxmlformats.org/presentationml/2006/ole">
            <mc:AlternateContent xmlns:mc="http://schemas.openxmlformats.org/markup-compatibility/2006">
              <mc:Choice xmlns:v="urn:schemas-microsoft-com:vml" Requires="v">
                <p:oleObj name="Equation" r:id="rId14" imgW="1409400" imgH="457200" progId="Equation.DSMT4">
                  <p:embed/>
                </p:oleObj>
              </mc:Choice>
              <mc:Fallback>
                <p:oleObj name="Equation" r:id="rId14" imgW="1409400" imgH="4572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2900" y="5431530"/>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6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6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4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4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Solving an Initial Value Problem (cont.)</a:t>
            </a:r>
          </a:p>
        </p:txBody>
      </p:sp>
      <p:sp>
        <p:nvSpPr>
          <p:cNvPr id="3" name="Content Placeholder 2"/>
          <p:cNvSpPr>
            <a:spLocks noGrp="1"/>
          </p:cNvSpPr>
          <p:nvPr>
            <p:ph idx="1"/>
          </p:nvPr>
        </p:nvSpPr>
        <p:spPr>
          <a:xfrm>
            <a:off x="457200" y="1101524"/>
            <a:ext cx="8229600" cy="4842075"/>
          </a:xfrm>
        </p:spPr>
        <p:txBody>
          <a:bodyPr>
            <a:noAutofit/>
          </a:bodyPr>
          <a:lstStyle/>
          <a:p>
            <a:r>
              <a:rPr lang="en-US" dirty="0"/>
              <a:t>Since </a:t>
            </a:r>
            <a:r>
              <a:rPr lang="en-US" i="1" dirty="0"/>
              <a:t>y</a:t>
            </a:r>
            <a:r>
              <a:rPr lang="en-US" dirty="0"/>
              <a:t> = 0 is also a solution of the original differential equation, we can simplify the last expression above to </a:t>
            </a:r>
          </a:p>
          <a:p>
            <a:r>
              <a:rPr lang="en-US" dirty="0"/>
              <a:t>write the general solution as 		   where </a:t>
            </a:r>
            <a:r>
              <a:rPr lang="en-US" i="1" dirty="0"/>
              <a:t>A</a:t>
            </a:r>
            <a:r>
              <a:rPr lang="en-US" dirty="0"/>
              <a:t> can take on any real number value—in effect, we are allowing </a:t>
            </a:r>
            <a:r>
              <a:rPr lang="en-US" i="1" dirty="0"/>
              <a:t>A</a:t>
            </a:r>
            <a:r>
              <a:rPr lang="en-US" dirty="0"/>
              <a:t> to be </a:t>
            </a:r>
            <a:r>
              <a:rPr lang="en-US" i="1" dirty="0"/>
              <a:t>e</a:t>
            </a:r>
            <a:r>
              <a:rPr lang="en-US" i="1" baseline="30000" dirty="0"/>
              <a:t>C</a:t>
            </a:r>
            <a:r>
              <a:rPr lang="en-US" dirty="0"/>
              <a:t>, </a:t>
            </a:r>
            <a:r>
              <a:rPr lang="en-US" dirty="0">
                <a:latin typeface="Symbol" pitchFamily="18" charset="2"/>
              </a:rPr>
              <a:t>-</a:t>
            </a:r>
            <a:r>
              <a:rPr lang="en-US" i="1" dirty="0"/>
              <a:t>e</a:t>
            </a:r>
            <a:r>
              <a:rPr lang="en-US" i="1" baseline="30000" dirty="0"/>
              <a:t>C</a:t>
            </a:r>
            <a:r>
              <a:rPr lang="en-US" dirty="0"/>
              <a:t>, or 0. To find the particular solution that satisfies the initial condition, we solve for </a:t>
            </a:r>
            <a:r>
              <a:rPr lang="en-US" i="1" dirty="0"/>
              <a:t>A</a:t>
            </a:r>
            <a:r>
              <a:rPr lang="en-US" dirty="0"/>
              <a:t> as follows.</a:t>
            </a:r>
          </a:p>
          <a:p>
            <a:endParaRPr lang="en-US" dirty="0"/>
          </a:p>
          <a:p>
            <a:pPr>
              <a:spcBef>
                <a:spcPts val="5400"/>
              </a:spcBef>
            </a:pPr>
            <a:r>
              <a:rPr lang="en-US" dirty="0"/>
              <a:t>This gives us </a:t>
            </a:r>
          </a:p>
        </p:txBody>
      </p:sp>
      <p:graphicFrame>
        <p:nvGraphicFramePr>
          <p:cNvPr id="285698" name="Object 2"/>
          <p:cNvGraphicFramePr>
            <a:graphicFrameLocks noChangeAspect="1"/>
          </p:cNvGraphicFramePr>
          <p:nvPr>
            <p:extLst>
              <p:ext uri="{D42A27DB-BD31-4B8C-83A1-F6EECF244321}">
                <p14:modId xmlns:p14="http://schemas.microsoft.com/office/powerpoint/2010/main" val="376887061"/>
              </p:ext>
            </p:extLst>
          </p:nvPr>
        </p:nvGraphicFramePr>
        <p:xfrm>
          <a:off x="4737100" y="2000774"/>
          <a:ext cx="1435100" cy="546100"/>
        </p:xfrm>
        <a:graphic>
          <a:graphicData uri="http://schemas.openxmlformats.org/presentationml/2006/ole">
            <mc:AlternateContent xmlns:mc="http://schemas.openxmlformats.org/markup-compatibility/2006">
              <mc:Choice xmlns:v="urn:schemas-microsoft-com:vml" Requires="v">
                <p:oleObj name="Equation" r:id="rId2" imgW="1434960" imgH="545760" progId="Equation.DSMT4">
                  <p:embed/>
                </p:oleObj>
              </mc:Choice>
              <mc:Fallback>
                <p:oleObj name="Equation" r:id="rId2" imgW="1434960" imgH="545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0" y="2000774"/>
                        <a:ext cx="1435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700" name="Object 4"/>
          <p:cNvGraphicFramePr>
            <a:graphicFrameLocks noChangeAspect="1"/>
          </p:cNvGraphicFramePr>
          <p:nvPr>
            <p:extLst>
              <p:ext uri="{D42A27DB-BD31-4B8C-83A1-F6EECF244321}">
                <p14:modId xmlns:p14="http://schemas.microsoft.com/office/powerpoint/2010/main" val="447384507"/>
              </p:ext>
            </p:extLst>
          </p:nvPr>
        </p:nvGraphicFramePr>
        <p:xfrm>
          <a:off x="2409625" y="5323550"/>
          <a:ext cx="1435100" cy="520700"/>
        </p:xfrm>
        <a:graphic>
          <a:graphicData uri="http://schemas.openxmlformats.org/presentationml/2006/ole">
            <mc:AlternateContent xmlns:mc="http://schemas.openxmlformats.org/markup-compatibility/2006">
              <mc:Choice xmlns:v="urn:schemas-microsoft-com:vml" Requires="v">
                <p:oleObj name="Equation" r:id="rId4" imgW="1434960" imgH="520560" progId="Equation.DSMT4">
                  <p:embed/>
                </p:oleObj>
              </mc:Choice>
              <mc:Fallback>
                <p:oleObj name="Equation" r:id="rId4" imgW="1434960" imgH="520560" progId="Equation.DSMT4">
                  <p:embed/>
                  <p:pic>
                    <p:nvPicPr>
                      <p:cNvPr id="0" name="Picture 4"/>
                      <p:cNvPicPr>
                        <a:picLocks noChangeAspect="1" noChangeArrowheads="1"/>
                      </p:cNvPicPr>
                      <p:nvPr/>
                    </p:nvPicPr>
                    <p:blipFill>
                      <a:blip r:embed="rId5"/>
                      <a:srcRect/>
                      <a:stretch>
                        <a:fillRect/>
                      </a:stretch>
                    </p:blipFill>
                    <p:spPr bwMode="auto">
                      <a:xfrm>
                        <a:off x="2409625" y="5323550"/>
                        <a:ext cx="1435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701" name="Object 5"/>
          <p:cNvGraphicFramePr>
            <a:graphicFrameLocks noChangeAspect="1"/>
          </p:cNvGraphicFramePr>
          <p:nvPr/>
        </p:nvGraphicFramePr>
        <p:xfrm>
          <a:off x="3776663" y="4332288"/>
          <a:ext cx="2222500" cy="482600"/>
        </p:xfrm>
        <a:graphic>
          <a:graphicData uri="http://schemas.openxmlformats.org/presentationml/2006/ole">
            <mc:AlternateContent xmlns:mc="http://schemas.openxmlformats.org/markup-compatibility/2006">
              <mc:Choice xmlns:v="urn:schemas-microsoft-com:vml" Requires="v">
                <p:oleObj name="Equation" r:id="rId6" imgW="2222280" imgH="482400" progId="Equation.DSMT4">
                  <p:embed/>
                </p:oleObj>
              </mc:Choice>
              <mc:Fallback>
                <p:oleObj name="Equation" r:id="rId6" imgW="2222280" imgH="482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6663" y="4332288"/>
                        <a:ext cx="2222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702" name="Object 6"/>
          <p:cNvGraphicFramePr>
            <a:graphicFrameLocks noChangeAspect="1"/>
          </p:cNvGraphicFramePr>
          <p:nvPr/>
        </p:nvGraphicFramePr>
        <p:xfrm>
          <a:off x="3939250" y="4976150"/>
          <a:ext cx="965200" cy="279400"/>
        </p:xfrm>
        <a:graphic>
          <a:graphicData uri="http://schemas.openxmlformats.org/presentationml/2006/ole">
            <mc:AlternateContent xmlns:mc="http://schemas.openxmlformats.org/markup-compatibility/2006">
              <mc:Choice xmlns:v="urn:schemas-microsoft-com:vml" Requires="v">
                <p:oleObj name="Equation" r:id="rId8" imgW="965160" imgH="279360" progId="Equation.DSMT4">
                  <p:embed/>
                </p:oleObj>
              </mc:Choice>
              <mc:Fallback>
                <p:oleObj name="Equation" r:id="rId8" imgW="965160" imgH="2793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9250" y="4976150"/>
                        <a:ext cx="965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7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7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5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Separable Differential Equations (cont.)</a:t>
            </a:r>
          </a:p>
        </p:txBody>
      </p:sp>
      <p:sp>
        <p:nvSpPr>
          <p:cNvPr id="3" name="Content Placeholder 2"/>
          <p:cNvSpPr>
            <a:spLocks noGrp="1"/>
          </p:cNvSpPr>
          <p:nvPr>
            <p:ph idx="1"/>
          </p:nvPr>
        </p:nvSpPr>
        <p:spPr/>
        <p:txBody>
          <a:bodyPr>
            <a:noAutofit/>
          </a:bodyPr>
          <a:lstStyle/>
          <a:p>
            <a:r>
              <a:rPr lang="en-US" b="1" dirty="0"/>
              <a:t>Mixture problems </a:t>
            </a:r>
            <a:r>
              <a:rPr lang="en-US" dirty="0"/>
              <a:t>are a class of problems that can often be expressed as initial value problems. In general, such problems involve finding the quantity of some substance in a container, usually under dynamic conditions such as when a solution containing the substance is pumped into and/or out of the container.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Separable Differential Equations (cont.)</a:t>
            </a:r>
          </a:p>
        </p:txBody>
      </p:sp>
      <p:sp>
        <p:nvSpPr>
          <p:cNvPr id="3" name="Content Placeholder 2"/>
          <p:cNvSpPr>
            <a:spLocks noGrp="1"/>
          </p:cNvSpPr>
          <p:nvPr>
            <p:ph idx="1"/>
          </p:nvPr>
        </p:nvSpPr>
        <p:spPr/>
        <p:txBody>
          <a:bodyPr/>
          <a:lstStyle/>
          <a:p>
            <a:r>
              <a:rPr lang="en-US" dirty="0"/>
              <a:t>If the quantity of the substance as a function of time is denoted </a:t>
            </a:r>
            <a:r>
              <a:rPr lang="en-US" i="1" dirty="0"/>
              <a:t>y</a:t>
            </a:r>
            <a:r>
              <a:rPr lang="en-US" dirty="0"/>
              <a:t>(</a:t>
            </a:r>
            <a:r>
              <a:rPr lang="en-US" i="1" dirty="0"/>
              <a:t>t</a:t>
            </a:r>
            <a:r>
              <a:rPr lang="en-US" dirty="0"/>
              <a:t>), the IVP can be set up by determining the rate </a:t>
            </a:r>
            <a:r>
              <a:rPr lang="en-US" i="1" dirty="0"/>
              <a:t>r</a:t>
            </a:r>
            <a:r>
              <a:rPr lang="en-US" baseline="-25000" dirty="0"/>
              <a:t>in</a:t>
            </a:r>
            <a:r>
              <a:rPr lang="en-US" dirty="0"/>
              <a:t> at which the substance is entering the container, the rate </a:t>
            </a:r>
            <a:r>
              <a:rPr lang="en-US" i="1" dirty="0"/>
              <a:t>r</a:t>
            </a:r>
            <a:r>
              <a:rPr lang="en-US" baseline="-25000" dirty="0"/>
              <a:t>out</a:t>
            </a:r>
            <a:r>
              <a:rPr lang="en-US" dirty="0"/>
              <a:t> at which the substance is leaving the container, and the quantity </a:t>
            </a:r>
            <a:r>
              <a:rPr lang="en-US" i="1" dirty="0"/>
              <a:t>y</a:t>
            </a:r>
            <a:r>
              <a:rPr lang="en-US" baseline="-25000" dirty="0"/>
              <a:t>0</a:t>
            </a:r>
            <a:r>
              <a:rPr lang="en-US" dirty="0"/>
              <a:t> of the substance at some time </a:t>
            </a:r>
            <a:r>
              <a:rPr lang="en-US" i="1" dirty="0"/>
              <a:t>t</a:t>
            </a:r>
            <a:r>
              <a:rPr lang="en-US" dirty="0"/>
              <a:t> = </a:t>
            </a:r>
            <a:r>
              <a:rPr lang="en-US" i="1" dirty="0"/>
              <a:t>t</a:t>
            </a:r>
            <a:r>
              <a:rPr lang="en-US" baseline="-25000" dirty="0"/>
              <a:t>0</a:t>
            </a:r>
            <a:r>
              <a:rPr lang="en-US" dirty="0"/>
              <a:t>. The IVP is then as follows.</a:t>
            </a:r>
          </a:p>
        </p:txBody>
      </p:sp>
      <p:graphicFrame>
        <p:nvGraphicFramePr>
          <p:cNvPr id="286722" name="Object 2"/>
          <p:cNvGraphicFramePr>
            <a:graphicFrameLocks noChangeAspect="1"/>
          </p:cNvGraphicFramePr>
          <p:nvPr/>
        </p:nvGraphicFramePr>
        <p:xfrm>
          <a:off x="2362200" y="4038600"/>
          <a:ext cx="4140200" cy="838200"/>
        </p:xfrm>
        <a:graphic>
          <a:graphicData uri="http://schemas.openxmlformats.org/presentationml/2006/ole">
            <mc:AlternateContent xmlns:mc="http://schemas.openxmlformats.org/markup-compatibility/2006">
              <mc:Choice xmlns:v="urn:schemas-microsoft-com:vml" Requires="v">
                <p:oleObj name="Equation" r:id="rId2" imgW="4140000" imgH="838080" progId="Equation.DSMT4">
                  <p:embed/>
                </p:oleObj>
              </mc:Choice>
              <mc:Fallback>
                <p:oleObj name="Equation" r:id="rId2" imgW="41400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038600"/>
                        <a:ext cx="414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a:t>
            </a:r>
          </a:p>
        </p:txBody>
      </p:sp>
      <p:sp>
        <p:nvSpPr>
          <p:cNvPr id="3" name="Content Placeholder 2"/>
          <p:cNvSpPr>
            <a:spLocks noGrp="1"/>
          </p:cNvSpPr>
          <p:nvPr>
            <p:ph idx="1"/>
          </p:nvPr>
        </p:nvSpPr>
        <p:spPr/>
        <p:txBody>
          <a:bodyPr/>
          <a:lstStyle/>
          <a:p>
            <a:r>
              <a:rPr lang="en-US" dirty="0"/>
              <a:t>A 1000-gallon tank is filled with gasoline containing 15 pounds of a seasonal additive. A gasoline mixture containing 0.02 pounds of additive per gallon is added to the tank at the rate of 50 gallons per minute. The gasoline solution in the tank is continuously and thoroughly mixed and drained out at the same rate of 50 gallons per minute. How many pounds of additive are in the tank 30 minutes into the operation?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Separable Differential Equations</a:t>
            </a:r>
          </a:p>
        </p:txBody>
      </p:sp>
      <p:sp>
        <p:nvSpPr>
          <p:cNvPr id="3" name="Content Placeholder 2"/>
          <p:cNvSpPr>
            <a:spLocks noGrp="1"/>
          </p:cNvSpPr>
          <p:nvPr>
            <p:ph idx="1"/>
          </p:nvPr>
        </p:nvSpPr>
        <p:spPr/>
        <p:txBody>
          <a:bodyPr/>
          <a:lstStyle/>
          <a:p>
            <a:r>
              <a:rPr lang="en-US" dirty="0"/>
              <a:t>In this chapter, we introduce techniques used to solve equations that are written in terms of a dependent variable and one or more of its derivatives—so-called </a:t>
            </a:r>
            <a:r>
              <a:rPr lang="en-US" i="1" dirty="0"/>
              <a:t>differential equations</a:t>
            </a:r>
            <a:r>
              <a:rPr lang="en-US" dirty="0"/>
              <a:t>. Such equations express relationships and principles that arise naturally in physics, biology, economics, geometry, chemistry, and many other disciplines.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p:txBody>
          <a:bodyPr/>
          <a:lstStyle/>
          <a:p>
            <a:r>
              <a:rPr lang="en-US" b="1" dirty="0"/>
              <a:t>Solution</a:t>
            </a:r>
          </a:p>
          <a:p>
            <a:r>
              <a:rPr lang="en-US" dirty="0"/>
              <a:t>If we let </a:t>
            </a:r>
            <a:r>
              <a:rPr lang="en-US" i="1" dirty="0"/>
              <a:t>y</a:t>
            </a:r>
            <a:r>
              <a:rPr lang="en-US" dirty="0"/>
              <a:t>(</a:t>
            </a:r>
            <a:r>
              <a:rPr lang="en-US" i="1" dirty="0"/>
              <a:t>t</a:t>
            </a:r>
            <a:r>
              <a:rPr lang="en-US" dirty="0"/>
              <a:t>) be the number of pounds of additive at time </a:t>
            </a:r>
            <a:r>
              <a:rPr lang="en-US" i="1" dirty="0"/>
              <a:t>t</a:t>
            </a:r>
            <a:r>
              <a:rPr lang="en-US" dirty="0"/>
              <a:t>, then we know that </a:t>
            </a:r>
            <a:r>
              <a:rPr lang="en-US" i="1" dirty="0"/>
              <a:t>y</a:t>
            </a:r>
            <a:r>
              <a:rPr lang="en-US" dirty="0"/>
              <a:t>(0) = 15 lb. The rate at which additive is being pumped into the tank is calculated as follows.</a:t>
            </a:r>
          </a:p>
        </p:txBody>
      </p:sp>
      <p:graphicFrame>
        <p:nvGraphicFramePr>
          <p:cNvPr id="287746" name="Object 2"/>
          <p:cNvGraphicFramePr>
            <a:graphicFrameLocks noChangeAspect="1"/>
          </p:cNvGraphicFramePr>
          <p:nvPr>
            <p:extLst>
              <p:ext uri="{D42A27DB-BD31-4B8C-83A1-F6EECF244321}">
                <p14:modId xmlns:p14="http://schemas.microsoft.com/office/powerpoint/2010/main" val="2278891006"/>
              </p:ext>
            </p:extLst>
          </p:nvPr>
        </p:nvGraphicFramePr>
        <p:xfrm>
          <a:off x="2241550" y="3810000"/>
          <a:ext cx="4521200" cy="990600"/>
        </p:xfrm>
        <a:graphic>
          <a:graphicData uri="http://schemas.openxmlformats.org/presentationml/2006/ole">
            <mc:AlternateContent xmlns:mc="http://schemas.openxmlformats.org/markup-compatibility/2006">
              <mc:Choice xmlns:v="urn:schemas-microsoft-com:vml" Requires="v">
                <p:oleObj name="Equation" r:id="rId2" imgW="4520880" imgH="990360" progId="Equation.DSMT4">
                  <p:embed/>
                </p:oleObj>
              </mc:Choice>
              <mc:Fallback>
                <p:oleObj name="Equation" r:id="rId2" imgW="4520880" imgH="990360" progId="Equation.DSMT4">
                  <p:embed/>
                  <p:pic>
                    <p:nvPicPr>
                      <p:cNvPr id="0" name="Picture 2"/>
                      <p:cNvPicPr>
                        <a:picLocks noChangeAspect="1" noChangeArrowheads="1"/>
                      </p:cNvPicPr>
                      <p:nvPr/>
                    </p:nvPicPr>
                    <p:blipFill>
                      <a:blip r:embed="rId3"/>
                      <a:srcRect/>
                      <a:stretch>
                        <a:fillRect/>
                      </a:stretch>
                    </p:blipFill>
                    <p:spPr bwMode="auto">
                      <a:xfrm>
                        <a:off x="2241550" y="3810000"/>
                        <a:ext cx="4521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p:txBody>
          <a:bodyPr/>
          <a:lstStyle/>
          <a:p>
            <a:r>
              <a:rPr lang="en-US" dirty="0"/>
              <a:t>Since the solution in the tank is continuously and thoroughly mixed, the concentration of additive in the tank at time </a:t>
            </a:r>
            <a:r>
              <a:rPr lang="en-US" i="1" dirty="0"/>
              <a:t>t</a:t>
            </a:r>
            <a:r>
              <a:rPr lang="en-US" dirty="0"/>
              <a:t> is </a:t>
            </a:r>
            <a:r>
              <a:rPr lang="en-US" i="1" dirty="0"/>
              <a:t>y</a:t>
            </a:r>
            <a:r>
              <a:rPr lang="en-US" dirty="0"/>
              <a:t>(</a:t>
            </a:r>
            <a:r>
              <a:rPr lang="en-US" i="1" dirty="0"/>
              <a:t>t</a:t>
            </a:r>
            <a:r>
              <a:rPr lang="en-US" dirty="0"/>
              <a:t>)/1000, measured in pounds per gallon, so the rate at which additive is leaving the tank is the concentration times the rate of outflow.</a:t>
            </a:r>
          </a:p>
        </p:txBody>
      </p:sp>
      <p:graphicFrame>
        <p:nvGraphicFramePr>
          <p:cNvPr id="288770" name="Object 2"/>
          <p:cNvGraphicFramePr>
            <a:graphicFrameLocks noChangeAspect="1"/>
          </p:cNvGraphicFramePr>
          <p:nvPr>
            <p:extLst>
              <p:ext uri="{D42A27DB-BD31-4B8C-83A1-F6EECF244321}">
                <p14:modId xmlns:p14="http://schemas.microsoft.com/office/powerpoint/2010/main" val="3531286699"/>
              </p:ext>
            </p:extLst>
          </p:nvPr>
        </p:nvGraphicFramePr>
        <p:xfrm>
          <a:off x="1943100" y="3657600"/>
          <a:ext cx="5041900" cy="990600"/>
        </p:xfrm>
        <a:graphic>
          <a:graphicData uri="http://schemas.openxmlformats.org/presentationml/2006/ole">
            <mc:AlternateContent xmlns:mc="http://schemas.openxmlformats.org/markup-compatibility/2006">
              <mc:Choice xmlns:v="urn:schemas-microsoft-com:vml" Requires="v">
                <p:oleObj name="Equation" r:id="rId2" imgW="5041800" imgH="990360" progId="Equation.DSMT4">
                  <p:embed/>
                </p:oleObj>
              </mc:Choice>
              <mc:Fallback>
                <p:oleObj name="Equation" r:id="rId2" imgW="5041800" imgH="990360" progId="Equation.DSMT4">
                  <p:embed/>
                  <p:pic>
                    <p:nvPicPr>
                      <p:cNvPr id="0" name="Picture 2"/>
                      <p:cNvPicPr>
                        <a:picLocks noChangeAspect="1" noChangeArrowheads="1"/>
                      </p:cNvPicPr>
                      <p:nvPr/>
                    </p:nvPicPr>
                    <p:blipFill>
                      <a:blip r:embed="rId3"/>
                      <a:srcRect/>
                      <a:stretch>
                        <a:fillRect/>
                      </a:stretch>
                    </p:blipFill>
                    <p:spPr bwMode="auto">
                      <a:xfrm>
                        <a:off x="1943100" y="3657600"/>
                        <a:ext cx="5041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a:xfrm>
            <a:off x="457200" y="1143000"/>
            <a:ext cx="8229600" cy="4572000"/>
          </a:xfrm>
        </p:spPr>
        <p:txBody>
          <a:bodyPr/>
          <a:lstStyle/>
          <a:p>
            <a:r>
              <a:rPr lang="en-US"/>
              <a:t>So, </a:t>
            </a:r>
            <a:r>
              <a:rPr lang="en-US" dirty="0"/>
              <a:t>we are led to the following separable differential equation.</a:t>
            </a:r>
          </a:p>
        </p:txBody>
      </p:sp>
      <p:graphicFrame>
        <p:nvGraphicFramePr>
          <p:cNvPr id="289795" name="Object 3"/>
          <p:cNvGraphicFramePr>
            <a:graphicFrameLocks noChangeAspect="1"/>
          </p:cNvGraphicFramePr>
          <p:nvPr/>
        </p:nvGraphicFramePr>
        <p:xfrm>
          <a:off x="3639275" y="1741025"/>
          <a:ext cx="2819400" cy="825500"/>
        </p:xfrm>
        <a:graphic>
          <a:graphicData uri="http://schemas.openxmlformats.org/presentationml/2006/ole">
            <mc:AlternateContent xmlns:mc="http://schemas.openxmlformats.org/markup-compatibility/2006">
              <mc:Choice xmlns:v="urn:schemas-microsoft-com:vml" Requires="v">
                <p:oleObj name="Equation" r:id="rId2" imgW="2819160" imgH="825480" progId="Equation.DSMT4">
                  <p:embed/>
                </p:oleObj>
              </mc:Choice>
              <mc:Fallback>
                <p:oleObj name="Equation" r:id="rId2" imgW="2819160" imgH="8254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275" y="1741025"/>
                        <a:ext cx="2819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6" name="Object 4"/>
          <p:cNvGraphicFramePr>
            <a:graphicFrameLocks noChangeAspect="1"/>
          </p:cNvGraphicFramePr>
          <p:nvPr/>
        </p:nvGraphicFramePr>
        <p:xfrm>
          <a:off x="3158925" y="2667000"/>
          <a:ext cx="1638300" cy="876300"/>
        </p:xfrm>
        <a:graphic>
          <a:graphicData uri="http://schemas.openxmlformats.org/presentationml/2006/ole">
            <mc:AlternateContent xmlns:mc="http://schemas.openxmlformats.org/markup-compatibility/2006">
              <mc:Choice xmlns:v="urn:schemas-microsoft-com:vml" Requires="v">
                <p:oleObj name="Equation" r:id="rId4" imgW="1638000" imgH="876240" progId="Equation.DSMT4">
                  <p:embed/>
                </p:oleObj>
              </mc:Choice>
              <mc:Fallback>
                <p:oleObj name="Equation" r:id="rId4" imgW="1638000" imgH="8762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8925" y="2667000"/>
                        <a:ext cx="1638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7" name="Object 5"/>
          <p:cNvGraphicFramePr>
            <a:graphicFrameLocks noChangeAspect="1"/>
          </p:cNvGraphicFramePr>
          <p:nvPr/>
        </p:nvGraphicFramePr>
        <p:xfrm>
          <a:off x="2960225" y="3622875"/>
          <a:ext cx="2044700" cy="876300"/>
        </p:xfrm>
        <a:graphic>
          <a:graphicData uri="http://schemas.openxmlformats.org/presentationml/2006/ole">
            <mc:AlternateContent xmlns:mc="http://schemas.openxmlformats.org/markup-compatibility/2006">
              <mc:Choice xmlns:v="urn:schemas-microsoft-com:vml" Requires="v">
                <p:oleObj name="Equation" r:id="rId6" imgW="2044440" imgH="876240" progId="Equation.DSMT4">
                  <p:embed/>
                </p:oleObj>
              </mc:Choice>
              <mc:Fallback>
                <p:oleObj name="Equation" r:id="rId6" imgW="2044440" imgH="8762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0225" y="3622875"/>
                        <a:ext cx="20447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8" name="Object 6"/>
          <p:cNvGraphicFramePr>
            <a:graphicFrameLocks noChangeAspect="1"/>
          </p:cNvGraphicFramePr>
          <p:nvPr/>
        </p:nvGraphicFramePr>
        <p:xfrm>
          <a:off x="2609125" y="4583575"/>
          <a:ext cx="2692400" cy="825500"/>
        </p:xfrm>
        <a:graphic>
          <a:graphicData uri="http://schemas.openxmlformats.org/presentationml/2006/ole">
            <mc:AlternateContent xmlns:mc="http://schemas.openxmlformats.org/markup-compatibility/2006">
              <mc:Choice xmlns:v="urn:schemas-microsoft-com:vml" Requires="v">
                <p:oleObj name="Equation" r:id="rId8" imgW="2692080" imgH="825480" progId="Equation.DSMT4">
                  <p:embed/>
                </p:oleObj>
              </mc:Choice>
              <mc:Fallback>
                <p:oleObj name="Equation" r:id="rId8" imgW="2692080" imgH="825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9125" y="4583575"/>
                        <a:ext cx="269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9" name="Object 7"/>
          <p:cNvGraphicFramePr>
            <a:graphicFrameLocks noChangeAspect="1"/>
          </p:cNvGraphicFramePr>
          <p:nvPr/>
        </p:nvGraphicFramePr>
        <p:xfrm>
          <a:off x="3101050" y="5497975"/>
          <a:ext cx="3581400" cy="482600"/>
        </p:xfrm>
        <a:graphic>
          <a:graphicData uri="http://schemas.openxmlformats.org/presentationml/2006/ole">
            <mc:AlternateContent xmlns:mc="http://schemas.openxmlformats.org/markup-compatibility/2006">
              <mc:Choice xmlns:v="urn:schemas-microsoft-com:vml" Requires="v">
                <p:oleObj name="Equation" r:id="rId10" imgW="3581280" imgH="482400" progId="Equation.DSMT4">
                  <p:embed/>
                </p:oleObj>
              </mc:Choice>
              <mc:Fallback>
                <p:oleObj name="Equation" r:id="rId10" imgW="3581280" imgH="482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1050" y="5497975"/>
                        <a:ext cx="3581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7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7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p:txBody>
          <a:bodyPr/>
          <a:lstStyle/>
          <a:p>
            <a:r>
              <a:rPr lang="en-US" dirty="0"/>
              <a:t>Given the capacity of the tank and the additive’s concentration of 0.02 pounds per gallon, and given that </a:t>
            </a:r>
            <a:r>
              <a:rPr lang="en-US" i="1" dirty="0"/>
              <a:t>y</a:t>
            </a:r>
            <a:r>
              <a:rPr lang="en-US" dirty="0"/>
              <a:t>(0) = 15, we know that |20 – </a:t>
            </a:r>
            <a:r>
              <a:rPr lang="en-US" i="1" dirty="0"/>
              <a:t>y</a:t>
            </a:r>
            <a:r>
              <a:rPr lang="en-US" dirty="0"/>
              <a:t>| = 20 − </a:t>
            </a:r>
            <a:r>
              <a:rPr lang="en-US" i="1" dirty="0"/>
              <a:t>y</a:t>
            </a:r>
            <a:r>
              <a:rPr lang="en-US" dirty="0"/>
              <a:t> (in other words, </a:t>
            </a:r>
            <a:r>
              <a:rPr lang="en-US" i="1" dirty="0"/>
              <a:t>y</a:t>
            </a:r>
            <a:r>
              <a:rPr lang="en-US" dirty="0"/>
              <a:t> is less than or equal to 20 for all </a:t>
            </a:r>
            <a:r>
              <a:rPr lang="en-US" i="1" dirty="0"/>
              <a:t>t</a:t>
            </a:r>
            <a:r>
              <a:rPr lang="en-US" dirty="0"/>
              <a:t>), so 		                 And using the fact that </a:t>
            </a:r>
            <a:r>
              <a:rPr lang="en-US" i="1" dirty="0"/>
              <a:t>y</a:t>
            </a:r>
            <a:r>
              <a:rPr lang="en-US" dirty="0"/>
              <a:t>(0) = 15 again, it must be the case that </a:t>
            </a:r>
            <a:r>
              <a:rPr lang="en-US" i="1" dirty="0"/>
              <a:t>A</a:t>
            </a:r>
            <a:r>
              <a:rPr lang="en-US" dirty="0"/>
              <a:t> = 5, giving us 		       So the amount of additive in the tank at the 30-minute mark is calculated as follows.</a:t>
            </a:r>
          </a:p>
        </p:txBody>
      </p:sp>
      <p:graphicFrame>
        <p:nvGraphicFramePr>
          <p:cNvPr id="290818" name="Object 2"/>
          <p:cNvGraphicFramePr>
            <a:graphicFrameLocks noChangeAspect="1"/>
          </p:cNvGraphicFramePr>
          <p:nvPr/>
        </p:nvGraphicFramePr>
        <p:xfrm>
          <a:off x="515075" y="3018100"/>
          <a:ext cx="2197100" cy="457200"/>
        </p:xfrm>
        <a:graphic>
          <a:graphicData uri="http://schemas.openxmlformats.org/presentationml/2006/ole">
            <mc:AlternateContent xmlns:mc="http://schemas.openxmlformats.org/markup-compatibility/2006">
              <mc:Choice xmlns:v="urn:schemas-microsoft-com:vml" Requires="v">
                <p:oleObj name="Equation" r:id="rId2" imgW="2197080" imgH="457200" progId="Equation.DSMT4">
                  <p:embed/>
                </p:oleObj>
              </mc:Choice>
              <mc:Fallback>
                <p:oleObj name="Equation" r:id="rId2" imgW="219708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75" y="3018100"/>
                        <a:ext cx="219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19" name="Object 3"/>
          <p:cNvGraphicFramePr>
            <a:graphicFrameLocks noChangeAspect="1"/>
          </p:cNvGraphicFramePr>
          <p:nvPr>
            <p:extLst>
              <p:ext uri="{D42A27DB-BD31-4B8C-83A1-F6EECF244321}">
                <p14:modId xmlns:p14="http://schemas.microsoft.com/office/powerpoint/2010/main" val="2532632840"/>
              </p:ext>
            </p:extLst>
          </p:nvPr>
        </p:nvGraphicFramePr>
        <p:xfrm>
          <a:off x="6248400" y="3452150"/>
          <a:ext cx="2552700" cy="495300"/>
        </p:xfrm>
        <a:graphic>
          <a:graphicData uri="http://schemas.openxmlformats.org/presentationml/2006/ole">
            <mc:AlternateContent xmlns:mc="http://schemas.openxmlformats.org/markup-compatibility/2006">
              <mc:Choice xmlns:v="urn:schemas-microsoft-com:vml" Requires="v">
                <p:oleObj name="Equation" r:id="rId4" imgW="2552400" imgH="495000" progId="Equation.DSMT4">
                  <p:embed/>
                </p:oleObj>
              </mc:Choice>
              <mc:Fallback>
                <p:oleObj name="Equation" r:id="rId4" imgW="255240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52150"/>
                        <a:ext cx="255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0820" name="Object 4"/>
          <p:cNvGraphicFramePr>
            <a:graphicFrameLocks noChangeAspect="1"/>
          </p:cNvGraphicFramePr>
          <p:nvPr>
            <p:extLst>
              <p:ext uri="{D42A27DB-BD31-4B8C-83A1-F6EECF244321}">
                <p14:modId xmlns:p14="http://schemas.microsoft.com/office/powerpoint/2010/main" val="4190575150"/>
              </p:ext>
            </p:extLst>
          </p:nvPr>
        </p:nvGraphicFramePr>
        <p:xfrm>
          <a:off x="2381250" y="5105400"/>
          <a:ext cx="4064000" cy="495300"/>
        </p:xfrm>
        <a:graphic>
          <a:graphicData uri="http://schemas.openxmlformats.org/presentationml/2006/ole">
            <mc:AlternateContent xmlns:mc="http://schemas.openxmlformats.org/markup-compatibility/2006">
              <mc:Choice xmlns:v="urn:schemas-microsoft-com:vml" Requires="v">
                <p:oleObj name="Equation" r:id="rId6" imgW="4063680" imgH="495000" progId="Equation.DSMT4">
                  <p:embed/>
                </p:oleObj>
              </mc:Choice>
              <mc:Fallback>
                <p:oleObj name="Equation" r:id="rId6" imgW="4063680" imgH="495000" progId="Equation.DSMT4">
                  <p:embed/>
                  <p:pic>
                    <p:nvPicPr>
                      <p:cNvPr id="0" name="Picture 4"/>
                      <p:cNvPicPr>
                        <a:picLocks noChangeAspect="1" noChangeArrowheads="1"/>
                      </p:cNvPicPr>
                      <p:nvPr/>
                    </p:nvPicPr>
                    <p:blipFill>
                      <a:blip r:embed="rId7"/>
                      <a:srcRect/>
                      <a:stretch>
                        <a:fillRect/>
                      </a:stretch>
                    </p:blipFill>
                    <p:spPr bwMode="auto">
                      <a:xfrm>
                        <a:off x="2381250" y="5105400"/>
                        <a:ext cx="4064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Solving a Mixture Problem (cont.)</a:t>
            </a:r>
          </a:p>
        </p:txBody>
      </p:sp>
      <p:sp>
        <p:nvSpPr>
          <p:cNvPr id="3" name="Content Placeholder 2"/>
          <p:cNvSpPr>
            <a:spLocks noGrp="1"/>
          </p:cNvSpPr>
          <p:nvPr>
            <p:ph idx="1"/>
          </p:nvPr>
        </p:nvSpPr>
        <p:spPr>
          <a:xfrm>
            <a:off x="457200" y="1280160"/>
            <a:ext cx="3810000" cy="4572000"/>
          </a:xfrm>
        </p:spPr>
        <p:txBody>
          <a:bodyPr/>
          <a:lstStyle/>
          <a:p>
            <a:r>
              <a:rPr lang="en-US" dirty="0"/>
              <a:t>Over time, the amount of additive in the tank will approach but never actually reach 20 pounds, as shown by the graph of </a:t>
            </a:r>
            <a:r>
              <a:rPr lang="en-US" i="1" dirty="0"/>
              <a:t>y</a:t>
            </a:r>
            <a:r>
              <a:rPr lang="en-US" dirty="0"/>
              <a:t> in Figure 1.</a:t>
            </a:r>
          </a:p>
        </p:txBody>
      </p:sp>
      <p:grpSp>
        <p:nvGrpSpPr>
          <p:cNvPr id="6" name="Group 5"/>
          <p:cNvGrpSpPr/>
          <p:nvPr/>
        </p:nvGrpSpPr>
        <p:grpSpPr>
          <a:xfrm>
            <a:off x="4267200" y="1554480"/>
            <a:ext cx="4613564" cy="4150340"/>
            <a:chOff x="4267200" y="1554480"/>
            <a:chExt cx="4613564" cy="4150340"/>
          </a:xfrm>
        </p:grpSpPr>
        <p:pic>
          <p:nvPicPr>
            <p:cNvPr id="29184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267200" y="1554480"/>
              <a:ext cx="4613564" cy="3291840"/>
            </a:xfrm>
            <a:prstGeom prst="rect">
              <a:avLst/>
            </a:prstGeom>
            <a:noFill/>
            <a:ln w="9525">
              <a:noFill/>
              <a:miter lim="800000"/>
              <a:headEnd/>
              <a:tailEnd/>
            </a:ln>
          </p:spPr>
        </p:pic>
        <p:sp>
          <p:nvSpPr>
            <p:cNvPr id="5" name="Rectangle 4"/>
            <p:cNvSpPr/>
            <p:nvPr/>
          </p:nvSpPr>
          <p:spPr>
            <a:xfrm>
              <a:off x="6019800" y="5181600"/>
              <a:ext cx="1451808" cy="523220"/>
            </a:xfrm>
            <a:prstGeom prst="rect">
              <a:avLst/>
            </a:prstGeom>
          </p:spPr>
          <p:txBody>
            <a:bodyPr wrap="none">
              <a:spAutoFit/>
            </a:bodyPr>
            <a:lstStyle/>
            <a:p>
              <a:r>
                <a:rPr lang="en-US" sz="2800" b="1" dirty="0"/>
                <a:t>Figure 1 </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Separable Differential Equations (cont.)</a:t>
            </a:r>
          </a:p>
        </p:txBody>
      </p:sp>
      <p:sp>
        <p:nvSpPr>
          <p:cNvPr id="3" name="Content Placeholder 2"/>
          <p:cNvSpPr>
            <a:spLocks noGrp="1"/>
          </p:cNvSpPr>
          <p:nvPr>
            <p:ph idx="1"/>
          </p:nvPr>
        </p:nvSpPr>
        <p:spPr>
          <a:xfrm>
            <a:off x="457200" y="1078375"/>
            <a:ext cx="4724400" cy="4572000"/>
          </a:xfrm>
        </p:spPr>
        <p:txBody>
          <a:bodyPr>
            <a:noAutofit/>
          </a:bodyPr>
          <a:lstStyle/>
          <a:p>
            <a:r>
              <a:rPr lang="en-US" sz="2700" b="1" dirty="0"/>
              <a:t>Orthogonal trajectories </a:t>
            </a:r>
            <a:r>
              <a:rPr lang="en-US" sz="2700" dirty="0"/>
              <a:t>of families of curves arise naturally in the study of magnetic, electrical, and gravitational fields. An orthogonal trajectory of a family of curves is a curve that intersects each member of the family at right angles (</a:t>
            </a:r>
            <a:r>
              <a:rPr lang="en-US" sz="2700" i="1" dirty="0"/>
              <a:t>orthogonally</a:t>
            </a:r>
            <a:r>
              <a:rPr lang="en-US" sz="2700" dirty="0"/>
              <a:t>)—in Figure 2, the red curve intersects the family of blue curves in just such a manner. </a:t>
            </a:r>
          </a:p>
        </p:txBody>
      </p:sp>
      <p:grpSp>
        <p:nvGrpSpPr>
          <p:cNvPr id="6" name="Group 5"/>
          <p:cNvGrpSpPr/>
          <p:nvPr/>
        </p:nvGrpSpPr>
        <p:grpSpPr>
          <a:xfrm>
            <a:off x="5257800" y="1447800"/>
            <a:ext cx="3679835" cy="4485620"/>
            <a:chOff x="5257800" y="1447800"/>
            <a:chExt cx="3679835" cy="4485620"/>
          </a:xfrm>
        </p:grpSpPr>
        <p:pic>
          <p:nvPicPr>
            <p:cNvPr id="29286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257800" y="1447800"/>
              <a:ext cx="3679835" cy="3657600"/>
            </a:xfrm>
            <a:prstGeom prst="rect">
              <a:avLst/>
            </a:prstGeom>
            <a:noFill/>
            <a:ln w="9525">
              <a:noFill/>
              <a:miter lim="800000"/>
              <a:headEnd/>
              <a:tailEnd/>
            </a:ln>
          </p:spPr>
        </p:pic>
        <p:sp>
          <p:nvSpPr>
            <p:cNvPr id="5" name="Rectangle 4"/>
            <p:cNvSpPr/>
            <p:nvPr/>
          </p:nvSpPr>
          <p:spPr>
            <a:xfrm>
              <a:off x="6400800" y="5410200"/>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Separable Differential Equations (cont.)</a:t>
            </a:r>
          </a:p>
        </p:txBody>
      </p:sp>
      <p:sp>
        <p:nvSpPr>
          <p:cNvPr id="3" name="Content Placeholder 2"/>
          <p:cNvSpPr>
            <a:spLocks noGrp="1"/>
          </p:cNvSpPr>
          <p:nvPr>
            <p:ph idx="1"/>
          </p:nvPr>
        </p:nvSpPr>
        <p:spPr/>
        <p:txBody>
          <a:bodyPr/>
          <a:lstStyle/>
          <a:p>
            <a:r>
              <a:rPr lang="en-US" dirty="0"/>
              <a:t>And we can go further.  Given a family of curves, we can determine another corresponding family of orthogonal trajectories, in which each curve in one family intersects each curve in the other family at right angles. We find the second family by solving a differential equation.</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Determining the Orthogonal</a:t>
            </a:r>
            <a:br>
              <a:rPr lang="en-US" dirty="0"/>
            </a:br>
            <a:r>
              <a:rPr lang="en-US" dirty="0"/>
              <a:t>Trajectories of a Family of Curves</a:t>
            </a:r>
          </a:p>
        </p:txBody>
      </p:sp>
      <p:sp>
        <p:nvSpPr>
          <p:cNvPr id="3" name="Content Placeholder 2"/>
          <p:cNvSpPr>
            <a:spLocks noGrp="1"/>
          </p:cNvSpPr>
          <p:nvPr>
            <p:ph idx="1"/>
          </p:nvPr>
        </p:nvSpPr>
        <p:spPr/>
        <p:txBody>
          <a:bodyPr/>
          <a:lstStyle/>
          <a:p>
            <a:r>
              <a:rPr lang="en-US" dirty="0"/>
              <a:t>Determine the orthogonal trajectories of the family of curves </a:t>
            </a:r>
            <a:r>
              <a:rPr lang="en-US" i="1" dirty="0"/>
              <a:t>xy</a:t>
            </a:r>
            <a:r>
              <a:rPr lang="en-US" dirty="0"/>
              <a:t> = </a:t>
            </a:r>
            <a:r>
              <a:rPr lang="en-US" i="1" dirty="0"/>
              <a:t>a</a:t>
            </a:r>
            <a:r>
              <a:rPr lang="en-US" dirty="0"/>
              <a:t>, where </a:t>
            </a:r>
            <a:r>
              <a:rPr lang="en-US" i="1" dirty="0"/>
              <a:t>a</a:t>
            </a:r>
            <a:r>
              <a:rPr lang="en-US" dirty="0"/>
              <a:t> is an arbitrary nonzero constant.</a:t>
            </a:r>
          </a:p>
          <a:p>
            <a:r>
              <a:rPr lang="en-US" b="1" dirty="0"/>
              <a:t>Solution</a:t>
            </a:r>
          </a:p>
          <a:p>
            <a:r>
              <a:rPr lang="en-US" dirty="0"/>
              <a:t>Each curve </a:t>
            </a:r>
            <a:r>
              <a:rPr lang="en-US" i="1" dirty="0"/>
              <a:t>xy</a:t>
            </a:r>
            <a:r>
              <a:rPr lang="en-US" dirty="0"/>
              <a:t> = </a:t>
            </a:r>
            <a:r>
              <a:rPr lang="en-US" i="1" dirty="0"/>
              <a:t>a</a:t>
            </a:r>
            <a:r>
              <a:rPr lang="en-US" dirty="0"/>
              <a:t> is a hyperbola with the coordinate axes as asymptotes. For a given constant </a:t>
            </a:r>
            <a:r>
              <a:rPr lang="en-US" i="1" dirty="0"/>
              <a:t>a</a:t>
            </a:r>
            <a:r>
              <a:rPr lang="en-US" dirty="0"/>
              <a:t>, we can determine the slope of the line tangent to the curve at a given point (</a:t>
            </a:r>
            <a:r>
              <a:rPr lang="en-US" i="1" dirty="0"/>
              <a:t>x</a:t>
            </a:r>
            <a:r>
              <a:rPr lang="en-US" dirty="0"/>
              <a:t>, </a:t>
            </a:r>
            <a:r>
              <a:rPr lang="en-US" i="1" dirty="0"/>
              <a:t>y</a:t>
            </a:r>
            <a:r>
              <a:rPr lang="en-US" dirty="0"/>
              <a:t>) by implicitly differentiating the equation </a:t>
            </a:r>
            <a:r>
              <a:rPr lang="en-US" i="1" dirty="0"/>
              <a:t>xy</a:t>
            </a:r>
            <a:r>
              <a:rPr lang="en-US" dirty="0"/>
              <a:t> = </a:t>
            </a:r>
            <a:r>
              <a:rPr lang="en-US" i="1" dirty="0"/>
              <a:t>a</a:t>
            </a:r>
            <a:r>
              <a:rPr lang="en-US" dirty="0"/>
              <a:t> and solving for </a:t>
            </a:r>
            <a:r>
              <a:rPr lang="en-US" i="1" dirty="0"/>
              <a:t>dy</a:t>
            </a:r>
            <a:r>
              <a:rPr lang="en-US" dirty="0"/>
              <a:t>/</a:t>
            </a:r>
            <a:r>
              <a:rPr lang="en-US" i="1" dirty="0"/>
              <a:t>dx</a:t>
            </a:r>
            <a:r>
              <a:rPr lang="en-US" dirty="0"/>
              <a:t>, as follows.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Determining the Orthogonal</a:t>
            </a:r>
            <a:br>
              <a:rPr lang="en-US" dirty="0"/>
            </a:br>
            <a:r>
              <a:rPr lang="en-US" dirty="0"/>
              <a:t>Trajectories of a Family of Curves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93891" name="Object 3"/>
          <p:cNvGraphicFramePr>
            <a:graphicFrameLocks noChangeAspect="1"/>
          </p:cNvGraphicFramePr>
          <p:nvPr/>
        </p:nvGraphicFramePr>
        <p:xfrm>
          <a:off x="4114800" y="1447800"/>
          <a:ext cx="901700" cy="304800"/>
        </p:xfrm>
        <a:graphic>
          <a:graphicData uri="http://schemas.openxmlformats.org/presentationml/2006/ole">
            <mc:AlternateContent xmlns:mc="http://schemas.openxmlformats.org/markup-compatibility/2006">
              <mc:Choice xmlns:v="urn:schemas-microsoft-com:vml" Requires="v">
                <p:oleObj name="Equation" r:id="rId2" imgW="901440" imgH="304560" progId="Equation.DSMT4">
                  <p:embed/>
                </p:oleObj>
              </mc:Choice>
              <mc:Fallback>
                <p:oleObj name="Equation" r:id="rId2" imgW="901440" imgH="304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47800"/>
                        <a:ext cx="901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2" name="Object 4"/>
          <p:cNvGraphicFramePr>
            <a:graphicFrameLocks noChangeAspect="1"/>
          </p:cNvGraphicFramePr>
          <p:nvPr/>
        </p:nvGraphicFramePr>
        <p:xfrm>
          <a:off x="3346450" y="1876425"/>
          <a:ext cx="1676400" cy="838200"/>
        </p:xfrm>
        <a:graphic>
          <a:graphicData uri="http://schemas.openxmlformats.org/presentationml/2006/ole">
            <mc:AlternateContent xmlns:mc="http://schemas.openxmlformats.org/markup-compatibility/2006">
              <mc:Choice xmlns:v="urn:schemas-microsoft-com:vml" Requires="v">
                <p:oleObj name="Equation" r:id="rId4" imgW="1676160" imgH="838080" progId="Equation.DSMT4">
                  <p:embed/>
                </p:oleObj>
              </mc:Choice>
              <mc:Fallback>
                <p:oleObj name="Equation" r:id="rId4" imgW="167616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450" y="1876425"/>
                        <a:ext cx="167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3893" name="Object 5"/>
          <p:cNvGraphicFramePr>
            <a:graphicFrameLocks noChangeAspect="1"/>
          </p:cNvGraphicFramePr>
          <p:nvPr/>
        </p:nvGraphicFramePr>
        <p:xfrm>
          <a:off x="4059238" y="2819400"/>
          <a:ext cx="1270000" cy="838200"/>
        </p:xfrm>
        <a:graphic>
          <a:graphicData uri="http://schemas.openxmlformats.org/presentationml/2006/ole">
            <mc:AlternateContent xmlns:mc="http://schemas.openxmlformats.org/markup-compatibility/2006">
              <mc:Choice xmlns:v="urn:schemas-microsoft-com:vml" Requires="v">
                <p:oleObj name="Equation" r:id="rId6" imgW="1269720" imgH="838080" progId="Equation.DSMT4">
                  <p:embed/>
                </p:oleObj>
              </mc:Choice>
              <mc:Fallback>
                <p:oleObj name="Equation" r:id="rId6" imgW="126972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238" y="2819400"/>
                        <a:ext cx="127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Determining the Orthogonal</a:t>
            </a:r>
            <a:br>
              <a:rPr lang="en-US" dirty="0"/>
            </a:br>
            <a:r>
              <a:rPr lang="en-US" dirty="0"/>
              <a:t>Trajectories of a Family of Curves (cont.)</a:t>
            </a:r>
          </a:p>
        </p:txBody>
      </p:sp>
      <p:sp>
        <p:nvSpPr>
          <p:cNvPr id="3" name="Content Placeholder 2"/>
          <p:cNvSpPr>
            <a:spLocks noGrp="1"/>
          </p:cNvSpPr>
          <p:nvPr>
            <p:ph idx="1"/>
          </p:nvPr>
        </p:nvSpPr>
        <p:spPr/>
        <p:txBody>
          <a:bodyPr/>
          <a:lstStyle/>
          <a:p>
            <a:r>
              <a:rPr lang="en-US" dirty="0"/>
              <a:t>Recall that the slopes of orthogonal lines are negative reciprocals of each other, so the slope of the line that is perpendicular to the line tangent to the curve </a:t>
            </a:r>
            <a:r>
              <a:rPr lang="en-US" i="1" dirty="0"/>
              <a:t>xy</a:t>
            </a:r>
            <a:r>
              <a:rPr lang="en-US" dirty="0"/>
              <a:t> = </a:t>
            </a:r>
            <a:r>
              <a:rPr lang="en-US" i="1" dirty="0"/>
              <a:t>a</a:t>
            </a:r>
            <a:r>
              <a:rPr lang="en-US" dirty="0"/>
              <a:t> at the point (</a:t>
            </a:r>
            <a:r>
              <a:rPr lang="en-US" i="1" dirty="0"/>
              <a:t>x</a:t>
            </a:r>
            <a:r>
              <a:rPr lang="en-US" dirty="0"/>
              <a:t>, </a:t>
            </a:r>
            <a:r>
              <a:rPr lang="en-US" i="1" dirty="0"/>
              <a:t>y</a:t>
            </a:r>
            <a:r>
              <a:rPr lang="en-US" dirty="0"/>
              <a:t>) satisfies </a:t>
            </a:r>
            <a:r>
              <a:rPr lang="en-US" i="1" dirty="0"/>
              <a:t>dy</a:t>
            </a:r>
            <a:r>
              <a:rPr lang="en-US" dirty="0"/>
              <a:t>/</a:t>
            </a:r>
            <a:r>
              <a:rPr lang="en-US" i="1" dirty="0"/>
              <a:t>dx</a:t>
            </a:r>
            <a:r>
              <a:rPr lang="en-US" dirty="0"/>
              <a:t> = </a:t>
            </a:r>
            <a:r>
              <a:rPr lang="en-US" i="1" dirty="0"/>
              <a:t>x</a:t>
            </a:r>
            <a:r>
              <a:rPr lang="en-US" dirty="0"/>
              <a:t>/</a:t>
            </a:r>
            <a:r>
              <a:rPr lang="en-US" i="1" dirty="0"/>
              <a:t>y</a:t>
            </a:r>
            <a:r>
              <a:rPr lang="en-US" dirty="0"/>
              <a:t>. We can now solve this separable differential equation to find equations for the curves orthogonal to </a:t>
            </a:r>
            <a:r>
              <a:rPr lang="en-US" i="1" dirty="0"/>
              <a:t>xy</a:t>
            </a:r>
            <a:r>
              <a:rPr lang="en-US" dirty="0"/>
              <a:t> = </a:t>
            </a:r>
            <a:r>
              <a:rPr lang="en-US" i="1" dirty="0"/>
              <a:t>a</a:t>
            </a:r>
            <a:r>
              <a:rPr lang="en-U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and Terminology</a:t>
            </a:r>
          </a:p>
        </p:txBody>
      </p:sp>
      <p:sp>
        <p:nvSpPr>
          <p:cNvPr id="3" name="Content Placeholder 2"/>
          <p:cNvSpPr>
            <a:spLocks noGrp="1"/>
          </p:cNvSpPr>
          <p:nvPr>
            <p:ph idx="1"/>
          </p:nvPr>
        </p:nvSpPr>
        <p:spPr/>
        <p:txBody>
          <a:bodyPr>
            <a:normAutofit/>
          </a:bodyPr>
          <a:lstStyle/>
          <a:p>
            <a:r>
              <a:rPr lang="en-US" dirty="0"/>
              <a:t>In a sense, we have already solved many differential equations: any equation of the form </a:t>
            </a:r>
            <a:r>
              <a:rPr lang="en-US" i="1" dirty="0"/>
              <a:t>dy</a:t>
            </a:r>
            <a:r>
              <a:rPr lang="en-US" dirty="0"/>
              <a:t>/</a:t>
            </a:r>
            <a:r>
              <a:rPr lang="en-US" i="1" dirty="0"/>
              <a:t>dx</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in which our goal is to determine </a:t>
            </a:r>
            <a:r>
              <a:rPr lang="en-US" i="1" dirty="0"/>
              <a:t>y</a:t>
            </a:r>
            <a:r>
              <a:rPr lang="en-US" dirty="0"/>
              <a:t> as a function of </a:t>
            </a:r>
            <a:r>
              <a:rPr lang="en-US" i="1" dirty="0"/>
              <a:t>x</a:t>
            </a:r>
            <a:r>
              <a:rPr lang="en-US" dirty="0"/>
              <a:t>, qualifies. But such equations are the very simplest examples, and the only solution technique we have used so far is integration; specifically, assuming </a:t>
            </a:r>
            <a:r>
              <a:rPr lang="en-US" i="1" dirty="0"/>
              <a:t>f</a:t>
            </a:r>
            <a:r>
              <a:rPr lang="en-US" dirty="0"/>
              <a:t> is integrable, 		          is the answer. The study of techniques used to solve more complicated differential equations constitutes a subfield of mathematics, and entire books and courses are devoted to the topic.</a:t>
            </a:r>
          </a:p>
        </p:txBody>
      </p:sp>
      <p:graphicFrame>
        <p:nvGraphicFramePr>
          <p:cNvPr id="274434" name="Object 2"/>
          <p:cNvGraphicFramePr>
            <a:graphicFrameLocks noChangeAspect="1"/>
          </p:cNvGraphicFramePr>
          <p:nvPr>
            <p:extLst>
              <p:ext uri="{D42A27DB-BD31-4B8C-83A1-F6EECF244321}">
                <p14:modId xmlns:p14="http://schemas.microsoft.com/office/powerpoint/2010/main" val="2332618013"/>
              </p:ext>
            </p:extLst>
          </p:nvPr>
        </p:nvGraphicFramePr>
        <p:xfrm>
          <a:off x="2209800" y="3830540"/>
          <a:ext cx="1803400" cy="609600"/>
        </p:xfrm>
        <a:graphic>
          <a:graphicData uri="http://schemas.openxmlformats.org/presentationml/2006/ole">
            <mc:AlternateContent xmlns:mc="http://schemas.openxmlformats.org/markup-compatibility/2006">
              <mc:Choice xmlns:v="urn:schemas-microsoft-com:vml" Requires="v">
                <p:oleObj name="Equation" r:id="rId2" imgW="1803240" imgH="609480" progId="Equation.DSMT4">
                  <p:embed/>
                </p:oleObj>
              </mc:Choice>
              <mc:Fallback>
                <p:oleObj name="Equation" r:id="rId2" imgW="1803240" imgH="609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30540"/>
                        <a:ext cx="180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Determining the Orthogonal</a:t>
            </a:r>
            <a:br>
              <a:rPr lang="en-US" dirty="0"/>
            </a:br>
            <a:r>
              <a:rPr lang="en-US" dirty="0"/>
              <a:t>Trajectories of a Family of Curves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95939" name="Object 3"/>
          <p:cNvGraphicFramePr>
            <a:graphicFrameLocks noChangeAspect="1"/>
          </p:cNvGraphicFramePr>
          <p:nvPr/>
        </p:nvGraphicFramePr>
        <p:xfrm>
          <a:off x="3514525" y="1378350"/>
          <a:ext cx="1016000" cy="901700"/>
        </p:xfrm>
        <a:graphic>
          <a:graphicData uri="http://schemas.openxmlformats.org/presentationml/2006/ole">
            <mc:AlternateContent xmlns:mc="http://schemas.openxmlformats.org/markup-compatibility/2006">
              <mc:Choice xmlns:v="urn:schemas-microsoft-com:vml" Requires="v">
                <p:oleObj name="Equation" r:id="rId2" imgW="1015920" imgH="901440" progId="Equation.DSMT4">
                  <p:embed/>
                </p:oleObj>
              </mc:Choice>
              <mc:Fallback>
                <p:oleObj name="Equation" r:id="rId2" imgW="1015920" imgH="9014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525" y="1378350"/>
                        <a:ext cx="1016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0" name="Object 4"/>
          <p:cNvGraphicFramePr>
            <a:graphicFrameLocks noChangeAspect="1"/>
          </p:cNvGraphicFramePr>
          <p:nvPr/>
        </p:nvGraphicFramePr>
        <p:xfrm>
          <a:off x="3364375" y="2456725"/>
          <a:ext cx="1498600" cy="393700"/>
        </p:xfrm>
        <a:graphic>
          <a:graphicData uri="http://schemas.openxmlformats.org/presentationml/2006/ole">
            <mc:AlternateContent xmlns:mc="http://schemas.openxmlformats.org/markup-compatibility/2006">
              <mc:Choice xmlns:v="urn:schemas-microsoft-com:vml" Requires="v">
                <p:oleObj name="Equation" r:id="rId4" imgW="1498320" imgH="393480" progId="Equation.DSMT4">
                  <p:embed/>
                </p:oleObj>
              </mc:Choice>
              <mc:Fallback>
                <p:oleObj name="Equation" r:id="rId4" imgW="1498320" imgH="3934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375" y="2456725"/>
                        <a:ext cx="1498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1" name="Object 5"/>
          <p:cNvGraphicFramePr>
            <a:graphicFrameLocks noChangeAspect="1"/>
          </p:cNvGraphicFramePr>
          <p:nvPr/>
        </p:nvGraphicFramePr>
        <p:xfrm>
          <a:off x="3165675" y="2971800"/>
          <a:ext cx="1917700" cy="609600"/>
        </p:xfrm>
        <a:graphic>
          <a:graphicData uri="http://schemas.openxmlformats.org/presentationml/2006/ole">
            <mc:AlternateContent xmlns:mc="http://schemas.openxmlformats.org/markup-compatibility/2006">
              <mc:Choice xmlns:v="urn:schemas-microsoft-com:vml" Requires="v">
                <p:oleObj name="Equation" r:id="rId6" imgW="1917360" imgH="609480" progId="Equation.DSMT4">
                  <p:embed/>
                </p:oleObj>
              </mc:Choice>
              <mc:Fallback>
                <p:oleObj name="Equation" r:id="rId6" imgW="1917360" imgH="609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5675" y="2971800"/>
                        <a:ext cx="1917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2" name="Object 6"/>
          <p:cNvGraphicFramePr>
            <a:graphicFrameLocks noChangeAspect="1"/>
          </p:cNvGraphicFramePr>
          <p:nvPr/>
        </p:nvGraphicFramePr>
        <p:xfrm>
          <a:off x="3558250" y="3710650"/>
          <a:ext cx="1638300" cy="876300"/>
        </p:xfrm>
        <a:graphic>
          <a:graphicData uri="http://schemas.openxmlformats.org/presentationml/2006/ole">
            <mc:AlternateContent xmlns:mc="http://schemas.openxmlformats.org/markup-compatibility/2006">
              <mc:Choice xmlns:v="urn:schemas-microsoft-com:vml" Requires="v">
                <p:oleObj name="Equation" r:id="rId8" imgW="1638000" imgH="876240" progId="Equation.DSMT4">
                  <p:embed/>
                </p:oleObj>
              </mc:Choice>
              <mc:Fallback>
                <p:oleObj name="Equation" r:id="rId8" imgW="1638000" imgH="8762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8250" y="3710650"/>
                        <a:ext cx="1638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5943" name="Object 7"/>
          <p:cNvGraphicFramePr>
            <a:graphicFrameLocks noChangeAspect="1"/>
          </p:cNvGraphicFramePr>
          <p:nvPr/>
        </p:nvGraphicFramePr>
        <p:xfrm>
          <a:off x="2971800" y="4731150"/>
          <a:ext cx="3479800" cy="444500"/>
        </p:xfrm>
        <a:graphic>
          <a:graphicData uri="http://schemas.openxmlformats.org/presentationml/2006/ole">
            <mc:AlternateContent xmlns:mc="http://schemas.openxmlformats.org/markup-compatibility/2006">
              <mc:Choice xmlns:v="urn:schemas-microsoft-com:vml" Requires="v">
                <p:oleObj name="Equation" r:id="rId10" imgW="3479760" imgH="444240" progId="Equation.DSMT4">
                  <p:embed/>
                </p:oleObj>
              </mc:Choice>
              <mc:Fallback>
                <p:oleObj name="Equation" r:id="rId10" imgW="3479760" imgH="4442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4731150"/>
                        <a:ext cx="3479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9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9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Determining the Orthogonal</a:t>
            </a:r>
            <a:br>
              <a:rPr lang="en-US" dirty="0"/>
            </a:br>
            <a:r>
              <a:rPr lang="en-US" dirty="0"/>
              <a:t>Trajectories of a Family of Curves (cont.)</a:t>
            </a:r>
          </a:p>
        </p:txBody>
      </p:sp>
      <p:sp>
        <p:nvSpPr>
          <p:cNvPr id="3" name="Content Placeholder 2"/>
          <p:cNvSpPr>
            <a:spLocks noGrp="1"/>
          </p:cNvSpPr>
          <p:nvPr>
            <p:ph idx="1"/>
          </p:nvPr>
        </p:nvSpPr>
        <p:spPr>
          <a:xfrm>
            <a:off x="457200" y="1280160"/>
            <a:ext cx="4267200" cy="4572000"/>
          </a:xfrm>
        </p:spPr>
        <p:txBody>
          <a:bodyPr/>
          <a:lstStyle/>
          <a:p>
            <a:r>
              <a:rPr lang="en-US" dirty="0"/>
              <a:t>Figure 3 illustrates how three curves of the first family (shown in blue) relate to three curves </a:t>
            </a:r>
            <a:br>
              <a:rPr lang="en-US" dirty="0"/>
            </a:br>
            <a:r>
              <a:rPr lang="en-US" dirty="0"/>
              <a:t>of the second family </a:t>
            </a:r>
            <a:br>
              <a:rPr lang="en-US" dirty="0"/>
            </a:br>
            <a:r>
              <a:rPr lang="en-US" dirty="0"/>
              <a:t>(shown in red). </a:t>
            </a:r>
          </a:p>
        </p:txBody>
      </p:sp>
      <p:pic>
        <p:nvPicPr>
          <p:cNvPr id="296962" name="Picture 2"/>
          <p:cNvPicPr>
            <a:picLocks noChangeAspect="1" noChangeArrowheads="1"/>
          </p:cNvPicPr>
          <p:nvPr/>
        </p:nvPicPr>
        <p:blipFill>
          <a:blip r:embed="rId2" cstate="print"/>
          <a:srcRect/>
          <a:stretch>
            <a:fillRect/>
          </a:stretch>
        </p:blipFill>
        <p:spPr bwMode="auto">
          <a:xfrm>
            <a:off x="4572000" y="1265500"/>
            <a:ext cx="4387103" cy="4114800"/>
          </a:xfrm>
          <a:prstGeom prst="rect">
            <a:avLst/>
          </a:prstGeom>
          <a:noFill/>
          <a:ln w="9525">
            <a:noFill/>
            <a:miter lim="800000"/>
            <a:headEnd/>
            <a:tailEnd/>
          </a:ln>
        </p:spPr>
      </p:pic>
      <p:sp>
        <p:nvSpPr>
          <p:cNvPr id="5" name="Rectangle 4"/>
          <p:cNvSpPr/>
          <p:nvPr/>
        </p:nvSpPr>
        <p:spPr>
          <a:xfrm>
            <a:off x="4038600" y="5486400"/>
            <a:ext cx="4965911" cy="523220"/>
          </a:xfrm>
          <a:prstGeom prst="rect">
            <a:avLst/>
          </a:prstGeom>
        </p:spPr>
        <p:txBody>
          <a:bodyPr wrap="none">
            <a:spAutoFit/>
          </a:bodyPr>
          <a:lstStyle/>
          <a:p>
            <a:r>
              <a:rPr lang="en-US" sz="2800" b="1" dirty="0"/>
              <a:t>Figure 3 </a:t>
            </a:r>
            <a:r>
              <a:rPr lang="en-US" sz="2800" dirty="0"/>
              <a:t>Orthogonal Trajectories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Determining the Orthogonal</a:t>
            </a:r>
            <a:br>
              <a:rPr lang="en-US" dirty="0"/>
            </a:br>
            <a:r>
              <a:rPr lang="en-US" dirty="0"/>
              <a:t>Trajectories of a Family of Curves (cont.)</a:t>
            </a:r>
          </a:p>
        </p:txBody>
      </p:sp>
      <p:sp>
        <p:nvSpPr>
          <p:cNvPr id="3" name="Content Placeholder 2"/>
          <p:cNvSpPr>
            <a:spLocks noGrp="1"/>
          </p:cNvSpPr>
          <p:nvPr>
            <p:ph idx="1"/>
          </p:nvPr>
        </p:nvSpPr>
        <p:spPr/>
        <p:txBody>
          <a:bodyPr/>
          <a:lstStyle/>
          <a:p>
            <a:r>
              <a:rPr lang="en-US" dirty="0"/>
              <a:t>For each blue curve there are an infinite number of orthogonal curves from the second family that could be depicted—the three shown were chosen to each intersect a blue curve at a point with </a:t>
            </a:r>
            <a:r>
              <a:rPr lang="en-US" i="1" dirty="0"/>
              <a:t>x</a:t>
            </a:r>
            <a:r>
              <a:rPr lang="en-US" dirty="0"/>
              <a:t>-coordinate equal to 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066800"/>
            <a:ext cx="8229600" cy="4401205"/>
          </a:xfrm>
          <a:noFill/>
          <a:ln w="28575">
            <a:solidFill>
              <a:srgbClr val="FF0000"/>
            </a:solidFill>
          </a:ln>
        </p:spPr>
        <p:txBody>
          <a:bodyPr>
            <a:spAutoFit/>
          </a:bodyPr>
          <a:lstStyle/>
          <a:p>
            <a:r>
              <a:rPr lang="en-US" dirty="0">
                <a:solidFill>
                  <a:schemeClr val="tx1"/>
                </a:solidFill>
              </a:rPr>
              <a:t>It may be tempting to find the orthogonal trajectories of the family of curves </a:t>
            </a:r>
            <a:r>
              <a:rPr lang="en-US" i="1" dirty="0">
                <a:solidFill>
                  <a:schemeClr val="tx1"/>
                </a:solidFill>
              </a:rPr>
              <a:t>xy</a:t>
            </a:r>
            <a:r>
              <a:rPr lang="en-US" dirty="0">
                <a:solidFill>
                  <a:schemeClr val="tx1"/>
                </a:solidFill>
              </a:rPr>
              <a:t> = </a:t>
            </a:r>
            <a:r>
              <a:rPr lang="en-US" i="1" dirty="0">
                <a:solidFill>
                  <a:schemeClr val="tx1"/>
                </a:solidFill>
              </a:rPr>
              <a:t>a</a:t>
            </a:r>
            <a:r>
              <a:rPr lang="en-US" dirty="0">
                <a:solidFill>
                  <a:schemeClr val="tx1"/>
                </a:solidFill>
              </a:rPr>
              <a:t> by first solving for </a:t>
            </a:r>
            <a:r>
              <a:rPr lang="en-US" i="1" dirty="0">
                <a:solidFill>
                  <a:schemeClr val="tx1"/>
                </a:solidFill>
              </a:rPr>
              <a:t>y</a:t>
            </a:r>
            <a:r>
              <a:rPr lang="en-US" dirty="0">
                <a:solidFill>
                  <a:schemeClr val="tx1"/>
                </a:solidFill>
              </a:rPr>
              <a:t>, differentiating to get </a:t>
            </a:r>
            <a:r>
              <a:rPr lang="en-US" i="1" dirty="0">
                <a:solidFill>
                  <a:schemeClr val="tx1"/>
                </a:solidFill>
              </a:rPr>
              <a:t>dy</a:t>
            </a:r>
            <a:r>
              <a:rPr lang="en-US" dirty="0">
                <a:solidFill>
                  <a:schemeClr val="tx1"/>
                </a:solidFill>
              </a:rPr>
              <a:t>/</a:t>
            </a:r>
            <a:r>
              <a:rPr lang="en-US" i="1" dirty="0">
                <a:solidFill>
                  <a:schemeClr val="tx1"/>
                </a:solidFill>
              </a:rPr>
              <a:t>dx = </a:t>
            </a:r>
            <a:r>
              <a:rPr lang="en-US" dirty="0">
                <a:solidFill>
                  <a:schemeClr val="tx1"/>
                </a:solidFill>
              </a:rPr>
              <a:t>−</a:t>
            </a:r>
            <a:r>
              <a:rPr lang="en-US" i="1" dirty="0">
                <a:solidFill>
                  <a:schemeClr val="tx1"/>
                </a:solidFill>
              </a:rPr>
              <a:t>a</a:t>
            </a:r>
            <a:r>
              <a:rPr lang="en-US" dirty="0">
                <a:solidFill>
                  <a:schemeClr val="tx1"/>
                </a:solidFill>
              </a:rPr>
              <a:t>/</a:t>
            </a:r>
            <a:r>
              <a:rPr lang="en-US" i="1" dirty="0">
                <a:solidFill>
                  <a:schemeClr val="tx1"/>
                </a:solidFill>
              </a:rPr>
              <a:t>x</a:t>
            </a:r>
            <a:r>
              <a:rPr lang="en-US" baseline="30000" dirty="0">
                <a:solidFill>
                  <a:schemeClr val="tx1"/>
                </a:solidFill>
              </a:rPr>
              <a:t>2</a:t>
            </a:r>
            <a:r>
              <a:rPr lang="en-US" dirty="0">
                <a:solidFill>
                  <a:schemeClr val="tx1"/>
                </a:solidFill>
              </a:rPr>
              <a:t>, and then integrating the negative reciprocal of this result. This will indeed give us </a:t>
            </a:r>
            <a:r>
              <a:rPr lang="en-US" i="1" dirty="0">
                <a:solidFill>
                  <a:schemeClr val="tx1"/>
                </a:solidFill>
              </a:rPr>
              <a:t>one</a:t>
            </a:r>
            <a:r>
              <a:rPr lang="en-US" dirty="0">
                <a:solidFill>
                  <a:schemeClr val="tx1"/>
                </a:solidFill>
              </a:rPr>
              <a:t> trajectory that is orthogonal to the curve </a:t>
            </a:r>
            <a:r>
              <a:rPr lang="en-US" i="1" dirty="0">
                <a:solidFill>
                  <a:schemeClr val="tx1"/>
                </a:solidFill>
              </a:rPr>
              <a:t>xy</a:t>
            </a:r>
            <a:r>
              <a:rPr lang="en-US" dirty="0">
                <a:solidFill>
                  <a:schemeClr val="tx1"/>
                </a:solidFill>
              </a:rPr>
              <a:t> = </a:t>
            </a:r>
            <a:r>
              <a:rPr lang="en-US" i="1" dirty="0">
                <a:solidFill>
                  <a:schemeClr val="tx1"/>
                </a:solidFill>
              </a:rPr>
              <a:t>a</a:t>
            </a:r>
            <a:r>
              <a:rPr lang="en-US" dirty="0">
                <a:solidFill>
                  <a:schemeClr val="tx1"/>
                </a:solidFill>
              </a:rPr>
              <a:t> for </a:t>
            </a:r>
            <a:r>
              <a:rPr lang="en-US" i="1" dirty="0">
                <a:solidFill>
                  <a:schemeClr val="tx1"/>
                </a:solidFill>
              </a:rPr>
              <a:t>one</a:t>
            </a:r>
            <a:r>
              <a:rPr lang="en-US" dirty="0">
                <a:solidFill>
                  <a:schemeClr val="tx1"/>
                </a:solidFill>
              </a:rPr>
              <a:t> fixed value of </a:t>
            </a:r>
            <a:r>
              <a:rPr lang="en-US" i="1" dirty="0">
                <a:solidFill>
                  <a:schemeClr val="tx1"/>
                </a:solidFill>
              </a:rPr>
              <a:t>a</a:t>
            </a:r>
            <a:r>
              <a:rPr lang="en-US" dirty="0">
                <a:solidFill>
                  <a:schemeClr val="tx1"/>
                </a:solidFill>
              </a:rPr>
              <a:t>, but not a family of trajectories orthogonal to the entire family of curves of the form </a:t>
            </a:r>
            <a:r>
              <a:rPr lang="en-US" i="1" dirty="0">
                <a:solidFill>
                  <a:schemeClr val="tx1"/>
                </a:solidFill>
              </a:rPr>
              <a:t>xy</a:t>
            </a:r>
            <a:r>
              <a:rPr lang="en-US" dirty="0">
                <a:solidFill>
                  <a:schemeClr val="tx1"/>
                </a:solidFill>
              </a:rPr>
              <a:t> = </a:t>
            </a:r>
            <a:r>
              <a:rPr lang="en-US" i="1" dirty="0">
                <a:solidFill>
                  <a:schemeClr val="tx1"/>
                </a:solidFill>
              </a:rPr>
              <a:t>a</a:t>
            </a:r>
            <a:r>
              <a:rPr lang="en-US" dirty="0">
                <a:solidFill>
                  <a:schemeClr val="tx1"/>
                </a:solidFill>
              </a:rPr>
              <a:t>. In order to find the complete family of orthogonal trajectories, we need a differential equation that is true for all values of </a:t>
            </a:r>
            <a:r>
              <a:rPr lang="en-US" i="1" dirty="0">
                <a:solidFill>
                  <a:schemeClr val="tx1"/>
                </a:solidFill>
              </a:rPr>
              <a:t>a</a:t>
            </a:r>
            <a:r>
              <a:rPr lang="en-US" dirty="0">
                <a:solidFill>
                  <a:schemeClr val="tx1"/>
                </a:solidFill>
              </a:rPr>
              <a:t> simultaneously.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 (cont.)</a:t>
            </a:r>
          </a:p>
        </p:txBody>
      </p:sp>
      <p:sp>
        <p:nvSpPr>
          <p:cNvPr id="3" name="Content Placeholder 2"/>
          <p:cNvSpPr>
            <a:spLocks noGrp="1"/>
          </p:cNvSpPr>
          <p:nvPr>
            <p:ph idx="1"/>
          </p:nvPr>
        </p:nvSpPr>
        <p:spPr>
          <a:xfrm>
            <a:off x="457200" y="1280160"/>
            <a:ext cx="8229600" cy="3797963"/>
          </a:xfrm>
          <a:noFill/>
          <a:ln w="28575">
            <a:solidFill>
              <a:srgbClr val="FF0000"/>
            </a:solidFill>
          </a:ln>
        </p:spPr>
        <p:txBody>
          <a:bodyPr>
            <a:spAutoFit/>
          </a:bodyPr>
          <a:lstStyle/>
          <a:p>
            <a:r>
              <a:rPr lang="en-US" dirty="0">
                <a:solidFill>
                  <a:schemeClr val="tx1"/>
                </a:solidFill>
              </a:rPr>
              <a:t>The method can be salvaged by recognizing the dependence of </a:t>
            </a:r>
            <a:r>
              <a:rPr lang="en-US" i="1" dirty="0">
                <a:solidFill>
                  <a:schemeClr val="tx1"/>
                </a:solidFill>
              </a:rPr>
              <a:t>a</a:t>
            </a:r>
            <a:r>
              <a:rPr lang="en-US" dirty="0">
                <a:solidFill>
                  <a:schemeClr val="tx1"/>
                </a:solidFill>
              </a:rPr>
              <a:t> on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writing</a:t>
            </a:r>
          </a:p>
          <a:p>
            <a:endParaRPr lang="en-US" dirty="0">
              <a:solidFill>
                <a:schemeClr val="tx1"/>
              </a:solidFill>
            </a:endParaRPr>
          </a:p>
          <a:p>
            <a:endParaRPr lang="en-US" dirty="0">
              <a:solidFill>
                <a:schemeClr val="tx1"/>
              </a:solidFill>
            </a:endParaRPr>
          </a:p>
          <a:p>
            <a:r>
              <a:rPr lang="en-US" dirty="0">
                <a:solidFill>
                  <a:schemeClr val="tx1"/>
                </a:solidFill>
              </a:rPr>
              <a:t>and proceeding as in Example 5. Writing </a:t>
            </a:r>
            <a:r>
              <a:rPr lang="en-US" i="1" dirty="0">
                <a:solidFill>
                  <a:schemeClr val="tx1"/>
                </a:solidFill>
              </a:rPr>
              <a:t>dy</a:t>
            </a:r>
            <a:r>
              <a:rPr lang="en-US" dirty="0">
                <a:solidFill>
                  <a:schemeClr val="tx1"/>
                </a:solidFill>
              </a:rPr>
              <a:t>/</a:t>
            </a:r>
            <a:r>
              <a:rPr lang="en-US" i="1" dirty="0">
                <a:solidFill>
                  <a:schemeClr val="tx1"/>
                </a:solidFill>
              </a:rPr>
              <a:t>dx</a:t>
            </a:r>
            <a:r>
              <a:rPr lang="en-US" dirty="0">
                <a:solidFill>
                  <a:schemeClr val="tx1"/>
                </a:solidFill>
              </a:rPr>
              <a:t> in this fashion expresses the slope of the line tangent to the curve </a:t>
            </a:r>
            <a:r>
              <a:rPr lang="en-US" i="1" dirty="0">
                <a:solidFill>
                  <a:schemeClr val="tx1"/>
                </a:solidFill>
              </a:rPr>
              <a:t>xy</a:t>
            </a:r>
            <a:r>
              <a:rPr lang="en-US" dirty="0">
                <a:solidFill>
                  <a:schemeClr val="tx1"/>
                </a:solidFill>
              </a:rPr>
              <a:t> = </a:t>
            </a:r>
            <a:r>
              <a:rPr lang="en-US" i="1" dirty="0">
                <a:solidFill>
                  <a:schemeClr val="tx1"/>
                </a:solidFill>
              </a:rPr>
              <a:t>a</a:t>
            </a:r>
            <a:r>
              <a:rPr lang="en-US" dirty="0">
                <a:solidFill>
                  <a:schemeClr val="tx1"/>
                </a:solidFill>
              </a:rPr>
              <a:t> at a point (</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without reference to the value of </a:t>
            </a:r>
            <a:r>
              <a:rPr lang="en-US" i="1" dirty="0">
                <a:solidFill>
                  <a:schemeClr val="tx1"/>
                </a:solidFill>
              </a:rPr>
              <a:t>a</a:t>
            </a:r>
            <a:r>
              <a:rPr lang="en-US" dirty="0">
                <a:solidFill>
                  <a:schemeClr val="tx1"/>
                </a:solidFill>
              </a:rPr>
              <a:t> corresponding to that particular curve.</a:t>
            </a:r>
          </a:p>
        </p:txBody>
      </p:sp>
      <p:graphicFrame>
        <p:nvGraphicFramePr>
          <p:cNvPr id="297986" name="Object 2"/>
          <p:cNvGraphicFramePr>
            <a:graphicFrameLocks noChangeAspect="1"/>
          </p:cNvGraphicFramePr>
          <p:nvPr>
            <p:extLst>
              <p:ext uri="{D42A27DB-BD31-4B8C-83A1-F6EECF244321}">
                <p14:modId xmlns:p14="http://schemas.microsoft.com/office/powerpoint/2010/main" val="2967366152"/>
              </p:ext>
            </p:extLst>
          </p:nvPr>
        </p:nvGraphicFramePr>
        <p:xfrm>
          <a:off x="2971800" y="2340941"/>
          <a:ext cx="3200400" cy="838200"/>
        </p:xfrm>
        <a:graphic>
          <a:graphicData uri="http://schemas.openxmlformats.org/presentationml/2006/ole">
            <mc:AlternateContent xmlns:mc="http://schemas.openxmlformats.org/markup-compatibility/2006">
              <mc:Choice xmlns:v="urn:schemas-microsoft-com:vml" Requires="v">
                <p:oleObj name="Equation" r:id="rId2" imgW="3200400" imgH="838080" progId="Equation.DSMT4">
                  <p:embed/>
                </p:oleObj>
              </mc:Choice>
              <mc:Fallback>
                <p:oleObj name="Equation" r:id="rId2" imgW="32004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340941"/>
                        <a:ext cx="320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First-Order Differential Equations</a:t>
            </a:r>
          </a:p>
        </p:txBody>
      </p:sp>
      <p:sp>
        <p:nvSpPr>
          <p:cNvPr id="3" name="Content Placeholder 2"/>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r>
              <a:rPr lang="en-US" dirty="0">
                <a:solidFill>
                  <a:schemeClr val="tx1"/>
                </a:solidFill>
              </a:rPr>
              <a:t>A </a:t>
            </a:r>
            <a:r>
              <a:rPr lang="en-US" b="1" dirty="0">
                <a:solidFill>
                  <a:srgbClr val="C00000"/>
                </a:solidFill>
              </a:rPr>
              <a:t>first-order differential equation </a:t>
            </a:r>
            <a:r>
              <a:rPr lang="en-US" dirty="0">
                <a:solidFill>
                  <a:schemeClr val="tx1"/>
                </a:solidFill>
              </a:rPr>
              <a:t>is an equation of the form</a:t>
            </a:r>
          </a:p>
          <a:p>
            <a:endParaRPr lang="en-US" dirty="0">
              <a:solidFill>
                <a:schemeClr val="tx1"/>
              </a:solidFill>
            </a:endParaRPr>
          </a:p>
          <a:p>
            <a:endParaRPr lang="en-US" dirty="0">
              <a:solidFill>
                <a:schemeClr val="tx1"/>
              </a:solidFill>
            </a:endParaRPr>
          </a:p>
          <a:p>
            <a:r>
              <a:rPr lang="en-US" dirty="0">
                <a:solidFill>
                  <a:schemeClr val="tx1"/>
                </a:solidFill>
              </a:rPr>
              <a:t>in which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is defined on a region in the </a:t>
            </a:r>
            <a:r>
              <a:rPr lang="en-US" i="1" dirty="0">
                <a:solidFill>
                  <a:schemeClr val="tx1"/>
                </a:solidFill>
              </a:rPr>
              <a:t>xy</a:t>
            </a:r>
            <a:r>
              <a:rPr lang="en-US" dirty="0">
                <a:solidFill>
                  <a:schemeClr val="tx1"/>
                </a:solidFill>
              </a:rPr>
              <a:t>-plane and it is understood that the unknown function </a:t>
            </a:r>
            <a:r>
              <a:rPr lang="en-US" i="1" dirty="0">
                <a:solidFill>
                  <a:schemeClr val="tx1"/>
                </a:solidFill>
              </a:rPr>
              <a:t>y</a:t>
            </a:r>
            <a:r>
              <a:rPr lang="en-US" dirty="0">
                <a:solidFill>
                  <a:schemeClr val="tx1"/>
                </a:solidFill>
              </a:rPr>
              <a:t>, which we seek to find, is a differentiable function of </a:t>
            </a:r>
            <a:r>
              <a:rPr lang="en-US" i="1" dirty="0">
                <a:solidFill>
                  <a:schemeClr val="tx1"/>
                </a:solidFill>
              </a:rPr>
              <a:t>x</a:t>
            </a:r>
            <a:r>
              <a:rPr lang="en-US" dirty="0">
                <a:solidFill>
                  <a:schemeClr val="tx1"/>
                </a:solidFill>
              </a:rPr>
              <a:t>. </a:t>
            </a:r>
          </a:p>
        </p:txBody>
      </p:sp>
      <p:graphicFrame>
        <p:nvGraphicFramePr>
          <p:cNvPr id="275458" name="Object 2"/>
          <p:cNvGraphicFramePr>
            <a:graphicFrameLocks noChangeAspect="1"/>
          </p:cNvGraphicFramePr>
          <p:nvPr>
            <p:extLst>
              <p:ext uri="{D42A27DB-BD31-4B8C-83A1-F6EECF244321}">
                <p14:modId xmlns:p14="http://schemas.microsoft.com/office/powerpoint/2010/main" val="1371607729"/>
              </p:ext>
            </p:extLst>
          </p:nvPr>
        </p:nvGraphicFramePr>
        <p:xfrm>
          <a:off x="3505200" y="2125498"/>
          <a:ext cx="1841500" cy="838200"/>
        </p:xfrm>
        <a:graphic>
          <a:graphicData uri="http://schemas.openxmlformats.org/presentationml/2006/ole">
            <mc:AlternateContent xmlns:mc="http://schemas.openxmlformats.org/markup-compatibility/2006">
              <mc:Choice xmlns:v="urn:schemas-microsoft-com:vml" Requires="v">
                <p:oleObj name="Equation" r:id="rId2" imgW="1841400" imgH="838080" progId="Equation.DSMT4">
                  <p:embed/>
                </p:oleObj>
              </mc:Choice>
              <mc:Fallback>
                <p:oleObj name="Equation" r:id="rId2" imgW="1841400" imgH="838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25498"/>
                        <a:ext cx="1841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and Terminology (cont.)</a:t>
            </a:r>
          </a:p>
        </p:txBody>
      </p:sp>
      <p:sp>
        <p:nvSpPr>
          <p:cNvPr id="3" name="Content Placeholder 2"/>
          <p:cNvSpPr>
            <a:spLocks noGrp="1"/>
          </p:cNvSpPr>
          <p:nvPr>
            <p:ph idx="1"/>
          </p:nvPr>
        </p:nvSpPr>
        <p:spPr/>
        <p:txBody>
          <a:bodyPr>
            <a:normAutofit/>
          </a:bodyPr>
          <a:lstStyle/>
          <a:p>
            <a:r>
              <a:rPr lang="en-US" dirty="0"/>
              <a:t>In general, the </a:t>
            </a:r>
            <a:r>
              <a:rPr lang="en-US" b="1" dirty="0"/>
              <a:t>order </a:t>
            </a:r>
            <a:r>
              <a:rPr lang="en-US" dirty="0"/>
              <a:t>of a differential equation is the order of the highest derivative of </a:t>
            </a:r>
            <a:r>
              <a:rPr lang="en-US" i="1" dirty="0"/>
              <a:t>y</a:t>
            </a:r>
            <a:r>
              <a:rPr lang="en-US" dirty="0"/>
              <a:t> in the equation. The objective is to determine a </a:t>
            </a:r>
            <a:r>
              <a:rPr lang="en-US" b="1" dirty="0"/>
              <a:t>solution </a:t>
            </a:r>
            <a:r>
              <a:rPr lang="en-US" i="1" dirty="0"/>
              <a:t>y</a:t>
            </a:r>
            <a:r>
              <a:rPr lang="en-US" dirty="0"/>
              <a:t> as a function of </a:t>
            </a:r>
            <a:r>
              <a:rPr lang="en-US" i="1" dirty="0"/>
              <a:t>x</a:t>
            </a:r>
            <a:r>
              <a:rPr lang="en-US" dirty="0"/>
              <a:t> that satisfies the differential equation; a </a:t>
            </a:r>
            <a:r>
              <a:rPr lang="en-US" b="1" dirty="0"/>
              <a:t>general solution</a:t>
            </a:r>
            <a:r>
              <a:rPr lang="en-US" dirty="0"/>
              <a:t> is a description of all such possible functions </a:t>
            </a:r>
            <a:r>
              <a:rPr lang="en-US" i="1" dirty="0"/>
              <a:t>y</a:t>
            </a:r>
            <a:r>
              <a:rPr lang="en-US" dirty="0"/>
              <a:t>, and a </a:t>
            </a:r>
            <a:r>
              <a:rPr lang="en-US" b="1" dirty="0"/>
              <a:t>particular solution</a:t>
            </a:r>
            <a:r>
              <a:rPr lang="en-US" dirty="0"/>
              <a:t> is one that also satisfies an </a:t>
            </a:r>
            <a:r>
              <a:rPr lang="en-US" b="1" dirty="0"/>
              <a:t>initial condition</a:t>
            </a:r>
            <a:r>
              <a:rPr lang="en-US" dirty="0"/>
              <a:t> of the form </a:t>
            </a:r>
            <a:r>
              <a:rPr lang="en-US" i="1" dirty="0"/>
              <a:t>y</a:t>
            </a:r>
            <a:r>
              <a:rPr lang="en-US" dirty="0"/>
              <a:t> </a:t>
            </a:r>
            <a:r>
              <a:rPr lang="en-US" dirty="0">
                <a:latin typeface="Symbol" pitchFamily="18" charset="2"/>
              </a:rPr>
              <a:t>=</a:t>
            </a:r>
            <a:r>
              <a:rPr lang="en-US" dirty="0"/>
              <a:t> </a:t>
            </a:r>
            <a:r>
              <a:rPr lang="en-US" i="1" dirty="0"/>
              <a:t>y</a:t>
            </a:r>
            <a:r>
              <a:rPr lang="en-US" baseline="-25000" dirty="0"/>
              <a:t>0</a:t>
            </a:r>
            <a:r>
              <a:rPr lang="en-US" dirty="0"/>
              <a:t> when </a:t>
            </a:r>
            <a:r>
              <a:rPr lang="en-US" i="1" dirty="0"/>
              <a:t>x</a:t>
            </a:r>
            <a:r>
              <a:rPr lang="en-US" dirty="0"/>
              <a:t> </a:t>
            </a:r>
            <a:r>
              <a:rPr lang="en-US" dirty="0">
                <a:latin typeface="Symbol" pitchFamily="18" charset="2"/>
              </a:rPr>
              <a:t>=</a:t>
            </a:r>
            <a:r>
              <a:rPr lang="en-US" dirty="0"/>
              <a:t> </a:t>
            </a:r>
            <a:r>
              <a:rPr lang="en-US" i="1" dirty="0"/>
              <a:t>x</a:t>
            </a:r>
            <a:r>
              <a:rPr lang="en-US" baseline="-25000" dirty="0"/>
              <a:t>0</a:t>
            </a:r>
            <a:r>
              <a:rPr lang="en-US" dirty="0"/>
              <a:t> (that is, the graph of </a:t>
            </a:r>
            <a:r>
              <a:rPr lang="en-US" i="1" dirty="0"/>
              <a:t>y</a:t>
            </a:r>
            <a:r>
              <a:rPr lang="en-US" dirty="0"/>
              <a:t> passes through the point (</a:t>
            </a:r>
            <a:r>
              <a:rPr lang="en-US" i="1" dirty="0"/>
              <a:t>x</a:t>
            </a:r>
            <a:r>
              <a:rPr lang="en-US" baseline="-25000" dirty="0"/>
              <a:t>0</a:t>
            </a:r>
            <a:r>
              <a:rPr lang="en-US" dirty="0"/>
              <a:t>, </a:t>
            </a:r>
            <a:r>
              <a:rPr lang="en-US" i="1" dirty="0"/>
              <a:t>y</a:t>
            </a:r>
            <a:r>
              <a:rPr lang="en-US" baseline="-25000" dirty="0"/>
              <a:t>0</a:t>
            </a:r>
            <a:r>
              <a:rPr lang="en-US" dirty="0"/>
              <a:t>) in the</a:t>
            </a:r>
            <a:r>
              <a:rPr lang="en-US" i="1" dirty="0"/>
              <a:t> xy</a:t>
            </a:r>
            <a:r>
              <a:rPr lang="en-US" dirty="0"/>
              <a:t>-plane). A differential equation with an initial condition is often called an </a:t>
            </a:r>
            <a:r>
              <a:rPr lang="en-US" b="1" dirty="0"/>
              <a:t>initial value problem</a:t>
            </a:r>
            <a:r>
              <a:rPr lang="en-US" dirty="0"/>
              <a:t> </a:t>
            </a:r>
            <a:r>
              <a:rPr lang="en-US" b="1" dirty="0"/>
              <a:t>(IVP)</a:t>
            </a:r>
            <a:r>
              <a:rPr lang="en-US"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Initial Value Problem</a:t>
            </a:r>
          </a:p>
        </p:txBody>
      </p:sp>
      <p:sp>
        <p:nvSpPr>
          <p:cNvPr id="3" name="Content Placeholder 2"/>
          <p:cNvSpPr>
            <a:spLocks noGrp="1"/>
          </p:cNvSpPr>
          <p:nvPr>
            <p:ph idx="1"/>
          </p:nvPr>
        </p:nvSpPr>
        <p:spPr/>
        <p:txBody>
          <a:bodyPr/>
          <a:lstStyle/>
          <a:p>
            <a:r>
              <a:rPr lang="en-US" dirty="0"/>
              <a:t>Solve the differential equation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a:t>
            </a:r>
            <a:r>
              <a:rPr lang="en-US" i="1" dirty="0">
                <a:solidFill>
                  <a:srgbClr val="0000FF"/>
                </a:solidFill>
              </a:rPr>
              <a:t>x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e</a:t>
            </a:r>
            <a:r>
              <a:rPr lang="en-US" i="1" baseline="30000" dirty="0">
                <a:solidFill>
                  <a:srgbClr val="0000FF"/>
                </a:solidFill>
              </a:rPr>
              <a:t>x</a:t>
            </a:r>
            <a:r>
              <a:rPr lang="en-US" dirty="0">
                <a:solidFill>
                  <a:srgbClr val="0000FF"/>
                </a:solidFill>
              </a:rPr>
              <a:t> </a:t>
            </a:r>
            <a:r>
              <a:rPr lang="en-US" dirty="0"/>
              <a:t>with the initial condition </a:t>
            </a:r>
            <a:r>
              <a:rPr lang="en-US" i="1" dirty="0">
                <a:solidFill>
                  <a:srgbClr val="0000FF"/>
                </a:solidFill>
              </a:rPr>
              <a:t>y</a:t>
            </a:r>
            <a:r>
              <a:rPr lang="en-US" dirty="0">
                <a:solidFill>
                  <a:srgbClr val="0000FF"/>
                </a:solidFill>
              </a:rPr>
              <a:t>(0) </a:t>
            </a:r>
            <a:r>
              <a:rPr lang="en-US" dirty="0">
                <a:solidFill>
                  <a:srgbClr val="0000FF"/>
                </a:solidFill>
                <a:latin typeface="Symbol" pitchFamily="18" charset="2"/>
              </a:rPr>
              <a:t>=</a:t>
            </a:r>
            <a:r>
              <a:rPr lang="en-US" dirty="0">
                <a:solidFill>
                  <a:srgbClr val="0000FF"/>
                </a:solidFill>
              </a:rPr>
              <a:t> 3</a:t>
            </a:r>
            <a:r>
              <a:rPr lang="en-US" dirty="0"/>
              <a:t>.</a:t>
            </a:r>
          </a:p>
          <a:p>
            <a:r>
              <a:rPr lang="en-US" b="1" dirty="0"/>
              <a:t>Solution</a:t>
            </a:r>
          </a:p>
          <a:p>
            <a:r>
              <a:rPr lang="en-US" dirty="0"/>
              <a:t>The absence of the dependent variable </a:t>
            </a:r>
            <a:r>
              <a:rPr lang="en-US" i="1" dirty="0"/>
              <a:t>y</a:t>
            </a:r>
            <a:r>
              <a:rPr lang="en-US" dirty="0"/>
              <a:t> on the right­hand side of this equation means we can solve it by simply integrating both sides.</a:t>
            </a:r>
          </a:p>
        </p:txBody>
      </p:sp>
      <p:graphicFrame>
        <p:nvGraphicFramePr>
          <p:cNvPr id="276483" name="Object 3"/>
          <p:cNvGraphicFramePr>
            <a:graphicFrameLocks noChangeAspect="1"/>
          </p:cNvGraphicFramePr>
          <p:nvPr>
            <p:extLst>
              <p:ext uri="{D42A27DB-BD31-4B8C-83A1-F6EECF244321}">
                <p14:modId xmlns:p14="http://schemas.microsoft.com/office/powerpoint/2010/main" val="358165057"/>
              </p:ext>
            </p:extLst>
          </p:nvPr>
        </p:nvGraphicFramePr>
        <p:xfrm>
          <a:off x="2235200" y="4419600"/>
          <a:ext cx="1549400" cy="444500"/>
        </p:xfrm>
        <a:graphic>
          <a:graphicData uri="http://schemas.openxmlformats.org/presentationml/2006/ole">
            <mc:AlternateContent xmlns:mc="http://schemas.openxmlformats.org/markup-compatibility/2006">
              <mc:Choice xmlns:v="urn:schemas-microsoft-com:vml" Requires="v">
                <p:oleObj name="Equation" r:id="rId2" imgW="1549080" imgH="444240" progId="Equation.DSMT4">
                  <p:embed/>
                </p:oleObj>
              </mc:Choice>
              <mc:Fallback>
                <p:oleObj name="Equation" r:id="rId2" imgW="1549080" imgH="444240" progId="Equation.DSMT4">
                  <p:embed/>
                  <p:pic>
                    <p:nvPicPr>
                      <p:cNvPr id="0" name="Picture 3"/>
                      <p:cNvPicPr>
                        <a:picLocks noChangeAspect="1" noChangeArrowheads="1"/>
                      </p:cNvPicPr>
                      <p:nvPr/>
                    </p:nvPicPr>
                    <p:blipFill>
                      <a:blip r:embed="rId3"/>
                      <a:srcRect/>
                      <a:stretch>
                        <a:fillRect/>
                      </a:stretch>
                    </p:blipFill>
                    <p:spPr bwMode="auto">
                      <a:xfrm>
                        <a:off x="2235200" y="4419600"/>
                        <a:ext cx="1549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84" name="Object 4"/>
          <p:cNvGraphicFramePr>
            <a:graphicFrameLocks noChangeAspect="1"/>
          </p:cNvGraphicFramePr>
          <p:nvPr>
            <p:extLst>
              <p:ext uri="{D42A27DB-BD31-4B8C-83A1-F6EECF244321}">
                <p14:modId xmlns:p14="http://schemas.microsoft.com/office/powerpoint/2010/main" val="2616941417"/>
              </p:ext>
            </p:extLst>
          </p:nvPr>
        </p:nvGraphicFramePr>
        <p:xfrm>
          <a:off x="2304583" y="5054600"/>
          <a:ext cx="2349500" cy="584200"/>
        </p:xfrm>
        <a:graphic>
          <a:graphicData uri="http://schemas.openxmlformats.org/presentationml/2006/ole">
            <mc:AlternateContent xmlns:mc="http://schemas.openxmlformats.org/markup-compatibility/2006">
              <mc:Choice xmlns:v="urn:schemas-microsoft-com:vml" Requires="v">
                <p:oleObj name="Equation" r:id="rId4" imgW="2349360" imgH="583920" progId="Equation.DSMT4">
                  <p:embed/>
                </p:oleObj>
              </mc:Choice>
              <mc:Fallback>
                <p:oleObj name="Equation" r:id="rId4" imgW="2349360" imgH="583920" progId="Equation.DSMT4">
                  <p:embed/>
                  <p:pic>
                    <p:nvPicPr>
                      <p:cNvPr id="0" name="Picture 4"/>
                      <p:cNvPicPr>
                        <a:picLocks noChangeAspect="1" noChangeArrowheads="1"/>
                      </p:cNvPicPr>
                      <p:nvPr/>
                    </p:nvPicPr>
                    <p:blipFill>
                      <a:blip r:embed="rId5"/>
                      <a:srcRect/>
                      <a:stretch>
                        <a:fillRect/>
                      </a:stretch>
                    </p:blipFill>
                    <p:spPr bwMode="auto">
                      <a:xfrm>
                        <a:off x="2304583" y="5054600"/>
                        <a:ext cx="2349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485" name="Object 5"/>
          <p:cNvGraphicFramePr>
            <a:graphicFrameLocks noChangeAspect="1"/>
          </p:cNvGraphicFramePr>
          <p:nvPr>
            <p:extLst>
              <p:ext uri="{D42A27DB-BD31-4B8C-83A1-F6EECF244321}">
                <p14:modId xmlns:p14="http://schemas.microsoft.com/office/powerpoint/2010/main" val="4228001751"/>
              </p:ext>
            </p:extLst>
          </p:nvPr>
        </p:nvGraphicFramePr>
        <p:xfrm>
          <a:off x="4711700" y="5087470"/>
          <a:ext cx="1765300" cy="381000"/>
        </p:xfrm>
        <a:graphic>
          <a:graphicData uri="http://schemas.openxmlformats.org/presentationml/2006/ole">
            <mc:AlternateContent xmlns:mc="http://schemas.openxmlformats.org/markup-compatibility/2006">
              <mc:Choice xmlns:v="urn:schemas-microsoft-com:vml" Requires="v">
                <p:oleObj name="Equation" r:id="rId6" imgW="1765080" imgH="380880" progId="Equation.DSMT4">
                  <p:embed/>
                </p:oleObj>
              </mc:Choice>
              <mc:Fallback>
                <p:oleObj name="Equation" r:id="rId6" imgW="1765080" imgH="3808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1700" y="5087470"/>
                        <a:ext cx="1765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4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4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Solving an Initial Value Problem (cont.)</a:t>
            </a:r>
          </a:p>
        </p:txBody>
      </p:sp>
      <p:sp>
        <p:nvSpPr>
          <p:cNvPr id="3" name="Content Placeholder 2"/>
          <p:cNvSpPr>
            <a:spLocks noGrp="1"/>
          </p:cNvSpPr>
          <p:nvPr>
            <p:ph idx="1"/>
          </p:nvPr>
        </p:nvSpPr>
        <p:spPr/>
        <p:txBody>
          <a:bodyPr/>
          <a:lstStyle/>
          <a:p>
            <a:r>
              <a:rPr lang="en-US" dirty="0"/>
              <a:t>This solution is the general solution, as it describes the entire family of functions </a:t>
            </a:r>
            <a:r>
              <a:rPr lang="en-US" i="1" dirty="0"/>
              <a:t>y </a:t>
            </a:r>
            <a:r>
              <a:rPr lang="en-US" dirty="0"/>
              <a:t>that satisfies y′ = 2</a:t>
            </a:r>
            <a:r>
              <a:rPr lang="en-US" i="1" dirty="0"/>
              <a:t>x</a:t>
            </a:r>
            <a:r>
              <a:rPr lang="en-US" dirty="0"/>
              <a:t> - </a:t>
            </a:r>
            <a:r>
              <a:rPr lang="en-US" i="1" dirty="0"/>
              <a:t>e</a:t>
            </a:r>
            <a:r>
              <a:rPr lang="en-US" i="1" baseline="30000" dirty="0"/>
              <a:t>x</a:t>
            </a:r>
            <a:r>
              <a:rPr lang="en-US" dirty="0"/>
              <a:t>. To find the particular solution that also satisfies the initial condition </a:t>
            </a:r>
            <a:r>
              <a:rPr lang="en-US" i="1" dirty="0"/>
              <a:t>y</a:t>
            </a:r>
            <a:r>
              <a:rPr lang="en-US" dirty="0"/>
              <a:t>(0) = 3, we solve the following equation:</a:t>
            </a:r>
          </a:p>
          <a:p>
            <a:endParaRPr lang="en-US" dirty="0"/>
          </a:p>
          <a:p>
            <a:endParaRPr lang="en-US" dirty="0"/>
          </a:p>
          <a:p>
            <a:r>
              <a:rPr lang="en-US" dirty="0"/>
              <a:t>which gives </a:t>
            </a:r>
            <a:r>
              <a:rPr lang="en-US" i="1" dirty="0"/>
              <a:t>C</a:t>
            </a:r>
            <a:r>
              <a:rPr lang="en-US" dirty="0"/>
              <a:t> = 4. So </a:t>
            </a:r>
            <a:r>
              <a:rPr lang="en-US" i="1" dirty="0">
                <a:solidFill>
                  <a:srgbClr val="FF0000"/>
                </a:solidFill>
              </a:rPr>
              <a:t>y</a:t>
            </a:r>
            <a:r>
              <a:rPr lang="en-US" dirty="0">
                <a:solidFill>
                  <a:srgbClr val="FF0000"/>
                </a:solidFill>
              </a:rPr>
              <a:t> = </a:t>
            </a:r>
            <a:r>
              <a:rPr lang="en-US" i="1" dirty="0">
                <a:solidFill>
                  <a:srgbClr val="FF0000"/>
                </a:solidFill>
              </a:rPr>
              <a:t>x</a:t>
            </a:r>
            <a:r>
              <a:rPr lang="en-US" baseline="30000" dirty="0">
                <a:solidFill>
                  <a:srgbClr val="FF0000"/>
                </a:solidFill>
              </a:rPr>
              <a:t>2</a:t>
            </a:r>
            <a:r>
              <a:rPr lang="en-US" dirty="0">
                <a:solidFill>
                  <a:srgbClr val="FF0000"/>
                </a:solidFill>
              </a:rPr>
              <a:t> </a:t>
            </a:r>
            <a:r>
              <a:rPr lang="en-US" dirty="0">
                <a:solidFill>
                  <a:srgbClr val="FF0000"/>
                </a:solidFill>
                <a:latin typeface="Symbol" pitchFamily="18" charset="2"/>
              </a:rPr>
              <a:t>-</a:t>
            </a:r>
            <a:r>
              <a:rPr lang="en-US" dirty="0">
                <a:solidFill>
                  <a:srgbClr val="FF0000"/>
                </a:solidFill>
              </a:rPr>
              <a:t> </a:t>
            </a:r>
            <a:r>
              <a:rPr lang="en-US" i="1" dirty="0">
                <a:solidFill>
                  <a:srgbClr val="FF0000"/>
                </a:solidFill>
              </a:rPr>
              <a:t>e</a:t>
            </a:r>
            <a:r>
              <a:rPr lang="en-US" i="1" baseline="30000" dirty="0">
                <a:solidFill>
                  <a:srgbClr val="FF0000"/>
                </a:solidFill>
              </a:rPr>
              <a:t>x</a:t>
            </a:r>
            <a:r>
              <a:rPr lang="en-US" dirty="0">
                <a:solidFill>
                  <a:srgbClr val="FF0000"/>
                </a:solidFill>
              </a:rPr>
              <a:t> + 4 </a:t>
            </a:r>
            <a:r>
              <a:rPr lang="en-US" dirty="0"/>
              <a:t>is the particular solution of our given initial value problem.</a:t>
            </a:r>
          </a:p>
        </p:txBody>
      </p:sp>
      <p:graphicFrame>
        <p:nvGraphicFramePr>
          <p:cNvPr id="277506" name="Object 2"/>
          <p:cNvGraphicFramePr>
            <a:graphicFrameLocks noChangeAspect="1"/>
          </p:cNvGraphicFramePr>
          <p:nvPr>
            <p:extLst>
              <p:ext uri="{D42A27DB-BD31-4B8C-83A1-F6EECF244321}">
                <p14:modId xmlns:p14="http://schemas.microsoft.com/office/powerpoint/2010/main" val="3107934495"/>
              </p:ext>
            </p:extLst>
          </p:nvPr>
        </p:nvGraphicFramePr>
        <p:xfrm>
          <a:off x="2171700" y="3299460"/>
          <a:ext cx="4800600" cy="533400"/>
        </p:xfrm>
        <a:graphic>
          <a:graphicData uri="http://schemas.openxmlformats.org/presentationml/2006/ole">
            <mc:AlternateContent xmlns:mc="http://schemas.openxmlformats.org/markup-compatibility/2006">
              <mc:Choice xmlns:v="urn:schemas-microsoft-com:vml" Requires="v">
                <p:oleObj name="Equation" r:id="rId2" imgW="4800600" imgH="533160" progId="Equation.DSMT4">
                  <p:embed/>
                </p:oleObj>
              </mc:Choice>
              <mc:Fallback>
                <p:oleObj name="Equation" r:id="rId2" imgW="480060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3299460"/>
                        <a:ext cx="480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Separable Differential Equations</a:t>
            </a:r>
          </a:p>
        </p:txBody>
      </p:sp>
      <p:sp>
        <p:nvSpPr>
          <p:cNvPr id="3" name="Content Placeholder 2"/>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r>
              <a:rPr lang="en-US" dirty="0">
                <a:solidFill>
                  <a:schemeClr val="tx1"/>
                </a:solidFill>
              </a:rPr>
              <a:t>A </a:t>
            </a:r>
            <a:r>
              <a:rPr lang="en-US" b="1" dirty="0">
                <a:solidFill>
                  <a:srgbClr val="C00000"/>
                </a:solidFill>
              </a:rPr>
              <a:t>separable differential equation </a:t>
            </a:r>
            <a:r>
              <a:rPr lang="en-US" dirty="0">
                <a:solidFill>
                  <a:schemeClr val="tx1"/>
                </a:solidFill>
              </a:rPr>
              <a:t>is a first-order differential equation that can be written in the following form.</a:t>
            </a:r>
          </a:p>
          <a:p>
            <a:endParaRPr lang="en-US" dirty="0">
              <a:solidFill>
                <a:schemeClr val="tx1"/>
              </a:solidFill>
            </a:endParaRPr>
          </a:p>
          <a:p>
            <a:endParaRPr lang="en-US" dirty="0">
              <a:solidFill>
                <a:schemeClr val="tx1"/>
              </a:solidFill>
            </a:endParaRPr>
          </a:p>
          <a:p>
            <a:r>
              <a:rPr lang="en-US" dirty="0">
                <a:solidFill>
                  <a:schemeClr val="tx1"/>
                </a:solidFill>
              </a:rPr>
              <a:t>The real significance of the right-hand side of this equation is that it is written as the product of a function of </a:t>
            </a:r>
            <a:r>
              <a:rPr lang="en-US" i="1" dirty="0">
                <a:solidFill>
                  <a:schemeClr val="tx1"/>
                </a:solidFill>
              </a:rPr>
              <a:t>x</a:t>
            </a:r>
            <a:r>
              <a:rPr lang="en-US" dirty="0">
                <a:solidFill>
                  <a:schemeClr val="tx1"/>
                </a:solidFill>
              </a:rPr>
              <a:t> and a function of </a:t>
            </a:r>
            <a:r>
              <a:rPr lang="en-US" i="1" dirty="0">
                <a:solidFill>
                  <a:schemeClr val="tx1"/>
                </a:solidFill>
              </a:rPr>
              <a:t>y</a:t>
            </a:r>
            <a:r>
              <a:rPr lang="en-US" dirty="0">
                <a:solidFill>
                  <a:schemeClr val="tx1"/>
                </a:solidFill>
              </a:rPr>
              <a:t>. </a:t>
            </a:r>
          </a:p>
        </p:txBody>
      </p:sp>
      <p:graphicFrame>
        <p:nvGraphicFramePr>
          <p:cNvPr id="278530" name="Object 2"/>
          <p:cNvGraphicFramePr>
            <a:graphicFrameLocks noChangeAspect="1"/>
          </p:cNvGraphicFramePr>
          <p:nvPr>
            <p:extLst>
              <p:ext uri="{D42A27DB-BD31-4B8C-83A1-F6EECF244321}">
                <p14:modId xmlns:p14="http://schemas.microsoft.com/office/powerpoint/2010/main" val="3210868995"/>
              </p:ext>
            </p:extLst>
          </p:nvPr>
        </p:nvGraphicFramePr>
        <p:xfrm>
          <a:off x="3048000" y="2457076"/>
          <a:ext cx="3048000" cy="1003300"/>
        </p:xfrm>
        <a:graphic>
          <a:graphicData uri="http://schemas.openxmlformats.org/presentationml/2006/ole">
            <mc:AlternateContent xmlns:mc="http://schemas.openxmlformats.org/markup-compatibility/2006">
              <mc:Choice xmlns:v="urn:schemas-microsoft-com:vml" Requires="v">
                <p:oleObj name="Equation" r:id="rId2" imgW="3047760" imgH="1002960" progId="Equation.DSMT4">
                  <p:embed/>
                </p:oleObj>
              </mc:Choice>
              <mc:Fallback>
                <p:oleObj name="Equation" r:id="rId2" imgW="3047760" imgH="1002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457076"/>
                        <a:ext cx="3048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dirty="0">
                <a:solidFill>
                  <a:schemeClr val="tx2"/>
                </a:solidFill>
              </a:rPr>
              <a:t>Separable Differential Equations (cont.)</a:t>
            </a:r>
            <a:endParaRPr lang="en-US" dirty="0"/>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r>
              <a:rPr lang="en-US" dirty="0">
                <a:solidFill>
                  <a:schemeClr val="tx1"/>
                </a:solidFill>
              </a:rPr>
              <a:t>It is convenient to express the function of </a:t>
            </a:r>
            <a:r>
              <a:rPr lang="en-US" i="1" dirty="0">
                <a:solidFill>
                  <a:schemeClr val="tx1"/>
                </a:solidFill>
              </a:rPr>
              <a:t>y</a:t>
            </a:r>
            <a:r>
              <a:rPr lang="en-US" dirty="0">
                <a:solidFill>
                  <a:schemeClr val="tx1"/>
                </a:solidFill>
              </a:rPr>
              <a:t> as 1/</a:t>
            </a:r>
            <a:r>
              <a:rPr lang="en-US" i="1" dirty="0">
                <a:solidFill>
                  <a:schemeClr val="tx1"/>
                </a:solidFill>
              </a:rPr>
              <a:t>h</a:t>
            </a:r>
            <a:r>
              <a:rPr lang="en-US" dirty="0">
                <a:solidFill>
                  <a:schemeClr val="tx1"/>
                </a:solidFill>
              </a:rPr>
              <a:t>(</a:t>
            </a:r>
            <a:r>
              <a:rPr lang="en-US" i="1" dirty="0">
                <a:solidFill>
                  <a:schemeClr val="tx1"/>
                </a:solidFill>
              </a:rPr>
              <a:t>y</a:t>
            </a:r>
            <a:r>
              <a:rPr lang="en-US" dirty="0">
                <a:solidFill>
                  <a:schemeClr val="tx1"/>
                </a:solidFill>
              </a:rPr>
              <a:t>) because the equation can then be rewritten in differential form as follows, in which all </a:t>
            </a:r>
            <a:r>
              <a:rPr lang="en-US" i="1" dirty="0">
                <a:solidFill>
                  <a:schemeClr val="tx1"/>
                </a:solidFill>
              </a:rPr>
              <a:t>x</a:t>
            </a:r>
            <a:r>
              <a:rPr lang="en-US" dirty="0">
                <a:solidFill>
                  <a:schemeClr val="tx1"/>
                </a:solidFill>
              </a:rPr>
              <a:t>’s appear on one side and all </a:t>
            </a:r>
            <a:r>
              <a:rPr lang="en-US" i="1" dirty="0">
                <a:solidFill>
                  <a:schemeClr val="tx1"/>
                </a:solidFill>
              </a:rPr>
              <a:t>y</a:t>
            </a:r>
            <a:r>
              <a:rPr lang="en-US" dirty="0">
                <a:solidFill>
                  <a:schemeClr val="tx1"/>
                </a:solidFill>
              </a:rPr>
              <a:t>’s on the other.</a:t>
            </a:r>
          </a:p>
          <a:p>
            <a:endParaRPr lang="en-US" dirty="0">
              <a:solidFill>
                <a:schemeClr val="tx1"/>
              </a:solidFill>
            </a:endParaRPr>
          </a:p>
        </p:txBody>
      </p:sp>
      <p:graphicFrame>
        <p:nvGraphicFramePr>
          <p:cNvPr id="279554" name="Object 2"/>
          <p:cNvGraphicFramePr>
            <a:graphicFrameLocks noChangeAspect="1"/>
          </p:cNvGraphicFramePr>
          <p:nvPr>
            <p:extLst>
              <p:ext uri="{D42A27DB-BD31-4B8C-83A1-F6EECF244321}">
                <p14:modId xmlns:p14="http://schemas.microsoft.com/office/powerpoint/2010/main" val="1011778682"/>
              </p:ext>
            </p:extLst>
          </p:nvPr>
        </p:nvGraphicFramePr>
        <p:xfrm>
          <a:off x="3657600" y="2993166"/>
          <a:ext cx="2425700" cy="469900"/>
        </p:xfrm>
        <a:graphic>
          <a:graphicData uri="http://schemas.openxmlformats.org/presentationml/2006/ole">
            <mc:AlternateContent xmlns:mc="http://schemas.openxmlformats.org/markup-compatibility/2006">
              <mc:Choice xmlns:v="urn:schemas-microsoft-com:vml" Requires="v">
                <p:oleObj name="Equation" r:id="rId2" imgW="2425680" imgH="469800" progId="Equation.DSMT4">
                  <p:embed/>
                </p:oleObj>
              </mc:Choice>
              <mc:Fallback>
                <p:oleObj name="Equation" r:id="rId2" imgW="24256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993166"/>
                        <a:ext cx="242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4966</TotalTime>
  <Words>2092</Words>
  <Application>Microsoft Office PowerPoint</Application>
  <PresentationFormat>On-screen Show (4:3)</PresentationFormat>
  <Paragraphs>100</Paragraphs>
  <Slides>34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Arial</vt:lpstr>
      <vt:lpstr>Symbol</vt:lpstr>
      <vt:lpstr>Calibri</vt:lpstr>
      <vt:lpstr>Office Theme</vt:lpstr>
      <vt:lpstr>Equation</vt:lpstr>
      <vt:lpstr>Section 8.1</vt:lpstr>
      <vt:lpstr>Separable Differential Equations</vt:lpstr>
      <vt:lpstr>Setting and Terminology</vt:lpstr>
      <vt:lpstr>Definition: First-Order Differential Equations</vt:lpstr>
      <vt:lpstr>Setting and Terminology (cont.)</vt:lpstr>
      <vt:lpstr>Example 1: Solving an Initial Value Problem</vt:lpstr>
      <vt:lpstr>Example 1: Solving an Initial Value Problem (cont.)</vt:lpstr>
      <vt:lpstr>Definition: Separable Differential Equations</vt:lpstr>
      <vt:lpstr>Definition: Separable Differential Equations (cont.)</vt:lpstr>
      <vt:lpstr>Solving Separable Differential Equations</vt:lpstr>
      <vt:lpstr>Example 2: Solving a Separable Differential Equation</vt:lpstr>
      <vt:lpstr>Example 2: Solving a Separable Differential Equation (cont.)</vt:lpstr>
      <vt:lpstr>Example 2: Solving a Separable Differential Equation (cont.)</vt:lpstr>
      <vt:lpstr>Example 3: Solving an Initial Value Problem</vt:lpstr>
      <vt:lpstr>Example 3: Solving an Initial Value Problem (cont.)</vt:lpstr>
      <vt:lpstr>Example 3: Solving an Initial Value Problem (cont.)</vt:lpstr>
      <vt:lpstr>Solving Separable Differential Equations (cont.)</vt:lpstr>
      <vt:lpstr>Solving Separable Differential Equations (cont.)</vt:lpstr>
      <vt:lpstr>Example 4: Solving a Mixture Problem</vt:lpstr>
      <vt:lpstr>Example 4: Solving a Mixture Problem (cont.)</vt:lpstr>
      <vt:lpstr>Example 4: Solving a Mixture Problem (cont.)</vt:lpstr>
      <vt:lpstr>Example 4: Solving a Mixture Problem (cont.)</vt:lpstr>
      <vt:lpstr>Example 4: Solving a Mixture Problem (cont.)</vt:lpstr>
      <vt:lpstr>Example 4: Solving a Mixture Problem (cont.)</vt:lpstr>
      <vt:lpstr>Solving Separable Differential Equations (cont.)</vt:lpstr>
      <vt:lpstr>Solving Separable Differential Equations (cont.)</vt:lpstr>
      <vt:lpstr>Example 5: Determining the Orthogonal Trajectories of a Family of Curves</vt:lpstr>
      <vt:lpstr>Example 5: Determining the Orthogonal Trajectories of a Family of Curves (cont.)</vt:lpstr>
      <vt:lpstr>Example 5: Determining the Orthogonal Trajectories of a Family of Curves (cont.)</vt:lpstr>
      <vt:lpstr>Example 5: Determining the Orthogonal Trajectories of a Family of Curves (cont.)</vt:lpstr>
      <vt:lpstr>Example 5: Determining the Orthogonal Trajectories of a Family of Curves (cont.)</vt:lpstr>
      <vt:lpstr>Example 5: Determining the Orthogonal Trajectories of a Family of Curves (cont.)</vt:lpstr>
      <vt:lpstr>Caution</vt:lpstr>
      <vt:lpstr>Caution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661</cp:revision>
  <dcterms:created xsi:type="dcterms:W3CDTF">2013-04-26T14:43:13Z</dcterms:created>
  <dcterms:modified xsi:type="dcterms:W3CDTF">2023-04-27T15:56:54Z</dcterms:modified>
</cp:coreProperties>
</file>