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257" r:id="rId3"/>
    <p:sldId id="258" r:id="rId4"/>
    <p:sldId id="266" r:id="rId5"/>
    <p:sldId id="259" r:id="rId6"/>
    <p:sldId id="260" r:id="rId7"/>
    <p:sldId id="261" r:id="rId8"/>
    <p:sldId id="263" r:id="rId9"/>
    <p:sldId id="264" r:id="rId10"/>
    <p:sldId id="267" r:id="rId11"/>
    <p:sldId id="268" r:id="rId12"/>
    <p:sldId id="270" r:id="rId13"/>
    <p:sldId id="301" r:id="rId14"/>
    <p:sldId id="271" r:id="rId15"/>
    <p:sldId id="272" r:id="rId16"/>
    <p:sldId id="302" r:id="rId17"/>
    <p:sldId id="303" r:id="rId18"/>
    <p:sldId id="274" r:id="rId19"/>
    <p:sldId id="304" r:id="rId20"/>
    <p:sldId id="275" r:id="rId21"/>
    <p:sldId id="276" r:id="rId22"/>
    <p:sldId id="278" r:id="rId23"/>
    <p:sldId id="305" r:id="rId24"/>
    <p:sldId id="306" r:id="rId25"/>
    <p:sldId id="307" r:id="rId26"/>
    <p:sldId id="308" r:id="rId27"/>
    <p:sldId id="279" r:id="rId28"/>
    <p:sldId id="280" r:id="rId29"/>
    <p:sldId id="281" r:id="rId30"/>
    <p:sldId id="282" r:id="rId31"/>
    <p:sldId id="283" r:id="rId32"/>
    <p:sldId id="284" r:id="rId33"/>
    <p:sldId id="309" r:id="rId34"/>
    <p:sldId id="285" r:id="rId35"/>
    <p:sldId id="286" r:id="rId36"/>
    <p:sldId id="287" r:id="rId37"/>
    <p:sldId id="29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4673" autoAdjust="0"/>
  </p:normalViewPr>
  <p:slideViewPr>
    <p:cSldViewPr>
      <p:cViewPr varScale="1">
        <p:scale>
          <a:sx n="105" d="100"/>
          <a:sy n="105" d="100"/>
        </p:scale>
        <p:origin x="201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51963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93FAF-7A27-4029-83CA-6E76F851AABC}" type="datetimeFigureOut">
              <a:rPr lang="en-US" smtClean="0"/>
              <a:pPr/>
              <a:t>7/2/2025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A9CE8-E7D7-4F70-8124-350BFC292132}" type="slidenum">
              <a:rPr lang="en-US" smtClean="0"/>
              <a:pPr/>
              <a:t>‹#›</a:t>
            </a:fld>
            <a:endParaRPr lang="en-US"/>
          </a:p>
        </p:txBody>
      </p:sp>
    </p:spTree>
    <p:extLst>
      <p:ext uri="{BB962C8B-B14F-4D97-AF65-F5344CB8AC3E}">
        <p14:creationId xmlns:p14="http://schemas.microsoft.com/office/powerpoint/2010/main" val="424255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3638791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4150245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3231693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881150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922856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50.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70.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90.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31.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33.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Systems of Linear Equations by Substitution and Addition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a Dependent System by Substitution</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Use the method of substitution to solve the system </a:t>
                </a:r>
              </a:p>
              <a:p>
                <a:pPr algn="ctr">
                  <a:defRPr sz="2800"/>
                </a:pPr>
                <a14:m>
                  <m:oMath xmlns:m="http://schemas.openxmlformats.org/officeDocument/2006/math">
                    <m:d>
                      <m:dPr>
                        <m:begChr m:val="{"/>
                        <m:endChr m:val=""/>
                        <m:ctrlPr>
                          <a:rPr lang="en-US" i="1" smtClean="0">
                            <a:latin typeface="Cambria Math" panose="02040503050406030204" pitchFamily="18" charset="0"/>
                          </a:rPr>
                        </m:ctrlPr>
                      </m:dPr>
                      <m:e>
                        <m:m>
                          <m:mPr>
                            <m:plcHide m:val="on"/>
                            <m:mcs>
                              <m:mc>
                                <m:mcPr>
                                  <m:count m:val="2"/>
                                  <m:mcJc m:val="center"/>
                                </m:mcPr>
                              </m:mc>
                            </m:mcs>
                            <m:ctrlPr>
                              <a:rPr lang="ar-AE" i="1">
                                <a:latin typeface="Cambria Math" panose="02040503050406030204" pitchFamily="18" charset="0"/>
                              </a:rPr>
                            </m:ctrlPr>
                          </m:mPr>
                          <m:mr>
                            <m:e>
                              <m:r>
                                <a:rPr lang="ar-AE">
                                  <a:latin typeface="Cambria Math" panose="02040503050406030204" pitchFamily="18" charset="0"/>
                                </a:rPr>
                                <m:t>−</m:t>
                              </m:r>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6</m:t>
                              </m:r>
                              <m:r>
                                <a:rPr lang="ar-AE">
                                  <a:latin typeface="Cambria Math" panose="02040503050406030204" pitchFamily="18" charset="0"/>
                                </a:rPr>
                                <m:t>𝑦</m:t>
                              </m:r>
                            </m:e>
                            <m:e>
                              <m:r>
                                <a:rPr lang="ar-AE">
                                  <a:latin typeface="Cambria Math" panose="02040503050406030204" pitchFamily="18" charset="0"/>
                                </a:rPr>
                                <m:t>=</m:t>
                              </m:r>
                              <m:r>
                                <a:rPr lang="ar-AE">
                                  <a:latin typeface="Cambria Math" panose="02040503050406030204" pitchFamily="18" charset="0"/>
                                </a:rPr>
                                <m:t>6</m:t>
                              </m:r>
                            </m:e>
                          </m:mr>
                          <m:mr>
                            <m:e>
                              <m:r>
                                <a:rPr lang="en-US" b="0" i="1" smtClean="0">
                                  <a:latin typeface="Cambria Math" panose="02040503050406030204" pitchFamily="18" charset="0"/>
                                </a:rPr>
                                <m:t>   </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e>
                            <m:e>
                              <m:r>
                                <a:rPr lang="en-US" b="0" i="1" smtClean="0">
                                  <a:latin typeface="Cambria Math" panose="02040503050406030204" pitchFamily="18" charset="0"/>
                                </a:rPr>
                                <m:t>   </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𝑦</m:t>
                              </m:r>
                            </m:e>
                          </m:mr>
                        </m:m>
                      </m:e>
                    </m:d>
                  </m:oMath>
                </a14:m>
                <a:r>
                  <a:rPr lang="en-US" dirty="0"/>
                  <a:t>.</a:t>
                </a:r>
                <a:endParaRPr lang="ar-AE" dirty="0"/>
              </a:p>
              <a:p>
                <a:pPr>
                  <a:defRPr sz="2800"/>
                </a:pPr>
                <a:endParaRPr lang="ar-AE" sz="28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p:txBody>
      </p:sp>
      <mc:AlternateContent xmlns:mc="http://schemas.openxmlformats.org/markup-compatibility/2006">
        <mc:Choice xmlns:a14="http://schemas.microsoft.com/office/drawing/2010/main" Requires="a14">
          <p:graphicFrame>
            <p:nvGraphicFramePr>
              <p:cNvPr id="4" name="Table Placeholder 2">
                <a:extLst>
                  <a:ext uri="{FF2B5EF4-FFF2-40B4-BE49-F238E27FC236}">
                    <a16:creationId xmlns:a16="http://schemas.microsoft.com/office/drawing/2014/main" id="{21C25A28-67D0-4569-9233-8F46224D0CF4}"/>
                  </a:ext>
                </a:extLst>
              </p:cNvPr>
              <p:cNvGraphicFramePr>
                <a:graphicFrameLocks/>
              </p:cNvGraphicFramePr>
              <p:nvPr>
                <p:extLst>
                  <p:ext uri="{D42A27DB-BD31-4B8C-83A1-F6EECF244321}">
                    <p14:modId xmlns:p14="http://schemas.microsoft.com/office/powerpoint/2010/main" val="3165387148"/>
                  </p:ext>
                </p:extLst>
              </p:nvPr>
            </p:nvGraphicFramePr>
            <p:xfrm>
              <a:off x="419100" y="1562722"/>
              <a:ext cx="8305800" cy="2318955"/>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tblGrid>
                  <a:tr h="510745">
                    <a:tc>
                      <a:txBody>
                        <a:bodyPr/>
                        <a:lstStyle/>
                        <a:p>
                          <a:pPr algn="r">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tc>
                    <a:tc>
                      <a:txBody>
                        <a:bodyPr/>
                        <a:lstStyle/>
                        <a:p>
                          <a:pPr algn="l">
                            <a:defRPr sz="1800"/>
                          </a:pPr>
                          <a:r>
                            <a:rPr sz="2400"/>
                            <a:t>​</a:t>
                          </a:r>
                          <a14:m>
                            <m:oMath xmlns:m="http://schemas.openxmlformats.org/officeDocument/2006/math">
                              <m:r>
                                <a:rPr sz="2400">
                                  <a:latin typeface="Cambria Math"/>
                                </a:rPr>
                                <m:t>=3</m:t>
                              </m:r>
                              <m:r>
                                <a:rPr sz="2400">
                                  <a:latin typeface="Cambria Math"/>
                                </a:rPr>
                                <m:t>𝑦</m:t>
                              </m:r>
                              <m:r>
                                <a:rPr sz="2400">
                                  <a:latin typeface="Cambria Math"/>
                                </a:rPr>
                                <m:t>−3</m:t>
                              </m:r>
                            </m:oMath>
                          </a14:m>
                          <a:endParaRPr sz="2400"/>
                        </a:p>
                      </a:txBody>
                      <a:tcPr/>
                    </a:tc>
                    <a:tc>
                      <a:txBody>
                        <a:bodyPr/>
                        <a:lstStyle/>
                        <a:p>
                          <a:pPr algn="l">
                            <a:defRPr sz="1100" b="1"/>
                          </a:pPr>
                          <a:r>
                            <a:rPr lang="en-US" sz="2000" b="0" dirty="0"/>
                            <a:t>Solve the second equation for</a:t>
                          </a:r>
                          <a:r>
                            <a:rPr lang="en-US" sz="2000" b="0" baseline="0" dirty="0"/>
                            <a:t> </a:t>
                          </a:r>
                          <a:r>
                            <a:rPr lang="en-US" sz="2000" b="0" i="1" baseline="0" dirty="0"/>
                            <a:t>x</a:t>
                          </a:r>
                          <a:r>
                            <a:rPr lang="en-US" sz="2000" b="0" dirty="0"/>
                            <a:t>.</a:t>
                          </a:r>
                          <a:endParaRPr sz="2000" b="0" dirty="0"/>
                        </a:p>
                      </a:txBody>
                      <a:tcPr/>
                    </a:tc>
                    <a:extLst>
                      <a:ext uri="{0D108BD9-81ED-4DB2-BD59-A6C34878D82A}">
                        <a16:rowId xmlns:a16="http://schemas.microsoft.com/office/drawing/2014/main" val="10000"/>
                      </a:ext>
                    </a:extLst>
                  </a:tr>
                  <a:tr h="715043">
                    <a:tc>
                      <a:txBody>
                        <a:bodyPr/>
                        <a:lstStyle/>
                        <a:p>
                          <a:pPr algn="r">
                            <a:lnSpc>
                              <a:spcPct val="150000"/>
                            </a:lnSpc>
                            <a:defRPr sz="1800"/>
                          </a:pPr>
                          <a:r>
                            <a:rPr sz="2400" dirty="0"/>
                            <a:t>​</a:t>
                          </a:r>
                          <a14:m>
                            <m:oMath xmlns:m="http://schemas.openxmlformats.org/officeDocument/2006/math">
                              <m:r>
                                <a:rPr sz="2400">
                                  <a:latin typeface="Cambria Math"/>
                                </a:rPr>
                                <m:t>−2</m:t>
                              </m:r>
                              <m:d>
                                <m:dPr>
                                  <m:ctrlPr>
                                    <a:rPr sz="2400" i="1">
                                      <a:latin typeface="Cambria Math" panose="02040503050406030204" pitchFamily="18" charset="0"/>
                                    </a:rPr>
                                  </m:ctrlPr>
                                </m:dPr>
                                <m:e>
                                  <m:r>
                                    <a:rPr sz="2400">
                                      <a:latin typeface="Cambria Math"/>
                                    </a:rPr>
                                    <m:t>3</m:t>
                                  </m:r>
                                  <m:r>
                                    <a:rPr sz="2400">
                                      <a:latin typeface="Cambria Math"/>
                                    </a:rPr>
                                    <m:t>𝑦</m:t>
                                  </m:r>
                                  <m:r>
                                    <a:rPr sz="2400">
                                      <a:latin typeface="Cambria Math"/>
                                    </a:rPr>
                                    <m:t>−3</m:t>
                                  </m:r>
                                </m:e>
                              </m:d>
                              <m:r>
                                <a:rPr sz="2400">
                                  <a:latin typeface="Cambria Math"/>
                                </a:rPr>
                                <m:t>+6</m:t>
                              </m:r>
                              <m:r>
                                <a:rPr sz="2400">
                                  <a:latin typeface="Cambria Math"/>
                                </a:rPr>
                                <m:t>𝑦</m:t>
                              </m:r>
                            </m:oMath>
                          </a14:m>
                          <a:endParaRPr sz="2400" dirty="0"/>
                        </a:p>
                      </a:txBody>
                      <a:tcPr/>
                    </a:tc>
                    <a:tc>
                      <a:txBody>
                        <a:bodyPr/>
                        <a:lstStyle/>
                        <a:p>
                          <a:pPr algn="l">
                            <a:lnSpc>
                              <a:spcPct val="150000"/>
                            </a:lnSpc>
                            <a:defRPr sz="1800"/>
                          </a:pPr>
                          <a:r>
                            <a:rPr sz="2400" dirty="0"/>
                            <a:t>​</a:t>
                          </a:r>
                          <a14:m>
                            <m:oMath xmlns:m="http://schemas.openxmlformats.org/officeDocument/2006/math">
                              <m:r>
                                <a:rPr sz="2400">
                                  <a:latin typeface="Cambria Math"/>
                                </a:rPr>
                                <m:t>=6</m:t>
                              </m:r>
                            </m:oMath>
                          </a14:m>
                          <a:endParaRPr sz="2400" dirty="0"/>
                        </a:p>
                      </a:txBody>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dirty="0"/>
                        </a:p>
                      </a:txBody>
                      <a:tcPr/>
                    </a:tc>
                    <a:extLst>
                      <a:ext uri="{0D108BD9-81ED-4DB2-BD59-A6C34878D82A}">
                        <a16:rowId xmlns:a16="http://schemas.microsoft.com/office/drawing/2014/main" val="10001"/>
                      </a:ext>
                    </a:extLst>
                  </a:tr>
                  <a:tr h="510745">
                    <a:tc>
                      <a:txBody>
                        <a:bodyPr/>
                        <a:lstStyle/>
                        <a:p>
                          <a:pPr algn="r">
                            <a:defRPr sz="1800"/>
                          </a:pPr>
                          <a:r>
                            <a:rPr sz="2400" dirty="0"/>
                            <a:t>​</a:t>
                          </a:r>
                          <a14:m>
                            <m:oMath xmlns:m="http://schemas.openxmlformats.org/officeDocument/2006/math">
                              <m:r>
                                <a:rPr sz="2400">
                                  <a:latin typeface="Cambria Math"/>
                                </a:rPr>
                                <m:t>−6</m:t>
                              </m:r>
                              <m:r>
                                <a:rPr sz="2400">
                                  <a:latin typeface="Cambria Math"/>
                                </a:rPr>
                                <m:t>𝑦</m:t>
                              </m:r>
                              <m:r>
                                <a:rPr sz="2400">
                                  <a:latin typeface="Cambria Math"/>
                                </a:rPr>
                                <m:t>+6+6</m:t>
                              </m:r>
                              <m:r>
                                <a:rPr sz="2400">
                                  <a:latin typeface="Cambria Math"/>
                                </a:rPr>
                                <m:t>𝑦</m:t>
                              </m:r>
                            </m:oMath>
                          </a14:m>
                          <a:endParaRPr sz="2400" dirty="0"/>
                        </a:p>
                      </a:txBody>
                      <a:tcPr/>
                    </a:tc>
                    <a:tc>
                      <a:txBody>
                        <a:bodyPr/>
                        <a:lstStyle/>
                        <a:p>
                          <a:pPr algn="l">
                            <a:defRPr sz="1800"/>
                          </a:pPr>
                          <a:r>
                            <a:rPr sz="2400" dirty="0"/>
                            <a:t>​</a:t>
                          </a:r>
                          <a14:m>
                            <m:oMath xmlns:m="http://schemas.openxmlformats.org/officeDocument/2006/math">
                              <m:r>
                                <a:rPr sz="2400">
                                  <a:latin typeface="Cambria Math"/>
                                </a:rPr>
                                <m:t>=6</m:t>
                              </m:r>
                            </m:oMath>
                          </a14:m>
                          <a:endParaRPr sz="2400" dirty="0"/>
                        </a:p>
                      </a:txBody>
                      <a:tcPr/>
                    </a:tc>
                    <a:tc>
                      <a:txBody>
                        <a:bodyPr/>
                        <a:lstStyle/>
                        <a:p>
                          <a:pPr algn="l">
                            <a:defRPr b="1"/>
                          </a:pPr>
                          <a:r>
                            <a:rPr lang="en-US" sz="2000" b="0" i="0" u="none" strike="noStrike" kern="1200" baseline="0" dirty="0">
                              <a:solidFill>
                                <a:schemeClr val="tx1"/>
                              </a:solidFill>
                              <a:latin typeface="+mn-lt"/>
                              <a:ea typeface="+mn-ea"/>
                              <a:cs typeface="+mn-cs"/>
                            </a:rPr>
                            <a:t>Simplify.</a:t>
                          </a:r>
                          <a:endParaRPr sz="2000" dirty="0"/>
                        </a:p>
                      </a:txBody>
                      <a:tcPr/>
                    </a:tc>
                    <a:extLst>
                      <a:ext uri="{0D108BD9-81ED-4DB2-BD59-A6C34878D82A}">
                        <a16:rowId xmlns:a16="http://schemas.microsoft.com/office/drawing/2014/main" val="10002"/>
                      </a:ext>
                    </a:extLst>
                  </a:tr>
                  <a:tr h="510745">
                    <a:tc>
                      <a:txBody>
                        <a:bodyPr/>
                        <a:lstStyle/>
                        <a:p>
                          <a:pPr algn="r">
                            <a:lnSpc>
                              <a:spcPct val="150000"/>
                            </a:lnSpc>
                          </a:pPr>
                          <a:r>
                            <a:rPr sz="2400" dirty="0"/>
                            <a:t>​</a:t>
                          </a:r>
                          <a:r>
                            <a:rPr sz="2400" dirty="0">
                              <a:latin typeface="Cambria Math"/>
                            </a:rPr>
                            <a:t>0</a:t>
                          </a:r>
                        </a:p>
                      </a:txBody>
                      <a:tcPr/>
                    </a:tc>
                    <a:tc>
                      <a:txBody>
                        <a:bodyPr/>
                        <a:lstStyle/>
                        <a:p>
                          <a:pPr algn="l">
                            <a:lnSpc>
                              <a:spcPct val="150000"/>
                            </a:lnSpc>
                            <a:defRPr sz="1800"/>
                          </a:pPr>
                          <a:r>
                            <a:rPr sz="2400" dirty="0"/>
                            <a:t>​</a:t>
                          </a:r>
                          <a14:m>
                            <m:oMath xmlns:m="http://schemas.openxmlformats.org/officeDocument/2006/math">
                              <m:r>
                                <a:rPr sz="2400">
                                  <a:latin typeface="Cambria Math"/>
                                </a:rPr>
                                <m:t>=0</m:t>
                              </m:r>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a:extLst>
                  <a:ext uri="{FF2B5EF4-FFF2-40B4-BE49-F238E27FC236}">
                    <a16:creationId xmlns:a16="http://schemas.microsoft.com/office/drawing/2014/main" id="{21C25A28-67D0-4569-9233-8F46224D0CF4}"/>
                  </a:ext>
                </a:extLst>
              </p:cNvPr>
              <p:cNvGraphicFramePr>
                <a:graphicFrameLocks/>
              </p:cNvGraphicFramePr>
              <p:nvPr>
                <p:extLst>
                  <p:ext uri="{D42A27DB-BD31-4B8C-83A1-F6EECF244321}">
                    <p14:modId xmlns:p14="http://schemas.microsoft.com/office/powerpoint/2010/main" val="3165387148"/>
                  </p:ext>
                </p:extLst>
              </p:nvPr>
            </p:nvGraphicFramePr>
            <p:xfrm>
              <a:off x="419100" y="1562722"/>
              <a:ext cx="8305800" cy="2318955"/>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tblGrid>
                  <a:tr h="510745">
                    <a:tc>
                      <a:txBody>
                        <a:bodyPr/>
                        <a:lstStyle/>
                        <a:p>
                          <a:endParaRPr lang="en-US"/>
                        </a:p>
                      </a:txBody>
                      <a:tcPr>
                        <a:blipFill>
                          <a:blip r:embed="rId2"/>
                          <a:stretch>
                            <a:fillRect t="-9524" r="-230266" b="-380952"/>
                          </a:stretch>
                        </a:blipFill>
                      </a:tcPr>
                    </a:tc>
                    <a:tc>
                      <a:txBody>
                        <a:bodyPr/>
                        <a:lstStyle/>
                        <a:p>
                          <a:endParaRPr lang="en-US"/>
                        </a:p>
                      </a:txBody>
                      <a:tcPr>
                        <a:blipFill>
                          <a:blip r:embed="rId2"/>
                          <a:stretch>
                            <a:fillRect l="-127077" t="-9524" r="-192615" b="-380952"/>
                          </a:stretch>
                        </a:blipFill>
                      </a:tcPr>
                    </a:tc>
                    <a:tc>
                      <a:txBody>
                        <a:bodyPr/>
                        <a:lstStyle/>
                        <a:p>
                          <a:pPr algn="l">
                            <a:defRPr sz="1100" b="1"/>
                          </a:pPr>
                          <a:r>
                            <a:rPr lang="en-US" sz="2000" b="0" dirty="0"/>
                            <a:t>Solve the second equation for</a:t>
                          </a:r>
                          <a:r>
                            <a:rPr lang="en-US" sz="2000" b="0" baseline="0" dirty="0"/>
                            <a:t> </a:t>
                          </a:r>
                          <a:r>
                            <a:rPr lang="en-US" sz="2000" b="0" i="1" baseline="0" dirty="0"/>
                            <a:t>x</a:t>
                          </a:r>
                          <a:r>
                            <a:rPr lang="en-US" sz="2000" b="0" dirty="0"/>
                            <a:t>.</a:t>
                          </a:r>
                          <a:endParaRPr sz="2000" b="0" dirty="0"/>
                        </a:p>
                      </a:txBody>
                      <a:tcPr/>
                    </a:tc>
                    <a:extLst>
                      <a:ext uri="{0D108BD9-81ED-4DB2-BD59-A6C34878D82A}">
                        <a16:rowId xmlns:a16="http://schemas.microsoft.com/office/drawing/2014/main" val="10000"/>
                      </a:ext>
                    </a:extLst>
                  </a:tr>
                  <a:tr h="715043">
                    <a:tc>
                      <a:txBody>
                        <a:bodyPr/>
                        <a:lstStyle/>
                        <a:p>
                          <a:endParaRPr lang="en-US"/>
                        </a:p>
                      </a:txBody>
                      <a:tcPr>
                        <a:blipFill>
                          <a:blip r:embed="rId2"/>
                          <a:stretch>
                            <a:fillRect t="-78632" r="-230266" b="-173504"/>
                          </a:stretch>
                        </a:blipFill>
                      </a:tcPr>
                    </a:tc>
                    <a:tc>
                      <a:txBody>
                        <a:bodyPr/>
                        <a:lstStyle/>
                        <a:p>
                          <a:endParaRPr lang="en-US"/>
                        </a:p>
                      </a:txBody>
                      <a:tcPr>
                        <a:blipFill>
                          <a:blip r:embed="rId2"/>
                          <a:stretch>
                            <a:fillRect l="-127077" t="-78632" r="-192615" b="-173504"/>
                          </a:stretch>
                        </a:blipFill>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dirty="0"/>
                        </a:p>
                      </a:txBody>
                      <a:tcPr/>
                    </a:tc>
                    <a:extLst>
                      <a:ext uri="{0D108BD9-81ED-4DB2-BD59-A6C34878D82A}">
                        <a16:rowId xmlns:a16="http://schemas.microsoft.com/office/drawing/2014/main" val="10001"/>
                      </a:ext>
                    </a:extLst>
                  </a:tr>
                  <a:tr h="510745">
                    <a:tc>
                      <a:txBody>
                        <a:bodyPr/>
                        <a:lstStyle/>
                        <a:p>
                          <a:endParaRPr lang="en-US"/>
                        </a:p>
                      </a:txBody>
                      <a:tcPr>
                        <a:blipFill>
                          <a:blip r:embed="rId2"/>
                          <a:stretch>
                            <a:fillRect t="-248810" r="-230266" b="-141667"/>
                          </a:stretch>
                        </a:blipFill>
                      </a:tcPr>
                    </a:tc>
                    <a:tc>
                      <a:txBody>
                        <a:bodyPr/>
                        <a:lstStyle/>
                        <a:p>
                          <a:endParaRPr lang="en-US"/>
                        </a:p>
                      </a:txBody>
                      <a:tcPr>
                        <a:blipFill>
                          <a:blip r:embed="rId2"/>
                          <a:stretch>
                            <a:fillRect l="-127077" t="-248810" r="-192615" b="-141667"/>
                          </a:stretch>
                        </a:blipFill>
                      </a:tcPr>
                    </a:tc>
                    <a:tc>
                      <a:txBody>
                        <a:bodyPr/>
                        <a:lstStyle/>
                        <a:p>
                          <a:pPr algn="l">
                            <a:defRPr b="1"/>
                          </a:pPr>
                          <a:r>
                            <a:rPr lang="en-US" sz="2000" b="0" i="0" u="none" strike="noStrike" kern="1200" baseline="0" dirty="0">
                              <a:solidFill>
                                <a:schemeClr val="tx1"/>
                              </a:solidFill>
                              <a:latin typeface="+mn-lt"/>
                              <a:ea typeface="+mn-ea"/>
                              <a:cs typeface="+mn-cs"/>
                            </a:rPr>
                            <a:t>Simplify.</a:t>
                          </a:r>
                          <a:endParaRPr sz="2000" dirty="0"/>
                        </a:p>
                      </a:txBody>
                      <a:tcPr/>
                    </a:tc>
                    <a:extLst>
                      <a:ext uri="{0D108BD9-81ED-4DB2-BD59-A6C34878D82A}">
                        <a16:rowId xmlns:a16="http://schemas.microsoft.com/office/drawing/2014/main" val="10002"/>
                      </a:ext>
                    </a:extLst>
                  </a:tr>
                  <a:tr h="582422">
                    <a:tc>
                      <a:txBody>
                        <a:bodyPr/>
                        <a:lstStyle/>
                        <a:p>
                          <a:pPr algn="r">
                            <a:lnSpc>
                              <a:spcPct val="150000"/>
                            </a:lnSpc>
                          </a:pPr>
                          <a:r>
                            <a:rPr sz="2400" dirty="0"/>
                            <a:t>​</a:t>
                          </a:r>
                          <a:r>
                            <a:rPr sz="2400" dirty="0">
                              <a:latin typeface="Cambria Math"/>
                            </a:rPr>
                            <a:t>0</a:t>
                          </a:r>
                        </a:p>
                      </a:txBody>
                      <a:tcPr/>
                    </a:tc>
                    <a:tc>
                      <a:txBody>
                        <a:bodyPr/>
                        <a:lstStyle/>
                        <a:p>
                          <a:endParaRPr lang="en-US"/>
                        </a:p>
                      </a:txBody>
                      <a:tcPr>
                        <a:blipFill>
                          <a:blip r:embed="rId2"/>
                          <a:stretch>
                            <a:fillRect l="-127077" t="-305208" r="-192615" b="-23958"/>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sz="2800" dirty="0"/>
              <a:t>The resulting equation is always true. This means that for any value of </a:t>
            </a:r>
            <a:r>
              <a:rPr lang="en-US" sz="2800" i="1" dirty="0"/>
              <a:t>y</a:t>
            </a:r>
            <a:r>
              <a:rPr sz="2800" dirty="0"/>
              <a:t>, letting</a:t>
            </a:r>
            <a:r>
              <a:rPr lang="en-US" sz="2800" i="1" dirty="0"/>
              <a:t> x </a:t>
            </a:r>
            <a:r>
              <a:rPr lang="en-US" sz="2800" dirty="0">
                <a:latin typeface="Cambria Math" panose="02040503050406030204" pitchFamily="18" charset="0"/>
                <a:ea typeface="Cambria Math" panose="02040503050406030204" pitchFamily="18" charset="0"/>
              </a:rPr>
              <a:t>=</a:t>
            </a:r>
            <a:r>
              <a:rPr lang="en-US" sz="2800" dirty="0"/>
              <a:t> </a:t>
            </a:r>
            <a:r>
              <a:rPr lang="en-US" sz="2800" dirty="0">
                <a:latin typeface="Cambria Math" panose="02040503050406030204" pitchFamily="18" charset="0"/>
                <a:ea typeface="Cambria Math" panose="02040503050406030204" pitchFamily="18" charset="0"/>
              </a:rPr>
              <a:t>3</a:t>
            </a:r>
            <a:r>
              <a:rPr lang="en-US" sz="2800" i="1" dirty="0"/>
              <a:t>y</a:t>
            </a:r>
            <a:r>
              <a:rPr lang="en-US" sz="2800" dirty="0"/>
              <a:t> </a:t>
            </a:r>
            <a:r>
              <a:rPr lang="en-US" sz="2800" dirty="0">
                <a:latin typeface="Cambria Math" panose="02040503050406030204" pitchFamily="18" charset="0"/>
                <a:ea typeface="Cambria Math" panose="02040503050406030204" pitchFamily="18" charset="0"/>
              </a:rPr>
              <a:t>− 3</a:t>
            </a:r>
            <a:r>
              <a:rPr sz="2800" dirty="0">
                <a:latin typeface="Cambria Math" panose="02040503050406030204" pitchFamily="18" charset="0"/>
                <a:ea typeface="Cambria Math" panose="02040503050406030204" pitchFamily="18" charset="0"/>
              </a:rPr>
              <a:t> </a:t>
            </a:r>
            <a:r>
              <a:rPr sz="2800" dirty="0"/>
              <a:t>results in an ordered pair</a:t>
            </a:r>
            <a:r>
              <a:rPr lang="en-US" sz="2800" dirty="0"/>
              <a:t> </a:t>
            </a:r>
            <a:r>
              <a:rPr lang="en-US" sz="2800" dirty="0">
                <a:latin typeface="Cambria Math" panose="02040503050406030204" pitchFamily="18" charset="0"/>
                <a:ea typeface="Cambria Math" panose="02040503050406030204" pitchFamily="18" charset="0"/>
              </a:rPr>
              <a:t>(</a:t>
            </a:r>
            <a:r>
              <a:rPr lang="en-US" sz="2800" i="1" dirty="0"/>
              <a:t>x</a:t>
            </a:r>
            <a:r>
              <a:rPr lang="en-US" sz="2800" dirty="0"/>
              <a:t>, </a:t>
            </a:r>
            <a:r>
              <a:rPr lang="en-US" sz="2800" i="1" dirty="0"/>
              <a:t>y</a:t>
            </a:r>
            <a:r>
              <a:rPr lang="en-US" sz="2800" dirty="0">
                <a:latin typeface="Cambria Math" panose="02040503050406030204" pitchFamily="18" charset="0"/>
                <a:ea typeface="Cambria Math" panose="02040503050406030204" pitchFamily="18" charset="0"/>
              </a:rPr>
              <a:t>)</a:t>
            </a:r>
            <a:r>
              <a:rPr lang="en-US" sz="2800" dirty="0"/>
              <a:t> </a:t>
            </a:r>
            <a:r>
              <a:rPr lang="en-US" sz="2800" dirty="0">
                <a:latin typeface="Cambria Math" panose="02040503050406030204" pitchFamily="18" charset="0"/>
                <a:ea typeface="Cambria Math" panose="02040503050406030204" pitchFamily="18" charset="0"/>
              </a:rPr>
              <a:t>= (3</a:t>
            </a:r>
            <a:r>
              <a:rPr lang="en-US" sz="2800" i="1" dirty="0"/>
              <a:t>y</a:t>
            </a:r>
            <a:r>
              <a:rPr lang="en-US" sz="2800" dirty="0"/>
              <a:t> </a:t>
            </a:r>
            <a:r>
              <a:rPr lang="en-US" sz="2800" dirty="0">
                <a:latin typeface="Cambria Math" panose="02040503050406030204" pitchFamily="18" charset="0"/>
                <a:ea typeface="Cambria Math" panose="02040503050406030204" pitchFamily="18" charset="0"/>
              </a:rPr>
              <a:t>− 3</a:t>
            </a:r>
            <a:r>
              <a:rPr lang="en-US" sz="2800" dirty="0"/>
              <a:t>, </a:t>
            </a:r>
            <a:r>
              <a:rPr lang="en-US" sz="2800" i="1" dirty="0"/>
              <a:t>y</a:t>
            </a:r>
            <a:r>
              <a:rPr lang="en-US" sz="2800" dirty="0">
                <a:latin typeface="Cambria Math" panose="02040503050406030204" pitchFamily="18" charset="0"/>
                <a:ea typeface="Cambria Math" panose="02040503050406030204" pitchFamily="18" charset="0"/>
              </a:rPr>
              <a:t>)</a:t>
            </a:r>
            <a:r>
              <a:rPr sz="2800" dirty="0"/>
              <a:t> that solves both equations. Since there are an infinite number of solutions, the system is dependent.</a:t>
            </a:r>
          </a:p>
          <a:p>
            <a:endParaRPr lang="en-US" sz="2800" dirty="0"/>
          </a:p>
          <a:p>
            <a:r>
              <a:rPr sz="2800" dirty="0"/>
              <a:t>Graphically, this means the graphs of the two equations are exactly the same. In fact, the first equation is simply a rearranged multiple of the second equation.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dirty="0"/>
              <a:t>—Slide 4</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Algebraically, we can describe the solution set as </a:t>
                </a:r>
                <a:br>
                  <a:rPr lang="en-US" sz="2800" dirty="0"/>
                </a:br>
                <a14:m>
                  <m:oMath xmlns:m="http://schemas.openxmlformats.org/officeDocument/2006/math">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𝑦</m:t>
                        </m:r>
                        <m:r>
                          <a:rPr>
                            <a:latin typeface="Cambria Math" panose="02040503050406030204" pitchFamily="18" charset="0"/>
                          </a:rPr>
                          <m:t>−3,</m:t>
                        </m:r>
                        <m:r>
                          <a:rPr>
                            <a:latin typeface="Cambria Math" panose="02040503050406030204" pitchFamily="18" charset="0"/>
                          </a:rPr>
                          <m:t>𝑦</m:t>
                        </m:r>
                      </m:e>
                    </m:d>
                    <m:r>
                      <a:rPr>
                        <a:latin typeface="Cambria Math" panose="02040503050406030204" pitchFamily="18" charset="0"/>
                      </a:rPr>
                      <m:t>|</m:t>
                    </m:r>
                    <m:r>
                      <a:rPr>
                        <a:latin typeface="Cambria Math" panose="02040503050406030204" pitchFamily="18" charset="0"/>
                      </a:rPr>
                      <m:t>𝑦</m:t>
                    </m:r>
                    <m:r>
                      <a:rPr>
                        <a:latin typeface="Cambria Math" panose="02040503050406030204" pitchFamily="18" charset="0"/>
                      </a:rPr>
                      <m:t>∈</m:t>
                    </m:r>
                    <m:r>
                      <a:rPr>
                        <a:latin typeface="Cambria Math" panose="02040503050406030204" pitchFamily="18" charset="0"/>
                      </a:rPr>
                      <m:t>ℝ</m:t>
                    </m:r>
                    <m:r>
                      <a:rPr>
                        <a:latin typeface="Cambria Math" panose="02040503050406030204" pitchFamily="18" charset="0"/>
                      </a:rPr>
                      <m:t>}</m:t>
                    </m:r>
                  </m:oMath>
                </a14:m>
                <a:r>
                  <a:rPr sz="2800" dirty="0"/>
                  <a:t>. If we had solved either equation for </a:t>
                </a:r>
                <a14:m>
                  <m:oMath xmlns:m="http://schemas.openxmlformats.org/officeDocument/2006/math">
                    <m:r>
                      <a:rPr>
                        <a:latin typeface="Cambria Math" panose="02040503050406030204" pitchFamily="18" charset="0"/>
                      </a:rPr>
                      <m:t>𝑦</m:t>
                    </m:r>
                  </m:oMath>
                </a14:m>
                <a:r>
                  <a:rPr sz="2800" dirty="0"/>
                  <a:t> instead of</a:t>
                </a:r>
                <a:r>
                  <a:rPr lang="en-US" sz="2800" dirty="0"/>
                  <a:t> </a:t>
                </a:r>
                <a:r>
                  <a:rPr lang="en-US" sz="2800" i="1" dirty="0"/>
                  <a:t>x</a:t>
                </a:r>
                <a:r>
                  <a:rPr sz="2800" dirty="0"/>
                  <a:t>, we would have obtained the alternative but equivalent solution </a:t>
                </a:r>
                <a14:m>
                  <m:oMath xmlns:m="http://schemas.openxmlformats.org/officeDocument/2006/math">
                    <m:d>
                      <m:dPr>
                        <m:begChr m:val="{"/>
                        <m:endChr m:val="}"/>
                        <m:ctrlPr>
                          <a:rPr lang="en-US" i="1" smtClean="0">
                            <a:latin typeface="Cambria Math" panose="02040503050406030204" pitchFamily="18" charset="0"/>
                          </a:rPr>
                        </m:ctrlPr>
                      </m:dPr>
                      <m:e>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num>
                              <m:den>
                                <m:r>
                                  <a:rPr lang="ar-AE">
                                    <a:latin typeface="Cambria Math" panose="02040503050406030204" pitchFamily="18" charset="0"/>
                                  </a:rPr>
                                  <m:t>3</m:t>
                                </m:r>
                              </m:den>
                            </m:f>
                          </m:e>
                        </m:d>
                        <m:r>
                          <a:rPr lang="ar-AE">
                            <a:latin typeface="Cambria Math" panose="02040503050406030204" pitchFamily="18" charset="0"/>
                          </a:rPr>
                          <m:t>|</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ℝ</m:t>
                        </m:r>
                      </m:e>
                    </m:d>
                  </m:oMath>
                </a14:m>
                <a:r>
                  <a:rPr sz="28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285701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an Independent System by </a:t>
            </a:r>
            <a:r>
              <a:rPr lang="en-US" dirty="0"/>
              <a:t>Addition—Slide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Use the method of a</a:t>
                </a:r>
                <a:r>
                  <a:rPr lang="en-US" dirty="0"/>
                  <a:t>ddition</a:t>
                </a:r>
                <a:r>
                  <a:rPr lang="en-US" sz="2800" dirty="0"/>
                  <a:t> to solve the system </a:t>
                </a:r>
              </a:p>
              <a:p>
                <a:pPr algn="ctr">
                  <a:defRPr sz="2800"/>
                </a:pPr>
                <a14:m>
                  <m:oMath xmlns:m="http://schemas.openxmlformats.org/officeDocument/2006/math">
                    <m:d>
                      <m:dPr>
                        <m:begChr m:val="{"/>
                        <m:endChr m:val=""/>
                        <m:ctrlPr>
                          <a:rPr lang="ar-AE" i="1" smtClean="0">
                            <a:latin typeface="Cambria Math" panose="02040503050406030204" pitchFamily="18" charset="0"/>
                          </a:rPr>
                        </m:ctrlPr>
                      </m:dPr>
                      <m:e>
                        <m:eqArr>
                          <m:eqArrPr>
                            <m:ctrlPr>
                              <a:rPr lang="ar-AE" i="1">
                                <a:latin typeface="Cambria Math" panose="02040503050406030204" pitchFamily="18" charset="0"/>
                              </a:rPr>
                            </m:ctrlPr>
                          </m:eqArrPr>
                          <m:e>
                            <m:r>
                              <a:rPr lang="ar-AE">
                                <a:latin typeface="Cambria Math" panose="02040503050406030204" pitchFamily="18" charset="0"/>
                              </a:rPr>
                              <m:t>5</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7</m:t>
                            </m:r>
                          </m:e>
                          <m:e>
                            <m:r>
                              <a:rPr lang="en-US" b="0" i="0" smtClean="0">
                                <a:latin typeface="Cambria Math" panose="02040503050406030204" pitchFamily="18" charset="0"/>
                              </a:rPr>
                              <m:t> </m:t>
                            </m:r>
                            <m:r>
                              <a:rPr lang="ar-AE">
                                <a:latin typeface="Cambria Math" panose="02040503050406030204" pitchFamily="18" charset="0"/>
                              </a:rPr>
                              <m:t>7</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6</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20</m:t>
                            </m:r>
                          </m:e>
                        </m:eqArr>
                      </m:e>
                    </m:d>
                  </m:oMath>
                </a14:m>
                <a:r>
                  <a:rPr lang="ar-AE"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a:t>
            </a:r>
            <a:r>
              <a:rPr lang="en-US" dirty="0"/>
              <a:t>Addition—Slide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coefficient of </a:t>
            </a:r>
            <a:r>
              <a:rPr lang="en-US" sz="2800" i="1" dirty="0"/>
              <a:t>y </a:t>
            </a:r>
            <a:r>
              <a:rPr sz="2800" dirty="0"/>
              <a:t>in the second equation is</a:t>
            </a:r>
            <a:r>
              <a:rPr lang="en-US" sz="2800" dirty="0"/>
              <a:t> </a:t>
            </a:r>
            <a:r>
              <a:rPr lang="en-US" sz="2800" dirty="0">
                <a:latin typeface="Cambria Math" panose="02040503050406030204" pitchFamily="18" charset="0"/>
                <a:ea typeface="Cambria Math" panose="02040503050406030204" pitchFamily="18" charset="0"/>
              </a:rPr>
              <a:t>−6</a:t>
            </a:r>
            <a:r>
              <a:rPr sz="2800" dirty="0"/>
              <a:t>, while the coefficient of </a:t>
            </a:r>
            <a:r>
              <a:rPr lang="en-US" sz="2800" i="1" dirty="0"/>
              <a:t>y </a:t>
            </a:r>
            <a:r>
              <a:rPr sz="2800" dirty="0"/>
              <a:t>in the first equation is </a:t>
            </a:r>
            <a:r>
              <a:rPr sz="2800" dirty="0">
                <a:latin typeface="Cambria Math"/>
              </a:rPr>
              <a:t>3</a:t>
            </a:r>
            <a:r>
              <a:rPr sz="2800" dirty="0"/>
              <a:t>. This means that if we multiply all the terms in the first equation by </a:t>
            </a:r>
            <a:r>
              <a:rPr sz="2800" dirty="0">
                <a:latin typeface="Cambria Math"/>
              </a:rPr>
              <a:t>2</a:t>
            </a:r>
            <a:r>
              <a:rPr sz="2800" dirty="0"/>
              <a:t>, the coefficients of </a:t>
            </a:r>
            <a:r>
              <a:rPr lang="en-US" sz="2800" i="1" dirty="0"/>
              <a:t>y </a:t>
            </a:r>
            <a:r>
              <a:rPr sz="2800" dirty="0"/>
              <a:t>will be negatives of one another, so adding the two equations will eliminate the </a:t>
            </a:r>
            <a:r>
              <a:rPr lang="en-US" sz="2800" i="1" dirty="0"/>
              <a:t>y </a:t>
            </a:r>
            <a:r>
              <a:rPr sz="2800" dirty="0"/>
              <a:t>variable.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a:t>
            </a:r>
            <a:r>
              <a:rPr lang="en-US" dirty="0"/>
              <a:t>Addition—Slide 3</a:t>
            </a:r>
            <a:endParaRPr dirty="0"/>
          </a:p>
        </p:txBody>
      </p:sp>
      <p:sp>
        <p:nvSpPr>
          <p:cNvPr id="3" name="Text Placeholder 2"/>
          <p:cNvSpPr>
            <a:spLocks noGrp="1"/>
          </p:cNvSpPr>
          <p:nvPr>
            <p:ph type="body" sz="quarter" idx="10"/>
          </p:nvPr>
        </p:nvSpPr>
        <p:spPr/>
        <p:txBody>
          <a:bodyPr>
            <a:normAutofit/>
          </a:bodyPr>
          <a:lstStyle/>
          <a:p>
            <a:r>
              <a:rPr sz="2800" dirty="0"/>
              <a:t>In order to keep track of these steps, we annotate our work with labeled arrows. When we modify the system, we are not changing the solutions, we are just writing an equivalent system that is easier to solve. The ultimate goal is to rewrite the system so that we can "read off" the answer.</a:t>
            </a:r>
          </a:p>
        </p:txBody>
      </p:sp>
    </p:spTree>
    <p:extLst>
      <p:ext uri="{BB962C8B-B14F-4D97-AF65-F5344CB8AC3E}">
        <p14:creationId xmlns:p14="http://schemas.microsoft.com/office/powerpoint/2010/main" val="4231531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a:t>
            </a:r>
            <a:r>
              <a:rPr lang="en-US" dirty="0"/>
              <a:t>Addition—Slide 4</a:t>
            </a:r>
            <a:endParaRPr dirty="0"/>
          </a:p>
        </p:txBody>
      </p:sp>
      <p:sp>
        <p:nvSpPr>
          <p:cNvPr id="3" name="Text Placeholder 2"/>
          <p:cNvSpPr>
            <a:spLocks noGrp="1"/>
          </p:cNvSpPr>
          <p:nvPr>
            <p:ph type="body" sz="quarter" idx="10"/>
          </p:nvPr>
        </p:nvSpPr>
        <p:spPr/>
        <p:txBody>
          <a:bodyPr>
            <a:normAutofit/>
          </a:bodyPr>
          <a:lstStyle/>
          <a:p>
            <a:r>
              <a:rPr sz="2800" dirty="0"/>
              <a:t>The notation above the arrow indicates that we have modified the system by multiplying each term in equation </a:t>
            </a:r>
            <a:r>
              <a:rPr sz="2800" dirty="0">
                <a:latin typeface="Cambria Math"/>
              </a:rPr>
              <a:t>1</a:t>
            </a:r>
            <a:r>
              <a:rPr sz="2800" dirty="0"/>
              <a:t> by the constant </a:t>
            </a:r>
            <a:r>
              <a:rPr sz="2800" dirty="0">
                <a:latin typeface="Cambria Math"/>
              </a:rPr>
              <a:t>2</a:t>
            </a:r>
            <a:r>
              <a:rPr sz="2800" dirty="0"/>
              <a:t>.</a:t>
            </a:r>
          </a:p>
        </p:txBody>
      </p:sp>
      <mc:AlternateContent xmlns:mc="http://schemas.openxmlformats.org/markup-compatibility/2006">
        <mc:Choice xmlns:a14="http://schemas.microsoft.com/office/drawing/2010/main" Requires="a14">
          <p:graphicFrame>
            <p:nvGraphicFramePr>
              <p:cNvPr id="4" name="Table Placeholder 2">
                <a:extLst>
                  <a:ext uri="{FF2B5EF4-FFF2-40B4-BE49-F238E27FC236}">
                    <a16:creationId xmlns:a16="http://schemas.microsoft.com/office/drawing/2014/main" id="{D6C4FD39-1551-4433-B0E2-CC463C9726CD}"/>
                  </a:ext>
                </a:extLst>
              </p:cNvPr>
              <p:cNvGraphicFramePr>
                <a:graphicFrameLocks/>
              </p:cNvGraphicFramePr>
              <p:nvPr>
                <p:extLst>
                  <p:ext uri="{D42A27DB-BD31-4B8C-83A1-F6EECF244321}">
                    <p14:modId xmlns:p14="http://schemas.microsoft.com/office/powerpoint/2010/main" val="3333489620"/>
                  </p:ext>
                </p:extLst>
              </p:nvPr>
            </p:nvGraphicFramePr>
            <p:xfrm>
              <a:off x="342900" y="2743200"/>
              <a:ext cx="8458201" cy="2278444"/>
            </p:xfrm>
            <a:graphic>
              <a:graphicData uri="http://schemas.openxmlformats.org/drawingml/2006/table">
                <a:tbl>
                  <a:tblPr firstRow="1" bandRow="1">
                    <a:tableStyleId>{2D5ABB26-0587-4C30-8999-92F81FD0307C}</a:tableStyleId>
                  </a:tblPr>
                  <a:tblGrid>
                    <a:gridCol w="2662767">
                      <a:extLst>
                        <a:ext uri="{9D8B030D-6E8A-4147-A177-3AD203B41FA5}">
                          <a16:colId xmlns:a16="http://schemas.microsoft.com/office/drawing/2014/main" val="20000"/>
                        </a:ext>
                      </a:extLst>
                    </a:gridCol>
                    <a:gridCol w="1018117">
                      <a:extLst>
                        <a:ext uri="{9D8B030D-6E8A-4147-A177-3AD203B41FA5}">
                          <a16:colId xmlns:a16="http://schemas.microsoft.com/office/drawing/2014/main" val="20001"/>
                        </a:ext>
                      </a:extLst>
                    </a:gridCol>
                    <a:gridCol w="2584450">
                      <a:extLst>
                        <a:ext uri="{9D8B030D-6E8A-4147-A177-3AD203B41FA5}">
                          <a16:colId xmlns:a16="http://schemas.microsoft.com/office/drawing/2014/main" val="20002"/>
                        </a:ext>
                      </a:extLst>
                    </a:gridCol>
                    <a:gridCol w="2192867">
                      <a:extLst>
                        <a:ext uri="{9D8B030D-6E8A-4147-A177-3AD203B41FA5}">
                          <a16:colId xmlns:a16="http://schemas.microsoft.com/office/drawing/2014/main" val="20003"/>
                        </a:ext>
                      </a:extLst>
                    </a:gridCol>
                  </a:tblGrid>
                  <a:tr h="342277">
                    <a:tc>
                      <a:txBody>
                        <a:bodyPr/>
                        <a:lstStyle/>
                        <a:p>
                          <a:pPr algn="r"/>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eqArr>
                                      <m:eqArrPr>
                                        <m:ctrlPr>
                                          <a:rPr lang="ar-AE" sz="2400" i="1" smtClean="0">
                                            <a:latin typeface="Cambria Math" panose="02040503050406030204" pitchFamily="18" charset="0"/>
                                          </a:rPr>
                                        </m:ctrlPr>
                                      </m:eqArrPr>
                                      <m:e>
                                        <m:r>
                                          <a:rPr lang="ar-AE" sz="2400">
                                            <a:latin typeface="Cambria Math" panose="02040503050406030204" pitchFamily="18" charset="0"/>
                                          </a:rPr>
                                          <m:t>5</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3</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7</m:t>
                                        </m:r>
                                      </m:e>
                                      <m:e>
                                        <m:r>
                                          <a:rPr lang="en-US" sz="2400" b="0" i="0" smtClean="0">
                                            <a:latin typeface="Cambria Math" panose="02040503050406030204" pitchFamily="18" charset="0"/>
                                          </a:rPr>
                                          <m:t>  </m:t>
                                        </m:r>
                                        <m:r>
                                          <a:rPr lang="ar-AE" sz="2400">
                                            <a:latin typeface="Cambria Math" panose="02040503050406030204" pitchFamily="18" charset="0"/>
                                          </a:rPr>
                                          <m:t>7</m:t>
                                        </m:r>
                                        <m:r>
                                          <a:rPr lang="ar-AE" sz="2400">
                                            <a:latin typeface="Cambria Math" panose="02040503050406030204" pitchFamily="18" charset="0"/>
                                          </a:rPr>
                                          <m:t>𝑥</m:t>
                                        </m:r>
                                        <m:r>
                                          <a:rPr lang="en-US" sz="2400" b="0" i="0" smtClean="0">
                                            <a:latin typeface="Cambria Math" panose="02040503050406030204" pitchFamily="18" charset="0"/>
                                          </a:rPr>
                                          <m:t> −</m:t>
                                        </m:r>
                                        <m:r>
                                          <a:rPr lang="ar-AE" sz="240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20</m:t>
                                        </m:r>
                                      </m:e>
                                    </m:eqArr>
                                  </m:e>
                                </m:d>
                              </m:oMath>
                            </m:oMathPara>
                          </a14:m>
                          <a:endParaRPr sz="1600" dirty="0"/>
                        </a:p>
                      </a:txBody>
                      <a:tcPr/>
                    </a:tc>
                    <a:tc>
                      <a:txBody>
                        <a:bodyPr/>
                        <a:lstStyle/>
                        <a:p>
                          <a:pPr algn="ctr"/>
                          <a14:m>
                            <m:oMathPara xmlns:m="http://schemas.openxmlformats.org/officeDocument/2006/math">
                              <m:oMathParaPr>
                                <m:jc m:val="centerGroup"/>
                              </m:oMathParaPr>
                              <m:oMath xmlns:m="http://schemas.openxmlformats.org/officeDocument/2006/math">
                                <m:groupChr>
                                  <m:groupChrPr>
                                    <m:chr m:val="→"/>
                                    <m:vertJc m:val="bot"/>
                                    <m:ctrlPr>
                                      <a:rPr lang="en-US" sz="2400" b="0" i="1" dirty="0" smtClean="0">
                                        <a:latin typeface="Cambria Math" panose="02040503050406030204" pitchFamily="18" charset="0"/>
                                      </a:rPr>
                                    </m:ctrlPr>
                                  </m:groupChrPr>
                                  <m:e>
                                    <m:r>
                                      <m:rPr>
                                        <m:brk m:alnAt="2"/>
                                      </m:rPr>
                                      <a:rPr lang="en-US" sz="2400" b="0" i="1" dirty="0" smtClean="0">
                                        <a:latin typeface="Cambria Math" panose="02040503050406030204" pitchFamily="18" charset="0"/>
                                      </a:rPr>
                                      <m:t> </m:t>
                                    </m:r>
                                    <m:r>
                                      <a:rPr lang="en-US" sz="2400" b="0" i="1" dirty="0" smtClean="0">
                                        <a:latin typeface="Cambria Math" panose="02040503050406030204" pitchFamily="18" charset="0"/>
                                      </a:rPr>
                                      <m:t> </m:t>
                                    </m:r>
                                    <m:r>
                                      <a:rPr lang="en-US" sz="2400" b="0" i="1" smtClean="0">
                                        <a:latin typeface="Cambria Math" panose="02040503050406030204" pitchFamily="18" charset="0"/>
                                      </a:rPr>
                                      <m:t>2</m:t>
                                    </m:r>
                                    <m:sSub>
                                      <m:sSubPr>
                                        <m:ctrlPr>
                                          <a:rPr lang="ar-AE" sz="2400" b="0" i="1">
                                            <a:latin typeface="Cambria Math" panose="02040503050406030204" pitchFamily="18" charset="0"/>
                                          </a:rPr>
                                        </m:ctrlPr>
                                      </m:sSubPr>
                                      <m:e>
                                        <m:r>
                                          <a:rPr lang="en-US" sz="2400" b="0" i="1">
                                            <a:latin typeface="Cambria Math" panose="02040503050406030204" pitchFamily="18" charset="0"/>
                                          </a:rPr>
                                          <m:t>𝐸</m:t>
                                        </m:r>
                                      </m:e>
                                      <m:sub>
                                        <m:r>
                                          <a:rPr lang="ar-AE" sz="2400" b="0" i="1" smtClean="0">
                                            <a:latin typeface="Cambria Math" panose="02040503050406030204" pitchFamily="18" charset="0"/>
                                          </a:rPr>
                                          <m:t>1</m:t>
                                        </m:r>
                                        <m:r>
                                          <a:rPr lang="en-US" sz="2400" b="0" i="1" smtClean="0">
                                            <a:latin typeface="Cambria Math" panose="02040503050406030204" pitchFamily="18" charset="0"/>
                                          </a:rPr>
                                          <m:t>  </m:t>
                                        </m:r>
                                      </m:sub>
                                    </m:sSub>
                                    <m:r>
                                      <a:rPr lang="en-US" sz="2400" b="0" i="1" smtClean="0">
                                        <a:latin typeface="Cambria Math" panose="02040503050406030204" pitchFamily="18" charset="0"/>
                                      </a:rPr>
                                      <m:t> </m:t>
                                    </m:r>
                                  </m:e>
                                </m:groupChr>
                              </m:oMath>
                            </m:oMathPara>
                          </a14:m>
                          <a:endParaRPr sz="1600" dirty="0"/>
                        </a:p>
                      </a:txBody>
                      <a:tcPr/>
                    </a:tc>
                    <a:tc>
                      <a:txBody>
                        <a:bodyPr/>
                        <a:lstStyle/>
                        <a:p>
                          <a:pPr algn="r"/>
                          <a14:m>
                            <m:oMathPara xmlns:m="http://schemas.openxmlformats.org/officeDocument/2006/math">
                              <m:oMathParaPr>
                                <m:jc m:val="right"/>
                              </m:oMathParaPr>
                              <m:oMath xmlns:m="http://schemas.openxmlformats.org/officeDocument/2006/math">
                                <m:bar>
                                  <m:barPr>
                                    <m:ctrlPr>
                                      <a:rPr lang="ar-AE" sz="2400" i="1" smtClean="0">
                                        <a:latin typeface="Cambria Math" panose="02040503050406030204" pitchFamily="18" charset="0"/>
                                      </a:rPr>
                                    </m:ctrlPr>
                                  </m:barPr>
                                  <m:e>
                                    <m:d>
                                      <m:dPr>
                                        <m:begChr m:val="{"/>
                                        <m:endChr m:val=""/>
                                        <m:ctrlPr>
                                          <a:rPr lang="ar-AE" sz="2400" i="1" smtClean="0">
                                            <a:latin typeface="Cambria Math" panose="02040503050406030204" pitchFamily="18" charset="0"/>
                                          </a:rPr>
                                        </m:ctrlPr>
                                      </m:dPr>
                                      <m:e>
                                        <m:eqArr>
                                          <m:eqArrPr>
                                            <m:ctrlPr>
                                              <a:rPr lang="ar-AE" sz="2400" i="1" smtClean="0">
                                                <a:latin typeface="Cambria Math" panose="02040503050406030204" pitchFamily="18" charset="0"/>
                                              </a:rPr>
                                            </m:ctrlPr>
                                          </m:eqArrPr>
                                          <m:e>
                                            <m:r>
                                              <a:rPr lang="en-US" sz="2400" b="0" smtClean="0">
                                                <a:latin typeface="Cambria Math" panose="02040503050406030204" pitchFamily="18" charset="0"/>
                                              </a:rPr>
                                              <m:t>10</m:t>
                                            </m:r>
                                            <m:r>
                                              <a:rPr lang="ar-AE" sz="2400">
                                                <a:latin typeface="Cambria Math" panose="02040503050406030204" pitchFamily="18" charset="0"/>
                                              </a:rPr>
                                              <m:t>𝑥</m:t>
                                            </m:r>
                                            <m:r>
                                              <a:rPr lang="ar-AE" sz="2400">
                                                <a:latin typeface="Cambria Math" panose="02040503050406030204" pitchFamily="18" charset="0"/>
                                              </a:rPr>
                                              <m:t>+</m:t>
                                            </m:r>
                                            <m:r>
                                              <a:rPr lang="en-US" sz="2400" b="0" smtClean="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en-US" sz="2400" b="0" smtClean="0">
                                                <a:latin typeface="Cambria Math" panose="02040503050406030204" pitchFamily="18" charset="0"/>
                                              </a:rPr>
                                              <m:t>14</m:t>
                                            </m:r>
                                          </m:e>
                                          <m:e>
                                            <m:r>
                                              <a:rPr lang="en-US" sz="2400" b="0" i="0" smtClean="0">
                                                <a:latin typeface="Cambria Math" panose="02040503050406030204" pitchFamily="18" charset="0"/>
                                              </a:rPr>
                                              <m:t>   </m:t>
                                            </m:r>
                                            <m:r>
                                              <a:rPr lang="ar-AE" sz="2400">
                                                <a:latin typeface="Cambria Math" panose="02040503050406030204" pitchFamily="18" charset="0"/>
                                              </a:rPr>
                                              <m:t>7</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20</m:t>
                                            </m:r>
                                          </m:e>
                                        </m:eqArr>
                                      </m:e>
                                    </m:d>
                                  </m:e>
                                </m:bar>
                              </m:oMath>
                            </m:oMathPara>
                          </a14:m>
                          <a:endParaRPr sz="2400" dirty="0"/>
                        </a:p>
                      </a:txBody>
                      <a:tcPr/>
                    </a:tc>
                    <a:tc>
                      <a:txBody>
                        <a:bodyPr/>
                        <a:lstStyle/>
                        <a:p>
                          <a:pPr algn="ctr"/>
                          <a:endParaRPr dirty="0"/>
                        </a:p>
                      </a:txBody>
                      <a:tcPr/>
                    </a:tc>
                    <a:extLst>
                      <a:ext uri="{0D108BD9-81ED-4DB2-BD59-A6C34878D82A}">
                        <a16:rowId xmlns:a16="http://schemas.microsoft.com/office/drawing/2014/main" val="10000"/>
                      </a:ext>
                    </a:extLst>
                  </a:tr>
                  <a:tr h="370840">
                    <a:tc>
                      <a:txBody>
                        <a:bodyPr/>
                        <a:lstStyle/>
                        <a:p>
                          <a:pPr algn="r"/>
                          <a:endParaRPr/>
                        </a:p>
                      </a:txBody>
                      <a:tcPr/>
                    </a:tc>
                    <a:tc>
                      <a:txBody>
                        <a:bodyPr/>
                        <a:lstStyle/>
                        <a:p>
                          <a:pPr algn="ctr"/>
                          <a:endParaRPr dirty="0"/>
                        </a:p>
                      </a:txBody>
                      <a:tcPr/>
                    </a:tc>
                    <a:tc>
                      <a:txBody>
                        <a:bodyPr/>
                        <a:lstStyle/>
                        <a:p>
                          <a:pPr algn="r"/>
                          <a14:m>
                            <m:oMathPara xmlns:m="http://schemas.openxmlformats.org/officeDocument/2006/math">
                              <m:oMathParaPr>
                                <m:jc m:val="right"/>
                              </m:oMathParaPr>
                              <m:oMath xmlns:m="http://schemas.openxmlformats.org/officeDocument/2006/math">
                                <m:r>
                                  <a:rPr lang="en-US" sz="2400" b="0" smtClean="0">
                                    <a:latin typeface="Cambria Math" panose="02040503050406030204" pitchFamily="18" charset="0"/>
                                  </a:rPr>
                                  <m:t>1</m:t>
                                </m:r>
                                <m:r>
                                  <a:rPr lang="en-US" sz="2400" b="0" i="0" smtClean="0">
                                    <a:latin typeface="Cambria Math" panose="02040503050406030204" pitchFamily="18" charset="0"/>
                                  </a:rPr>
                                  <m:t>7</m:t>
                                </m:r>
                                <m:r>
                                  <a:rPr lang="ar-AE" sz="2400">
                                    <a:latin typeface="Cambria Math" panose="02040503050406030204" pitchFamily="18" charset="0"/>
                                  </a:rPr>
                                  <m:t>𝑥</m:t>
                                </m:r>
                                <m:r>
                                  <a:rPr lang="ar-AE" sz="2400">
                                    <a:latin typeface="Cambria Math" panose="02040503050406030204" pitchFamily="18" charset="0"/>
                                  </a:rPr>
                                  <m:t>=−</m:t>
                                </m:r>
                                <m:r>
                                  <a:rPr lang="en-US" sz="2400" b="0" i="0" smtClean="0">
                                    <a:latin typeface="Cambria Math" panose="02040503050406030204" pitchFamily="18" charset="0"/>
                                  </a:rPr>
                                  <m:t>3</m:t>
                                </m:r>
                                <m:r>
                                  <a:rPr lang="en-US" sz="2400" b="0" smtClean="0">
                                    <a:latin typeface="Cambria Math" panose="02040503050406030204" pitchFamily="18" charset="0"/>
                                  </a:rPr>
                                  <m:t>4</m:t>
                                </m:r>
                              </m:oMath>
                            </m:oMathPara>
                          </a14:m>
                          <a:endParaRPr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a:pPr>
                          <a:r>
                            <a:rPr kumimoji="0" lang="en-US" sz="2000" b="0" i="0" u="none" strike="noStrike" kern="1200" cap="none" spc="0" normalizeH="0" baseline="0" noProof="0" dirty="0">
                              <a:ln>
                                <a:noFill/>
                              </a:ln>
                              <a:solidFill>
                                <a:srgbClr val="366092"/>
                              </a:solidFill>
                              <a:effectLst/>
                              <a:uLnTx/>
                              <a:uFillTx/>
                              <a:latin typeface="+mn-lt"/>
                              <a:ea typeface="+mn-ea"/>
                              <a:cs typeface="+mn-cs"/>
                            </a:rPr>
                            <a:t>Add the equations.</a:t>
                          </a:r>
                          <a:r>
                            <a:rPr sz="2000" dirty="0"/>
                            <a:t> </a:t>
                          </a:r>
                        </a:p>
                      </a:txBody>
                      <a:tcPr/>
                    </a:tc>
                    <a:extLst>
                      <a:ext uri="{0D108BD9-81ED-4DB2-BD59-A6C34878D82A}">
                        <a16:rowId xmlns:a16="http://schemas.microsoft.com/office/drawing/2014/main" val="10001"/>
                      </a:ext>
                    </a:extLst>
                  </a:tr>
                  <a:tr h="370840">
                    <a:tc>
                      <a:txBody>
                        <a:bodyPr/>
                        <a:lstStyle/>
                        <a:p>
                          <a:pPr algn="r"/>
                          <a:endParaRPr dirty="0"/>
                        </a:p>
                      </a:txBody>
                      <a:tcPr/>
                    </a:tc>
                    <a:tc>
                      <a:txBody>
                        <a:bodyPr/>
                        <a:lstStyle/>
                        <a:p>
                          <a:pPr algn="ctr"/>
                          <a:endParaRPr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r>
                                  <a:rPr lang="en-US" sz="2400" smtClean="0">
                                    <a:latin typeface="Cambria Math" panose="02040503050406030204" pitchFamily="18" charset="0"/>
                                  </a:rPr>
                                  <m:t>𝑥</m:t>
                                </m:r>
                                <m:r>
                                  <a:rPr lang="en-US" sz="2400" smtClean="0">
                                    <a:latin typeface="Cambria Math" panose="02040503050406030204" pitchFamily="18" charset="0"/>
                                  </a:rPr>
                                  <m:t>=  −</m:t>
                                </m:r>
                                <m:r>
                                  <a:rPr lang="en-US" sz="2400" b="0" i="0" smtClean="0">
                                    <a:latin typeface="Cambria Math" panose="02040503050406030204" pitchFamily="18" charset="0"/>
                                  </a:rPr>
                                  <m:t>2</m:t>
                                </m:r>
                              </m:oMath>
                            </m:oMathPara>
                          </a14:m>
                          <a:endParaRPr lang="en-US" sz="2400" dirty="0"/>
                        </a:p>
                        <a:p>
                          <a:pPr algn="r"/>
                          <a:endParaRPr sz="2400" dirty="0"/>
                        </a:p>
                      </a:txBody>
                      <a:tcPr/>
                    </a:tc>
                    <a:tc>
                      <a:txBody>
                        <a:bodyPr/>
                        <a:lstStyle/>
                        <a:p>
                          <a:pPr algn="l">
                            <a:defRPr sz="1100"/>
                          </a:pPr>
                          <a:r>
                            <a:rPr sz="2000" dirty="0"/>
                            <a:t>Solve for</a:t>
                          </a:r>
                          <a:r>
                            <a:rPr lang="en-US" sz="2000" baseline="0" dirty="0"/>
                            <a:t> </a:t>
                          </a:r>
                          <a:r>
                            <a:rPr lang="en-US" sz="2000" i="1" baseline="0" dirty="0"/>
                            <a:t>x</a:t>
                          </a:r>
                          <a:r>
                            <a:rPr sz="2000" dirty="0"/>
                            <a:t>.</a:t>
                          </a:r>
                        </a:p>
                      </a:txBody>
                      <a:tcPr/>
                    </a:tc>
                    <a:extLst>
                      <a:ext uri="{0D108BD9-81ED-4DB2-BD59-A6C34878D82A}">
                        <a16:rowId xmlns:a16="http://schemas.microsoft.com/office/drawing/2014/main" val="10002"/>
                      </a:ext>
                    </a:extLst>
                  </a:tr>
                </a:tbl>
              </a:graphicData>
            </a:graphic>
          </p:graphicFrame>
        </mc:Choice>
        <mc:Fallback>
          <p:graphicFrame>
            <p:nvGraphicFramePr>
              <p:cNvPr id="4" name="Table Placeholder 2">
                <a:extLst>
                  <a:ext uri="{FF2B5EF4-FFF2-40B4-BE49-F238E27FC236}">
                    <a16:creationId xmlns:a16="http://schemas.microsoft.com/office/drawing/2014/main" id="{D6C4FD39-1551-4433-B0E2-CC463C9726CD}"/>
                  </a:ext>
                </a:extLst>
              </p:cNvPr>
              <p:cNvGraphicFramePr>
                <a:graphicFrameLocks/>
              </p:cNvGraphicFramePr>
              <p:nvPr>
                <p:extLst>
                  <p:ext uri="{D42A27DB-BD31-4B8C-83A1-F6EECF244321}">
                    <p14:modId xmlns:p14="http://schemas.microsoft.com/office/powerpoint/2010/main" val="3333489620"/>
                  </p:ext>
                </p:extLst>
              </p:nvPr>
            </p:nvGraphicFramePr>
            <p:xfrm>
              <a:off x="342900" y="2743200"/>
              <a:ext cx="8458201" cy="2278444"/>
            </p:xfrm>
            <a:graphic>
              <a:graphicData uri="http://schemas.openxmlformats.org/drawingml/2006/table">
                <a:tbl>
                  <a:tblPr firstRow="1" bandRow="1">
                    <a:tableStyleId>{2D5ABB26-0587-4C30-8999-92F81FD0307C}</a:tableStyleId>
                  </a:tblPr>
                  <a:tblGrid>
                    <a:gridCol w="2662767">
                      <a:extLst>
                        <a:ext uri="{9D8B030D-6E8A-4147-A177-3AD203B41FA5}">
                          <a16:colId xmlns:a16="http://schemas.microsoft.com/office/drawing/2014/main" val="20000"/>
                        </a:ext>
                      </a:extLst>
                    </a:gridCol>
                    <a:gridCol w="1018117">
                      <a:extLst>
                        <a:ext uri="{9D8B030D-6E8A-4147-A177-3AD203B41FA5}">
                          <a16:colId xmlns:a16="http://schemas.microsoft.com/office/drawing/2014/main" val="20001"/>
                        </a:ext>
                      </a:extLst>
                    </a:gridCol>
                    <a:gridCol w="2584450">
                      <a:extLst>
                        <a:ext uri="{9D8B030D-6E8A-4147-A177-3AD203B41FA5}">
                          <a16:colId xmlns:a16="http://schemas.microsoft.com/office/drawing/2014/main" val="20002"/>
                        </a:ext>
                      </a:extLst>
                    </a:gridCol>
                    <a:gridCol w="2192867">
                      <a:extLst>
                        <a:ext uri="{9D8B030D-6E8A-4147-A177-3AD203B41FA5}">
                          <a16:colId xmlns:a16="http://schemas.microsoft.com/office/drawing/2014/main" val="20003"/>
                        </a:ext>
                      </a:extLst>
                    </a:gridCol>
                  </a:tblGrid>
                  <a:tr h="998284">
                    <a:tc>
                      <a:txBody>
                        <a:bodyPr/>
                        <a:lstStyle/>
                        <a:p>
                          <a:endParaRPr lang="en-US"/>
                        </a:p>
                      </a:txBody>
                      <a:tcPr>
                        <a:blipFill>
                          <a:blip r:embed="rId2"/>
                          <a:stretch>
                            <a:fillRect r="-217620" b="-128049"/>
                          </a:stretch>
                        </a:blipFill>
                      </a:tcPr>
                    </a:tc>
                    <a:tc>
                      <a:txBody>
                        <a:bodyPr/>
                        <a:lstStyle/>
                        <a:p>
                          <a:endParaRPr lang="en-US"/>
                        </a:p>
                      </a:txBody>
                      <a:tcPr>
                        <a:blipFill>
                          <a:blip r:embed="rId2"/>
                          <a:stretch>
                            <a:fillRect l="-261677" r="-469461" b="-128049"/>
                          </a:stretch>
                        </a:blipFill>
                      </a:tcPr>
                    </a:tc>
                    <a:tc>
                      <a:txBody>
                        <a:bodyPr/>
                        <a:lstStyle/>
                        <a:p>
                          <a:endParaRPr lang="en-US"/>
                        </a:p>
                      </a:txBody>
                      <a:tcPr>
                        <a:blipFill>
                          <a:blip r:embed="rId2"/>
                          <a:stretch>
                            <a:fillRect l="-142453" r="-84906" b="-128049"/>
                          </a:stretch>
                        </a:blipFill>
                      </a:tcPr>
                    </a:tc>
                    <a:tc>
                      <a:txBody>
                        <a:bodyPr/>
                        <a:lstStyle/>
                        <a:p>
                          <a:pPr algn="ctr"/>
                          <a:endParaRPr dirty="0"/>
                        </a:p>
                      </a:txBody>
                      <a:tcPr/>
                    </a:tc>
                    <a:extLst>
                      <a:ext uri="{0D108BD9-81ED-4DB2-BD59-A6C34878D82A}">
                        <a16:rowId xmlns:a16="http://schemas.microsoft.com/office/drawing/2014/main" val="10000"/>
                      </a:ext>
                    </a:extLst>
                  </a:tr>
                  <a:tr h="457200">
                    <a:tc>
                      <a:txBody>
                        <a:bodyPr/>
                        <a:lstStyle/>
                        <a:p>
                          <a:pPr algn="r"/>
                          <a:endParaRPr/>
                        </a:p>
                      </a:txBody>
                      <a:tcPr/>
                    </a:tc>
                    <a:tc>
                      <a:txBody>
                        <a:bodyPr/>
                        <a:lstStyle/>
                        <a:p>
                          <a:pPr algn="ctr"/>
                          <a:endParaRPr dirty="0"/>
                        </a:p>
                      </a:txBody>
                      <a:tcPr/>
                    </a:tc>
                    <a:tc>
                      <a:txBody>
                        <a:bodyPr/>
                        <a:lstStyle/>
                        <a:p>
                          <a:endParaRPr lang="en-US"/>
                        </a:p>
                      </a:txBody>
                      <a:tcPr>
                        <a:blipFill>
                          <a:blip r:embed="rId2"/>
                          <a:stretch>
                            <a:fillRect l="-142453" t="-218667" r="-84906" b="-180000"/>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a:pPr>
                          <a:r>
                            <a:rPr kumimoji="0" lang="en-US" sz="2000" b="0" i="0" u="none" strike="noStrike" kern="1200" cap="none" spc="0" normalizeH="0" baseline="0" noProof="0" dirty="0">
                              <a:ln>
                                <a:noFill/>
                              </a:ln>
                              <a:solidFill>
                                <a:srgbClr val="366092"/>
                              </a:solidFill>
                              <a:effectLst/>
                              <a:uLnTx/>
                              <a:uFillTx/>
                              <a:latin typeface="+mn-lt"/>
                              <a:ea typeface="+mn-ea"/>
                              <a:cs typeface="+mn-cs"/>
                            </a:rPr>
                            <a:t>Add the equations.</a:t>
                          </a:r>
                          <a:r>
                            <a:rPr sz="2000" dirty="0"/>
                            <a:t> </a:t>
                          </a:r>
                        </a:p>
                      </a:txBody>
                      <a:tcPr/>
                    </a:tc>
                    <a:extLst>
                      <a:ext uri="{0D108BD9-81ED-4DB2-BD59-A6C34878D82A}">
                        <a16:rowId xmlns:a16="http://schemas.microsoft.com/office/drawing/2014/main" val="10001"/>
                      </a:ext>
                    </a:extLst>
                  </a:tr>
                  <a:tr h="822960">
                    <a:tc>
                      <a:txBody>
                        <a:bodyPr/>
                        <a:lstStyle/>
                        <a:p>
                          <a:pPr algn="r"/>
                          <a:endParaRPr dirty="0"/>
                        </a:p>
                      </a:txBody>
                      <a:tcPr/>
                    </a:tc>
                    <a:tc>
                      <a:txBody>
                        <a:bodyPr/>
                        <a:lstStyle/>
                        <a:p>
                          <a:pPr algn="ctr"/>
                          <a:endParaRPr dirty="0"/>
                        </a:p>
                      </a:txBody>
                      <a:tcPr/>
                    </a:tc>
                    <a:tc>
                      <a:txBody>
                        <a:bodyPr/>
                        <a:lstStyle/>
                        <a:p>
                          <a:endParaRPr lang="en-US"/>
                        </a:p>
                      </a:txBody>
                      <a:tcPr>
                        <a:blipFill>
                          <a:blip r:embed="rId2"/>
                          <a:stretch>
                            <a:fillRect l="-142453" t="-177037" r="-84906"/>
                          </a:stretch>
                        </a:blipFill>
                      </a:tcPr>
                    </a:tc>
                    <a:tc>
                      <a:txBody>
                        <a:bodyPr/>
                        <a:lstStyle/>
                        <a:p>
                          <a:pPr algn="l">
                            <a:defRPr sz="1100"/>
                          </a:pPr>
                          <a:r>
                            <a:rPr sz="2000" dirty="0"/>
                            <a:t>Solve for</a:t>
                          </a:r>
                          <a:r>
                            <a:rPr lang="en-US" sz="2000" baseline="0" dirty="0"/>
                            <a:t> </a:t>
                          </a:r>
                          <a:r>
                            <a:rPr lang="en-US" sz="2000" i="1" baseline="0" dirty="0"/>
                            <a:t>x</a:t>
                          </a:r>
                          <a:r>
                            <a:rPr sz="2000" dirty="0"/>
                            <a:t>.</a:t>
                          </a:r>
                        </a:p>
                      </a:txBody>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1773923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a:t>
            </a:r>
            <a:r>
              <a:rPr lang="en-US" dirty="0"/>
              <a:t>Addition—Slide 5</a:t>
            </a:r>
            <a:endParaRPr dirty="0"/>
          </a:p>
        </p:txBody>
      </p:sp>
      <p:sp>
        <p:nvSpPr>
          <p:cNvPr id="3" name="Text Placeholder 2"/>
          <p:cNvSpPr>
            <a:spLocks noGrp="1"/>
          </p:cNvSpPr>
          <p:nvPr>
            <p:ph type="body" sz="quarter" idx="10"/>
          </p:nvPr>
        </p:nvSpPr>
        <p:spPr/>
        <p:txBody>
          <a:bodyPr>
            <a:normAutofit/>
          </a:bodyPr>
          <a:lstStyle/>
          <a:p>
            <a:pPr algn="l">
              <a:defRPr sz="2800"/>
            </a:pPr>
            <a:r>
              <a:rPr sz="2800" dirty="0"/>
              <a:t>We can then substitute</a:t>
            </a:r>
            <a:r>
              <a:rPr lang="en-US" sz="2800" dirty="0"/>
              <a:t> </a:t>
            </a:r>
            <a:r>
              <a:rPr lang="en-US" sz="2800" i="1" dirty="0"/>
              <a:t>x</a:t>
            </a:r>
            <a:r>
              <a:rPr lang="en-US" sz="2800" dirty="0"/>
              <a:t> </a:t>
            </a:r>
            <a:r>
              <a:rPr lang="en-US" sz="2800" dirty="0">
                <a:latin typeface="Cambria Math" panose="02040503050406030204" pitchFamily="18" charset="0"/>
                <a:ea typeface="Cambria Math" panose="02040503050406030204" pitchFamily="18" charset="0"/>
              </a:rPr>
              <a:t>= −2</a:t>
            </a:r>
            <a:r>
              <a:rPr sz="2800" dirty="0">
                <a:latin typeface="Cambria Math" panose="02040503050406030204" pitchFamily="18" charset="0"/>
                <a:ea typeface="Cambria Math" panose="02040503050406030204" pitchFamily="18" charset="0"/>
              </a:rPr>
              <a:t> </a:t>
            </a:r>
            <a:r>
              <a:rPr sz="2800" dirty="0"/>
              <a:t>into either of the original equations to determine</a:t>
            </a:r>
            <a:r>
              <a:rPr lang="en-US" sz="2800" dirty="0"/>
              <a:t> </a:t>
            </a:r>
            <a:r>
              <a:rPr lang="en-US" sz="2800" i="1" dirty="0"/>
              <a:t>y</a:t>
            </a:r>
            <a:r>
              <a:rPr sz="2800" dirty="0"/>
              <a:t>. Here, we substitute into the first equation of the original system.</a:t>
            </a:r>
          </a:p>
          <a:p>
            <a:pPr algn="ctr"/>
            <a:r>
              <a:rPr dirty="0"/>
              <a:t>​</a:t>
            </a:r>
          </a:p>
        </p:txBody>
      </p:sp>
      <mc:AlternateContent xmlns:mc="http://schemas.openxmlformats.org/markup-compatibility/2006" xmlns:a14="http://schemas.microsoft.com/office/drawing/2010/main">
        <mc:Choice Requires="a14">
          <p:graphicFrame>
            <p:nvGraphicFramePr>
              <p:cNvPr id="6" name="Table 5"/>
              <p:cNvGraphicFramePr>
                <a:graphicFrameLocks noGrp="1"/>
              </p:cNvGraphicFramePr>
              <p:nvPr/>
            </p:nvGraphicFramePr>
            <p:xfrm>
              <a:off x="2743200" y="2590800"/>
              <a:ext cx="3657600" cy="182880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a:rPr>
                                <m:t>5</m:t>
                              </m:r>
                              <m:d>
                                <m:dPr>
                                  <m:ctrlPr>
                                    <a:rPr sz="2800" i="1">
                                      <a:latin typeface="Cambria Math" panose="02040503050406030204" pitchFamily="18" charset="0"/>
                                    </a:rPr>
                                  </m:ctrlPr>
                                </m:dPr>
                                <m:e>
                                  <m:r>
                                    <a:rPr sz="2800">
                                      <a:latin typeface="Cambria Math"/>
                                    </a:rPr>
                                    <m:t>−2</m:t>
                                  </m:r>
                                </m:e>
                              </m:d>
                              <m:r>
                                <a:rPr sz="2800">
                                  <a:latin typeface="Cambria Math"/>
                                </a:rPr>
                                <m:t>+3</m:t>
                              </m:r>
                              <m:r>
                                <a:rPr sz="2800">
                                  <a:latin typeface="Cambria Math"/>
                                </a:rPr>
                                <m:t>𝑦</m:t>
                              </m:r>
                            </m:oMath>
                          </a14:m>
                          <a:endParaRPr sz="2800" dirty="0"/>
                        </a:p>
                      </a:txBody>
                      <a:tcPr marL="36576" marR="36576" marT="36576" marB="36576" anchor="ctr"/>
                    </a:tc>
                    <a:tc>
                      <a:txBody>
                        <a:bodyPr/>
                        <a:lstStyle/>
                        <a:p>
                          <a:pPr algn="l">
                            <a:defRPr sz="1600"/>
                          </a:pPr>
                          <a:r>
                            <a:rPr sz="2800"/>
                            <a:t>​</a:t>
                          </a:r>
                          <a14:m>
                            <m:oMath xmlns:m="http://schemas.openxmlformats.org/officeDocument/2006/math">
                              <m:r>
                                <a:rPr sz="2800">
                                  <a:latin typeface="Cambria Math"/>
                                </a:rPr>
                                <m:t>=−7</m:t>
                              </m:r>
                            </m:oMath>
                          </a14:m>
                          <a:endParaRPr sz="280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3</m:t>
                              </m:r>
                              <m:r>
                                <a:rPr sz="2800">
                                  <a:latin typeface="Cambria Math"/>
                                </a:rPr>
                                <m:t>𝑦</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=3</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a:t>​</a:t>
                          </a:r>
                          <a14:m>
                            <m:oMath xmlns:m="http://schemas.openxmlformats.org/officeDocument/2006/math">
                              <m:r>
                                <a:rPr sz="2800">
                                  <a:latin typeface="Cambria Math"/>
                                </a:rPr>
                                <m:t>𝑦</m:t>
                              </m:r>
                            </m:oMath>
                          </a14:m>
                          <a:endParaRPr sz="280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=1</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6" name="Table 5"/>
              <p:cNvGraphicFramePr>
                <a:graphicFrameLocks noGrp="1"/>
              </p:cNvGraphicFramePr>
              <p:nvPr>
                <p:extLst>
                  <p:ext uri="{D42A27DB-BD31-4B8C-83A1-F6EECF244321}">
                    <p14:modId xmlns:p14="http://schemas.microsoft.com/office/powerpoint/2010/main" val="4044370413"/>
                  </p:ext>
                </p:extLst>
              </p:nvPr>
            </p:nvGraphicFramePr>
            <p:xfrm>
              <a:off x="2743200" y="2590800"/>
              <a:ext cx="3657600" cy="182880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3"/>
                          <a:stretch>
                            <a:fillRect t="-2000" r="-65289" b="-221000"/>
                          </a:stretch>
                        </a:blipFill>
                      </a:tcPr>
                    </a:tc>
                    <a:tc>
                      <a:txBody>
                        <a:bodyPr/>
                        <a:lstStyle/>
                        <a:p>
                          <a:endParaRPr lang="en-US"/>
                        </a:p>
                      </a:txBody>
                      <a:tcPr marL="36576" marR="36576" marT="36576" marB="36576" anchor="ctr">
                        <a:blipFill>
                          <a:blip r:embed="rId3"/>
                          <a:stretch>
                            <a:fillRect l="-153165"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3"/>
                          <a:stretch>
                            <a:fillRect t="-102000" r="-65289" b="-121000"/>
                          </a:stretch>
                        </a:blipFill>
                      </a:tcPr>
                    </a:tc>
                    <a:tc>
                      <a:txBody>
                        <a:bodyPr/>
                        <a:lstStyle/>
                        <a:p>
                          <a:endParaRPr lang="en-US"/>
                        </a:p>
                      </a:txBody>
                      <a:tcPr marL="36576" marR="36576" marT="36576" marB="36576" anchor="ctr">
                        <a:blipFill>
                          <a:blip r:embed="rId3"/>
                          <a:stretch>
                            <a:fillRect l="-153165"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3"/>
                          <a:stretch>
                            <a:fillRect t="-202000" r="-65289" b="-21000"/>
                          </a:stretch>
                        </a:blipFill>
                      </a:tcPr>
                    </a:tc>
                    <a:tc>
                      <a:txBody>
                        <a:bodyPr/>
                        <a:lstStyle/>
                        <a:p>
                          <a:endParaRPr lang="en-US"/>
                        </a:p>
                      </a:txBody>
                      <a:tcPr marL="36576" marR="36576" marT="36576" marB="36576" anchor="ctr">
                        <a:blipFill>
                          <a:blip r:embed="rId3"/>
                          <a:stretch>
                            <a:fillRect l="-153165" t="-202000" b="-21000"/>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a:t>
            </a:r>
            <a:r>
              <a:rPr lang="en-US" dirty="0"/>
              <a:t>Addition—Slide 6</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lgn="l">
                  <a:defRPr sz="2800"/>
                </a:pPr>
                <a:r>
                  <a:rPr sz="2800" dirty="0"/>
                  <a:t>The ordered pair </a:t>
                </a:r>
                <a:r>
                  <a:rPr lang="en-US" sz="2800" dirty="0">
                    <a:latin typeface="Cambria Math" panose="02040503050406030204" pitchFamily="18" charset="0"/>
                    <a:ea typeface="Cambria Math" panose="02040503050406030204" pitchFamily="18" charset="0"/>
                  </a:rPr>
                  <a:t>(−2, 1) </a:t>
                </a:r>
                <a:r>
                  <a:rPr sz="2800" dirty="0"/>
                  <a:t>is thus the solution of the system. Note that using the second equation gives the same </a:t>
                </a:r>
                <a14:m>
                  <m:oMath xmlns:m="http://schemas.openxmlformats.org/officeDocument/2006/math">
                    <m:r>
                      <a:rPr>
                        <a:latin typeface="Cambria Math" panose="02040503050406030204" pitchFamily="18" charset="0"/>
                      </a:rPr>
                      <m:t>𝑦</m:t>
                    </m:r>
                  </m:oMath>
                </a14:m>
                <a:r>
                  <a:rPr sz="2800" dirty="0"/>
                  <a:t>-value and is a good way to check our work.</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US">
                    <a:noFill/>
                  </a:rPr>
                  <a:t> </a:t>
                </a:r>
              </a:p>
            </p:txBody>
          </p:sp>
        </mc:Fallback>
      </mc:AlternateContent>
    </p:spTree>
    <p:extLst>
      <p:ext uri="{BB962C8B-B14F-4D97-AF65-F5344CB8AC3E}">
        <p14:creationId xmlns:p14="http://schemas.microsoft.com/office/powerpoint/2010/main" val="2325675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Solutions to Systems of </a:t>
            </a:r>
            <a:r>
              <a:rPr lang="en-US" dirty="0"/>
              <a:t>Linear </a:t>
            </a:r>
            <a:r>
              <a:rPr dirty="0"/>
              <a:t>Equations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 system of linear equations with no solution is called </a:t>
            </a:r>
            <a:r>
              <a:rPr sz="2800" b="1" dirty="0"/>
              <a:t>inconsistent</a:t>
            </a:r>
            <a:r>
              <a:rPr sz="2800" dirty="0"/>
              <a:t>.</a:t>
            </a:r>
          </a:p>
          <a:p>
            <a:pPr marL="514350" indent="-514350">
              <a:buFont typeface="+mj-lt"/>
              <a:buChar char="•"/>
              <a:defRPr sz="2800"/>
            </a:pPr>
            <a:r>
              <a:rPr dirty="0"/>
              <a:t>​</a:t>
            </a:r>
            <a:r>
              <a:rPr sz="2800" dirty="0"/>
              <a:t>A system of linear equations that has at least one solution is called </a:t>
            </a:r>
            <a:r>
              <a:rPr sz="2800" b="1" dirty="0"/>
              <a:t>consistent</a:t>
            </a:r>
            <a:r>
              <a:rPr sz="2800" dirty="0"/>
              <a:t>.</a:t>
            </a:r>
          </a:p>
          <a:p>
            <a:pPr marL="514350" indent="-514350">
              <a:buFont typeface="+mj-lt"/>
              <a:buAutoNum type="arabicPeriod"/>
              <a:defRPr sz="2800"/>
            </a:pPr>
            <a:r>
              <a:rPr dirty="0"/>
              <a:t>​</a:t>
            </a:r>
            <a:r>
              <a:rPr sz="2800" dirty="0"/>
              <a:t>A consistent system with exactly one solution is called </a:t>
            </a:r>
            <a:r>
              <a:rPr sz="2800" b="1" dirty="0"/>
              <a:t>independent</a:t>
            </a:r>
            <a:r>
              <a:rPr sz="2800" dirty="0"/>
              <a:t>.</a:t>
            </a:r>
          </a:p>
          <a:p>
            <a:pPr marL="514350" indent="-514350">
              <a:buFont typeface="+mj-lt"/>
              <a:buAutoNum type="arabicPeriod" startAt="2"/>
              <a:defRPr sz="2800"/>
            </a:pPr>
            <a:r>
              <a:rPr dirty="0"/>
              <a:t>​</a:t>
            </a:r>
            <a:r>
              <a:rPr sz="2800" dirty="0"/>
              <a:t>A consistent system with more than one solution must have an infinite number of solutions and is called </a:t>
            </a:r>
            <a:r>
              <a:rPr sz="2800" b="1" dirty="0"/>
              <a:t>dependent</a:t>
            </a:r>
            <a:r>
              <a:rPr sz="28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an Inconsistent System by </a:t>
            </a:r>
            <a:r>
              <a:rPr lang="en-US" dirty="0"/>
              <a:t>Addition—Slide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Use the method of </a:t>
                </a:r>
                <a:r>
                  <a:rPr lang="en-US" sz="2800" dirty="0"/>
                  <a:t>a</a:t>
                </a:r>
                <a:r>
                  <a:rPr lang="en-US" dirty="0"/>
                  <a:t>ddition</a:t>
                </a:r>
                <a:r>
                  <a:rPr sz="2800" dirty="0"/>
                  <a:t> to solve the system </a:t>
                </a:r>
                <a:endParaRPr lang="en-US" sz="2800" dirty="0"/>
              </a:p>
              <a:p>
                <a:pPr algn="ctr">
                  <a:defRPr sz="2800"/>
                </a:pPr>
                <a14:m>
                  <m:oMath xmlns:m="http://schemas.openxmlformats.org/officeDocument/2006/math">
                    <m:d>
                      <m:dPr>
                        <m:begChr m:val="{"/>
                        <m:endChr m:val=""/>
                        <m:ctrlPr>
                          <a:rPr lang="en-US" i="1" smtClean="0">
                            <a:latin typeface="Cambria Math" panose="02040503050406030204" pitchFamily="18" charset="0"/>
                          </a:rPr>
                        </m:ctrlPr>
                      </m:dPr>
                      <m:e>
                        <m:m>
                          <m:mPr>
                            <m:plcHide m:val="on"/>
                            <m:mcs>
                              <m:mc>
                                <m:mcPr>
                                  <m:count m:val="2"/>
                                  <m:mcJc m:val="center"/>
                                </m:mcPr>
                              </m:mc>
                            </m:mcs>
                            <m:ctrlPr>
                              <a:rPr lang="ar-AE" i="1">
                                <a:latin typeface="Cambria Math" panose="02040503050406030204" pitchFamily="18" charset="0"/>
                              </a:rPr>
                            </m:ctrlPr>
                          </m:mPr>
                          <m:m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𝑦</m:t>
                              </m:r>
                            </m:e>
                            <m:e>
                              <m:r>
                                <a:rPr lang="ar-AE">
                                  <a:latin typeface="Cambria Math" panose="02040503050406030204" pitchFamily="18" charset="0"/>
                                </a:rPr>
                                <m:t>=</m:t>
                              </m:r>
                              <m:r>
                                <a:rPr lang="ar-AE">
                                  <a:latin typeface="Cambria Math" panose="02040503050406030204" pitchFamily="18" charset="0"/>
                                </a:rPr>
                                <m:t>3</m:t>
                              </m:r>
                            </m:e>
                          </m:mr>
                          <m:mr>
                            <m:e>
                              <m:r>
                                <a:rPr lang="ar-AE">
                                  <a:latin typeface="Cambria Math" panose="02040503050406030204" pitchFamily="18" charset="0"/>
                                </a:rPr>
                                <m:t>3</m:t>
                              </m:r>
                              <m:r>
                                <a:rPr lang="ar-AE">
                                  <a:latin typeface="Cambria Math" panose="02040503050406030204" pitchFamily="18" charset="0"/>
                                </a:rPr>
                                <m:t>𝑥</m:t>
                              </m:r>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9</m:t>
                                  </m:r>
                                </m:num>
                                <m:den>
                                  <m:r>
                                    <a:rPr lang="ar-AE">
                                      <a:latin typeface="Cambria Math" panose="02040503050406030204" pitchFamily="18" charset="0"/>
                                    </a:rPr>
                                    <m:t>2</m:t>
                                  </m:r>
                                </m:den>
                              </m:f>
                              <m:r>
                                <a:rPr lang="ar-AE">
                                  <a:latin typeface="Cambria Math" panose="02040503050406030204" pitchFamily="18" charset="0"/>
                                </a:rPr>
                                <m:t>𝑦</m:t>
                              </m:r>
                            </m:e>
                            <m:e>
                              <m:r>
                                <a:rPr lang="ar-AE">
                                  <a:latin typeface="Cambria Math" panose="02040503050406030204" pitchFamily="18" charset="0"/>
                                </a:rPr>
                                <m:t>=</m:t>
                              </m:r>
                              <m:r>
                                <a:rPr lang="ar-AE">
                                  <a:latin typeface="Cambria Math" panose="02040503050406030204" pitchFamily="18" charset="0"/>
                                </a:rPr>
                                <m:t>5</m:t>
                              </m:r>
                            </m:e>
                          </m:mr>
                        </m:m>
                      </m:e>
                    </m:d>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an Inconsistent System by </a:t>
            </a:r>
            <a:r>
              <a:rPr lang="en-US" dirty="0"/>
              <a:t>Addition—Slide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Eliminate the variable </a:t>
            </a:r>
            <a:r>
              <a:rPr lang="en-US" sz="2800" i="1" dirty="0"/>
              <a:t>x </a:t>
            </a:r>
            <a:r>
              <a:rPr sz="2800" dirty="0"/>
              <a:t>by multiplying both equations by a constant</a:t>
            </a:r>
            <a:r>
              <a:rPr lang="en-US" sz="2800" dirty="0"/>
              <a:t>.</a:t>
            </a:r>
            <a:endParaRPr sz="2800" dirty="0"/>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3704EF9E-D186-480A-8C26-647A6C0AC723}"/>
                  </a:ext>
                </a:extLst>
              </p:cNvPr>
              <p:cNvGraphicFramePr>
                <a:graphicFrameLocks/>
              </p:cNvGraphicFramePr>
              <p:nvPr/>
            </p:nvGraphicFramePr>
            <p:xfrm>
              <a:off x="457200" y="2767266"/>
              <a:ext cx="8229600" cy="1576134"/>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370840">
                    <a:tc>
                      <a:txBody>
                        <a:bodyPr/>
                        <a:lstStyle/>
                        <a:p>
                          <a:pPr algn="ctr"/>
                          <a14:m>
                            <m:oMathPara xmlns:m="http://schemas.openxmlformats.org/officeDocument/2006/math">
                              <m:oMathParaPr>
                                <m:jc m:val="left"/>
                              </m:oMathParaPr>
                              <m:oMath xmlns:m="http://schemas.openxmlformats.org/officeDocument/2006/math">
                                <m:d>
                                  <m:dPr>
                                    <m:begChr m:val="{"/>
                                    <m:endChr m:val=""/>
                                    <m:ctrlPr>
                                      <a:rPr lang="ar-AE" sz="2800" i="1" smtClean="0">
                                        <a:latin typeface="Cambria Math" panose="02040503050406030204" pitchFamily="18" charset="0"/>
                                      </a:rPr>
                                    </m:ctrlPr>
                                  </m:dPr>
                                  <m:e>
                                    <m:m>
                                      <m:mPr>
                                        <m:plcHide m:val="on"/>
                                        <m:mcs>
                                          <m:mc>
                                            <m:mcPr>
                                              <m:count m:val="2"/>
                                              <m:mcJc m:val="center"/>
                                            </m:mcPr>
                                          </m:mc>
                                        </m:mcs>
                                        <m:ctrlPr>
                                          <a:rPr lang="ar-AE" sz="2800" i="1" smtClean="0">
                                            <a:latin typeface="Cambria Math" panose="02040503050406030204" pitchFamily="18" charset="0"/>
                                          </a:rPr>
                                        </m:ctrlPr>
                                      </m:mPr>
                                      <m:mr>
                                        <m:e>
                                          <m:r>
                                            <a:rPr lang="ar-AE" sz="2800">
                                              <a:latin typeface="Cambria Math" panose="02040503050406030204" pitchFamily="18" charset="0"/>
                                            </a:rPr>
                                            <m:t>2</m:t>
                                          </m:r>
                                          <m:r>
                                            <a:rPr lang="ar-AE" sz="2800">
                                              <a:latin typeface="Cambria Math" panose="02040503050406030204" pitchFamily="18" charset="0"/>
                                            </a:rPr>
                                            <m:t>𝑥</m:t>
                                          </m:r>
                                          <m:r>
                                            <a:rPr lang="ar-AE" sz="2800">
                                              <a:latin typeface="Cambria Math" panose="02040503050406030204" pitchFamily="18" charset="0"/>
                                            </a:rPr>
                                            <m:t>−</m:t>
                                          </m:r>
                                          <m:r>
                                            <a:rPr lang="ar-AE" sz="2800">
                                              <a:latin typeface="Cambria Math" panose="02040503050406030204" pitchFamily="18" charset="0"/>
                                            </a:rPr>
                                            <m:t>3</m:t>
                                          </m:r>
                                          <m:r>
                                            <a:rPr lang="ar-AE" sz="2800">
                                              <a:latin typeface="Cambria Math" panose="02040503050406030204" pitchFamily="18" charset="0"/>
                                            </a:rPr>
                                            <m:t>𝑦</m:t>
                                          </m:r>
                                        </m:e>
                                        <m:e>
                                          <m:r>
                                            <a:rPr lang="ar-AE" sz="2800">
                                              <a:latin typeface="Cambria Math" panose="02040503050406030204" pitchFamily="18" charset="0"/>
                                            </a:rPr>
                                            <m:t>=</m:t>
                                          </m:r>
                                          <m:r>
                                            <a:rPr lang="ar-AE" sz="2800">
                                              <a:latin typeface="Cambria Math" panose="02040503050406030204" pitchFamily="18" charset="0"/>
                                            </a:rPr>
                                            <m:t>3</m:t>
                                          </m:r>
                                        </m:e>
                                      </m:mr>
                                      <m:mr>
                                        <m:e>
                                          <m:r>
                                            <a:rPr lang="ar-AE" sz="2800">
                                              <a:latin typeface="Cambria Math" panose="02040503050406030204" pitchFamily="18" charset="0"/>
                                            </a:rPr>
                                            <m:t>3</m:t>
                                          </m:r>
                                          <m:r>
                                            <a:rPr lang="ar-AE" sz="2800">
                                              <a:latin typeface="Cambria Math" panose="02040503050406030204" pitchFamily="18" charset="0"/>
                                            </a:rPr>
                                            <m:t>𝑥</m:t>
                                          </m:r>
                                          <m:r>
                                            <a:rPr lang="ar-AE" sz="2800">
                                              <a:latin typeface="Cambria Math" panose="02040503050406030204" pitchFamily="18" charset="0"/>
                                            </a:rPr>
                                            <m:t>−</m:t>
                                          </m:r>
                                          <m:f>
                                            <m:fPr>
                                              <m:ctrlPr>
                                                <a:rPr lang="ar-AE" sz="2800" i="1">
                                                  <a:latin typeface="Cambria Math" panose="02040503050406030204" pitchFamily="18" charset="0"/>
                                                </a:rPr>
                                              </m:ctrlPr>
                                            </m:fPr>
                                            <m:num>
                                              <m:r>
                                                <a:rPr lang="ar-AE" sz="2800">
                                                  <a:latin typeface="Cambria Math" panose="02040503050406030204" pitchFamily="18" charset="0"/>
                                                </a:rPr>
                                                <m:t>9</m:t>
                                              </m:r>
                                            </m:num>
                                            <m:den>
                                              <m:r>
                                                <a:rPr lang="ar-AE" sz="2800">
                                                  <a:latin typeface="Cambria Math" panose="02040503050406030204" pitchFamily="18" charset="0"/>
                                                </a:rPr>
                                                <m:t>2</m:t>
                                              </m:r>
                                            </m:den>
                                          </m:f>
                                          <m:r>
                                            <a:rPr lang="ar-AE" sz="2800">
                                              <a:latin typeface="Cambria Math" panose="02040503050406030204" pitchFamily="18" charset="0"/>
                                            </a:rPr>
                                            <m:t>𝑦</m:t>
                                          </m:r>
                                        </m:e>
                                        <m:e>
                                          <m:r>
                                            <a:rPr lang="ar-AE" sz="2800">
                                              <a:latin typeface="Cambria Math" panose="02040503050406030204" pitchFamily="18" charset="0"/>
                                            </a:rPr>
                                            <m:t>=</m:t>
                                          </m:r>
                                          <m:r>
                                            <a:rPr lang="ar-AE" sz="2800">
                                              <a:latin typeface="Cambria Math" panose="02040503050406030204" pitchFamily="18" charset="0"/>
                                            </a:rPr>
                                            <m:t>5</m:t>
                                          </m:r>
                                        </m:e>
                                      </m:mr>
                                    </m:m>
                                  </m:e>
                                </m:d>
                              </m:oMath>
                            </m:oMathPara>
                          </a14:m>
                          <a:endParaRPr sz="18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limUpp>
                                  <m:limUppPr>
                                    <m:ctrlPr>
                                      <a:rPr lang="en-US" sz="2400" b="0" i="1" kern="1200" smtClean="0">
                                        <a:solidFill>
                                          <a:schemeClr val="tx1"/>
                                        </a:solidFill>
                                        <a:effectLst/>
                                        <a:latin typeface="Cambria Math" panose="02040503050406030204" pitchFamily="18" charset="0"/>
                                        <a:ea typeface="+mn-ea"/>
                                        <a:cs typeface="+mn-cs"/>
                                      </a:rPr>
                                    </m:ctrlPr>
                                  </m:limUppPr>
                                  <m:e>
                                    <m:box>
                                      <m:boxPr>
                                        <m:ctrlPr>
                                          <a:rPr lang="en-US" sz="2400" b="0" i="1" kern="1200">
                                            <a:solidFill>
                                              <a:schemeClr val="tx1"/>
                                            </a:solidFill>
                                            <a:effectLst/>
                                            <a:latin typeface="Cambria Math" panose="02040503050406030204" pitchFamily="18" charset="0"/>
                                            <a:ea typeface="+mn-ea"/>
                                            <a:cs typeface="+mn-cs"/>
                                          </a:rPr>
                                        </m:ctrlPr>
                                      </m:boxPr>
                                      <m:e>
                                        <m:groupChr>
                                          <m:groupChrPr>
                                            <m:chr m:val="→"/>
                                            <m:pos m:val="top"/>
                                            <m:ctrlPr>
                                              <a:rPr lang="en-US" sz="2400" b="0" i="1" kern="1200">
                                                <a:solidFill>
                                                  <a:schemeClr val="tx1"/>
                                                </a:solidFill>
                                                <a:effectLst/>
                                                <a:latin typeface="Cambria Math" panose="02040503050406030204" pitchFamily="18" charset="0"/>
                                                <a:ea typeface="+mn-ea"/>
                                                <a:cs typeface="+mn-cs"/>
                                              </a:rPr>
                                            </m:ctrlPr>
                                          </m:groupChrPr>
                                          <m:e>
                                            <m:r>
                                              <m:rPr>
                                                <m:brk m:alnAt="1"/>
                                              </m:rPr>
                                              <a:rPr lang="en-US" sz="2400" b="0" i="1" kern="1200" smtClean="0">
                                                <a:solidFill>
                                                  <a:schemeClr val="tx1"/>
                                                </a:solidFill>
                                                <a:effectLst/>
                                                <a:latin typeface="Cambria Math" panose="02040503050406030204" pitchFamily="18" charset="0"/>
                                                <a:ea typeface="+mn-ea"/>
                                                <a:cs typeface="+mn-cs"/>
                                              </a:rPr>
                                              <m:t> </m:t>
                                            </m:r>
                                            <m:r>
                                              <a:rPr lang="en-US" sz="2400" b="0" i="1" kern="1200" smtClean="0">
                                                <a:solidFill>
                                                  <a:schemeClr val="tx1"/>
                                                </a:solidFill>
                                                <a:effectLst/>
                                                <a:latin typeface="Cambria Math" panose="02040503050406030204" pitchFamily="18" charset="0"/>
                                                <a:ea typeface="+mn-ea"/>
                                                <a:cs typeface="+mn-cs"/>
                                              </a:rPr>
                                              <m:t> </m:t>
                                            </m:r>
                                            <m:r>
                                              <a:rPr lang="en-US" sz="2400" b="0" i="1" kern="1200">
                                                <a:solidFill>
                                                  <a:schemeClr val="tx1"/>
                                                </a:solidFill>
                                                <a:effectLst/>
                                                <a:latin typeface="Cambria Math" panose="02040503050406030204" pitchFamily="18" charset="0"/>
                                                <a:ea typeface="+mn-ea"/>
                                                <a:cs typeface="+mn-cs"/>
                                              </a:rPr>
                                              <m:t>−</m:t>
                                            </m:r>
                                            <m:r>
                                              <a:rPr lang="en-US" sz="2400" b="0" i="1" kern="1200">
                                                <a:solidFill>
                                                  <a:schemeClr val="tx1"/>
                                                </a:solidFill>
                                                <a:effectLst/>
                                                <a:latin typeface="Cambria Math" panose="02040503050406030204" pitchFamily="18" charset="0"/>
                                                <a:ea typeface="+mn-ea"/>
                                                <a:cs typeface="+mn-cs"/>
                                              </a:rPr>
                                              <m:t>2</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a:solidFill>
                                                      <a:schemeClr val="tx1"/>
                                                    </a:solidFill>
                                                    <a:effectLst/>
                                                    <a:latin typeface="Cambria Math" panose="02040503050406030204" pitchFamily="18" charset="0"/>
                                                    <a:ea typeface="+mn-ea"/>
                                                    <a:cs typeface="+mn-cs"/>
                                                  </a:rPr>
                                                  <m:t>𝐸</m:t>
                                                </m:r>
                                              </m:e>
                                              <m:sub>
                                                <m:r>
                                                  <a:rPr lang="en-US" sz="2400" b="0" i="1" kern="1200">
                                                    <a:solidFill>
                                                      <a:schemeClr val="tx1"/>
                                                    </a:solidFill>
                                                    <a:effectLst/>
                                                    <a:latin typeface="Cambria Math" panose="02040503050406030204" pitchFamily="18" charset="0"/>
                                                    <a:ea typeface="+mn-ea"/>
                                                    <a:cs typeface="+mn-cs"/>
                                                  </a:rPr>
                                                  <m:t>2</m:t>
                                                </m:r>
                                                <m:r>
                                                  <a:rPr lang="en-US" sz="2400" b="0" i="1" kern="1200" smtClean="0">
                                                    <a:solidFill>
                                                      <a:schemeClr val="tx1"/>
                                                    </a:solidFill>
                                                    <a:effectLst/>
                                                    <a:latin typeface="Cambria Math" panose="02040503050406030204" pitchFamily="18" charset="0"/>
                                                    <a:ea typeface="+mn-ea"/>
                                                    <a:cs typeface="+mn-cs"/>
                                                  </a:rPr>
                                                  <m:t>  </m:t>
                                                </m:r>
                                              </m:sub>
                                            </m:sSub>
                                          </m:e>
                                        </m:groupChr>
                                      </m:e>
                                    </m:box>
                                  </m:e>
                                  <m:lim>
                                    <m:r>
                                      <a:rPr lang="en-US" sz="2400" b="0" i="1" kern="1200" smtClean="0">
                                        <a:solidFill>
                                          <a:schemeClr val="tx1"/>
                                        </a:solidFill>
                                        <a:effectLst/>
                                        <a:latin typeface="Cambria Math" panose="02040503050406030204" pitchFamily="18" charset="0"/>
                                        <a:ea typeface="+mn-ea"/>
                                        <a:cs typeface="+mn-cs"/>
                                      </a:rPr>
                                      <m:t>  </m:t>
                                    </m:r>
                                    <m:r>
                                      <a:rPr lang="en-US" sz="2400" b="0" i="1" kern="1200">
                                        <a:solidFill>
                                          <a:schemeClr val="tx1"/>
                                        </a:solidFill>
                                        <a:effectLst/>
                                        <a:latin typeface="Cambria Math" panose="02040503050406030204" pitchFamily="18" charset="0"/>
                                        <a:ea typeface="+mn-ea"/>
                                        <a:cs typeface="+mn-cs"/>
                                      </a:rPr>
                                      <m:t>3</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a:solidFill>
                                              <a:schemeClr val="tx1"/>
                                            </a:solidFill>
                                            <a:effectLst/>
                                            <a:latin typeface="Cambria Math" panose="02040503050406030204" pitchFamily="18" charset="0"/>
                                            <a:ea typeface="+mn-ea"/>
                                            <a:cs typeface="+mn-cs"/>
                                          </a:rPr>
                                          <m:t>𝐸</m:t>
                                        </m:r>
                                      </m:e>
                                      <m:sub>
                                        <m:r>
                                          <a:rPr lang="en-US" sz="2400" b="0" i="1" kern="1200">
                                            <a:solidFill>
                                              <a:schemeClr val="tx1"/>
                                            </a:solidFill>
                                            <a:effectLst/>
                                            <a:latin typeface="Cambria Math" panose="02040503050406030204" pitchFamily="18" charset="0"/>
                                            <a:ea typeface="+mn-ea"/>
                                            <a:cs typeface="+mn-cs"/>
                                          </a:rPr>
                                          <m:t>1</m:t>
                                        </m:r>
                                        <m:r>
                                          <a:rPr lang="en-US" sz="2400" b="0" i="1" kern="1200" smtClean="0">
                                            <a:solidFill>
                                              <a:schemeClr val="tx1"/>
                                            </a:solidFill>
                                            <a:effectLst/>
                                            <a:latin typeface="Cambria Math" panose="02040503050406030204" pitchFamily="18" charset="0"/>
                                            <a:ea typeface="+mn-ea"/>
                                            <a:cs typeface="+mn-cs"/>
                                          </a:rPr>
                                          <m:t>  </m:t>
                                        </m:r>
                                      </m:sub>
                                    </m:sSub>
                                  </m:lim>
                                </m:limUpp>
                              </m:oMath>
                            </m:oMathPara>
                          </a14:m>
                          <a:endParaRPr b="0" dirty="0"/>
                        </a:p>
                      </a:txBody>
                      <a:tcPr/>
                    </a:tc>
                    <a:tc>
                      <a:txBody>
                        <a:bodyPr/>
                        <a:lstStyle/>
                        <a:p>
                          <a:pPr algn="ctr"/>
                          <a14:m>
                            <m:oMathPara xmlns:m="http://schemas.openxmlformats.org/officeDocument/2006/math">
                              <m:oMathParaPr>
                                <m:jc m:val="center"/>
                              </m:oMathParaPr>
                              <m:oMath xmlns:m="http://schemas.openxmlformats.org/officeDocument/2006/math">
                                <m:bar>
                                  <m:barPr>
                                    <m:ctrlPr>
                                      <a:rPr lang="ar-AE" sz="2800" i="1" smtClean="0">
                                        <a:latin typeface="Cambria Math" panose="02040503050406030204" pitchFamily="18" charset="0"/>
                                      </a:rPr>
                                    </m:ctrlPr>
                                  </m:barPr>
                                  <m:e>
                                    <m:d>
                                      <m:dPr>
                                        <m:begChr m:val="{"/>
                                        <m:endChr m:val=""/>
                                        <m:ctrlPr>
                                          <a:rPr lang="ar-AE" sz="2800" i="1" smtClean="0">
                                            <a:latin typeface="Cambria Math" panose="02040503050406030204" pitchFamily="18" charset="0"/>
                                          </a:rPr>
                                        </m:ctrlPr>
                                      </m:dPr>
                                      <m:e>
                                        <m:m>
                                          <m:mPr>
                                            <m:plcHide m:val="on"/>
                                            <m:mcs>
                                              <m:mc>
                                                <m:mcPr>
                                                  <m:count m:val="2"/>
                                                  <m:mcJc m:val="center"/>
                                                </m:mcPr>
                                              </m:mc>
                                            </m:mcs>
                                            <m:ctrlPr>
                                              <a:rPr lang="ar-AE" sz="2800" i="1" smtClean="0">
                                                <a:latin typeface="Cambria Math" panose="02040503050406030204" pitchFamily="18" charset="0"/>
                                              </a:rPr>
                                            </m:ctrlPr>
                                          </m:mPr>
                                          <m:mr>
                                            <m:e>
                                              <m:r>
                                                <a:rPr lang="en-US" sz="2800" b="0" i="0" smtClean="0">
                                                  <a:latin typeface="Cambria Math" panose="02040503050406030204" pitchFamily="18" charset="0"/>
                                                </a:rPr>
                                                <m:t>  </m:t>
                                              </m:r>
                                              <m:r>
                                                <a:rPr lang="en-US" sz="2800" b="0" i="0" smtClean="0">
                                                  <a:latin typeface="Cambria Math" panose="02040503050406030204" pitchFamily="18" charset="0"/>
                                                </a:rPr>
                                                <m:t>6</m:t>
                                              </m:r>
                                              <m:r>
                                                <a:rPr lang="ar-AE" sz="280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𝑦</m:t>
                                              </m:r>
                                            </m:e>
                                            <m:e>
                                              <m:r>
                                                <a:rPr lang="ar-AE" sz="280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      </m:t>
                                              </m:r>
                                              <m:phant>
                                                <m:phantPr>
                                                  <m:show m:val="off"/>
                                                  <m:ctrlPr>
                                                    <a:rPr lang="ar-AE" sz="2800" i="1">
                                                      <a:latin typeface="Cambria Math" panose="02040503050406030204" pitchFamily="18" charset="0"/>
                                                    </a:rPr>
                                                  </m:ctrlPr>
                                                </m:phantPr>
                                                <m:e>
                                                  <m:r>
                                                    <a:rPr lang="ar-AE" sz="2800">
                                                      <a:latin typeface="Cambria Math" panose="02040503050406030204" pitchFamily="18" charset="0"/>
                                                    </a:rPr>
                                                    <m:t>1</m:t>
                                                  </m:r>
                                                </m:e>
                                              </m:phant>
                                            </m:e>
                                          </m:mr>
                                          <m:mr>
                                            <m:e>
                                              <m:r>
                                                <a:rPr lang="ar-AE" sz="2800">
                                                  <a:latin typeface="Cambria Math" panose="02040503050406030204" pitchFamily="18" charset="0"/>
                                                </a:rPr>
                                                <m:t>−</m:t>
                                              </m:r>
                                              <m:r>
                                                <a:rPr lang="en-US" sz="2800" b="0" i="0" smtClean="0">
                                                  <a:latin typeface="Cambria Math" panose="02040503050406030204" pitchFamily="18" charset="0"/>
                                                </a:rPr>
                                                <m:t>6</m:t>
                                              </m:r>
                                              <m:r>
                                                <a:rPr lang="ar-AE" sz="2800">
                                                  <a:latin typeface="Cambria Math" panose="02040503050406030204" pitchFamily="18" charset="0"/>
                                                </a:rPr>
                                                <m:t>𝑥</m:t>
                                              </m:r>
                                              <m:r>
                                                <a:rPr lang="ar-AE" sz="280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𝑦</m:t>
                                              </m:r>
                                            </m:e>
                                            <m:e>
                                              <m:r>
                                                <a:rPr lang="ar-AE" sz="2800">
                                                  <a:latin typeface="Cambria Math" panose="02040503050406030204" pitchFamily="18" charset="0"/>
                                                </a:rPr>
                                                <m:t>=</m:t>
                                              </m:r>
                                              <m:r>
                                                <a:rPr lang="en-US" sz="2800" b="0" i="1" smtClean="0">
                                                  <a:latin typeface="Cambria Math" panose="02040503050406030204" pitchFamily="18" charset="0"/>
                                                </a:rPr>
                                                <m:t>−</m:t>
                                              </m:r>
                                              <m:r>
                                                <a:rPr lang="en-US" sz="2800" b="0" i="1" smtClean="0">
                                                  <a:latin typeface="Cambria Math" panose="02040503050406030204" pitchFamily="18" charset="0"/>
                                                </a:rPr>
                                                <m:t>10</m:t>
                                              </m:r>
                                              <m:phant>
                                                <m:phantPr>
                                                  <m:show m:val="off"/>
                                                  <m:ctrlPr>
                                                    <a:rPr lang="ar-AE" sz="2800" i="1">
                                                      <a:latin typeface="Cambria Math" panose="02040503050406030204" pitchFamily="18" charset="0"/>
                                                    </a:rPr>
                                                  </m:ctrlPr>
                                                </m:phantPr>
                                                <m:e>
                                                  <m:r>
                                                    <a:rPr lang="ar-AE" sz="2800">
                                                      <a:latin typeface="Cambria Math" panose="02040503050406030204" pitchFamily="18" charset="0"/>
                                                    </a:rPr>
                                                    <m:t>1</m:t>
                                                  </m:r>
                                                </m:e>
                                              </m:phant>
                                            </m:e>
                                          </m:mr>
                                        </m:m>
                                      </m:e>
                                    </m:d>
                                  </m:e>
                                </m:bar>
                              </m:oMath>
                              <m:oMath xmlns:m="http://schemas.openxmlformats.org/officeDocument/2006/math">
                                <m:m>
                                  <m:mPr>
                                    <m:plcHide m:val="on"/>
                                    <m:mcs>
                                      <m:mc>
                                        <m:mcPr>
                                          <m:count m:val="2"/>
                                          <m:mcJc m:val="center"/>
                                        </m:mcPr>
                                      </m:mc>
                                    </m:mcs>
                                    <m:ctrlPr>
                                      <a:rPr lang="ar-AE" sz="2800" i="1">
                                        <a:latin typeface="Cambria Math" panose="02040503050406030204" pitchFamily="18" charset="0"/>
                                      </a:rPr>
                                    </m:ctrlPr>
                                  </m:mPr>
                                  <m:mr>
                                    <m:e>
                                      <m:r>
                                        <a:rPr lang="en-US" sz="2800" b="0" i="0" smtClean="0">
                                          <a:latin typeface="Cambria Math" panose="02040503050406030204" pitchFamily="18" charset="0"/>
                                        </a:rPr>
                                        <m:t>                    </m:t>
                                      </m:r>
                                      <m:r>
                                        <a:rPr lang="en-US" sz="2800" b="0" i="0" smtClean="0">
                                          <a:latin typeface="Cambria Math" panose="02040503050406030204" pitchFamily="18" charset="0"/>
                                        </a:rPr>
                                        <m:t>0</m:t>
                                      </m:r>
                                    </m:e>
                                    <m:e>
                                      <m:r>
                                        <a:rPr lang="ar-AE" sz="2800">
                                          <a:latin typeface="Cambria Math" panose="02040503050406030204" pitchFamily="18" charset="0"/>
                                        </a:rPr>
                                        <m:t>=</m:t>
                                      </m:r>
                                      <m:r>
                                        <a:rPr lang="en-US" sz="2800" b="0" i="0" smtClean="0">
                                          <a:latin typeface="Cambria Math" panose="02040503050406030204" pitchFamily="18" charset="0"/>
                                        </a:rPr>
                                        <m:t>−</m:t>
                                      </m:r>
                                      <m:r>
                                        <a:rPr lang="ar-AE" sz="2800">
                                          <a:latin typeface="Cambria Math" panose="02040503050406030204" pitchFamily="18" charset="0"/>
                                        </a:rPr>
                                        <m:t>1</m:t>
                                      </m:r>
                                      <m:r>
                                        <a:rPr lang="en-US" sz="2800" b="0" i="0" smtClean="0">
                                          <a:latin typeface="Cambria Math" panose="02040503050406030204" pitchFamily="18" charset="0"/>
                                        </a:rPr>
                                        <m:t>      </m:t>
                                      </m:r>
                                    </m:e>
                                  </m:mr>
                                </m:m>
                              </m:oMath>
                            </m:oMathPara>
                          </a14:m>
                          <a:endParaRPr sz="1800" dirty="0"/>
                        </a:p>
                      </a:txBody>
                      <a:tcPr anchor="b"/>
                    </a:tc>
                    <a:extLst>
                      <a:ext uri="{0D108BD9-81ED-4DB2-BD59-A6C34878D82A}">
                        <a16:rowId xmlns:a16="http://schemas.microsoft.com/office/drawing/2014/main" val="10000"/>
                      </a:ext>
                    </a:extLst>
                  </a:tr>
                </a:tbl>
              </a:graphicData>
            </a:graphic>
          </p:graphicFrame>
        </mc:Choice>
        <mc:Fallback xmlns="">
          <p:graphicFrame>
            <p:nvGraphicFramePr>
              <p:cNvPr id="4" name="Table Placeholder 2">
                <a:extLst>
                  <a:ext uri="{FF2B5EF4-FFF2-40B4-BE49-F238E27FC236}">
                    <a16:creationId xmlns:a16="http://schemas.microsoft.com/office/drawing/2014/main" id="{3704EF9E-D186-480A-8C26-647A6C0AC723}"/>
                  </a:ext>
                </a:extLst>
              </p:cNvPr>
              <p:cNvGraphicFramePr>
                <a:graphicFrameLocks/>
              </p:cNvGraphicFramePr>
              <p:nvPr>
                <p:extLst>
                  <p:ext uri="{D42A27DB-BD31-4B8C-83A1-F6EECF244321}">
                    <p14:modId xmlns:p14="http://schemas.microsoft.com/office/powerpoint/2010/main" val="2688712859"/>
                  </p:ext>
                </p:extLst>
              </p:nvPr>
            </p:nvGraphicFramePr>
            <p:xfrm>
              <a:off x="457200" y="2767266"/>
              <a:ext cx="8229600" cy="1576134"/>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1576134">
                    <a:tc>
                      <a:txBody>
                        <a:bodyPr/>
                        <a:lstStyle/>
                        <a:p>
                          <a:endParaRPr lang="en-US"/>
                        </a:p>
                      </a:txBody>
                      <a:tcPr>
                        <a:blipFill>
                          <a:blip r:embed="rId3"/>
                          <a:stretch>
                            <a:fillRect r="-200000"/>
                          </a:stretch>
                        </a:blipFill>
                      </a:tcPr>
                    </a:tc>
                    <a:tc>
                      <a:txBody>
                        <a:bodyPr/>
                        <a:lstStyle/>
                        <a:p>
                          <a:endParaRPr lang="en-US"/>
                        </a:p>
                      </a:txBody>
                      <a:tcPr>
                        <a:blipFill>
                          <a:blip r:embed="rId3"/>
                          <a:stretch>
                            <a:fillRect l="-144231" r="-188462"/>
                          </a:stretch>
                        </a:blipFill>
                      </a:tcPr>
                    </a:tc>
                    <a:tc>
                      <a:txBody>
                        <a:bodyPr/>
                        <a:lstStyle/>
                        <a:p>
                          <a:endParaRPr lang="en-US"/>
                        </a:p>
                      </a:txBody>
                      <a:tcPr anchor="b">
                        <a:blipFill>
                          <a:blip r:embed="rId3"/>
                          <a:stretch>
                            <a:fillRect l="-129592"/>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an Inconsistent System by </a:t>
            </a:r>
            <a:r>
              <a:rPr lang="en-US" dirty="0"/>
              <a:t>Addition—Slide 3</a:t>
            </a:r>
            <a:endParaRPr dirty="0"/>
          </a:p>
        </p:txBody>
      </p:sp>
      <p:sp>
        <p:nvSpPr>
          <p:cNvPr id="3" name="Text Placeholder 2"/>
          <p:cNvSpPr>
            <a:spLocks noGrp="1"/>
          </p:cNvSpPr>
          <p:nvPr>
            <p:ph type="body" sz="quarter" idx="10"/>
          </p:nvPr>
        </p:nvSpPr>
        <p:spPr/>
        <p:txBody>
          <a:bodyPr>
            <a:normAutofit/>
          </a:bodyPr>
          <a:lstStyle/>
          <a:p>
            <a:pPr>
              <a:defRPr sz="2800"/>
            </a:pPr>
            <a:r>
              <a:rPr sz="2800" dirty="0"/>
              <a:t>Although the intent was to obtain coefficients of </a:t>
            </a:r>
            <a:r>
              <a:rPr lang="en-US" sz="2800" i="1" dirty="0"/>
              <a:t>x </a:t>
            </a:r>
            <a:r>
              <a:rPr sz="2800" dirty="0"/>
              <a:t>that were negatives of one another, we have achieved the same thing for</a:t>
            </a:r>
            <a:r>
              <a:rPr lang="en-US" sz="2800" dirty="0"/>
              <a:t> </a:t>
            </a:r>
            <a:r>
              <a:rPr lang="en-US" sz="2800" i="1" dirty="0"/>
              <a:t>y</a:t>
            </a:r>
            <a:r>
              <a:rPr sz="2800" dirty="0"/>
              <a:t>.</a:t>
            </a:r>
            <a:endParaRPr lang="en-US" sz="2800" dirty="0"/>
          </a:p>
          <a:p>
            <a:pPr>
              <a:defRPr sz="2800"/>
            </a:pPr>
            <a:endParaRPr sz="2800" dirty="0"/>
          </a:p>
          <a:p>
            <a:pPr>
              <a:defRPr sz="2800"/>
            </a:pPr>
            <a:r>
              <a:rPr sz="2800" dirty="0"/>
              <a:t>When we add the equations, the result is</a:t>
            </a:r>
            <a:r>
              <a:rPr lang="en-US" sz="2800" dirty="0"/>
              <a:t> </a:t>
            </a:r>
            <a:r>
              <a:rPr lang="en-US" sz="2800" dirty="0">
                <a:latin typeface="Cambria Math" panose="02040503050406030204" pitchFamily="18" charset="0"/>
                <a:ea typeface="Cambria Math" panose="02040503050406030204" pitchFamily="18" charset="0"/>
              </a:rPr>
              <a:t>0 = −1</a:t>
            </a:r>
            <a:r>
              <a:rPr sz="2800" dirty="0"/>
              <a:t>, a false statement. This means that no ordered pair solves both equations, and the system is inconsistent. Graphically, the two lines defined by the equations are parallel.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6ECC0-0DD8-7F90-4E2F-65307591CDE2}"/>
              </a:ext>
            </a:extLst>
          </p:cNvPr>
          <p:cNvSpPr>
            <a:spLocks noGrp="1"/>
          </p:cNvSpPr>
          <p:nvPr>
            <p:ph type="title"/>
          </p:nvPr>
        </p:nvSpPr>
        <p:spPr/>
        <p:txBody>
          <a:bodyPr>
            <a:normAutofit/>
          </a:bodyPr>
          <a:lstStyle/>
          <a:p>
            <a:r>
              <a:rPr lang="en-US" sz="3100" dirty="0"/>
              <a:t>Technology: Solving Systems of Equations—Slide 1</a:t>
            </a:r>
            <a:endParaRPr lang="en-IN" sz="3100"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25FAA82A-E18C-AAA3-B616-7DC2F0BE98B4}"/>
                  </a:ext>
                </a:extLst>
              </p:cNvPr>
              <p:cNvSpPr>
                <a:spLocks noGrp="1"/>
              </p:cNvSpPr>
              <p:nvPr>
                <p:ph type="body" sz="quarter" idx="10"/>
              </p:nvPr>
            </p:nvSpPr>
            <p:spPr/>
            <p:txBody>
              <a:bodyPr/>
              <a:lstStyle/>
              <a:p>
                <a:r>
                  <a:rPr lang="en-US" b="0" i="0" dirty="0">
                    <a:effectLst/>
                    <a:cs typeface="Times New Roman" panose="02020603050405020304" pitchFamily="18" charset="0"/>
                  </a:rPr>
                  <a:t>The solution to a consistent pair of linear equations is the point common to both equations. Graphically speaking, the solution is the point where the graphs of the two equations intersect. We can use a graphing utility to find this point. Consider the following system of equations: </a:t>
                </a:r>
                <a14:m>
                  <m:oMath xmlns:m="http://schemas.openxmlformats.org/officeDocument/2006/math">
                    <m:d>
                      <m:dPr>
                        <m:begChr m:val="{"/>
                        <m:endChr m:val=""/>
                        <m:ctrlPr>
                          <a:rPr lang="en-US" b="0" i="1" smtClean="0">
                            <a:effectLst/>
                            <a:latin typeface="Cambria Math" panose="02040503050406030204" pitchFamily="18" charset="0"/>
                            <a:cs typeface="Times New Roman" panose="02020603050405020304" pitchFamily="18" charset="0"/>
                          </a:rPr>
                        </m:ctrlPr>
                      </m:dPr>
                      <m:e>
                        <m:eqArr>
                          <m:eqArrPr>
                            <m:ctrlPr>
                              <a:rPr lang="en-US" b="0" i="1" smtClean="0">
                                <a:effectLst/>
                                <a:latin typeface="Cambria Math" panose="02040503050406030204" pitchFamily="18" charset="0"/>
                                <a:cs typeface="Times New Roman" panose="02020603050405020304" pitchFamily="18" charset="0"/>
                              </a:rPr>
                            </m:ctrlPr>
                          </m:eqArrPr>
                          <m:e>
                            <m:r>
                              <a:rPr lang="en-US" b="0" i="1" smtClean="0">
                                <a:effectLst/>
                                <a:latin typeface="Cambria Math" panose="02040503050406030204" pitchFamily="18" charset="0"/>
                                <a:cs typeface="Times New Roman" panose="02020603050405020304" pitchFamily="18" charset="0"/>
                              </a:rPr>
                              <m:t>2</m:t>
                            </m:r>
                            <m:r>
                              <a:rPr lang="en-US" b="0" i="1" smtClean="0">
                                <a:effectLst/>
                                <a:latin typeface="Cambria Math" panose="02040503050406030204" pitchFamily="18" charset="0"/>
                                <a:cs typeface="Times New Roman" panose="02020603050405020304" pitchFamily="18" charset="0"/>
                              </a:rPr>
                              <m:t>𝑥</m:t>
                            </m:r>
                            <m:r>
                              <a:rPr lang="en-US" b="0" i="1" smtClean="0">
                                <a:effectLst/>
                                <a:latin typeface="Cambria Math" panose="02040503050406030204" pitchFamily="18" charset="0"/>
                                <a:cs typeface="Times New Roman" panose="02020603050405020304" pitchFamily="18" charset="0"/>
                              </a:rPr>
                              <m:t>−</m:t>
                            </m:r>
                            <m:r>
                              <a:rPr lang="en-US" b="0" i="1" smtClean="0">
                                <a:effectLst/>
                                <a:latin typeface="Cambria Math" panose="02040503050406030204" pitchFamily="18" charset="0"/>
                                <a:cs typeface="Times New Roman" panose="02020603050405020304" pitchFamily="18" charset="0"/>
                              </a:rPr>
                              <m:t>3</m:t>
                            </m:r>
                            <m:r>
                              <a:rPr lang="en-US" b="0" i="1" smtClean="0">
                                <a:effectLst/>
                                <a:latin typeface="Cambria Math" panose="02040503050406030204" pitchFamily="18" charset="0"/>
                                <a:cs typeface="Times New Roman" panose="02020603050405020304" pitchFamily="18" charset="0"/>
                              </a:rPr>
                              <m:t>𝑦</m:t>
                            </m:r>
                            <m:r>
                              <a:rPr lang="en-US" b="0" i="1" smtClean="0">
                                <a:effectLst/>
                                <a:latin typeface="Cambria Math" panose="02040503050406030204" pitchFamily="18" charset="0"/>
                                <a:cs typeface="Times New Roman" panose="02020603050405020304" pitchFamily="18" charset="0"/>
                              </a:rPr>
                              <m:t>=−</m:t>
                            </m:r>
                            <m:r>
                              <a:rPr lang="en-US" b="0" i="1" smtClean="0">
                                <a:effectLst/>
                                <a:latin typeface="Cambria Math" panose="02040503050406030204" pitchFamily="18" charset="0"/>
                                <a:cs typeface="Times New Roman" panose="02020603050405020304" pitchFamily="18" charset="0"/>
                              </a:rPr>
                              <m:t>13</m:t>
                            </m:r>
                          </m:e>
                          <m:e>
                            <m:r>
                              <a:rPr lang="en-US" b="0" i="1" smtClean="0">
                                <a:effectLst/>
                                <a:latin typeface="Cambria Math" panose="02040503050406030204" pitchFamily="18" charset="0"/>
                                <a:cs typeface="Times New Roman" panose="02020603050405020304" pitchFamily="18" charset="0"/>
                              </a:rPr>
                              <m:t>                </m:t>
                            </m:r>
                            <m:r>
                              <a:rPr lang="en-US" b="0" i="1" smtClean="0">
                                <a:effectLst/>
                                <a:latin typeface="Cambria Math" panose="02040503050406030204" pitchFamily="18" charset="0"/>
                                <a:cs typeface="Times New Roman" panose="02020603050405020304" pitchFamily="18" charset="0"/>
                              </a:rPr>
                              <m:t>𝑥</m:t>
                            </m:r>
                            <m:r>
                              <a:rPr lang="en-US" b="0" i="1" smtClean="0">
                                <a:effectLst/>
                                <a:latin typeface="Cambria Math" panose="02040503050406030204" pitchFamily="18" charset="0"/>
                                <a:cs typeface="Times New Roman" panose="02020603050405020304" pitchFamily="18" charset="0"/>
                              </a:rPr>
                              <m:t>=</m:t>
                            </m:r>
                            <m:r>
                              <a:rPr lang="en-US" b="0" i="1" smtClean="0">
                                <a:effectLst/>
                                <a:latin typeface="Cambria Math" panose="02040503050406030204" pitchFamily="18" charset="0"/>
                                <a:cs typeface="Times New Roman" panose="02020603050405020304" pitchFamily="18" charset="0"/>
                              </a:rPr>
                              <m:t>𝑦</m:t>
                            </m:r>
                            <m:r>
                              <a:rPr lang="en-US" b="0" i="1" smtClean="0">
                                <a:effectLst/>
                                <a:latin typeface="Cambria Math" panose="02040503050406030204" pitchFamily="18" charset="0"/>
                                <a:cs typeface="Times New Roman" panose="02020603050405020304" pitchFamily="18" charset="0"/>
                              </a:rPr>
                              <m:t>−</m:t>
                            </m:r>
                            <m:r>
                              <a:rPr lang="en-US" b="0" i="1" smtClean="0">
                                <a:effectLst/>
                                <a:latin typeface="Cambria Math" panose="02040503050406030204" pitchFamily="18" charset="0"/>
                                <a:cs typeface="Times New Roman" panose="02020603050405020304" pitchFamily="18" charset="0"/>
                              </a:rPr>
                              <m:t>6</m:t>
                            </m:r>
                          </m:e>
                        </m:eqArr>
                      </m:e>
                    </m:d>
                  </m:oMath>
                </a14:m>
                <a:r>
                  <a:rPr lang="en-US" b="0" i="0" dirty="0">
                    <a:effectLst/>
                  </a:rPr>
                  <a:t>.  One way to solve this system using a TI-84 Plus is to graph each equation. Remember to solve for </a:t>
                </a:r>
                <a:r>
                  <a:rPr lang="en-US" b="0" i="1" dirty="0">
                    <a:effectLst/>
                  </a:rPr>
                  <a:t>y</a:t>
                </a:r>
                <a:r>
                  <a:rPr lang="en-US" b="0" i="0" dirty="0">
                    <a:effectLst/>
                  </a:rPr>
                  <a:t> before entering the equation in the </a:t>
                </a:r>
                <a:r>
                  <a:rPr lang="en-US" dirty="0">
                    <a:latin typeface="Ti86pc" pitchFamily="49" charset="0"/>
                    <a:cs typeface="Times New Roman" panose="02020603050405020304" pitchFamily="18" charset="0"/>
                  </a:rPr>
                  <a:t>Y=</a:t>
                </a:r>
                <a:r>
                  <a:rPr lang="en-US" b="0" i="0" dirty="0">
                    <a:effectLst/>
                  </a:rPr>
                  <a:t> editor. After both equations are entered, press </a:t>
                </a:r>
                <a:r>
                  <a:rPr lang="en-US" cap="all" dirty="0">
                    <a:latin typeface="Ti86pc" pitchFamily="49" charset="0"/>
                    <a:cs typeface="Times New Roman" panose="02020603050405020304" pitchFamily="18" charset="0"/>
                  </a:rPr>
                  <a:t>graph</a:t>
                </a:r>
                <a:r>
                  <a:rPr lang="en-US" dirty="0"/>
                  <a:t>.</a:t>
                </a:r>
                <a:endParaRPr lang="en-IN" dirty="0">
                  <a:cs typeface="Times New Roman" panose="02020603050405020304" pitchFamily="18" charset="0"/>
                </a:endParaRPr>
              </a:p>
            </p:txBody>
          </p:sp>
        </mc:Choice>
        <mc:Fallback xmlns="">
          <p:sp>
            <p:nvSpPr>
              <p:cNvPr id="3" name="Text Placeholder 2">
                <a:extLst>
                  <a:ext uri="{FF2B5EF4-FFF2-40B4-BE49-F238E27FC236}">
                    <a16:creationId xmlns:a16="http://schemas.microsoft.com/office/drawing/2014/main" id="{25FAA82A-E18C-AAA3-B616-7DC2F0BE98B4}"/>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2074" b="-1840"/>
                </a:stretch>
              </a:blipFill>
            </p:spPr>
            <p:txBody>
              <a:bodyPr/>
              <a:lstStyle/>
              <a:p>
                <a:r>
                  <a:rPr lang="en-IN">
                    <a:noFill/>
                  </a:rPr>
                  <a:t> </a:t>
                </a:r>
              </a:p>
            </p:txBody>
          </p:sp>
        </mc:Fallback>
      </mc:AlternateContent>
    </p:spTree>
    <p:extLst>
      <p:ext uri="{BB962C8B-B14F-4D97-AF65-F5344CB8AC3E}">
        <p14:creationId xmlns:p14="http://schemas.microsoft.com/office/powerpoint/2010/main" val="465651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AE6D5-AB4C-B76C-6669-CC8802D5AFD0}"/>
              </a:ext>
            </a:extLst>
          </p:cNvPr>
          <p:cNvSpPr>
            <a:spLocks noGrp="1"/>
          </p:cNvSpPr>
          <p:nvPr>
            <p:ph type="title"/>
          </p:nvPr>
        </p:nvSpPr>
        <p:spPr/>
        <p:txBody>
          <a:bodyPr>
            <a:normAutofit/>
          </a:bodyPr>
          <a:lstStyle/>
          <a:p>
            <a:r>
              <a:rPr lang="en-US" sz="3100" dirty="0"/>
              <a:t>Technology: Solving Systems of Equations—Slide 2</a:t>
            </a:r>
            <a:endParaRPr lang="en-IN" sz="3100" dirty="0"/>
          </a:p>
        </p:txBody>
      </p:sp>
      <p:sp>
        <p:nvSpPr>
          <p:cNvPr id="3" name="Text Placeholder 2">
            <a:extLst>
              <a:ext uri="{FF2B5EF4-FFF2-40B4-BE49-F238E27FC236}">
                <a16:creationId xmlns:a16="http://schemas.microsoft.com/office/drawing/2014/main" id="{A4928F4A-D6FC-8A9F-A17C-9F4C77E1C0E5}"/>
              </a:ext>
            </a:extLst>
          </p:cNvPr>
          <p:cNvSpPr>
            <a:spLocks noGrp="1"/>
          </p:cNvSpPr>
          <p:nvPr>
            <p:ph type="body" sz="quarter" idx="10"/>
          </p:nvPr>
        </p:nvSpPr>
        <p:spPr/>
        <p:txBody>
          <a:bodyPr/>
          <a:lstStyle/>
          <a:p>
            <a:endParaRPr lang="en-US" dirty="0"/>
          </a:p>
          <a:p>
            <a:endParaRPr lang="en-IN" dirty="0"/>
          </a:p>
        </p:txBody>
      </p:sp>
      <p:pic>
        <p:nvPicPr>
          <p:cNvPr id="4" name="Picture 3">
            <a:extLst>
              <a:ext uri="{FF2B5EF4-FFF2-40B4-BE49-F238E27FC236}">
                <a16:creationId xmlns:a16="http://schemas.microsoft.com/office/drawing/2014/main" id="{43D23F76-2077-8134-EB80-B4EC519CD824}"/>
              </a:ext>
            </a:extLst>
          </p:cNvPr>
          <p:cNvPicPr>
            <a:picLocks noChangeAspect="1"/>
          </p:cNvPicPr>
          <p:nvPr/>
        </p:nvPicPr>
        <p:blipFill>
          <a:blip r:embed="rId2"/>
          <a:stretch>
            <a:fillRect/>
          </a:stretch>
        </p:blipFill>
        <p:spPr>
          <a:xfrm>
            <a:off x="990600" y="1580456"/>
            <a:ext cx="3048000" cy="2376055"/>
          </a:xfrm>
          <a:prstGeom prst="rect">
            <a:avLst/>
          </a:prstGeom>
        </p:spPr>
      </p:pic>
      <p:pic>
        <p:nvPicPr>
          <p:cNvPr id="5" name="Picture 4">
            <a:extLst>
              <a:ext uri="{FF2B5EF4-FFF2-40B4-BE49-F238E27FC236}">
                <a16:creationId xmlns:a16="http://schemas.microsoft.com/office/drawing/2014/main" id="{D55180FF-73ED-3272-5FDE-CA97C1E5052A}"/>
              </a:ext>
            </a:extLst>
          </p:cNvPr>
          <p:cNvPicPr>
            <a:picLocks noChangeAspect="1"/>
          </p:cNvPicPr>
          <p:nvPr/>
        </p:nvPicPr>
        <p:blipFill>
          <a:blip r:embed="rId3"/>
          <a:stretch>
            <a:fillRect/>
          </a:stretch>
        </p:blipFill>
        <p:spPr>
          <a:xfrm>
            <a:off x="5087523" y="1589981"/>
            <a:ext cx="3065877" cy="2376055"/>
          </a:xfrm>
          <a:prstGeom prst="rect">
            <a:avLst/>
          </a:prstGeom>
        </p:spPr>
      </p:pic>
      <p:sp>
        <p:nvSpPr>
          <p:cNvPr id="6" name="TextBox 5">
            <a:extLst>
              <a:ext uri="{FF2B5EF4-FFF2-40B4-BE49-F238E27FC236}">
                <a16:creationId xmlns:a16="http://schemas.microsoft.com/office/drawing/2014/main" id="{8CA9E335-FD8A-EC64-88F2-C071849409BF}"/>
              </a:ext>
            </a:extLst>
          </p:cNvPr>
          <p:cNvSpPr txBox="1"/>
          <p:nvPr/>
        </p:nvSpPr>
        <p:spPr>
          <a:xfrm>
            <a:off x="1752600" y="4193004"/>
            <a:ext cx="1371600" cy="523220"/>
          </a:xfrm>
          <a:prstGeom prst="rect">
            <a:avLst/>
          </a:prstGeom>
          <a:noFill/>
        </p:spPr>
        <p:txBody>
          <a:bodyPr wrap="square" rtlCol="0">
            <a:spAutoFit/>
          </a:bodyPr>
          <a:lstStyle/>
          <a:p>
            <a:r>
              <a:rPr lang="en-US" sz="2800" dirty="0"/>
              <a:t>Figure 3</a:t>
            </a:r>
          </a:p>
        </p:txBody>
      </p:sp>
      <p:sp>
        <p:nvSpPr>
          <p:cNvPr id="7" name="TextBox 6">
            <a:extLst>
              <a:ext uri="{FF2B5EF4-FFF2-40B4-BE49-F238E27FC236}">
                <a16:creationId xmlns:a16="http://schemas.microsoft.com/office/drawing/2014/main" id="{618A27A8-B438-1DE1-0726-88EB8AF56117}"/>
              </a:ext>
            </a:extLst>
          </p:cNvPr>
          <p:cNvSpPr txBox="1"/>
          <p:nvPr/>
        </p:nvSpPr>
        <p:spPr>
          <a:xfrm>
            <a:off x="6029327" y="4193004"/>
            <a:ext cx="1371600" cy="523220"/>
          </a:xfrm>
          <a:prstGeom prst="rect">
            <a:avLst/>
          </a:prstGeom>
          <a:noFill/>
        </p:spPr>
        <p:txBody>
          <a:bodyPr wrap="square" rtlCol="0">
            <a:spAutoFit/>
          </a:bodyPr>
          <a:lstStyle/>
          <a:p>
            <a:r>
              <a:rPr lang="en-US" sz="2800" dirty="0"/>
              <a:t>Figure 4</a:t>
            </a:r>
          </a:p>
        </p:txBody>
      </p:sp>
    </p:spTree>
    <p:extLst>
      <p:ext uri="{BB962C8B-B14F-4D97-AF65-F5344CB8AC3E}">
        <p14:creationId xmlns:p14="http://schemas.microsoft.com/office/powerpoint/2010/main" val="1204106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5F437-2124-F304-0F68-2B9011E4070B}"/>
              </a:ext>
            </a:extLst>
          </p:cNvPr>
          <p:cNvSpPr>
            <a:spLocks noGrp="1"/>
          </p:cNvSpPr>
          <p:nvPr>
            <p:ph type="title"/>
          </p:nvPr>
        </p:nvSpPr>
        <p:spPr/>
        <p:txBody>
          <a:bodyPr>
            <a:normAutofit/>
          </a:bodyPr>
          <a:lstStyle/>
          <a:p>
            <a:r>
              <a:rPr lang="en-US" sz="3100" dirty="0"/>
              <a:t>Technology: Solving Systems of Equations—Slide 3</a:t>
            </a:r>
            <a:endParaRPr lang="en-IN" sz="3100" dirty="0"/>
          </a:p>
        </p:txBody>
      </p:sp>
      <p:sp>
        <p:nvSpPr>
          <p:cNvPr id="3" name="Text Placeholder 2">
            <a:extLst>
              <a:ext uri="{FF2B5EF4-FFF2-40B4-BE49-F238E27FC236}">
                <a16:creationId xmlns:a16="http://schemas.microsoft.com/office/drawing/2014/main" id="{C427CF91-E5DD-2ABB-2F71-F93829D6695A}"/>
              </a:ext>
            </a:extLst>
          </p:cNvPr>
          <p:cNvSpPr>
            <a:spLocks noGrp="1"/>
          </p:cNvSpPr>
          <p:nvPr>
            <p:ph type="body" sz="quarter" idx="10"/>
          </p:nvPr>
        </p:nvSpPr>
        <p:spPr/>
        <p:txBody>
          <a:bodyPr/>
          <a:lstStyle/>
          <a:p>
            <a:r>
              <a:rPr lang="en-US" sz="2700" b="0" i="0" dirty="0">
                <a:effectLst/>
              </a:rPr>
              <a:t>Once the graph of the two lines is displayed, press </a:t>
            </a:r>
            <a:r>
              <a:rPr lang="en-US" sz="2700" dirty="0">
                <a:latin typeface="Ti86pc" pitchFamily="49" charset="0"/>
                <a:cs typeface="Times New Roman" panose="02020603050405020304" pitchFamily="18" charset="0"/>
              </a:rPr>
              <a:t>2nd</a:t>
            </a:r>
            <a:r>
              <a:rPr lang="en-US" sz="2700" b="0" i="0" dirty="0">
                <a:effectLst/>
              </a:rPr>
              <a:t> </a:t>
            </a:r>
            <a:r>
              <a:rPr lang="en-US" sz="2700" cap="all" dirty="0">
                <a:latin typeface="Ti86pc" pitchFamily="49" charset="0"/>
                <a:cs typeface="Times New Roman" panose="02020603050405020304" pitchFamily="18" charset="0"/>
              </a:rPr>
              <a:t>trace</a:t>
            </a:r>
            <a:r>
              <a:rPr lang="en-US" sz="2700" dirty="0">
                <a:latin typeface="Ti86pc" pitchFamily="49" charset="0"/>
                <a:cs typeface="Times New Roman" panose="02020603050405020304" pitchFamily="18" charset="0"/>
              </a:rPr>
              <a:t> </a:t>
            </a:r>
            <a:r>
              <a:rPr lang="en-IN" sz="2700" b="0" i="0" dirty="0">
                <a:effectLst/>
              </a:rPr>
              <a:t>to access the </a:t>
            </a:r>
            <a:r>
              <a:rPr lang="en-US" sz="2700" dirty="0">
                <a:latin typeface="Ti86pc" pitchFamily="49" charset="0"/>
                <a:cs typeface="Times New Roman" panose="02020603050405020304" pitchFamily="18" charset="0"/>
              </a:rPr>
              <a:t>CALCULATE</a:t>
            </a:r>
            <a:r>
              <a:rPr lang="en-IN" sz="2700" b="0" i="0" dirty="0">
                <a:effectLst/>
              </a:rPr>
              <a:t> menu and select </a:t>
            </a:r>
            <a:r>
              <a:rPr lang="en-US" sz="2700" cap="all" dirty="0">
                <a:latin typeface="Ti86pc" pitchFamily="49" charset="0"/>
                <a:cs typeface="Times New Roman" panose="02020603050405020304" pitchFamily="18" charset="0"/>
              </a:rPr>
              <a:t>intersect</a:t>
            </a:r>
            <a:r>
              <a:rPr lang="en-US" sz="2700" b="0" i="0" dirty="0">
                <a:effectLst/>
              </a:rPr>
              <a:t>.</a:t>
            </a:r>
            <a:r>
              <a:rPr lang="en-IN" sz="2700" b="0" i="0" dirty="0">
                <a:effectLst/>
              </a:rPr>
              <a:t> The phrase </a:t>
            </a:r>
            <a:r>
              <a:rPr lang="en-US" sz="2700" dirty="0">
                <a:latin typeface="Ti86pc" pitchFamily="49" charset="0"/>
                <a:cs typeface="Times New Roman" panose="02020603050405020304" pitchFamily="18" charset="0"/>
              </a:rPr>
              <a:t>First curve?</a:t>
            </a:r>
            <a:r>
              <a:rPr lang="en-IN" sz="2700" b="0" i="0" dirty="0">
                <a:effectLst/>
              </a:rPr>
              <a:t> </a:t>
            </a:r>
            <a:r>
              <a:rPr lang="en-US" sz="2700" b="0" i="0" dirty="0">
                <a:effectLst/>
              </a:rPr>
              <a:t>should appear. Use the arrows to move the cursor along the first line to where it appears to intersect the other line and press </a:t>
            </a:r>
            <a:r>
              <a:rPr lang="en-US" sz="2700" cap="all" dirty="0">
                <a:latin typeface="Ti86pc" pitchFamily="49" charset="0"/>
                <a:cs typeface="Times New Roman" panose="02020603050405020304" pitchFamily="18" charset="0"/>
              </a:rPr>
              <a:t>enter</a:t>
            </a:r>
            <a:r>
              <a:rPr lang="en-US" sz="2700" b="0" i="0" dirty="0">
                <a:effectLst/>
              </a:rPr>
              <a:t>. </a:t>
            </a:r>
            <a:r>
              <a:rPr lang="en-IN" sz="2700" b="0" i="0" dirty="0">
                <a:effectLst/>
              </a:rPr>
              <a:t>When the phrase </a:t>
            </a:r>
            <a:r>
              <a:rPr lang="en-US" sz="2700" dirty="0">
                <a:latin typeface="Ti86pc" pitchFamily="49" charset="0"/>
                <a:cs typeface="Times New Roman" panose="02020603050405020304" pitchFamily="18" charset="0"/>
              </a:rPr>
              <a:t>second curve?</a:t>
            </a:r>
            <a:r>
              <a:rPr lang="en-IN" sz="2700" b="0" i="0" dirty="0">
                <a:effectLst/>
              </a:rPr>
              <a:t> appears, press </a:t>
            </a:r>
            <a:r>
              <a:rPr lang="en-US" sz="2700" cap="all" dirty="0">
                <a:latin typeface="Ti86pc" pitchFamily="49" charset="0"/>
                <a:cs typeface="Times New Roman" panose="02020603050405020304" pitchFamily="18" charset="0"/>
              </a:rPr>
              <a:t>enter</a:t>
            </a:r>
            <a:r>
              <a:rPr lang="en-IN" sz="2700" b="0" i="0" dirty="0">
                <a:effectLst/>
              </a:rPr>
              <a:t> </a:t>
            </a:r>
            <a:r>
              <a:rPr lang="en-US" sz="2700" b="0" i="0" dirty="0">
                <a:effectLst/>
              </a:rPr>
              <a:t>again (as the cursor should now be on the second line, still near the point of intersection). Now the word </a:t>
            </a:r>
            <a:r>
              <a:rPr lang="en-US" sz="2700" cap="all" dirty="0">
                <a:latin typeface="Ti86pc" pitchFamily="49" charset="0"/>
                <a:cs typeface="Times New Roman" panose="02020603050405020304" pitchFamily="18" charset="0"/>
              </a:rPr>
              <a:t>Guess</a:t>
            </a:r>
            <a:r>
              <a:rPr lang="en-US" sz="2700" dirty="0">
                <a:latin typeface="Ti86pc" pitchFamily="49" charset="0"/>
                <a:cs typeface="Times New Roman" panose="02020603050405020304" pitchFamily="18" charset="0"/>
              </a:rPr>
              <a:t>?</a:t>
            </a:r>
            <a:r>
              <a:rPr lang="en-US" sz="2700" b="0" i="0" dirty="0">
                <a:effectLst/>
              </a:rPr>
              <a:t> </a:t>
            </a:r>
            <a:r>
              <a:rPr lang="en-IN" sz="2700" b="0" i="0" dirty="0">
                <a:effectLst/>
              </a:rPr>
              <a:t>should appear. Press </a:t>
            </a:r>
            <a:r>
              <a:rPr lang="en-US" sz="2700" cap="all" dirty="0">
                <a:latin typeface="Ti86pc" pitchFamily="49" charset="0"/>
                <a:cs typeface="Times New Roman" panose="02020603050405020304" pitchFamily="18" charset="0"/>
              </a:rPr>
              <a:t>enter</a:t>
            </a:r>
            <a:r>
              <a:rPr lang="en-IN" sz="2700" b="0" i="0" dirty="0">
                <a:effectLst/>
              </a:rPr>
              <a:t> </a:t>
            </a:r>
            <a:r>
              <a:rPr lang="en-US" sz="2700" b="0" i="0" dirty="0">
                <a:effectLst/>
              </a:rPr>
              <a:t>a final time and the </a:t>
            </a:r>
            <a:r>
              <a:rPr lang="en-US" sz="2700" b="0" i="1" dirty="0">
                <a:effectLst/>
              </a:rPr>
              <a:t>x</a:t>
            </a:r>
            <a:r>
              <a:rPr lang="en-US" sz="2700" b="0" i="0" dirty="0">
                <a:effectLst/>
              </a:rPr>
              <a:t>- and </a:t>
            </a:r>
            <a:r>
              <a:rPr lang="en-US" sz="2700" b="0" i="1" dirty="0">
                <a:effectLst/>
              </a:rPr>
              <a:t>y</a:t>
            </a:r>
            <a:r>
              <a:rPr lang="en-US" sz="2700" b="0" i="0" dirty="0">
                <a:effectLst/>
              </a:rPr>
              <a:t>-values of the point of intersection will appear at the bottom (see Figure 5).</a:t>
            </a:r>
            <a:endParaRPr lang="en-IN" sz="2700" dirty="0"/>
          </a:p>
        </p:txBody>
      </p:sp>
    </p:spTree>
    <p:extLst>
      <p:ext uri="{BB962C8B-B14F-4D97-AF65-F5344CB8AC3E}">
        <p14:creationId xmlns:p14="http://schemas.microsoft.com/office/powerpoint/2010/main" val="2683009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CA6D1-6423-0FA4-7AAF-86DBB54374E4}"/>
              </a:ext>
            </a:extLst>
          </p:cNvPr>
          <p:cNvSpPr>
            <a:spLocks noGrp="1"/>
          </p:cNvSpPr>
          <p:nvPr>
            <p:ph type="title"/>
          </p:nvPr>
        </p:nvSpPr>
        <p:spPr/>
        <p:txBody>
          <a:bodyPr>
            <a:normAutofit/>
          </a:bodyPr>
          <a:lstStyle/>
          <a:p>
            <a:r>
              <a:rPr lang="en-US" sz="3100" dirty="0"/>
              <a:t>Technology: Solving Systems of Equations—Slide 4</a:t>
            </a:r>
            <a:endParaRPr lang="en-IN" sz="3100" dirty="0"/>
          </a:p>
        </p:txBody>
      </p:sp>
      <p:sp>
        <p:nvSpPr>
          <p:cNvPr id="3" name="Text Placeholder 2">
            <a:extLst>
              <a:ext uri="{FF2B5EF4-FFF2-40B4-BE49-F238E27FC236}">
                <a16:creationId xmlns:a16="http://schemas.microsoft.com/office/drawing/2014/main" id="{0ED8307B-245B-2BA5-11C4-D93BE461C07E}"/>
              </a:ext>
            </a:extLst>
          </p:cNvPr>
          <p:cNvSpPr>
            <a:spLocks noGrp="1"/>
          </p:cNvSpPr>
          <p:nvPr>
            <p:ph type="body" sz="quarter" idx="10"/>
          </p:nvPr>
        </p:nvSpPr>
        <p:spPr/>
        <p:txBody>
          <a:bodyPr/>
          <a:lstStyle/>
          <a:p>
            <a:endParaRPr lang="en-US" b="0" i="0" dirty="0">
              <a:effectLst/>
              <a:cs typeface="Times New Roman" panose="02020603050405020304" pitchFamily="18" charset="0"/>
            </a:endParaRPr>
          </a:p>
          <a:p>
            <a:endParaRPr lang="en-US" dirty="0">
              <a:cs typeface="Times New Roman" panose="02020603050405020304" pitchFamily="18" charset="0"/>
            </a:endParaRPr>
          </a:p>
          <a:p>
            <a:endParaRPr lang="en-US" b="0" i="0" dirty="0">
              <a:effectLst/>
              <a:cs typeface="Times New Roman" panose="02020603050405020304" pitchFamily="18" charset="0"/>
            </a:endParaRPr>
          </a:p>
          <a:p>
            <a:endParaRPr lang="en-US" dirty="0">
              <a:cs typeface="Times New Roman" panose="02020603050405020304" pitchFamily="18" charset="0"/>
            </a:endParaRPr>
          </a:p>
          <a:p>
            <a:endParaRPr lang="en-US" b="0" i="0" dirty="0">
              <a:effectLst/>
              <a:cs typeface="Times New Roman" panose="02020603050405020304" pitchFamily="18" charset="0"/>
            </a:endParaRPr>
          </a:p>
          <a:p>
            <a:endParaRPr lang="en-US" b="0" i="0" dirty="0">
              <a:effectLst/>
              <a:cs typeface="Times New Roman" panose="02020603050405020304" pitchFamily="18" charset="0"/>
            </a:endParaRPr>
          </a:p>
          <a:p>
            <a:r>
              <a:rPr lang="en-US" b="0" i="0" dirty="0">
                <a:effectLst/>
                <a:cs typeface="Times New Roman" panose="02020603050405020304" pitchFamily="18" charset="0"/>
              </a:rPr>
              <a:t>So the point where the lines intersect, and thus the solution to this system of equations, is (</a:t>
            </a:r>
            <a:r>
              <a:rPr lang="en-US" b="0" i="0" dirty="0">
                <a:effectLst/>
                <a:latin typeface="Calibri" panose="020F0502020204030204" pitchFamily="34" charset="0"/>
                <a:ea typeface="Calibri" panose="020F0502020204030204" pitchFamily="34" charset="0"/>
                <a:cs typeface="Calibri" panose="020F0502020204030204" pitchFamily="34" charset="0"/>
              </a:rPr>
              <a:t>−</a:t>
            </a:r>
            <a:r>
              <a:rPr lang="en-US" b="0" i="0" dirty="0">
                <a:effectLst/>
                <a:cs typeface="Times New Roman" panose="02020603050405020304" pitchFamily="18" charset="0"/>
              </a:rPr>
              <a:t>5, 1). This method works with any system of equations that can be graphed on a calculator, not just linear ones.</a:t>
            </a:r>
            <a:endParaRPr lang="en-IN" dirty="0">
              <a:cs typeface="Times New Roman" panose="02020603050405020304" pitchFamily="18" charset="0"/>
            </a:endParaRPr>
          </a:p>
        </p:txBody>
      </p:sp>
      <p:pic>
        <p:nvPicPr>
          <p:cNvPr id="4" name="Picture 3">
            <a:extLst>
              <a:ext uri="{FF2B5EF4-FFF2-40B4-BE49-F238E27FC236}">
                <a16:creationId xmlns:a16="http://schemas.microsoft.com/office/drawing/2014/main" id="{CCE06742-9209-9A53-1012-565279C3F427}"/>
              </a:ext>
            </a:extLst>
          </p:cNvPr>
          <p:cNvPicPr>
            <a:picLocks noChangeAspect="1"/>
          </p:cNvPicPr>
          <p:nvPr/>
        </p:nvPicPr>
        <p:blipFill>
          <a:blip r:embed="rId2"/>
          <a:stretch>
            <a:fillRect/>
          </a:stretch>
        </p:blipFill>
        <p:spPr>
          <a:xfrm>
            <a:off x="2950222" y="1219200"/>
            <a:ext cx="3243556" cy="2508056"/>
          </a:xfrm>
          <a:prstGeom prst="rect">
            <a:avLst/>
          </a:prstGeom>
        </p:spPr>
      </p:pic>
      <p:sp>
        <p:nvSpPr>
          <p:cNvPr id="6" name="TextBox 5">
            <a:extLst>
              <a:ext uri="{FF2B5EF4-FFF2-40B4-BE49-F238E27FC236}">
                <a16:creationId xmlns:a16="http://schemas.microsoft.com/office/drawing/2014/main" id="{EB934F6A-73CD-4EA1-D2ED-A2A1CA7A69B0}"/>
              </a:ext>
            </a:extLst>
          </p:cNvPr>
          <p:cNvSpPr txBox="1"/>
          <p:nvPr/>
        </p:nvSpPr>
        <p:spPr>
          <a:xfrm>
            <a:off x="2533650" y="3667780"/>
            <a:ext cx="4076700" cy="523220"/>
          </a:xfrm>
          <a:prstGeom prst="rect">
            <a:avLst/>
          </a:prstGeom>
          <a:noFill/>
        </p:spPr>
        <p:txBody>
          <a:bodyPr wrap="square" rtlCol="0">
            <a:spAutoFit/>
          </a:bodyPr>
          <a:lstStyle/>
          <a:p>
            <a:pPr algn="ctr"/>
            <a:r>
              <a:rPr lang="en-US" sz="2800" dirty="0"/>
              <a:t>Figure 5</a:t>
            </a:r>
          </a:p>
        </p:txBody>
      </p:sp>
    </p:spTree>
    <p:extLst>
      <p:ext uri="{BB962C8B-B14F-4D97-AF65-F5344CB8AC3E}">
        <p14:creationId xmlns:p14="http://schemas.microsoft.com/office/powerpoint/2010/main" val="16906324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Solving an Independent System by </a:t>
            </a:r>
            <a:r>
              <a:rPr lang="en-US" dirty="0"/>
              <a:t>Addition—Slide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Solve the system </a:t>
                </a:r>
                <a14:m>
                  <m:oMath xmlns:m="http://schemas.openxmlformats.org/officeDocument/2006/math">
                    <m:d>
                      <m:dPr>
                        <m:begChr m:val="{"/>
                        <m:endChr m:val=""/>
                        <m:ctrlPr>
                          <a:rPr lang="ar-AE" i="1" smtClean="0">
                            <a:latin typeface="Cambria Math" panose="02040503050406030204" pitchFamily="18" charset="0"/>
                          </a:rPr>
                        </m:ctrlPr>
                      </m:dPr>
                      <m:e>
                        <m:m>
                          <m:mPr>
                            <m:plcHide m:val="on"/>
                            <m:mcs>
                              <m:mc>
                                <m:mcPr>
                                  <m:count m:val="2"/>
                                  <m:mcJc m:val="center"/>
                                </m:mcPr>
                              </m:mc>
                            </m:mcs>
                            <m:ctrlPr>
                              <a:rPr lang="ar-AE" i="1">
                                <a:latin typeface="Cambria Math" panose="02040503050406030204" pitchFamily="18" charset="0"/>
                              </a:rPr>
                            </m:ctrlPr>
                          </m:mPr>
                          <m:m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 </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𝑧</m:t>
                              </m:r>
                            </m:e>
                            <m:e>
                              <m:r>
                                <a:rPr lang="ar-AE">
                                  <a:latin typeface="Cambria Math" panose="02040503050406030204" pitchFamily="18" charset="0"/>
                                </a:rPr>
                                <m:t>=</m:t>
                              </m:r>
                              <m:r>
                                <a:rPr lang="ar-AE">
                                  <a:latin typeface="Cambria Math" panose="02040503050406030204" pitchFamily="18" charset="0"/>
                                </a:rPr>
                                <m:t>6</m:t>
                              </m:r>
                            </m:e>
                          </m:mr>
                          <m:mr>
                            <m:e>
                              <m:r>
                                <a:rPr lang="en-US" b="0" i="0" smtClean="0">
                                  <a:latin typeface="Cambria Math" panose="02040503050406030204" pitchFamily="18" charset="0"/>
                                </a:rPr>
                                <m:t>  </m:t>
                              </m:r>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𝑧</m:t>
                              </m:r>
                            </m:e>
                            <m:e>
                              <m:r>
                                <a:rPr lang="en-US" b="0" i="1" smtClean="0">
                                  <a:latin typeface="Cambria Math" panose="02040503050406030204" pitchFamily="18" charset="0"/>
                                </a:rPr>
                                <m:t>  </m:t>
                              </m:r>
                              <m:r>
                                <a:rPr lang="en-US" b="0" i="0" smtClean="0">
                                  <a:latin typeface="Cambria Math" panose="02040503050406030204" pitchFamily="18" charset="0"/>
                                </a:rPr>
                                <m:t> </m:t>
                              </m:r>
                              <m:r>
                                <a:rPr lang="ar-AE">
                                  <a:latin typeface="Cambria Math" panose="02040503050406030204" pitchFamily="18" charset="0"/>
                                </a:rPr>
                                <m:t>=−</m:t>
                              </m:r>
                              <m:r>
                                <a:rPr lang="ar-AE">
                                  <a:latin typeface="Cambria Math" panose="02040503050406030204" pitchFamily="18" charset="0"/>
                                </a:rPr>
                                <m:t>2</m:t>
                              </m:r>
                            </m:e>
                          </m:mr>
                          <m:mr>
                            <m:e>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2</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𝑧</m:t>
                              </m:r>
                            </m:e>
                            <m:e>
                              <m:r>
                                <a:rPr lang="ar-AE">
                                  <a:latin typeface="Cambria Math" panose="02040503050406030204" pitchFamily="18" charset="0"/>
                                </a:rPr>
                                <m:t>=</m:t>
                              </m:r>
                              <m:r>
                                <a:rPr lang="ar-AE">
                                  <a:latin typeface="Cambria Math" panose="02040503050406030204" pitchFamily="18" charset="0"/>
                                </a:rPr>
                                <m:t>5</m:t>
                              </m:r>
                            </m:e>
                          </m:mr>
                        </m:m>
                      </m:e>
                    </m:d>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a:t>
            </a:r>
            <a:r>
              <a:rPr lang="en-US" dirty="0"/>
              <a:t>Addition—Slide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will follow the same type of approach we used in Example 4. If we add the first equation to the second equation or the third equation, we will eliminate </a:t>
            </a:r>
            <a:r>
              <a:rPr lang="en-US" sz="2800" i="1" dirty="0"/>
              <a:t>z</a:t>
            </a:r>
            <a:r>
              <a:rPr sz="2800" dirty="0"/>
              <a:t>, resulting in a two</a:t>
            </a:r>
            <a:r>
              <a:rPr lang="en-US" sz="2800" dirty="0"/>
              <a:t>-</a:t>
            </a:r>
            <a:r>
              <a:rPr sz="2800" dirty="0"/>
              <a:t>equation system in the variables </a:t>
            </a:r>
            <a:r>
              <a:rPr lang="en-US" sz="2800" i="1" dirty="0"/>
              <a:t>x</a:t>
            </a:r>
            <a:r>
              <a:rPr sz="2800" dirty="0"/>
              <a:t> and </a:t>
            </a:r>
            <a:r>
              <a:rPr lang="en-US" sz="2800" i="1" dirty="0"/>
              <a:t>y</a:t>
            </a:r>
            <a:r>
              <a:rPr sz="2800"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a:t>
            </a:r>
            <a:r>
              <a:rPr lang="en-US" dirty="0"/>
              <a:t>Addition—Slide 3</a:t>
            </a:r>
            <a:endParaRPr dirty="0"/>
          </a:p>
        </p:txBody>
      </p:sp>
      <mc:AlternateContent xmlns:mc="http://schemas.openxmlformats.org/markup-compatibility/2006" xmlns:a14="http://schemas.microsoft.com/office/drawing/2010/main">
        <mc:Choice Requires="a14">
          <p:graphicFrame>
            <p:nvGraphicFramePr>
              <p:cNvPr id="3" name="Table Placeholder 2"/>
              <p:cNvGraphicFramePr>
                <a:graphicFrameLocks noGrp="1"/>
              </p:cNvGraphicFramePr>
              <p:nvPr>
                <p:ph type="tbl" sz="quarter" idx="10"/>
              </p:nvPr>
            </p:nvGraphicFramePr>
            <p:xfrm>
              <a:off x="457200" y="1286446"/>
              <a:ext cx="8382000" cy="1532954"/>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1532954">
                    <a:tc>
                      <a:txBody>
                        <a:bodyPr/>
                        <a:lstStyle/>
                        <a:p>
                          <a:pPr algn="r"/>
                          <a:r>
                            <a:rPr sz="2000" dirty="0"/>
                            <a:t>Equation 1:</a:t>
                          </a:r>
                          <a:endParaRPr lang="en-US" sz="2000" dirty="0"/>
                        </a:p>
                        <a:p>
                          <a:pPr algn="r"/>
                          <a:r>
                            <a:rPr sz="2000" dirty="0"/>
                            <a:t>Equation 2:</a:t>
                          </a:r>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6</m:t>
                                              </m:r>
                                            </m:e>
                                          </m:m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2</m:t>
                                              </m:r>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1" smtClean="0">
                                          <a:latin typeface="Cambria Math" panose="02040503050406030204" pitchFamily="18" charset="0"/>
                                        </a:rPr>
                                        <m:t>       </m:t>
                                      </m:r>
                                      <m:r>
                                        <a:rPr lang="ar-AE" sz="2000">
                                          <a:latin typeface="Cambria Math" panose="02040503050406030204" pitchFamily="18" charset="0"/>
                                        </a:rPr>
                                        <m:t>4</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4</m:t>
                                      </m:r>
                                      <m:r>
                                        <a:rPr lang="ar-AE" sz="2000">
                                          <a:latin typeface="Cambria Math" panose="02040503050406030204" pitchFamily="18" charset="0"/>
                                        </a:rPr>
                                        <m:t>𝑦</m:t>
                                      </m:r>
                                    </m:e>
                                    <m:e>
                                      <m:r>
                                        <a:rPr lang="en-US" sz="2000" b="1" smtClean="0">
                                          <a:latin typeface="Cambria Math" panose="02040503050406030204" pitchFamily="18" charset="0"/>
                                        </a:rPr>
                                        <m:t> </m:t>
                                      </m:r>
                                      <m:r>
                                        <a:rPr lang="en-US" sz="2000" b="1" i="0" smtClean="0">
                                          <a:latin typeface="Cambria Math" panose="02040503050406030204" pitchFamily="18" charset="0"/>
                                        </a:rPr>
                                        <m:t>    </m:t>
                                      </m:r>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4</m:t>
                                      </m:r>
                                    </m:e>
                                  </m:mr>
                                </m:m>
                              </m:oMath>
                            </m:oMathPara>
                          </a14:m>
                          <a:endParaRPr sz="2000" dirty="0"/>
                        </a:p>
                      </a:txBody>
                      <a:tcPr/>
                    </a:tc>
                    <a:tc>
                      <a:txBody>
                        <a:bodyPr/>
                        <a:lstStyle/>
                        <a:p>
                          <a:pPr algn="r"/>
                          <a:r>
                            <a:rPr sz="2000" dirty="0"/>
                            <a:t>Equation 1:</a:t>
                          </a:r>
                          <a:endParaRPr lang="en-US" sz="2000" dirty="0"/>
                        </a:p>
                        <a:p>
                          <a:pPr algn="r"/>
                          <a:r>
                            <a:rPr sz="2000" dirty="0"/>
                            <a:t>Equation 3:</a:t>
                          </a:r>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6</m:t>
                                              </m:r>
                                              <m:phant>
                                                <m:phantPr>
                                                  <m:show m:val="off"/>
                                                  <m:ctrlPr>
                                                    <a:rPr lang="ar-AE" sz="2000" i="1">
                                                      <a:latin typeface="Cambria Math" panose="02040503050406030204" pitchFamily="18" charset="0"/>
                                                    </a:rPr>
                                                  </m:ctrlPr>
                                                </m:phantPr>
                                                <m:e>
                                                  <m:r>
                                                    <a:rPr lang="ar-AE" sz="2000">
                                                      <a:latin typeface="Cambria Math" panose="02040503050406030204" pitchFamily="18" charset="0"/>
                                                    </a:rPr>
                                                    <m:t>1</m:t>
                                                  </m:r>
                                                </m:e>
                                              </m:phant>
                                            </m:e>
                                          </m:mr>
                                          <m:m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5</m:t>
                                              </m:r>
                                              <m:phant>
                                                <m:phantPr>
                                                  <m:show m:val="off"/>
                                                  <m:ctrlPr>
                                                    <a:rPr lang="ar-AE" sz="2000" i="1">
                                                      <a:latin typeface="Cambria Math" panose="02040503050406030204" pitchFamily="18" charset="0"/>
                                                    </a:rPr>
                                                  </m:ctrlPr>
                                                </m:phantPr>
                                                <m:e>
                                                  <m:r>
                                                    <a:rPr lang="ar-AE" sz="2000">
                                                      <a:latin typeface="Cambria Math" panose="02040503050406030204" pitchFamily="18" charset="0"/>
                                                    </a:rPr>
                                                    <m:t>1</m:t>
                                                  </m:r>
                                                </m:e>
                                              </m:phant>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𝑦</m:t>
                                      </m:r>
                                    </m:e>
                                    <m:e>
                                      <m:r>
                                        <a:rPr lang="en-US" sz="2000" b="1" smtClean="0">
                                          <a:latin typeface="Cambria Math" panose="02040503050406030204" pitchFamily="18" charset="0"/>
                                        </a:rPr>
                                        <m:t>    </m:t>
                                      </m:r>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865172125"/>
                  </p:ext>
                </p:extLst>
              </p:nvPr>
            </p:nvGraphicFramePr>
            <p:xfrm>
              <a:off x="457200" y="1286446"/>
              <a:ext cx="8382000" cy="1532954"/>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1532954">
                    <a:tc>
                      <a:txBody>
                        <a:bodyPr/>
                        <a:lstStyle/>
                        <a:p>
                          <a:pPr algn="r"/>
                          <a:r>
                            <a:rPr sz="2000" dirty="0"/>
                            <a:t>Equation 1:</a:t>
                          </a:r>
                          <a:endParaRPr lang="en-US" sz="2000" dirty="0"/>
                        </a:p>
                        <a:p>
                          <a:pPr algn="r"/>
                          <a:r>
                            <a:rPr sz="2000" dirty="0"/>
                            <a:t>Equation 2:</a:t>
                          </a:r>
                        </a:p>
                      </a:txBody>
                      <a:tcPr/>
                    </a:tc>
                    <a:tc>
                      <a:txBody>
                        <a:bodyPr/>
                        <a:lstStyle/>
                        <a:p>
                          <a:endParaRPr lang="en-US"/>
                        </a:p>
                      </a:txBody>
                      <a:tcPr>
                        <a:blipFill>
                          <a:blip r:embed="rId2"/>
                          <a:stretch>
                            <a:fillRect l="-58824" t="-1984" r="-164706"/>
                          </a:stretch>
                        </a:blipFill>
                      </a:tcPr>
                    </a:tc>
                    <a:tc>
                      <a:txBody>
                        <a:bodyPr/>
                        <a:lstStyle/>
                        <a:p>
                          <a:pPr algn="r"/>
                          <a:r>
                            <a:rPr sz="2000" dirty="0"/>
                            <a:t>Equation 1:</a:t>
                          </a:r>
                          <a:endParaRPr lang="en-US" sz="2000" dirty="0"/>
                        </a:p>
                        <a:p>
                          <a:pPr algn="r"/>
                          <a:r>
                            <a:rPr sz="2000" dirty="0"/>
                            <a:t>Equation 3:</a:t>
                          </a:r>
                        </a:p>
                      </a:txBody>
                      <a:tcPr/>
                    </a:tc>
                    <a:tc>
                      <a:txBody>
                        <a:bodyPr/>
                        <a:lstStyle/>
                        <a:p>
                          <a:endParaRPr lang="en-US"/>
                        </a:p>
                      </a:txBody>
                      <a:tcPr>
                        <a:blipFill>
                          <a:blip r:embed="rId2"/>
                          <a:stretch>
                            <a:fillRect l="-223529" t="-1984"/>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Solving an Independent System by Substitution</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Use the method of substitution to solve the system</a:t>
                </a:r>
              </a:p>
              <a:p>
                <a:pPr algn="ctr">
                  <a:defRPr sz="2800"/>
                </a:pPr>
                <a:r>
                  <a:rPr lang="en-US" sz="2800" dirty="0"/>
                  <a:t> </a:t>
                </a:r>
                <a14:m>
                  <m:oMath xmlns:m="http://schemas.openxmlformats.org/officeDocument/2006/math">
                    <m:d>
                      <m:dPr>
                        <m:begChr m:val="{"/>
                        <m:endChr m:val=""/>
                        <m:ctrlPr>
                          <a:rPr lang="ar-AE" i="1" smtClean="0">
                            <a:latin typeface="Cambria Math" panose="02040503050406030204" pitchFamily="18" charset="0"/>
                          </a:rPr>
                        </m:ctrlPr>
                      </m:dPr>
                      <m:e>
                        <m:eqArr>
                          <m:eqArrPr>
                            <m:ctrlPr>
                              <a:rPr lang="ar-AE" i="1">
                                <a:latin typeface="Cambria Math" panose="02040503050406030204" pitchFamily="18" charset="0"/>
                              </a:rPr>
                            </m:ctrlPr>
                          </m:eqArrP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1</m:t>
                            </m:r>
                          </m:e>
                          <m:e>
                            <m:r>
                              <a:rPr lang="en-US" b="0" i="0" smtClean="0">
                                <a:latin typeface="Cambria Math" panose="02040503050406030204" pitchFamily="18" charset="0"/>
                              </a:rPr>
                              <m:t>   </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5</m:t>
                            </m:r>
                          </m:e>
                        </m:eqArr>
                      </m:e>
                    </m:d>
                    <m:r>
                      <a:rPr lang="ar-AE" b="0" i="0" smtClean="0">
                        <a:latin typeface="Cambria Math" panose="02040503050406030204" pitchFamily="18" charset="0"/>
                      </a:rPr>
                      <m:t>.</m:t>
                    </m:r>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a:t>
            </a:r>
            <a:r>
              <a:rPr lang="en-US" dirty="0"/>
              <a:t>Addition—Slide 4</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dirty="0"/>
                  <a:t>Putting these two equations together, we have the following system.</a:t>
                </a:r>
              </a:p>
              <a:p>
                <a:pPr algn="ctr">
                  <a:defRPr sz="2800"/>
                </a:pPr>
                <a14:m>
                  <m:oMathPara xmlns:m="http://schemas.openxmlformats.org/officeDocument/2006/math">
                    <m:oMathParaPr>
                      <m:jc m:val="centerGroup"/>
                    </m:oMathParaPr>
                    <m:oMath xmlns:m="http://schemas.openxmlformats.org/officeDocument/2006/math">
                      <m:d>
                        <m:dPr>
                          <m:begChr m:val="{"/>
                          <m:endChr m:val=""/>
                          <m:ctrlPr>
                            <a:rPr lang="ar-AE" i="1" smtClean="0">
                              <a:latin typeface="Cambria Math" panose="02040503050406030204" pitchFamily="18" charset="0"/>
                            </a:rPr>
                          </m:ctrlPr>
                        </m:dPr>
                        <m:e>
                          <m:m>
                            <m:mPr>
                              <m:plcHide m:val="on"/>
                              <m:mcs>
                                <m:mc>
                                  <m:mcPr>
                                    <m:count m:val="2"/>
                                    <m:mcJc m:val="center"/>
                                  </m:mcPr>
                                </m:mc>
                              </m:mcs>
                              <m:ctrlPr>
                                <a:rPr lang="ar-AE" i="1">
                                  <a:latin typeface="Cambria Math" panose="02040503050406030204" pitchFamily="18" charset="0"/>
                                </a:rPr>
                              </m:ctrlPr>
                            </m:mPr>
                            <m:mr>
                              <m:e>
                                <m:r>
                                  <a:rPr lang="ar-AE">
                                    <a:latin typeface="Cambria Math" panose="02040503050406030204" pitchFamily="18" charset="0"/>
                                  </a:rPr>
                                  <m:t>4</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r>
                                  <a:rPr lang="ar-AE">
                                    <a:latin typeface="Cambria Math" panose="02040503050406030204" pitchFamily="18" charset="0"/>
                                  </a:rPr>
                                  <m:t>𝑦</m:t>
                                </m:r>
                              </m:e>
                              <m:e>
                                <m:r>
                                  <a:rPr lang="ar-AE">
                                    <a:latin typeface="Cambria Math" panose="02040503050406030204" pitchFamily="18" charset="0"/>
                                  </a:rPr>
                                  <m:t>=</m:t>
                                </m:r>
                                <m:r>
                                  <a:rPr lang="ar-AE">
                                    <a:latin typeface="Cambria Math" panose="02040503050406030204" pitchFamily="18" charset="0"/>
                                  </a:rPr>
                                  <m:t>4</m:t>
                                </m:r>
                              </m:e>
                            </m:mr>
                            <m:mr>
                              <m:e>
                                <m:r>
                                  <a:rPr lang="ar-AE">
                                    <a:latin typeface="Cambria Math" panose="02040503050406030204" pitchFamily="18" charset="0"/>
                                  </a:rPr>
                                  <m:t>−</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𝑦</m:t>
                                </m:r>
                              </m:e>
                              <m:e>
                                <m:r>
                                  <a:rPr lang="ar-AE" b="0" i="0" smtClean="0">
                                    <a:latin typeface="Cambria Math" panose="02040503050406030204" pitchFamily="18" charset="0"/>
                                  </a:rPr>
                                  <m:t> </m:t>
                                </m:r>
                                <m:r>
                                  <a:rPr lang="en-US" b="0" i="0" smtClean="0">
                                    <a:latin typeface="Cambria Math" panose="02040503050406030204" pitchFamily="18" charset="0"/>
                                  </a:rPr>
                                  <m:t> </m:t>
                                </m:r>
                                <m:r>
                                  <a:rPr lang="ar-AE">
                                    <a:latin typeface="Cambria Math" panose="02040503050406030204" pitchFamily="18" charset="0"/>
                                  </a:rPr>
                                  <m:t>=</m:t>
                                </m:r>
                                <m:r>
                                  <a:rPr lang="ar-AE">
                                    <a:latin typeface="Cambria Math" panose="02040503050406030204" pitchFamily="18" charset="0"/>
                                  </a:rPr>
                                  <m:t>11</m:t>
                                </m:r>
                              </m:e>
                            </m:mr>
                          </m:m>
                        </m:e>
                      </m:d>
                    </m:oMath>
                  </m:oMathPara>
                </a14:m>
                <a:endParaRPr lang="ar-AE" sz="2800" dirty="0"/>
              </a:p>
              <a:p>
                <a:pPr>
                  <a:defRPr sz="2800"/>
                </a:pPr>
                <a:r>
                  <a:rPr lang="en-US" sz="2800" dirty="0"/>
                  <a:t>We use a</a:t>
                </a:r>
                <a:r>
                  <a:rPr lang="en-US" dirty="0"/>
                  <a:t>ddition</a:t>
                </a:r>
                <a:r>
                  <a:rPr lang="en-US" sz="2800" dirty="0"/>
                  <a:t> once more, multiplying the second equation by </a:t>
                </a:r>
                <a:r>
                  <a:rPr lang="en-US" sz="2800" dirty="0">
                    <a:latin typeface="Cambria Math"/>
                  </a:rPr>
                  <a:t>4</a:t>
                </a:r>
                <a:r>
                  <a:rPr lang="en-US" sz="2800" dirty="0"/>
                  <a:t> to eliminate </a:t>
                </a:r>
                <a:r>
                  <a:rPr lang="en-US" sz="2800" i="1" dirty="0"/>
                  <a:t>x</a:t>
                </a:r>
                <a:r>
                  <a:rPr lang="en-US" sz="2800" dirty="0"/>
                  <a:t>.</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a:t>
            </a:r>
            <a:r>
              <a:rPr lang="en-US" dirty="0"/>
              <a:t>Addition—Slide 5</a:t>
            </a:r>
            <a:endParaRPr dirty="0"/>
          </a:p>
        </p:txBody>
      </p:sp>
      <mc:AlternateContent xmlns:mc="http://schemas.openxmlformats.org/markup-compatibility/2006" xmlns:a14="http://schemas.microsoft.com/office/drawing/2010/main">
        <mc:Choice Requires="a14">
          <p:graphicFrame>
            <p:nvGraphicFramePr>
              <p:cNvPr id="3" name="Table Placeholder 2"/>
              <p:cNvGraphicFramePr>
                <a:graphicFrameLocks noGrp="1"/>
              </p:cNvGraphicFramePr>
              <p:nvPr>
                <p:ph type="tbl" sz="quarter" idx="10"/>
              </p:nvPr>
            </p:nvGraphicFramePr>
            <p:xfrm>
              <a:off x="457200" y="1295400"/>
              <a:ext cx="8229600" cy="1904999"/>
            </p:xfrm>
            <a:graphic>
              <a:graphicData uri="http://schemas.openxmlformats.org/drawingml/2006/table">
                <a:tbl>
                  <a:tblPr firstRow="1" bandRow="1">
                    <a:tableStyleId>{2D5ABB26-0587-4C30-8999-92F81FD0307C}</a:tableStyleId>
                  </a:tblPr>
                  <a:tblGrid>
                    <a:gridCol w="2895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1904999">
                    <a:tc>
                      <a:txBody>
                        <a:bodyPr/>
                        <a:lstStyle/>
                        <a:p>
                          <a:pPr algn="ctr"/>
                          <a14:m>
                            <m:oMath xmlns:m="http://schemas.openxmlformats.org/officeDocument/2006/math">
                              <m:d>
                                <m:dPr>
                                  <m:begChr m:val="{"/>
                                  <m:endChr m:val=""/>
                                  <m:ctrlPr>
                                    <a:rPr lang="ar-AE" sz="2400" i="1" smtClean="0">
                                      <a:latin typeface="Cambria Math" panose="02040503050406030204" pitchFamily="18" charset="0"/>
                                    </a:rPr>
                                  </m:ctrlPr>
                                </m:dPr>
                                <m:e>
                                  <m:m>
                                    <m:mPr>
                                      <m:plcHide m:val="on"/>
                                      <m:mcs>
                                        <m:mc>
                                          <m:mcPr>
                                            <m:count m:val="2"/>
                                            <m:mcJc m:val="center"/>
                                          </m:mcPr>
                                        </m:mc>
                                      </m:mcs>
                                      <m:ctrlPr>
                                        <a:rPr lang="ar-AE" sz="2400" i="1" smtClean="0">
                                          <a:latin typeface="Cambria Math" panose="02040503050406030204" pitchFamily="18" charset="0"/>
                                        </a:rPr>
                                      </m:ctrlPr>
                                    </m:mPr>
                                    <m:mr>
                                      <m:e>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𝑦</m:t>
                                        </m:r>
                                      </m:e>
                                      <m:e>
                                        <m:r>
                                          <a:rPr lang="ar-AE" sz="2400">
                                            <a:latin typeface="Cambria Math" panose="02040503050406030204" pitchFamily="18" charset="0"/>
                                          </a:rPr>
                                          <m:t>=</m:t>
                                        </m:r>
                                        <m:r>
                                          <a:rPr lang="ar-AE" sz="2400">
                                            <a:latin typeface="Cambria Math" panose="02040503050406030204" pitchFamily="18" charset="0"/>
                                          </a:rPr>
                                          <m:t>4</m:t>
                                        </m:r>
                                      </m:e>
                                    </m:mr>
                                    <m:mr>
                                      <m:e>
                                        <m:r>
                                          <a:rPr lang="ar-AE" sz="2400">
                                            <a:latin typeface="Cambria Math" panose="02040503050406030204" pitchFamily="18" charset="0"/>
                                          </a:rPr>
                                          <m:t>−</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3</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11</m:t>
                                        </m:r>
                                      </m:e>
                                    </m:mr>
                                  </m:m>
                                </m:e>
                              </m:d>
                            </m:oMath>
                          </a14:m>
                          <a:r>
                            <a:rPr lang="en-US" sz="2400" dirty="0"/>
                            <a:t> </a:t>
                          </a:r>
                          <a:endParaRPr sz="2400" dirty="0"/>
                        </a:p>
                      </a:txBody>
                      <a:tcPr/>
                    </a:tc>
                    <a:tc>
                      <a:txBody>
                        <a:bodyPr/>
                        <a:lstStyle/>
                        <a:p>
                          <a:pPr algn="ctr"/>
                          <a14:m>
                            <m:oMathPara xmlns:m="http://schemas.openxmlformats.org/officeDocument/2006/math">
                              <m:oMathParaPr>
                                <m:jc m:val="centerGroup"/>
                              </m:oMathParaPr>
                              <m:oMath xmlns:m="http://schemas.openxmlformats.org/officeDocument/2006/math">
                                <m:groupChr>
                                  <m:groupChrPr>
                                    <m:chr m:val="→"/>
                                    <m:vertJc m:val="bot"/>
                                    <m:ctrlPr>
                                      <a:rPr lang="en-US" sz="2400" b="0" i="1" dirty="0" smtClean="0">
                                        <a:latin typeface="Cambria Math" panose="02040503050406030204" pitchFamily="18" charset="0"/>
                                      </a:rPr>
                                    </m:ctrlPr>
                                  </m:groupChrPr>
                                  <m:e>
                                    <m:r>
                                      <m:rPr>
                                        <m:brk m:alnAt="2"/>
                                      </m:rPr>
                                      <a:rPr lang="en-US" sz="2400" b="0" i="1" dirty="0" smtClean="0">
                                        <a:latin typeface="Cambria Math" panose="02040503050406030204" pitchFamily="18" charset="0"/>
                                      </a:rPr>
                                      <m:t> </m:t>
                                    </m:r>
                                    <m:r>
                                      <a:rPr lang="en-US" sz="2400" b="0" i="1" dirty="0" smtClean="0">
                                        <a:latin typeface="Cambria Math" panose="02040503050406030204" pitchFamily="18" charset="0"/>
                                      </a:rPr>
                                      <m:t>  </m:t>
                                    </m:r>
                                    <m:r>
                                      <m:rPr>
                                        <m:brk m:alnAt="2"/>
                                      </m:rPr>
                                      <a:rPr lang="en-US" sz="2400" b="0" i="1" dirty="0" smtClean="0">
                                        <a:latin typeface="Cambria Math" panose="02040503050406030204" pitchFamily="18" charset="0"/>
                                      </a:rPr>
                                      <m:t>4</m:t>
                                    </m:r>
                                    <m:sSub>
                                      <m:sSubPr>
                                        <m:ctrlPr>
                                          <a:rPr lang="ar-AE" sz="2400" b="0" i="1">
                                            <a:latin typeface="Cambria Math" panose="02040503050406030204" pitchFamily="18" charset="0"/>
                                          </a:rPr>
                                        </m:ctrlPr>
                                      </m:sSubPr>
                                      <m:e>
                                        <m:r>
                                          <a:rPr lang="en-US" sz="2400" b="0" i="1">
                                            <a:latin typeface="Cambria Math" panose="02040503050406030204" pitchFamily="18" charset="0"/>
                                          </a:rPr>
                                          <m:t>𝐸</m:t>
                                        </m:r>
                                      </m:e>
                                      <m:sub>
                                        <m:r>
                                          <a:rPr lang="en-US" sz="2400" b="0" i="1" smtClean="0">
                                            <a:latin typeface="Cambria Math" panose="02040503050406030204" pitchFamily="18" charset="0"/>
                                          </a:rPr>
                                          <m:t>2</m:t>
                                        </m:r>
                                        <m:r>
                                          <a:rPr lang="en-US" sz="2400" b="0" i="1" smtClean="0">
                                            <a:latin typeface="Cambria Math" panose="02040503050406030204" pitchFamily="18" charset="0"/>
                                          </a:rPr>
                                          <m:t>   </m:t>
                                        </m:r>
                                      </m:sub>
                                    </m:sSub>
                                  </m:e>
                                </m:groupChr>
                              </m:oMath>
                            </m:oMathPara>
                          </a14:m>
                          <a:endParaRPr sz="2400" b="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400" i="1" smtClean="0">
                                        <a:latin typeface="Cambria Math" panose="02040503050406030204" pitchFamily="18" charset="0"/>
                                      </a:rPr>
                                    </m:ctrlPr>
                                  </m:barPr>
                                  <m:e>
                                    <m:d>
                                      <m:dPr>
                                        <m:begChr m:val="{"/>
                                        <m:endChr m:val=""/>
                                        <m:ctrlPr>
                                          <a:rPr lang="ar-AE" sz="2400" i="1" smtClean="0">
                                            <a:latin typeface="Cambria Math" panose="02040503050406030204" pitchFamily="18" charset="0"/>
                                          </a:rPr>
                                        </m:ctrlPr>
                                      </m:dPr>
                                      <m:e>
                                        <m:m>
                                          <m:mPr>
                                            <m:plcHide m:val="on"/>
                                            <m:mcs>
                                              <m:mc>
                                                <m:mcPr>
                                                  <m:count m:val="2"/>
                                                  <m:mcJc m:val="center"/>
                                                </m:mcPr>
                                              </m:mc>
                                            </m:mcs>
                                            <m:ctrlPr>
                                              <a:rPr lang="ar-AE" sz="2400" i="1" smtClean="0">
                                                <a:latin typeface="Cambria Math" panose="02040503050406030204" pitchFamily="18" charset="0"/>
                                              </a:rPr>
                                            </m:ctrlPr>
                                          </m:mPr>
                                          <m:mr>
                                            <m:e>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𝑦</m:t>
                                              </m:r>
                                            </m:e>
                                            <m:e>
                                              <m:r>
                                                <a:rPr lang="ar-AE" sz="2400">
                                                  <a:latin typeface="Cambria Math" panose="02040503050406030204" pitchFamily="18" charset="0"/>
                                                </a:rPr>
                                                <m:t>=</m:t>
                                              </m:r>
                                              <m:r>
                                                <a:rPr lang="ar-AE" sz="2400">
                                                  <a:latin typeface="Cambria Math" panose="02040503050406030204" pitchFamily="18" charset="0"/>
                                                </a:rPr>
                                                <m:t>4</m:t>
                                              </m:r>
                                            </m:e>
                                          </m:mr>
                                          <m:mr>
                                            <m:e>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12</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44</m:t>
                                              </m:r>
                                            </m:e>
                                          </m:mr>
                                        </m:m>
                                      </m:e>
                                    </m:d>
                                  </m:e>
                                </m:bar>
                              </m:oMath>
                              <m:oMath xmlns:m="http://schemas.openxmlformats.org/officeDocument/2006/math">
                                <m:m>
                                  <m:mPr>
                                    <m:plcHide m:val="on"/>
                                    <m:mcs>
                                      <m:mc>
                                        <m:mcPr>
                                          <m:count m:val="2"/>
                                          <m:mcJc m:val="center"/>
                                        </m:mcPr>
                                      </m:mc>
                                    </m:mcs>
                                    <m:ctrlPr>
                                      <a:rPr lang="ar-AE" sz="2400" i="1">
                                        <a:latin typeface="Cambria Math" panose="02040503050406030204" pitchFamily="18" charset="0"/>
                                      </a:rPr>
                                    </m:ctrlPr>
                                  </m:mPr>
                                  <m:mr>
                                    <m:e>
                                      <m:r>
                                        <a:rPr lang="en-US" sz="2400" b="0" i="0" smtClean="0">
                                          <a:latin typeface="Cambria Math" panose="02040503050406030204" pitchFamily="18" charset="0"/>
                                        </a:rPr>
                                        <m:t>            </m:t>
                                      </m:r>
                                      <m:r>
                                        <a:rPr lang="ar-AE" sz="2400">
                                          <a:latin typeface="Cambria Math" panose="02040503050406030204" pitchFamily="18" charset="0"/>
                                        </a:rPr>
                                        <m:t>16</m:t>
                                      </m:r>
                                      <m:r>
                                        <a:rPr lang="ar-AE" sz="2400">
                                          <a:latin typeface="Cambria Math" panose="02040503050406030204" pitchFamily="18" charset="0"/>
                                        </a:rPr>
                                        <m:t>𝑦</m:t>
                                      </m:r>
                                    </m:e>
                                    <m:e>
                                      <m:r>
                                        <a:rPr lang="en-US" sz="2400" b="0" i="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48</m:t>
                                      </m:r>
                                    </m:e>
                                  </m:mr>
                                  <m:mr>
                                    <m:e>
                                      <m:r>
                                        <a:rPr lang="en-US" sz="2400" b="0" i="1" smtClean="0">
                                          <a:latin typeface="Cambria Math" panose="02040503050406030204" pitchFamily="18" charset="0"/>
                                        </a:rPr>
                                        <m:t>                 </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3</m:t>
                                      </m:r>
                                    </m:e>
                                  </m:mr>
                                </m:m>
                              </m:oMath>
                            </m:oMathPara>
                          </a14:m>
                          <a:endParaRPr sz="24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3970570272"/>
                  </p:ext>
                </p:extLst>
              </p:nvPr>
            </p:nvGraphicFramePr>
            <p:xfrm>
              <a:off x="457200" y="1295400"/>
              <a:ext cx="8229600" cy="1904999"/>
            </p:xfrm>
            <a:graphic>
              <a:graphicData uri="http://schemas.openxmlformats.org/drawingml/2006/table">
                <a:tbl>
                  <a:tblPr firstRow="1" bandRow="1">
                    <a:tableStyleId>{2D5ABB26-0587-4C30-8999-92F81FD0307C}</a:tableStyleId>
                  </a:tblPr>
                  <a:tblGrid>
                    <a:gridCol w="2895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1904999">
                    <a:tc>
                      <a:txBody>
                        <a:bodyPr/>
                        <a:lstStyle/>
                        <a:p>
                          <a:endParaRPr lang="en-US"/>
                        </a:p>
                      </a:txBody>
                      <a:tcPr>
                        <a:blipFill>
                          <a:blip r:embed="rId2"/>
                          <a:stretch>
                            <a:fillRect r="-184211"/>
                          </a:stretch>
                        </a:blipFill>
                      </a:tcPr>
                    </a:tc>
                    <a:tc>
                      <a:txBody>
                        <a:bodyPr/>
                        <a:lstStyle/>
                        <a:p>
                          <a:endParaRPr lang="en-US"/>
                        </a:p>
                      </a:txBody>
                      <a:tcPr>
                        <a:blipFill>
                          <a:blip r:embed="rId2"/>
                          <a:stretch>
                            <a:fillRect l="-122739" r="-126098"/>
                          </a:stretch>
                        </a:blipFill>
                      </a:tcPr>
                    </a:tc>
                    <a:tc>
                      <a:txBody>
                        <a:bodyPr/>
                        <a:lstStyle/>
                        <a:p>
                          <a:endParaRPr lang="en-US"/>
                        </a:p>
                      </a:txBody>
                      <a:tcPr>
                        <a:blipFill>
                          <a:blip r:embed="rId2"/>
                          <a:stretch>
                            <a:fillRect l="-176639"/>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a:t>
            </a:r>
            <a:r>
              <a:rPr lang="en-US" dirty="0"/>
              <a:t>Addition—Slide 6</a:t>
            </a:r>
            <a:endParaRPr dirty="0"/>
          </a:p>
        </p:txBody>
      </p:sp>
      <p:sp>
        <p:nvSpPr>
          <p:cNvPr id="3" name="Text Placeholder 2"/>
          <p:cNvSpPr>
            <a:spLocks noGrp="1"/>
          </p:cNvSpPr>
          <p:nvPr>
            <p:ph type="body" sz="quarter" idx="10"/>
          </p:nvPr>
        </p:nvSpPr>
        <p:spPr/>
        <p:txBody>
          <a:bodyPr>
            <a:normAutofit/>
          </a:bodyPr>
          <a:lstStyle/>
          <a:p>
            <a:pPr>
              <a:defRPr sz="2800"/>
            </a:pPr>
            <a:r>
              <a:rPr sz="2800" dirty="0"/>
              <a:t>Now that we have solved for</a:t>
            </a:r>
            <a:r>
              <a:rPr lang="en-US" sz="2800" dirty="0"/>
              <a:t> </a:t>
            </a:r>
            <a:r>
              <a:rPr lang="en-US" sz="2800" i="1" dirty="0"/>
              <a:t>y</a:t>
            </a:r>
            <a:r>
              <a:rPr sz="2800" dirty="0"/>
              <a:t>, we can plug this back into one of the equations from the two variable system to solve for</a:t>
            </a:r>
            <a:r>
              <a:rPr lang="en-US" sz="2800" dirty="0"/>
              <a:t> </a:t>
            </a:r>
            <a:r>
              <a:rPr lang="en-US" sz="2800" i="1" dirty="0"/>
              <a:t>x</a:t>
            </a:r>
            <a:r>
              <a:rPr sz="2800" dirty="0"/>
              <a:t>.</a:t>
            </a:r>
          </a:p>
          <a:p>
            <a:pPr algn="ctr"/>
            <a:r>
              <a:rPr dirty="0"/>
              <a:t>​</a:t>
            </a:r>
          </a:p>
        </p:txBody>
      </p:sp>
      <mc:AlternateContent xmlns:mc="http://schemas.openxmlformats.org/markup-compatibility/2006" xmlns:a14="http://schemas.microsoft.com/office/drawing/2010/main">
        <mc:Choice Requires="a14">
          <p:graphicFrame>
            <p:nvGraphicFramePr>
              <p:cNvPr id="4" name="Table 3"/>
              <p:cNvGraphicFramePr>
                <a:graphicFrameLocks noGrp="1"/>
              </p:cNvGraphicFramePr>
              <p:nvPr/>
            </p:nvGraphicFramePr>
            <p:xfrm>
              <a:off x="2857500" y="2438400"/>
              <a:ext cx="34290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a:rPr>
                                <m:t>−</m:t>
                              </m:r>
                              <m:r>
                                <a:rPr sz="2800">
                                  <a:latin typeface="Cambria Math"/>
                                </a:rPr>
                                <m:t>𝑥</m:t>
                              </m:r>
                              <m:r>
                                <a:rPr sz="2800">
                                  <a:latin typeface="Cambria Math"/>
                                </a:rPr>
                                <m:t>+</m:t>
                              </m:r>
                              <m:r>
                                <a:rPr sz="2800">
                                  <a:latin typeface="Cambria Math"/>
                                </a:rPr>
                                <m:t>3</m:t>
                              </m:r>
                              <m:d>
                                <m:dPr>
                                  <m:ctrlPr>
                                    <a:rPr sz="2800" i="1">
                                      <a:latin typeface="Cambria Math" panose="02040503050406030204" pitchFamily="18" charset="0"/>
                                    </a:rPr>
                                  </m:ctrlPr>
                                </m:dPr>
                                <m:e>
                                  <m:r>
                                    <a:rPr sz="2800">
                                      <a:latin typeface="Cambria Math"/>
                                    </a:rPr>
                                    <m:t>3</m:t>
                                  </m:r>
                                </m:e>
                              </m:d>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11</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m:t>
                              </m:r>
                              <m:r>
                                <a:rPr sz="2800">
                                  <a:latin typeface="Cambria Math"/>
                                </a:rPr>
                                <m:t>𝑥</m:t>
                              </m:r>
                              <m:r>
                                <a:rPr sz="2800">
                                  <a:latin typeface="Cambria Math"/>
                                </a:rPr>
                                <m:t>+</m:t>
                              </m:r>
                              <m:r>
                                <a:rPr sz="2800">
                                  <a:latin typeface="Cambria Math"/>
                                </a:rPr>
                                <m:t>9</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11</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a:t>​</a:t>
                          </a:r>
                          <a14:m>
                            <m:oMath xmlns:m="http://schemas.openxmlformats.org/officeDocument/2006/math">
                              <m:r>
                                <a:rPr sz="2800">
                                  <a:latin typeface="Cambria Math"/>
                                </a:rPr>
                                <m:t>𝑥</m:t>
                              </m:r>
                            </m:oMath>
                          </a14:m>
                          <a:endParaRPr sz="280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2</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3617036597"/>
                  </p:ext>
                </p:extLst>
              </p:nvPr>
            </p:nvGraphicFramePr>
            <p:xfrm>
              <a:off x="2857500" y="2438400"/>
              <a:ext cx="34290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3"/>
                          <a:stretch>
                            <a:fillRect t="-2000" r="-87375" b="-221000"/>
                          </a:stretch>
                        </a:blipFill>
                      </a:tcPr>
                    </a:tc>
                    <a:tc>
                      <a:txBody>
                        <a:bodyPr/>
                        <a:lstStyle/>
                        <a:p>
                          <a:endParaRPr lang="en-US"/>
                        </a:p>
                      </a:txBody>
                      <a:tcPr marL="36576" marR="36576" marT="36576" marB="36576" anchor="ctr">
                        <a:blipFill>
                          <a:blip r:embed="rId3"/>
                          <a:stretch>
                            <a:fillRect l="-114449"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3"/>
                          <a:stretch>
                            <a:fillRect t="-102000" r="-87375" b="-121000"/>
                          </a:stretch>
                        </a:blipFill>
                      </a:tcPr>
                    </a:tc>
                    <a:tc>
                      <a:txBody>
                        <a:bodyPr/>
                        <a:lstStyle/>
                        <a:p>
                          <a:endParaRPr lang="en-US"/>
                        </a:p>
                      </a:txBody>
                      <a:tcPr marL="36576" marR="36576" marT="36576" marB="36576" anchor="ctr">
                        <a:blipFill>
                          <a:blip r:embed="rId3"/>
                          <a:stretch>
                            <a:fillRect l="-114449"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3"/>
                          <a:stretch>
                            <a:fillRect t="-202000" r="-87375" b="-21000"/>
                          </a:stretch>
                        </a:blipFill>
                      </a:tcPr>
                    </a:tc>
                    <a:tc>
                      <a:txBody>
                        <a:bodyPr/>
                        <a:lstStyle/>
                        <a:p>
                          <a:endParaRPr lang="en-US"/>
                        </a:p>
                      </a:txBody>
                      <a:tcPr marL="36576" marR="36576" marT="36576" marB="36576" anchor="ctr">
                        <a:blipFill>
                          <a:blip r:embed="rId3"/>
                          <a:stretch>
                            <a:fillRect l="-114449" t="-202000" b="-21000"/>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a:t>
            </a:r>
            <a:r>
              <a:rPr lang="en-US" dirty="0"/>
              <a:t>Addition—Slide 7</a:t>
            </a:r>
            <a:endParaRPr dirty="0"/>
          </a:p>
        </p:txBody>
      </p:sp>
      <p:sp>
        <p:nvSpPr>
          <p:cNvPr id="3" name="Text Placeholder 2"/>
          <p:cNvSpPr>
            <a:spLocks noGrp="1"/>
          </p:cNvSpPr>
          <p:nvPr>
            <p:ph type="body" sz="quarter" idx="10"/>
          </p:nvPr>
        </p:nvSpPr>
        <p:spPr/>
        <p:txBody>
          <a:bodyPr>
            <a:normAutofit/>
          </a:bodyPr>
          <a:lstStyle/>
          <a:p>
            <a:pPr algn="l">
              <a:defRPr sz="2800"/>
            </a:pPr>
            <a:r>
              <a:rPr sz="2800" dirty="0"/>
              <a:t>Finally, we substitute both </a:t>
            </a:r>
            <a:r>
              <a:rPr lang="en-US" sz="2800" i="1" dirty="0"/>
              <a:t>x </a:t>
            </a:r>
            <a:r>
              <a:rPr sz="2800" dirty="0"/>
              <a:t>and </a:t>
            </a:r>
            <a:r>
              <a:rPr lang="en-US" sz="2800" i="1" dirty="0"/>
              <a:t>y </a:t>
            </a:r>
            <a:r>
              <a:rPr sz="2800" dirty="0"/>
              <a:t>into one of the equations from the original system.</a:t>
            </a:r>
            <a:endParaRPr lang="en-US" sz="2800" dirty="0"/>
          </a:p>
          <a:p>
            <a:pPr algn="l">
              <a:defRPr sz="2800"/>
            </a:pPr>
            <a:endParaRPr lang="en-US" dirty="0"/>
          </a:p>
          <a:p>
            <a:pPr algn="l">
              <a:defRPr sz="2800"/>
            </a:pPr>
            <a:endParaRPr lang="en-US" sz="2800" dirty="0"/>
          </a:p>
          <a:p>
            <a:pPr algn="l">
              <a:defRPr sz="2800"/>
            </a:pPr>
            <a:endParaRPr sz="2800" dirty="0"/>
          </a:p>
          <a:p>
            <a:pPr algn="ctr"/>
            <a:r>
              <a:rPr dirty="0"/>
              <a:t>​</a:t>
            </a:r>
          </a:p>
          <a:p>
            <a:pPr algn="l">
              <a:defRPr sz="2800"/>
            </a:pPr>
            <a:r>
              <a:rPr sz="2800" dirty="0"/>
              <a:t>Thus, the solution to the system of equations is the ordered triple</a:t>
            </a:r>
            <a:r>
              <a:rPr lang="en-US" sz="2800" dirty="0"/>
              <a:t> </a:t>
            </a:r>
            <a:r>
              <a:rPr lang="en-US" sz="2800" dirty="0">
                <a:latin typeface="Cambria Math" panose="02040503050406030204" pitchFamily="18" charset="0"/>
                <a:ea typeface="Cambria Math" panose="02040503050406030204" pitchFamily="18" charset="0"/>
              </a:rPr>
              <a:t>(−2, 3, 7)</a:t>
            </a:r>
            <a:r>
              <a:rPr sz="2800" dirty="0"/>
              <a:t>.</a:t>
            </a:r>
          </a:p>
        </p:txBody>
      </p:sp>
      <mc:AlternateContent xmlns:mc="http://schemas.openxmlformats.org/markup-compatibility/2006" xmlns:a14="http://schemas.microsoft.com/office/drawing/2010/main">
        <mc:Choice Requires="a14">
          <p:graphicFrame>
            <p:nvGraphicFramePr>
              <p:cNvPr id="5" name="Table 4"/>
              <p:cNvGraphicFramePr>
                <a:graphicFrameLocks noGrp="1"/>
              </p:cNvGraphicFramePr>
              <p:nvPr/>
            </p:nvGraphicFramePr>
            <p:xfrm>
              <a:off x="2590800" y="2133600"/>
              <a:ext cx="3962400" cy="1828800"/>
            </p:xfrm>
            <a:graphic>
              <a:graphicData uri="http://schemas.openxmlformats.org/drawingml/2006/table">
                <a:tbl>
                  <a:tblPr firstRow="1" bandRow="1">
                    <a:tableStyleId>{2D5ABB26-0587-4C30-8999-92F81FD0307C}</a:tableStyleId>
                  </a:tblPr>
                  <a:tblGrid>
                    <a:gridCol w="2667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a:rPr>
                                <m:t>2</m:t>
                              </m:r>
                              <m:d>
                                <m:dPr>
                                  <m:ctrlPr>
                                    <a:rPr sz="2800" i="1">
                                      <a:latin typeface="Cambria Math" panose="02040503050406030204" pitchFamily="18" charset="0"/>
                                    </a:rPr>
                                  </m:ctrlPr>
                                </m:dPr>
                                <m:e>
                                  <m:r>
                                    <a:rPr sz="2800">
                                      <a:latin typeface="Cambria Math"/>
                                    </a:rPr>
                                    <m:t>−2</m:t>
                                  </m:r>
                                </m:e>
                              </m:d>
                              <m:r>
                                <a:rPr sz="2800">
                                  <a:latin typeface="Cambria Math"/>
                                </a:rPr>
                                <m:t>+3+</m:t>
                              </m:r>
                              <m:r>
                                <a:rPr sz="2800">
                                  <a:latin typeface="Cambria Math"/>
                                </a:rPr>
                                <m:t>𝑧</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=6</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−4+3+</m:t>
                              </m:r>
                              <m:r>
                                <a:rPr sz="2800">
                                  <a:latin typeface="Cambria Math"/>
                                </a:rPr>
                                <m:t>𝑧</m:t>
                              </m:r>
                            </m:oMath>
                          </a14:m>
                          <a:endParaRPr sz="2800" dirty="0"/>
                        </a:p>
                      </a:txBody>
                      <a:tcPr marL="36576" marR="36576" marT="36576" marB="36576" anchor="ctr"/>
                    </a:tc>
                    <a:tc>
                      <a:txBody>
                        <a:bodyPr/>
                        <a:lstStyle/>
                        <a:p>
                          <a:pPr algn="l">
                            <a:defRPr sz="1600"/>
                          </a:pPr>
                          <a:r>
                            <a:rPr sz="2800"/>
                            <a:t>​</a:t>
                          </a:r>
                          <a14:m>
                            <m:oMath xmlns:m="http://schemas.openxmlformats.org/officeDocument/2006/math">
                              <m:r>
                                <a:rPr sz="2800">
                                  <a:latin typeface="Cambria Math"/>
                                </a:rPr>
                                <m:t>=6</m:t>
                              </m:r>
                            </m:oMath>
                          </a14:m>
                          <a:endParaRPr sz="280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a:t>​</a:t>
                          </a:r>
                          <a14:m>
                            <m:oMath xmlns:m="http://schemas.openxmlformats.org/officeDocument/2006/math">
                              <m:r>
                                <a:rPr sz="2800">
                                  <a:latin typeface="Cambria Math"/>
                                </a:rPr>
                                <m:t>𝑧</m:t>
                              </m:r>
                            </m:oMath>
                          </a14:m>
                          <a:endParaRPr sz="280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=7</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5" name="Table 4"/>
              <p:cNvGraphicFramePr>
                <a:graphicFrameLocks noGrp="1"/>
              </p:cNvGraphicFramePr>
              <p:nvPr>
                <p:extLst>
                  <p:ext uri="{D42A27DB-BD31-4B8C-83A1-F6EECF244321}">
                    <p14:modId xmlns:p14="http://schemas.microsoft.com/office/powerpoint/2010/main" val="768584335"/>
                  </p:ext>
                </p:extLst>
              </p:nvPr>
            </p:nvGraphicFramePr>
            <p:xfrm>
              <a:off x="2590800" y="2133600"/>
              <a:ext cx="3962400" cy="1828800"/>
            </p:xfrm>
            <a:graphic>
              <a:graphicData uri="http://schemas.openxmlformats.org/drawingml/2006/table">
                <a:tbl>
                  <a:tblPr firstRow="1" bandRow="1">
                    <a:tableStyleId>{2D5ABB26-0587-4C30-8999-92F81FD0307C}</a:tableStyleId>
                  </a:tblPr>
                  <a:tblGrid>
                    <a:gridCol w="2667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3"/>
                          <a:stretch>
                            <a:fillRect t="-2000" r="-48402" b="-221000"/>
                          </a:stretch>
                        </a:blipFill>
                      </a:tcPr>
                    </a:tc>
                    <a:tc>
                      <a:txBody>
                        <a:bodyPr/>
                        <a:lstStyle/>
                        <a:p>
                          <a:endParaRPr lang="en-US"/>
                        </a:p>
                      </a:txBody>
                      <a:tcPr marL="36576" marR="36576" marT="36576" marB="36576" anchor="ctr">
                        <a:blipFill>
                          <a:blip r:embed="rId3"/>
                          <a:stretch>
                            <a:fillRect l="-206604"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3"/>
                          <a:stretch>
                            <a:fillRect t="-102000" r="-48402" b="-121000"/>
                          </a:stretch>
                        </a:blipFill>
                      </a:tcPr>
                    </a:tc>
                    <a:tc>
                      <a:txBody>
                        <a:bodyPr/>
                        <a:lstStyle/>
                        <a:p>
                          <a:endParaRPr lang="en-US"/>
                        </a:p>
                      </a:txBody>
                      <a:tcPr marL="36576" marR="36576" marT="36576" marB="36576" anchor="ctr">
                        <a:blipFill>
                          <a:blip r:embed="rId3"/>
                          <a:stretch>
                            <a:fillRect l="-206604"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3"/>
                          <a:stretch>
                            <a:fillRect t="-202000" r="-48402" b="-21000"/>
                          </a:stretch>
                        </a:blipFill>
                      </a:tcPr>
                    </a:tc>
                    <a:tc>
                      <a:txBody>
                        <a:bodyPr/>
                        <a:lstStyle/>
                        <a:p>
                          <a:endParaRPr lang="en-US"/>
                        </a:p>
                      </a:txBody>
                      <a:tcPr marL="36576" marR="36576" marT="36576" marB="36576" anchor="ctr">
                        <a:blipFill>
                          <a:blip r:embed="rId3"/>
                          <a:stretch>
                            <a:fillRect l="-206604" t="-202000" b="-21000"/>
                          </a:stretch>
                        </a:blipFill>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13010108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Solving a Dependent System by </a:t>
            </a:r>
            <a:r>
              <a:rPr lang="en-IN" dirty="0"/>
              <a:t>Addition</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Solve the system </a:t>
                </a:r>
                <a14:m>
                  <m:oMath xmlns:m="http://schemas.openxmlformats.org/officeDocument/2006/math">
                    <m:d>
                      <m:dPr>
                        <m:begChr m:val="{"/>
                        <m:endChr m:val=""/>
                        <m:ctrlPr>
                          <a:rPr lang="ar-AE" i="1" smtClean="0">
                            <a:latin typeface="Cambria Math" panose="02040503050406030204" pitchFamily="18" charset="0"/>
                          </a:rPr>
                        </m:ctrlPr>
                      </m:dPr>
                      <m:e>
                        <m:m>
                          <m:mPr>
                            <m:mcs>
                              <m:mc>
                                <m:mcPr>
                                  <m:count m:val="3"/>
                                  <m:mcJc m:val="center"/>
                                </m:mcPr>
                              </m:mc>
                            </m:mcs>
                            <m:ctrlPr>
                              <a:rPr lang="ar-AE" i="1" smtClean="0">
                                <a:latin typeface="Cambria Math" panose="02040503050406030204" pitchFamily="18" charset="0"/>
                              </a:rPr>
                            </m:ctrlPr>
                          </m:mPr>
                          <m:mr>
                            <m:e>
                              <m:r>
                                <a:rPr lang="ar-AE">
                                  <a:latin typeface="Cambria Math" panose="02040503050406030204" pitchFamily="18" charset="0"/>
                                </a:rPr>
                                <m:t>3</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5</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𝑧</m:t>
                              </m:r>
                            </m:e>
                            <m:e>
                              <m:r>
                                <a:rPr lang="en-US" b="0" i="1" smtClean="0">
                                  <a:latin typeface="Cambria Math" panose="02040503050406030204" pitchFamily="18" charset="0"/>
                                </a:rPr>
                                <m:t>=</m:t>
                              </m:r>
                            </m:e>
                            <m:e>
                              <m:r>
                                <a:rPr lang="ar-AE">
                                  <a:latin typeface="Cambria Math" panose="02040503050406030204" pitchFamily="18" charset="0"/>
                                </a:rPr>
                                <m:t>−</m:t>
                              </m:r>
                              <m:r>
                                <a:rPr lang="ar-AE">
                                  <a:latin typeface="Cambria Math" panose="02040503050406030204" pitchFamily="18" charset="0"/>
                                </a:rPr>
                                <m:t>10</m:t>
                              </m:r>
                            </m:e>
                          </m:mr>
                          <m:mr>
                            <m:e>
                              <m:r>
                                <a:rPr lang="ar-AE">
                                  <a:latin typeface="Cambria Math" panose="02040503050406030204" pitchFamily="18" charset="0"/>
                                </a:rPr>
                                <m:t>−</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2</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3</m:t>
                              </m:r>
                              <m:r>
                                <a:rPr lang="ar-AE">
                                  <a:latin typeface="Cambria Math" panose="02040503050406030204" pitchFamily="18" charset="0"/>
                                </a:rPr>
                                <m:t>𝑧</m:t>
                              </m:r>
                            </m:e>
                            <m:e>
                              <m:r>
                                <a:rPr lang="en-US" b="0" i="1" smtClean="0">
                                  <a:latin typeface="Cambria Math" panose="02040503050406030204" pitchFamily="18" charset="0"/>
                                </a:rPr>
                                <m:t>=</m:t>
                              </m:r>
                            </m:e>
                            <m:e>
                              <m:r>
                                <a:rPr lang="ar-AE">
                                  <a:latin typeface="Cambria Math" panose="02040503050406030204" pitchFamily="18" charset="0"/>
                                </a:rPr>
                                <m:t>−</m:t>
                              </m:r>
                              <m:r>
                                <a:rPr lang="ar-AE">
                                  <a:latin typeface="Cambria Math" panose="02040503050406030204" pitchFamily="18" charset="0"/>
                                </a:rPr>
                                <m:t>7</m:t>
                              </m:r>
                            </m:e>
                          </m:mr>
                          <m:mr>
                            <m:e>
                              <m:r>
                                <a:rPr lang="en-US" b="0" i="0" smtClean="0">
                                  <a:latin typeface="Cambria Math" panose="02040503050406030204" pitchFamily="18" charset="0"/>
                                </a:rPr>
                                <m:t>  </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𝑦</m:t>
                              </m:r>
                              <m:r>
                                <a:rPr lang="ar-AE">
                                  <a:latin typeface="Cambria Math" panose="02040503050406030204" pitchFamily="18" charset="0"/>
                                </a:rPr>
                                <m:t>−</m:t>
                              </m:r>
                              <m:r>
                                <a:rPr lang="ar-AE">
                                  <a:latin typeface="Cambria Math" panose="02040503050406030204" pitchFamily="18" charset="0"/>
                                </a:rPr>
                                <m:t>5</m:t>
                              </m:r>
                              <m:r>
                                <a:rPr lang="ar-AE">
                                  <a:latin typeface="Cambria Math" panose="02040503050406030204" pitchFamily="18" charset="0"/>
                                </a:rPr>
                                <m:t>𝑧</m:t>
                              </m:r>
                            </m:e>
                            <m:e>
                              <m:r>
                                <a:rPr lang="en-US" b="0" i="1" smtClean="0">
                                  <a:latin typeface="Cambria Math" panose="02040503050406030204" pitchFamily="18" charset="0"/>
                                </a:rPr>
                                <m:t>=</m:t>
                              </m:r>
                            </m:e>
                            <m:e>
                              <m:r>
                                <a:rPr lang="ar-AE">
                                  <a:latin typeface="Cambria Math" panose="02040503050406030204" pitchFamily="18" charset="0"/>
                                </a:rPr>
                                <m:t>−</m:t>
                              </m:r>
                              <m:r>
                                <a:rPr lang="ar-AE">
                                  <a:latin typeface="Cambria Math" panose="02040503050406030204" pitchFamily="18" charset="0"/>
                                </a:rPr>
                                <m:t>24</m:t>
                              </m:r>
                            </m:e>
                          </m:mr>
                        </m:m>
                      </m:e>
                    </m:d>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a:t>
            </a:r>
            <a:r>
              <a:rPr lang="en-IN" dirty="0"/>
              <a:t>Addition</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In general, a good approach to solving a large system of equations is to try to eliminate a variable and obtain a smaller system.</a:t>
            </a:r>
          </a:p>
          <a:p>
            <a:pPr>
              <a:defRPr sz="2800"/>
            </a:pPr>
            <a:endParaRPr lang="en-US" sz="2800" dirty="0"/>
          </a:p>
          <a:p>
            <a:pPr>
              <a:defRPr sz="2800"/>
            </a:pPr>
            <a:r>
              <a:rPr sz="2800" dirty="0"/>
              <a:t>There are many possible ways to proceed. One option is to use the second equation (or a multiple of it) to eliminate</a:t>
            </a:r>
            <a:r>
              <a:rPr lang="en-US" sz="2800" dirty="0"/>
              <a:t> </a:t>
            </a:r>
            <a:r>
              <a:rPr lang="en-US" sz="2800" i="1" dirty="0"/>
              <a:t>x</a:t>
            </a:r>
            <a:r>
              <a:rPr sz="2800" dirty="0"/>
              <a:t> when we add it to the first and third equations. The result will be a two</a:t>
            </a:r>
            <a:r>
              <a:rPr lang="en-US" dirty="0"/>
              <a:t>-</a:t>
            </a:r>
            <a:r>
              <a:rPr sz="2800" dirty="0"/>
              <a:t>equation system in the variables</a:t>
            </a:r>
            <a:r>
              <a:rPr lang="en-US" sz="2800" dirty="0"/>
              <a:t> </a:t>
            </a:r>
            <a:r>
              <a:rPr lang="en-US" sz="2800" i="1" dirty="0"/>
              <a:t>y</a:t>
            </a:r>
            <a:r>
              <a:rPr sz="2800" dirty="0"/>
              <a:t> and</a:t>
            </a:r>
            <a:r>
              <a:rPr lang="en-US" sz="2800" dirty="0"/>
              <a:t> </a:t>
            </a:r>
            <a:r>
              <a:rPr lang="en-US" sz="2800" i="1" dirty="0"/>
              <a:t>z</a:t>
            </a:r>
            <a:r>
              <a:rPr sz="2800" dirty="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a:t>
            </a:r>
            <a:r>
              <a:rPr lang="en-IN" dirty="0"/>
              <a:t>Addition</a:t>
            </a:r>
            <a:r>
              <a:rPr lang="en-US" dirty="0"/>
              <a:t>—Slide 3</a:t>
            </a:r>
            <a:endParaRPr dirty="0"/>
          </a:p>
        </p:txBody>
      </p:sp>
      <mc:AlternateContent xmlns:mc="http://schemas.openxmlformats.org/markup-compatibility/2006" xmlns:a14="http://schemas.microsoft.com/office/drawing/2010/main">
        <mc:Choice Requires="a14">
          <p:graphicFrame>
            <p:nvGraphicFramePr>
              <p:cNvPr id="3" name="Table Placeholder 2"/>
              <p:cNvGraphicFramePr>
                <a:graphicFrameLocks noGrp="1"/>
              </p:cNvGraphicFramePr>
              <p:nvPr>
                <p:ph type="tbl" sz="quarter" idx="10"/>
              </p:nvPr>
            </p:nvGraphicFramePr>
            <p:xfrm>
              <a:off x="457200" y="1105523"/>
              <a:ext cx="8229600" cy="1256677"/>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1256677">
                    <a:tc>
                      <a:txBody>
                        <a:bodyPr/>
                        <a:lstStyle/>
                        <a:p>
                          <a:pPr algn="ctr"/>
                          <a:r>
                            <a:rPr sz="2000" dirty="0"/>
                            <a:t>Equation 1:</a:t>
                          </a:r>
                          <a:endParaRPr lang="en-US" sz="2000" dirty="0"/>
                        </a:p>
                        <a:p>
                          <a:pPr algn="ctr"/>
                          <a:r>
                            <a:rPr sz="2000" dirty="0"/>
                            <a:t>Equation 2:</a:t>
                          </a:r>
                        </a:p>
                      </a:txBody>
                      <a:tcPr/>
                    </a:tc>
                    <a:tc>
                      <a:txBody>
                        <a:bodyPr/>
                        <a:lstStyle/>
                        <a:p>
                          <a:pPr algn="ctr"/>
                          <a14:m>
                            <m:oMathPara xmlns:m="http://schemas.openxmlformats.org/officeDocument/2006/math">
                              <m:oMathParaPr>
                                <m:jc m:val="left"/>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10</m:t>
                                          </m:r>
                                        </m:e>
                                      </m:mr>
                                      <m:mr>
                                        <m:e>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7</m:t>
                                          </m:r>
                                        </m:e>
                                      </m:mr>
                                    </m:m>
                                  </m:e>
                                </m:d>
                              </m:oMath>
                            </m:oMathPara>
                          </a14:m>
                          <a:endParaRPr sz="20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groupChr>
                                  <m:groupChrPr>
                                    <m:chr m:val="→"/>
                                    <m:vertJc m:val="bot"/>
                                    <m:ctrlPr>
                                      <a:rPr lang="en-US" sz="2000" b="0" i="1" dirty="0" smtClean="0">
                                        <a:latin typeface="Cambria Math" panose="02040503050406030204" pitchFamily="18" charset="0"/>
                                      </a:rPr>
                                    </m:ctrlPr>
                                  </m:groupChrPr>
                                  <m:e>
                                    <m:r>
                                      <m:rPr>
                                        <m:brk m:alnAt="2"/>
                                      </m:rPr>
                                      <a:rPr lang="en-US" sz="2000" b="0" i="1" dirty="0" smtClean="0">
                                        <a:latin typeface="Cambria Math" panose="02040503050406030204" pitchFamily="18" charset="0"/>
                                      </a:rPr>
                                      <m:t> </m:t>
                                    </m:r>
                                    <m:r>
                                      <a:rPr lang="en-US" sz="2000" b="0" i="1" dirty="0" smtClean="0">
                                        <a:latin typeface="Cambria Math" panose="02040503050406030204" pitchFamily="18" charset="0"/>
                                      </a:rPr>
                                      <m:t> </m:t>
                                    </m:r>
                                    <m:r>
                                      <m:rPr>
                                        <m:brk m:alnAt="2"/>
                                      </m:rPr>
                                      <a:rPr lang="en-US" sz="2000" b="0" i="1" dirty="0" smtClean="0">
                                        <a:latin typeface="Cambria Math" panose="02040503050406030204" pitchFamily="18" charset="0"/>
                                      </a:rPr>
                                      <m:t>3</m:t>
                                    </m:r>
                                    <m:sSub>
                                      <m:sSubPr>
                                        <m:ctrlPr>
                                          <a:rPr lang="ar-AE" sz="2000" b="0" i="1">
                                            <a:latin typeface="Cambria Math" panose="02040503050406030204" pitchFamily="18" charset="0"/>
                                          </a:rPr>
                                        </m:ctrlPr>
                                      </m:sSubPr>
                                      <m:e>
                                        <m:r>
                                          <a:rPr lang="en-US" sz="2000" b="0" i="1">
                                            <a:latin typeface="Cambria Math" panose="02040503050406030204" pitchFamily="18" charset="0"/>
                                          </a:rPr>
                                          <m:t>𝐸</m:t>
                                        </m:r>
                                      </m:e>
                                      <m:sub>
                                        <m:r>
                                          <a:rPr lang="en-US" sz="2000" b="0" i="1" smtClean="0">
                                            <a:latin typeface="Cambria Math" panose="02040503050406030204" pitchFamily="18" charset="0"/>
                                          </a:rPr>
                                          <m:t>2</m:t>
                                        </m:r>
                                        <m:r>
                                          <a:rPr lang="en-US" sz="2000" b="0" i="1" smtClean="0">
                                            <a:latin typeface="Cambria Math" panose="02040503050406030204" pitchFamily="18" charset="0"/>
                                          </a:rPr>
                                          <m:t>  </m:t>
                                        </m:r>
                                      </m:sub>
                                    </m:sSub>
                                  </m:e>
                                </m:groupChr>
                              </m:oMath>
                            </m:oMathPara>
                          </a14:m>
                          <a:endParaRPr sz="200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10</m:t>
                                              </m:r>
                                            </m:e>
                                          </m:mr>
                                          <m:m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6</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21</m:t>
                                              </m:r>
                                            </m:e>
                                          </m:mr>
                                        </m:m>
                                      </m:e>
                                    </m:d>
                                  </m:e>
                                </m:bar>
                              </m:oMath>
                              <m:oMath xmlns:m="http://schemas.openxmlformats.org/officeDocument/2006/math">
                                <m:r>
                                  <a:rPr lang="en-US" sz="2000" b="0" i="0" smtClean="0">
                                    <a:latin typeface="Cambria Math" panose="02040503050406030204" pitchFamily="18" charset="0"/>
                                  </a:rPr>
                                  <m:t>                </m:t>
                                </m:r>
                                <m:m>
                                  <m:mPr>
                                    <m:plcHide m:val="on"/>
                                    <m:mcs>
                                      <m:mc>
                                        <m:mcPr>
                                          <m:count m:val="2"/>
                                          <m:mcJc m:val="center"/>
                                        </m:mcPr>
                                      </m:mc>
                                    </m:mcs>
                                    <m:ctrlPr>
                                      <a:rPr lang="ar-AE" sz="2000" i="1">
                                        <a:latin typeface="Cambria Math" panose="02040503050406030204" pitchFamily="18" charset="0"/>
                                      </a:rPr>
                                    </m:ctrlPr>
                                  </m:mPr>
                                  <m:mr>
                                    <m:e>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8</m:t>
                                      </m:r>
                                      <m:r>
                                        <a:rPr lang="ar-AE" sz="2000">
                                          <a:latin typeface="Cambria Math" panose="02040503050406030204" pitchFamily="18" charset="0"/>
                                        </a:rPr>
                                        <m:t>𝑧</m:t>
                                      </m:r>
                                    </m:e>
                                    <m:e>
                                      <m:r>
                                        <a:rPr lang="en-US" sz="2000" b="1" smtClean="0">
                                          <a:latin typeface="Cambria Math" panose="02040503050406030204" pitchFamily="18" charset="0"/>
                                        </a:rPr>
                                        <m:t>   </m:t>
                                      </m:r>
                                      <m:r>
                                        <a:rPr lang="en-US" sz="2000" b="0" i="0" smtClean="0">
                                          <a:latin typeface="Cambria Math" panose="02040503050406030204" pitchFamily="18" charset="0"/>
                                        </a:rPr>
                                        <m:t>=</m:t>
                                      </m:r>
                                      <m:r>
                                        <a:rPr lang="ar-AE" sz="2000">
                                          <a:latin typeface="Cambria Math" panose="02040503050406030204" pitchFamily="18" charset="0"/>
                                        </a:rPr>
                                        <m:t>−</m:t>
                                      </m:r>
                                      <m:r>
                                        <a:rPr lang="ar-AE" sz="2000">
                                          <a:latin typeface="Cambria Math" panose="02040503050406030204" pitchFamily="18" charset="0"/>
                                        </a:rPr>
                                        <m:t>31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2372952036"/>
                  </p:ext>
                </p:extLst>
              </p:nvPr>
            </p:nvGraphicFramePr>
            <p:xfrm>
              <a:off x="457200" y="1105523"/>
              <a:ext cx="8229600" cy="1256677"/>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1256677">
                    <a:tc>
                      <a:txBody>
                        <a:bodyPr/>
                        <a:lstStyle/>
                        <a:p>
                          <a:pPr algn="ctr"/>
                          <a:r>
                            <a:rPr sz="2000" dirty="0"/>
                            <a:t>Equation 1:</a:t>
                          </a:r>
                          <a:endParaRPr lang="en-US" sz="2000" dirty="0"/>
                        </a:p>
                        <a:p>
                          <a:pPr algn="ctr"/>
                          <a:r>
                            <a:rPr sz="2000" dirty="0"/>
                            <a:t>Equation 2:</a:t>
                          </a:r>
                        </a:p>
                      </a:txBody>
                      <a:tcPr/>
                    </a:tc>
                    <a:tc>
                      <a:txBody>
                        <a:bodyPr/>
                        <a:lstStyle/>
                        <a:p>
                          <a:endParaRPr lang="en-US"/>
                        </a:p>
                      </a:txBody>
                      <a:tcPr>
                        <a:blipFill>
                          <a:blip r:embed="rId2"/>
                          <a:stretch>
                            <a:fillRect l="-56926" t="-2415" r="-135281"/>
                          </a:stretch>
                        </a:blipFill>
                      </a:tcPr>
                    </a:tc>
                    <a:tc>
                      <a:txBody>
                        <a:bodyPr/>
                        <a:lstStyle/>
                        <a:p>
                          <a:endParaRPr lang="en-US"/>
                        </a:p>
                      </a:txBody>
                      <a:tcPr>
                        <a:blipFill>
                          <a:blip r:embed="rId2"/>
                          <a:stretch>
                            <a:fillRect l="-483333" t="-2415" r="-316667"/>
                          </a:stretch>
                        </a:blipFill>
                      </a:tcPr>
                    </a:tc>
                    <a:tc>
                      <a:txBody>
                        <a:bodyPr/>
                        <a:lstStyle/>
                        <a:p>
                          <a:endParaRPr lang="en-US"/>
                        </a:p>
                      </a:txBody>
                      <a:tcPr>
                        <a:blipFill>
                          <a:blip r:embed="rId2"/>
                          <a:stretch>
                            <a:fillRect l="-184211" t="-2415"/>
                          </a:stretch>
                        </a:blipFill>
                      </a:tcPr>
                    </a:tc>
                    <a:extLst>
                      <a:ext uri="{0D108BD9-81ED-4DB2-BD59-A6C34878D82A}">
                        <a16:rowId xmlns:a16="http://schemas.microsoft.com/office/drawing/2014/main" val="10000"/>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E3FE6A0F-6FB7-40D4-8B72-64CA315C42F8}"/>
                  </a:ext>
                </a:extLst>
              </p:cNvPr>
              <p:cNvGraphicFramePr>
                <a:graphicFrameLocks/>
              </p:cNvGraphicFramePr>
              <p:nvPr/>
            </p:nvGraphicFramePr>
            <p:xfrm>
              <a:off x="457200" y="2459355"/>
              <a:ext cx="8229600" cy="1151954"/>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6629400">
                      <a:extLst>
                        <a:ext uri="{9D8B030D-6E8A-4147-A177-3AD203B41FA5}">
                          <a16:colId xmlns:a16="http://schemas.microsoft.com/office/drawing/2014/main" val="20001"/>
                        </a:ext>
                      </a:extLst>
                    </a:gridCol>
                  </a:tblGrid>
                  <a:tr h="370840">
                    <a:tc>
                      <a:txBody>
                        <a:bodyPr/>
                        <a:lstStyle/>
                        <a:p>
                          <a:pPr algn="ctr"/>
                          <a:r>
                            <a:rPr sz="2000" dirty="0"/>
                            <a:t>Equation 2:</a:t>
                          </a:r>
                          <a:endParaRPr lang="en-US" sz="2000" dirty="0"/>
                        </a:p>
                        <a:p>
                          <a:pPr algn="ctr"/>
                          <a:r>
                            <a:rPr sz="2000" dirty="0"/>
                            <a:t>Equation 3:</a:t>
                          </a:r>
                        </a:p>
                      </a:txBody>
                      <a:tcPr/>
                    </a:tc>
                    <a:tc>
                      <a:txBody>
                        <a:bodyPr/>
                        <a:lstStyle/>
                        <a:p>
                          <a:pPr algn="ctr"/>
                          <a14:m>
                            <m:oMathPara xmlns:m="http://schemas.openxmlformats.org/officeDocument/2006/math">
                              <m:oMathParaPr>
                                <m:jc m:val="left"/>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7</m:t>
                                              </m:r>
                                            </m:e>
                                          </m:m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24</m:t>
                                              </m:r>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i="0" smtClean="0">
                                          <a:latin typeface="Cambria Math" panose="02040503050406030204" pitchFamily="18" charset="0"/>
                                        </a:rPr>
                                        <m:t>                </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8</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31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a:extLst>
                  <a:ext uri="{FF2B5EF4-FFF2-40B4-BE49-F238E27FC236}">
                    <a16:creationId xmlns:a16="http://schemas.microsoft.com/office/drawing/2014/main" id="{E3FE6A0F-6FB7-40D4-8B72-64CA315C42F8}"/>
                  </a:ext>
                </a:extLst>
              </p:cNvPr>
              <p:cNvGraphicFramePr>
                <a:graphicFrameLocks/>
              </p:cNvGraphicFramePr>
              <p:nvPr>
                <p:extLst>
                  <p:ext uri="{D42A27DB-BD31-4B8C-83A1-F6EECF244321}">
                    <p14:modId xmlns:p14="http://schemas.microsoft.com/office/powerpoint/2010/main" val="1534801154"/>
                  </p:ext>
                </p:extLst>
              </p:nvPr>
            </p:nvGraphicFramePr>
            <p:xfrm>
              <a:off x="457200" y="2459355"/>
              <a:ext cx="8229600" cy="1151954"/>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6629400">
                      <a:extLst>
                        <a:ext uri="{9D8B030D-6E8A-4147-A177-3AD203B41FA5}">
                          <a16:colId xmlns:a16="http://schemas.microsoft.com/office/drawing/2014/main" val="20001"/>
                        </a:ext>
                      </a:extLst>
                    </a:gridCol>
                  </a:tblGrid>
                  <a:tr h="1151954">
                    <a:tc>
                      <a:txBody>
                        <a:bodyPr/>
                        <a:lstStyle/>
                        <a:p>
                          <a:pPr algn="ctr"/>
                          <a:r>
                            <a:rPr sz="2000" dirty="0"/>
                            <a:t>Equation 2:</a:t>
                          </a:r>
                          <a:endParaRPr lang="en-US" sz="2000" dirty="0"/>
                        </a:p>
                        <a:p>
                          <a:pPr algn="ctr"/>
                          <a:r>
                            <a:rPr sz="2000" dirty="0"/>
                            <a:t>Equation 3:</a:t>
                          </a:r>
                        </a:p>
                      </a:txBody>
                      <a:tcPr/>
                    </a:tc>
                    <a:tc>
                      <a:txBody>
                        <a:bodyPr/>
                        <a:lstStyle/>
                        <a:p>
                          <a:endParaRPr lang="en-US"/>
                        </a:p>
                      </a:txBody>
                      <a:tcPr>
                        <a:blipFill>
                          <a:blip r:embed="rId3"/>
                          <a:stretch>
                            <a:fillRect l="-24195" t="-2632" b="-1579"/>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a:t>
            </a:r>
            <a:r>
              <a:rPr lang="en-IN" dirty="0"/>
              <a:t>Addition</a:t>
            </a:r>
            <a:r>
              <a:rPr lang="en-US" dirty="0"/>
              <a:t>—Slide 4</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The two resulting equations are identical, and tell us that </a:t>
                </a:r>
                <a:r>
                  <a:rPr lang="en-US" sz="2800" i="1" dirty="0"/>
                  <a:t>y</a:t>
                </a:r>
                <a:r>
                  <a:rPr lang="en-US" sz="2800" dirty="0"/>
                  <a:t> </a:t>
                </a:r>
                <a:r>
                  <a:rPr lang="en-US" sz="2800" dirty="0">
                    <a:latin typeface="Cambria Math" panose="02040503050406030204" pitchFamily="18" charset="0"/>
                    <a:ea typeface="Cambria Math" panose="02040503050406030204" pitchFamily="18" charset="0"/>
                  </a:rPr>
                  <a:t>= 8</a:t>
                </a:r>
                <a:r>
                  <a:rPr lang="en-US" sz="2800" i="1" dirty="0"/>
                  <a:t>z</a:t>
                </a:r>
                <a:r>
                  <a:rPr lang="en-US" sz="2800" dirty="0"/>
                  <a:t> </a:t>
                </a:r>
                <a:r>
                  <a:rPr lang="en-US" sz="2800" dirty="0">
                    <a:latin typeface="Cambria Math" panose="02040503050406030204" pitchFamily="18" charset="0"/>
                    <a:ea typeface="Cambria Math" panose="02040503050406030204" pitchFamily="18" charset="0"/>
                  </a:rPr>
                  <a:t>− 31</a:t>
                </a:r>
                <a:r>
                  <a:rPr lang="en-US" sz="2800" i="1" dirty="0"/>
                  <a:t>y</a:t>
                </a:r>
                <a:r>
                  <a:rPr sz="2800" dirty="0"/>
                  <a:t>. We can now use any equation that contains </a:t>
                </a:r>
                <a:r>
                  <a:rPr lang="en-US" sz="2800" i="1" dirty="0"/>
                  <a:t>x </a:t>
                </a:r>
                <a:r>
                  <a:rPr sz="2800" dirty="0"/>
                  <a:t>to determine the relation between</a:t>
                </a:r>
                <a:r>
                  <a:rPr lang="en-US" sz="2800" dirty="0"/>
                  <a:t> </a:t>
                </a:r>
                <a:r>
                  <a:rPr lang="en-US" sz="2800" i="1" dirty="0"/>
                  <a:t>x</a:t>
                </a:r>
                <a:r>
                  <a:rPr lang="en-US" sz="2800" dirty="0"/>
                  <a:t> and </a:t>
                </a:r>
                <a:r>
                  <a:rPr lang="en-US" sz="2800" i="1" dirty="0"/>
                  <a:t>z</a:t>
                </a:r>
                <a:r>
                  <a:rPr sz="2800" dirty="0"/>
                  <a:t>. For instance, the third equation in the system tells us that</a:t>
                </a:r>
                <a:r>
                  <a:rPr lang="en-US" sz="2800" dirty="0"/>
                  <a:t> </a:t>
                </a:r>
                <a:r>
                  <a:rPr lang="en-US" sz="2800" i="1" dirty="0"/>
                  <a:t>x</a:t>
                </a:r>
                <a:r>
                  <a:rPr lang="en-US" sz="2800" dirty="0"/>
                  <a:t> </a:t>
                </a:r>
                <a:r>
                  <a:rPr lang="en-US" sz="2800" dirty="0">
                    <a:latin typeface="Cambria Math" panose="02040503050406030204" pitchFamily="18" charset="0"/>
                    <a:ea typeface="Cambria Math" panose="02040503050406030204" pitchFamily="18" charset="0"/>
                  </a:rPr>
                  <a:t>=</a:t>
                </a:r>
                <a:r>
                  <a:rPr lang="en-US" sz="2800" dirty="0"/>
                  <a:t> </a:t>
                </a:r>
                <a:r>
                  <a:rPr lang="en-US" sz="2800" i="1" dirty="0"/>
                  <a:t>y</a:t>
                </a:r>
                <a:r>
                  <a:rPr lang="en-US" sz="2800" dirty="0"/>
                  <a:t> </a:t>
                </a:r>
                <a:r>
                  <a:rPr lang="en-US" sz="2800" dirty="0">
                    <a:latin typeface="Cambria Math" panose="02040503050406030204" pitchFamily="18" charset="0"/>
                    <a:ea typeface="Cambria Math" panose="02040503050406030204" pitchFamily="18" charset="0"/>
                  </a:rPr>
                  <a:t>+</a:t>
                </a:r>
                <a:r>
                  <a:rPr lang="en-US" sz="2800" dirty="0"/>
                  <a:t> </a:t>
                </a:r>
                <a:r>
                  <a:rPr lang="en-US" sz="2800" dirty="0">
                    <a:latin typeface="Cambria Math" panose="02040503050406030204" pitchFamily="18" charset="0"/>
                    <a:ea typeface="Cambria Math" panose="02040503050406030204" pitchFamily="18" charset="0"/>
                  </a:rPr>
                  <a:t>5</a:t>
                </a:r>
                <a:r>
                  <a:rPr lang="en-US" sz="2800" i="1" dirty="0"/>
                  <a:t>z</a:t>
                </a:r>
                <a:r>
                  <a:rPr lang="en-US" sz="2800" dirty="0"/>
                  <a:t> </a:t>
                </a:r>
                <a:r>
                  <a:rPr lang="en-US" dirty="0">
                    <a:latin typeface="Cambria Math" panose="02040503050406030204" pitchFamily="18" charset="0"/>
                    <a:ea typeface="Cambria Math" panose="02040503050406030204" pitchFamily="18" charset="0"/>
                  </a:rPr>
                  <a:t>− 24</a:t>
                </a:r>
                <a:r>
                  <a:rPr sz="2800" dirty="0"/>
                  <a:t>, or</a:t>
                </a:r>
              </a:p>
              <a:p>
                <a:pPr algn="ctr">
                  <a:defRPr sz="2800"/>
                </a:pPr>
                <a:r>
                  <a:rPr lang="en-US" sz="2800" i="1" dirty="0"/>
                  <a:t>x</a:t>
                </a:r>
                <a:r>
                  <a:rPr lang="en-US" sz="2800" dirty="0"/>
                  <a:t> </a:t>
                </a:r>
                <a:r>
                  <a:rPr lang="en-US" sz="2800" dirty="0">
                    <a:latin typeface="Cambria Math" panose="02040503050406030204" pitchFamily="18" charset="0"/>
                    <a:ea typeface="Cambria Math" panose="02040503050406030204" pitchFamily="18" charset="0"/>
                  </a:rPr>
                  <a:t>=</a:t>
                </a:r>
                <a:r>
                  <a:rPr lang="en-US" sz="2800" dirty="0"/>
                  <a:t> </a:t>
                </a:r>
                <a:r>
                  <a:rPr lang="en-US" sz="2800" dirty="0">
                    <a:latin typeface="Cambria Math" panose="02040503050406030204" pitchFamily="18" charset="0"/>
                    <a:ea typeface="Cambria Math" panose="02040503050406030204" pitchFamily="18" charset="0"/>
                  </a:rPr>
                  <a:t>(</a:t>
                </a:r>
                <a:r>
                  <a:rPr lang="en-US" dirty="0">
                    <a:latin typeface="Cambria Math" panose="02040503050406030204" pitchFamily="18" charset="0"/>
                    <a:ea typeface="Cambria Math" panose="02040503050406030204" pitchFamily="18" charset="0"/>
                  </a:rPr>
                  <a:t>8</a:t>
                </a:r>
                <a:r>
                  <a:rPr lang="en-US" i="1" dirty="0"/>
                  <a:t>z</a:t>
                </a:r>
                <a:r>
                  <a:rPr lang="en-US" dirty="0"/>
                  <a:t> </a:t>
                </a:r>
                <a:r>
                  <a:rPr lang="en-US" dirty="0">
                    <a:latin typeface="Cambria Math" panose="02040503050406030204" pitchFamily="18" charset="0"/>
                    <a:ea typeface="Cambria Math" panose="02040503050406030204" pitchFamily="18" charset="0"/>
                  </a:rPr>
                  <a:t>− 31) +</a:t>
                </a:r>
                <a:r>
                  <a:rPr lang="en-US" dirty="0"/>
                  <a:t> </a:t>
                </a:r>
                <a:r>
                  <a:rPr lang="en-US" dirty="0">
                    <a:latin typeface="Cambria Math" panose="02040503050406030204" pitchFamily="18" charset="0"/>
                    <a:ea typeface="Cambria Math" panose="02040503050406030204" pitchFamily="18" charset="0"/>
                  </a:rPr>
                  <a:t>5</a:t>
                </a:r>
                <a:r>
                  <a:rPr lang="en-US" i="1" dirty="0"/>
                  <a:t>z</a:t>
                </a:r>
                <a:r>
                  <a:rPr lang="en-US" dirty="0"/>
                  <a:t> </a:t>
                </a:r>
                <a:r>
                  <a:rPr lang="en-US" dirty="0">
                    <a:latin typeface="Cambria Math" panose="02040503050406030204" pitchFamily="18" charset="0"/>
                    <a:ea typeface="Cambria Math" panose="02040503050406030204" pitchFamily="18" charset="0"/>
                  </a:rPr>
                  <a:t>− 24 = 13</a:t>
                </a:r>
                <a:r>
                  <a:rPr lang="en-US" i="1" dirty="0">
                    <a:ea typeface="Cambria Math" panose="02040503050406030204" pitchFamily="18" charset="0"/>
                  </a:rPr>
                  <a:t>z</a:t>
                </a:r>
                <a:r>
                  <a:rPr lang="en-US" dirty="0">
                    <a:latin typeface="Cambria Math" panose="02040503050406030204" pitchFamily="18" charset="0"/>
                    <a:ea typeface="Cambria Math" panose="02040503050406030204" pitchFamily="18" charset="0"/>
                  </a:rPr>
                  <a:t> − 55</a:t>
                </a:r>
                <a:r>
                  <a:rPr sz="2800" dirty="0"/>
                  <a:t>.</a:t>
                </a:r>
              </a:p>
              <a:p>
                <a:pPr>
                  <a:defRPr sz="2800"/>
                </a:pPr>
                <a:r>
                  <a:rPr sz="2800" dirty="0"/>
                  <a:t>One description of the solution set is thus </a:t>
                </a:r>
                <a:br>
                  <a:rPr lang="en-US" dirty="0">
                    <a:latin typeface="Cambria Math" panose="02040503050406030204" pitchFamily="18" charset="0"/>
                  </a:rPr>
                </a:br>
                <a14:m>
                  <m:oMath xmlns:m="http://schemas.openxmlformats.org/officeDocument/2006/math">
                    <m:r>
                      <a:rPr>
                        <a:latin typeface="Cambria Math" panose="02040503050406030204" pitchFamily="18" charset="0"/>
                      </a:rPr>
                      <m:t>{</m:t>
                    </m:r>
                    <m:d>
                      <m:dPr>
                        <m:ctrlPr>
                          <a:rPr i="1">
                            <a:latin typeface="Cambria Math" panose="02040503050406030204" pitchFamily="18" charset="0"/>
                          </a:rPr>
                        </m:ctrlPr>
                      </m:dPr>
                      <m:e>
                        <m:r>
                          <a:rPr>
                            <a:latin typeface="Cambria Math" panose="02040503050406030204" pitchFamily="18" charset="0"/>
                          </a:rPr>
                          <m:t>13</m:t>
                        </m:r>
                        <m:r>
                          <a:rPr>
                            <a:latin typeface="Cambria Math" panose="02040503050406030204" pitchFamily="18" charset="0"/>
                          </a:rPr>
                          <m:t>𝑧</m:t>
                        </m:r>
                        <m:r>
                          <a:rPr>
                            <a:latin typeface="Cambria Math" panose="02040503050406030204" pitchFamily="18" charset="0"/>
                          </a:rPr>
                          <m:t>−</m:t>
                        </m:r>
                        <m:r>
                          <a:rPr>
                            <a:latin typeface="Cambria Math" panose="02040503050406030204" pitchFamily="18" charset="0"/>
                          </a:rPr>
                          <m:t>55</m:t>
                        </m:r>
                        <m:r>
                          <a:rPr>
                            <a:latin typeface="Cambria Math" panose="02040503050406030204" pitchFamily="18" charset="0"/>
                          </a:rPr>
                          <m:t>,</m:t>
                        </m:r>
                        <m:r>
                          <a:rPr>
                            <a:latin typeface="Cambria Math" panose="02040503050406030204" pitchFamily="18" charset="0"/>
                          </a:rPr>
                          <m:t>8</m:t>
                        </m:r>
                        <m:r>
                          <a:rPr>
                            <a:latin typeface="Cambria Math" panose="02040503050406030204" pitchFamily="18" charset="0"/>
                          </a:rPr>
                          <m:t>𝑧</m:t>
                        </m:r>
                        <m:r>
                          <a:rPr>
                            <a:latin typeface="Cambria Math" panose="02040503050406030204" pitchFamily="18" charset="0"/>
                          </a:rPr>
                          <m:t>−</m:t>
                        </m:r>
                        <m:r>
                          <a:rPr>
                            <a:latin typeface="Cambria Math" panose="02040503050406030204" pitchFamily="18" charset="0"/>
                          </a:rPr>
                          <m:t>31</m:t>
                        </m:r>
                        <m:r>
                          <a:rPr>
                            <a:latin typeface="Cambria Math" panose="02040503050406030204" pitchFamily="18" charset="0"/>
                          </a:rPr>
                          <m:t>,</m:t>
                        </m:r>
                        <m:r>
                          <a:rPr>
                            <a:latin typeface="Cambria Math" panose="02040503050406030204" pitchFamily="18" charset="0"/>
                          </a:rPr>
                          <m:t>𝑧</m:t>
                        </m:r>
                      </m:e>
                    </m:d>
                    <m:r>
                      <a:rPr>
                        <a:latin typeface="Cambria Math" panose="02040503050406030204" pitchFamily="18" charset="0"/>
                      </a:rPr>
                      <m:t>|</m:t>
                    </m:r>
                    <m:r>
                      <a:rPr>
                        <a:latin typeface="Cambria Math" panose="02040503050406030204" pitchFamily="18" charset="0"/>
                      </a:rPr>
                      <m:t>𝑧</m:t>
                    </m:r>
                    <m:r>
                      <a:rPr>
                        <a:latin typeface="Cambria Math" panose="02040503050406030204" pitchFamily="18" charset="0"/>
                      </a:rPr>
                      <m:t>∈</m:t>
                    </m:r>
                    <m:r>
                      <a:rPr>
                        <a:latin typeface="Cambria Math" panose="02040503050406030204" pitchFamily="18" charset="0"/>
                      </a:rPr>
                      <m:t>ℝ</m:t>
                    </m:r>
                    <m:r>
                      <a:rPr>
                        <a:latin typeface="Cambria Math" panose="02040503050406030204" pitchFamily="18" charset="0"/>
                      </a:rPr>
                      <m:t>}</m:t>
                    </m:r>
                  </m:oMath>
                </a14:m>
                <a:r>
                  <a:rPr sz="2800" dirty="0"/>
                  <a:t>. Geometrically, the three planes described by the equations of the system intersect in a line.</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a:ln>
            <a:solidFill>
              <a:srgbClr val="FF0000"/>
            </a:solidFill>
          </a:ln>
        </p:spPr>
        <p:txBody>
          <a:bodyPr>
            <a:normAutofit/>
          </a:bodyPr>
          <a:lstStyle/>
          <a:p>
            <a:r>
              <a:rPr sz="2800"/>
              <a:t>Solving for a variable with a coefficient of </a:t>
            </a:r>
            <a:r>
              <a:rPr sz="2800">
                <a:latin typeface="Cambria Math"/>
              </a:rPr>
              <a:t>1</a:t>
            </a:r>
            <a:r>
              <a:rPr sz="2800"/>
              <a:t> will make the process of substitution a bit easier.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Either equation can be solved for either variable, and the choice doesn't affect the final answer. We will solve the second equation for</a:t>
            </a:r>
            <a:r>
              <a:rPr lang="en-US" sz="2800" dirty="0"/>
              <a:t> </a:t>
            </a:r>
            <a:r>
              <a:rPr lang="en-US" sz="2800" i="1" dirty="0"/>
              <a:t>x</a:t>
            </a:r>
            <a:r>
              <a:rPr sz="2800" dirty="0"/>
              <a:t>, and then substitute the result in the first equation, giving us one equation in the variable</a:t>
            </a:r>
            <a:r>
              <a:rPr lang="en-US" sz="2800" dirty="0"/>
              <a:t> </a:t>
            </a:r>
            <a:r>
              <a:rPr lang="en-US" sz="2800" i="1" dirty="0"/>
              <a:t>y</a:t>
            </a:r>
            <a:r>
              <a:rPr sz="2800" dirty="0"/>
              <a:t>. Once we have solved for</a:t>
            </a:r>
            <a:r>
              <a:rPr lang="en-US" sz="2800" dirty="0"/>
              <a:t> </a:t>
            </a:r>
            <a:r>
              <a:rPr lang="en-US" sz="2800" i="1" dirty="0"/>
              <a:t>y</a:t>
            </a:r>
            <a:r>
              <a:rPr sz="2800" dirty="0"/>
              <a:t>, we can substitute the value of</a:t>
            </a:r>
            <a:r>
              <a:rPr lang="en-US" sz="2800" dirty="0"/>
              <a:t> </a:t>
            </a:r>
            <a:r>
              <a:rPr lang="en-US" sz="2800" i="1" dirty="0"/>
              <a:t>y</a:t>
            </a:r>
            <a:r>
              <a:rPr sz="2800" dirty="0"/>
              <a:t> into either original equation to find</a:t>
            </a:r>
            <a:r>
              <a:rPr lang="en-US" sz="2800" dirty="0"/>
              <a:t> </a:t>
            </a:r>
            <a:r>
              <a:rPr lang="en-US" sz="2800" i="1" dirty="0"/>
              <a:t>x</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dirty="0"/>
              <a:t>—Slide 3</a:t>
            </a:r>
            <a:endParaRPr dirty="0"/>
          </a:p>
        </p:txBody>
      </p:sp>
      <mc:AlternateContent xmlns:mc="http://schemas.openxmlformats.org/markup-compatibility/2006">
        <mc:Choice xmlns:a14="http://schemas.microsoft.com/office/drawing/2010/main" Requires="a14">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2091160108"/>
                  </p:ext>
                </p:extLst>
              </p:nvPr>
            </p:nvGraphicFramePr>
            <p:xfrm>
              <a:off x="457200" y="1143000"/>
              <a:ext cx="8458200" cy="3009278"/>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574806">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a:rPr>
                                  <m:t>𝑥</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a:rPr>
                                <m:t>=−</m:t>
                              </m:r>
                              <m:r>
                                <a:rPr sz="2800">
                                  <a:latin typeface="Cambria Math"/>
                                </a:rPr>
                                <m:t>𝑦</m:t>
                              </m:r>
                              <m:r>
                                <a:rPr sz="2800">
                                  <a:latin typeface="Cambria Math"/>
                                </a:rPr>
                                <m:t>+</m:t>
                              </m:r>
                              <m:r>
                                <a:rPr sz="2800">
                                  <a:latin typeface="Cambria Math"/>
                                </a:rPr>
                                <m:t>5</m:t>
                              </m:r>
                            </m:oMath>
                          </a14:m>
                          <a:endParaRPr sz="2800" dirty="0"/>
                        </a:p>
                      </a:txBody>
                      <a:tcPr/>
                    </a:tc>
                    <a:tc>
                      <a:txBody>
                        <a:bodyPr/>
                        <a:lstStyle/>
                        <a:p>
                          <a:pPr algn="l">
                            <a:defRPr sz="1100" b="1"/>
                          </a:pPr>
                          <a:r>
                            <a:rPr sz="2000" b="0" dirty="0"/>
                            <a:t>Solve the second equation for</a:t>
                          </a:r>
                          <a:r>
                            <a:rPr lang="en-US" sz="2000" b="0" baseline="0" dirty="0"/>
                            <a:t> </a:t>
                          </a:r>
                          <a:r>
                            <a:rPr lang="en-US" sz="2000" b="0" i="1" baseline="0" dirty="0"/>
                            <a:t>x</a:t>
                          </a:r>
                          <a:r>
                            <a:rPr sz="2000" b="0" dirty="0"/>
                            <a:t>.</a:t>
                          </a:r>
                          <a:endParaRPr sz="1200" b="0" dirty="0"/>
                        </a:p>
                      </a:txBody>
                      <a:tcPr/>
                    </a:tc>
                    <a:extLst>
                      <a:ext uri="{0D108BD9-81ED-4DB2-BD59-A6C34878D82A}">
                        <a16:rowId xmlns:a16="http://schemas.microsoft.com/office/drawing/2014/main" val="10000"/>
                      </a:ext>
                    </a:extLst>
                  </a:tr>
                  <a:tr h="710054">
                    <a:tc>
                      <a:txBody>
                        <a:bodyPr/>
                        <a:lstStyle/>
                        <a:p>
                          <a:pPr algn="r">
                            <a:defRPr sz="1800"/>
                          </a:pPr>
                          <a:r>
                            <a:rPr sz="2800" dirty="0"/>
                            <a:t>​</a:t>
                          </a:r>
                          <a14:m>
                            <m:oMath xmlns:m="http://schemas.openxmlformats.org/officeDocument/2006/math">
                              <m:r>
                                <a:rPr sz="2800">
                                  <a:latin typeface="Cambria Math"/>
                                </a:rPr>
                                <m:t>2</m:t>
                              </m:r>
                              <m:d>
                                <m:dPr>
                                  <m:ctrlPr>
                                    <a:rPr sz="2800" i="1">
                                      <a:latin typeface="Cambria Math" panose="02040503050406030204" pitchFamily="18" charset="0"/>
                                    </a:rPr>
                                  </m:ctrlPr>
                                </m:dPr>
                                <m:e>
                                  <m:r>
                                    <a:rPr sz="2800">
                                      <a:latin typeface="Cambria Math"/>
                                    </a:rPr>
                                    <m:t>−</m:t>
                                  </m:r>
                                  <m:r>
                                    <a:rPr sz="2800">
                                      <a:latin typeface="Cambria Math"/>
                                    </a:rPr>
                                    <m:t>𝑦</m:t>
                                  </m:r>
                                  <m:r>
                                    <a:rPr sz="2800">
                                      <a:latin typeface="Cambria Math"/>
                                    </a:rPr>
                                    <m:t>+</m:t>
                                  </m:r>
                                  <m:r>
                                    <a:rPr sz="2800">
                                      <a:latin typeface="Cambria Math"/>
                                    </a:rPr>
                                    <m:t>5</m:t>
                                  </m:r>
                                </m:e>
                              </m:d>
                              <m:r>
                                <a:rPr sz="2800">
                                  <a:latin typeface="Cambria Math"/>
                                </a:rPr>
                                <m:t>−</m:t>
                              </m:r>
                              <m:r>
                                <a:rPr sz="2800">
                                  <a:latin typeface="Cambria Math"/>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a:rPr>
                                <m:t>=</m:t>
                              </m:r>
                              <m:r>
                                <a:rPr sz="2800">
                                  <a:latin typeface="Cambria Math"/>
                                </a:rPr>
                                <m:t>1</m:t>
                              </m:r>
                            </m:oMath>
                          </a14:m>
                          <a:endParaRPr sz="2800" dirty="0"/>
                        </a:p>
                      </a:txBody>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b="0" dirty="0"/>
                        </a:p>
                      </a:txBody>
                      <a:tcPr/>
                    </a:tc>
                    <a:extLst>
                      <a:ext uri="{0D108BD9-81ED-4DB2-BD59-A6C34878D82A}">
                        <a16:rowId xmlns:a16="http://schemas.microsoft.com/office/drawing/2014/main" val="10001"/>
                      </a:ext>
                    </a:extLst>
                  </a:tr>
                  <a:tr h="574806">
                    <a:tc>
                      <a:txBody>
                        <a:bodyPr/>
                        <a:lstStyle/>
                        <a:p>
                          <a:pPr algn="r">
                            <a:defRPr sz="1800"/>
                          </a:pPr>
                          <a:r>
                            <a:rPr sz="2800"/>
                            <a:t>​</a:t>
                          </a:r>
                          <a14:m>
                            <m:oMath xmlns:m="http://schemas.openxmlformats.org/officeDocument/2006/math">
                              <m:r>
                                <a:rPr sz="2800">
                                  <a:latin typeface="Cambria Math"/>
                                </a:rPr>
                                <m:t>−</m:t>
                              </m:r>
                              <m:r>
                                <a:rPr sz="2800">
                                  <a:latin typeface="Cambria Math"/>
                                </a:rPr>
                                <m:t>2</m:t>
                              </m:r>
                              <m:r>
                                <a:rPr sz="2800">
                                  <a:latin typeface="Cambria Math"/>
                                </a:rPr>
                                <m:t>𝑦</m:t>
                              </m:r>
                              <m:r>
                                <a:rPr sz="2800">
                                  <a:latin typeface="Cambria Math"/>
                                </a:rPr>
                                <m:t>+</m:t>
                              </m:r>
                              <m:r>
                                <a:rPr sz="2800">
                                  <a:latin typeface="Cambria Math"/>
                                </a:rPr>
                                <m:t>10</m:t>
                              </m:r>
                              <m:r>
                                <a:rPr sz="2800">
                                  <a:latin typeface="Cambria Math"/>
                                </a:rPr>
                                <m:t>−</m:t>
                              </m:r>
                              <m:r>
                                <a:rPr sz="2800">
                                  <a:latin typeface="Cambria Math"/>
                                </a:rPr>
                                <m:t>𝑦</m:t>
                              </m:r>
                            </m:oMath>
                          </a14:m>
                          <a:endParaRPr sz="2800"/>
                        </a:p>
                      </a:txBody>
                      <a:tcPr/>
                    </a:tc>
                    <a:tc>
                      <a:txBody>
                        <a:bodyPr/>
                        <a:lstStyle/>
                        <a:p>
                          <a:pPr algn="l">
                            <a:defRPr sz="1800"/>
                          </a:pPr>
                          <a:r>
                            <a:rPr sz="2800" dirty="0"/>
                            <a:t>​</a:t>
                          </a:r>
                          <a14:m>
                            <m:oMath xmlns:m="http://schemas.openxmlformats.org/officeDocument/2006/math">
                              <m:r>
                                <a:rPr sz="2800">
                                  <a:latin typeface="Cambria Math"/>
                                </a:rPr>
                                <m:t>=</m:t>
                              </m:r>
                              <m:r>
                                <a:rPr sz="2800">
                                  <a:latin typeface="Cambria Math"/>
                                </a:rPr>
                                <m:t>1</m:t>
                              </m:r>
                            </m:oMath>
                          </a14:m>
                          <a:endParaRPr sz="2800" dirty="0"/>
                        </a:p>
                      </a:txBody>
                      <a:tcPr/>
                    </a:tc>
                    <a:tc>
                      <a:txBody>
                        <a:bodyPr/>
                        <a:lstStyle/>
                        <a:p>
                          <a:pPr algn="l">
                            <a:defRPr sz="1100" b="1"/>
                          </a:pPr>
                          <a:r>
                            <a:rPr sz="2000" b="0" dirty="0"/>
                            <a:t>Simplify and solve for</a:t>
                          </a:r>
                          <a:r>
                            <a:rPr lang="en-US" sz="2000" b="0" baseline="0" dirty="0"/>
                            <a:t> </a:t>
                          </a:r>
                          <a:r>
                            <a:rPr lang="en-US" sz="2000" b="0" i="1" baseline="0" dirty="0"/>
                            <a:t>y</a:t>
                          </a:r>
                          <a:r>
                            <a:rPr sz="2000" b="0" dirty="0"/>
                            <a:t>.</a:t>
                          </a:r>
                          <a:endParaRPr sz="1200" b="0" dirty="0"/>
                        </a:p>
                      </a:txBody>
                      <a:tcPr/>
                    </a:tc>
                    <a:extLst>
                      <a:ext uri="{0D108BD9-81ED-4DB2-BD59-A6C34878D82A}">
                        <a16:rowId xmlns:a16="http://schemas.microsoft.com/office/drawing/2014/main" val="10002"/>
                      </a:ext>
                    </a:extLst>
                  </a:tr>
                  <a:tr h="574806">
                    <a:tc>
                      <a:txBody>
                        <a:bodyPr/>
                        <a:lstStyle/>
                        <a:p>
                          <a:pPr algn="r">
                            <a:defRPr sz="1800"/>
                          </a:pPr>
                          <a:r>
                            <a:rPr sz="2800" dirty="0"/>
                            <a:t>​</a:t>
                          </a:r>
                          <a14:m>
                            <m:oMath xmlns:m="http://schemas.openxmlformats.org/officeDocument/2006/math">
                              <m:r>
                                <a:rPr sz="2800">
                                  <a:latin typeface="Cambria Math"/>
                                </a:rPr>
                                <m:t>−</m:t>
                              </m:r>
                              <m:r>
                                <a:rPr sz="2800">
                                  <a:latin typeface="Cambria Math"/>
                                </a:rPr>
                                <m:t>3</m:t>
                              </m:r>
                              <m:r>
                                <a:rPr sz="2800">
                                  <a:latin typeface="Cambria Math"/>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a:rPr>
                                <m:t>=−</m:t>
                              </m:r>
                              <m:r>
                                <a:rPr sz="2800">
                                  <a:latin typeface="Cambria Math"/>
                                </a:rPr>
                                <m:t>9</m:t>
                              </m:r>
                            </m:oMath>
                          </a14:m>
                          <a:endParaRPr sz="2800" dirty="0"/>
                        </a:p>
                      </a:txBody>
                      <a:tcPr/>
                    </a:tc>
                    <a:tc>
                      <a:txBody>
                        <a:bodyPr/>
                        <a:lstStyle/>
                        <a:p>
                          <a:pPr algn="l"/>
                          <a:endParaRPr dirty="0"/>
                        </a:p>
                      </a:txBody>
                      <a:tcPr/>
                    </a:tc>
                    <a:extLst>
                      <a:ext uri="{0D108BD9-81ED-4DB2-BD59-A6C34878D82A}">
                        <a16:rowId xmlns:a16="http://schemas.microsoft.com/office/drawing/2014/main" val="10003"/>
                      </a:ext>
                    </a:extLst>
                  </a:tr>
                  <a:tr h="574806">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a:rPr>
                                  <m:t>𝑦</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a:rPr>
                                <m:t>=</m:t>
                              </m:r>
                              <m:r>
                                <a:rPr sz="2800">
                                  <a:latin typeface="Cambria Math"/>
                                </a:rPr>
                                <m:t>3</m:t>
                              </m:r>
                            </m:oMath>
                          </a14:m>
                          <a:endParaRPr sz="28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2091160108"/>
                  </p:ext>
                </p:extLst>
              </p:nvPr>
            </p:nvGraphicFramePr>
            <p:xfrm>
              <a:off x="457200" y="1143000"/>
              <a:ext cx="8458200" cy="3009278"/>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574806">
                    <a:tc>
                      <a:txBody>
                        <a:bodyPr/>
                        <a:lstStyle/>
                        <a:p>
                          <a:endParaRPr lang="en-US"/>
                        </a:p>
                      </a:txBody>
                      <a:tcPr>
                        <a:blipFill>
                          <a:blip r:embed="rId2"/>
                          <a:stretch>
                            <a:fillRect t="-9474" r="-208444" b="-441053"/>
                          </a:stretch>
                        </a:blipFill>
                      </a:tcPr>
                    </a:tc>
                    <a:tc>
                      <a:txBody>
                        <a:bodyPr/>
                        <a:lstStyle/>
                        <a:p>
                          <a:endParaRPr lang="en-US"/>
                        </a:p>
                      </a:txBody>
                      <a:tcPr>
                        <a:blipFill>
                          <a:blip r:embed="rId2"/>
                          <a:stretch>
                            <a:fillRect l="-133136" t="-9474" r="-177515" b="-441053"/>
                          </a:stretch>
                        </a:blipFill>
                      </a:tcPr>
                    </a:tc>
                    <a:tc>
                      <a:txBody>
                        <a:bodyPr/>
                        <a:lstStyle/>
                        <a:p>
                          <a:pPr algn="l">
                            <a:defRPr sz="1100" b="1"/>
                          </a:pPr>
                          <a:r>
                            <a:rPr sz="2000" b="0" dirty="0"/>
                            <a:t>Solve the second equation for</a:t>
                          </a:r>
                          <a:r>
                            <a:rPr lang="en-US" sz="2000" b="0" baseline="0" dirty="0"/>
                            <a:t> </a:t>
                          </a:r>
                          <a:r>
                            <a:rPr lang="en-US" sz="2000" b="0" i="1" baseline="0" dirty="0"/>
                            <a:t>x</a:t>
                          </a:r>
                          <a:r>
                            <a:rPr sz="2000" b="0" dirty="0"/>
                            <a:t>.</a:t>
                          </a:r>
                          <a:endParaRPr sz="1200" b="0" dirty="0"/>
                        </a:p>
                      </a:txBody>
                      <a:tcPr/>
                    </a:tc>
                    <a:extLst>
                      <a:ext uri="{0D108BD9-81ED-4DB2-BD59-A6C34878D82A}">
                        <a16:rowId xmlns:a16="http://schemas.microsoft.com/office/drawing/2014/main" val="10000"/>
                      </a:ext>
                    </a:extLst>
                  </a:tr>
                  <a:tr h="710054">
                    <a:tc>
                      <a:txBody>
                        <a:bodyPr/>
                        <a:lstStyle/>
                        <a:p>
                          <a:endParaRPr lang="en-US"/>
                        </a:p>
                      </a:txBody>
                      <a:tcPr>
                        <a:blipFill>
                          <a:blip r:embed="rId2"/>
                          <a:stretch>
                            <a:fillRect t="-89655" r="-208444" b="-261207"/>
                          </a:stretch>
                        </a:blipFill>
                      </a:tcPr>
                    </a:tc>
                    <a:tc>
                      <a:txBody>
                        <a:bodyPr/>
                        <a:lstStyle/>
                        <a:p>
                          <a:endParaRPr lang="en-US"/>
                        </a:p>
                      </a:txBody>
                      <a:tcPr>
                        <a:blipFill>
                          <a:blip r:embed="rId2"/>
                          <a:stretch>
                            <a:fillRect l="-133136" t="-89655" r="-177515" b="-261207"/>
                          </a:stretch>
                        </a:blipFill>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b="0" dirty="0"/>
                        </a:p>
                      </a:txBody>
                      <a:tcPr/>
                    </a:tc>
                    <a:extLst>
                      <a:ext uri="{0D108BD9-81ED-4DB2-BD59-A6C34878D82A}">
                        <a16:rowId xmlns:a16="http://schemas.microsoft.com/office/drawing/2014/main" val="10001"/>
                      </a:ext>
                    </a:extLst>
                  </a:tr>
                  <a:tr h="574806">
                    <a:tc>
                      <a:txBody>
                        <a:bodyPr/>
                        <a:lstStyle/>
                        <a:p>
                          <a:endParaRPr lang="en-US"/>
                        </a:p>
                      </a:txBody>
                      <a:tcPr>
                        <a:blipFill>
                          <a:blip r:embed="rId2"/>
                          <a:stretch>
                            <a:fillRect t="-231579" r="-208444" b="-218947"/>
                          </a:stretch>
                        </a:blipFill>
                      </a:tcPr>
                    </a:tc>
                    <a:tc>
                      <a:txBody>
                        <a:bodyPr/>
                        <a:lstStyle/>
                        <a:p>
                          <a:endParaRPr lang="en-US"/>
                        </a:p>
                      </a:txBody>
                      <a:tcPr>
                        <a:blipFill>
                          <a:blip r:embed="rId2"/>
                          <a:stretch>
                            <a:fillRect l="-133136" t="-231579" r="-177515" b="-218947"/>
                          </a:stretch>
                        </a:blipFill>
                      </a:tcPr>
                    </a:tc>
                    <a:tc>
                      <a:txBody>
                        <a:bodyPr/>
                        <a:lstStyle/>
                        <a:p>
                          <a:pPr algn="l">
                            <a:defRPr sz="1100" b="1"/>
                          </a:pPr>
                          <a:r>
                            <a:rPr sz="2000" b="0" dirty="0"/>
                            <a:t>Simplify and solve for</a:t>
                          </a:r>
                          <a:r>
                            <a:rPr lang="en-US" sz="2000" b="0" baseline="0" dirty="0"/>
                            <a:t> </a:t>
                          </a:r>
                          <a:r>
                            <a:rPr lang="en-US" sz="2000" b="0" i="1" baseline="0" dirty="0"/>
                            <a:t>y</a:t>
                          </a:r>
                          <a:r>
                            <a:rPr sz="2000" b="0" dirty="0"/>
                            <a:t>.</a:t>
                          </a:r>
                          <a:endParaRPr sz="1200" b="0" dirty="0"/>
                        </a:p>
                      </a:txBody>
                      <a:tcPr/>
                    </a:tc>
                    <a:extLst>
                      <a:ext uri="{0D108BD9-81ED-4DB2-BD59-A6C34878D82A}">
                        <a16:rowId xmlns:a16="http://schemas.microsoft.com/office/drawing/2014/main" val="10002"/>
                      </a:ext>
                    </a:extLst>
                  </a:tr>
                  <a:tr h="574806">
                    <a:tc>
                      <a:txBody>
                        <a:bodyPr/>
                        <a:lstStyle/>
                        <a:p>
                          <a:endParaRPr lang="en-US"/>
                        </a:p>
                      </a:txBody>
                      <a:tcPr>
                        <a:blipFill>
                          <a:blip r:embed="rId2"/>
                          <a:stretch>
                            <a:fillRect t="-335106" r="-208444" b="-121277"/>
                          </a:stretch>
                        </a:blipFill>
                      </a:tcPr>
                    </a:tc>
                    <a:tc>
                      <a:txBody>
                        <a:bodyPr/>
                        <a:lstStyle/>
                        <a:p>
                          <a:endParaRPr lang="en-US"/>
                        </a:p>
                      </a:txBody>
                      <a:tcPr>
                        <a:blipFill>
                          <a:blip r:embed="rId2"/>
                          <a:stretch>
                            <a:fillRect l="-133136" t="-335106" r="-177515" b="-121277"/>
                          </a:stretch>
                        </a:blipFill>
                      </a:tcPr>
                    </a:tc>
                    <a:tc>
                      <a:txBody>
                        <a:bodyPr/>
                        <a:lstStyle/>
                        <a:p>
                          <a:pPr algn="l"/>
                          <a:endParaRPr dirty="0"/>
                        </a:p>
                      </a:txBody>
                      <a:tcPr/>
                    </a:tc>
                    <a:extLst>
                      <a:ext uri="{0D108BD9-81ED-4DB2-BD59-A6C34878D82A}">
                        <a16:rowId xmlns:a16="http://schemas.microsoft.com/office/drawing/2014/main" val="10003"/>
                      </a:ext>
                    </a:extLst>
                  </a:tr>
                  <a:tr h="574806">
                    <a:tc>
                      <a:txBody>
                        <a:bodyPr/>
                        <a:lstStyle/>
                        <a:p>
                          <a:endParaRPr lang="en-US"/>
                        </a:p>
                      </a:txBody>
                      <a:tcPr>
                        <a:blipFill>
                          <a:blip r:embed="rId2"/>
                          <a:stretch>
                            <a:fillRect t="-430526" r="-208444" b="-20000"/>
                          </a:stretch>
                        </a:blipFill>
                      </a:tcPr>
                    </a:tc>
                    <a:tc>
                      <a:txBody>
                        <a:bodyPr/>
                        <a:lstStyle/>
                        <a:p>
                          <a:endParaRPr lang="en-US"/>
                        </a:p>
                      </a:txBody>
                      <a:tcPr>
                        <a:blipFill>
                          <a:blip r:embed="rId2"/>
                          <a:stretch>
                            <a:fillRect l="-133136" t="-430526" r="-177515" b="-20000"/>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We then substitute our answer for </a:t>
                </a:r>
                <a14:m>
                  <m:oMath xmlns:m="http://schemas.openxmlformats.org/officeDocument/2006/math">
                    <m:r>
                      <a:rPr>
                        <a:latin typeface="Cambria Math" panose="02040503050406030204" pitchFamily="18" charset="0"/>
                      </a:rPr>
                      <m:t>𝑦</m:t>
                    </m:r>
                  </m:oMath>
                </a14:m>
                <a:r>
                  <a:rPr sz="2800"/>
                  <a:t> into the original second equation.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graphicFrame>
            <p:nvGraphicFramePr>
              <p:cNvPr id="4" name="Table Placeholder 2">
                <a:extLst>
                  <a:ext uri="{FF2B5EF4-FFF2-40B4-BE49-F238E27FC236}">
                    <a16:creationId xmlns:a16="http://schemas.microsoft.com/office/drawing/2014/main" id="{72629D5A-35E9-45B2-953D-EB8652EEC31B}"/>
                  </a:ext>
                </a:extLst>
              </p:cNvPr>
              <p:cNvGraphicFramePr>
                <a:graphicFrameLocks/>
              </p:cNvGraphicFramePr>
              <p:nvPr>
                <p:extLst>
                  <p:ext uri="{D42A27DB-BD31-4B8C-83A1-F6EECF244321}">
                    <p14:modId xmlns:p14="http://schemas.microsoft.com/office/powerpoint/2010/main" val="4251317254"/>
                  </p:ext>
                </p:extLst>
              </p:nvPr>
            </p:nvGraphicFramePr>
            <p:xfrm>
              <a:off x="457200" y="2209800"/>
              <a:ext cx="8229600" cy="1036320"/>
            </p:xfrm>
            <a:graphic>
              <a:graphicData uri="http://schemas.openxmlformats.org/drawingml/2006/table">
                <a:tbl>
                  <a:tblPr firstRow="1" bandRow="1">
                    <a:tableStyleId>{2D5ABB26-0587-4C30-8999-92F81FD0307C}</a:tableStyleId>
                  </a:tblPr>
                  <a:tblGrid>
                    <a:gridCol w="2075895">
                      <a:extLst>
                        <a:ext uri="{9D8B030D-6E8A-4147-A177-3AD203B41FA5}">
                          <a16:colId xmlns:a16="http://schemas.microsoft.com/office/drawing/2014/main" val="20000"/>
                        </a:ext>
                      </a:extLst>
                    </a:gridCol>
                    <a:gridCol w="1657905">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r>
                                <a:rPr sz="2800">
                                  <a:latin typeface="Cambria Math"/>
                                </a:rPr>
                                <m:t>𝑥</m:t>
                              </m:r>
                              <m:r>
                                <a:rPr sz="2800">
                                  <a:latin typeface="Cambria Math"/>
                                </a:rPr>
                                <m:t>+3</m:t>
                              </m:r>
                            </m:oMath>
                          </a14:m>
                          <a:endParaRPr sz="2800" dirty="0"/>
                        </a:p>
                      </a:txBody>
                      <a:tcPr/>
                    </a:tc>
                    <a:tc>
                      <a:txBody>
                        <a:bodyPr/>
                        <a:lstStyle/>
                        <a:p>
                          <a:pPr algn="l">
                            <a:defRPr sz="1800"/>
                          </a:pPr>
                          <a:r>
                            <a:rPr sz="2800" dirty="0"/>
                            <a:t>​</a:t>
                          </a:r>
                          <a14:m>
                            <m:oMath xmlns:m="http://schemas.openxmlformats.org/officeDocument/2006/math">
                              <m:r>
                                <a:rPr sz="2800">
                                  <a:latin typeface="Cambria Math"/>
                                </a:rPr>
                                <m:t>=5</m:t>
                              </m:r>
                            </m:oMath>
                          </a14:m>
                          <a:endParaRPr sz="2800" dirty="0"/>
                        </a:p>
                      </a:txBody>
                      <a:tcPr/>
                    </a:tc>
                    <a:tc>
                      <a:txBody>
                        <a:bodyPr/>
                        <a:lstStyle/>
                        <a:p>
                          <a:pPr algn="l">
                            <a:defRPr sz="1100" b="1"/>
                          </a:pPr>
                          <a:r>
                            <a:rPr sz="2000" b="0" dirty="0"/>
                            <a:t>Substitute </a:t>
                          </a:r>
                          <a:r>
                            <a:rPr lang="en-US" sz="2000" b="0" i="1" dirty="0"/>
                            <a:t>y</a:t>
                          </a:r>
                          <a:r>
                            <a:rPr lang="en-US" sz="2000" b="0" dirty="0"/>
                            <a:t> </a:t>
                          </a:r>
                          <a:r>
                            <a:rPr lang="en-US" sz="2000" b="0" dirty="0">
                              <a:latin typeface="Cambria Math" panose="02040503050406030204" pitchFamily="18" charset="0"/>
                              <a:ea typeface="Cambria Math" panose="02040503050406030204" pitchFamily="18" charset="0"/>
                            </a:rPr>
                            <a:t>= 3 </a:t>
                          </a:r>
                          <a:r>
                            <a:rPr sz="2000" b="0" dirty="0"/>
                            <a:t>in the second equation.</a:t>
                          </a:r>
                        </a:p>
                      </a:txBody>
                      <a:tcPr/>
                    </a:tc>
                    <a:extLst>
                      <a:ext uri="{0D108BD9-81ED-4DB2-BD59-A6C34878D82A}">
                        <a16:rowId xmlns:a16="http://schemas.microsoft.com/office/drawing/2014/main" val="10000"/>
                      </a:ext>
                    </a:extLst>
                  </a:tr>
                  <a:tr h="370840">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a:rPr>
                                  <m:t>𝑥</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a:rPr>
                                <m:t>=2</m:t>
                              </m:r>
                            </m:oMath>
                          </a14:m>
                          <a:endParaRPr sz="2800" dirty="0"/>
                        </a:p>
                      </a:txBody>
                      <a:tcPr/>
                    </a:tc>
                    <a:tc>
                      <a:txBody>
                        <a:bodyPr/>
                        <a:lstStyle/>
                        <a:p>
                          <a:pPr algn="l">
                            <a:defRPr sz="1100" b="1"/>
                          </a:pPr>
                          <a:r>
                            <a:rPr sz="2000" b="0" dirty="0"/>
                            <a:t>Solve for</a:t>
                          </a:r>
                          <a:r>
                            <a:rPr lang="en-US" sz="2000" b="0" baseline="0" dirty="0"/>
                            <a:t> </a:t>
                          </a:r>
                          <a:r>
                            <a:rPr lang="en-US" sz="2000" b="0" i="1" baseline="0" dirty="0"/>
                            <a:t>x</a:t>
                          </a:r>
                          <a:r>
                            <a:rPr sz="2000" b="0" dirty="0"/>
                            <a:t>.</a:t>
                          </a:r>
                        </a:p>
                      </a:txBody>
                      <a:tcPr/>
                    </a:tc>
                    <a:extLst>
                      <a:ext uri="{0D108BD9-81ED-4DB2-BD59-A6C34878D82A}">
                        <a16:rowId xmlns:a16="http://schemas.microsoft.com/office/drawing/2014/main" val="10001"/>
                      </a:ext>
                    </a:extLst>
                  </a:tr>
                </a:tbl>
              </a:graphicData>
            </a:graphic>
          </p:graphicFrame>
        </mc:Choice>
        <mc:Fallback>
          <p:graphicFrame>
            <p:nvGraphicFramePr>
              <p:cNvPr id="4" name="Table Placeholder 2">
                <a:extLst>
                  <a:ext uri="{FF2B5EF4-FFF2-40B4-BE49-F238E27FC236}">
                    <a16:creationId xmlns:a16="http://schemas.microsoft.com/office/drawing/2014/main" id="{72629D5A-35E9-45B2-953D-EB8652EEC31B}"/>
                  </a:ext>
                </a:extLst>
              </p:cNvPr>
              <p:cNvGraphicFramePr>
                <a:graphicFrameLocks/>
              </p:cNvGraphicFramePr>
              <p:nvPr>
                <p:extLst>
                  <p:ext uri="{D42A27DB-BD31-4B8C-83A1-F6EECF244321}">
                    <p14:modId xmlns:p14="http://schemas.microsoft.com/office/powerpoint/2010/main" val="4251317254"/>
                  </p:ext>
                </p:extLst>
              </p:nvPr>
            </p:nvGraphicFramePr>
            <p:xfrm>
              <a:off x="457200" y="2209800"/>
              <a:ext cx="8229600" cy="1036320"/>
            </p:xfrm>
            <a:graphic>
              <a:graphicData uri="http://schemas.openxmlformats.org/drawingml/2006/table">
                <a:tbl>
                  <a:tblPr firstRow="1" bandRow="1">
                    <a:tableStyleId>{2D5ABB26-0587-4C30-8999-92F81FD0307C}</a:tableStyleId>
                  </a:tblPr>
                  <a:tblGrid>
                    <a:gridCol w="2075895">
                      <a:extLst>
                        <a:ext uri="{9D8B030D-6E8A-4147-A177-3AD203B41FA5}">
                          <a16:colId xmlns:a16="http://schemas.microsoft.com/office/drawing/2014/main" val="20000"/>
                        </a:ext>
                      </a:extLst>
                    </a:gridCol>
                    <a:gridCol w="1657905">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518160">
                    <a:tc>
                      <a:txBody>
                        <a:bodyPr/>
                        <a:lstStyle/>
                        <a:p>
                          <a:endParaRPr lang="en-US"/>
                        </a:p>
                      </a:txBody>
                      <a:tcPr>
                        <a:blipFill>
                          <a:blip r:embed="rId3"/>
                          <a:stretch>
                            <a:fillRect t="-10465" r="-295894" b="-131395"/>
                          </a:stretch>
                        </a:blipFill>
                      </a:tcPr>
                    </a:tc>
                    <a:tc>
                      <a:txBody>
                        <a:bodyPr/>
                        <a:lstStyle/>
                        <a:p>
                          <a:endParaRPr lang="en-US"/>
                        </a:p>
                      </a:txBody>
                      <a:tcPr>
                        <a:blipFill>
                          <a:blip r:embed="rId3"/>
                          <a:stretch>
                            <a:fillRect l="-125368" t="-10465" r="-270956" b="-131395"/>
                          </a:stretch>
                        </a:blipFill>
                      </a:tcPr>
                    </a:tc>
                    <a:tc>
                      <a:txBody>
                        <a:bodyPr/>
                        <a:lstStyle/>
                        <a:p>
                          <a:pPr algn="l">
                            <a:defRPr sz="1100" b="1"/>
                          </a:pPr>
                          <a:r>
                            <a:rPr sz="2000" b="0" dirty="0"/>
                            <a:t>Substitute </a:t>
                          </a:r>
                          <a:r>
                            <a:rPr lang="en-US" sz="2000" b="0" i="1" dirty="0"/>
                            <a:t>y</a:t>
                          </a:r>
                          <a:r>
                            <a:rPr lang="en-US" sz="2000" b="0" dirty="0"/>
                            <a:t> </a:t>
                          </a:r>
                          <a:r>
                            <a:rPr lang="en-US" sz="2000" b="0" dirty="0">
                              <a:latin typeface="Cambria Math" panose="02040503050406030204" pitchFamily="18" charset="0"/>
                              <a:ea typeface="Cambria Math" panose="02040503050406030204" pitchFamily="18" charset="0"/>
                            </a:rPr>
                            <a:t>= 3 </a:t>
                          </a:r>
                          <a:r>
                            <a:rPr sz="2000" b="0" dirty="0"/>
                            <a:t>in the second equation.</a:t>
                          </a:r>
                        </a:p>
                      </a:txBody>
                      <a:tcPr/>
                    </a:tc>
                    <a:extLst>
                      <a:ext uri="{0D108BD9-81ED-4DB2-BD59-A6C34878D82A}">
                        <a16:rowId xmlns:a16="http://schemas.microsoft.com/office/drawing/2014/main" val="10000"/>
                      </a:ext>
                    </a:extLst>
                  </a:tr>
                  <a:tr h="518160">
                    <a:tc>
                      <a:txBody>
                        <a:bodyPr/>
                        <a:lstStyle/>
                        <a:p>
                          <a:endParaRPr lang="en-US"/>
                        </a:p>
                      </a:txBody>
                      <a:tcPr>
                        <a:blipFill>
                          <a:blip r:embed="rId3"/>
                          <a:stretch>
                            <a:fillRect t="-111765" r="-295894" b="-32941"/>
                          </a:stretch>
                        </a:blipFill>
                      </a:tcPr>
                    </a:tc>
                    <a:tc>
                      <a:txBody>
                        <a:bodyPr/>
                        <a:lstStyle/>
                        <a:p>
                          <a:endParaRPr lang="en-US"/>
                        </a:p>
                      </a:txBody>
                      <a:tcPr>
                        <a:blipFill>
                          <a:blip r:embed="rId3"/>
                          <a:stretch>
                            <a:fillRect l="-125368" t="-111765" r="-270956" b="-32941"/>
                          </a:stretch>
                        </a:blipFill>
                      </a:tcPr>
                    </a:tc>
                    <a:tc>
                      <a:txBody>
                        <a:bodyPr/>
                        <a:lstStyle/>
                        <a:p>
                          <a:pPr algn="l">
                            <a:defRPr sz="1100" b="1"/>
                          </a:pPr>
                          <a:r>
                            <a:rPr sz="2000" b="0" dirty="0"/>
                            <a:t>Solve for</a:t>
                          </a:r>
                          <a:r>
                            <a:rPr lang="en-US" sz="2000" b="0" baseline="0" dirty="0"/>
                            <a:t> </a:t>
                          </a:r>
                          <a:r>
                            <a:rPr lang="en-US" sz="2000" b="0" i="1" baseline="0" dirty="0"/>
                            <a:t>x</a:t>
                          </a:r>
                          <a:r>
                            <a:rPr sz="2000" b="0" dirty="0"/>
                            <a:t>.</a:t>
                          </a:r>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solution to the system of equations is</a:t>
            </a:r>
            <a:r>
              <a:rPr lang="en-US" sz="2800" dirty="0"/>
              <a:t> </a:t>
            </a:r>
            <a:r>
              <a:rPr lang="en-US" sz="2800" dirty="0">
                <a:latin typeface="Cambria Math" panose="02040503050406030204" pitchFamily="18" charset="0"/>
                <a:ea typeface="Cambria Math" panose="02040503050406030204" pitchFamily="18" charset="0"/>
              </a:rPr>
              <a:t>(2, 3)</a:t>
            </a:r>
            <a:r>
              <a:rPr sz="2800" dirty="0"/>
              <a:t>.</a:t>
            </a:r>
          </a:p>
          <a:p>
            <a:endParaRPr lang="en-US" sz="2800" dirty="0"/>
          </a:p>
          <a:p>
            <a:r>
              <a:rPr sz="2800" dirty="0"/>
              <a:t>Note how the graph </a:t>
            </a:r>
            <a:r>
              <a:rPr lang="en-US" sz="2800" dirty="0"/>
              <a:t>in Figure 2 </a:t>
            </a:r>
            <a:r>
              <a:rPr sz="2800" dirty="0"/>
              <a:t>corresponds to the system and the ordered pair solution that we have found.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dirty="0"/>
              <a:t>—Slide 6</a:t>
            </a:r>
            <a:endParaRPr dirty="0"/>
          </a:p>
        </p:txBody>
      </p:sp>
      <p:pic>
        <p:nvPicPr>
          <p:cNvPr id="5" name="Content Placeholder 4">
            <a:extLst>
              <a:ext uri="{FF2B5EF4-FFF2-40B4-BE49-F238E27FC236}">
                <a16:creationId xmlns:a16="http://schemas.microsoft.com/office/drawing/2014/main" id="{B0923808-FF2E-4D28-B394-B8E502851184}"/>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2200" y="1082676"/>
            <a:ext cx="4267200" cy="4267200"/>
          </a:xfrm>
        </p:spPr>
      </p:pic>
      <p:pic>
        <p:nvPicPr>
          <p:cNvPr id="4" name="Picture 3">
            <a:extLst>
              <a:ext uri="{FF2B5EF4-FFF2-40B4-BE49-F238E27FC236}">
                <a16:creationId xmlns:a16="http://schemas.microsoft.com/office/drawing/2014/main" id="{6AA86441-1DD5-479C-9122-0E9D9451BA93}"/>
              </a:ext>
            </a:extLst>
          </p:cNvPr>
          <p:cNvPicPr>
            <a:picLocks noChangeAspect="1"/>
          </p:cNvPicPr>
          <p:nvPr/>
        </p:nvPicPr>
        <p:blipFill>
          <a:blip r:embed="rId4"/>
          <a:stretch>
            <a:fillRect/>
          </a:stretch>
        </p:blipFill>
        <p:spPr>
          <a:xfrm>
            <a:off x="3782499" y="5346127"/>
            <a:ext cx="1579001" cy="749873"/>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4148</TotalTime>
  <Words>1967</Words>
  <Application>Microsoft Office PowerPoint</Application>
  <PresentationFormat>On-screen Show (4:3)</PresentationFormat>
  <Paragraphs>183</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Cambria Math</vt:lpstr>
      <vt:lpstr>Ti86pc</vt:lpstr>
      <vt:lpstr>Times New Roman</vt:lpstr>
      <vt:lpstr>Office Theme</vt:lpstr>
      <vt:lpstr>Section 4.R.5</vt:lpstr>
      <vt:lpstr>Definition: Solutions to Systems of Linear Equations</vt:lpstr>
      <vt:lpstr>Example 1: Solving an Independent System by Substitution—Slide 1</vt:lpstr>
      <vt:lpstr>Note</vt:lpstr>
      <vt:lpstr>Example 1: Solving an Independent System by Substitution—Slide 2</vt:lpstr>
      <vt:lpstr>Example 1: Solving an Independent System by Substitution—Slide 3</vt:lpstr>
      <vt:lpstr>Example 1: Solving an Independent System by Substitution—Slide 4</vt:lpstr>
      <vt:lpstr>Example 1: Solving an Independent System by Substitution—Slide 5</vt:lpstr>
      <vt:lpstr>Example 1: Solving an Independent System by Substitution—Slide 6</vt:lpstr>
      <vt:lpstr>Example 2: Solving a Dependent System by Substitution—Slide 1</vt:lpstr>
      <vt:lpstr>Example 2: Solving a Dependent System by Substitution—Slide 2</vt:lpstr>
      <vt:lpstr>Example 2: Solving a Dependent System by Substitution—Slide 3</vt:lpstr>
      <vt:lpstr>Example 2: Solving a Dependent System by Substitution—Slide 4</vt:lpstr>
      <vt:lpstr>Example 3: Solving an Independent System by Addition—Slide 1</vt:lpstr>
      <vt:lpstr>Example 3: Solving an Independent System by Addition—Slide 2</vt:lpstr>
      <vt:lpstr>Example 3: Solving an Independent System by Addition—Slide 3</vt:lpstr>
      <vt:lpstr>Example 3: Solving an Independent System by Addition—Slide 4</vt:lpstr>
      <vt:lpstr>Example 3: Solving an Independent System by Addition—Slide 5</vt:lpstr>
      <vt:lpstr>Example 3: Solving an Independent System by Addition—Slide 6</vt:lpstr>
      <vt:lpstr>Example 4: Solving an Inconsistent System by Addition—Slide 1</vt:lpstr>
      <vt:lpstr>Example 4: Solving an Inconsistent System by Addition—Slide 2</vt:lpstr>
      <vt:lpstr>Example 4: Solving an Inconsistent System by Addition—Slide 3</vt:lpstr>
      <vt:lpstr>Technology: Solving Systems of Equations—Slide 1</vt:lpstr>
      <vt:lpstr>Technology: Solving Systems of Equations—Slide 2</vt:lpstr>
      <vt:lpstr>Technology: Solving Systems of Equations—Slide 3</vt:lpstr>
      <vt:lpstr>Technology: Solving Systems of Equations—Slide 4</vt:lpstr>
      <vt:lpstr>Example 5: Solving an Independent System by Addition—Slide 1</vt:lpstr>
      <vt:lpstr>Example 5: Solving an Independent System by Addition—Slide 2</vt:lpstr>
      <vt:lpstr>Example 5: Solving an Independent System by Addition—Slide 3</vt:lpstr>
      <vt:lpstr>Example 5: Solving an Independent System by Addition—Slide 4</vt:lpstr>
      <vt:lpstr>Example 5: Solving an Independent System by Addition—Slide 5</vt:lpstr>
      <vt:lpstr>Example 5: Solving an Independent System by Addition—Slide 6</vt:lpstr>
      <vt:lpstr>Example 5: Solving an Independent System by Addition—Slide 7</vt:lpstr>
      <vt:lpstr>Example 6: Solving a Dependent System by Addition—Slide 1</vt:lpstr>
      <vt:lpstr>Example 6: Solving a Dependent System by Addition—Slide 2</vt:lpstr>
      <vt:lpstr>Example 6: Solving a Dependent System by Addition—Slide 3</vt:lpstr>
      <vt:lpstr>Example 6: Solving a Dependent System by Addition—Slide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Plus Integrated Review, 2nd Edition</dc:title>
  <dc:creator>Hawkes Learning</dc:creator>
  <cp:lastModifiedBy>Marvin Glover</cp:lastModifiedBy>
  <cp:revision>294</cp:revision>
  <dcterms:created xsi:type="dcterms:W3CDTF">2013-04-26T14:43:13Z</dcterms:created>
  <dcterms:modified xsi:type="dcterms:W3CDTF">2025-07-02T16:34:01Z</dcterms:modified>
</cp:coreProperties>
</file>