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284" r:id="rId3"/>
    <p:sldId id="285" r:id="rId4"/>
    <p:sldId id="286" r:id="rId5"/>
    <p:sldId id="288" r:id="rId6"/>
    <p:sldId id="289" r:id="rId7"/>
    <p:sldId id="291" r:id="rId8"/>
    <p:sldId id="293" r:id="rId9"/>
    <p:sldId id="300" r:id="rId10"/>
    <p:sldId id="294" r:id="rId11"/>
    <p:sldId id="295" r:id="rId12"/>
    <p:sldId id="318" r:id="rId13"/>
    <p:sldId id="299" r:id="rId14"/>
    <p:sldId id="261" r:id="rId15"/>
    <p:sldId id="262" r:id="rId16"/>
    <p:sldId id="263" r:id="rId17"/>
    <p:sldId id="264" r:id="rId18"/>
    <p:sldId id="269" r:id="rId19"/>
    <p:sldId id="270" r:id="rId20"/>
    <p:sldId id="271" r:id="rId21"/>
    <p:sldId id="272" r:id="rId22"/>
    <p:sldId id="273" r:id="rId23"/>
    <p:sldId id="301" r:id="rId24"/>
    <p:sldId id="302" r:id="rId25"/>
    <p:sldId id="304" r:id="rId26"/>
    <p:sldId id="306" r:id="rId27"/>
    <p:sldId id="319" r:id="rId28"/>
    <p:sldId id="321" r:id="rId29"/>
    <p:sldId id="292" r:id="rId30"/>
    <p:sldId id="327" r:id="rId31"/>
    <p:sldId id="313" r:id="rId32"/>
    <p:sldId id="322" r:id="rId33"/>
    <p:sldId id="296" r:id="rId34"/>
    <p:sldId id="314" r:id="rId35"/>
    <p:sldId id="298" r:id="rId36"/>
    <p:sldId id="305" r:id="rId37"/>
    <p:sldId id="323" r:id="rId38"/>
    <p:sldId id="328" r:id="rId39"/>
    <p:sldId id="315" r:id="rId40"/>
    <p:sldId id="329" r:id="rId41"/>
    <p:sldId id="330" r:id="rId42"/>
    <p:sldId id="316" r:id="rId43"/>
    <p:sldId id="317" r:id="rId44"/>
    <p:sldId id="307" r:id="rId45"/>
    <p:sldId id="331" r:id="rId46"/>
  </p:sldIdLst>
  <p:sldSz cx="9144000" cy="6858000" type="screen4x3"/>
  <p:notesSz cx="6858000" cy="9144000"/>
  <p:embeddedFontLs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8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59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38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17.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17.x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image" Target="../media/image18.wmf"/></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2.bin"/><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4.bin"/><Relationship Id="rId1" Type="http://schemas.openxmlformats.org/officeDocument/2006/relationships/slideLayout" Target="../slideLayouts/slideLayout17.xml"/><Relationship Id="rId6" Type="http://schemas.openxmlformats.org/officeDocument/2006/relationships/oleObject" Target="../embeddings/oleObject16.bin"/><Relationship Id="rId5" Type="http://schemas.openxmlformats.org/officeDocument/2006/relationships/image" Target="../media/image27.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7.bin"/><Relationship Id="rId1" Type="http://schemas.openxmlformats.org/officeDocument/2006/relationships/slideLayout" Target="../slideLayouts/slideLayout17.xml"/><Relationship Id="rId6" Type="http://schemas.openxmlformats.org/officeDocument/2006/relationships/oleObject" Target="../embeddings/oleObject19.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37.wmf"/><Relationship Id="rId2"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oleObject" Target="../embeddings/oleObject23.bin"/><Relationship Id="rId5" Type="http://schemas.openxmlformats.org/officeDocument/2006/relationships/image" Target="../media/image36.png"/><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4.bin"/><Relationship Id="rId1" Type="http://schemas.openxmlformats.org/officeDocument/2006/relationships/slideLayout" Target="../slideLayouts/slideLayout17.xml"/><Relationship Id="rId6" Type="http://schemas.openxmlformats.org/officeDocument/2006/relationships/image" Target="../media/image40.wmf"/><Relationship Id="rId5" Type="http://schemas.openxmlformats.org/officeDocument/2006/relationships/oleObject" Target="../embeddings/oleObject25.bin"/><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43.wmf"/><Relationship Id="rId5" Type="http://schemas.openxmlformats.org/officeDocument/2006/relationships/oleObject" Target="../embeddings/oleObject27.bin"/><Relationship Id="rId4" Type="http://schemas.openxmlformats.org/officeDocument/2006/relationships/image" Target="../media/image42.wmf"/></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80.png"/></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Polynomial and </a:t>
            </a:r>
            <a:r>
              <a:rPr lang="en-US" dirty="0"/>
              <a:t>Rational</a:t>
            </a:r>
            <a:r>
              <a:rPr dirty="0"/>
              <a:t> Inequalities</a:t>
            </a:r>
          </a:p>
        </p:txBody>
      </p:sp>
      <p:sp>
        <p:nvSpPr>
          <p:cNvPr id="3" name="Title 2"/>
          <p:cNvSpPr>
            <a:spLocks noGrp="1"/>
          </p:cNvSpPr>
          <p:nvPr>
            <p:ph type="title"/>
          </p:nvPr>
        </p:nvSpPr>
        <p:spPr/>
        <p:txBody>
          <a:bodyPr/>
          <a:lstStyle/>
          <a:p>
            <a:r>
              <a:rPr dirty="0"/>
              <a:t>Section </a:t>
            </a:r>
            <a:r>
              <a:rPr lang="en-US" dirty="0"/>
              <a:t>4</a:t>
            </a:r>
            <a:r>
              <a:rPr dirty="0"/>
              <a:t>.</a:t>
            </a:r>
            <a:r>
              <a:rPr lang="en-US" dirty="0"/>
              <a:t>R.4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Solving Polynomial Inequalities Using the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Follow the steps in the procedure for the Sign-Test Method.</a:t>
                </a:r>
              </a:p>
              <a:p>
                <a:r>
                  <a:rPr lang="en-US" b="1" dirty="0"/>
                  <a:t>Step 1:</a:t>
                </a:r>
                <a:r>
                  <a:rPr lang="en-US" dirty="0"/>
                  <a:t> Find the zeros of </a:t>
                </a:r>
              </a:p>
              <a:p>
                <a:pPr algn="ct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oMath>
                </a14:m>
                <a:r>
                  <a:rPr lang="ar-AE" dirty="0"/>
                  <a:t>.</a:t>
                </a:r>
              </a:p>
              <a:p>
                <a:r>
                  <a:rPr lang="en-US" sz="2800" dirty="0"/>
                  <a:t>By the Zero-Factor Property, we can see that </a:t>
                </a:r>
                <a:r>
                  <a:rPr lang="en-US" sz="2800" i="1" dirty="0"/>
                  <a:t>p</a:t>
                </a:r>
                <a:r>
                  <a:rPr lang="en-US" sz="2800" dirty="0"/>
                  <a:t>(</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0</a:t>
                </a:r>
                <a:r>
                  <a:rPr lang="en-US" dirty="0">
                    <a:latin typeface="Cambria Math" panose="02040503050406030204" pitchFamily="18" charset="0"/>
                    <a:ea typeface="Cambria Math" panose="02040503050406030204" pitchFamily="18" charset="0"/>
                  </a:rPr>
                  <a:t> </a:t>
                </a:r>
                <a:r>
                  <a:rPr lang="en-US" sz="2800" dirty="0"/>
                  <a:t>when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−5, 2 </a:t>
                </a:r>
                <a:r>
                  <a:rPr lang="en-US" sz="2800" dirty="0"/>
                  <a:t>or </a:t>
                </a:r>
                <a:r>
                  <a:rPr lang="en-US" sz="2800" dirty="0">
                    <a:latin typeface="Cambria Math" panose="02040503050406030204" pitchFamily="18" charset="0"/>
                    <a:ea typeface="Cambria Math" panose="02040503050406030204" pitchFamily="18" charset="0"/>
                  </a:rPr>
                  <a:t>4</a:t>
                </a:r>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Solving Polynomial Inequalities Using the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0"/>
              </p:nvPr>
            </p:nvSpPr>
            <p:spPr/>
            <p:txBody>
              <a:bodyPr/>
              <a:lstStyle/>
              <a:p>
                <a:r>
                  <a:rPr lang="en-US" b="1" dirty="0"/>
                  <a:t>Step 2:</a:t>
                </a:r>
                <a:r>
                  <a:rPr lang="en-US" dirty="0"/>
                  <a:t> Place the zeros on a number line.</a:t>
                </a:r>
              </a:p>
              <a:p>
                <a:endParaRPr lang="en-US" dirty="0"/>
              </a:p>
              <a:p>
                <a:endParaRPr lang="en-US" dirty="0"/>
              </a:p>
              <a:p>
                <a:pPr algn="ctr"/>
                <a:r>
                  <a:rPr lang="en-US" dirty="0"/>
                  <a:t>Figure 4</a:t>
                </a:r>
              </a:p>
              <a:p>
                <a:endParaRPr lang="en-US" dirty="0"/>
              </a:p>
              <a:p>
                <a:r>
                  <a:rPr lang="en-US" dirty="0"/>
                  <a:t>This splits the number line into the intervals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e>
                    </m:d>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e>
                    </m:d>
                  </m:oMath>
                </a14:m>
                <a:r>
                  <a:rPr lang="en-US" dirty="0"/>
                  <a:t>,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e>
                    </m:d>
                  </m:oMath>
                </a14:m>
                <a:r>
                  <a:rPr lang="en-US" dirty="0"/>
                  <a:t>, and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e>
                    </m:d>
                  </m:oMath>
                </a14:m>
                <a:r>
                  <a:rPr lang="en-US" dirty="0"/>
                  <a:t>.</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IN">
                    <a:noFill/>
                  </a:rPr>
                  <a:t> </a:t>
                </a:r>
              </a:p>
            </p:txBody>
          </p:sp>
        </mc:Fallback>
      </mc:AlternateContent>
      <p:pic>
        <p:nvPicPr>
          <p:cNvPr id="6" name="Graphic 5">
            <a:extLst>
              <a:ext uri="{FF2B5EF4-FFF2-40B4-BE49-F238E27FC236}">
                <a16:creationId xmlns:a16="http://schemas.microsoft.com/office/drawing/2014/main" id="{DFDA9988-B167-40C8-BE18-D4B41F099B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504" y="1752600"/>
            <a:ext cx="7500992" cy="8334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Solving Polynomial Inequalities Using the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p:sp>
        <p:nvSpPr>
          <p:cNvPr id="4" name="Text Placeholder 3"/>
          <p:cNvSpPr>
            <a:spLocks noGrp="1"/>
          </p:cNvSpPr>
          <p:nvPr>
            <p:ph type="body" sz="quarter" idx="10"/>
          </p:nvPr>
        </p:nvSpPr>
        <p:spPr/>
        <p:txBody>
          <a:bodyPr/>
          <a:lstStyle/>
          <a:p>
            <a:r>
              <a:rPr lang="en-US" b="1" dirty="0"/>
              <a:t>Step 3:</a:t>
            </a:r>
            <a:r>
              <a:rPr lang="en-US" dirty="0"/>
              <a:t> Evaluate </a:t>
            </a:r>
            <a:r>
              <a:rPr lang="en-US" i="1" dirty="0"/>
              <a:t>p</a:t>
            </a:r>
            <a:r>
              <a:rPr lang="en-US" dirty="0"/>
              <a:t>(</a:t>
            </a:r>
            <a:r>
              <a:rPr lang="en-US" i="1" dirty="0"/>
              <a:t>x</a:t>
            </a:r>
            <a:r>
              <a:rPr lang="en-US" dirty="0"/>
              <a:t>) for a test point in each interval.</a:t>
            </a:r>
          </a:p>
        </p:txBody>
      </p:sp>
      <mc:AlternateContent xmlns:mc="http://schemas.openxmlformats.org/markup-compatibility/2006" xmlns:a14="http://schemas.microsoft.com/office/drawing/2010/main">
        <mc:Choice Requires="a14">
          <p:graphicFrame>
            <p:nvGraphicFramePr>
              <p:cNvPr id="5" name="Table Placeholder 2"/>
              <p:cNvGraphicFramePr>
                <a:graphicFrameLocks/>
              </p:cNvGraphicFramePr>
              <p:nvPr>
                <p:extLst>
                  <p:ext uri="{D42A27DB-BD31-4B8C-83A1-F6EECF244321}">
                    <p14:modId xmlns:p14="http://schemas.microsoft.com/office/powerpoint/2010/main" val="416882218"/>
                  </p:ext>
                </p:extLst>
              </p:nvPr>
            </p:nvGraphicFramePr>
            <p:xfrm>
              <a:off x="267811" y="1548939"/>
              <a:ext cx="8608378" cy="4028440"/>
            </p:xfrm>
            <a:graphic>
              <a:graphicData uri="http://schemas.openxmlformats.org/drawingml/2006/table">
                <a:tbl>
                  <a:tblPr firstRow="1" bandRow="1">
                    <a:tableStyleId>{2D5ABB26-0587-4C30-8999-92F81FD0307C}</a:tableStyleId>
                  </a:tblPr>
                  <a:tblGrid>
                    <a:gridCol w="1175068">
                      <a:extLst>
                        <a:ext uri="{9D8B030D-6E8A-4147-A177-3AD203B41FA5}">
                          <a16:colId xmlns:a16="http://schemas.microsoft.com/office/drawing/2014/main" val="20000"/>
                        </a:ext>
                      </a:extLst>
                    </a:gridCol>
                    <a:gridCol w="1158113">
                      <a:extLst>
                        <a:ext uri="{9D8B030D-6E8A-4147-A177-3AD203B41FA5}">
                          <a16:colId xmlns:a16="http://schemas.microsoft.com/office/drawing/2014/main" val="20001"/>
                        </a:ext>
                      </a:extLst>
                    </a:gridCol>
                    <a:gridCol w="3827526">
                      <a:extLst>
                        <a:ext uri="{9D8B030D-6E8A-4147-A177-3AD203B41FA5}">
                          <a16:colId xmlns:a16="http://schemas.microsoft.com/office/drawing/2014/main" val="20002"/>
                        </a:ext>
                      </a:extLst>
                    </a:gridCol>
                    <a:gridCol w="2447671">
                      <a:extLst>
                        <a:ext uri="{9D8B030D-6E8A-4147-A177-3AD203B41FA5}">
                          <a16:colId xmlns:a16="http://schemas.microsoft.com/office/drawing/2014/main" val="20003"/>
                        </a:ext>
                      </a:extLst>
                    </a:gridCol>
                  </a:tblGrid>
                  <a:tr h="370840">
                    <a:tc>
                      <a:txBody>
                        <a:bodyPr/>
                        <a:lstStyle/>
                        <a:p>
                          <a:pPr algn="ctr">
                            <a:defRPr sz="1600" b="1"/>
                          </a:pPr>
                          <a:r>
                            <a:rPr sz="1800" dirty="0"/>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1800" dirty="0"/>
                            <a:t>Test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1800" dirty="0"/>
                            <a:t>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1800" dirty="0"/>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(−∞,−5)</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𝑥</m:t>
                                </m:r>
                                <m:r>
                                  <a:rPr sz="1800">
                                    <a:latin typeface="Cambria Math"/>
                                  </a:rPr>
                                  <m:t>=−6</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1800" i="1" smtClean="0">
                                        <a:latin typeface="Cambria Math" panose="02040503050406030204" pitchFamily="18" charset="0"/>
                                      </a:rPr>
                                    </m:ctrlPr>
                                  </m:funcPr>
                                  <m:fName>
                                    <m:r>
                                      <a:rPr lang="ar-AE" sz="1800">
                                        <a:latin typeface="Cambria Math" panose="02040503050406030204" pitchFamily="18" charset="0"/>
                                      </a:rPr>
                                      <m:t>𝑝</m:t>
                                    </m:r>
                                  </m:fName>
                                  <m:e>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6</m:t>
                                        </m:r>
                                      </m:e>
                                    </m:d>
                                  </m:e>
                                </m:func>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2</m:t>
                                    </m:r>
                                  </m:e>
                                </m:d>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5</m:t>
                                    </m:r>
                                  </m:e>
                                </m:d>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4</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6</m:t>
                                        </m:r>
                                      </m:e>
                                    </m:d>
                                  </m:e>
                                </m:phant>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8</m:t>
                                    </m:r>
                                  </m:e>
                                </m:d>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1</m:t>
                                    </m:r>
                                  </m:e>
                                </m:d>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10</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6</m:t>
                                        </m:r>
                                      </m:e>
                                    </m:d>
                                  </m:e>
                                </m:phant>
                                <m:r>
                                  <a:rPr lang="ar-AE" sz="1800">
                                    <a:latin typeface="Cambria Math" panose="02040503050406030204" pitchFamily="18" charset="0"/>
                                  </a:rPr>
                                  <m:t>=−</m:t>
                                </m:r>
                                <m:r>
                                  <a:rPr lang="ar-AE" sz="1800">
                                    <a:latin typeface="Cambria Math" panose="02040503050406030204" pitchFamily="18" charset="0"/>
                                  </a:rPr>
                                  <m:t>80</m:t>
                                </m:r>
                              </m:oMath>
                            </m:oMathPara>
                          </a14:m>
                          <a:endParaRPr lang="ar-A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 xmlns:m="http://schemas.openxmlformats.org/officeDocument/2006/math">
                              <m:func>
                                <m:funcPr>
                                  <m:ctrlPr>
                                    <a:rPr sz="1800" i="1">
                                      <a:latin typeface="Cambria Math" panose="02040503050406030204" pitchFamily="18" charset="0"/>
                                    </a:rPr>
                                  </m:ctrlPr>
                                </m:funcPr>
                                <m:fName>
                                  <m:r>
                                    <a:rPr sz="1800">
                                      <a:latin typeface="Cambria Math"/>
                                    </a:rPr>
                                    <m:t>𝑝</m:t>
                                  </m:r>
                                </m:fName>
                                <m:e>
                                  <m:d>
                                    <m:dPr>
                                      <m:ctrlPr>
                                        <a:rPr sz="1800" i="1">
                                          <a:latin typeface="Cambria Math" panose="02040503050406030204" pitchFamily="18" charset="0"/>
                                        </a:rPr>
                                      </m:ctrlPr>
                                    </m:dPr>
                                    <m:e>
                                      <m:r>
                                        <a:rPr sz="1800">
                                          <a:latin typeface="Cambria Math"/>
                                        </a:rPr>
                                        <m:t>𝑥</m:t>
                                      </m:r>
                                    </m:e>
                                  </m:d>
                                </m:e>
                              </m:func>
                              <m:r>
                                <a:rPr sz="1800">
                                  <a:latin typeface="Cambria Math"/>
                                </a:rPr>
                                <m:t>&lt;</m:t>
                              </m:r>
                              <m:r>
                                <a:rPr sz="1800">
                                  <a:latin typeface="Cambria Math"/>
                                </a:rPr>
                                <m:t>0</m:t>
                              </m:r>
                            </m:oMath>
                          </a14:m>
                          <a:r>
                            <a:rPr sz="1800" dirty="0"/>
                            <a:t> on </a:t>
                          </a:r>
                          <a14:m>
                            <m:oMath xmlns:m="http://schemas.openxmlformats.org/officeDocument/2006/math">
                              <m:r>
                                <a:rPr sz="1800">
                                  <a:latin typeface="Cambria Math"/>
                                </a:rPr>
                                <m:t>(−</m:t>
                              </m:r>
                              <m:r>
                                <a:rPr sz="1800">
                                  <a:latin typeface="Cambria Math"/>
                                </a:rPr>
                                <m:t>∞</m:t>
                              </m:r>
                              <m:r>
                                <a:rPr sz="1800">
                                  <a:latin typeface="Cambria Math"/>
                                </a:rPr>
                                <m:t>,−</m:t>
                              </m:r>
                              <m:r>
                                <a:rPr sz="1800">
                                  <a:latin typeface="Cambria Math"/>
                                </a:rPr>
                                <m:t>5</m:t>
                              </m:r>
                              <m:r>
                                <a:rPr sz="1800">
                                  <a:latin typeface="Cambria Math"/>
                                </a:rPr>
                                <m:t>)</m:t>
                              </m:r>
                            </m:oMath>
                          </a14:m>
                          <a:r>
                            <a:rPr sz="1800" dirty="0"/>
                            <a:t> </a:t>
                          </a:r>
                          <a:br>
                            <a:rPr lang="en-US" sz="1800" dirty="0"/>
                          </a:br>
                          <a:br>
                            <a:rPr lang="en-US" sz="1800" dirty="0"/>
                          </a:br>
                          <a:r>
                            <a:rPr sz="1800" b="0" dirty="0"/>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m:t>
                                </m:r>
                                <m:r>
                                  <a:rPr sz="1800">
                                    <a:latin typeface="Cambria Math"/>
                                  </a:rPr>
                                  <m:t>5</m:t>
                                </m:r>
                                <m:r>
                                  <a:rPr sz="1800">
                                    <a:latin typeface="Cambria Math"/>
                                  </a:rPr>
                                  <m:t>,</m:t>
                                </m:r>
                                <m:r>
                                  <a:rPr sz="1800">
                                    <a:latin typeface="Cambria Math"/>
                                  </a:rPr>
                                  <m:t>2</m:t>
                                </m:r>
                                <m:r>
                                  <a:rPr sz="1800">
                                    <a:latin typeface="Cambria Math"/>
                                  </a:rPr>
                                  <m:t>)</m:t>
                                </m:r>
                              </m:oMath>
                            </m:oMathPara>
                          </a14:m>
                          <a:endParaRP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𝑥</m:t>
                                </m:r>
                                <m:r>
                                  <a:rPr sz="1800">
                                    <a:latin typeface="Cambria Math"/>
                                  </a:rPr>
                                  <m:t>=</m:t>
                                </m:r>
                                <m:r>
                                  <a:rPr sz="1800">
                                    <a:latin typeface="Cambria Math"/>
                                  </a:rPr>
                                  <m:t>0</m:t>
                                </m:r>
                              </m:oMath>
                            </m:oMathPara>
                          </a14:m>
                          <a:endParaRP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1800" i="1" smtClean="0">
                                        <a:latin typeface="Cambria Math" panose="02040503050406030204" pitchFamily="18" charset="0"/>
                                      </a:rPr>
                                    </m:ctrlPr>
                                  </m:funcPr>
                                  <m:fName>
                                    <m:r>
                                      <a:rPr lang="ar-AE" sz="1800">
                                        <a:latin typeface="Cambria Math" panose="02040503050406030204" pitchFamily="18" charset="0"/>
                                      </a:rPr>
                                      <m:t>𝑝</m:t>
                                    </m:r>
                                  </m:fName>
                                  <m:e>
                                    <m:d>
                                      <m:dPr>
                                        <m:ctrlPr>
                                          <a:rPr lang="ar-AE" sz="1800" i="1">
                                            <a:latin typeface="Cambria Math" panose="02040503050406030204" pitchFamily="18" charset="0"/>
                                          </a:rPr>
                                        </m:ctrlPr>
                                      </m:dPr>
                                      <m:e>
                                        <m:r>
                                          <a:rPr lang="ar-AE" sz="1800">
                                            <a:latin typeface="Cambria Math" panose="02040503050406030204" pitchFamily="18" charset="0"/>
                                          </a:rPr>
                                          <m:t>0</m:t>
                                        </m:r>
                                      </m:e>
                                    </m:d>
                                  </m:e>
                                </m:func>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0</m:t>
                                    </m:r>
                                    <m:r>
                                      <a:rPr lang="ar-AE" sz="1800">
                                        <a:latin typeface="Cambria Math" panose="02040503050406030204" pitchFamily="18" charset="0"/>
                                      </a:rPr>
                                      <m:t>−</m:t>
                                    </m:r>
                                    <m:r>
                                      <a:rPr lang="ar-AE" sz="1800">
                                        <a:latin typeface="Cambria Math" panose="02040503050406030204" pitchFamily="18" charset="0"/>
                                      </a:rPr>
                                      <m:t>2</m:t>
                                    </m:r>
                                  </m:e>
                                </m:d>
                                <m:d>
                                  <m:dPr>
                                    <m:ctrlPr>
                                      <a:rPr lang="ar-AE" sz="1800" i="1">
                                        <a:latin typeface="Cambria Math" panose="02040503050406030204" pitchFamily="18" charset="0"/>
                                      </a:rPr>
                                    </m:ctrlPr>
                                  </m:dPr>
                                  <m:e>
                                    <m:r>
                                      <a:rPr lang="ar-AE" sz="1800">
                                        <a:latin typeface="Cambria Math" panose="02040503050406030204" pitchFamily="18" charset="0"/>
                                      </a:rPr>
                                      <m:t>0</m:t>
                                    </m:r>
                                    <m:r>
                                      <a:rPr lang="ar-AE" sz="1800">
                                        <a:latin typeface="Cambria Math" panose="02040503050406030204" pitchFamily="18" charset="0"/>
                                      </a:rPr>
                                      <m:t>+</m:t>
                                    </m:r>
                                    <m:r>
                                      <a:rPr lang="ar-AE" sz="1800">
                                        <a:latin typeface="Cambria Math" panose="02040503050406030204" pitchFamily="18" charset="0"/>
                                      </a:rPr>
                                      <m:t>5</m:t>
                                    </m:r>
                                  </m:e>
                                </m:d>
                                <m:d>
                                  <m:dPr>
                                    <m:ctrlPr>
                                      <a:rPr lang="ar-AE" sz="1800" i="1">
                                        <a:latin typeface="Cambria Math" panose="02040503050406030204" pitchFamily="18" charset="0"/>
                                      </a:rPr>
                                    </m:ctrlPr>
                                  </m:dPr>
                                  <m:e>
                                    <m:r>
                                      <a:rPr lang="ar-AE" sz="1800">
                                        <a:latin typeface="Cambria Math" panose="02040503050406030204" pitchFamily="18" charset="0"/>
                                      </a:rPr>
                                      <m:t>0</m:t>
                                    </m:r>
                                    <m:r>
                                      <a:rPr lang="ar-AE" sz="1800">
                                        <a:latin typeface="Cambria Math" panose="02040503050406030204" pitchFamily="18" charset="0"/>
                                      </a:rPr>
                                      <m:t>−</m:t>
                                    </m:r>
                                    <m:r>
                                      <a:rPr lang="ar-AE" sz="1800">
                                        <a:latin typeface="Cambria Math" panose="02040503050406030204" pitchFamily="18" charset="0"/>
                                      </a:rPr>
                                      <m:t>4</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0</m:t>
                                        </m:r>
                                      </m:e>
                                    </m:d>
                                  </m:e>
                                </m:phant>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2</m:t>
                                    </m:r>
                                  </m:e>
                                </m:d>
                                <m:d>
                                  <m:dPr>
                                    <m:ctrlPr>
                                      <a:rPr lang="ar-AE" sz="1800" i="1">
                                        <a:latin typeface="Cambria Math" panose="02040503050406030204" pitchFamily="18" charset="0"/>
                                      </a:rPr>
                                    </m:ctrlPr>
                                  </m:dPr>
                                  <m:e>
                                    <m:r>
                                      <a:rPr lang="ar-AE" sz="1800">
                                        <a:latin typeface="Cambria Math" panose="02040503050406030204" pitchFamily="18" charset="0"/>
                                      </a:rPr>
                                      <m:t>5</m:t>
                                    </m:r>
                                  </m:e>
                                </m:d>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4</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0</m:t>
                                        </m:r>
                                      </m:e>
                                    </m:d>
                                  </m:e>
                                </m:phant>
                                <m:r>
                                  <a:rPr lang="ar-AE" sz="1800">
                                    <a:latin typeface="Cambria Math" panose="02040503050406030204" pitchFamily="18" charset="0"/>
                                  </a:rPr>
                                  <m:t>=</m:t>
                                </m:r>
                                <m:r>
                                  <a:rPr lang="ar-AE" sz="1800">
                                    <a:latin typeface="Cambria Math" panose="02040503050406030204" pitchFamily="18" charset="0"/>
                                  </a:rPr>
                                  <m:t>40</m:t>
                                </m:r>
                              </m:oMath>
                            </m:oMathPara>
                          </a14:m>
                          <a:endParaRPr lang="ar-A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1800" dirty="0"/>
                            <a:t> </a:t>
                          </a:r>
                          <a14:m>
                            <m:oMath xmlns:m="http://schemas.openxmlformats.org/officeDocument/2006/math">
                              <m:func>
                                <m:funcPr>
                                  <m:ctrlPr>
                                    <a:rPr sz="1800" i="1">
                                      <a:latin typeface="Cambria Math" panose="02040503050406030204" pitchFamily="18" charset="0"/>
                                    </a:rPr>
                                  </m:ctrlPr>
                                </m:funcPr>
                                <m:fName>
                                  <m:r>
                                    <a:rPr sz="1800">
                                      <a:latin typeface="Cambria Math"/>
                                    </a:rPr>
                                    <m:t>𝑝</m:t>
                                  </m:r>
                                </m:fName>
                                <m:e>
                                  <m:d>
                                    <m:dPr>
                                      <m:ctrlPr>
                                        <a:rPr sz="1800" i="1">
                                          <a:latin typeface="Cambria Math" panose="02040503050406030204" pitchFamily="18" charset="0"/>
                                        </a:rPr>
                                      </m:ctrlPr>
                                    </m:dPr>
                                    <m:e>
                                      <m:r>
                                        <a:rPr sz="1800">
                                          <a:latin typeface="Cambria Math"/>
                                        </a:rPr>
                                        <m:t>𝑥</m:t>
                                      </m:r>
                                    </m:e>
                                  </m:d>
                                </m:e>
                              </m:func>
                              <m:r>
                                <a:rPr sz="1800">
                                  <a:latin typeface="Cambria Math"/>
                                </a:rPr>
                                <m:t>&gt;</m:t>
                              </m:r>
                              <m:r>
                                <a:rPr sz="1800">
                                  <a:latin typeface="Cambria Math"/>
                                </a:rPr>
                                <m:t>0</m:t>
                              </m:r>
                            </m:oMath>
                          </a14:m>
                          <a:r>
                            <a:rPr sz="1800" dirty="0"/>
                            <a:t> on </a:t>
                          </a:r>
                          <a14:m>
                            <m:oMath xmlns:m="http://schemas.openxmlformats.org/officeDocument/2006/math">
                              <m:r>
                                <a:rPr sz="1800">
                                  <a:latin typeface="Cambria Math"/>
                                </a:rPr>
                                <m:t>(−</m:t>
                              </m:r>
                              <m:r>
                                <a:rPr sz="1800">
                                  <a:latin typeface="Cambria Math"/>
                                </a:rPr>
                                <m:t>5</m:t>
                              </m:r>
                              <m:r>
                                <a:rPr sz="1800">
                                  <a:latin typeface="Cambria Math"/>
                                </a:rPr>
                                <m:t>,</m:t>
                              </m:r>
                              <m:r>
                                <a:rPr sz="1800">
                                  <a:latin typeface="Cambria Math"/>
                                </a:rPr>
                                <m:t>2</m:t>
                              </m:r>
                              <m:r>
                                <a:rPr sz="1800">
                                  <a:latin typeface="Cambria Math"/>
                                </a:rPr>
                                <m:t>)</m:t>
                              </m:r>
                            </m:oMath>
                          </a14:m>
                          <a:r>
                            <a:rPr sz="1800" dirty="0"/>
                            <a:t> </a:t>
                          </a:r>
                          <a:br>
                            <a:rPr lang="en-US" sz="1800" dirty="0"/>
                          </a:br>
                          <a:br>
                            <a:rPr lang="en-US" sz="1800" dirty="0"/>
                          </a:br>
                          <a:r>
                            <a:rPr sz="1800" b="0"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m:t>
                                </m:r>
                                <m:r>
                                  <a:rPr sz="1800">
                                    <a:latin typeface="Cambria Math"/>
                                  </a:rPr>
                                  <m:t>2</m:t>
                                </m:r>
                                <m:r>
                                  <a:rPr sz="1800">
                                    <a:latin typeface="Cambria Math"/>
                                  </a:rPr>
                                  <m:t>,</m:t>
                                </m:r>
                                <m:r>
                                  <a:rPr sz="1800">
                                    <a:latin typeface="Cambria Math"/>
                                  </a:rPr>
                                  <m:t>4</m:t>
                                </m:r>
                                <m:r>
                                  <a:rPr sz="1800">
                                    <a:latin typeface="Cambria Math"/>
                                  </a:rPr>
                                  <m:t>)</m:t>
                                </m:r>
                              </m:oMath>
                            </m:oMathPara>
                          </a14:m>
                          <a:endParaRP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𝑥</m:t>
                                </m:r>
                                <m:r>
                                  <a:rPr sz="1800">
                                    <a:latin typeface="Cambria Math"/>
                                  </a:rPr>
                                  <m:t>=</m:t>
                                </m:r>
                                <m:r>
                                  <a:rPr sz="1800">
                                    <a:latin typeface="Cambria Math"/>
                                  </a:rPr>
                                  <m:t>3</m:t>
                                </m:r>
                              </m:oMath>
                            </m:oMathPara>
                          </a14:m>
                          <a:endParaRP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1800" i="1" smtClean="0">
                                        <a:latin typeface="Cambria Math" panose="02040503050406030204" pitchFamily="18" charset="0"/>
                                      </a:rPr>
                                    </m:ctrlPr>
                                  </m:funcPr>
                                  <m:fName>
                                    <m:r>
                                      <a:rPr lang="ar-AE" sz="1800">
                                        <a:latin typeface="Cambria Math" panose="02040503050406030204" pitchFamily="18" charset="0"/>
                                      </a:rPr>
                                      <m:t>𝑝</m:t>
                                    </m:r>
                                  </m:fName>
                                  <m:e>
                                    <m:d>
                                      <m:dPr>
                                        <m:ctrlPr>
                                          <a:rPr lang="ar-AE" sz="1800" i="1">
                                            <a:latin typeface="Cambria Math" panose="02040503050406030204" pitchFamily="18" charset="0"/>
                                          </a:rPr>
                                        </m:ctrlPr>
                                      </m:dPr>
                                      <m:e>
                                        <m:r>
                                          <a:rPr lang="en-US" sz="1800" b="0" i="1" smtClean="0">
                                            <a:latin typeface="Cambria Math" panose="02040503050406030204" pitchFamily="18" charset="0"/>
                                          </a:rPr>
                                          <m:t>3</m:t>
                                        </m:r>
                                      </m:e>
                                    </m:d>
                                  </m:e>
                                </m:func>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3</m:t>
                                    </m:r>
                                    <m:r>
                                      <a:rPr lang="ar-AE" sz="1800">
                                        <a:latin typeface="Cambria Math" panose="02040503050406030204" pitchFamily="18" charset="0"/>
                                      </a:rPr>
                                      <m:t>−</m:t>
                                    </m:r>
                                    <m:r>
                                      <a:rPr lang="ar-AE" sz="1800">
                                        <a:latin typeface="Cambria Math" panose="02040503050406030204" pitchFamily="18" charset="0"/>
                                      </a:rPr>
                                      <m:t>2</m:t>
                                    </m:r>
                                  </m:e>
                                </m:d>
                                <m:d>
                                  <m:dPr>
                                    <m:ctrlPr>
                                      <a:rPr lang="ar-AE" sz="1800" i="1">
                                        <a:latin typeface="Cambria Math" panose="02040503050406030204" pitchFamily="18" charset="0"/>
                                      </a:rPr>
                                    </m:ctrlPr>
                                  </m:dPr>
                                  <m:e>
                                    <m:r>
                                      <a:rPr lang="ar-AE" sz="1800">
                                        <a:latin typeface="Cambria Math" panose="02040503050406030204" pitchFamily="18" charset="0"/>
                                      </a:rPr>
                                      <m:t>3</m:t>
                                    </m:r>
                                    <m:r>
                                      <a:rPr lang="ar-AE" sz="1800">
                                        <a:latin typeface="Cambria Math" panose="02040503050406030204" pitchFamily="18" charset="0"/>
                                      </a:rPr>
                                      <m:t>+</m:t>
                                    </m:r>
                                    <m:r>
                                      <a:rPr lang="ar-AE" sz="1800">
                                        <a:latin typeface="Cambria Math" panose="02040503050406030204" pitchFamily="18" charset="0"/>
                                      </a:rPr>
                                      <m:t>5</m:t>
                                    </m:r>
                                  </m:e>
                                </m:d>
                                <m:d>
                                  <m:dPr>
                                    <m:ctrlPr>
                                      <a:rPr lang="ar-AE" sz="1800" i="1">
                                        <a:latin typeface="Cambria Math" panose="02040503050406030204" pitchFamily="18" charset="0"/>
                                      </a:rPr>
                                    </m:ctrlPr>
                                  </m:dPr>
                                  <m:e>
                                    <m:r>
                                      <a:rPr lang="ar-AE" sz="1800">
                                        <a:latin typeface="Cambria Math" panose="02040503050406030204" pitchFamily="18" charset="0"/>
                                      </a:rPr>
                                      <m:t>3</m:t>
                                    </m:r>
                                    <m:r>
                                      <a:rPr lang="ar-AE" sz="1800">
                                        <a:latin typeface="Cambria Math" panose="02040503050406030204" pitchFamily="18" charset="0"/>
                                      </a:rPr>
                                      <m:t>−</m:t>
                                    </m:r>
                                    <m:r>
                                      <a:rPr lang="ar-AE" sz="1800">
                                        <a:latin typeface="Cambria Math" panose="02040503050406030204" pitchFamily="18" charset="0"/>
                                      </a:rPr>
                                      <m:t>4</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3</m:t>
                                        </m:r>
                                      </m:e>
                                    </m:d>
                                  </m:e>
                                </m:phant>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1</m:t>
                                    </m:r>
                                  </m:e>
                                </m:d>
                                <m:d>
                                  <m:dPr>
                                    <m:ctrlPr>
                                      <a:rPr lang="ar-AE" sz="1800" i="1">
                                        <a:latin typeface="Cambria Math" panose="02040503050406030204" pitchFamily="18" charset="0"/>
                                      </a:rPr>
                                    </m:ctrlPr>
                                  </m:dPr>
                                  <m:e>
                                    <m:r>
                                      <a:rPr lang="ar-AE" sz="1800">
                                        <a:latin typeface="Cambria Math" panose="02040503050406030204" pitchFamily="18" charset="0"/>
                                      </a:rPr>
                                      <m:t>8</m:t>
                                    </m:r>
                                  </m:e>
                                </m:d>
                                <m:d>
                                  <m:dPr>
                                    <m:ctrlPr>
                                      <a:rPr lang="ar-AE" sz="1800" i="1">
                                        <a:latin typeface="Cambria Math" panose="02040503050406030204" pitchFamily="18" charset="0"/>
                                      </a:rPr>
                                    </m:ctrlPr>
                                  </m:dPr>
                                  <m:e>
                                    <m:r>
                                      <a:rPr lang="ar-AE" sz="1800">
                                        <a:latin typeface="Cambria Math" panose="02040503050406030204" pitchFamily="18" charset="0"/>
                                      </a:rPr>
                                      <m:t>−</m:t>
                                    </m:r>
                                    <m:r>
                                      <a:rPr lang="ar-AE" sz="1800">
                                        <a:latin typeface="Cambria Math" panose="02040503050406030204" pitchFamily="18" charset="0"/>
                                      </a:rPr>
                                      <m:t>1</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3</m:t>
                                        </m:r>
                                      </m:e>
                                    </m:d>
                                  </m:e>
                                </m:phant>
                                <m:r>
                                  <a:rPr lang="ar-AE" sz="1800">
                                    <a:latin typeface="Cambria Math" panose="02040503050406030204" pitchFamily="18" charset="0"/>
                                  </a:rPr>
                                  <m:t>=−</m:t>
                                </m:r>
                                <m:r>
                                  <a:rPr lang="ar-AE" sz="1800">
                                    <a:latin typeface="Cambria Math" panose="02040503050406030204" pitchFamily="18" charset="0"/>
                                  </a:rPr>
                                  <m:t>8</m:t>
                                </m:r>
                              </m:oMath>
                            </m:oMathPara>
                          </a14:m>
                          <a:endParaRPr lang="ar-A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1800" dirty="0"/>
                            <a:t> </a:t>
                          </a:r>
                          <a14:m>
                            <m:oMath xmlns:m="http://schemas.openxmlformats.org/officeDocument/2006/math">
                              <m:func>
                                <m:funcPr>
                                  <m:ctrlPr>
                                    <a:rPr sz="1800" i="1">
                                      <a:latin typeface="Cambria Math" panose="02040503050406030204" pitchFamily="18" charset="0"/>
                                    </a:rPr>
                                  </m:ctrlPr>
                                </m:funcPr>
                                <m:fName>
                                  <m:r>
                                    <a:rPr sz="1800">
                                      <a:latin typeface="Cambria Math"/>
                                    </a:rPr>
                                    <m:t>𝑝</m:t>
                                  </m:r>
                                </m:fName>
                                <m:e>
                                  <m:d>
                                    <m:dPr>
                                      <m:ctrlPr>
                                        <a:rPr sz="1800" i="1">
                                          <a:latin typeface="Cambria Math" panose="02040503050406030204" pitchFamily="18" charset="0"/>
                                        </a:rPr>
                                      </m:ctrlPr>
                                    </m:dPr>
                                    <m:e>
                                      <m:r>
                                        <a:rPr sz="1800">
                                          <a:latin typeface="Cambria Math"/>
                                        </a:rPr>
                                        <m:t>𝑥</m:t>
                                      </m:r>
                                    </m:e>
                                  </m:d>
                                </m:e>
                              </m:func>
                              <m:r>
                                <a:rPr sz="1800">
                                  <a:latin typeface="Cambria Math"/>
                                </a:rPr>
                                <m:t>&lt;</m:t>
                              </m:r>
                              <m:r>
                                <a:rPr sz="1800">
                                  <a:latin typeface="Cambria Math"/>
                                </a:rPr>
                                <m:t>0</m:t>
                              </m:r>
                            </m:oMath>
                          </a14:m>
                          <a:r>
                            <a:rPr sz="1800" dirty="0"/>
                            <a:t> on </a:t>
                          </a:r>
                          <a14:m>
                            <m:oMath xmlns:m="http://schemas.openxmlformats.org/officeDocument/2006/math">
                              <m:r>
                                <a:rPr sz="1800">
                                  <a:latin typeface="Cambria Math"/>
                                </a:rPr>
                                <m:t>(</m:t>
                              </m:r>
                              <m:r>
                                <a:rPr sz="1800">
                                  <a:latin typeface="Cambria Math"/>
                                </a:rPr>
                                <m:t>2</m:t>
                              </m:r>
                              <m:r>
                                <a:rPr sz="1800">
                                  <a:latin typeface="Cambria Math"/>
                                </a:rPr>
                                <m:t>,</m:t>
                              </m:r>
                              <m:r>
                                <a:rPr sz="1800">
                                  <a:latin typeface="Cambria Math"/>
                                </a:rPr>
                                <m:t>4</m:t>
                              </m:r>
                              <m:r>
                                <a:rPr sz="1800">
                                  <a:latin typeface="Cambria Math"/>
                                </a:rPr>
                                <m:t>)</m:t>
                              </m:r>
                            </m:oMath>
                          </a14:m>
                          <a:r>
                            <a:rPr sz="1800" dirty="0"/>
                            <a:t> </a:t>
                          </a:r>
                          <a:br>
                            <a:rPr lang="en-US" sz="1800" dirty="0"/>
                          </a:br>
                          <a:br>
                            <a:rPr lang="en-US" sz="1800" dirty="0"/>
                          </a:br>
                          <a:r>
                            <a:rPr sz="1800" b="0" dirty="0"/>
                            <a:t>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m:t>
                                </m:r>
                                <m:r>
                                  <a:rPr sz="1800">
                                    <a:latin typeface="Cambria Math"/>
                                  </a:rPr>
                                  <m:t>4</m:t>
                                </m:r>
                                <m:r>
                                  <a:rPr sz="1800">
                                    <a:latin typeface="Cambria Math"/>
                                  </a:rPr>
                                  <m:t>,</m:t>
                                </m:r>
                                <m:r>
                                  <a:rPr sz="1800">
                                    <a:latin typeface="Cambria Math"/>
                                  </a:rPr>
                                  <m:t>∞</m:t>
                                </m:r>
                                <m:r>
                                  <a:rPr sz="1800">
                                    <a:latin typeface="Cambria Math"/>
                                  </a:rPr>
                                  <m:t>)</m:t>
                                </m:r>
                              </m:oMath>
                            </m:oMathPara>
                          </a14:m>
                          <a:endParaRP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800">
                                    <a:latin typeface="Cambria Math"/>
                                  </a:rPr>
                                  <m:t>𝑥</m:t>
                                </m:r>
                                <m:r>
                                  <a:rPr sz="1800">
                                    <a:latin typeface="Cambria Math"/>
                                  </a:rPr>
                                  <m:t>=</m:t>
                                </m:r>
                                <m:r>
                                  <a:rPr sz="1800">
                                    <a:latin typeface="Cambria Math"/>
                                  </a:rPr>
                                  <m:t>6</m:t>
                                </m:r>
                              </m:oMath>
                            </m:oMathPara>
                          </a14:m>
                          <a:endParaRP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1800" i="1" smtClean="0">
                                        <a:latin typeface="Cambria Math" panose="02040503050406030204" pitchFamily="18" charset="0"/>
                                      </a:rPr>
                                    </m:ctrlPr>
                                  </m:funcPr>
                                  <m:fName>
                                    <m:r>
                                      <a:rPr lang="ar-AE" sz="1800">
                                        <a:latin typeface="Cambria Math" panose="02040503050406030204" pitchFamily="18" charset="0"/>
                                      </a:rPr>
                                      <m:t>𝑝</m:t>
                                    </m:r>
                                  </m:fName>
                                  <m:e>
                                    <m:d>
                                      <m:dPr>
                                        <m:ctrlPr>
                                          <a:rPr lang="ar-AE" sz="1800" i="1">
                                            <a:latin typeface="Cambria Math" panose="02040503050406030204" pitchFamily="18" charset="0"/>
                                          </a:rPr>
                                        </m:ctrlPr>
                                      </m:dPr>
                                      <m:e>
                                        <m:r>
                                          <a:rPr lang="ar-AE" sz="1800">
                                            <a:latin typeface="Cambria Math" panose="02040503050406030204" pitchFamily="18" charset="0"/>
                                          </a:rPr>
                                          <m:t>6</m:t>
                                        </m:r>
                                      </m:e>
                                    </m:d>
                                  </m:e>
                                </m:func>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2</m:t>
                                    </m:r>
                                  </m:e>
                                </m:d>
                                <m:d>
                                  <m:dPr>
                                    <m:ctrlPr>
                                      <a:rPr lang="ar-AE" sz="1800" i="1">
                                        <a:latin typeface="Cambria Math" panose="02040503050406030204" pitchFamily="18" charset="0"/>
                                      </a:rPr>
                                    </m:ctrlPr>
                                  </m:dPr>
                                  <m:e>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5</m:t>
                                    </m:r>
                                  </m:e>
                                </m:d>
                                <m:d>
                                  <m:dPr>
                                    <m:ctrlPr>
                                      <a:rPr lang="ar-AE" sz="1800" i="1">
                                        <a:latin typeface="Cambria Math" panose="02040503050406030204" pitchFamily="18" charset="0"/>
                                      </a:rPr>
                                    </m:ctrlPr>
                                  </m:dPr>
                                  <m:e>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4</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6</m:t>
                                        </m:r>
                                      </m:e>
                                    </m:d>
                                  </m:e>
                                </m:phant>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4</m:t>
                                    </m:r>
                                  </m:e>
                                </m:d>
                                <m:d>
                                  <m:dPr>
                                    <m:ctrlPr>
                                      <a:rPr lang="ar-AE" sz="1800" i="1">
                                        <a:latin typeface="Cambria Math" panose="02040503050406030204" pitchFamily="18" charset="0"/>
                                      </a:rPr>
                                    </m:ctrlPr>
                                  </m:dPr>
                                  <m:e>
                                    <m:r>
                                      <a:rPr lang="ar-AE" sz="1800">
                                        <a:latin typeface="Cambria Math" panose="02040503050406030204" pitchFamily="18" charset="0"/>
                                      </a:rPr>
                                      <m:t>11</m:t>
                                    </m:r>
                                  </m:e>
                                </m:d>
                                <m:d>
                                  <m:dPr>
                                    <m:ctrlPr>
                                      <a:rPr lang="ar-AE" sz="1800" i="1">
                                        <a:latin typeface="Cambria Math" panose="02040503050406030204" pitchFamily="18" charset="0"/>
                                      </a:rPr>
                                    </m:ctrlPr>
                                  </m:dPr>
                                  <m:e>
                                    <m:r>
                                      <a:rPr lang="ar-AE" sz="1800">
                                        <a:latin typeface="Cambria Math" panose="02040503050406030204" pitchFamily="18" charset="0"/>
                                      </a:rPr>
                                      <m:t>2</m:t>
                                    </m:r>
                                  </m:e>
                                </m:d>
                              </m:oMath>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panose="02040503050406030204" pitchFamily="18" charset="0"/>
                                      </a:rPr>
                                      <m:t>𝑝</m:t>
                                    </m:r>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6</m:t>
                                        </m:r>
                                      </m:e>
                                    </m:d>
                                  </m:e>
                                </m:phant>
                                <m:r>
                                  <a:rPr lang="ar-AE" sz="1800">
                                    <a:latin typeface="Cambria Math" panose="02040503050406030204" pitchFamily="18" charset="0"/>
                                  </a:rPr>
                                  <m:t>=</m:t>
                                </m:r>
                                <m:r>
                                  <a:rPr lang="ar-AE" sz="1800">
                                    <a:latin typeface="Cambria Math" panose="02040503050406030204" pitchFamily="18" charset="0"/>
                                  </a:rPr>
                                  <m:t>88</m:t>
                                </m:r>
                              </m:oMath>
                            </m:oMathPara>
                          </a14:m>
                          <a:endParaRPr lang="ar-A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1800" dirty="0"/>
                            <a:t> </a:t>
                          </a:r>
                          <a14:m>
                            <m:oMath xmlns:m="http://schemas.openxmlformats.org/officeDocument/2006/math">
                              <m:func>
                                <m:funcPr>
                                  <m:ctrlPr>
                                    <a:rPr sz="1800" i="1">
                                      <a:latin typeface="Cambria Math" panose="02040503050406030204" pitchFamily="18" charset="0"/>
                                    </a:rPr>
                                  </m:ctrlPr>
                                </m:funcPr>
                                <m:fName>
                                  <m:r>
                                    <a:rPr sz="1800">
                                      <a:latin typeface="Cambria Math"/>
                                    </a:rPr>
                                    <m:t>𝑝</m:t>
                                  </m:r>
                                </m:fName>
                                <m:e>
                                  <m:d>
                                    <m:dPr>
                                      <m:ctrlPr>
                                        <a:rPr sz="1800" i="1">
                                          <a:latin typeface="Cambria Math" panose="02040503050406030204" pitchFamily="18" charset="0"/>
                                        </a:rPr>
                                      </m:ctrlPr>
                                    </m:dPr>
                                    <m:e>
                                      <m:r>
                                        <a:rPr sz="1800">
                                          <a:latin typeface="Cambria Math"/>
                                        </a:rPr>
                                        <m:t>𝑥</m:t>
                                      </m:r>
                                    </m:e>
                                  </m:d>
                                </m:e>
                              </m:func>
                              <m:r>
                                <a:rPr sz="1800">
                                  <a:latin typeface="Cambria Math"/>
                                </a:rPr>
                                <m:t>&gt;</m:t>
                              </m:r>
                              <m:r>
                                <a:rPr sz="1800">
                                  <a:latin typeface="Cambria Math"/>
                                </a:rPr>
                                <m:t>0</m:t>
                              </m:r>
                            </m:oMath>
                          </a14:m>
                          <a:r>
                            <a:rPr sz="1800" dirty="0"/>
                            <a:t> on </a:t>
                          </a:r>
                          <a14:m>
                            <m:oMath xmlns:m="http://schemas.openxmlformats.org/officeDocument/2006/math">
                              <m:d>
                                <m:dPr>
                                  <m:ctrlPr>
                                    <a:rPr sz="1800" i="1">
                                      <a:latin typeface="Cambria Math" panose="02040503050406030204" pitchFamily="18" charset="0"/>
                                    </a:rPr>
                                  </m:ctrlPr>
                                </m:dPr>
                                <m:e>
                                  <m:r>
                                    <a:rPr sz="1800">
                                      <a:latin typeface="Cambria Math"/>
                                    </a:rPr>
                                    <m:t>4</m:t>
                                  </m:r>
                                  <m:r>
                                    <a:rPr sz="1800">
                                      <a:latin typeface="Cambria Math"/>
                                    </a:rPr>
                                    <m:t>,</m:t>
                                  </m:r>
                                  <m:r>
                                    <a:rPr sz="1800">
                                      <a:latin typeface="Cambria Math"/>
                                    </a:rPr>
                                    <m:t>∞</m:t>
                                  </m:r>
                                </m:e>
                              </m:d>
                            </m:oMath>
                          </a14:m>
                          <a:r>
                            <a:rPr sz="1800" dirty="0"/>
                            <a:t> </a:t>
                          </a:r>
                          <a:br>
                            <a:rPr lang="en-US" sz="1800" dirty="0"/>
                          </a:br>
                          <a:br>
                            <a:rPr lang="en-US" sz="1800" dirty="0"/>
                          </a:br>
                          <a:r>
                            <a:rPr sz="1800" b="0" dirty="0"/>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5" name="Table Placeholder 2"/>
              <p:cNvGraphicFramePr>
                <a:graphicFrameLocks/>
              </p:cNvGraphicFramePr>
              <p:nvPr>
                <p:extLst>
                  <p:ext uri="{D42A27DB-BD31-4B8C-83A1-F6EECF244321}">
                    <p14:modId xmlns:p14="http://schemas.microsoft.com/office/powerpoint/2010/main" val="416882218"/>
                  </p:ext>
                </p:extLst>
              </p:nvPr>
            </p:nvGraphicFramePr>
            <p:xfrm>
              <a:off x="267811" y="1548939"/>
              <a:ext cx="8608378" cy="4028440"/>
            </p:xfrm>
            <a:graphic>
              <a:graphicData uri="http://schemas.openxmlformats.org/drawingml/2006/table">
                <a:tbl>
                  <a:tblPr firstRow="1" bandRow="1">
                    <a:tableStyleId>{2D5ABB26-0587-4C30-8999-92F81FD0307C}</a:tableStyleId>
                  </a:tblPr>
                  <a:tblGrid>
                    <a:gridCol w="1175068">
                      <a:extLst>
                        <a:ext uri="{9D8B030D-6E8A-4147-A177-3AD203B41FA5}">
                          <a16:colId xmlns:a16="http://schemas.microsoft.com/office/drawing/2014/main" val="20000"/>
                        </a:ext>
                      </a:extLst>
                    </a:gridCol>
                    <a:gridCol w="1158113">
                      <a:extLst>
                        <a:ext uri="{9D8B030D-6E8A-4147-A177-3AD203B41FA5}">
                          <a16:colId xmlns:a16="http://schemas.microsoft.com/office/drawing/2014/main" val="20001"/>
                        </a:ext>
                      </a:extLst>
                    </a:gridCol>
                    <a:gridCol w="3827526">
                      <a:extLst>
                        <a:ext uri="{9D8B030D-6E8A-4147-A177-3AD203B41FA5}">
                          <a16:colId xmlns:a16="http://schemas.microsoft.com/office/drawing/2014/main" val="20002"/>
                        </a:ext>
                      </a:extLst>
                    </a:gridCol>
                    <a:gridCol w="2447671">
                      <a:extLst>
                        <a:ext uri="{9D8B030D-6E8A-4147-A177-3AD203B41FA5}">
                          <a16:colId xmlns:a16="http://schemas.microsoft.com/office/drawing/2014/main" val="20003"/>
                        </a:ext>
                      </a:extLst>
                    </a:gridCol>
                  </a:tblGrid>
                  <a:tr h="370840">
                    <a:tc>
                      <a:txBody>
                        <a:bodyPr/>
                        <a:lstStyle/>
                        <a:p>
                          <a:pPr algn="ctr">
                            <a:defRPr sz="1600" b="1"/>
                          </a:pPr>
                          <a:r>
                            <a:rPr sz="1800" dirty="0"/>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1800" dirty="0"/>
                            <a:t>Test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1800" dirty="0"/>
                            <a:t>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1800" dirty="0"/>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18" t="-44000" r="-633679" b="-3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105" t="-44000" r="-543684" b="-3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1049" t="-44000" r="-64229" b="-3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1990" t="-44000" r="-498" b="-310667"/>
                          </a:stretch>
                        </a:blipFill>
                      </a:tcPr>
                    </a:tc>
                    <a:extLst>
                      <a:ext uri="{0D108BD9-81ED-4DB2-BD59-A6C34878D82A}">
                        <a16:rowId xmlns:a16="http://schemas.microsoft.com/office/drawing/2014/main" val="10001"/>
                      </a:ext>
                    </a:extLst>
                  </a:tr>
                  <a:tr h="914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18" t="-144000" r="-633679" b="-2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105" t="-144000" r="-543684" b="-2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1049" t="-144000" r="-64229" b="-2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1990" t="-144000" r="-498" b="-210667"/>
                          </a:stretch>
                        </a:blipFill>
                      </a:tcPr>
                    </a:tc>
                    <a:extLst>
                      <a:ext uri="{0D108BD9-81ED-4DB2-BD59-A6C34878D82A}">
                        <a16:rowId xmlns:a16="http://schemas.microsoft.com/office/drawing/2014/main" val="10002"/>
                      </a:ext>
                    </a:extLst>
                  </a:tr>
                  <a:tr h="914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18" t="-244000" r="-633679" b="-1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105" t="-244000" r="-543684" b="-1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1049" t="-244000" r="-64229" b="-1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1990" t="-244000" r="-498" b="-110667"/>
                          </a:stretch>
                        </a:blipFill>
                      </a:tcPr>
                    </a:tc>
                    <a:extLst>
                      <a:ext uri="{0D108BD9-81ED-4DB2-BD59-A6C34878D82A}">
                        <a16:rowId xmlns:a16="http://schemas.microsoft.com/office/drawing/2014/main" val="10003"/>
                      </a:ext>
                    </a:extLst>
                  </a:tr>
                  <a:tr h="9144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18" t="-344000" r="-633679" b="-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105" t="-344000" r="-543684" b="-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1049" t="-344000" r="-64229" b="-10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1990" t="-344000" r="-498" b="-10667"/>
                          </a:stretch>
                        </a:blipFill>
                      </a:tcPr>
                    </a:tc>
                    <a:extLst>
                      <a:ext uri="{0D108BD9-81ED-4DB2-BD59-A6C34878D82A}">
                        <a16:rowId xmlns:a16="http://schemas.microsoft.com/office/drawing/2014/main" val="10004"/>
                      </a:ext>
                    </a:extLst>
                  </a:tr>
                </a:tbl>
              </a:graphicData>
            </a:graphic>
          </p:graphicFrame>
        </mc:Fallback>
      </mc:AlternateContent>
      <p:sp>
        <p:nvSpPr>
          <p:cNvPr id="6"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Table 1</a:t>
            </a:r>
          </a:p>
        </p:txBody>
      </p:sp>
    </p:spTree>
    <p:extLst>
      <p:ext uri="{BB962C8B-B14F-4D97-AF65-F5344CB8AC3E}">
        <p14:creationId xmlns:p14="http://schemas.microsoft.com/office/powerpoint/2010/main" val="114808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2: Solving Polynomial Inequalities Using the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b="1" dirty="0"/>
                  <a:t>Step 4:</a:t>
                </a:r>
                <a:r>
                  <a:rPr lang="en-US" dirty="0"/>
                  <a:t> Write the solution set to the original inequality,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&gt;</a:t>
                </a:r>
                <a:r>
                  <a:rPr lang="en-US" dirty="0"/>
                  <a:t> </a:t>
                </a:r>
                <a:r>
                  <a:rPr lang="en-US" dirty="0">
                    <a:latin typeface="Cambria Math" panose="02040503050406030204" pitchFamily="18" charset="0"/>
                    <a:ea typeface="Cambria Math" panose="02040503050406030204" pitchFamily="18" charset="0"/>
                  </a:rPr>
                  <a:t>0</a:t>
                </a:r>
                <a:r>
                  <a:rPr lang="en-US" dirty="0"/>
                  <a:t>. F</a:t>
                </a:r>
                <a:r>
                  <a:rPr sz="2800" dirty="0"/>
                  <a:t>rom </a:t>
                </a:r>
                <a:r>
                  <a:rPr lang="en-US" sz="2800" dirty="0"/>
                  <a:t>T</a:t>
                </a:r>
                <a:r>
                  <a:rPr sz="2800" dirty="0"/>
                  <a:t>able</a:t>
                </a:r>
                <a:r>
                  <a:rPr lang="en-US" sz="2800" dirty="0"/>
                  <a:t> 1</a:t>
                </a:r>
                <a:r>
                  <a:rPr sz="2800" dirty="0"/>
                  <a:t>, we see that</a:t>
                </a:r>
                <a:r>
                  <a:rPr lang="en-US" sz="2800" dirty="0"/>
                  <a:t> </a:t>
                </a:r>
                <a:r>
                  <a:rPr lang="en-US" sz="2800" i="1" dirty="0"/>
                  <a:t>p</a:t>
                </a:r>
                <a:r>
                  <a:rPr lang="en-US" sz="2800" dirty="0"/>
                  <a:t>(</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&gt; 0</a:t>
                </a:r>
                <a:r>
                  <a:rPr sz="2800" dirty="0"/>
                  <a:t> on the intervals </a:t>
                </a:r>
                <a14:m>
                  <m:oMath xmlns:m="http://schemas.openxmlformats.org/officeDocument/2006/math">
                    <m:r>
                      <a:rPr>
                        <a:latin typeface="Cambria Math" panose="02040503050406030204" pitchFamily="18" charset="0"/>
                      </a:rPr>
                      <m:t>(−5,2)</m:t>
                    </m:r>
                  </m:oMath>
                </a14:m>
                <a:r>
                  <a:rPr sz="2800" dirty="0"/>
                  <a:t> and </a:t>
                </a:r>
                <a14:m>
                  <m:oMath xmlns:m="http://schemas.openxmlformats.org/officeDocument/2006/math">
                    <m:r>
                      <a:rPr>
                        <a:latin typeface="Cambria Math" panose="02040503050406030204" pitchFamily="18" charset="0"/>
                      </a:rPr>
                      <m:t>(4,∞)</m:t>
                    </m:r>
                  </m:oMath>
                </a14:m>
                <a:r>
                  <a:rPr sz="2800" dirty="0"/>
                  <a:t>. Since the inequality is strict, we do not include the zeros of</a:t>
                </a:r>
                <a:r>
                  <a:rPr lang="en-US" sz="2800" dirty="0"/>
                  <a:t> </a:t>
                </a:r>
                <a:r>
                  <a:rPr lang="en-US" sz="2800" i="1" dirty="0"/>
                  <a:t>p</a:t>
                </a:r>
                <a:r>
                  <a:rPr lang="en-US" sz="2800" dirty="0"/>
                  <a:t>(</a:t>
                </a:r>
                <a:r>
                  <a:rPr lang="en-US" sz="2800" i="1" dirty="0"/>
                  <a:t>x</a:t>
                </a:r>
                <a:r>
                  <a:rPr lang="en-US" sz="2800" dirty="0"/>
                  <a:t>)</a:t>
                </a:r>
                <a:r>
                  <a:rPr sz="2800" dirty="0"/>
                  <a:t> in our solution set. Thus, the solution to the inequality is </a:t>
                </a:r>
                <a14:m>
                  <m:oMath xmlns:m="http://schemas.openxmlformats.org/officeDocument/2006/math">
                    <m:d>
                      <m:dPr>
                        <m:ctrlPr>
                          <a:rPr lang="en-US" i="1" smtClean="0">
                            <a:latin typeface="Cambria Math" panose="02040503050406030204" pitchFamily="18" charset="0"/>
                          </a:rPr>
                        </m:ctrlPr>
                      </m:dPr>
                      <m:e>
                        <m:r>
                          <a:rPr lang="en-US">
                            <a:latin typeface="Cambria Math" panose="02040503050406030204" pitchFamily="18" charset="0"/>
                          </a:rPr>
                          <m:t>−5,2</m:t>
                        </m:r>
                      </m:e>
                    </m:d>
                    <m:r>
                      <a:rPr>
                        <a:latin typeface="Cambria Math" panose="02040503050406030204" pitchFamily="18" charset="0"/>
                      </a:rPr>
                      <m:t>∪</m:t>
                    </m:r>
                    <m:d>
                      <m:dPr>
                        <m:ctrlPr>
                          <a:rPr lang="en-US" i="1" smtClean="0">
                            <a:latin typeface="Cambria Math" panose="02040503050406030204" pitchFamily="18" charset="0"/>
                          </a:rPr>
                        </m:ctrlPr>
                      </m:dPr>
                      <m:e>
                        <m:r>
                          <a:rPr lang="en-US">
                            <a:latin typeface="Cambria Math" panose="02040503050406030204" pitchFamily="18" charset="0"/>
                          </a:rPr>
                          <m:t>4,∞</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p>
        </p:txBody>
      </p:sp>
      <p:sp>
        <p:nvSpPr>
          <p:cNvPr id="3" name="Content Placeholder 2"/>
          <p:cNvSpPr>
            <a:spLocks noGrp="1"/>
          </p:cNvSpPr>
          <p:nvPr>
            <p:ph idx="1"/>
          </p:nvPr>
        </p:nvSpPr>
        <p:spPr/>
        <p:txBody>
          <a:bodyPr/>
          <a:lstStyle/>
          <a:p>
            <a:r>
              <a:rPr lang="en-US" dirty="0"/>
              <a:t>Solve the inequality by factoring and using a number line. Then, graph the solution set on a number line.</a:t>
            </a:r>
          </a:p>
          <a:p>
            <a:endParaRPr lang="en-US" sz="2000" dirty="0"/>
          </a:p>
          <a:p>
            <a:r>
              <a:rPr lang="en-US" b="1" dirty="0"/>
              <a:t>Solution</a:t>
            </a:r>
          </a:p>
          <a:p>
            <a:endParaRPr lang="en-US" b="1" dirty="0"/>
          </a:p>
          <a:p>
            <a:endParaRPr lang="en-US" b="1" dirty="0"/>
          </a:p>
          <a:p>
            <a:endParaRPr lang="en-US" sz="2000" b="1" dirty="0"/>
          </a:p>
          <a:p>
            <a:r>
              <a:rPr lang="en-US" dirty="0"/>
              <a:t>Set each factor equal to 0 to locate the interval endpoints.</a:t>
            </a:r>
            <a:endParaRPr lang="en-US" b="1" dirty="0"/>
          </a:p>
        </p:txBody>
      </p:sp>
      <p:graphicFrame>
        <p:nvGraphicFramePr>
          <p:cNvPr id="36866" name="Object 2"/>
          <p:cNvGraphicFramePr>
            <a:graphicFrameLocks noChangeAspect="1"/>
          </p:cNvGraphicFramePr>
          <p:nvPr/>
        </p:nvGraphicFramePr>
        <p:xfrm>
          <a:off x="3810000" y="2286000"/>
          <a:ext cx="1524000" cy="381000"/>
        </p:xfrm>
        <a:graphic>
          <a:graphicData uri="http://schemas.openxmlformats.org/presentationml/2006/ole">
            <mc:AlternateContent xmlns:mc="http://schemas.openxmlformats.org/markup-compatibility/2006">
              <mc:Choice xmlns:v="urn:schemas-microsoft-com:vml" Requires="v">
                <p:oleObj name="Equation" r:id="rId2" imgW="1523880" imgH="380880" progId="Equation.DSMT4">
                  <p:embed/>
                </p:oleObj>
              </mc:Choice>
              <mc:Fallback>
                <p:oleObj name="Equation" r:id="rId2" imgW="1523880" imgH="380880" progId="Equation.DSMT4">
                  <p:embed/>
                  <p:pic>
                    <p:nvPicPr>
                      <p:cNvPr id="368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2057400" y="2959100"/>
          <a:ext cx="1524000" cy="381000"/>
        </p:xfrm>
        <a:graphic>
          <a:graphicData uri="http://schemas.openxmlformats.org/presentationml/2006/ole">
            <mc:AlternateContent xmlns:mc="http://schemas.openxmlformats.org/markup-compatibility/2006">
              <mc:Choice xmlns:v="urn:schemas-microsoft-com:vml" Requires="v">
                <p:oleObj name="Equation" r:id="rId4" imgW="1523880" imgH="380880" progId="Equation.DSMT4">
                  <p:embed/>
                </p:oleObj>
              </mc:Choice>
              <mc:Fallback>
                <p:oleObj name="Equation" r:id="rId4" imgW="1523880" imgH="380880" progId="Equation.DSMT4">
                  <p:embed/>
                  <p:pic>
                    <p:nvPicPr>
                      <p:cNvPr id="3686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9591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434088478"/>
              </p:ext>
            </p:extLst>
          </p:nvPr>
        </p:nvGraphicFramePr>
        <p:xfrm>
          <a:off x="1600200" y="3468688"/>
          <a:ext cx="1981200" cy="381000"/>
        </p:xfrm>
        <a:graphic>
          <a:graphicData uri="http://schemas.openxmlformats.org/presentationml/2006/ole">
            <mc:AlternateContent xmlns:mc="http://schemas.openxmlformats.org/markup-compatibility/2006">
              <mc:Choice xmlns:v="urn:schemas-microsoft-com:vml" Requires="v">
                <p:oleObj name="Equation" r:id="rId6" imgW="1981080" imgH="380880" progId="Equation.DSMT4">
                  <p:embed/>
                </p:oleObj>
              </mc:Choice>
              <mc:Fallback>
                <p:oleObj name="Equation" r:id="rId6" imgW="1981080" imgH="380880" progId="Equation.DSMT4">
                  <p:embed/>
                  <p:pic>
                    <p:nvPicPr>
                      <p:cNvPr id="36869" name="Object 5"/>
                      <p:cNvPicPr>
                        <a:picLocks noChangeAspect="1" noChangeArrowheads="1"/>
                      </p:cNvPicPr>
                      <p:nvPr/>
                    </p:nvPicPr>
                    <p:blipFill>
                      <a:blip r:embed="rId7"/>
                      <a:srcRect/>
                      <a:stretch>
                        <a:fillRect/>
                      </a:stretch>
                    </p:blipFill>
                    <p:spPr bwMode="auto">
                      <a:xfrm>
                        <a:off x="1600200" y="3468688"/>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70" name="Object 6"/>
          <p:cNvGraphicFramePr>
            <a:graphicFrameLocks noChangeAspect="1"/>
          </p:cNvGraphicFramePr>
          <p:nvPr>
            <p:extLst>
              <p:ext uri="{D42A27DB-BD31-4B8C-83A1-F6EECF244321}">
                <p14:modId xmlns:p14="http://schemas.microsoft.com/office/powerpoint/2010/main" val="1925107756"/>
              </p:ext>
            </p:extLst>
          </p:nvPr>
        </p:nvGraphicFramePr>
        <p:xfrm>
          <a:off x="1143000" y="3943350"/>
          <a:ext cx="2425700" cy="482600"/>
        </p:xfrm>
        <a:graphic>
          <a:graphicData uri="http://schemas.openxmlformats.org/presentationml/2006/ole">
            <mc:AlternateContent xmlns:mc="http://schemas.openxmlformats.org/markup-compatibility/2006">
              <mc:Choice xmlns:v="urn:schemas-microsoft-com:vml" Requires="v">
                <p:oleObj name="Equation" r:id="rId8" imgW="2425680" imgH="482400" progId="Equation.DSMT4">
                  <p:embed/>
                </p:oleObj>
              </mc:Choice>
              <mc:Fallback>
                <p:oleObj name="Equation" r:id="rId8" imgW="2425680" imgH="482400" progId="Equation.DSMT4">
                  <p:embed/>
                  <p:pic>
                    <p:nvPicPr>
                      <p:cNvPr id="36870" name="Object 6"/>
                      <p:cNvPicPr>
                        <a:picLocks noChangeAspect="1" noChangeArrowheads="1"/>
                      </p:cNvPicPr>
                      <p:nvPr/>
                    </p:nvPicPr>
                    <p:blipFill>
                      <a:blip r:embed="rId9"/>
                      <a:srcRect/>
                      <a:stretch>
                        <a:fillRect/>
                      </a:stretch>
                    </p:blipFill>
                    <p:spPr bwMode="auto">
                      <a:xfrm>
                        <a:off x="1143000" y="3943350"/>
                        <a:ext cx="242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9A3E8367-9CA6-9313-7274-7DD5B174D283}"/>
              </a:ext>
            </a:extLst>
          </p:cNvPr>
          <p:cNvSpPr txBox="1"/>
          <p:nvPr/>
        </p:nvSpPr>
        <p:spPr>
          <a:xfrm>
            <a:off x="3886200" y="3499584"/>
            <a:ext cx="5756120" cy="400110"/>
          </a:xfrm>
          <a:prstGeom prst="rect">
            <a:avLst/>
          </a:prstGeom>
          <a:noFill/>
        </p:spPr>
        <p:txBody>
          <a:bodyPr wrap="square" rtlCol="0">
            <a:spAutoFit/>
          </a:bodyPr>
          <a:lstStyle/>
          <a:p>
            <a:r>
              <a:rPr lang="en-US" sz="2000" dirty="0">
                <a:solidFill>
                  <a:srgbClr val="2D7D9F"/>
                </a:solidFill>
              </a:rPr>
              <a:t>Add </a:t>
            </a:r>
            <a:r>
              <a:rPr lang="en-US" sz="2000" dirty="0">
                <a:solidFill>
                  <a:srgbClr val="2D7D9F"/>
                </a:solidFill>
                <a:latin typeface="Cambria Math" panose="02040503050406030204" pitchFamily="18" charset="0"/>
                <a:ea typeface="Cambria Math" panose="02040503050406030204" pitchFamily="18" charset="0"/>
              </a:rPr>
              <a:t>−8</a:t>
            </a:r>
            <a:r>
              <a:rPr lang="en-US" sz="2000" dirty="0">
                <a:solidFill>
                  <a:srgbClr val="2D7D9F"/>
                </a:solidFill>
              </a:rPr>
              <a:t> to both sides so that one side is </a:t>
            </a:r>
            <a:r>
              <a:rPr lang="en-US" sz="2000" dirty="0">
                <a:solidFill>
                  <a:srgbClr val="2D7D9F"/>
                </a:solidFill>
                <a:latin typeface="Cambria Math" panose="02040503050406030204" pitchFamily="18" charset="0"/>
                <a:ea typeface="Cambria Math" panose="02040503050406030204" pitchFamily="18" charset="0"/>
              </a:rPr>
              <a:t>0</a:t>
            </a:r>
            <a:r>
              <a:rPr lang="en-US" sz="2000" dirty="0">
                <a:solidFill>
                  <a:srgbClr val="2D7D9F"/>
                </a:solidFill>
              </a:rPr>
              <a:t>.</a:t>
            </a:r>
          </a:p>
        </p:txBody>
      </p:sp>
      <p:sp>
        <p:nvSpPr>
          <p:cNvPr id="6" name="TextBox 5">
            <a:extLst>
              <a:ext uri="{FF2B5EF4-FFF2-40B4-BE49-F238E27FC236}">
                <a16:creationId xmlns:a16="http://schemas.microsoft.com/office/drawing/2014/main" id="{DA621ADB-40FB-BC2F-AB51-A5C685DCCA18}"/>
              </a:ext>
            </a:extLst>
          </p:cNvPr>
          <p:cNvSpPr txBox="1"/>
          <p:nvPr/>
        </p:nvSpPr>
        <p:spPr>
          <a:xfrm>
            <a:off x="3886200" y="4013874"/>
            <a:ext cx="1130300" cy="400110"/>
          </a:xfrm>
          <a:prstGeom prst="rect">
            <a:avLst/>
          </a:prstGeom>
          <a:noFill/>
        </p:spPr>
        <p:txBody>
          <a:bodyPr wrap="square" rtlCol="0">
            <a:spAutoFit/>
          </a:bodyPr>
          <a:lstStyle/>
          <a:p>
            <a:r>
              <a:rPr lang="en-US" sz="2000" dirty="0">
                <a:solidFill>
                  <a:srgbClr val="2D7D9F"/>
                </a:solidFill>
              </a:rPr>
              <a:t>Factor.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p>
        </p:txBody>
      </p:sp>
      <p:sp>
        <p:nvSpPr>
          <p:cNvPr id="3" name="Content Placeholder 2"/>
          <p:cNvSpPr>
            <a:spLocks noGrp="1"/>
          </p:cNvSpPr>
          <p:nvPr>
            <p:ph idx="1"/>
          </p:nvPr>
        </p:nvSpPr>
        <p:spPr/>
        <p:txBody>
          <a:bodyPr/>
          <a:lstStyle/>
          <a:p>
            <a:endParaRPr lang="en-US" sz="3500" dirty="0"/>
          </a:p>
          <a:p>
            <a:endParaRPr lang="en-US" dirty="0"/>
          </a:p>
          <a:p>
            <a:r>
              <a:rPr lang="en-US" dirty="0"/>
              <a:t>We want to determine where the product is positive. Test one point from each of the intervals to determine if the product is positive or negative in that interval. </a:t>
            </a:r>
          </a:p>
        </p:txBody>
      </p:sp>
      <p:graphicFrame>
        <p:nvGraphicFramePr>
          <p:cNvPr id="37890" name="Object 2"/>
          <p:cNvGraphicFramePr>
            <a:graphicFrameLocks noChangeAspect="1"/>
          </p:cNvGraphicFramePr>
          <p:nvPr/>
        </p:nvGraphicFramePr>
        <p:xfrm>
          <a:off x="2262848" y="1573676"/>
          <a:ext cx="1219200" cy="292100"/>
        </p:xfrm>
        <a:graphic>
          <a:graphicData uri="http://schemas.openxmlformats.org/presentationml/2006/ole">
            <mc:AlternateContent xmlns:mc="http://schemas.openxmlformats.org/markup-compatibility/2006">
              <mc:Choice xmlns:v="urn:schemas-microsoft-com:vml" Requires="v">
                <p:oleObj name="Equation" r:id="rId2" imgW="1218960" imgH="291960" progId="Equation.DSMT4">
                  <p:embed/>
                </p:oleObj>
              </mc:Choice>
              <mc:Fallback>
                <p:oleObj name="Equation" r:id="rId2" imgW="1218960" imgH="291960" progId="Equation.DSMT4">
                  <p:embed/>
                  <p:pic>
                    <p:nvPicPr>
                      <p:cNvPr id="378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848" y="1573676"/>
                        <a:ext cx="121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2770848" y="2050432"/>
          <a:ext cx="939800" cy="279400"/>
        </p:xfrm>
        <a:graphic>
          <a:graphicData uri="http://schemas.openxmlformats.org/presentationml/2006/ole">
            <mc:AlternateContent xmlns:mc="http://schemas.openxmlformats.org/markup-compatibility/2006">
              <mc:Choice xmlns:v="urn:schemas-microsoft-com:vml" Requires="v">
                <p:oleObj name="Equation" r:id="rId4" imgW="939600" imgH="279360" progId="Equation.DSMT4">
                  <p:embed/>
                </p:oleObj>
              </mc:Choice>
              <mc:Fallback>
                <p:oleObj name="Equation" r:id="rId4" imgW="939600" imgH="279360" progId="Equation.DSMT4">
                  <p:embed/>
                  <p:pic>
                    <p:nvPicPr>
                      <p:cNvPr id="378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848" y="2050432"/>
                        <a:ext cx="939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4459948" y="1573676"/>
          <a:ext cx="1231900" cy="292100"/>
        </p:xfrm>
        <a:graphic>
          <a:graphicData uri="http://schemas.openxmlformats.org/presentationml/2006/ole">
            <mc:AlternateContent xmlns:mc="http://schemas.openxmlformats.org/markup-compatibility/2006">
              <mc:Choice xmlns:v="urn:schemas-microsoft-com:vml" Requires="v">
                <p:oleObj name="Equation" r:id="rId6" imgW="1231560" imgH="291960" progId="Equation.DSMT4">
                  <p:embed/>
                </p:oleObj>
              </mc:Choice>
              <mc:Fallback>
                <p:oleObj name="Equation" r:id="rId6" imgW="1231560" imgH="291960" progId="Equation.DSMT4">
                  <p:embed/>
                  <p:pic>
                    <p:nvPicPr>
                      <p:cNvPr id="3789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948" y="1573676"/>
                        <a:ext cx="1231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4978400" y="2023908"/>
          <a:ext cx="736600" cy="279400"/>
        </p:xfrm>
        <a:graphic>
          <a:graphicData uri="http://schemas.openxmlformats.org/presentationml/2006/ole">
            <mc:AlternateContent xmlns:mc="http://schemas.openxmlformats.org/markup-compatibility/2006">
              <mc:Choice xmlns:v="urn:schemas-microsoft-com:vml" Requires="v">
                <p:oleObj name="Equation" r:id="rId8" imgW="736560" imgH="279360" progId="Equation.DSMT4">
                  <p:embed/>
                </p:oleObj>
              </mc:Choice>
              <mc:Fallback>
                <p:oleObj name="Equation" r:id="rId8" imgW="736560" imgH="279360" progId="Equation.DSMT4">
                  <p:embed/>
                  <p:pic>
                    <p:nvPicPr>
                      <p:cNvPr id="3789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400" y="2023908"/>
                        <a:ext cx="736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41878" y="1175753"/>
            <a:ext cx="5060243" cy="2016000"/>
          </a:xfrm>
          <a:prstGeom prst="rect">
            <a:avLst/>
          </a:prstGeom>
          <a:noFill/>
          <a:ln w="9525">
            <a:noFill/>
            <a:miter lim="800000"/>
            <a:headEnd/>
            <a:tailEnd/>
          </a:ln>
        </p:spPr>
      </p:pic>
      <p:graphicFrame>
        <p:nvGraphicFramePr>
          <p:cNvPr id="38921" name="Object 9"/>
          <p:cNvGraphicFramePr>
            <a:graphicFrameLocks noChangeAspect="1"/>
          </p:cNvGraphicFramePr>
          <p:nvPr>
            <p:extLst>
              <p:ext uri="{D42A27DB-BD31-4B8C-83A1-F6EECF244321}">
                <p14:modId xmlns:p14="http://schemas.microsoft.com/office/powerpoint/2010/main" val="4020798985"/>
              </p:ext>
            </p:extLst>
          </p:nvPr>
        </p:nvGraphicFramePr>
        <p:xfrm>
          <a:off x="466165" y="3270226"/>
          <a:ext cx="2385869" cy="2304000"/>
        </p:xfrm>
        <a:graphic>
          <a:graphicData uri="http://schemas.openxmlformats.org/presentationml/2006/ole">
            <mc:AlternateContent xmlns:mc="http://schemas.openxmlformats.org/markup-compatibility/2006">
              <mc:Choice xmlns:v="urn:schemas-microsoft-com:vml" Requires="v">
                <p:oleObj name="Equation" r:id="rId3" imgW="2590560" imgH="2501640" progId="Equation.DSMT4">
                  <p:embed/>
                </p:oleObj>
              </mc:Choice>
              <mc:Fallback>
                <p:oleObj name="Equation" r:id="rId3" imgW="2590560" imgH="2501640" progId="Equation.DSMT4">
                  <p:embed/>
                  <p:pic>
                    <p:nvPicPr>
                      <p:cNvPr id="3892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65" y="3270226"/>
                        <a:ext cx="2385869"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22" name="Object 10"/>
          <p:cNvGraphicFramePr>
            <a:graphicFrameLocks noChangeAspect="1"/>
          </p:cNvGraphicFramePr>
          <p:nvPr>
            <p:extLst>
              <p:ext uri="{D42A27DB-BD31-4B8C-83A1-F6EECF244321}">
                <p14:modId xmlns:p14="http://schemas.microsoft.com/office/powerpoint/2010/main" val="3988489365"/>
              </p:ext>
            </p:extLst>
          </p:nvPr>
        </p:nvGraphicFramePr>
        <p:xfrm>
          <a:off x="3276600" y="3270226"/>
          <a:ext cx="2397563" cy="2304000"/>
        </p:xfrm>
        <a:graphic>
          <a:graphicData uri="http://schemas.openxmlformats.org/presentationml/2006/ole">
            <mc:AlternateContent xmlns:mc="http://schemas.openxmlformats.org/markup-compatibility/2006">
              <mc:Choice xmlns:v="urn:schemas-microsoft-com:vml" Requires="v">
                <p:oleObj name="Equation" r:id="rId5" imgW="2603160" imgH="2501640" progId="Equation.DSMT4">
                  <p:embed/>
                </p:oleObj>
              </mc:Choice>
              <mc:Fallback>
                <p:oleObj name="Equation" r:id="rId5" imgW="2603160" imgH="2501640" progId="Equation.DSMT4">
                  <p:embed/>
                  <p:pic>
                    <p:nvPicPr>
                      <p:cNvPr id="3892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270226"/>
                        <a:ext cx="2397563"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23" name="Object 11"/>
          <p:cNvGraphicFramePr>
            <a:graphicFrameLocks noChangeAspect="1"/>
          </p:cNvGraphicFramePr>
          <p:nvPr>
            <p:extLst>
              <p:ext uri="{D42A27DB-BD31-4B8C-83A1-F6EECF244321}">
                <p14:modId xmlns:p14="http://schemas.microsoft.com/office/powerpoint/2010/main" val="1579066207"/>
              </p:ext>
            </p:extLst>
          </p:nvPr>
        </p:nvGraphicFramePr>
        <p:xfrm>
          <a:off x="6291968" y="3270226"/>
          <a:ext cx="2243367" cy="2304000"/>
        </p:xfrm>
        <a:graphic>
          <a:graphicData uri="http://schemas.openxmlformats.org/presentationml/2006/ole">
            <mc:AlternateContent xmlns:mc="http://schemas.openxmlformats.org/markup-compatibility/2006">
              <mc:Choice xmlns:v="urn:schemas-microsoft-com:vml" Requires="v">
                <p:oleObj name="Equation" r:id="rId7" imgW="2349360" imgH="2412720" progId="Equation.DSMT4">
                  <p:embed/>
                </p:oleObj>
              </mc:Choice>
              <mc:Fallback>
                <p:oleObj name="Equation" r:id="rId7" imgW="2349360" imgH="2412720" progId="Equation.DSMT4">
                  <p:embed/>
                  <p:pic>
                    <p:nvPicPr>
                      <p:cNvPr id="3892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968" y="3270226"/>
                        <a:ext cx="2243367"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Title 3">
            <a:extLst>
              <a:ext uri="{FF2B5EF4-FFF2-40B4-BE49-F238E27FC236}">
                <a16:creationId xmlns:a16="http://schemas.microsoft.com/office/drawing/2014/main" id="{F42B3057-B252-99E8-F5CB-A554BC6B9625}"/>
              </a:ext>
            </a:extLst>
          </p:cNvPr>
          <p:cNvSpPr>
            <a:spLocks noGrp="1"/>
          </p:cNvSpPr>
          <p:nvPr>
            <p:ph type="title"/>
          </p:nvPr>
        </p:nvSpPr>
        <p:spPr/>
        <p:txBody>
          <a:bodyPr/>
          <a:lstStyle/>
          <a:p>
            <a:r>
              <a:rPr lang="en-US" dirty="0"/>
              <a:t>Example 3: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lang="en-IN" dirty="0"/>
          </a:p>
        </p:txBody>
      </p:sp>
      <p:sp>
        <p:nvSpPr>
          <p:cNvPr id="5" name="Text Placeholder 2">
            <a:extLst>
              <a:ext uri="{FF2B5EF4-FFF2-40B4-BE49-F238E27FC236}">
                <a16:creationId xmlns:a16="http://schemas.microsoft.com/office/drawing/2014/main" id="{42AFC06C-84FA-48FB-5BE0-5B388F124420}"/>
              </a:ext>
            </a:extLst>
          </p:cNvPr>
          <p:cNvSpPr txBox="1">
            <a:spLocks/>
          </p:cNvSpPr>
          <p:nvPr/>
        </p:nvSpPr>
        <p:spPr>
          <a:xfrm>
            <a:off x="3639670" y="5562600"/>
            <a:ext cx="1752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endParaRPr lang="ar-AE"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p>
        </p:txBody>
      </p:sp>
      <p:sp>
        <p:nvSpPr>
          <p:cNvPr id="3" name="Content Placeholder 2"/>
          <p:cNvSpPr>
            <a:spLocks noGrp="1"/>
          </p:cNvSpPr>
          <p:nvPr>
            <p:ph idx="1"/>
          </p:nvPr>
        </p:nvSpPr>
        <p:spPr/>
        <p:txBody>
          <a:bodyPr/>
          <a:lstStyle/>
          <a:p>
            <a:r>
              <a:rPr lang="en-US" dirty="0"/>
              <a:t>Graphically, the solution set is shown in Figure 6. </a:t>
            </a:r>
          </a:p>
          <a:p>
            <a:endParaRPr lang="en-US" dirty="0"/>
          </a:p>
          <a:p>
            <a:endParaRPr lang="en-US" dirty="0"/>
          </a:p>
          <a:p>
            <a:endParaRPr lang="en-US" dirty="0"/>
          </a:p>
          <a:p>
            <a:r>
              <a:rPr lang="en-US" dirty="0"/>
              <a:t>The solution set can be written in two ways. </a:t>
            </a:r>
          </a:p>
          <a:p>
            <a:pPr>
              <a:tabLst>
                <a:tab pos="914400" algn="l"/>
                <a:tab pos="3940175" algn="l"/>
                <a:tab pos="4799013" algn="l"/>
              </a:tabLst>
            </a:pPr>
            <a:r>
              <a:rPr lang="en-US" dirty="0"/>
              <a:t>	algebraic notation 	or 	interval notation </a:t>
            </a:r>
          </a:p>
        </p:txBody>
      </p:sp>
      <p:graphicFrame>
        <p:nvGraphicFramePr>
          <p:cNvPr id="39938" name="Object 2"/>
          <p:cNvGraphicFramePr>
            <a:graphicFrameLocks noChangeAspect="1"/>
          </p:cNvGraphicFramePr>
          <p:nvPr>
            <p:extLst>
              <p:ext uri="{D42A27DB-BD31-4B8C-83A1-F6EECF244321}">
                <p14:modId xmlns:p14="http://schemas.microsoft.com/office/powerpoint/2010/main" val="1831589584"/>
              </p:ext>
            </p:extLst>
          </p:nvPr>
        </p:nvGraphicFramePr>
        <p:xfrm>
          <a:off x="1676400" y="4465792"/>
          <a:ext cx="2209800" cy="381000"/>
        </p:xfrm>
        <a:graphic>
          <a:graphicData uri="http://schemas.openxmlformats.org/presentationml/2006/ole">
            <mc:AlternateContent xmlns:mc="http://schemas.openxmlformats.org/markup-compatibility/2006">
              <mc:Choice xmlns:v="urn:schemas-microsoft-com:vml" Requires="v">
                <p:oleObj name="Equation" r:id="rId2" imgW="2209680" imgH="380880" progId="Equation.DSMT4">
                  <p:embed/>
                </p:oleObj>
              </mc:Choice>
              <mc:Fallback>
                <p:oleObj name="Equation" r:id="rId2" imgW="2209680" imgH="380880" progId="Equation.DSMT4">
                  <p:embed/>
                  <p:pic>
                    <p:nvPicPr>
                      <p:cNvPr id="399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65792"/>
                        <a:ext cx="220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1671895007"/>
              </p:ext>
            </p:extLst>
          </p:nvPr>
        </p:nvGraphicFramePr>
        <p:xfrm>
          <a:off x="5321300" y="4381500"/>
          <a:ext cx="2451100" cy="495300"/>
        </p:xfrm>
        <a:graphic>
          <a:graphicData uri="http://schemas.openxmlformats.org/presentationml/2006/ole">
            <mc:AlternateContent xmlns:mc="http://schemas.openxmlformats.org/markup-compatibility/2006">
              <mc:Choice xmlns:v="urn:schemas-microsoft-com:vml" Requires="v">
                <p:oleObj name="Equation" r:id="rId4" imgW="2450880" imgH="495000" progId="Equation.DSMT4">
                  <p:embed/>
                </p:oleObj>
              </mc:Choice>
              <mc:Fallback>
                <p:oleObj name="Equation" r:id="rId4" imgW="2450880" imgH="495000" progId="Equation.DSMT4">
                  <p:embed/>
                  <p:pic>
                    <p:nvPicPr>
                      <p:cNvPr id="399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4381500"/>
                        <a:ext cx="245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994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6363" y="1981200"/>
            <a:ext cx="6391275" cy="733425"/>
          </a:xfrm>
          <a:prstGeom prst="rect">
            <a:avLst/>
          </a:prstGeom>
          <a:noFill/>
          <a:ln w="9525">
            <a:noFill/>
            <a:miter lim="800000"/>
            <a:headEnd/>
            <a:tailEnd/>
          </a:ln>
        </p:spPr>
      </p:pic>
      <p:sp>
        <p:nvSpPr>
          <p:cNvPr id="4" name="Text Placeholder 2">
            <a:extLst>
              <a:ext uri="{FF2B5EF4-FFF2-40B4-BE49-F238E27FC236}">
                <a16:creationId xmlns:a16="http://schemas.microsoft.com/office/drawing/2014/main" id="{E91AF254-7848-DFC8-C566-794ED65CF825}"/>
              </a:ext>
            </a:extLst>
          </p:cNvPr>
          <p:cNvSpPr txBox="1">
            <a:spLocks/>
          </p:cNvSpPr>
          <p:nvPr/>
        </p:nvSpPr>
        <p:spPr>
          <a:xfrm>
            <a:off x="3729315" y="2837330"/>
            <a:ext cx="1752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6</a:t>
            </a:r>
            <a:endParaRPr lang="ar-AE"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p>
        </p:txBody>
      </p:sp>
      <p:sp>
        <p:nvSpPr>
          <p:cNvPr id="3" name="Content Placeholder 2"/>
          <p:cNvSpPr>
            <a:spLocks noGrp="1"/>
          </p:cNvSpPr>
          <p:nvPr>
            <p:ph idx="1"/>
          </p:nvPr>
        </p:nvSpPr>
        <p:spPr/>
        <p:txBody>
          <a:bodyPr/>
          <a:lstStyle/>
          <a:p>
            <a:r>
              <a:rPr lang="en-US" dirty="0"/>
              <a:t>Solve the inequality by factoring and using a number line. Then, graph the solution set on a number line.</a:t>
            </a:r>
          </a:p>
          <a:p>
            <a:endParaRPr lang="en-US" dirty="0"/>
          </a:p>
          <a:p>
            <a:r>
              <a:rPr lang="en-US" b="1" dirty="0"/>
              <a:t>Solution</a:t>
            </a:r>
          </a:p>
          <a:p>
            <a:endParaRPr lang="en-US" b="1" dirty="0"/>
          </a:p>
          <a:p>
            <a:endParaRPr lang="en-US" b="1" dirty="0"/>
          </a:p>
          <a:p>
            <a:endParaRPr lang="en-US" b="1" dirty="0"/>
          </a:p>
        </p:txBody>
      </p:sp>
      <p:graphicFrame>
        <p:nvGraphicFramePr>
          <p:cNvPr id="45058" name="Object 2"/>
          <p:cNvGraphicFramePr>
            <a:graphicFrameLocks noChangeAspect="1"/>
          </p:cNvGraphicFramePr>
          <p:nvPr/>
        </p:nvGraphicFramePr>
        <p:xfrm>
          <a:off x="3276600" y="2286000"/>
          <a:ext cx="2362200" cy="381000"/>
        </p:xfrm>
        <a:graphic>
          <a:graphicData uri="http://schemas.openxmlformats.org/presentationml/2006/ole">
            <mc:AlternateContent xmlns:mc="http://schemas.openxmlformats.org/markup-compatibility/2006">
              <mc:Choice xmlns:v="urn:schemas-microsoft-com:vml" Requires="v">
                <p:oleObj name="Equation" r:id="rId2" imgW="2361960" imgH="380880" progId="Equation.DSMT4">
                  <p:embed/>
                </p:oleObj>
              </mc:Choice>
              <mc:Fallback>
                <p:oleObj name="Equation" r:id="rId2" imgW="2361960" imgH="380880" progId="Equation.DSMT4">
                  <p:embed/>
                  <p:pic>
                    <p:nvPicPr>
                      <p:cNvPr id="4505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6000"/>
                        <a:ext cx="236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3276600" y="3200400"/>
          <a:ext cx="2362200" cy="381000"/>
        </p:xfrm>
        <a:graphic>
          <a:graphicData uri="http://schemas.openxmlformats.org/presentationml/2006/ole">
            <mc:AlternateContent xmlns:mc="http://schemas.openxmlformats.org/markup-compatibility/2006">
              <mc:Choice xmlns:v="urn:schemas-microsoft-com:vml" Requires="v">
                <p:oleObj name="Equation" r:id="rId2" imgW="2361960" imgH="380880" progId="Equation.DSMT4">
                  <p:embed/>
                </p:oleObj>
              </mc:Choice>
              <mc:Fallback>
                <p:oleObj name="Equation" r:id="rId2" imgW="2361960" imgH="380880" progId="Equation.DSMT4">
                  <p:embed/>
                  <p:pic>
                    <p:nvPicPr>
                      <p:cNvPr id="4505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236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3149600" y="3659960"/>
          <a:ext cx="2489200" cy="571500"/>
        </p:xfrm>
        <a:graphic>
          <a:graphicData uri="http://schemas.openxmlformats.org/presentationml/2006/ole">
            <mc:AlternateContent xmlns:mc="http://schemas.openxmlformats.org/markup-compatibility/2006">
              <mc:Choice xmlns:v="urn:schemas-microsoft-com:vml" Requires="v">
                <p:oleObj name="Equation" r:id="rId4" imgW="2489040" imgH="571320" progId="Equation.DSMT4">
                  <p:embed/>
                </p:oleObj>
              </mc:Choice>
              <mc:Fallback>
                <p:oleObj name="Equation" r:id="rId4" imgW="2489040" imgH="571320" progId="Equation.DSMT4">
                  <p:embed/>
                  <p:pic>
                    <p:nvPicPr>
                      <p:cNvPr id="450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00" y="3659960"/>
                        <a:ext cx="2489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3056092" y="4306424"/>
          <a:ext cx="2590800" cy="469900"/>
        </p:xfrm>
        <a:graphic>
          <a:graphicData uri="http://schemas.openxmlformats.org/presentationml/2006/ole">
            <mc:AlternateContent xmlns:mc="http://schemas.openxmlformats.org/markup-compatibility/2006">
              <mc:Choice xmlns:v="urn:schemas-microsoft-com:vml" Requires="v">
                <p:oleObj name="Equation" r:id="rId6" imgW="2590560" imgH="469800" progId="Equation.DSMT4">
                  <p:embed/>
                </p:oleObj>
              </mc:Choice>
              <mc:Fallback>
                <p:oleObj name="Equation" r:id="rId6" imgW="2590560" imgH="469800" progId="Equation.DSMT4">
                  <p:embed/>
                  <p:pic>
                    <p:nvPicPr>
                      <p:cNvPr id="4506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6092" y="4306424"/>
                        <a:ext cx="259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p>
        </p:txBody>
      </p:sp>
      <p:sp>
        <p:nvSpPr>
          <p:cNvPr id="3" name="Content Placeholder 2"/>
          <p:cNvSpPr>
            <a:spLocks noGrp="1"/>
          </p:cNvSpPr>
          <p:nvPr>
            <p:ph idx="1"/>
          </p:nvPr>
        </p:nvSpPr>
        <p:spPr/>
        <p:txBody>
          <a:bodyPr/>
          <a:lstStyle/>
          <a:p>
            <a:r>
              <a:rPr lang="en-US" dirty="0"/>
              <a:t>Set each factor equal to 0 to locate the interval endpoints. </a:t>
            </a:r>
            <a:endParaRPr lang="en-US" b="1" dirty="0"/>
          </a:p>
          <a:p>
            <a:endParaRPr lang="en-US" dirty="0"/>
          </a:p>
          <a:p>
            <a:endParaRPr lang="en-US" dirty="0"/>
          </a:p>
          <a:p>
            <a:r>
              <a:rPr lang="en-US" dirty="0"/>
              <a:t>We want to determine where the product is negative. Test one point from each of the intervals to determine if the product is positive or negative in that interval. </a:t>
            </a:r>
          </a:p>
        </p:txBody>
      </p:sp>
      <p:graphicFrame>
        <p:nvGraphicFramePr>
          <p:cNvPr id="46082" name="Object 2"/>
          <p:cNvGraphicFramePr>
            <a:graphicFrameLocks noChangeAspect="1"/>
          </p:cNvGraphicFramePr>
          <p:nvPr/>
        </p:nvGraphicFramePr>
        <p:xfrm>
          <a:off x="1828800" y="2374900"/>
          <a:ext cx="736600" cy="292100"/>
        </p:xfrm>
        <a:graphic>
          <a:graphicData uri="http://schemas.openxmlformats.org/presentationml/2006/ole">
            <mc:AlternateContent xmlns:mc="http://schemas.openxmlformats.org/markup-compatibility/2006">
              <mc:Choice xmlns:v="urn:schemas-microsoft-com:vml" Requires="v">
                <p:oleObj name="Equation" r:id="rId2" imgW="736560" imgH="291960" progId="Equation.DSMT4">
                  <p:embed/>
                </p:oleObj>
              </mc:Choice>
              <mc:Fallback>
                <p:oleObj name="Equation" r:id="rId2" imgW="736560" imgH="291960" progId="Equation.DSMT4">
                  <p:embed/>
                  <p:pic>
                    <p:nvPicPr>
                      <p:cNvPr id="460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74900"/>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3505200" y="2374900"/>
          <a:ext cx="1219200" cy="292100"/>
        </p:xfrm>
        <a:graphic>
          <a:graphicData uri="http://schemas.openxmlformats.org/presentationml/2006/ole">
            <mc:AlternateContent xmlns:mc="http://schemas.openxmlformats.org/markup-compatibility/2006">
              <mc:Choice xmlns:v="urn:schemas-microsoft-com:vml" Requires="v">
                <p:oleObj name="Equation" r:id="rId4" imgW="1218960" imgH="291960" progId="Equation.DSMT4">
                  <p:embed/>
                </p:oleObj>
              </mc:Choice>
              <mc:Fallback>
                <p:oleObj name="Equation" r:id="rId4" imgW="1218960" imgH="291960" progId="Equation.DSMT4">
                  <p:embed/>
                  <p:pic>
                    <p:nvPicPr>
                      <p:cNvPr id="460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374900"/>
                        <a:ext cx="121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5410200" y="2374900"/>
          <a:ext cx="1206500" cy="292100"/>
        </p:xfrm>
        <a:graphic>
          <a:graphicData uri="http://schemas.openxmlformats.org/presentationml/2006/ole">
            <mc:AlternateContent xmlns:mc="http://schemas.openxmlformats.org/markup-compatibility/2006">
              <mc:Choice xmlns:v="urn:schemas-microsoft-com:vml" Requires="v">
                <p:oleObj name="Equation" r:id="rId6" imgW="1206360" imgH="291960" progId="Equation.DSMT4">
                  <p:embed/>
                </p:oleObj>
              </mc:Choice>
              <mc:Fallback>
                <p:oleObj name="Equation" r:id="rId6" imgW="1206360" imgH="291960" progId="Equation.DSMT4">
                  <p:embed/>
                  <p:pic>
                    <p:nvPicPr>
                      <p:cNvPr id="4608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374900"/>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3990160" y="2832100"/>
          <a:ext cx="927100" cy="292100"/>
        </p:xfrm>
        <a:graphic>
          <a:graphicData uri="http://schemas.openxmlformats.org/presentationml/2006/ole">
            <mc:AlternateContent xmlns:mc="http://schemas.openxmlformats.org/markup-compatibility/2006">
              <mc:Choice xmlns:v="urn:schemas-microsoft-com:vml" Requires="v">
                <p:oleObj name="Equation" r:id="rId8" imgW="927000" imgH="291960" progId="Equation.DSMT4">
                  <p:embed/>
                </p:oleObj>
              </mc:Choice>
              <mc:Fallback>
                <p:oleObj name="Equation" r:id="rId8" imgW="927000" imgH="291960" progId="Equation.DSMT4">
                  <p:embed/>
                  <p:pic>
                    <p:nvPicPr>
                      <p:cNvPr id="4608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0160" y="2832100"/>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6086" name="Object 6"/>
          <p:cNvGraphicFramePr>
            <a:graphicFrameLocks noChangeAspect="1"/>
          </p:cNvGraphicFramePr>
          <p:nvPr/>
        </p:nvGraphicFramePr>
        <p:xfrm>
          <a:off x="5883584" y="2844800"/>
          <a:ext cx="711200" cy="279400"/>
        </p:xfrm>
        <a:graphic>
          <a:graphicData uri="http://schemas.openxmlformats.org/presentationml/2006/ole">
            <mc:AlternateContent xmlns:mc="http://schemas.openxmlformats.org/markup-compatibility/2006">
              <mc:Choice xmlns:v="urn:schemas-microsoft-com:vml" Requires="v">
                <p:oleObj name="Equation" r:id="rId10" imgW="711000" imgH="279360" progId="Equation.DSMT4">
                  <p:embed/>
                </p:oleObj>
              </mc:Choice>
              <mc:Fallback>
                <p:oleObj name="Equation" r:id="rId10" imgW="711000" imgH="279360" progId="Equation.DSMT4">
                  <p:embed/>
                  <p:pic>
                    <p:nvPicPr>
                      <p:cNvPr id="4608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3584" y="2844800"/>
                        <a:ext cx="71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Polynomial Inequalities</a:t>
            </a:r>
          </a:p>
        </p:txBody>
      </p:sp>
      <p:sp>
        <p:nvSpPr>
          <p:cNvPr id="3" name="Text Placeholder 2"/>
          <p:cNvSpPr>
            <a:spLocks noGrp="1"/>
          </p:cNvSpPr>
          <p:nvPr>
            <p:ph type="body" sz="quarter" idx="10"/>
          </p:nvPr>
        </p:nvSpPr>
        <p:spPr/>
        <p:txBody>
          <a:bodyPr>
            <a:normAutofit/>
          </a:bodyPr>
          <a:lstStyle/>
          <a:p>
            <a:r>
              <a:rPr sz="2800" dirty="0"/>
              <a:t>A </a:t>
            </a:r>
            <a:r>
              <a:rPr sz="2800" b="1" dirty="0"/>
              <a:t>polynomial inequality</a:t>
            </a:r>
            <a:r>
              <a:rPr sz="2800" dirty="0"/>
              <a:t> is any inequality that can be written in the form</a:t>
            </a:r>
            <a:endParaRPr lang="en-US" sz="2800" dirty="0"/>
          </a:p>
          <a:p>
            <a:endParaRPr sz="1050" dirty="0"/>
          </a:p>
          <a:p>
            <a:pPr algn="ctr">
              <a:defRPr sz="2800"/>
            </a:pP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&lt; 0</a:t>
            </a:r>
            <a:r>
              <a:rPr lang="en-US"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&gt; 0</a:t>
            </a:r>
            <a:r>
              <a:rPr lang="en-US" dirty="0"/>
              <a:t>, or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a:t>
            </a:r>
          </a:p>
          <a:p>
            <a:pPr algn="ctr">
              <a:defRPr sz="2800"/>
            </a:pPr>
            <a:endParaRPr sz="1050" dirty="0"/>
          </a:p>
          <a:p>
            <a:pPr>
              <a:defRPr sz="2800"/>
            </a:pPr>
            <a:r>
              <a:rPr lang="en-US" dirty="0"/>
              <a:t>w</a:t>
            </a:r>
            <a:r>
              <a:rPr sz="2800" dirty="0"/>
              <a:t>here</a:t>
            </a:r>
            <a:r>
              <a:rPr lang="en-US" sz="2800" dirty="0"/>
              <a:t> </a:t>
            </a:r>
            <a:r>
              <a:rPr lang="en-US" i="1" dirty="0"/>
              <a:t>p</a:t>
            </a:r>
            <a:r>
              <a:rPr lang="en-US" dirty="0"/>
              <a:t>(</a:t>
            </a:r>
            <a:r>
              <a:rPr lang="en-US" i="1" dirty="0"/>
              <a:t>x</a:t>
            </a:r>
            <a:r>
              <a:rPr lang="en-US" dirty="0"/>
              <a:t>)</a:t>
            </a:r>
            <a:r>
              <a:rPr sz="2800" dirty="0"/>
              <a:t> is a polynomial function.</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p>
        </p:txBody>
      </p:sp>
      <p:pic>
        <p:nvPicPr>
          <p:cNvPr id="47106" name="Picture 2"/>
          <p:cNvPicPr>
            <a:picLocks noChangeAspect="1" noChangeArrowheads="1"/>
          </p:cNvPicPr>
          <p:nvPr/>
        </p:nvPicPr>
        <p:blipFill>
          <a:blip r:embed="rId2" cstate="print">
            <a:clrChange>
              <a:clrFrom>
                <a:srgbClr val="FFFFFF"/>
              </a:clrFrom>
              <a:clrTo>
                <a:srgbClr val="FFFFFF">
                  <a:alpha val="0"/>
                </a:srgbClr>
              </a:clrTo>
            </a:clrChange>
          </a:blip>
          <a:srcRect b="58770"/>
          <a:stretch>
            <a:fillRect/>
          </a:stretch>
        </p:blipFill>
        <p:spPr bwMode="auto">
          <a:xfrm>
            <a:off x="907257" y="1371600"/>
            <a:ext cx="7329487" cy="1828800"/>
          </a:xfrm>
          <a:prstGeom prst="rect">
            <a:avLst/>
          </a:prstGeom>
          <a:noFill/>
          <a:ln w="9525">
            <a:noFill/>
            <a:miter lim="800000"/>
            <a:headEnd/>
            <a:tailEnd/>
          </a:ln>
        </p:spPr>
      </p:pic>
      <p:graphicFrame>
        <p:nvGraphicFramePr>
          <p:cNvPr id="50178" name="Object 2"/>
          <p:cNvGraphicFramePr>
            <a:graphicFrameLocks noChangeAspect="1"/>
          </p:cNvGraphicFramePr>
          <p:nvPr/>
        </p:nvGraphicFramePr>
        <p:xfrm>
          <a:off x="1739900" y="3289300"/>
          <a:ext cx="2971800" cy="2527300"/>
        </p:xfrm>
        <a:graphic>
          <a:graphicData uri="http://schemas.openxmlformats.org/presentationml/2006/ole">
            <mc:AlternateContent xmlns:mc="http://schemas.openxmlformats.org/markup-compatibility/2006">
              <mc:Choice xmlns:v="urn:schemas-microsoft-com:vml" Requires="v">
                <p:oleObj name="Equation" r:id="rId3" imgW="2971800" imgH="2527200" progId="Equation.DSMT4">
                  <p:embed/>
                </p:oleObj>
              </mc:Choice>
              <mc:Fallback>
                <p:oleObj name="Equation" r:id="rId3" imgW="2971800" imgH="2527200" progId="Equation.DSMT4">
                  <p:embed/>
                  <p:pic>
                    <p:nvPicPr>
                      <p:cNvPr id="50178" name="Object 2"/>
                      <p:cNvPicPr>
                        <a:picLocks noChangeAspect="1" noChangeArrowheads="1"/>
                      </p:cNvPicPr>
                      <p:nvPr/>
                    </p:nvPicPr>
                    <p:blipFill>
                      <a:blip r:embed="rId4"/>
                      <a:srcRect/>
                      <a:stretch>
                        <a:fillRect/>
                      </a:stretch>
                    </p:blipFill>
                    <p:spPr bwMode="auto">
                      <a:xfrm>
                        <a:off x="1739900" y="3289300"/>
                        <a:ext cx="29718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0180" name="Picture 4"/>
          <p:cNvPicPr>
            <a:picLocks noChangeAspect="1" noChangeArrowheads="1"/>
          </p:cNvPicPr>
          <p:nvPr/>
        </p:nvPicPr>
        <p:blipFill>
          <a:blip r:embed="rId5" cstate="print">
            <a:clrChange>
              <a:clrFrom>
                <a:srgbClr val="FFFFFF"/>
              </a:clrFrom>
              <a:clrTo>
                <a:srgbClr val="FFFFFF">
                  <a:alpha val="0"/>
                </a:srgbClr>
              </a:clrTo>
            </a:clrChange>
          </a:blip>
          <a:srcRect t="43337" b="431"/>
          <a:stretch>
            <a:fillRect/>
          </a:stretch>
        </p:blipFill>
        <p:spPr bwMode="auto">
          <a:xfrm>
            <a:off x="1203016" y="2767476"/>
            <a:ext cx="371475" cy="3176124"/>
          </a:xfrm>
          <a:prstGeom prst="rect">
            <a:avLst/>
          </a:prstGeom>
          <a:noFill/>
          <a:ln w="9525">
            <a:noFill/>
            <a:miter lim="800000"/>
            <a:headEnd/>
            <a:tailEnd/>
          </a:ln>
        </p:spPr>
      </p:pic>
      <p:pic>
        <p:nvPicPr>
          <p:cNvPr id="8" name="Picture 4"/>
          <p:cNvPicPr>
            <a:picLocks noChangeAspect="1" noChangeArrowheads="1"/>
          </p:cNvPicPr>
          <p:nvPr/>
        </p:nvPicPr>
        <p:blipFill>
          <a:blip r:embed="rId5" cstate="print">
            <a:clrChange>
              <a:clrFrom>
                <a:srgbClr val="FFFFFF"/>
              </a:clrFrom>
              <a:clrTo>
                <a:srgbClr val="FFFFFF">
                  <a:alpha val="0"/>
                </a:srgbClr>
              </a:clrTo>
            </a:clrChange>
          </a:blip>
          <a:srcRect t="45749" b="1124"/>
          <a:stretch>
            <a:fillRect/>
          </a:stretch>
        </p:blipFill>
        <p:spPr bwMode="auto">
          <a:xfrm>
            <a:off x="4632016" y="2942804"/>
            <a:ext cx="371475" cy="3000796"/>
          </a:xfrm>
          <a:prstGeom prst="rect">
            <a:avLst/>
          </a:prstGeom>
          <a:noFill/>
          <a:ln w="9525">
            <a:noFill/>
            <a:miter lim="800000"/>
            <a:headEnd/>
            <a:tailEnd/>
          </a:ln>
        </p:spPr>
      </p:pic>
      <p:graphicFrame>
        <p:nvGraphicFramePr>
          <p:cNvPr id="50181" name="Object 5"/>
          <p:cNvGraphicFramePr>
            <a:graphicFrameLocks noChangeAspect="1"/>
          </p:cNvGraphicFramePr>
          <p:nvPr/>
        </p:nvGraphicFramePr>
        <p:xfrm>
          <a:off x="5575300" y="3295650"/>
          <a:ext cx="2578100" cy="2476500"/>
        </p:xfrm>
        <a:graphic>
          <a:graphicData uri="http://schemas.openxmlformats.org/presentationml/2006/ole">
            <mc:AlternateContent xmlns:mc="http://schemas.openxmlformats.org/markup-compatibility/2006">
              <mc:Choice xmlns:v="urn:schemas-microsoft-com:vml" Requires="v">
                <p:oleObj name="Equation" r:id="rId6" imgW="2577960" imgH="2476440" progId="Equation.DSMT4">
                  <p:embed/>
                </p:oleObj>
              </mc:Choice>
              <mc:Fallback>
                <p:oleObj name="Equation" r:id="rId6" imgW="2577960" imgH="2476440" progId="Equation.DSMT4">
                  <p:embed/>
                  <p:pic>
                    <p:nvPicPr>
                      <p:cNvPr id="50181" name="Object 5"/>
                      <p:cNvPicPr>
                        <a:picLocks noChangeAspect="1" noChangeArrowheads="1"/>
                      </p:cNvPicPr>
                      <p:nvPr/>
                    </p:nvPicPr>
                    <p:blipFill>
                      <a:blip r:embed="rId7"/>
                      <a:srcRect/>
                      <a:stretch>
                        <a:fillRect/>
                      </a:stretch>
                    </p:blipFill>
                    <p:spPr bwMode="auto">
                      <a:xfrm>
                        <a:off x="5575300" y="3295650"/>
                        <a:ext cx="25781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p>
        </p:txBody>
      </p:sp>
      <p:graphicFrame>
        <p:nvGraphicFramePr>
          <p:cNvPr id="48130" name="Object 2"/>
          <p:cNvGraphicFramePr>
            <a:graphicFrameLocks noChangeAspect="1"/>
          </p:cNvGraphicFramePr>
          <p:nvPr>
            <p:extLst>
              <p:ext uri="{D42A27DB-BD31-4B8C-83A1-F6EECF244321}">
                <p14:modId xmlns:p14="http://schemas.microsoft.com/office/powerpoint/2010/main" val="1024086239"/>
              </p:ext>
            </p:extLst>
          </p:nvPr>
        </p:nvGraphicFramePr>
        <p:xfrm>
          <a:off x="457200" y="2087283"/>
          <a:ext cx="3390900" cy="2654300"/>
        </p:xfrm>
        <a:graphic>
          <a:graphicData uri="http://schemas.openxmlformats.org/presentationml/2006/ole">
            <mc:AlternateContent xmlns:mc="http://schemas.openxmlformats.org/markup-compatibility/2006">
              <mc:Choice xmlns:v="urn:schemas-microsoft-com:vml" Requires="v">
                <p:oleObj name="Equation" r:id="rId2" imgW="3390840" imgH="2654280" progId="Equation.DSMT4">
                  <p:embed/>
                </p:oleObj>
              </mc:Choice>
              <mc:Fallback>
                <p:oleObj name="Equation" r:id="rId2" imgW="3390840" imgH="2654280" progId="Equation.DSMT4">
                  <p:embed/>
                  <p:pic>
                    <p:nvPicPr>
                      <p:cNvPr id="48130" name="Object 2"/>
                      <p:cNvPicPr>
                        <a:picLocks noChangeAspect="1" noChangeArrowheads="1"/>
                      </p:cNvPicPr>
                      <p:nvPr/>
                    </p:nvPicPr>
                    <p:blipFill>
                      <a:blip r:embed="rId3"/>
                      <a:srcRect/>
                      <a:stretch>
                        <a:fillRect/>
                      </a:stretch>
                    </p:blipFill>
                    <p:spPr bwMode="auto">
                      <a:xfrm>
                        <a:off x="457200" y="2087283"/>
                        <a:ext cx="33909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8132" name="Picture 4"/>
          <p:cNvPicPr>
            <a:picLocks noChangeAspect="1" noChangeArrowheads="1"/>
          </p:cNvPicPr>
          <p:nvPr/>
        </p:nvPicPr>
        <p:blipFill>
          <a:blip r:embed="rId4" cstate="print"/>
          <a:srcRect t="35443"/>
          <a:stretch>
            <a:fillRect/>
          </a:stretch>
        </p:blipFill>
        <p:spPr bwMode="auto">
          <a:xfrm>
            <a:off x="1143000" y="1071283"/>
            <a:ext cx="304800" cy="97155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t="35443"/>
          <a:stretch>
            <a:fillRect/>
          </a:stretch>
        </p:blipFill>
        <p:spPr bwMode="auto">
          <a:xfrm>
            <a:off x="4648200" y="1071283"/>
            <a:ext cx="304800" cy="971550"/>
          </a:xfrm>
          <a:prstGeom prst="rect">
            <a:avLst/>
          </a:prstGeom>
          <a:noFill/>
          <a:ln w="9525">
            <a:noFill/>
            <a:miter lim="800000"/>
            <a:headEnd/>
            <a:tailEnd/>
          </a:ln>
        </p:spPr>
      </p:pic>
      <p:graphicFrame>
        <p:nvGraphicFramePr>
          <p:cNvPr id="48135" name="Object 7"/>
          <p:cNvGraphicFramePr>
            <a:graphicFrameLocks noChangeAspect="1"/>
          </p:cNvGraphicFramePr>
          <p:nvPr>
            <p:extLst>
              <p:ext uri="{D42A27DB-BD31-4B8C-83A1-F6EECF244321}">
                <p14:modId xmlns:p14="http://schemas.microsoft.com/office/powerpoint/2010/main" val="3555176027"/>
              </p:ext>
            </p:extLst>
          </p:nvPr>
        </p:nvGraphicFramePr>
        <p:xfrm>
          <a:off x="4400550" y="2014258"/>
          <a:ext cx="3632200" cy="3822700"/>
        </p:xfrm>
        <a:graphic>
          <a:graphicData uri="http://schemas.openxmlformats.org/presentationml/2006/ole">
            <mc:AlternateContent xmlns:mc="http://schemas.openxmlformats.org/markup-compatibility/2006">
              <mc:Choice xmlns:v="urn:schemas-microsoft-com:vml" Requires="v">
                <p:oleObj name="Equation" r:id="rId5" imgW="3632040" imgH="3822480" progId="Equation.DSMT4">
                  <p:embed/>
                </p:oleObj>
              </mc:Choice>
              <mc:Fallback>
                <p:oleObj name="Equation" r:id="rId5" imgW="3632040" imgH="3822480" progId="Equation.DSMT4">
                  <p:embed/>
                  <p:pic>
                    <p:nvPicPr>
                      <p:cNvPr id="4813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550" y="2014258"/>
                        <a:ext cx="36322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 Placeholder 2">
            <a:extLst>
              <a:ext uri="{FF2B5EF4-FFF2-40B4-BE49-F238E27FC236}">
                <a16:creationId xmlns:a16="http://schemas.microsoft.com/office/drawing/2014/main" id="{3AFD25A3-D0EC-A0F5-DD23-832BEDABDE08}"/>
              </a:ext>
            </a:extLst>
          </p:cNvPr>
          <p:cNvSpPr txBox="1">
            <a:spLocks/>
          </p:cNvSpPr>
          <p:nvPr/>
        </p:nvSpPr>
        <p:spPr>
          <a:xfrm>
            <a:off x="3523130" y="5569912"/>
            <a:ext cx="1752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7</a:t>
            </a:r>
            <a:endParaRPr lang="ar-AE"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p>
        </p:txBody>
      </p:sp>
      <p:sp>
        <p:nvSpPr>
          <p:cNvPr id="3" name="Content Placeholder 2"/>
          <p:cNvSpPr>
            <a:spLocks noGrp="1"/>
          </p:cNvSpPr>
          <p:nvPr>
            <p:ph idx="1"/>
          </p:nvPr>
        </p:nvSpPr>
        <p:spPr/>
        <p:txBody>
          <a:bodyPr/>
          <a:lstStyle/>
          <a:p>
            <a:r>
              <a:rPr lang="en-US" dirty="0"/>
              <a:t>Graphically, the solution set is shown in Figure 8.</a:t>
            </a:r>
          </a:p>
          <a:p>
            <a:endParaRPr lang="en-US" dirty="0"/>
          </a:p>
          <a:p>
            <a:endParaRPr lang="en-US" dirty="0"/>
          </a:p>
          <a:p>
            <a:endParaRPr lang="en-US" dirty="0"/>
          </a:p>
          <a:p>
            <a:endParaRPr lang="en-US" dirty="0"/>
          </a:p>
          <a:p>
            <a:r>
              <a:rPr lang="en-US" dirty="0"/>
              <a:t>The solution set can be written in two ways. </a:t>
            </a:r>
          </a:p>
          <a:p>
            <a:pPr>
              <a:tabLst>
                <a:tab pos="971550" algn="l"/>
                <a:tab pos="3827463" algn="l"/>
                <a:tab pos="4402138" algn="l"/>
              </a:tabLst>
            </a:pPr>
            <a:r>
              <a:rPr lang="en-US" dirty="0"/>
              <a:t>      algebraic notation 	or 	       interval notation </a:t>
            </a:r>
          </a:p>
          <a:p>
            <a:endParaRPr lang="en-US" dirty="0"/>
          </a:p>
        </p:txBody>
      </p:sp>
      <p:pic>
        <p:nvPicPr>
          <p:cNvPr id="5120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19225" y="1981200"/>
            <a:ext cx="6305550" cy="762000"/>
          </a:xfrm>
          <a:prstGeom prst="rect">
            <a:avLst/>
          </a:prstGeom>
          <a:noFill/>
          <a:ln w="9525">
            <a:noFill/>
            <a:miter lim="800000"/>
            <a:headEnd/>
            <a:tailEnd/>
          </a:ln>
        </p:spPr>
      </p:pic>
      <p:graphicFrame>
        <p:nvGraphicFramePr>
          <p:cNvPr id="51204" name="Object 4"/>
          <p:cNvGraphicFramePr>
            <a:graphicFrameLocks noChangeAspect="1"/>
          </p:cNvGraphicFramePr>
          <p:nvPr>
            <p:extLst>
              <p:ext uri="{D42A27DB-BD31-4B8C-83A1-F6EECF244321}">
                <p14:modId xmlns:p14="http://schemas.microsoft.com/office/powerpoint/2010/main" val="2566644372"/>
              </p:ext>
            </p:extLst>
          </p:nvPr>
        </p:nvGraphicFramePr>
        <p:xfrm>
          <a:off x="990600" y="5060950"/>
          <a:ext cx="2743200" cy="292100"/>
        </p:xfrm>
        <a:graphic>
          <a:graphicData uri="http://schemas.openxmlformats.org/presentationml/2006/ole">
            <mc:AlternateContent xmlns:mc="http://schemas.openxmlformats.org/markup-compatibility/2006">
              <mc:Choice xmlns:v="urn:schemas-microsoft-com:vml" Requires="v">
                <p:oleObj name="Equation" r:id="rId3" imgW="2743200" imgH="291960" progId="Equation.DSMT4">
                  <p:embed/>
                </p:oleObj>
              </mc:Choice>
              <mc:Fallback>
                <p:oleObj name="Equation" r:id="rId3" imgW="2743200" imgH="291960" progId="Equation.DSMT4">
                  <p:embed/>
                  <p:pic>
                    <p:nvPicPr>
                      <p:cNvPr id="512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60950"/>
                        <a:ext cx="274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05" name="Object 5"/>
          <p:cNvGraphicFramePr>
            <a:graphicFrameLocks noChangeAspect="1"/>
          </p:cNvGraphicFramePr>
          <p:nvPr>
            <p:extLst>
              <p:ext uri="{D42A27DB-BD31-4B8C-83A1-F6EECF244321}">
                <p14:modId xmlns:p14="http://schemas.microsoft.com/office/powerpoint/2010/main" val="1138781100"/>
              </p:ext>
            </p:extLst>
          </p:nvPr>
        </p:nvGraphicFramePr>
        <p:xfrm>
          <a:off x="5562600" y="5003800"/>
          <a:ext cx="2298700" cy="482600"/>
        </p:xfrm>
        <a:graphic>
          <a:graphicData uri="http://schemas.openxmlformats.org/presentationml/2006/ole">
            <mc:AlternateContent xmlns:mc="http://schemas.openxmlformats.org/markup-compatibility/2006">
              <mc:Choice xmlns:v="urn:schemas-microsoft-com:vml" Requires="v">
                <p:oleObj name="Equation" r:id="rId5" imgW="2298600" imgH="482400" progId="Equation.DSMT4">
                  <p:embed/>
                </p:oleObj>
              </mc:Choice>
              <mc:Fallback>
                <p:oleObj name="Equation" r:id="rId5" imgW="2298600" imgH="482400" progId="Equation.DSMT4">
                  <p:embed/>
                  <p:pic>
                    <p:nvPicPr>
                      <p:cNvPr id="51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500380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Text Placeholder 2">
            <a:extLst>
              <a:ext uri="{FF2B5EF4-FFF2-40B4-BE49-F238E27FC236}">
                <a16:creationId xmlns:a16="http://schemas.microsoft.com/office/drawing/2014/main" id="{AB5BF166-AB9F-1921-7B3F-6B7B79E8CD8A}"/>
              </a:ext>
            </a:extLst>
          </p:cNvPr>
          <p:cNvSpPr txBox="1">
            <a:spLocks/>
          </p:cNvSpPr>
          <p:nvPr/>
        </p:nvSpPr>
        <p:spPr>
          <a:xfrm>
            <a:off x="3695700" y="3086687"/>
            <a:ext cx="1752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8</a:t>
            </a:r>
            <a:endParaRPr lang="ar-AE"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polynomial inequality </a:t>
                </a:r>
                <a:endParaRPr lang="en-US" sz="2800" dirty="0"/>
              </a:p>
              <a:p>
                <a:pPr algn="ctr">
                  <a:defRPr sz="2800"/>
                </a:pP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will use a slight variation on our solution method</a:t>
                </a:r>
                <a:r>
                  <a:rPr lang="en-US" sz="2800" dirty="0"/>
                  <a:t>,</a:t>
                </a:r>
                <a:r>
                  <a:rPr sz="2800" dirty="0"/>
                  <a:t> </a:t>
                </a:r>
                <a:r>
                  <a:rPr lang="en-US" sz="2800" dirty="0"/>
                  <a:t>that</a:t>
                </a:r>
                <a:r>
                  <a:rPr sz="2800" dirty="0"/>
                  <a:t> saves some computation time. The first two steps are the same, and since the zeros of the polynomial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a14:m>
                <a:r>
                  <a:rPr sz="2800" dirty="0"/>
                  <a:t> are</a:t>
                </a:r>
                <a:r>
                  <a:rPr lang="en-US" sz="2800" dirty="0"/>
                  <a:t> </a:t>
                </a:r>
                <a:r>
                  <a:rPr lang="en-US" sz="2800" dirty="0">
                    <a:latin typeface="Cambria Math" panose="02040503050406030204" pitchFamily="18" charset="0"/>
                    <a:ea typeface="Cambria Math" panose="02040503050406030204" pitchFamily="18" charset="0"/>
                  </a:rPr>
                  <a:t>−2</a:t>
                </a:r>
                <a:r>
                  <a:rPr lang="en-US" sz="2800" dirty="0"/>
                  <a:t>, </a:t>
                </a:r>
                <a:r>
                  <a:rPr lang="en-US" sz="2800" dirty="0">
                    <a:latin typeface="Cambria Math" panose="02040503050406030204" pitchFamily="18" charset="0"/>
                    <a:ea typeface="Cambria Math" panose="02040503050406030204" pitchFamily="18" charset="0"/>
                  </a:rPr>
                  <a:t>1</a:t>
                </a:r>
                <a:r>
                  <a:rPr lang="en-US" sz="2800" dirty="0"/>
                  <a:t>, and </a:t>
                </a:r>
                <a:r>
                  <a:rPr lang="en-US" sz="2800" dirty="0">
                    <a:latin typeface="Cambria Math" panose="02040503050406030204" pitchFamily="18" charset="0"/>
                    <a:ea typeface="Cambria Math" panose="02040503050406030204" pitchFamily="18" charset="0"/>
                  </a:rPr>
                  <a:t>3</a:t>
                </a:r>
                <a:r>
                  <a:rPr lang="en-US" sz="2800" dirty="0"/>
                  <a:t>,</a:t>
                </a:r>
                <a:r>
                  <a:rPr sz="2800" dirty="0"/>
                  <a:t> we divide the real number line at these points as shown</a:t>
                </a:r>
                <a:r>
                  <a:rPr lang="en-US" sz="2800" dirty="0"/>
                  <a:t> in Figure 9.</a:t>
                </a:r>
              </a:p>
              <a:p>
                <a:pPr>
                  <a:defRPr sz="2800"/>
                </a:pPr>
                <a:endParaRPr lang="en-US" dirty="0"/>
              </a:p>
              <a:p>
                <a:pPr>
                  <a:defRPr sz="2800"/>
                </a:pPr>
                <a:endParaRPr lang="en-US" sz="2800" dirty="0"/>
              </a:p>
              <a:p>
                <a:pPr algn="ctr">
                  <a:defRPr sz="2800"/>
                </a:pPr>
                <a:r>
                  <a:rPr lang="en-US" dirty="0"/>
                  <a:t>Figure 9</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4F40494F-90C8-4D36-B382-192F276B3F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704" y="4381500"/>
            <a:ext cx="8670592" cy="10038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We also again select a test point within each of the four intervals defined by the zeros, but instead of computing the exact value of</a:t>
                </a:r>
                <a:r>
                  <a:rPr lang="en-US" sz="2800" dirty="0"/>
                  <a:t> </a:t>
                </a:r>
                <a:r>
                  <a:rPr lang="en-US" sz="2800" i="1" dirty="0"/>
                  <a:t>p</a:t>
                </a:r>
                <a:r>
                  <a:rPr lang="en-US" sz="2800" dirty="0"/>
                  <a:t>(</a:t>
                </a:r>
                <a:r>
                  <a:rPr lang="en-US" sz="2800" i="1" dirty="0"/>
                  <a:t>x</a:t>
                </a:r>
                <a:r>
                  <a:rPr lang="en-US" sz="2800" dirty="0"/>
                  <a:t>)</a:t>
                </a:r>
                <a:r>
                  <a:rPr sz="2800" dirty="0"/>
                  <a:t> at each test point, we simply determine its sign. For instance, using the test point </a:t>
                </a:r>
                <a:br>
                  <a:rPr lang="en-US" sz="2800" dirty="0"/>
                </a:br>
                <a:r>
                  <a:rPr lang="en-US" sz="2800" i="1" dirty="0"/>
                  <a:t>x</a:t>
                </a:r>
                <a:r>
                  <a:rPr lang="en-US" sz="2800" dirty="0"/>
                  <a:t> </a:t>
                </a:r>
                <a:r>
                  <a:rPr lang="en-US" sz="2800" dirty="0">
                    <a:latin typeface="Cambria Math" panose="02040503050406030204" pitchFamily="18" charset="0"/>
                    <a:ea typeface="Cambria Math" panose="02040503050406030204" pitchFamily="18" charset="0"/>
                  </a:rPr>
                  <a:t>= −3</a:t>
                </a:r>
                <a:r>
                  <a:rPr sz="2800" dirty="0"/>
                  <a:t> in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we know that</a:t>
                </a:r>
                <a:r>
                  <a:rPr lang="en-US" sz="2800" dirty="0"/>
                  <a:t> </a:t>
                </a:r>
                <a:r>
                  <a:rPr lang="en-US" i="1" dirty="0"/>
                  <a:t>p</a:t>
                </a:r>
                <a:r>
                  <a:rPr lang="en-US" dirty="0"/>
                  <a:t>(</a:t>
                </a:r>
                <a:r>
                  <a:rPr lang="en-US" dirty="0">
                    <a:latin typeface="Cambria Math" panose="02040503050406030204" pitchFamily="18" charset="0"/>
                    <a:ea typeface="Cambria Math" panose="02040503050406030204" pitchFamily="18" charset="0"/>
                  </a:rPr>
                  <a:t>−3</a:t>
                </a:r>
                <a:r>
                  <a:rPr lang="en-US" dirty="0"/>
                  <a:t> )</a:t>
                </a:r>
                <a:r>
                  <a:rPr sz="2800" dirty="0"/>
                  <a:t> is positive because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&lt;</m:t>
                    </m:r>
                    <m:r>
                      <a:rPr>
                        <a:latin typeface="Cambria Math" panose="02040503050406030204" pitchFamily="18" charset="0"/>
                      </a:rPr>
                      <m:t>0</m:t>
                    </m:r>
                  </m:oMath>
                </a14:m>
                <a:r>
                  <a:rPr sz="2800" dirty="0"/>
                  <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&gt;</m:t>
                    </m:r>
                    <m:r>
                      <a:rPr>
                        <a:latin typeface="Cambria Math" panose="02040503050406030204" pitchFamily="18" charset="0"/>
                      </a:rPr>
                      <m:t>0</m:t>
                    </m:r>
                  </m:oMath>
                </a14:m>
                <a:r>
                  <a:rPr sz="2800" dirty="0"/>
                  <a:t>,</a:t>
                </a:r>
                <a:r>
                  <a:rPr lang="en-US" sz="2800" dirty="0"/>
                  <a: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&lt;</m:t>
                    </m:r>
                    <m:r>
                      <a:rPr>
                        <a:latin typeface="Cambria Math" panose="02040503050406030204" pitchFamily="18" charset="0"/>
                      </a:rPr>
                      <m:t>0</m:t>
                    </m:r>
                  </m:oMath>
                </a14:m>
                <a:r>
                  <a:rPr sz="2800" dirty="0"/>
                  <a:t> and the product of a negative factor, a positive factor, and a negative factor is positive.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p:sp>
        <p:nvSpPr>
          <p:cNvPr id="3" name="Text Placeholder 2"/>
          <p:cNvSpPr>
            <a:spLocks noGrp="1"/>
          </p:cNvSpPr>
          <p:nvPr>
            <p:ph type="body" sz="quarter" idx="10"/>
          </p:nvPr>
        </p:nvSpPr>
        <p:spPr/>
        <p:txBody>
          <a:bodyPr>
            <a:normAutofit/>
          </a:bodyPr>
          <a:lstStyle/>
          <a:p>
            <a:r>
              <a:rPr lang="en-US" dirty="0"/>
              <a:t>In Figure 10, a representative test point for each interval is shown, followed by a string of “+” and “−” signs indicating the sign of each factor of </a:t>
            </a:r>
            <a:r>
              <a:rPr lang="en-US" i="1" dirty="0"/>
              <a:t>p</a:t>
            </a:r>
            <a:r>
              <a:rPr lang="en-US" dirty="0"/>
              <a:t>(</a:t>
            </a:r>
            <a:r>
              <a:rPr lang="en-US" i="1" dirty="0"/>
              <a:t>x</a:t>
            </a:r>
            <a:r>
              <a:rPr lang="en-US" dirty="0"/>
              <a:t>) at the test point. Finally, the sign of </a:t>
            </a:r>
            <a:r>
              <a:rPr lang="en-US" i="1" dirty="0"/>
              <a:t>p</a:t>
            </a:r>
            <a:r>
              <a:rPr lang="en-US" dirty="0"/>
              <a:t>(</a:t>
            </a:r>
            <a:r>
              <a:rPr lang="en-US" i="1" dirty="0"/>
              <a:t>x</a:t>
            </a:r>
            <a:r>
              <a:rPr lang="en-US" dirty="0"/>
              <a:t>) overall on the interval is shown.</a:t>
            </a:r>
          </a:p>
          <a:p>
            <a:endParaRPr lang="en-US" dirty="0"/>
          </a:p>
          <a:p>
            <a:endParaRPr lang="en-US" sz="2800" dirty="0"/>
          </a:p>
          <a:p>
            <a:endParaRPr lang="en-US" dirty="0"/>
          </a:p>
          <a:p>
            <a:endParaRPr lang="en-US" dirty="0"/>
          </a:p>
          <a:p>
            <a:pPr algn="ctr"/>
            <a:r>
              <a:rPr sz="2800" dirty="0"/>
              <a:t>Figure 1</a:t>
            </a:r>
            <a:r>
              <a:rPr lang="en-US" sz="2800" dirty="0"/>
              <a:t>0</a:t>
            </a:r>
            <a:endParaRPr sz="2800" dirty="0"/>
          </a:p>
        </p:txBody>
      </p:sp>
      <p:pic>
        <p:nvPicPr>
          <p:cNvPr id="6" name="Picture 5">
            <a:extLst>
              <a:ext uri="{FF2B5EF4-FFF2-40B4-BE49-F238E27FC236}">
                <a16:creationId xmlns:a16="http://schemas.microsoft.com/office/drawing/2014/main" id="{AB717D00-36BC-8C7D-EAE8-A39154E1C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48" y="3276600"/>
            <a:ext cx="7757552" cy="200026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Solving Polynomial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p:sp>
        <p:nvSpPr>
          <p:cNvPr id="3" name="Text Placeholder 2"/>
          <p:cNvSpPr>
            <a:spLocks noGrp="1"/>
          </p:cNvSpPr>
          <p:nvPr>
            <p:ph type="body" sz="quarter" idx="10"/>
          </p:nvPr>
        </p:nvSpPr>
        <p:spPr/>
        <p:txBody>
          <a:bodyPr>
            <a:normAutofit/>
          </a:bodyPr>
          <a:lstStyle/>
          <a:p>
            <a:pPr>
              <a:defRPr sz="2800"/>
            </a:pPr>
            <a:r>
              <a:rPr sz="2800" dirty="0"/>
              <a:t>The last step of the method is to use the sign chart to identify the interval(s) on which</a:t>
            </a:r>
            <a:r>
              <a:rPr lang="en-US" sz="2800"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 0</a:t>
            </a:r>
            <a:r>
              <a:rPr sz="2800" dirty="0"/>
              <a:t>. Since the inequality is not strict and the two intervals on which</a:t>
            </a:r>
            <a:r>
              <a:rPr lang="en-US" sz="2800" dirty="0"/>
              <a:t> </a:t>
            </a:r>
            <a:r>
              <a:rPr lang="en-US" i="1" dirty="0"/>
              <a:t>p</a:t>
            </a:r>
            <a:r>
              <a:rPr lang="en-US" dirty="0"/>
              <a:t>(</a:t>
            </a:r>
            <a:r>
              <a:rPr lang="en-US" i="1" dirty="0"/>
              <a:t>x</a:t>
            </a:r>
            <a:r>
              <a:rPr lang="en-US" dirty="0"/>
              <a:t>)</a:t>
            </a:r>
            <a:r>
              <a:rPr sz="2800" dirty="0"/>
              <a:t> is nonpositive overlap at</a:t>
            </a:r>
            <a:r>
              <a:rPr lang="en-US" sz="2800" dirty="0"/>
              <a:t> x </a:t>
            </a:r>
            <a:r>
              <a:rPr lang="en-US" sz="2800" dirty="0">
                <a:latin typeface="Cambria Math" panose="02040503050406030204" pitchFamily="18" charset="0"/>
                <a:ea typeface="Cambria Math" panose="02040503050406030204" pitchFamily="18" charset="0"/>
              </a:rPr>
              <a:t>= 1</a:t>
            </a:r>
            <a:r>
              <a:rPr sz="2800" dirty="0"/>
              <a:t>, the solution is </a:t>
            </a:r>
            <a:r>
              <a:rPr lang="en-US" sz="2800" dirty="0"/>
              <a:t>   [</a:t>
            </a:r>
            <a:r>
              <a:rPr lang="en-US" sz="2800" dirty="0">
                <a:latin typeface="Cambria Math" panose="02040503050406030204" pitchFamily="18" charset="0"/>
                <a:ea typeface="Cambria Math" panose="02040503050406030204" pitchFamily="18" charset="0"/>
              </a:rPr>
              <a:t>−2, 3</a:t>
            </a:r>
            <a:r>
              <a:rPr lang="en-US" sz="2800" dirty="0"/>
              <a:t>].</a:t>
            </a:r>
            <a:endParaRPr sz="2800" dirty="0"/>
          </a:p>
        </p:txBody>
      </p:sp>
    </p:spTree>
    <p:extLst>
      <p:ext uri="{BB962C8B-B14F-4D97-AF65-F5344CB8AC3E}">
        <p14:creationId xmlns:p14="http://schemas.microsoft.com/office/powerpoint/2010/main" val="326012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Rational Inequalities</a:t>
            </a:r>
          </a:p>
        </p:txBody>
      </p:sp>
      <p:sp>
        <p:nvSpPr>
          <p:cNvPr id="3" name="Text Placeholder 2"/>
          <p:cNvSpPr>
            <a:spLocks noGrp="1"/>
          </p:cNvSpPr>
          <p:nvPr>
            <p:ph type="body" sz="quarter" idx="10"/>
          </p:nvPr>
        </p:nvSpPr>
        <p:spPr/>
        <p:txBody>
          <a:bodyPr>
            <a:normAutofit/>
          </a:bodyPr>
          <a:lstStyle/>
          <a:p>
            <a:r>
              <a:rPr sz="2800" dirty="0"/>
              <a:t>A </a:t>
            </a:r>
            <a:r>
              <a:rPr sz="2800" b="1" dirty="0"/>
              <a:t>rational inequality</a:t>
            </a:r>
            <a:r>
              <a:rPr sz="2800" dirty="0"/>
              <a:t> is any inequality that can be written in the form</a:t>
            </a:r>
            <a:endParaRPr lang="en-US" sz="2800" dirty="0"/>
          </a:p>
          <a:p>
            <a:endParaRPr lang="en-US" sz="1200" dirty="0"/>
          </a:p>
          <a:p>
            <a:pPr algn="ct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&lt; 0</a:t>
            </a:r>
            <a:r>
              <a:rPr lang="en-US" dirty="0"/>
              <a:t>,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&gt; 0</a:t>
            </a:r>
            <a:r>
              <a:rPr lang="en-US" dirty="0"/>
              <a:t>,  or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a:t>
            </a:r>
          </a:p>
          <a:p>
            <a:pPr>
              <a:defRPr sz="2800"/>
            </a:pPr>
            <a:endParaRPr lang="en-US" sz="1200" dirty="0"/>
          </a:p>
          <a:p>
            <a:pPr>
              <a:defRPr sz="2800"/>
            </a:pPr>
            <a:r>
              <a:rPr lang="en-US" dirty="0"/>
              <a:t>w</a:t>
            </a:r>
            <a:r>
              <a:rPr sz="2800"/>
              <a:t>here</a:t>
            </a:r>
            <a:r>
              <a:rPr lang="en-US" sz="2800"/>
              <a:t> </a:t>
            </a:r>
            <a:r>
              <a:rPr lang="en-US" i="1" dirty="0"/>
              <a:t>f</a:t>
            </a:r>
            <a:r>
              <a:rPr lang="en-US" dirty="0"/>
              <a:t>(</a:t>
            </a:r>
            <a:r>
              <a:rPr lang="en-US" i="1" dirty="0"/>
              <a:t>x</a:t>
            </a:r>
            <a:r>
              <a:rPr lang="en-US" dirty="0"/>
              <a:t>)</a:t>
            </a:r>
            <a:r>
              <a:rPr sz="2800" dirty="0"/>
              <a:t> is a rational function.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Solving Rational Inequalities</a:t>
            </a:r>
            <a:r>
              <a:rPr lang="en-US" dirty="0"/>
              <a:t> Using the</a:t>
            </a:r>
            <a:r>
              <a:rPr dirty="0"/>
              <a:t>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To solve a rational inequality</a:t>
                </a:r>
                <a:r>
                  <a:rPr lang="en-US" sz="2800" dirty="0"/>
                  <a:t>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&lt; 0</a:t>
                </a:r>
                <a:r>
                  <a:rPr lang="en-US" dirty="0"/>
                  <a:t>,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&gt; 0</a:t>
                </a:r>
                <a:r>
                  <a:rPr lang="en-US" dirty="0"/>
                  <a:t>, or </a:t>
                </a:r>
                <a:r>
                  <a:rPr lang="en-US" i="1" dirty="0"/>
                  <a:t>f</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 </a:t>
                </a:r>
                <a:r>
                  <a:rPr sz="2800" dirty="0"/>
                  <a:t>where the rational function </a:t>
                </a:r>
                <a:endParaRPr lang="en-US" sz="1050" dirty="0"/>
              </a:p>
              <a:p>
                <a:pPr>
                  <a:defRPr sz="2800"/>
                </a:pPr>
                <a:r>
                  <a:rPr lang="en-US" sz="1050" dirty="0"/>
                  <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is in reduced form:</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356" r="-664"/>
                </a:stretch>
              </a:blipFill>
            </p:spPr>
            <p:txBody>
              <a:bodyPr/>
              <a:lstStyle/>
              <a:p>
                <a:r>
                  <a:rPr lang="en-US">
                    <a:noFill/>
                  </a:rPr>
                  <a:t> </a:t>
                </a:r>
              </a:p>
            </p:txBody>
          </p:sp>
        </mc:Fallback>
      </mc:AlternateContent>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2069610581"/>
              </p:ext>
            </p:extLst>
          </p:nvPr>
        </p:nvGraphicFramePr>
        <p:xfrm>
          <a:off x="486936" y="3200400"/>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r"/>
                      <a:r>
                        <a:rPr sz="2800" b="1" dirty="0">
                          <a:solidFill>
                            <a:srgbClr val="000000"/>
                          </a:solidFill>
                        </a:rPr>
                        <a:t>Step 1:</a:t>
                      </a:r>
                    </a:p>
                  </a:txBody>
                  <a:tcPr/>
                </a:tc>
                <a:tc>
                  <a:txBody>
                    <a:bodyPr/>
                    <a:lstStyle/>
                    <a:p>
                      <a:pPr algn="l">
                        <a:defRPr sz="1800"/>
                      </a:pPr>
                      <a:r>
                        <a:rPr lang="en-US" sz="2800" dirty="0">
                          <a:solidFill>
                            <a:srgbClr val="000000"/>
                          </a:solidFill>
                        </a:rPr>
                        <a:t>Find the real zeros of the numerator </a:t>
                      </a:r>
                      <a:r>
                        <a:rPr lang="en-US" sz="2800" i="1" dirty="0">
                          <a:solidFill>
                            <a:srgbClr val="000000"/>
                          </a:solidFill>
                        </a:rPr>
                        <a:t>p</a:t>
                      </a:r>
                      <a:r>
                        <a:rPr lang="en-US" sz="2800" dirty="0">
                          <a:solidFill>
                            <a:srgbClr val="000000"/>
                          </a:solidFill>
                        </a:rPr>
                        <a:t>(</a:t>
                      </a:r>
                      <a:r>
                        <a:rPr lang="en-US" sz="2800" i="1" dirty="0">
                          <a:solidFill>
                            <a:srgbClr val="000000"/>
                          </a:solidFill>
                        </a:rPr>
                        <a:t>x</a:t>
                      </a:r>
                      <a:r>
                        <a:rPr lang="en-US" sz="2800" dirty="0">
                          <a:solidFill>
                            <a:srgbClr val="000000"/>
                          </a:solidFill>
                        </a:rPr>
                        <a:t>).</a:t>
                      </a:r>
                      <a:r>
                        <a:rPr lang="ar-AE" sz="2800" dirty="0">
                          <a:solidFill>
                            <a:srgbClr val="000000"/>
                          </a:solidFill>
                        </a:rPr>
                        <a:t> </a:t>
                      </a:r>
                      <a:r>
                        <a:rPr lang="en-US" sz="2800" dirty="0">
                          <a:solidFill>
                            <a:srgbClr val="000000"/>
                          </a:solidFill>
                        </a:rPr>
                        <a:t>These values are the </a:t>
                      </a:r>
                      <a:r>
                        <a:rPr lang="en-US" sz="2800" b="1" i="0" dirty="0">
                          <a:solidFill>
                            <a:srgbClr val="000000"/>
                          </a:solidFill>
                        </a:rPr>
                        <a:t>zeros</a:t>
                      </a:r>
                      <a:r>
                        <a:rPr lang="en-US" sz="2800" dirty="0">
                          <a:solidFill>
                            <a:srgbClr val="000000"/>
                          </a:solidFill>
                        </a:rPr>
                        <a:t> of</a:t>
                      </a:r>
                      <a:r>
                        <a:rPr lang="en-US" sz="2800" baseline="0" dirty="0">
                          <a:solidFill>
                            <a:srgbClr val="000000"/>
                          </a:solidFill>
                        </a:rPr>
                        <a:t> </a:t>
                      </a:r>
                      <a:r>
                        <a:rPr lang="en-US" sz="2800" i="1" baseline="0" dirty="0">
                          <a:solidFill>
                            <a:srgbClr val="000000"/>
                          </a:solidFill>
                        </a:rPr>
                        <a:t>f</a:t>
                      </a:r>
                      <a:r>
                        <a:rPr lang="en-US" sz="2800" dirty="0">
                          <a:solidFill>
                            <a:srgbClr val="000000"/>
                          </a:solidFill>
                        </a:rPr>
                        <a:t>.</a:t>
                      </a:r>
                    </a:p>
                  </a:txBody>
                  <a:tcPr/>
                </a:tc>
                <a:extLst>
                  <a:ext uri="{0D108BD9-81ED-4DB2-BD59-A6C34878D82A}">
                    <a16:rowId xmlns:a16="http://schemas.microsoft.com/office/drawing/2014/main" val="10000"/>
                  </a:ext>
                </a:extLst>
              </a:tr>
              <a:tr h="1238577">
                <a:tc>
                  <a:txBody>
                    <a:bodyPr/>
                    <a:lstStyle/>
                    <a:p>
                      <a:pPr algn="l"/>
                      <a:r>
                        <a:rPr sz="2800" b="1" dirty="0">
                          <a:solidFill>
                            <a:srgbClr val="000000"/>
                          </a:solidFill>
                        </a:rPr>
                        <a:t>Step 2:</a:t>
                      </a:r>
                    </a:p>
                  </a:txBody>
                  <a:tcPr/>
                </a:tc>
                <a:tc>
                  <a:txBody>
                    <a:bodyPr/>
                    <a:lstStyle/>
                    <a:p>
                      <a:pPr algn="l">
                        <a:defRPr sz="1800"/>
                      </a:pPr>
                      <a:r>
                        <a:rPr lang="en-US" sz="2800" dirty="0">
                          <a:solidFill>
                            <a:srgbClr val="000000"/>
                          </a:solidFill>
                        </a:rPr>
                        <a:t>Find the real zeros of the denominator </a:t>
                      </a: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a:t>
                      </a:r>
                      <a:r>
                        <a:rPr lang="ar-AE" sz="2800" dirty="0">
                          <a:solidFill>
                            <a:srgbClr val="000000"/>
                          </a:solidFill>
                        </a:rPr>
                        <a:t> </a:t>
                      </a:r>
                      <a:r>
                        <a:rPr lang="en-US" sz="2800" dirty="0">
                          <a:solidFill>
                            <a:srgbClr val="000000"/>
                          </a:solidFill>
                        </a:rPr>
                        <a:t>These values are the locations of the </a:t>
                      </a:r>
                      <a:r>
                        <a:rPr lang="en-US" sz="2800" b="1" dirty="0">
                          <a:solidFill>
                            <a:srgbClr val="000000"/>
                          </a:solidFill>
                        </a:rPr>
                        <a:t>vertical asymptotes </a:t>
                      </a:r>
                      <a:r>
                        <a:rPr lang="en-US" sz="2800" dirty="0">
                          <a:solidFill>
                            <a:srgbClr val="000000"/>
                          </a:solidFill>
                        </a:rPr>
                        <a:t>of</a:t>
                      </a:r>
                      <a:r>
                        <a:rPr lang="en-US" sz="2800" baseline="0" dirty="0">
                          <a:solidFill>
                            <a:srgbClr val="000000"/>
                          </a:solidFill>
                        </a:rPr>
                        <a:t> </a:t>
                      </a:r>
                      <a:r>
                        <a:rPr lang="en-US" sz="2800" i="1" baseline="0" dirty="0">
                          <a:solidFill>
                            <a:srgbClr val="000000"/>
                          </a:solidFill>
                        </a:rPr>
                        <a:t>f</a:t>
                      </a:r>
                      <a:r>
                        <a:rPr lang="en-US" sz="2800" dirty="0">
                          <a:solidFill>
                            <a:srgbClr val="000000"/>
                          </a:solidFill>
                        </a:rPr>
                        <a:t>.</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Solving Polynomial Inequalities Using a Graph</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polynomial inequalities, given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oMath>
                </a14:m>
                <a:r>
                  <a:rPr sz="2800" dirty="0"/>
                  <a:t>.</a:t>
                </a:r>
              </a:p>
              <a:p>
                <a:pPr marL="514350" indent="-514350">
                  <a:buFont typeface="+mj-lt"/>
                  <a:buAutoNum type="alphaLcPeriod"/>
                  <a:defRPr sz="2800"/>
                </a:pPr>
                <a:r>
                  <a:rPr dirty="0"/>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&lt;</m:t>
                    </m:r>
                    <m:r>
                      <a:rPr>
                        <a:latin typeface="Cambria Math" panose="02040503050406030204" pitchFamily="18" charset="0"/>
                      </a:rPr>
                      <m:t>0</m:t>
                    </m:r>
                  </m:oMath>
                </a14:m>
                <a:endParaRPr dirty="0"/>
              </a:p>
              <a:p>
                <a:pPr marL="514350" indent="-514350">
                  <a:buFont typeface="+mj-lt"/>
                  <a:buAutoNum type="alphaLcPeriod" startAt="2"/>
                  <a:defRPr sz="2800"/>
                </a:pPr>
                <a:r>
                  <a:rPr dirty="0"/>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0</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Solving Rational Inequalities Using the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2736738693"/>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pPr algn="l">
                            <a:defRPr sz="1800"/>
                          </a:pPr>
                          <a:r>
                            <a:rPr lang="en-US" sz="2800" dirty="0">
                              <a:solidFill>
                                <a:srgbClr val="000000"/>
                              </a:solidFill>
                            </a:rPr>
                            <a:t>Within each interval, select a </a:t>
                          </a:r>
                          <a:r>
                            <a:rPr lang="en-US" sz="2800" b="1" dirty="0">
                              <a:solidFill>
                                <a:srgbClr val="000000"/>
                              </a:solidFill>
                            </a:rPr>
                            <a:t>test point</a:t>
                          </a:r>
                          <a:r>
                            <a:rPr lang="en-US" sz="2800" dirty="0">
                              <a:solidFill>
                                <a:srgbClr val="000000"/>
                              </a:solidFill>
                            </a:rPr>
                            <a:t> and evaluate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 at that number. If the result is positive, then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a:t>
                          </a:r>
                          <a:r>
                            <a:rPr lang="en-US" sz="2800" dirty="0">
                              <a:solidFill>
                                <a:srgbClr val="000000"/>
                              </a:solidFill>
                              <a:latin typeface="Cambria Math" panose="02040503050406030204" pitchFamily="18" charset="0"/>
                              <a:ea typeface="Cambria Math" panose="02040503050406030204" pitchFamily="18" charset="0"/>
                            </a:rPr>
                            <a:t>&gt; 0</a:t>
                          </a:r>
                          <a:r>
                            <a:rPr lang="en-US" sz="2800" dirty="0">
                              <a:solidFill>
                                <a:srgbClr val="000000"/>
                              </a:solidFill>
                            </a:rPr>
                            <a:t> for all </a:t>
                          </a:r>
                          <a:r>
                            <a:rPr lang="en-US" sz="2800" i="1" dirty="0">
                              <a:solidFill>
                                <a:srgbClr val="000000"/>
                              </a:solidFill>
                            </a:rPr>
                            <a:t>x</a:t>
                          </a:r>
                          <a:r>
                            <a:rPr lang="en-US" sz="2800" i="1" baseline="0" dirty="0">
                              <a:solidFill>
                                <a:srgbClr val="000000"/>
                              </a:solidFill>
                            </a:rPr>
                            <a:t> </a:t>
                          </a:r>
                          <a:r>
                            <a:rPr lang="en-US" sz="2800" dirty="0">
                              <a:solidFill>
                                <a:srgbClr val="000000"/>
                              </a:solidFill>
                            </a:rPr>
                            <a:t>in the interval. If the result is negative, then </a:t>
                          </a:r>
                          <a:br>
                            <a:rPr lang="en-US" sz="2800" dirty="0">
                              <a:solidFill>
                                <a:srgbClr val="000000"/>
                              </a:solidFill>
                            </a:rPr>
                          </a:b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a:t>
                          </a:r>
                          <a:r>
                            <a:rPr lang="en-US" sz="2800" dirty="0">
                              <a:solidFill>
                                <a:srgbClr val="000000"/>
                              </a:solidFill>
                              <a:latin typeface="Cambria Math" panose="02040503050406030204" pitchFamily="18" charset="0"/>
                              <a:ea typeface="Cambria Math" panose="02040503050406030204" pitchFamily="18" charset="0"/>
                            </a:rPr>
                            <a:t>&lt; 0</a:t>
                          </a:r>
                          <a:r>
                            <a:rPr lang="en-US" sz="2800" dirty="0">
                              <a:solidFill>
                                <a:srgbClr val="000000"/>
                              </a:solidFill>
                            </a:rPr>
                            <a:t> for all </a:t>
                          </a:r>
                          <a:r>
                            <a:rPr lang="en-US" sz="2800" i="1" dirty="0">
                              <a:solidFill>
                                <a:srgbClr val="000000"/>
                              </a:solidFill>
                            </a:rPr>
                            <a:t>x</a:t>
                          </a:r>
                          <a:r>
                            <a:rPr lang="en-US" sz="2800" i="0" baseline="0" dirty="0">
                              <a:solidFill>
                                <a:srgbClr val="000000"/>
                              </a:solidFill>
                            </a:rPr>
                            <a:t> </a:t>
                          </a:r>
                          <a:r>
                            <a:rPr lang="en-US" sz="2800" dirty="0">
                              <a:solidFill>
                                <a:srgbClr val="000000"/>
                              </a:solidFill>
                            </a:rPr>
                            <a:t>in the interval.</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2736738693"/>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endParaRPr lang="en-US"/>
                        </a:p>
                      </a:txBody>
                      <a:tcPr>
                        <a:blipFill>
                          <a:blip r:embed="rId2"/>
                          <a:stretch>
                            <a:fillRect l="-21403" t="-47129"/>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Solving Rational Inequalities Using the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723364214"/>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pPr algn="l">
                            <a:defRPr sz="1800"/>
                          </a:pPr>
                          <a:r>
                            <a:rPr lang="en-US" sz="2800" dirty="0">
                              <a:solidFill>
                                <a:srgbClr val="000000"/>
                              </a:solidFill>
                            </a:rPr>
                            <a:t>Write the </a:t>
                          </a:r>
                          <a:r>
                            <a:rPr lang="en-US" sz="2800" b="1" dirty="0">
                              <a:solidFill>
                                <a:srgbClr val="000000"/>
                              </a:solidFill>
                            </a:rPr>
                            <a:t>solution set</a:t>
                          </a:r>
                          <a:r>
                            <a:rPr lang="en-US" sz="2800" dirty="0">
                              <a:solidFill>
                                <a:srgbClr val="000000"/>
                              </a:solidFill>
                            </a:rPr>
                            <a:t>, consisting of all of the intervals that satisfy the given inequality. If the inequality is not strict (uses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or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then the zeros of </a:t>
                          </a:r>
                          <a:r>
                            <a:rPr lang="en-US" sz="2800" i="1" dirty="0">
                              <a:solidFill>
                                <a:srgbClr val="000000"/>
                              </a:solidFill>
                            </a:rPr>
                            <a:t>p</a:t>
                          </a:r>
                          <a:r>
                            <a:rPr lang="en-US" sz="2800" i="1" baseline="0" dirty="0">
                              <a:solidFill>
                                <a:srgbClr val="000000"/>
                              </a:solidFill>
                            </a:rPr>
                            <a:t> </a:t>
                          </a:r>
                          <a:r>
                            <a:rPr lang="en-US" sz="2800" dirty="0">
                              <a:solidFill>
                                <a:srgbClr val="000000"/>
                              </a:solidFill>
                            </a:rPr>
                            <a:t>are included in the solution set as well. The zeros of </a:t>
                          </a:r>
                          <a:r>
                            <a:rPr lang="en-US" sz="2800" i="1" dirty="0">
                              <a:solidFill>
                                <a:srgbClr val="000000"/>
                              </a:solidFill>
                            </a:rPr>
                            <a:t>q</a:t>
                          </a:r>
                          <a:r>
                            <a:rPr lang="en-US" sz="2800" i="1" baseline="0" dirty="0">
                              <a:solidFill>
                                <a:srgbClr val="000000"/>
                              </a:solidFill>
                            </a:rPr>
                            <a:t> </a:t>
                          </a:r>
                          <a:r>
                            <a:rPr lang="en-US" sz="2800" dirty="0">
                              <a:solidFill>
                                <a:srgbClr val="000000"/>
                              </a:solidFill>
                            </a:rPr>
                            <a:t>are never included in the solution set (as they are not in the domain of</a:t>
                          </a:r>
                          <a:r>
                            <a:rPr lang="en-US" sz="2800" baseline="0" dirty="0">
                              <a:solidFill>
                                <a:srgbClr val="000000"/>
                              </a:solidFill>
                            </a:rPr>
                            <a:t> </a:t>
                          </a:r>
                          <a:r>
                            <a:rPr lang="en-US" sz="2800" i="1" baseline="0" dirty="0">
                              <a:solidFill>
                                <a:srgbClr val="000000"/>
                              </a:solidFill>
                            </a:rPr>
                            <a:t>f</a:t>
                          </a:r>
                          <a:r>
                            <a:rPr lang="en-US" sz="2800" dirty="0">
                              <a:solidFill>
                                <a:srgbClr val="000000"/>
                              </a:solidFill>
                            </a:rPr>
                            <a:t>).</a:t>
                          </a:r>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723364214"/>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endParaRPr lang="en-US"/>
                        </a:p>
                      </a:txBody>
                      <a:tcPr>
                        <a:blipFill>
                          <a:blip r:embed="rId2"/>
                          <a:stretch>
                            <a:fillRect l="-18734" t="-1515"/>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811078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rational inequality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Begin by finding the zeros of the numerator and denominator. As w</a:t>
                </a:r>
                <a:r>
                  <a:rPr lang="en-US" sz="2800" dirty="0"/>
                  <a:t>e’ve</a:t>
                </a:r>
                <a:r>
                  <a:rPr sz="2800" dirty="0"/>
                  <a:t> seen in previous examples, the rational expression can be factored as follows</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a:pPr>
            <a:r>
              <a:rPr sz="2800" dirty="0"/>
              <a:t>Thus, we can see that the numerator has no zeros, while the denominator has zeros at</a:t>
            </a:r>
            <a:r>
              <a:rPr lang="en-US" sz="280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−5</a:t>
            </a:r>
            <a:r>
              <a:rPr sz="2800" dirty="0"/>
              <a:t> and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3</a:t>
            </a:r>
            <a:r>
              <a:rPr sz="2800" dirty="0"/>
              <a:t>.</a:t>
            </a:r>
          </a:p>
          <a:p>
            <a:pPr>
              <a:defRPr sz="2800"/>
            </a:pPr>
            <a:r>
              <a:rPr sz="2800" dirty="0"/>
              <a:t>Therefore, we place the values </a:t>
            </a:r>
            <a:r>
              <a:rPr lang="en-US" dirty="0">
                <a:latin typeface="Cambria Math" panose="02040503050406030204" pitchFamily="18" charset="0"/>
                <a:ea typeface="Cambria Math" panose="02040503050406030204" pitchFamily="18" charset="0"/>
              </a:rPr>
              <a:t>−5</a:t>
            </a:r>
            <a:r>
              <a:rPr sz="2800" dirty="0"/>
              <a:t> and </a:t>
            </a:r>
            <a:r>
              <a:rPr sz="2800" dirty="0">
                <a:latin typeface="Cambria Math"/>
              </a:rPr>
              <a:t>3</a:t>
            </a:r>
            <a:r>
              <a:rPr lang="en-US" sz="2800" dirty="0"/>
              <a:t> </a:t>
            </a:r>
            <a:r>
              <a:rPr sz="2800" dirty="0"/>
              <a:t>on a number line.</a:t>
            </a:r>
          </a:p>
        </p:txBody>
      </p:sp>
      <p:pic>
        <p:nvPicPr>
          <p:cNvPr id="4" name="Content Placeholder 4">
            <a:extLst>
              <a:ext uri="{FF2B5EF4-FFF2-40B4-BE49-F238E27FC236}">
                <a16:creationId xmlns:a16="http://schemas.microsoft.com/office/drawing/2014/main" id="{3D6F3874-43A6-4BDC-894A-64D0202273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172" y="3352800"/>
            <a:ext cx="7917656" cy="833438"/>
          </a:xfrm>
          <a:prstGeom prst="rect">
            <a:avLst/>
          </a:prstGeom>
        </p:spPr>
      </p:pic>
      <p:sp>
        <p:nvSpPr>
          <p:cNvPr id="5" name="TextBox 4">
            <a:extLst>
              <a:ext uri="{FF2B5EF4-FFF2-40B4-BE49-F238E27FC236}">
                <a16:creationId xmlns:a16="http://schemas.microsoft.com/office/drawing/2014/main" id="{42FC5D0D-ADB0-4654-ADF8-458BBE974179}"/>
              </a:ext>
            </a:extLst>
          </p:cNvPr>
          <p:cNvSpPr txBox="1"/>
          <p:nvPr/>
        </p:nvSpPr>
        <p:spPr>
          <a:xfrm>
            <a:off x="266700" y="3962400"/>
            <a:ext cx="8610600" cy="523220"/>
          </a:xfrm>
          <a:prstGeom prst="rect">
            <a:avLst/>
          </a:prstGeom>
          <a:noFill/>
        </p:spPr>
        <p:txBody>
          <a:bodyPr wrap="square" rtlCol="0">
            <a:spAutoFit/>
          </a:bodyPr>
          <a:lstStyle/>
          <a:p>
            <a:pPr algn="ctr"/>
            <a:r>
              <a:rPr lang="en-US" sz="2800" dirty="0"/>
              <a:t>Figure 11</a:t>
            </a:r>
          </a:p>
        </p:txBody>
      </p:sp>
    </p:spTree>
    <p:extLst>
      <p:ext uri="{BB962C8B-B14F-4D97-AF65-F5344CB8AC3E}">
        <p14:creationId xmlns:p14="http://schemas.microsoft.com/office/powerpoint/2010/main" val="3130474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This splits the number line into the intervals </a:t>
                </a:r>
                <a14:m>
                  <m:oMath xmlns:m="http://schemas.openxmlformats.org/officeDocument/2006/math">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We then evaluate</a:t>
                </a:r>
                <a:r>
                  <a:rPr lang="en-US" sz="2800" dirty="0"/>
                  <a:t> </a:t>
                </a:r>
                <a:r>
                  <a:rPr lang="en-US" sz="2800" i="1" dirty="0"/>
                  <a:t>f</a:t>
                </a:r>
                <a:r>
                  <a:rPr lang="en-US" sz="2800" dirty="0"/>
                  <a:t>(</a:t>
                </a:r>
                <a:r>
                  <a:rPr lang="en-US" sz="2800" i="1" dirty="0"/>
                  <a:t>x</a:t>
                </a:r>
                <a:r>
                  <a:rPr lang="en-US" sz="2800" dirty="0"/>
                  <a:t>)</a:t>
                </a:r>
                <a:r>
                  <a:rPr sz="2800" dirty="0"/>
                  <a:t> for a test point in each interval.</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=−6</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5</m:t>
                              </m:r>
                              <m:r>
                                <a:rPr sz="2000">
                                  <a:latin typeface="Cambria Math"/>
                                </a:rPr>
                                <m:t>)</m:t>
                              </m:r>
                            </m:oMath>
                          </a14:m>
                          <a:endParaRPr lang="en-US" sz="2000" dirty="0"/>
                        </a:p>
                        <a:p>
                          <a:pPr algn="ctr">
                            <a:defRPr sz="1600"/>
                          </a:pPr>
                          <a:endParaRPr lang="en-US" sz="2000" dirty="0"/>
                        </a:p>
                        <a:p>
                          <a:pPr algn="ctr">
                            <a:defRPr sz="1600"/>
                          </a:pPr>
                          <a:r>
                            <a:rPr sz="2000" dirty="0"/>
                            <a:t> </a:t>
                          </a: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15</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0"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258" r="-5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32258" r="-4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32258" r="-65739"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32258" r="-800" b="-200461"/>
                          </a:stretch>
                        </a:blipFill>
                      </a:tcPr>
                    </a:tc>
                    <a:extLst>
                      <a:ext uri="{0D108BD9-81ED-4DB2-BD59-A6C34878D82A}">
                        <a16:rowId xmlns:a16="http://schemas.microsoft.com/office/drawing/2014/main" val="10001"/>
                      </a:ext>
                    </a:extLst>
                  </a:tr>
                  <a:tr h="131870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32870" r="-5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132870" r="-4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132870" r="-65739"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132870" r="-800" b="-101389"/>
                          </a:stretch>
                        </a:blipFill>
                      </a:tcPr>
                    </a:tc>
                    <a:extLst>
                      <a:ext uri="{0D108BD9-81ED-4DB2-BD59-A6C34878D82A}">
                        <a16:rowId xmlns:a16="http://schemas.microsoft.com/office/drawing/2014/main" val="10002"/>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31797" r="-5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231797" r="-4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231797" r="-65739"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231797" r="-800" b="-922"/>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3E7F1807-1F93-43E7-8568-8AA0B26FA2C6}"/>
              </a:ext>
            </a:extLst>
          </p:cNvPr>
          <p:cNvSpPr txBox="1"/>
          <p:nvPr/>
        </p:nvSpPr>
        <p:spPr>
          <a:xfrm>
            <a:off x="190500" y="5496580"/>
            <a:ext cx="8763000" cy="523220"/>
          </a:xfrm>
          <a:prstGeom prst="rect">
            <a:avLst/>
          </a:prstGeom>
          <a:noFill/>
        </p:spPr>
        <p:txBody>
          <a:bodyPr wrap="square" rtlCol="0">
            <a:spAutoFit/>
          </a:bodyPr>
          <a:lstStyle/>
          <a:p>
            <a:pPr algn="ctr"/>
            <a:r>
              <a:rPr lang="en-US" sz="2800" dirty="0"/>
              <a:t>Table 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6: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6</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Then, the solution to the inequality consists of those intervals where</a:t>
                </a:r>
                <a:r>
                  <a:rPr lang="en-US" sz="2800" dirty="0"/>
                  <a:t> </a:t>
                </a:r>
                <a:r>
                  <a:rPr lang="en-US" sz="2800" i="1" dirty="0"/>
                  <a:t>f</a:t>
                </a:r>
                <a:r>
                  <a:rPr lang="en-US" sz="2800" dirty="0"/>
                  <a:t>(</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&gt; 0</a:t>
                </a:r>
                <a:r>
                  <a:rPr sz="2800" dirty="0"/>
                  <a:t>, which is the set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427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ln>
                <a:solidFill>
                  <a:srgbClr val="FF0000"/>
                </a:solidFill>
              </a:ln>
            </p:spPr>
            <p:txBody>
              <a:bodyPr>
                <a:normAutofit fontScale="92500"/>
              </a:bodyPr>
              <a:lstStyle/>
              <a:p>
                <a:pPr>
                  <a:defRPr sz="2800"/>
                </a:pPr>
                <a:r>
                  <a:rPr sz="2800" dirty="0"/>
                  <a:t>It is very important to write rational inequalities in their proper form before solving them. Attempting to simplify them may cause us to neglect asymptotes. Suppose, for example, we tried to solve the inequality</a:t>
                </a:r>
                <a:endParaRPr lang="en-US" sz="2800" dirty="0"/>
              </a:p>
              <a:p>
                <a:pP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m:oMathPara>
                </a14:m>
                <a:endParaRPr sz="2800" dirty="0"/>
              </a:p>
              <a:p>
                <a:pPr>
                  <a:defRPr sz="2800"/>
                </a:pPr>
                <a:r>
                  <a:rPr sz="2800" dirty="0"/>
                  <a:t>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thus clearing the inequality of fractions. The result would be</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dirty="0"/>
                  <a:t>,</a:t>
                </a:r>
              </a:p>
              <a:p>
                <a:pPr>
                  <a:defRPr sz="2800"/>
                </a:pPr>
                <a:r>
                  <a:rPr sz="2800" dirty="0"/>
                  <a:t>a simple linear inequality. We can solve this to obtain</a:t>
                </a:r>
                <a:br>
                  <a:rPr lang="en-US" dirty="0">
                    <a:latin typeface="Cambria Math" panose="02040503050406030204" pitchFamily="18" charset="0"/>
                  </a:rPr>
                </a:br>
                <a:r>
                  <a:rPr lang="en-US" sz="2800" i="1" dirty="0"/>
                  <a:t>x</a:t>
                </a:r>
                <a:r>
                  <a:rPr lang="en-US" sz="2800" dirty="0"/>
                  <a:t> </a:t>
                </a:r>
                <a:r>
                  <a:rPr lang="en-US" sz="2800" dirty="0">
                    <a:latin typeface="Cambria Math" panose="02040503050406030204" pitchFamily="18" charset="0"/>
                    <a:ea typeface="Cambria Math" panose="02040503050406030204" pitchFamily="18" charset="0"/>
                  </a:rPr>
                  <a:t>&gt; −3</a:t>
                </a:r>
                <a:r>
                  <a:rPr sz="2800" dirty="0"/>
                  <a:t>, or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But does this really work?</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73"/>
                </a:stretch>
              </a:blipFill>
              <a:ln>
                <a:solidFill>
                  <a:srgbClr val="FF0000"/>
                </a:solidFill>
              </a:ln>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CAUTION!</a:t>
            </a:r>
            <a:r>
              <a:rPr lang="en-IN" dirty="0">
                <a:latin typeface="Calibri" panose="020F0502020204030204" pitchFamily="34" charset="0"/>
                <a:ea typeface="Calibri" panose="020F0502020204030204" pitchFamily="34" charset="0"/>
                <a:cs typeface="Calibri" panose="020F0502020204030204" pitchFamily="34" charset="0"/>
              </a:rPr>
              <a:t>—</a:t>
            </a:r>
            <a:r>
              <a:rPr lang="en-IN"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ln>
                <a:solidFill>
                  <a:srgbClr val="FF0000"/>
                </a:solidFill>
              </a:ln>
            </p:spPr>
            <p:txBody>
              <a:bodyPr>
                <a:normAutofit fontScale="92500" lnSpcReduction="10000"/>
              </a:bodyPr>
              <a:lstStyle/>
              <a:p>
                <a:pPr>
                  <a:defRPr sz="2800"/>
                </a:pPr>
                <a:r>
                  <a:rPr sz="2800" dirty="0"/>
                  <a:t>The number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is in this interval,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5</m:t>
                    </m:r>
                  </m:oMath>
                </a14:m>
                <a:r>
                  <a:rPr sz="2800" dirty="0"/>
                  <a:t>,</a:t>
                </a:r>
              </a:p>
              <a:p>
                <a:pPr>
                  <a:defRPr sz="2800"/>
                </a:pPr>
                <a:r>
                  <a:rPr sz="2800" dirty="0"/>
                  <a:t>which is not less than </a:t>
                </a:r>
                <a:r>
                  <a:rPr sz="2800" dirty="0">
                    <a:latin typeface="Cambria Math"/>
                  </a:rPr>
                  <a:t>3</a:t>
                </a:r>
                <a:r>
                  <a:rPr sz="2800" dirty="0"/>
                  <a:t>. Also, note that </a:t>
                </a:r>
                <a:r>
                  <a:rPr lang="en-US" sz="2800" dirty="0">
                    <a:latin typeface="Cambria Math" panose="02040503050406030204" pitchFamily="18" charset="0"/>
                    <a:ea typeface="Cambria Math" panose="02040503050406030204" pitchFamily="18" charset="0"/>
                  </a:rPr>
                  <a:t>−4 </a:t>
                </a:r>
                <a:r>
                  <a:rPr sz="2800" dirty="0"/>
                  <a:t>solves the inequality, but </a:t>
                </a:r>
                <a:r>
                  <a:rPr lang="en-US" dirty="0">
                    <a:latin typeface="Cambria Math" panose="02040503050406030204" pitchFamily="18" charset="0"/>
                    <a:ea typeface="Cambria Math" panose="02040503050406030204" pitchFamily="18" charset="0"/>
                  </a:rPr>
                  <a:t>−4 </a:t>
                </a:r>
                <a:r>
                  <a:rPr sz="2800" dirty="0"/>
                  <a:t>is not in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a:t>
                </a:r>
              </a:p>
              <a:p>
                <a:pPr>
                  <a:defRPr sz="2800"/>
                </a:pPr>
                <a:r>
                  <a:rPr sz="2800" dirty="0"/>
                  <a:t>What went wrong? By multiplying through by</a:t>
                </a:r>
                <a:r>
                  <a:rPr lang="en-US" sz="280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+ 2</a:t>
                </a:r>
                <a:r>
                  <a:rPr sz="2800" dirty="0"/>
                  <a:t>, we made the assumption that </a:t>
                </a:r>
                <a:r>
                  <a:rPr lang="en-US" i="1" dirty="0"/>
                  <a:t>x</a:t>
                </a:r>
                <a:r>
                  <a:rPr lang="en-US" dirty="0"/>
                  <a:t> </a:t>
                </a:r>
                <a:r>
                  <a:rPr lang="en-US" dirty="0">
                    <a:latin typeface="Cambria Math" panose="02040503050406030204" pitchFamily="18" charset="0"/>
                    <a:ea typeface="Cambria Math" panose="02040503050406030204" pitchFamily="18" charset="0"/>
                  </a:rPr>
                  <a:t>+ 2 </a:t>
                </a:r>
                <a:r>
                  <a:rPr sz="2800" dirty="0"/>
                  <a:t>was positive, since we did not worry about possibly reversing the inequality symbol. But we don't know beforehand if </a:t>
                </a:r>
                <a:r>
                  <a:rPr lang="en-US" i="1" dirty="0"/>
                  <a:t>x</a:t>
                </a:r>
                <a:r>
                  <a:rPr lang="en-US" dirty="0"/>
                  <a:t> </a:t>
                </a:r>
                <a:r>
                  <a:rPr lang="en-US" dirty="0">
                    <a:latin typeface="Cambria Math" panose="02040503050406030204" pitchFamily="18" charset="0"/>
                    <a:ea typeface="Cambria Math" panose="02040503050406030204" pitchFamily="18" charset="0"/>
                  </a:rPr>
                  <a:t>+ 2 </a:t>
                </a:r>
                <a:r>
                  <a:rPr sz="2800" dirty="0"/>
                  <a:t>is positive or not, since we are trying to solve for the variable</a:t>
                </a:r>
                <a:r>
                  <a:rPr lang="en-US" sz="2800" dirty="0"/>
                  <a:t> </a:t>
                </a:r>
                <a:r>
                  <a:rPr lang="en-US" sz="2800" i="1" dirty="0"/>
                  <a:t>x</a:t>
                </a:r>
                <a:r>
                  <a:rPr sz="2800" dirty="0"/>
                  <a:t>.</a:t>
                </a:r>
              </a:p>
              <a:p>
                <a:r>
                  <a:rPr sz="2800" dirty="0"/>
                  <a:t>To solve this inequality correctly, we have to write it in the standard form of a rational inequality, as shown in</a:t>
                </a:r>
                <a:br>
                  <a:rPr lang="en-US" sz="2800" dirty="0"/>
                </a:br>
                <a:r>
                  <a:rPr sz="2800" dirty="0"/>
                  <a:t>Example </a:t>
                </a:r>
                <a:r>
                  <a:rPr lang="en-US" sz="2800" dirty="0"/>
                  <a:t>7</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57564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Solving Polynomial Inequalities Using a Graph</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pic>
        <p:nvPicPr>
          <p:cNvPr id="5" name="Content Placeholder 4">
            <a:extLst>
              <a:ext uri="{FF2B5EF4-FFF2-40B4-BE49-F238E27FC236}">
                <a16:creationId xmlns:a16="http://schemas.microsoft.com/office/drawing/2014/main" id="{CF79A11B-1755-4405-AEF8-E1AF751DB6A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037"/>
            <a:ext cx="4572000" cy="4572000"/>
          </a:xfrm>
        </p:spPr>
      </p:pic>
      <mc:AlternateContent xmlns:mc="http://schemas.openxmlformats.org/markup-compatibility/2006" xmlns:a14="http://schemas.microsoft.com/office/drawing/2010/main">
        <mc:Choice Requires="a14">
          <p:sp>
            <p:nvSpPr>
              <p:cNvPr id="4" name="Text Placeholder 2"/>
              <p:cNvSpPr txBox="1">
                <a:spLocks/>
              </p:cNvSpPr>
              <p:nvPr/>
            </p:nvSpPr>
            <p:spPr>
              <a:xfrm>
                <a:off x="1447800" y="5562600"/>
                <a:ext cx="62484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3</m:t>
                        </m:r>
                      </m:e>
                    </m:d>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1</m:t>
                        </m:r>
                      </m:e>
                    </m:d>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2</m:t>
                        </m:r>
                      </m:e>
                    </m:d>
                  </m:oMath>
                </a14:m>
                <a:endParaRPr lang="ar-AE" sz="2800" dirty="0"/>
              </a:p>
            </p:txBody>
          </p:sp>
        </mc:Choice>
        <mc:Fallback xmlns="">
          <p:sp>
            <p:nvSpPr>
              <p:cNvPr id="4" name="Text Placeholder 2"/>
              <p:cNvSpPr txBox="1">
                <a:spLocks noRot="1" noChangeAspect="1" noMove="1" noResize="1" noEditPoints="1" noAdjustHandles="1" noChangeArrowheads="1" noChangeShapeType="1" noTextEdit="1"/>
              </p:cNvSpPr>
              <p:nvPr/>
            </p:nvSpPr>
            <p:spPr>
              <a:xfrm>
                <a:off x="1447800" y="5562600"/>
                <a:ext cx="6248400" cy="494713"/>
              </a:xfrm>
              <a:prstGeom prst="rect">
                <a:avLst/>
              </a:prstGeom>
              <a:blipFill>
                <a:blip r:embed="rId4"/>
                <a:stretch>
                  <a:fillRect l="-195" t="-20988" b="-30864"/>
                </a:stretch>
              </a:blipFill>
            </p:spPr>
            <p:txBody>
              <a:bodyPr/>
              <a:lstStyle/>
              <a:p>
                <a:r>
                  <a:rPr lang="en-IN">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a:t>
            </a:r>
            <a:r>
              <a:rPr lang="en-US" dirty="0"/>
              <a:t>Solving </a:t>
            </a:r>
            <a:r>
              <a:rPr dirty="0"/>
              <a:t>Rational Inequalities</a:t>
            </a:r>
            <a:r>
              <a:rPr lang="en-IN" dirty="0">
                <a:latin typeface="Calibri" panose="020F0502020204030204" pitchFamily="34" charset="0"/>
                <a:ea typeface="Calibri" panose="020F0502020204030204" pitchFamily="34" charset="0"/>
                <a:cs typeface="Calibri" panose="020F0502020204030204" pitchFamily="34" charset="0"/>
              </a:rPr>
              <a:t>—</a:t>
            </a:r>
            <a:r>
              <a:rPr lang="en-IN"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rational inequalities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Most of the work can be done for both inequalities at the same time.</a:t>
            </a:r>
          </a:p>
          <a:p>
            <a:r>
              <a:rPr sz="2800" dirty="0"/>
              <a:t>We begin by subtracting 3 from both sides and then write the left-hand side as a single rational function</a:t>
            </a:r>
            <a:r>
              <a:rPr lang="en-US" sz="2800" dirty="0"/>
              <a:t>.</a:t>
            </a:r>
            <a:endParaRPr dirty="0"/>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44081">
                    <a:tc>
                      <a:txBody>
                        <a:bodyPr/>
                        <a:lstStyle/>
                        <a:p>
                          <a:endParaRPr lang="en-US"/>
                        </a:p>
                      </a:txBody>
                      <a:tcPr marL="36576" marR="36576" marT="36576" marB="36576" anchor="ctr">
                        <a:blipFill>
                          <a:blip r:embed="rId2"/>
                          <a:stretch>
                            <a:fillRect t="-943" r="-95313" b="-230189"/>
                          </a:stretch>
                        </a:blipFill>
                      </a:tcPr>
                    </a:tc>
                    <a:tc>
                      <a:txBody>
                        <a:bodyPr/>
                        <a:lstStyle/>
                        <a:p>
                          <a:endParaRPr lang="en-US"/>
                        </a:p>
                      </a:txBody>
                      <a:tcPr marL="36576" marR="36576" marT="36576" marB="36576" anchor="ctr">
                        <a:blipFill>
                          <a:blip r:embed="rId2"/>
                          <a:stretch>
                            <a:fillRect l="-273504" t="-943" r="-160684" b="-230189"/>
                          </a:stretch>
                        </a:blipFill>
                      </a:tcP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2"/>
                          <a:stretch>
                            <a:fillRect t="-91453" r="-95313" b="-108547"/>
                          </a:stretch>
                        </a:blipFill>
                      </a:tcPr>
                    </a:tc>
                    <a:tc>
                      <a:txBody>
                        <a:bodyPr/>
                        <a:lstStyle/>
                        <a:p>
                          <a:endParaRPr lang="en-US"/>
                        </a:p>
                      </a:txBody>
                      <a:tcPr marL="36576" marR="36576" marT="36576" marB="36576" anchor="ctr">
                        <a:blipFill>
                          <a:blip r:embed="rId2"/>
                          <a:stretch>
                            <a:fillRect l="-273504" t="-91453" r="-160684" b="-108547"/>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78815">
                    <a:tc>
                      <a:txBody>
                        <a:bodyPr/>
                        <a:lstStyle/>
                        <a:p>
                          <a:endParaRPr lang="en-US"/>
                        </a:p>
                      </a:txBody>
                      <a:tcPr marL="36576" marR="36576" marT="36576" marB="36576" anchor="ctr">
                        <a:blipFill>
                          <a:blip r:embed="rId2"/>
                          <a:stretch>
                            <a:fillRect t="-200000" r="-95313" b="-13393"/>
                          </a:stretch>
                        </a:blipFill>
                      </a:tcPr>
                    </a:tc>
                    <a:tc>
                      <a:txBody>
                        <a:bodyPr/>
                        <a:lstStyle/>
                        <a:p>
                          <a:endParaRPr lang="en-US"/>
                        </a:p>
                      </a:txBody>
                      <a:tcPr marL="36576" marR="36576" marT="36576" marB="36576" anchor="ctr">
                        <a:blipFill>
                          <a:blip r:embed="rId2"/>
                          <a:stretch>
                            <a:fillRect l="-273504" t="-200000" r="-160684" b="-13393"/>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9224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endParaRPr lang="en-US"/>
                        </a:p>
                      </a:txBody>
                      <a:tcPr marL="36576" marR="36576" marT="36576" marB="36576" anchor="ctr">
                        <a:blipFill>
                          <a:blip r:embed="rId3"/>
                          <a:stretch>
                            <a:fillRect r="-36875" b="-218750"/>
                          </a:stretch>
                        </a:blipFill>
                      </a:tcPr>
                    </a:tc>
                    <a:tc>
                      <a:txBody>
                        <a:bodyPr/>
                        <a:lstStyle/>
                        <a:p>
                          <a:endParaRPr lang="en-US"/>
                        </a:p>
                      </a:txBody>
                      <a:tcPr marL="36576" marR="36576" marT="36576" marB="36576" anchor="ctr">
                        <a:blipFill>
                          <a:blip r:embed="rId3"/>
                          <a:stretch>
                            <a:fillRect l="-271186" b="-218750"/>
                          </a:stretch>
                        </a:blipFill>
                      </a:tcP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3"/>
                          <a:stretch>
                            <a:fillRect t="-95726" r="-36875" b="-109402"/>
                          </a:stretch>
                        </a:blipFill>
                      </a:tcPr>
                    </a:tc>
                    <a:tc>
                      <a:txBody>
                        <a:bodyPr/>
                        <a:lstStyle/>
                        <a:p>
                          <a:endParaRPr lang="en-US"/>
                        </a:p>
                      </a:txBody>
                      <a:tcPr marL="36576" marR="36576" marT="36576" marB="36576" anchor="ctr">
                        <a:blipFill>
                          <a:blip r:embed="rId3"/>
                          <a:stretch>
                            <a:fillRect l="-271186" t="-95726" b="-109402"/>
                          </a:stretch>
                        </a:blipFill>
                      </a:tcPr>
                    </a:tc>
                    <a:extLst>
                      <a:ext uri="{0D108BD9-81ED-4DB2-BD59-A6C34878D82A}">
                        <a16:rowId xmlns:a16="http://schemas.microsoft.com/office/drawing/2014/main" val="10001"/>
                      </a:ext>
                    </a:extLst>
                  </a:tr>
                  <a:tr h="682577">
                    <a:tc>
                      <a:txBody>
                        <a:bodyPr/>
                        <a:lstStyle/>
                        <a:p>
                          <a:endParaRPr lang="en-US"/>
                        </a:p>
                      </a:txBody>
                      <a:tcPr marL="36576" marR="36576" marT="36576" marB="36576" anchor="ctr">
                        <a:blipFill>
                          <a:blip r:embed="rId3"/>
                          <a:stretch>
                            <a:fillRect t="-204464" r="-36875" b="-14286"/>
                          </a:stretch>
                        </a:blipFill>
                      </a:tcPr>
                    </a:tc>
                    <a:tc>
                      <a:txBody>
                        <a:bodyPr/>
                        <a:lstStyle/>
                        <a:p>
                          <a:endParaRPr lang="en-US"/>
                        </a:p>
                      </a:txBody>
                      <a:tcPr marL="36576" marR="36576" marT="36576" marB="36576" anchor="ctr">
                        <a:blipFill>
                          <a:blip r:embed="rId3"/>
                          <a:stretch>
                            <a:fillRect l="-271186" t="-204464" b="-1428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Then factor </a:t>
                </a:r>
                <a:r>
                  <a:rPr lang="en-US" sz="2800" dirty="0">
                    <a:latin typeface="Cambria Math" panose="02040503050406030204" pitchFamily="18" charset="0"/>
                    <a:ea typeface="Cambria Math" panose="02040503050406030204" pitchFamily="18" charset="0"/>
                  </a:rPr>
                  <a:t>−2 </a:t>
                </a:r>
                <a:r>
                  <a:rPr sz="2800" dirty="0"/>
                  <a:t>from the numerator of the fraction and divide both sides by </a:t>
                </a:r>
                <a:r>
                  <a:rPr lang="en-US" dirty="0">
                    <a:latin typeface="Cambria Math" panose="02040503050406030204" pitchFamily="18" charset="0"/>
                    <a:ea typeface="Cambria Math" panose="02040503050406030204" pitchFamily="18" charset="0"/>
                  </a:rPr>
                  <a:t>−2 </a:t>
                </a:r>
                <a:r>
                  <a:rPr sz="2800" dirty="0"/>
                  <a:t>(reversing the inequality symbol) to obtain the simpler inequalities</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&gt;0</m:t>
                    </m:r>
                  </m:oMath>
                </a14:m>
                <a:r>
                  <a:rPr lang="en-US" dirty="0">
                    <a:solidFill>
                      <a:srgbClr val="191E3F"/>
                    </a:solidFill>
                  </a:rPr>
                  <a:t> </a:t>
                </a:r>
                <a:r>
                  <a:rPr sz="2800" dirty="0"/>
                  <a:t>and</a:t>
                </a:r>
                <a:r>
                  <a:rPr lang="en-US" dirty="0">
                    <a:solidFill>
                      <a:srgbClr val="191E3F"/>
                    </a:solidFill>
                  </a:rPr>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≥0</m:t>
                    </m:r>
                  </m:oMath>
                </a14:m>
                <a:r>
                  <a:rPr sz="2800" dirty="0"/>
                  <a:t>.</a:t>
                </a:r>
              </a:p>
              <a:p>
                <a:r>
                  <a:rPr sz="2800" dirty="0"/>
                  <a:t>Now that the inequalities are in standard form, we can follow the procedure for solving rational inequalities.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037"/>
                </a:stretch>
              </a:blipFill>
            </p:spPr>
            <p:txBody>
              <a:bodyPr/>
              <a:lstStyle/>
              <a:p>
                <a:r>
                  <a:rPr lang="en-US">
                    <a:noFill/>
                  </a:rPr>
                  <a:t> </a:t>
                </a:r>
              </a:p>
            </p:txBody>
          </p:sp>
        </mc:Fallback>
      </mc:AlternateContent>
    </p:spTree>
    <p:extLst>
      <p:ext uri="{BB962C8B-B14F-4D97-AF65-F5344CB8AC3E}">
        <p14:creationId xmlns:p14="http://schemas.microsoft.com/office/powerpoint/2010/main" val="448340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4</a:t>
            </a:r>
            <a:endParaRPr dirty="0"/>
          </a:p>
        </p:txBody>
      </p:sp>
      <p:sp>
        <p:nvSpPr>
          <p:cNvPr id="3" name="Text Placeholder 2"/>
          <p:cNvSpPr>
            <a:spLocks noGrp="1"/>
          </p:cNvSpPr>
          <p:nvPr>
            <p:ph type="body" sz="quarter" idx="10"/>
          </p:nvPr>
        </p:nvSpPr>
        <p:spPr/>
        <p:txBody>
          <a:bodyPr>
            <a:normAutofit/>
          </a:bodyPr>
          <a:lstStyle/>
          <a:p>
            <a:pPr>
              <a:defRPr sz="2800"/>
            </a:pPr>
            <a:r>
              <a:rPr sz="2800" dirty="0"/>
              <a:t>The zeros of the numerator and denominator are</a:t>
            </a:r>
            <a:r>
              <a:rPr lang="en-US" sz="2800" dirty="0"/>
              <a:t> </a:t>
            </a:r>
            <a:r>
              <a:rPr lang="en-US" dirty="0">
                <a:latin typeface="Cambria Math" panose="02040503050406030204" pitchFamily="18" charset="0"/>
                <a:ea typeface="Cambria Math" panose="02040503050406030204" pitchFamily="18" charset="0"/>
              </a:rPr>
              <a:t>−3</a:t>
            </a:r>
            <a:r>
              <a:rPr sz="2800" dirty="0"/>
              <a:t> and</a:t>
            </a:r>
            <a:r>
              <a:rPr lang="en-US" sz="2800" dirty="0"/>
              <a:t> </a:t>
            </a:r>
            <a:r>
              <a:rPr lang="en-US" dirty="0">
                <a:latin typeface="Cambria Math" panose="02040503050406030204" pitchFamily="18" charset="0"/>
                <a:ea typeface="Cambria Math" panose="02040503050406030204" pitchFamily="18" charset="0"/>
              </a:rPr>
              <a:t>−2</a:t>
            </a:r>
            <a:r>
              <a:rPr sz="2800" dirty="0"/>
              <a:t>, respectively. Placing these values on a number line,</a:t>
            </a:r>
          </a:p>
        </p:txBody>
      </p:sp>
      <p:pic>
        <p:nvPicPr>
          <p:cNvPr id="4" name="Content Placeholder 4">
            <a:extLst>
              <a:ext uri="{FF2B5EF4-FFF2-40B4-BE49-F238E27FC236}">
                <a16:creationId xmlns:a16="http://schemas.microsoft.com/office/drawing/2014/main" id="{353DA570-A411-4BAC-86C8-83ABC2C243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172" y="2590800"/>
            <a:ext cx="7917656" cy="833438"/>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B6ABEAF-F857-459D-8474-4AEAE772CFBF}"/>
                  </a:ext>
                </a:extLst>
              </p:cNvPr>
              <p:cNvSpPr txBox="1">
                <a:spLocks/>
              </p:cNvSpPr>
              <p:nvPr/>
            </p:nvSpPr>
            <p:spPr>
              <a:xfrm>
                <a:off x="457200" y="3833446"/>
                <a:ext cx="8229600" cy="18053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we have the intervals </a:t>
                </a:r>
                <a14:m>
                  <m:oMath xmlns:m="http://schemas.openxmlformats.org/officeDocument/2006/math">
                    <m:r>
                      <a:rPr lang="en-US">
                        <a:latin typeface="Cambria Math" panose="02040503050406030204" pitchFamily="18" charset="0"/>
                      </a:rPr>
                      <m:t>(−∞,−3)</m:t>
                    </m:r>
                  </m:oMath>
                </a14:m>
                <a:r>
                  <a:rPr lang="en-US" dirty="0"/>
                  <a:t>, </a:t>
                </a:r>
                <a14:m>
                  <m:oMath xmlns:m="http://schemas.openxmlformats.org/officeDocument/2006/math">
                    <m:r>
                      <a:rPr lang="en-US">
                        <a:latin typeface="Cambria Math" panose="02040503050406030204" pitchFamily="18" charset="0"/>
                      </a:rPr>
                      <m:t>(−3,−2)</m:t>
                    </m:r>
                  </m:oMath>
                </a14:m>
                <a:r>
                  <a:rPr lang="en-US" dirty="0"/>
                  <a:t>, and </a:t>
                </a:r>
                <a14:m>
                  <m:oMath xmlns:m="http://schemas.openxmlformats.org/officeDocument/2006/math">
                    <m:r>
                      <a:rPr lang="en-US">
                        <a:latin typeface="Cambria Math" panose="02040503050406030204" pitchFamily="18" charset="0"/>
                      </a:rPr>
                      <m:t>(−2,∞)</m:t>
                    </m:r>
                  </m:oMath>
                </a14:m>
                <a:r>
                  <a:rPr lang="en-US" dirty="0"/>
                  <a:t>.</a:t>
                </a:r>
              </a:p>
            </p:txBody>
          </p:sp>
        </mc:Choice>
        <mc:Fallback xmlns="">
          <p:sp>
            <p:nvSpPr>
              <p:cNvPr id="5" name="Text Placeholder 2">
                <a:extLst>
                  <a:ext uri="{FF2B5EF4-FFF2-40B4-BE49-F238E27FC236}">
                    <a16:creationId xmlns:a16="http://schemas.microsoft.com/office/drawing/2014/main" id="{9B6ABEAF-F857-459D-8474-4AEAE772CFBF}"/>
                  </a:ext>
                </a:extLst>
              </p:cNvPr>
              <p:cNvSpPr txBox="1">
                <a:spLocks noRot="1" noChangeAspect="1" noMove="1" noResize="1" noEditPoints="1" noAdjustHandles="1" noChangeArrowheads="1" noChangeShapeType="1" noTextEdit="1"/>
              </p:cNvSpPr>
              <p:nvPr/>
            </p:nvSpPr>
            <p:spPr>
              <a:xfrm>
                <a:off x="457200" y="3833446"/>
                <a:ext cx="8229600" cy="1805354"/>
              </a:xfrm>
              <a:prstGeom prst="rect">
                <a:avLst/>
              </a:prstGeom>
              <a:blipFill>
                <a:blip r:embed="rId5"/>
                <a:stretch>
                  <a:fillRect l="-1481" t="-337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275561C-60B1-4FEC-A412-CEB6D25B01B3}"/>
              </a:ext>
            </a:extLst>
          </p:cNvPr>
          <p:cNvSpPr txBox="1"/>
          <p:nvPr/>
        </p:nvSpPr>
        <p:spPr>
          <a:xfrm>
            <a:off x="457200" y="3200400"/>
            <a:ext cx="8229600" cy="523220"/>
          </a:xfrm>
          <a:prstGeom prst="rect">
            <a:avLst/>
          </a:prstGeom>
          <a:noFill/>
        </p:spPr>
        <p:txBody>
          <a:bodyPr wrap="square" rtlCol="0">
            <a:spAutoFit/>
          </a:bodyPr>
          <a:lstStyle/>
          <a:p>
            <a:pPr algn="ctr"/>
            <a:r>
              <a:rPr lang="en-US" sz="2800" dirty="0"/>
              <a:t>Figure 12</a:t>
            </a:r>
          </a:p>
        </p:txBody>
      </p:sp>
    </p:spTree>
    <p:extLst>
      <p:ext uri="{BB962C8B-B14F-4D97-AF65-F5344CB8AC3E}">
        <p14:creationId xmlns:p14="http://schemas.microsoft.com/office/powerpoint/2010/main" val="1093209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5</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(−∞,−3)</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=−4</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2</m:t>
                                </m:r>
                                <m:r>
                                  <a:rPr sz="2000">
                                    <a:latin typeface="Cambria Math"/>
                                  </a:rPr>
                                  <m:t>.</m:t>
                                </m:r>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phant>
                                <m:r>
                                  <a:rPr lang="ar-AE" sz="2000">
                                    <a:latin typeface="Cambria Math" panose="02040503050406030204" pitchFamily="18" charset="0"/>
                                  </a:rPr>
                                  <m:t>=−</m:t>
                                </m:r>
                                <m:r>
                                  <a:rPr lang="ar-AE" sz="2000">
                                    <a:latin typeface="Cambria Math" panose="02040503050406030204" pitchFamily="18" charset="0"/>
                                  </a:rPr>
                                  <m:t>1</m:t>
                                </m:r>
                              </m:oMath>
                            </m:oMathPara>
                          </a14:m>
                          <a:endParaRPr lang="ar-A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a14:m>
                          <a:endParaRPr lang="en-US" sz="2000" dirty="0"/>
                        </a:p>
                        <a:p>
                          <a:pPr algn="ctr">
                            <a:defRPr sz="1600"/>
                          </a:pPr>
                          <a:endParaRPr lang="en-US" sz="2000" b="1"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864" r="-5765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32864" r="-441315"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32864" r="-880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32864" r="-686" b="-180282"/>
                          </a:stretch>
                        </a:blipFill>
                      </a:tcPr>
                    </a:tc>
                    <a:extLst>
                      <a:ext uri="{0D108BD9-81ED-4DB2-BD59-A6C34878D82A}">
                        <a16:rowId xmlns:a16="http://schemas.microsoft.com/office/drawing/2014/main" val="10001"/>
                      </a:ext>
                    </a:extLst>
                  </a:tr>
                  <a:tr h="10308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67456" r="-5765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167456" r="-441315"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167456" r="-880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167456" r="-686" b="-127219"/>
                          </a:stretch>
                        </a:blipFill>
                      </a:tcPr>
                    </a:tc>
                    <a:extLst>
                      <a:ext uri="{0D108BD9-81ED-4DB2-BD59-A6C34878D82A}">
                        <a16:rowId xmlns:a16="http://schemas.microsoft.com/office/drawing/2014/main" val="10002"/>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12207" r="-5765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212207" r="-441315"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212207" r="-880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212207" r="-686" b="-939"/>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EF1E42F7-8D95-4E7D-A5EC-2D59B0B52F01}"/>
              </a:ext>
            </a:extLst>
          </p:cNvPr>
          <p:cNvSpPr txBox="1"/>
          <p:nvPr/>
        </p:nvSpPr>
        <p:spPr>
          <a:xfrm>
            <a:off x="457200" y="5172456"/>
            <a:ext cx="8229600" cy="523220"/>
          </a:xfrm>
          <a:prstGeom prst="rect">
            <a:avLst/>
          </a:prstGeom>
          <a:noFill/>
        </p:spPr>
        <p:txBody>
          <a:bodyPr wrap="square" rtlCol="0">
            <a:spAutoFit/>
          </a:bodyPr>
          <a:lstStyle/>
          <a:p>
            <a:pPr algn="ctr"/>
            <a:r>
              <a:rPr lang="en-US" sz="2800" dirty="0"/>
              <a:t>Table 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Solving Rational Inequalities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6</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final step is to evaluate which intervals satisfy each inequality. The solution to the first inequality is the union of the two intervals where </a:t>
                </a:r>
                <a:r>
                  <a:rPr lang="en-US" sz="2800" i="1" dirty="0"/>
                  <a:t>f </a:t>
                </a:r>
                <a:r>
                  <a:rPr sz="2800" dirty="0"/>
                  <a:t>is positive</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m:oMathPara>
                </a14:m>
                <a:endParaRPr sz="2800" dirty="0"/>
              </a:p>
              <a:p>
                <a:pPr>
                  <a:defRPr sz="2800"/>
                </a:pPr>
                <a:r>
                  <a:rPr sz="2800" dirty="0"/>
                  <a:t>For the second inequality, we have to decide which endpoints to include. We include</a:t>
                </a:r>
                <a:r>
                  <a:rPr lang="en-US" sz="280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−3</a:t>
                </a:r>
                <a:r>
                  <a:rPr sz="2800" dirty="0"/>
                  <a:t>, since this is a zero of the rational function, but we do not include </a:t>
                </a:r>
                <a:r>
                  <a:rPr lang="en-US" sz="2800" dirty="0"/>
                  <a:t>      </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a:t>
                </a:r>
                <a:r>
                  <a:rPr lang="en-US" sz="2800" dirty="0"/>
                  <a:t> </a:t>
                </a:r>
                <a:r>
                  <a:rPr lang="en-US" dirty="0">
                    <a:latin typeface="Cambria Math" panose="02040503050406030204" pitchFamily="18" charset="0"/>
                    <a:ea typeface="Cambria Math" panose="02040503050406030204" pitchFamily="18" charset="0"/>
                  </a:rPr>
                  <a:t>−2 </a:t>
                </a:r>
                <a:r>
                  <a:rPr sz="2800" dirty="0"/>
                  <a:t>, since the value is not in the domain of</a:t>
                </a:r>
                <a:r>
                  <a:rPr lang="en-US" sz="2800" dirty="0"/>
                  <a:t> </a:t>
                </a:r>
                <a:r>
                  <a:rPr lang="en-US" sz="2800" i="1" dirty="0"/>
                  <a:t>f</a:t>
                </a:r>
                <a:r>
                  <a:rPr sz="2800" dirty="0"/>
                  <a:t>. Thus, the solution to the second inequality is</a:t>
                </a:r>
              </a:p>
              <a:p>
                <a:pPr algn="ctr">
                  <a:defRPr sz="2800"/>
                </a:pP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3742105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Solving Polynomial Inequalities Using a Graph</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3</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From the graph, we see that</a:t>
                </a:r>
                <a:r>
                  <a:rPr lang="en-US" sz="2800" i="1" dirty="0"/>
                  <a:t> f</a:t>
                </a:r>
                <a:r>
                  <a:rPr lang="en-US" sz="2800" dirty="0"/>
                  <a:t>(</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&lt; 0</a:t>
                </a:r>
                <a:r>
                  <a:rPr sz="2800" dirty="0">
                    <a:latin typeface="Cambria Math" panose="02040503050406030204" pitchFamily="18" charset="0"/>
                    <a:ea typeface="Cambria Math" panose="02040503050406030204" pitchFamily="18" charset="0"/>
                  </a:rPr>
                  <a:t> </a:t>
                </a:r>
                <a:r>
                  <a:rPr sz="2800" dirty="0"/>
                  <a:t>on the intervals </a:t>
                </a:r>
                <a14:m>
                  <m:oMath xmlns:m="http://schemas.openxmlformats.org/officeDocument/2006/math">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Since the inequality is strict, we do not include the endpoints. Thus, the solution to this inequality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2</m:t>
                        </m:r>
                      </m:e>
                    </m:d>
                  </m:oMath>
                </a14:m>
                <a:r>
                  <a:rPr sz="2800" dirty="0"/>
                  <a:t>.</a:t>
                </a:r>
              </a:p>
              <a:p>
                <a:pPr marL="514350" indent="-514350">
                  <a:buFont typeface="+mj-lt"/>
                  <a:buAutoNum type="alphaLcPeriod" startAt="2"/>
                  <a:defRPr sz="2800"/>
                </a:pPr>
                <a:r>
                  <a:rPr dirty="0"/>
                  <a:t>​</a:t>
                </a:r>
                <a:r>
                  <a:rPr sz="2800" dirty="0"/>
                  <a:t>Similarly, the graph reveals that</a:t>
                </a:r>
                <a:r>
                  <a:rPr lang="en-US" sz="2800" dirty="0"/>
                  <a:t> </a:t>
                </a:r>
                <a:r>
                  <a:rPr lang="en-US" sz="2800" i="1" dirty="0"/>
                  <a:t>f</a:t>
                </a:r>
                <a:r>
                  <a:rPr lang="en-US" sz="2800" dirty="0"/>
                  <a:t>(</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&gt;</a:t>
                </a:r>
                <a:r>
                  <a:rPr lang="en-US" sz="2800" dirty="0"/>
                  <a:t> </a:t>
                </a:r>
                <a:r>
                  <a:rPr lang="en-US" sz="2800" dirty="0">
                    <a:latin typeface="Cambria Math" panose="02040503050406030204" pitchFamily="18" charset="0"/>
                    <a:ea typeface="Cambria Math" panose="02040503050406030204" pitchFamily="18" charset="0"/>
                  </a:rPr>
                  <a:t>0</a:t>
                </a:r>
                <a:r>
                  <a:rPr sz="2800" dirty="0"/>
                  <a:t> on the intervals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This inequality is not strict, so we include the </a:t>
                </a:r>
                <a:r>
                  <a:rPr lang="en-US" sz="2800" i="1" dirty="0"/>
                  <a:t>x</a:t>
                </a:r>
                <a:r>
                  <a:rPr sz="2800" dirty="0"/>
                  <a:t>-values where</a:t>
                </a:r>
                <a:r>
                  <a:rPr lang="en-US" sz="2800" dirty="0"/>
                  <a:t> </a:t>
                </a:r>
                <a:r>
                  <a:rPr lang="en-US" sz="2800" i="1" dirty="0"/>
                  <a:t>f</a:t>
                </a:r>
                <a:r>
                  <a:rPr lang="en-US" sz="2800" dirty="0"/>
                  <a:t>(</a:t>
                </a:r>
                <a:r>
                  <a:rPr lang="en-US" sz="2800" i="1" dirty="0"/>
                  <a:t>x</a:t>
                </a:r>
                <a:r>
                  <a:rPr lang="en-US" sz="2800" dirty="0"/>
                  <a:t>) </a:t>
                </a:r>
                <a:r>
                  <a:rPr lang="en-US" sz="2800" dirty="0">
                    <a:latin typeface="Cambria Math" panose="02040503050406030204" pitchFamily="18" charset="0"/>
                    <a:ea typeface="Cambria Math" panose="02040503050406030204" pitchFamily="18" charset="0"/>
                  </a:rPr>
                  <a:t>= 0</a:t>
                </a:r>
                <a:r>
                  <a:rPr sz="2800" dirty="0"/>
                  <a:t>. Therefore, the solution to this inequality is </a:t>
                </a:r>
                <a:br>
                  <a:rPr lang="en-US" sz="2800" dirty="0"/>
                </a:b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Procedure: </a:t>
            </a:r>
            <a:r>
              <a:rPr dirty="0"/>
              <a:t>Solving Polynomial Inequalities Using the </a:t>
            </a:r>
            <a:br>
              <a:rPr lang="en-US" dirty="0"/>
            </a:br>
            <a:r>
              <a:rPr dirty="0"/>
              <a:t>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To solve a polynomial inequality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&lt; 0</a:t>
            </a:r>
            <a:r>
              <a:rPr lang="en-US"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&gt; 0</a:t>
            </a:r>
            <a:r>
              <a:rPr lang="en-US" dirty="0"/>
              <a:t>, or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lang="en-US" dirty="0"/>
              <a:t>, </a:t>
            </a:r>
            <a:r>
              <a:rPr sz="2800" dirty="0"/>
              <a:t>perform the following steps.</a:t>
            </a:r>
            <a:br>
              <a:rPr lang="en-US" dirty="0"/>
            </a:br>
            <a:endParaRPr lang="en-US" sz="2800" dirty="0"/>
          </a:p>
          <a:p>
            <a:pPr>
              <a:defRPr sz="2800"/>
            </a:pPr>
            <a:r>
              <a:rPr lang="en-US" b="1" dirty="0"/>
              <a:t>Step 1:</a:t>
            </a:r>
            <a:r>
              <a:rPr lang="en-US" dirty="0"/>
              <a:t> Find the real zeros of </a:t>
            </a:r>
            <a:r>
              <a:rPr lang="en-US" i="1" dirty="0"/>
              <a:t>p</a:t>
            </a:r>
            <a:r>
              <a:rPr lang="en-US" dirty="0"/>
              <a:t>(</a:t>
            </a:r>
            <a:r>
              <a:rPr lang="en-US" i="1" dirty="0"/>
              <a:t>x</a:t>
            </a:r>
            <a:r>
              <a:rPr lang="en-US" dirty="0"/>
              <a:t>). </a:t>
            </a:r>
            <a:r>
              <a:rPr sz="2800" dirty="0"/>
              <a:t>Equivalently, find the real solutions of</a:t>
            </a:r>
            <a:r>
              <a:rPr lang="en-US" sz="2800"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a:t>
            </a:r>
            <a:r>
              <a:rPr lang="en-US" dirty="0"/>
              <a:t> </a:t>
            </a:r>
            <a:r>
              <a:rPr lang="en-US" dirty="0">
                <a:latin typeface="Cambria Math" panose="02040503050406030204" pitchFamily="18" charset="0"/>
                <a:ea typeface="Cambria Math" panose="02040503050406030204" pitchFamily="18" charset="0"/>
              </a:rPr>
              <a:t>0</a:t>
            </a:r>
            <a:r>
              <a:rPr sz="2800" dirty="0"/>
              <a:t>.</a:t>
            </a:r>
            <a:br>
              <a:rPr lang="en-US" sz="2800" dirty="0"/>
            </a:br>
            <a:endParaRPr lang="en-US" sz="2800" dirty="0"/>
          </a:p>
          <a:p>
            <a:pPr>
              <a:defRPr sz="2800"/>
            </a:pPr>
            <a:r>
              <a:rPr lang="en-US" b="1" dirty="0"/>
              <a:t>Step 2:</a:t>
            </a:r>
            <a:r>
              <a:rPr lang="en-US" dirty="0"/>
              <a:t> Place the zeros on a number line, splitting it into intervals.</a:t>
            </a:r>
            <a:endParaRPr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lang="en-US" dirty="0"/>
              <a:t>Procedure: Solving Polynomial Inequalities Using the </a:t>
            </a:r>
            <a:br>
              <a:rPr lang="en-US" dirty="0"/>
            </a:br>
            <a:r>
              <a:rPr lang="en-US" dirty="0"/>
              <a:t>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b="1" dirty="0"/>
                  <a:t>Step 3:</a:t>
                </a:r>
                <a:r>
                  <a:rPr lang="en-US" sz="2800" dirty="0"/>
                  <a:t> Within each interval, select a </a:t>
                </a:r>
                <a:r>
                  <a:rPr lang="en-US" sz="2800" b="1" dirty="0"/>
                  <a:t>test point</a:t>
                </a:r>
                <a:r>
                  <a:rPr lang="en-US" sz="2800" dirty="0"/>
                  <a:t> and evaluate </a:t>
                </a:r>
                <a14:m>
                  <m:oMath xmlns:m="http://schemas.openxmlformats.org/officeDocument/2006/math">
                    <m:r>
                      <a:rPr lang="en-US">
                        <a:latin typeface="Cambria Math" panose="02040503050406030204" pitchFamily="18" charset="0"/>
                      </a:rPr>
                      <m:t>𝑝</m:t>
                    </m:r>
                  </m:oMath>
                </a14:m>
                <a:r>
                  <a:rPr lang="en-US" sz="2800" dirty="0"/>
                  <a:t> at that number. </a:t>
                </a:r>
                <a:r>
                  <a:rPr sz="2800" dirty="0"/>
                  <a:t>If the result is positive, then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&gt; 0 </a:t>
                </a:r>
                <a:r>
                  <a:rPr sz="2800" dirty="0"/>
                  <a:t>for all </a:t>
                </a:r>
                <a:r>
                  <a:rPr lang="en-US" sz="2800" i="1" dirty="0"/>
                  <a:t>x </a:t>
                </a:r>
                <a:r>
                  <a:rPr sz="2800" dirty="0"/>
                  <a:t>in the interval. If the result is negative, then</a:t>
                </a:r>
                <a:r>
                  <a:rPr lang="en-US" sz="2800" dirty="0"/>
                  <a:t> </a:t>
                </a:r>
                <a:r>
                  <a:rPr lang="en-US" i="1" dirty="0"/>
                  <a:t>p</a:t>
                </a:r>
                <a:r>
                  <a:rPr lang="en-US" dirty="0"/>
                  <a:t>(</a:t>
                </a:r>
                <a:r>
                  <a:rPr lang="en-US" i="1" dirty="0"/>
                  <a:t>x</a:t>
                </a:r>
                <a:r>
                  <a:rPr lang="en-US" dirty="0"/>
                  <a:t>) </a:t>
                </a:r>
                <a:r>
                  <a:rPr lang="en-US" dirty="0">
                    <a:latin typeface="Cambria Math" panose="02040503050406030204" pitchFamily="18" charset="0"/>
                    <a:ea typeface="Cambria Math" panose="02040503050406030204" pitchFamily="18" charset="0"/>
                  </a:rPr>
                  <a:t>&lt; 0</a:t>
                </a:r>
                <a:r>
                  <a:rPr sz="2800" dirty="0"/>
                  <a:t> for all</a:t>
                </a:r>
                <a:r>
                  <a:rPr lang="en-US" sz="2800" dirty="0"/>
                  <a:t> </a:t>
                </a:r>
                <a:r>
                  <a:rPr lang="en-US" sz="2800" i="1" dirty="0"/>
                  <a:t>x</a:t>
                </a:r>
                <a:r>
                  <a:rPr sz="2800" dirty="0"/>
                  <a:t> in the interval.</a:t>
                </a:r>
                <a:br>
                  <a:rPr lang="en-US" sz="2800" dirty="0"/>
                </a:br>
                <a:endParaRPr lang="en-US" sz="2800" dirty="0"/>
              </a:p>
              <a:p>
                <a:pPr>
                  <a:defRPr sz="2800"/>
                </a:pPr>
                <a:r>
                  <a:rPr lang="en-US" b="1" dirty="0"/>
                  <a:t>Step 4:</a:t>
                </a:r>
                <a:r>
                  <a:rPr lang="en-US" dirty="0"/>
                  <a:t> Write the solution set, consisting of all of the intervals that satisfy the given inequality. If the inequality is not strict (uses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or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then the zeros are included in the solution set as well.</a:t>
                </a:r>
                <a:endParaRPr sz="2800" b="1"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81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Solving Polynomial Inequalities</a:t>
            </a:r>
            <a:r>
              <a:rPr lang="en-US" dirty="0"/>
              <a:t> Using the</a:t>
            </a:r>
            <a:r>
              <a:rPr dirty="0"/>
              <a:t> Sign-Test Method</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polynomial inequality </a:t>
                </a:r>
                <a:endParaRPr lang="en-US" sz="2800" dirty="0"/>
              </a:p>
              <a:p>
                <a:pPr algn="ctr">
                  <a:defRPr sz="2800"/>
                </a:pP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m:t>
                        </m:r>
                      </m:e>
                    </m:d>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ln>
            <a:solidFill>
              <a:srgbClr val="FF0000"/>
            </a:solidFill>
          </a:ln>
        </p:spPr>
        <p:txBody>
          <a:bodyPr>
            <a:normAutofit/>
          </a:bodyPr>
          <a:lstStyle/>
          <a:p>
            <a:r>
              <a:rPr sz="2800"/>
              <a:t>When choosing test points, integers (especially </a:t>
            </a:r>
            <a:r>
              <a:rPr sz="2800">
                <a:latin typeface="Cambria Math"/>
              </a:rPr>
              <a:t>0</a:t>
            </a:r>
            <a:r>
              <a:rPr sz="2800"/>
              <a:t>) are usually easiest to work with.</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2837</Words>
  <Application>Microsoft Office PowerPoint</Application>
  <PresentationFormat>On-screen Show (4:3)</PresentationFormat>
  <Paragraphs>262</Paragraphs>
  <Slides>45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2" baseType="lpstr">
      <vt:lpstr>Arial</vt:lpstr>
      <vt:lpstr>Calibri</vt:lpstr>
      <vt:lpstr>Courier New</vt:lpstr>
      <vt:lpstr>Cambria Math</vt:lpstr>
      <vt:lpstr>Office Theme</vt:lpstr>
      <vt:lpstr>Equation</vt:lpstr>
      <vt:lpstr>MathType 7.0 Equation</vt:lpstr>
      <vt:lpstr>Section 4.R.4</vt:lpstr>
      <vt:lpstr>Definition: Polynomial Inequalities</vt:lpstr>
      <vt:lpstr>Example 1: Solving Polynomial Inequalities Using a Graph—Slide 1</vt:lpstr>
      <vt:lpstr>Example 1: Solving Polynomial Inequalities Using a Graph—Slide 2</vt:lpstr>
      <vt:lpstr>Example 1: Solving Polynomial Inequalities Using a Graph—Slide 3</vt:lpstr>
      <vt:lpstr>Procedure: Solving Polynomial Inequalities Using the  Sign-Test Method—Slide 1</vt:lpstr>
      <vt:lpstr>Procedure: Solving Polynomial Inequalities Using the  Sign-Test Method—Slide 2</vt:lpstr>
      <vt:lpstr>Example 2: Solving Polynomial Inequalities Using the Sign-Test Method—Slide 1</vt:lpstr>
      <vt:lpstr>Note</vt:lpstr>
      <vt:lpstr>Example 2: Solving Polynomial Inequalities Using the Sign-Test Method—Slide 2</vt:lpstr>
      <vt:lpstr>Example 2: Solving Polynomial Inequalities Using the Sign-Test Method—Slide 3</vt:lpstr>
      <vt:lpstr>Example 2: Solving Polynomial Inequalities Using the Sign-Test Method—Slide 4</vt:lpstr>
      <vt:lpstr>Example 2: Solving Polynomial Inequalities Using the Sign-Test Method—Slide 5</vt:lpstr>
      <vt:lpstr>Example 3: Solving Polynomial Inequalities—Slide 1</vt:lpstr>
      <vt:lpstr>Example 3: Solving Polynomial Inequalities—Slide 2</vt:lpstr>
      <vt:lpstr>Example 3: Solving Polynomial Inequalities—Slide 3</vt:lpstr>
      <vt:lpstr>Example 3: Solving Polynomial Inequalities—Slide 4</vt:lpstr>
      <vt:lpstr>Example 4: Solving Polynomial Inequalities—Slide 1</vt:lpstr>
      <vt:lpstr>Example 4: Solving Polynomial Inequalities—Slide 2</vt:lpstr>
      <vt:lpstr>Example 4: Solving Polynomial Inequalities—Slide 3</vt:lpstr>
      <vt:lpstr>Example 4: Solving Polynomial Inequalities—Slide 4</vt:lpstr>
      <vt:lpstr>Example 4: Solving Polynomial Inequalities—Slide 5</vt:lpstr>
      <vt:lpstr>Example 5: Solving Polynomial Inequalities—Slide 1</vt:lpstr>
      <vt:lpstr>Example 5: Solving Polynomial Inequalities—Slide 2</vt:lpstr>
      <vt:lpstr>Example 5: Solving Polynomial Inequalities—Slide 3</vt:lpstr>
      <vt:lpstr>Example 5: Solving Polynomial Inequalities—Slide 4</vt:lpstr>
      <vt:lpstr>Example 5: Solving Polynomial Inequalities—Slide 5</vt:lpstr>
      <vt:lpstr>Definition: Rational Inequalities</vt:lpstr>
      <vt:lpstr>Procedure: Solving Rational Inequalities Using the Sign-Test Method—Slide 1</vt:lpstr>
      <vt:lpstr>Procedure: Solving Rational Inequalities Using the Sign-Test Method—Slide 2</vt:lpstr>
      <vt:lpstr>Procedure: Solving Rational Inequalities Using the Sign-Test Method—Slide 3</vt:lpstr>
      <vt:lpstr>Example 6: Solving Rational Inequalities—Slide 1</vt:lpstr>
      <vt:lpstr>Example 6: Solving Rational Inequalities—Slide 2</vt:lpstr>
      <vt:lpstr>Example 6: Solving Rational Inequalities—Slide 3</vt:lpstr>
      <vt:lpstr>Example 6: Solving Rational Inequalities—Slide 4</vt:lpstr>
      <vt:lpstr>Example 6: Solving Rational Inequalities—Slide 5</vt:lpstr>
      <vt:lpstr>Example 6: Solving Rational Inequalities—Slide 6</vt:lpstr>
      <vt:lpstr>CAUTION!—Slide 1</vt:lpstr>
      <vt:lpstr>CAUTION!—Slide 2</vt:lpstr>
      <vt:lpstr>Example 7: Solving Rational Inequalities—Slide 1</vt:lpstr>
      <vt:lpstr>Example 7: Solving Rational Inequalities—Slide 2</vt:lpstr>
      <vt:lpstr>Example 7: Solving Rational Inequalities—Slide 3</vt:lpstr>
      <vt:lpstr>Example 7: Solving Rational Inequalities—Slide 4</vt:lpstr>
      <vt:lpstr>Example 7: Solving Rational Inequalities—Slide 5</vt:lpstr>
      <vt:lpstr>Example 7: Solving Rational Inequalities—Slide 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214</cp:revision>
  <dcterms:created xsi:type="dcterms:W3CDTF">2013-04-26T14:43:13Z</dcterms:created>
  <dcterms:modified xsi:type="dcterms:W3CDTF">2025-07-01T23:09:45Z</dcterms:modified>
</cp:coreProperties>
</file>