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9" r:id="rId3"/>
    <p:sldId id="312" r:id="rId4"/>
    <p:sldId id="313" r:id="rId5"/>
    <p:sldId id="262" r:id="rId6"/>
    <p:sldId id="264" r:id="rId7"/>
    <p:sldId id="265" r:id="rId8"/>
    <p:sldId id="267" r:id="rId9"/>
    <p:sldId id="270" r:id="rId10"/>
    <p:sldId id="271" r:id="rId11"/>
    <p:sldId id="275" r:id="rId12"/>
    <p:sldId id="276" r:id="rId13"/>
    <p:sldId id="284" r:id="rId14"/>
    <p:sldId id="285" r:id="rId15"/>
    <p:sldId id="287" r:id="rId16"/>
    <p:sldId id="288" r:id="rId17"/>
    <p:sldId id="290" r:id="rId18"/>
    <p:sldId id="291" r:id="rId19"/>
    <p:sldId id="293" r:id="rId20"/>
    <p:sldId id="294" r:id="rId21"/>
    <p:sldId id="295" r:id="rId22"/>
    <p:sldId id="296" r:id="rId23"/>
    <p:sldId id="298" r:id="rId24"/>
    <p:sldId id="302" r:id="rId25"/>
    <p:sldId id="304" r:id="rId26"/>
    <p:sldId id="305" r:id="rId27"/>
    <p:sldId id="306" r:id="rId28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Claudia Vance" initials="CV" lastIdx="1" clrIdx="1">
    <p:extLst>
      <p:ext uri="{19B8F6BF-5375-455C-9EA6-DF929625EA0E}">
        <p15:presenceInfo xmlns:p15="http://schemas.microsoft.com/office/powerpoint/2012/main" userId="S::cvance@hawkeslearning.com::4ffd690f-2e40-4a1b-a559-ba7a0518f61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95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07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  <p:sldLayoutId id="2147483666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7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Radical Equations in One Variable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4.R.3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455613" y="3228975"/>
            <a:ext cx="8226425" cy="2654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 dirty="0"/>
              <a:t>Check	</a:t>
            </a:r>
          </a:p>
          <a:p>
            <a:pPr marL="342900" indent="-342900"/>
            <a:endParaRPr lang="en-US" sz="2800" b="1" dirty="0"/>
          </a:p>
          <a:p>
            <a:pPr marL="342900" indent="-342900"/>
            <a:endParaRPr lang="en-US" sz="2800" b="1" dirty="0"/>
          </a:p>
          <a:p>
            <a:pPr marL="342900" indent="-342900"/>
            <a:endParaRPr lang="en-US" sz="2800" b="1" dirty="0"/>
          </a:p>
          <a:p>
            <a:pPr marL="342900" indent="-342900"/>
            <a:endParaRPr lang="en-US" sz="2800" b="1" dirty="0"/>
          </a:p>
          <a:p>
            <a:pPr lvl="1"/>
            <a:r>
              <a:rPr lang="en-US" sz="2800" dirty="0"/>
              <a:t>So, 8 does </a:t>
            </a:r>
            <a:r>
              <a:rPr lang="en-US" sz="2800" b="1" dirty="0"/>
              <a:t>not</a:t>
            </a:r>
            <a:r>
              <a:rPr lang="en-US" sz="2800" dirty="0"/>
              <a:t> check, therefore there is </a:t>
            </a:r>
            <a:r>
              <a:rPr lang="en-US" sz="2800" b="1" dirty="0">
                <a:solidFill>
                  <a:srgbClr val="FF0008"/>
                </a:solidFill>
              </a:rPr>
              <a:t>no solution</a:t>
            </a:r>
            <a:r>
              <a:rPr lang="en-US" sz="2800" dirty="0"/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78456" y="12192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444500" progId="Equation.DSMT4">
                  <p:embed/>
                </p:oleObj>
              </mc:Choice>
              <mc:Fallback>
                <p:oleObj name="Equation" r:id="rId2" imgW="1663700" imgH="44450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456" y="12192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716853"/>
              </p:ext>
            </p:extLst>
          </p:nvPr>
        </p:nvGraphicFramePr>
        <p:xfrm>
          <a:off x="2374900" y="1675892"/>
          <a:ext cx="242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723600" progId="Equation.DSMT4">
                  <p:embed/>
                </p:oleObj>
              </mc:Choice>
              <mc:Fallback>
                <p:oleObj name="Equation" r:id="rId4" imgW="2425680" imgH="72360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675892"/>
                        <a:ext cx="2425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48000" y="243044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800" imgH="292100" progId="Equation.DSMT4">
                  <p:embed/>
                </p:oleObj>
              </mc:Choice>
              <mc:Fallback>
                <p:oleObj name="Equation" r:id="rId6" imgW="1193800" imgH="292100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3044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18848" y="281144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281144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616200" y="3397250"/>
          <a:ext cx="186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600" imgH="685800" progId="Equation.DSMT4">
                  <p:embed/>
                </p:oleObj>
              </mc:Choice>
              <mc:Fallback>
                <p:oleObj name="Equation" r:id="rId10" imgW="1866600" imgH="68580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397250"/>
                        <a:ext cx="1866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314700" y="4108450"/>
          <a:ext cx="116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647640" progId="Equation.DSMT4">
                  <p:embed/>
                </p:oleObj>
              </mc:Choice>
              <mc:Fallback>
                <p:oleObj name="Equation" r:id="rId12" imgW="1168200" imgH="64764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108450"/>
                        <a:ext cx="116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587750" y="501105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309" imgH="291973" progId="Equation.DSMT4">
                  <p:embed/>
                </p:oleObj>
              </mc:Choice>
              <mc:Fallback>
                <p:oleObj name="Equation" r:id="rId14" imgW="901309" imgH="291973" progId="Equation.DSMT4">
                  <p:embed/>
                  <p:pic>
                    <p:nvPicPr>
                      <p:cNvPr id="102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501105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18E844-05C1-5236-C1F9-D7D94B91140B}"/>
              </a:ext>
            </a:extLst>
          </p:cNvPr>
          <p:cNvSpPr txBox="1"/>
          <p:nvPr/>
        </p:nvSpPr>
        <p:spPr>
          <a:xfrm>
            <a:off x="5105400" y="1837787"/>
            <a:ext cx="21367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Square both sides.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Solving Equations with Two Radicals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8884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two radicals on opposite sides of the equation. Squaring both sides will give a new equation with no radicals.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390900" y="1295400"/>
          <a:ext cx="240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300" imgH="444500" progId="Equation.DSMT4">
                  <p:embed/>
                </p:oleObj>
              </mc:Choice>
              <mc:Fallback>
                <p:oleObj name="Equation" r:id="rId2" imgW="2400300" imgH="44450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295400"/>
                        <a:ext cx="2400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92300" y="3531066"/>
          <a:ext cx="241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3000" imgH="444500" progId="Equation.DSMT4">
                  <p:embed/>
                </p:oleObj>
              </mc:Choice>
              <mc:Fallback>
                <p:oleObj name="Equation" r:id="rId4" imgW="2413000" imgH="44450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531066"/>
                        <a:ext cx="241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524000" y="4005044"/>
          <a:ext cx="3136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900" imgH="698500" progId="Equation.DSMT4">
                  <p:embed/>
                </p:oleObj>
              </mc:Choice>
              <mc:Fallback>
                <p:oleObj name="Equation" r:id="rId6" imgW="3136900" imgH="698500" progId="Equation.DSMT4">
                  <p:embed/>
                  <p:pic>
                    <p:nvPicPr>
                      <p:cNvPr id="133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05044"/>
                        <a:ext cx="3136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171700" y="4788133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292100" progId="Equation.DSMT4">
                  <p:embed/>
                </p:oleObj>
              </mc:Choice>
              <mc:Fallback>
                <p:oleObj name="Equation" r:id="rId8" imgW="1866900" imgH="292100" progId="Equation.DSMT4">
                  <p:embed/>
                  <p:pic>
                    <p:nvPicPr>
                      <p:cNvPr id="133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788133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926187"/>
              </p:ext>
            </p:extLst>
          </p:nvPr>
        </p:nvGraphicFramePr>
        <p:xfrm>
          <a:off x="2667000" y="524827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291960" progId="Equation.DSMT4">
                  <p:embed/>
                </p:oleObj>
              </mc:Choice>
              <mc:Fallback>
                <p:oleObj name="Equation" r:id="rId10" imgW="888840" imgH="291960" progId="Equation.DSMT4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24827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679700" y="56769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0891" imgH="291973" progId="Equation.DSMT4">
                  <p:embed/>
                </p:oleObj>
              </mc:Choice>
              <mc:Fallback>
                <p:oleObj name="Equation" r:id="rId12" imgW="710891" imgH="291973" progId="Equation.DSMT4">
                  <p:embed/>
                  <p:pic>
                    <p:nvPicPr>
                      <p:cNvPr id="133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56769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74BC453-8A75-03A6-2C6D-B871E8BE55A3}"/>
              </a:ext>
            </a:extLst>
          </p:cNvPr>
          <p:cNvSpPr txBox="1"/>
          <p:nvPr/>
        </p:nvSpPr>
        <p:spPr>
          <a:xfrm>
            <a:off x="3810000" y="518276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2D7D9F"/>
                </a:solidFill>
              </a:rPr>
              <a:t>Simplifying gives a first-degree equation.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Solving Equations with Two Radicals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457200" y="1366158"/>
            <a:ext cx="4572000" cy="17974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 dirty="0"/>
              <a:t>Check	</a:t>
            </a:r>
          </a:p>
          <a:p>
            <a:pPr marL="342900" indent="-342900">
              <a:spcBef>
                <a:spcPct val="60000"/>
              </a:spcBef>
            </a:pPr>
            <a:endParaRPr lang="en-US" sz="2800" b="1" dirty="0"/>
          </a:p>
          <a:p>
            <a:pPr marL="342900" indent="-342900">
              <a:spcBef>
                <a:spcPts val="1200"/>
              </a:spcBef>
            </a:pPr>
            <a:r>
              <a:rPr lang="en-US" sz="2800" dirty="0"/>
              <a:t>There is one solution, </a:t>
            </a:r>
            <a:r>
              <a:rPr lang="en-US" sz="2800" dirty="0">
                <a:solidFill>
                  <a:srgbClr val="FF0008"/>
                </a:solidFill>
              </a:rPr>
              <a:t>3</a:t>
            </a:r>
            <a:r>
              <a:rPr lang="en-US" sz="2800" dirty="0"/>
              <a:t>.</a:t>
            </a:r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701800" y="1212850"/>
          <a:ext cx="2857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320" imgH="685800" progId="Equation.DSMT4">
                  <p:embed/>
                </p:oleObj>
              </mc:Choice>
              <mc:Fallback>
                <p:oleObj name="Equation" r:id="rId2" imgW="2857320" imgH="685800" progId="Equation.DSMT4">
                  <p:embed/>
                  <p:pic>
                    <p:nvPicPr>
                      <p:cNvPr id="143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212850"/>
                        <a:ext cx="2857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432712" y="2089110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600" imgH="444500" progId="Equation.DSMT4">
                  <p:embed/>
                </p:oleObj>
              </mc:Choice>
              <mc:Fallback>
                <p:oleObj name="Equation" r:id="rId4" imgW="1244600" imgH="444500" progId="Equation.DSMT4">
                  <p:embed/>
                  <p:pic>
                    <p:nvPicPr>
                      <p:cNvPr id="1434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712" y="2089110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radical equations.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EF82297-B5A2-46D7-AE25-DC9A7EC78E5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57108264"/>
                  </p:ext>
                </p:extLst>
              </p:nvPr>
            </p:nvGraphicFramePr>
            <p:xfrm>
              <a:off x="152400" y="1550543"/>
              <a:ext cx="8534400" cy="37834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14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2184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b="0" dirty="0"/>
                            <a:t>Isolate the radical expression.</a:t>
                          </a:r>
                        </a:p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have square root, square both sides.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1−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 is a second-degree polynomial equation that can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=0,−3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have two apparent solutions to check.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EF82297-B5A2-46D7-AE25-DC9A7EC78E5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157108264"/>
                  </p:ext>
                </p:extLst>
              </p:nvPr>
            </p:nvGraphicFramePr>
            <p:xfrm>
              <a:off x="152400" y="1550543"/>
              <a:ext cx="8534400" cy="37834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14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2184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916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877" r="-238983" b="-6864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9877" r="-129535" b="-6864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4762" r="-238983" b="-42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84762" r="-129535" b="-42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b="0" dirty="0"/>
                            <a:t>Isolate the radical expression.</a:t>
                          </a:r>
                        </a:p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4762" r="-238983" b="-32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184762" r="-129535" b="-32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have square root, square both sides.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8667" r="-238983" b="-36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398667" r="-129535" b="-3613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 is a second-degree polynomial equation that can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498667" r="-129535" b="-261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598667" r="-129535" b="-16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99048" r="-238983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499048" r="-129535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have two apparent solutions to check.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382000" cy="4967067"/>
          </a:xfrm>
        </p:spPr>
        <p:txBody>
          <a:bodyPr>
            <a:normAutofit/>
          </a:bodyPr>
          <a:lstStyle/>
          <a:p>
            <a:r>
              <a:rPr lang="en-US" dirty="0"/>
              <a:t>​</a:t>
            </a:r>
            <a:r>
              <a:rPr lang="en-US" sz="2800" dirty="0"/>
              <a:t>Now we need to check each apparent solution in the original equation.</a:t>
            </a:r>
          </a:p>
          <a:p>
            <a:endParaRPr lang="ar-AE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ar-AE" dirty="0"/>
              <a:t>​</a:t>
            </a:r>
            <a:r>
              <a:rPr lang="en-US" sz="2800" dirty="0"/>
              <a:t>Thus,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−3 </a:t>
            </a:r>
            <a:r>
              <a:rPr lang="en-US" sz="2800" dirty="0"/>
              <a:t>is an extraneous solution, so the solution set is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{0}</a:t>
            </a:r>
            <a:r>
              <a:rPr lang="en-US" sz="2800" dirty="0"/>
              <a:t>.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CBE435EC-2B25-4D97-B5FC-97CC82639D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800" y="1867487"/>
                <a:ext cx="2743200" cy="209491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​</a:t>
                </a:r>
              </a:p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AE" dirty="0"/>
              </a:p>
              <a:p>
                <a:endParaRPr lang="ar-AE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CBE435EC-2B25-4D97-B5FC-97CC82639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867487"/>
                <a:ext cx="2743200" cy="2094913"/>
              </a:xfrm>
              <a:prstGeom prst="rect">
                <a:avLst/>
              </a:prstGeom>
              <a:blipFill>
                <a:blip r:embed="rId3"/>
                <a:stretch>
                  <a:fillRect l="-4667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2">
                <a:extLst>
                  <a:ext uri="{FF2B5EF4-FFF2-40B4-BE49-F238E27FC236}">
                    <a16:creationId xmlns:a16="http://schemas.microsoft.com/office/drawing/2014/main" id="{267FBE09-DCAB-4F65-9C50-773CB5AB96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43400" y="1981200"/>
                <a:ext cx="3581400" cy="2171113"/>
              </a:xfrm>
              <a:prstGeom prst="rect">
                <a:avLst/>
              </a:prstGeom>
            </p:spPr>
            <p:txBody>
              <a:bodyPr>
                <a:normAutofit fontScale="925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AE" dirty="0"/>
                  <a:t>​</a:t>
                </a:r>
                <a:endParaRPr lang="ar-AE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3</m:t>
                      </m:r>
                    </m:oMath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3</m:t>
                      </m:r>
                    </m:oMath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≠−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:r>
                  <a:rPr lang="ar-AE" dirty="0"/>
                  <a:t>​</a:t>
                </a:r>
              </a:p>
            </p:txBody>
          </p:sp>
        </mc:Choice>
        <mc:Fallback xmlns="">
          <p:sp>
            <p:nvSpPr>
              <p:cNvPr id="6" name="Text Placeholder 2">
                <a:extLst>
                  <a:ext uri="{FF2B5EF4-FFF2-40B4-BE49-F238E27FC236}">
                    <a16:creationId xmlns:a16="http://schemas.microsoft.com/office/drawing/2014/main" id="{267FBE09-DCAB-4F65-9C50-773CB5AB96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981200"/>
                <a:ext cx="3581400" cy="21711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B0D5965-8F91-4C72-8C05-B780D8FFF7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46060166"/>
                  </p:ext>
                </p:extLst>
              </p:nvPr>
            </p:nvGraphicFramePr>
            <p:xfrm>
              <a:off x="304800" y="1084556"/>
              <a:ext cx="8458200" cy="424944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This equation has two radical expressions, so we isolate one of them initially.</a:t>
                          </a: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=1−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592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+1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1−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+2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square both sides to eliminate the isolated radical, and then proceed to simplify and isolate the remaining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=1−2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89199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Finally, we square both sides again and solve the polynomial equation.</a:t>
                          </a: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2683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B0D5965-8F91-4C72-8C05-B780D8FFF7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46060166"/>
                  </p:ext>
                </p:extLst>
              </p:nvPr>
            </p:nvGraphicFramePr>
            <p:xfrm>
              <a:off x="304800" y="1084556"/>
              <a:ext cx="8458200" cy="424944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814" r="-208444" b="-7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5814" r="-108444" b="-711628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This equation has two radical expressions, so we isolate one of them initially.</a:t>
                          </a: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059" r="-208444" b="-6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107059" r="-108444" b="-62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259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0874" r="-208444" b="-4116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170874" r="-108444" b="-411650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square both sides to eliminate the isolated radical, and then proceed to simplify and isolate the remaining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24419" r="-208444" b="-3930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324419" r="-108444" b="-39302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29412" r="-208444" b="-29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429412" r="-108444" b="-29764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23256" r="-208444" b="-1941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523256" r="-108444" b="-1941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891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70000" r="-208444" b="-10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670000" r="-108444" b="-108750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Finally, we square both sides again and solve the polynomial equation.</a:t>
                          </a:r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268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08046" r="-208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708046" r="-108444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We check the apparent solution in the original equation</a:t>
            </a:r>
            <a:r>
              <a:rPr lang="en-US" sz="2800" dirty="0"/>
              <a:t>.</a:t>
            </a:r>
            <a:endParaRPr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sz="2800" dirty="0"/>
              <a:t>Thus, the solution set is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{−1}</a:t>
            </a:r>
            <a:r>
              <a:rPr sz="28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528C047F-7171-4218-9B31-C1F87259FE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3600" y="1638887"/>
                <a:ext cx="4876800" cy="2399713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AE" dirty="0"/>
                  <a:t>​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ar-AE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ar-AE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ra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</m:oMath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:r>
                  <a:rPr lang="ar-AE" dirty="0"/>
                  <a:t>​</a:t>
                </a:r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528C047F-7171-4218-9B31-C1F87259F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638887"/>
                <a:ext cx="4876800" cy="23997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289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CB93A1C-F9E1-4874-B23F-3F3BDFC352A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49384164"/>
                  </p:ext>
                </p:extLst>
              </p:nvPr>
            </p:nvGraphicFramePr>
            <p:xfrm>
              <a:off x="618478" y="1129792"/>
              <a:ext cx="8229600" cy="37470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57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First isolate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deg>
                                        <m:e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+8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+7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In this case, the radical is a fourth root, so we raise both sides to the fourth power.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+8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+7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=16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+8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−9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resulting second-degree equation can again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+9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=−9,1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CB93A1C-F9E1-4874-B23F-3F3BDFC352A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49384164"/>
                  </p:ext>
                </p:extLst>
              </p:nvPr>
            </p:nvGraphicFramePr>
            <p:xfrm>
              <a:off x="618478" y="1129792"/>
              <a:ext cx="8229600" cy="37470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657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019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756" r="-200222" b="-6780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9756" r="-199336" b="-6780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19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8434" r="-200222" b="-5698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108434" r="-199336" b="-5698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First isolate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5333" r="-200222" b="-21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115333" r="-199336" b="-21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In this case, the radical is a fourth root, so we raise both sides to the fourth power.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0667" r="-200222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430667" r="-199336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30667" r="-200222" b="-2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530667" r="-199336" b="-23066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resulting second-degree equation can again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30667" r="-200222" b="-1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630667" r="-199336" b="-13066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30667" r="-200222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49502" t="-730667" r="-199336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6: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7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Once again, we check the apparent solutions in the original equation</a:t>
            </a:r>
            <a:r>
              <a:rPr lang="en-US" sz="2800" dirty="0"/>
              <a:t>.</a:t>
            </a:r>
            <a:endParaRPr sz="2800" dirty="0"/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r>
              <a:rPr dirty="0"/>
              <a:t>​</a:t>
            </a:r>
            <a:r>
              <a:rPr sz="2800" dirty="0"/>
              <a:t>Both apparent solutions are actual solutions, so the solution set is</a:t>
            </a:r>
            <a:r>
              <a:rPr lang="en-US" sz="2800" dirty="0"/>
              <a:t>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{−9, 1}</a:t>
            </a:r>
            <a:r>
              <a:rPr sz="28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2">
                <a:extLst>
                  <a:ext uri="{FF2B5EF4-FFF2-40B4-BE49-F238E27FC236}">
                    <a16:creationId xmlns:a16="http://schemas.microsoft.com/office/drawing/2014/main" id="{B641B3C8-7B07-4A47-BF89-65CA87A849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4350" y="1828800"/>
                <a:ext cx="3693850" cy="2399713"/>
              </a:xfrm>
              <a:prstGeom prst="rect">
                <a:avLst/>
              </a:prstGeom>
            </p:spPr>
            <p:txBody>
              <a:bodyPr>
                <a:normAutofit fontScale="925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AE" dirty="0"/>
                  <a:t>​</a:t>
                </a:r>
                <a:endParaRPr lang="ar-AE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sSup>
                            <m:sSup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ar-AE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6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8</m:t>
                          </m:r>
                          <m:d>
                            <m:dPr>
                              <m:ctrlPr>
                                <a:rPr lang="ar-AE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6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ar-AE" sz="26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ad>
                        <m:radPr>
                          <m:ctrlPr>
                            <a:rPr lang="ar-AE" sz="26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r>
                            <a:rPr lang="ar-AE" sz="2600"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rad>
                      <m:r>
                        <a:rPr lang="ar-AE" sz="26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>
                        <a:rPr lang="ar-AE" sz="26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>
                        <a:rPr lang="ar-AE" sz="260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60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:r>
                  <a:rPr lang="ar-AE" dirty="0"/>
                  <a:t>​</a:t>
                </a:r>
              </a:p>
            </p:txBody>
          </p:sp>
        </mc:Choice>
        <mc:Fallback xmlns="">
          <p:sp>
            <p:nvSpPr>
              <p:cNvPr id="7" name="Text Placeholder 2">
                <a:extLst>
                  <a:ext uri="{FF2B5EF4-FFF2-40B4-BE49-F238E27FC236}">
                    <a16:creationId xmlns:a16="http://schemas.microsoft.com/office/drawing/2014/main" id="{B641B3C8-7B07-4A47-BF89-65CA87A849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350" y="1828800"/>
                <a:ext cx="3693850" cy="2399713"/>
              </a:xfrm>
              <a:prstGeom prst="rect">
                <a:avLst/>
              </a:prstGeom>
              <a:blipFill>
                <a:blip r:embed="rId3"/>
                <a:stretch>
                  <a:fillRect r="-3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2">
                <a:extLst>
                  <a:ext uri="{FF2B5EF4-FFF2-40B4-BE49-F238E27FC236}">
                    <a16:creationId xmlns:a16="http://schemas.microsoft.com/office/drawing/2014/main" id="{7779D138-E2CC-4707-9973-8AFE8CAC62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" y="1715087"/>
                <a:ext cx="4419600" cy="239971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AE" dirty="0"/>
                  <a:t>​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sSup>
                            <m:sSupPr>
                              <m:ctrlPr>
                                <a:rPr lang="ar-A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e>
                              </m:d>
                            </m:e>
                            <m: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8</m:t>
                          </m:r>
                          <m:d>
                            <m:dPr>
                              <m:ctrlPr>
                                <a:rPr lang="ar-AE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d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ar-AE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ad>
                        <m:ra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r>
                            <a:rPr lang="ar-AE" sz="2400"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rad>
                      <m:r>
                        <a:rPr lang="ar-AE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>
                        <a:rPr lang="ar-AE" sz="24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0</m:t>
                      </m:r>
                    </m:oMath>
                    <m:oMath xmlns:m="http://schemas.openxmlformats.org/officeDocument/2006/math">
                      <m:r>
                        <a:rPr lang="ar-AE" sz="240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sz="240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AE" sz="2400" dirty="0"/>
              </a:p>
              <a:p>
                <a:endParaRPr lang="ar-AE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 Placeholder 2">
                <a:extLst>
                  <a:ext uri="{FF2B5EF4-FFF2-40B4-BE49-F238E27FC236}">
                    <a16:creationId xmlns:a16="http://schemas.microsoft.com/office/drawing/2014/main" id="{7779D138-E2CC-4707-9973-8AFE8CAC62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715087"/>
                <a:ext cx="4419600" cy="2399713"/>
              </a:xfrm>
              <a:prstGeom prst="rect">
                <a:avLst/>
              </a:prstGeom>
              <a:blipFill>
                <a:blip r:embed="rId4"/>
                <a:stretch>
                  <a:fillRect r="-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Causing Extraneous Solutions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/>
              </a:bodyPr>
              <a:lstStyle/>
              <a:p>
                <a:pPr>
                  <a:defRPr sz="2800"/>
                </a:pPr>
                <a:r>
                  <a:rPr sz="2800" dirty="0"/>
                  <a:t>Consider the equation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−3</a:t>
                </a:r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  <a:endParaRPr sz="2800" b="1" dirty="0"/>
              </a:p>
              <a:p>
                <a:r>
                  <a:rPr sz="2800" dirty="0"/>
                  <a:t>This equation is so basic that it is its own solution. But for this demonstration, suppose we square both sides, obtaining the </a:t>
                </a:r>
                <a:r>
                  <a:rPr lang="en-US" sz="2800" dirty="0"/>
                  <a:t>following </a:t>
                </a:r>
                <a:r>
                  <a:rPr sz="2800" dirty="0"/>
                  <a:t>equation</a:t>
                </a:r>
                <a:r>
                  <a:rPr lang="en-US" sz="2800" dirty="0"/>
                  <a:t>.</a:t>
                </a:r>
                <a:endParaRPr sz="280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sz="2800" dirty="0"/>
              </a:p>
              <a:p>
                <a:pPr>
                  <a:defRPr sz="2800"/>
                </a:pPr>
                <a:r>
                  <a:rPr sz="2800" dirty="0"/>
                  <a:t>This second-degree equation can be solved by factoring the polynomial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−9</m:t>
                    </m:r>
                  </m:oMath>
                </a14:m>
                <a:r>
                  <a:rPr sz="2800" dirty="0"/>
                  <a:t> or by taking the square root of both sides, and in either case we obtain the solution set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{−3,3}</m:t>
                    </m:r>
                  </m:oMath>
                </a14:m>
                <a:r>
                  <a:rPr sz="2800" dirty="0"/>
                  <a:t>. That is, by squaring both sides of the original equation, we gained a second (extraneous) solution.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350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Positive Rational Number Exponents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609600" y="1082078"/>
                <a:ext cx="8001000" cy="4785322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b="1" dirty="0"/>
                  <a:t>Meaning of</a:t>
                </a:r>
                <a:r>
                  <a:rPr sz="28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𝒏</m:t>
                            </m:r>
                          </m:den>
                        </m:f>
                      </m:sup>
                    </m:sSup>
                  </m:oMath>
                </a14:m>
                <a:r>
                  <a:rPr b="1" dirty="0"/>
                  <a:t>:</a:t>
                </a:r>
                <a:r>
                  <a:rPr sz="2800" dirty="0"/>
                  <a:t> If</a:t>
                </a:r>
                <a:r>
                  <a:rPr lang="en-US" sz="2800" dirty="0"/>
                  <a:t> </a:t>
                </a:r>
                <a:r>
                  <a:rPr lang="en-US" sz="2800" i="1" dirty="0"/>
                  <a:t>m</a:t>
                </a:r>
                <a:r>
                  <a:rPr sz="2800" dirty="0"/>
                  <a:t>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n</a:t>
                </a:r>
                <a:r>
                  <a:rPr sz="2800" dirty="0"/>
                  <a:t> are natural numbers with</a:t>
                </a:r>
                <a:r>
                  <a:rPr lang="en-US" sz="2800" dirty="0"/>
                  <a:t> </a:t>
                </a:r>
                <a:r>
                  <a:rPr lang="en-US" sz="2800" i="1" dirty="0"/>
                  <a:t>n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≠ 0</a:t>
                </a:r>
                <a:r>
                  <a:rPr sz="2800" dirty="0"/>
                  <a:t>, if</a:t>
                </a:r>
                <a:r>
                  <a:rPr lang="en-US" sz="2800" dirty="0"/>
                  <a:t> </a:t>
                </a:r>
                <a:r>
                  <a:rPr lang="en-US" sz="2800" i="1" dirty="0"/>
                  <a:t>m</a:t>
                </a:r>
                <a:r>
                  <a:rPr sz="2800" dirty="0"/>
                  <a:t>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n</a:t>
                </a:r>
                <a:r>
                  <a:rPr sz="2800" dirty="0"/>
                  <a:t> have no common factors greater than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and if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sz="2800" dirty="0"/>
                  <a:t> is a real number, then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g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609600" y="1082078"/>
                <a:ext cx="8001000" cy="4785322"/>
              </a:xfrm>
              <a:blipFill>
                <a:blip r:embed="rId2"/>
                <a:stretch>
                  <a:fillRect l="-1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7</a:t>
            </a:r>
            <a:r>
              <a:rPr dirty="0"/>
              <a:t>: Rational Exponents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Solve the following equations with rational exponents.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−9=0</m:t>
                    </m:r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32</m:t>
                            </m:r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>
                                <a:latin typeface="Cambria Math" panose="02040503050406030204" pitchFamily="18" charset="0"/>
                              </a:rPr>
                              <m:t>−32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+17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7: Rational Exponents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IN" dirty="0"/>
              <a:t>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E9489043-55FC-4BAF-80C3-0718356DB87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75575733"/>
                  </p:ext>
                </p:extLst>
              </p:nvPr>
            </p:nvGraphicFramePr>
            <p:xfrm>
              <a:off x="457200" y="1513370"/>
              <a:ext cx="8229600" cy="376218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term containing the rational exponent can be rewritten as a radical expression, so we will begin by isolating that term.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Rewrite the left-hand side as a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9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Cubing both sides eliminates the cube root.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=±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9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Raising both sides to the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power solves the equation for</a:t>
                          </a:r>
                          <a:r>
                            <a:rPr lang="en-US" sz="1800" b="0" baseline="0" dirty="0"/>
                            <a:t> </a:t>
                          </a:r>
                          <a:r>
                            <a:rPr lang="en-US" sz="1800" b="0" i="1" baseline="0" dirty="0"/>
                            <a:t>x</a:t>
                          </a:r>
                          <a:r>
                            <a:rPr sz="1800" b="0" dirty="0"/>
                            <a:t>, but we can evaluate the expression on the right-hand side.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±9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0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0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±3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Note that both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 </a:t>
                          </a:r>
                          <a:r>
                            <a:rPr sz="1800" b="0" dirty="0"/>
                            <a:t>and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−3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must be considered.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=±27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E9489043-55FC-4BAF-80C3-0718356DB87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75575733"/>
                  </p:ext>
                </p:extLst>
              </p:nvPr>
            </p:nvGraphicFramePr>
            <p:xfrm>
              <a:off x="457200" y="1513370"/>
              <a:ext cx="8229600" cy="376218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00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102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952" r="-440000" b="-655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5952" r="-251438" b="-655952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term containing the rational exponent can be rewritten as a radical expression, so we will begin by isolating that term.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02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5952" r="-440000" b="-555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105952" r="-251438" b="-55595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60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43662" r="-440000" b="-5577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243662" r="-251438" b="-5577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Rewrite the left-hand side as a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75385" r="-440000" b="-50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375385" r="-251438" b="-50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Cubing both sides eliminates the cube root.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43333" r="-440000" b="-26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343333" r="-251438" b="-267778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1537" t="-167935" b="-7989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683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24468" r="-440000" b="-1563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424468" r="-251438" b="-15638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58462" r="-440000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758462" r="-251438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Note that both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+3 </a:t>
                          </a:r>
                          <a:r>
                            <a:rPr sz="1800" b="0" dirty="0"/>
                            <a:t>and </a:t>
                          </a:r>
                          <a:r>
                            <a:rPr lang="en-US" sz="18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−3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must be considered.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58462" r="-440000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9872" t="-858462" r="-251438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7: Rational Exponents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IN" dirty="0"/>
              <a:t>Slide 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dirty="0"/>
                  <a:t>​</a:t>
                </a:r>
                <a:r>
                  <a:rPr sz="2800" dirty="0"/>
                  <a:t>Plugging the values in, we </a:t>
                </a:r>
                <a:r>
                  <a:rPr lang="en-US" sz="2800" dirty="0"/>
                  <a:t>see</a:t>
                </a:r>
                <a:r>
                  <a:rPr sz="2800" dirty="0"/>
                  <a:t>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27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−27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r>
                  <a:rPr sz="2800" dirty="0"/>
                  <a:t>, so both are solutions to the original equation.</a:t>
                </a:r>
              </a:p>
              <a:p>
                <a:r>
                  <a:rPr dirty="0"/>
                  <a:t>​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7: Rational Exponents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IN" dirty="0"/>
              <a:t>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2312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995133C-0583-46C3-A093-FFFE0FBA359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36062392"/>
                  </p:ext>
                </p:extLst>
              </p:nvPr>
            </p:nvGraphicFramePr>
            <p:xfrm>
              <a:off x="591844" y="1075678"/>
              <a:ext cx="8229600" cy="432606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32</m:t>
                                      </m:r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000">
                                          <a:latin typeface="Cambria Math"/>
                                        </a:rPr>
                                        <m:t>−32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+17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The exponent of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indicates we will need to raise both sides to the fourth power.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32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−32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+17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=81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We are left with a second-degree polynomial equation that can be solved by factoring.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−64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=2,−1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Note that both solutions again satisfy the original equation.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5995133C-0583-46C3-A093-FFFE0FBA359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36062392"/>
                  </p:ext>
                </p:extLst>
              </p:nvPr>
            </p:nvGraphicFramePr>
            <p:xfrm>
              <a:off x="591844" y="1075678"/>
              <a:ext cx="8229600" cy="432606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531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200222" b="-4854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r="-278571" b="-4854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3771" b="-4854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35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4648" r="-200222" b="-747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174648" r="-278571" b="-747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0000" r="-200222" b="-7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300000" r="-278571" b="-7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0000" r="-200222" b="-6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400000" r="-278571" b="-61692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We are left with a second-degree polynomial equation that can be solved by factoring.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82353" r="-200222" b="-37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382353" r="-278571" b="-37176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21212" r="-200222" b="-3787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621212" r="-278571" b="-3787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32308" r="-200222" b="-2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732308" r="-278571" b="-2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32308" r="-200222" b="-1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832308" r="-278571" b="-1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77143" r="-200222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076" t="-577143" r="-278571" b="-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Note that both solutions again satisfy the original equation.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7: Rational Exponents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IN" dirty="0"/>
              <a:t>Slide 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Confirm, by </a:t>
            </a:r>
            <a:r>
              <a:rPr lang="en-US" sz="2800" dirty="0"/>
              <a:t>substituting the solutions into </a:t>
            </a:r>
            <a:r>
              <a:rPr sz="2800" dirty="0"/>
              <a:t>the original equation, that both apparent solutions truly solve the equation with rational exponents.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Escape Speed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IN" dirty="0"/>
              <a:t>Slide 1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The speed required for an object to escape from the gravitational pull of a planet is called the </a:t>
                </a:r>
                <a:r>
                  <a:rPr sz="2800" b="1" dirty="0"/>
                  <a:t>escape speed</a:t>
                </a:r>
                <a:r>
                  <a:rPr sz="2800" dirty="0"/>
                  <a:t> of the planet. The escape speed is given by the equation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𝐺𝑀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rad>
                  </m:oMath>
                </a14:m>
                <a:r>
                  <a:rPr sz="2800" dirty="0"/>
                  <a:t>, where</a:t>
                </a:r>
                <a:r>
                  <a:rPr lang="en-US" sz="2800" dirty="0"/>
                  <a:t> </a:t>
                </a:r>
                <a:r>
                  <a:rPr lang="en-US" sz="2800" i="1" dirty="0"/>
                  <a:t>v</a:t>
                </a:r>
                <a:r>
                  <a:rPr lang="en-US" sz="1050" i="1" dirty="0"/>
                  <a:t> </a:t>
                </a:r>
                <a:r>
                  <a:rPr lang="en-US" sz="2800" i="1" baseline="-25000" dirty="0"/>
                  <a:t>e</a:t>
                </a:r>
                <a:r>
                  <a:rPr lang="en-US" sz="2800" dirty="0"/>
                  <a:t> </a:t>
                </a:r>
                <a:r>
                  <a:rPr sz="2800" dirty="0"/>
                  <a:t>is the escape speed, </a:t>
                </a:r>
                <a:br>
                  <a:rPr lang="en-US" sz="2800" dirty="0"/>
                </a:br>
                <a:r>
                  <a:rPr lang="en-US" sz="2800" i="1" dirty="0"/>
                  <a:t>G</a:t>
                </a:r>
                <a:r>
                  <a:rPr sz="2800" dirty="0"/>
                  <a:t> is the universal gravitation constant, </a:t>
                </a:r>
                <a:r>
                  <a:rPr lang="en-US" sz="2800" i="1" dirty="0"/>
                  <a:t>M</a:t>
                </a:r>
                <a:r>
                  <a:rPr sz="2800" dirty="0"/>
                  <a:t> is the mass of the planet, and </a:t>
                </a:r>
                <a:r>
                  <a:rPr lang="en-US" sz="2800" i="1" dirty="0"/>
                  <a:t>r</a:t>
                </a:r>
                <a:r>
                  <a:rPr lang="en-US" sz="2800" dirty="0"/>
                  <a:t> </a:t>
                </a:r>
                <a:r>
                  <a:rPr sz="2800" dirty="0"/>
                  <a:t>is the radius of the planet. Solve this equation for</a:t>
                </a:r>
                <a:r>
                  <a:rPr lang="en-US" sz="2800" dirty="0"/>
                  <a:t> </a:t>
                </a:r>
                <a:r>
                  <a:rPr lang="en-US" sz="2800" i="1" dirty="0"/>
                  <a:t>r</a:t>
                </a:r>
                <a:r>
                  <a:rPr sz="28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8: Escape Speed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r>
              <a:rPr sz="2800"/>
              <a:t>We follow the same procedure for solving radical equations.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BC98270-4A6D-4E6E-B156-91CC1B856A7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2689269"/>
                  </p:ext>
                </p:extLst>
              </p:nvPr>
            </p:nvGraphicFramePr>
            <p:xfrm>
              <a:off x="533400" y="2688399"/>
              <a:ext cx="8229600" cy="211220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81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191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63193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𝐺𝑀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𝑟</m:t>
                                      </m:r>
                                    </m:den>
                                  </m:f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lang="en-US" sz="1800" b="0" dirty="0"/>
                        </a:p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radical expression is already isolated.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sz="2400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𝐺𝑀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𝑟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Square both sides to eliminate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𝑟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𝐺𝑀</m:t>
                                  </m:r>
                                </m:num>
                                <m:den>
                                  <m:sSubSup>
                                    <m:sSub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sz="2400">
                                          <a:latin typeface="Cambria Math"/>
                                        </a:rPr>
                                        <m:t>𝑒</m:t>
                                      </m:r>
                                    </m:sub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Solve for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r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2BC98270-4A6D-4E6E-B156-91CC1B856A7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42689269"/>
                  </p:ext>
                </p:extLst>
              </p:nvPr>
            </p:nvGraphicFramePr>
            <p:xfrm>
              <a:off x="533400" y="2688399"/>
              <a:ext cx="8229600" cy="2112201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81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191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8357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315692" b="-1540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154" r="-203550" b="-1540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lang="en-US" sz="1800" b="0" dirty="0"/>
                        </a:p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radical expression is already isolated.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109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35644" r="-315692" b="-10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154" t="-135644" r="-203550" b="-1089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Square both sides to eliminate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65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8349" r="-315692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154" t="-218349" r="-203550" b="-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Solve for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lang="en-US" sz="1800" b="0" i="1" dirty="0"/>
                            <a:t>r</a:t>
                          </a:r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Solving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sz="2800" b="1" dirty="0"/>
              <a:t>Step 1: </a:t>
            </a:r>
            <a:r>
              <a:rPr lang="en-US" sz="2800" dirty="0"/>
              <a:t>Begin by isolating the radical expression on one side of the equation. If there is more than one radical expression, choose one to isolate on one side.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b="1" dirty="0"/>
              <a:t>Step 2:</a:t>
            </a:r>
            <a:r>
              <a:rPr lang="en-US" sz="2800" dirty="0"/>
              <a:t> </a:t>
            </a:r>
            <a:r>
              <a:rPr lang="en-US" dirty="0"/>
              <a:t>Raise both sides of the equation by the power necessary to "undo" the isolated radical. That is, if the radical is an </a:t>
            </a:r>
            <a:r>
              <a:rPr lang="en-US" i="1" dirty="0"/>
              <a:t>n</a:t>
            </a:r>
            <a:r>
              <a:rPr lang="en-US" sz="1050" dirty="0"/>
              <a:t> </a:t>
            </a:r>
            <a:r>
              <a:rPr lang="en-US" baseline="30000" dirty="0" err="1"/>
              <a:t>th</a:t>
            </a:r>
            <a:r>
              <a:rPr lang="en-US" dirty="0"/>
              <a:t> root, raise both sides to the </a:t>
            </a:r>
            <a:r>
              <a:rPr lang="en-US" i="1" dirty="0"/>
              <a:t>n</a:t>
            </a:r>
            <a:r>
              <a:rPr lang="en-US" sz="1050" dirty="0"/>
              <a:t> </a:t>
            </a:r>
            <a:r>
              <a:rPr lang="en-US" baseline="30000" dirty="0" err="1"/>
              <a:t>th</a:t>
            </a:r>
            <a:r>
              <a:rPr lang="en-US" dirty="0"/>
              <a:t> power. </a:t>
            </a:r>
            <a:endParaRPr lang="en-US" sz="2800" dirty="0"/>
          </a:p>
          <a:p>
            <a:pPr>
              <a:defRPr sz="2800" b="1"/>
            </a:pPr>
            <a:endParaRPr lang="en-US" sz="2800" dirty="0"/>
          </a:p>
          <a:p>
            <a:pPr>
              <a:defRPr sz="2800" b="1"/>
            </a:pP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76975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Solving Radical Equations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sz="2800" b="1" dirty="0"/>
              <a:t>Step 3: </a:t>
            </a:r>
            <a:r>
              <a:rPr lang="en-US" sz="2800" dirty="0"/>
              <a:t>If any radical expressions remain, simplify the equation if possible and then repeat steps 1 and 2 until the result is a polynomial equation. When a polynomial equation has been obtained, solve the equation using polynomial methods. 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b="1" dirty="0"/>
              <a:t>Step 4:</a:t>
            </a:r>
            <a:r>
              <a:rPr lang="en-US" dirty="0"/>
              <a:t> Check your solutions in the original equation! Any extraneous solutions must be discarded.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 b="1"/>
            </a:pP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983605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 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radical is by itself on one side of the equation, so square both sides.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73656" y="1219200"/>
          <a:ext cx="176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4534" imgH="495085" progId="Equation.DSMT4">
                  <p:embed/>
                </p:oleObj>
              </mc:Choice>
              <mc:Fallback>
                <p:oleObj name="Equation" r:id="rId2" imgW="1764534" imgH="495085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656" y="1219200"/>
                        <a:ext cx="1765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25700" y="3026678"/>
          <a:ext cx="176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534" imgH="495085" progId="Equation.DSMT4">
                  <p:embed/>
                </p:oleObj>
              </mc:Choice>
              <mc:Fallback>
                <p:oleObj name="Equation" r:id="rId4" imgW="1764534" imgH="495085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026678"/>
                        <a:ext cx="176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97384" y="3505200"/>
          <a:ext cx="4610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09800" imgH="812520" progId="Equation.DSMT4">
                  <p:embed/>
                </p:oleObj>
              </mc:Choice>
              <mc:Fallback>
                <p:oleObj name="Equation" r:id="rId6" imgW="4609800" imgH="81252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384" y="3505200"/>
                        <a:ext cx="46101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186760" y="4249738"/>
          <a:ext cx="654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540480" imgH="431640" progId="Equation.DSMT4">
                  <p:embed/>
                </p:oleObj>
              </mc:Choice>
              <mc:Fallback>
                <p:oleObj name="Equation" r:id="rId8" imgW="6540480" imgH="43164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760" y="4249738"/>
                        <a:ext cx="654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765300" y="4707622"/>
          <a:ext cx="2451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51100" imgH="393700" progId="Equation.DSMT4">
                  <p:embed/>
                </p:oleObj>
              </mc:Choice>
              <mc:Fallback>
                <p:oleObj name="Equation" r:id="rId10" imgW="2451100" imgH="3937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4707622"/>
                        <a:ext cx="2451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303492" y="5173663"/>
          <a:ext cx="538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84520" imgH="469800" progId="Equation.DSMT4">
                  <p:embed/>
                </p:oleObj>
              </mc:Choice>
              <mc:Fallback>
                <p:oleObj name="Equation" r:id="rId12" imgW="5384520" imgH="4698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492" y="5173663"/>
                        <a:ext cx="538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946400" y="572315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51" imgH="241195" progId="Equation.DSMT4">
                  <p:embed/>
                </p:oleObj>
              </mc:Choice>
              <mc:Fallback>
                <p:oleObj name="Equation" r:id="rId14" imgW="342751" imgH="241195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572315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B8CF10A-7321-816E-FF6B-322B1B911D63}"/>
              </a:ext>
            </a:extLst>
          </p:cNvPr>
          <p:cNvSpPr txBox="1"/>
          <p:nvPr/>
        </p:nvSpPr>
        <p:spPr>
          <a:xfrm>
            <a:off x="1752600" y="5558366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800" dirty="0">
                <a:solidFill>
                  <a:srgbClr val="FF0000"/>
                </a:solidFill>
                <a:ea typeface="Cambria Math" panose="02040503050406030204" pitchFamily="18" charset="0"/>
              </a:rPr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E3F026-DCD8-BFC1-ACD9-9344E6C7A577}"/>
              </a:ext>
            </a:extLst>
          </p:cNvPr>
          <p:cNvSpPr txBox="1"/>
          <p:nvPr/>
        </p:nvSpPr>
        <p:spPr>
          <a:xfrm>
            <a:off x="3373656" y="5558366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2400" dirty="0"/>
              <a:t> </a:t>
            </a:r>
            <a:r>
              <a:rPr lang="en-US" sz="2800" dirty="0">
                <a:solidFill>
                  <a:srgbClr val="FF0000"/>
                </a:solidFill>
                <a:ea typeface="Cambria Math" panose="02040503050406030204" pitchFamily="18" charset="0"/>
              </a:rPr>
              <a:t>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73822" y="1112520"/>
            <a:ext cx="8226425" cy="483209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 dirty="0"/>
              <a:t>Check</a:t>
            </a:r>
          </a:p>
          <a:p>
            <a:pPr marL="342900" indent="-342900"/>
            <a:r>
              <a:rPr lang="en-US" sz="2800" dirty="0"/>
              <a:t>Check</a:t>
            </a:r>
            <a:r>
              <a:rPr lang="en-US" sz="2800" b="1" dirty="0"/>
              <a:t> both answers</a:t>
            </a:r>
            <a:r>
              <a:rPr lang="en-US" sz="2800" dirty="0"/>
              <a:t> in the original equation.</a:t>
            </a:r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/>
            <a:endParaRPr lang="en-US" sz="2800" dirty="0"/>
          </a:p>
          <a:p>
            <a:pPr marL="342900" indent="-342900" algn="just"/>
            <a:r>
              <a:rPr lang="en-US" sz="2800" dirty="0"/>
              <a:t>Both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6 </a:t>
            </a:r>
            <a:r>
              <a:rPr lang="en-US" sz="2800" dirty="0">
                <a:solidFill>
                  <a:srgbClr val="366092"/>
                </a:solidFill>
              </a:rPr>
              <a:t>and</a:t>
            </a:r>
            <a:r>
              <a:rPr lang="en-US" sz="2800" dirty="0">
                <a:solidFill>
                  <a:srgbClr val="FF0008"/>
                </a:solidFill>
              </a:rPr>
              <a:t> 6</a:t>
            </a:r>
            <a:r>
              <a:rPr lang="en-US" sz="2800" dirty="0"/>
              <a:t> are solutions.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020953" y="2286000"/>
          <a:ext cx="2209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685800" progId="Equation.DSMT4">
                  <p:embed/>
                </p:oleObj>
              </mc:Choice>
              <mc:Fallback>
                <p:oleObj name="Equation" r:id="rId2" imgW="2209680" imgH="68580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953" y="2286000"/>
                        <a:ext cx="2209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405857" y="3209952"/>
          <a:ext cx="1803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647640" progId="Equation.DSMT4">
                  <p:embed/>
                </p:oleObj>
              </mc:Choice>
              <mc:Fallback>
                <p:oleObj name="Equation" r:id="rId4" imgW="1803240" imgH="64764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857" y="3209952"/>
                        <a:ext cx="1803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257800" y="2289602"/>
          <a:ext cx="200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685800" progId="Equation.DSMT4">
                  <p:embed/>
                </p:oleObj>
              </mc:Choice>
              <mc:Fallback>
                <p:oleObj name="Equation" r:id="rId6" imgW="2006280" imgH="68580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289602"/>
                        <a:ext cx="200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461000" y="3238500"/>
          <a:ext cx="1803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03240" imgH="647640" progId="Equation.DSMT4">
                  <p:embed/>
                </p:oleObj>
              </mc:Choice>
              <mc:Fallback>
                <p:oleObj name="Equation" r:id="rId8" imgW="1803240" imgH="64764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3238500"/>
                        <a:ext cx="1803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984501" y="4076700"/>
          <a:ext cx="116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647640" progId="Equation.DSMT4">
                  <p:embed/>
                </p:oleObj>
              </mc:Choice>
              <mc:Fallback>
                <p:oleObj name="Equation" r:id="rId10" imgW="1168200" imgH="64764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1" y="4076700"/>
                        <a:ext cx="116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096000" y="4076700"/>
          <a:ext cx="116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647640" progId="Equation.DSMT4">
                  <p:embed/>
                </p:oleObj>
              </mc:Choice>
              <mc:Fallback>
                <p:oleObj name="Equation" r:id="rId12" imgW="1168200" imgH="64764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76700"/>
                        <a:ext cx="1168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426150" y="50059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0891" imgH="279279" progId="Equation.DSMT4">
                  <p:embed/>
                </p:oleObj>
              </mc:Choice>
              <mc:Fallback>
                <p:oleObj name="Equation" r:id="rId14" imgW="710891" imgH="279279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150" y="50059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553200" y="50059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10891" imgH="279279" progId="Equation.DSMT4">
                  <p:embed/>
                </p:oleObj>
              </mc:Choice>
              <mc:Fallback>
                <p:oleObj name="Equation" r:id="rId16" imgW="710891" imgH="279279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0059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5613" y="1280160"/>
            <a:ext cx="8226425" cy="181588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/>
              <a:t>Solve the equation: </a:t>
            </a:r>
            <a:r>
              <a:rPr lang="en-US" sz="2800" b="1" dirty="0"/>
              <a:t> </a:t>
            </a:r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Since there is only one radical and it is by itself on one side of the equation, square both sides.</a:t>
            </a: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3365267" y="1219200"/>
          <a:ext cx="3060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60700" imgH="558800" progId="Equation.DSMT4">
                  <p:embed/>
                </p:oleObj>
              </mc:Choice>
              <mc:Fallback>
                <p:oleObj name="Equation" r:id="rId2" imgW="3060700" imgH="558800" progId="Equation.DSMT4">
                  <p:embed/>
                  <p:pic>
                    <p:nvPicPr>
                      <p:cNvPr id="1126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267" y="1219200"/>
                        <a:ext cx="3060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241116" y="3043922"/>
          <a:ext cx="3073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3400" imgH="558800" progId="Equation.DSMT4">
                  <p:embed/>
                </p:oleObj>
              </mc:Choice>
              <mc:Fallback>
                <p:oleObj name="Equation" r:id="rId4" imgW="3073400" imgH="558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116" y="3043922"/>
                        <a:ext cx="3073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790278"/>
              </p:ext>
            </p:extLst>
          </p:nvPr>
        </p:nvGraphicFramePr>
        <p:xfrm>
          <a:off x="381000" y="3530780"/>
          <a:ext cx="4305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05240" imgH="812520" progId="Equation.DSMT4">
                  <p:embed/>
                </p:oleObj>
              </mc:Choice>
              <mc:Fallback>
                <p:oleObj name="Equation" r:id="rId6" imgW="4305240" imgH="81252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30780"/>
                        <a:ext cx="4305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822016" y="4242033"/>
          <a:ext cx="4279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79900" imgH="457200" progId="Equation.DSMT4">
                  <p:embed/>
                </p:oleObj>
              </mc:Choice>
              <mc:Fallback>
                <p:oleObj name="Equation" r:id="rId8" imgW="4279900" imgH="4572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016" y="4242033"/>
                        <a:ext cx="4279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557398"/>
              </p:ext>
            </p:extLst>
          </p:nvPr>
        </p:nvGraphicFramePr>
        <p:xfrm>
          <a:off x="1447800" y="4819806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520" imgH="355320" progId="Equation.DSMT4">
                  <p:embed/>
                </p:oleObj>
              </mc:Choice>
              <mc:Fallback>
                <p:oleObj name="Equation" r:id="rId10" imgW="2387520" imgH="35532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19806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809316" y="5240323"/>
          <a:ext cx="320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00400" imgH="355600" progId="Equation.DSMT4">
                  <p:embed/>
                </p:oleObj>
              </mc:Choice>
              <mc:Fallback>
                <p:oleObj name="Equation" r:id="rId12" imgW="3200400" imgH="3556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16" y="5240323"/>
                        <a:ext cx="320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827748" y="5638800"/>
          <a:ext cx="3238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38500" imgH="355600" progId="Equation.DSMT4">
                  <p:embed/>
                </p:oleObj>
              </mc:Choice>
              <mc:Fallback>
                <p:oleObj name="Equation" r:id="rId14" imgW="3238500" imgH="3556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748" y="5638800"/>
                        <a:ext cx="3238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758048F-673C-17F4-B480-4CFE423F834A}"/>
              </a:ext>
            </a:extLst>
          </p:cNvPr>
          <p:cNvSpPr txBox="1"/>
          <p:nvPr/>
        </p:nvSpPr>
        <p:spPr>
          <a:xfrm>
            <a:off x="5101916" y="3804241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Square both sides</a:t>
            </a:r>
            <a:r>
              <a:rPr lang="en-US" dirty="0">
                <a:solidFill>
                  <a:srgbClr val="2D7D9F"/>
                </a:solidFill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FB19D-FB12-79D2-7B33-78E57B2DACD9}"/>
              </a:ext>
            </a:extLst>
          </p:cNvPr>
          <p:cNvSpPr txBox="1"/>
          <p:nvPr/>
        </p:nvSpPr>
        <p:spPr>
          <a:xfrm>
            <a:off x="4192596" y="4774598"/>
            <a:ext cx="46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Simplifying gives a first-degree equation.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is one solution, </a:t>
            </a:r>
            <a:r>
              <a:rPr lang="en-US" i="0" dirty="0">
                <a:solidFill>
                  <a:srgbClr val="FF0008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i="0" dirty="0">
                <a:solidFill>
                  <a:srgbClr val="FF0008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974850" y="1746250"/>
          <a:ext cx="4381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81200" imgH="685800" progId="Equation.DSMT4">
                  <p:embed/>
                </p:oleObj>
              </mc:Choice>
              <mc:Fallback>
                <p:oleObj name="Equation" r:id="rId2" imgW="4381200" imgH="68580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1746250"/>
                        <a:ext cx="4381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06750" y="2660650"/>
          <a:ext cx="226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647640" progId="Equation.DSMT4">
                  <p:embed/>
                </p:oleObj>
              </mc:Choice>
              <mc:Fallback>
                <p:oleObj name="Equation" r:id="rId4" imgW="2260440" imgH="64764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2660650"/>
                        <a:ext cx="2260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470400" y="3498850"/>
          <a:ext cx="1003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647640" progId="Equation.DSMT4">
                  <p:embed/>
                </p:oleObj>
              </mc:Choice>
              <mc:Fallback>
                <p:oleObj name="Equation" r:id="rId6" imgW="1002960" imgH="64764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498850"/>
                        <a:ext cx="1003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756812" y="4419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812" y="4419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Solving Equations with One Radical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dirty="0"/>
              <a:t>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the equation: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could stop right here. There is </a:t>
            </a:r>
            <a:r>
              <a:rPr lang="en-US" b="1" i="0" dirty="0">
                <a:solidFill>
                  <a:schemeClr val="tx1"/>
                </a:solidFill>
              </a:rPr>
              <a:t>no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real solution</a:t>
            </a:r>
            <a:r>
              <a:rPr lang="en-US" i="0" dirty="0">
                <a:solidFill>
                  <a:schemeClr val="tx1"/>
                </a:solidFill>
              </a:rPr>
              <a:t> to this equation because the radical on the left is nonnegative and cannot possibly equal </a:t>
            </a:r>
            <a:r>
              <a:rPr lang="en-US" i="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i="0" dirty="0">
                <a:solidFill>
                  <a:schemeClr val="tx1"/>
                </a:solidFill>
              </a:rPr>
              <a:t>3, a negative number. Suppose we did not notice this relationship. Then, proceeding as usual, we will find an answer that is not a solution to the original equation.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378200" y="1281752"/>
          <a:ext cx="1651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1000" imgH="444500" progId="Equation.DSMT4">
                  <p:embed/>
                </p:oleObj>
              </mc:Choice>
              <mc:Fallback>
                <p:oleObj name="Equation" r:id="rId2" imgW="1651000" imgH="4445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1281752"/>
                        <a:ext cx="1651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1620</Words>
  <Application>Microsoft Office PowerPoint</Application>
  <PresentationFormat>On-screen Show (4:3)</PresentationFormat>
  <Paragraphs>244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Symbol</vt:lpstr>
      <vt:lpstr>Arial</vt:lpstr>
      <vt:lpstr>Calibri</vt:lpstr>
      <vt:lpstr>Courier New</vt:lpstr>
      <vt:lpstr>Cambria Math</vt:lpstr>
      <vt:lpstr>Office Theme</vt:lpstr>
      <vt:lpstr>Equation</vt:lpstr>
      <vt:lpstr>MathType 7.0 Equation</vt:lpstr>
      <vt:lpstr>Section 4.R.3</vt:lpstr>
      <vt:lpstr>Example 1: Causing Extraneous Solutions</vt:lpstr>
      <vt:lpstr>Procedure: Solving Radical Equations—Slide 1</vt:lpstr>
      <vt:lpstr>Procedure: Solving Radical Equations—Slide 2</vt:lpstr>
      <vt:lpstr>Example 2: Solving Equations with One Radical—Slide 1 </vt:lpstr>
      <vt:lpstr>Example 2: Solving Equations with One Radical—Slide 2</vt:lpstr>
      <vt:lpstr>Example 3: Solving Equations with One Radical—Slide 1 </vt:lpstr>
      <vt:lpstr>Example 3: Solving Equations with One Radical—Slide 2</vt:lpstr>
      <vt:lpstr>Example 4: Solving Equations with One Radical—Slide 1</vt:lpstr>
      <vt:lpstr>Example 4: Solving Equations with One Radical—Slide 2</vt:lpstr>
      <vt:lpstr>Example 5: Solving Equations with Two Radicals—Slide 1 </vt:lpstr>
      <vt:lpstr>Example 5: Solving Equations with Two Radicals—Slide 2</vt:lpstr>
      <vt:lpstr>Example 6: Radical Equations—Slide 1 </vt:lpstr>
      <vt:lpstr>Example 6: Radical Equations—Slide 2</vt:lpstr>
      <vt:lpstr>Example 6: Radical Equations—Slide 3</vt:lpstr>
      <vt:lpstr>Example 6: Radical Equations—Slide 4</vt:lpstr>
      <vt:lpstr>Example 6: Radical Equations—Slide 5</vt:lpstr>
      <vt:lpstr>Example 6: Radical Equations—Slide 6</vt:lpstr>
      <vt:lpstr>Example 6: Radical Equations—Slide 7</vt:lpstr>
      <vt:lpstr>Definition: Positive Rational Number Exponents</vt:lpstr>
      <vt:lpstr>Example 7: Rational Exponents—Slide 1</vt:lpstr>
      <vt:lpstr>Example 7: Rational Exponents—Slide 2</vt:lpstr>
      <vt:lpstr>Example 7: Rational Exponents—Slide 3</vt:lpstr>
      <vt:lpstr>Example 7: Rational Exponents—Slide 4</vt:lpstr>
      <vt:lpstr>Example 7: Rational Exponents—Slide 5</vt:lpstr>
      <vt:lpstr>Example 8: Escape Speed—Slide 1</vt:lpstr>
      <vt:lpstr>Example 8: Escape Speed—Slide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184</cp:revision>
  <dcterms:created xsi:type="dcterms:W3CDTF">2013-04-26T14:43:13Z</dcterms:created>
  <dcterms:modified xsi:type="dcterms:W3CDTF">2025-07-01T16:59:05Z</dcterms:modified>
</cp:coreProperties>
</file>