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0" r:id="rId3"/>
    <p:sldId id="261" r:id="rId4"/>
    <p:sldId id="262" r:id="rId5"/>
    <p:sldId id="263" r:id="rId6"/>
    <p:sldId id="281" r:id="rId7"/>
    <p:sldId id="279" r:id="rId8"/>
    <p:sldId id="287" r:id="rId9"/>
    <p:sldId id="264" r:id="rId10"/>
    <p:sldId id="265" r:id="rId11"/>
    <p:sldId id="278" r:id="rId12"/>
    <p:sldId id="289" r:id="rId13"/>
    <p:sldId id="267" r:id="rId14"/>
    <p:sldId id="268" r:id="rId15"/>
    <p:sldId id="269" r:id="rId16"/>
    <p:sldId id="258" r:id="rId17"/>
    <p:sldId id="259" r:id="rId18"/>
    <p:sldId id="290" r:id="rId19"/>
    <p:sldId id="291" r:id="rId20"/>
    <p:sldId id="270" r:id="rId21"/>
    <p:sldId id="308" r:id="rId22"/>
    <p:sldId id="309" r:id="rId23"/>
    <p:sldId id="310" r:id="rId24"/>
    <p:sldId id="311" r:id="rId25"/>
    <p:sldId id="312" r:id="rId26"/>
    <p:sldId id="271" r:id="rId27"/>
    <p:sldId id="27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D764F6"/>
    <a:srgbClr val="B00DDD"/>
    <a:srgbClr val="366092"/>
    <a:srgbClr val="F743DD"/>
    <a:srgbClr val="FB9BED"/>
    <a:srgbClr val="0000FF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20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2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3" Type="http://schemas.openxmlformats.org/officeDocument/2006/relationships/image" Target="../media/image41.wmf"/><Relationship Id="rId21" Type="http://schemas.openxmlformats.org/officeDocument/2006/relationships/image" Target="../media/image50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8.wmf"/><Relationship Id="rId25" Type="http://schemas.openxmlformats.org/officeDocument/2006/relationships/image" Target="../media/image52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29" Type="http://schemas.openxmlformats.org/officeDocument/2006/relationships/image" Target="../media/image3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23" Type="http://schemas.openxmlformats.org/officeDocument/2006/relationships/image" Target="../media/image51.wmf"/><Relationship Id="rId28" Type="http://schemas.openxmlformats.org/officeDocument/2006/relationships/oleObject" Target="../embeddings/oleObject38.bin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5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2.bin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wmf"/><Relationship Id="rId4" Type="http://schemas.openxmlformats.org/officeDocument/2006/relationships/oleObject" Target="../embeddings/oleObject6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8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29.wmf"/><Relationship Id="rId21" Type="http://schemas.openxmlformats.org/officeDocument/2006/relationships/image" Target="../media/image38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Equations in One Variable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6927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endParaRPr lang="en-US" sz="2800" b="1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Rational Equations—Slide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185466"/>
              </p:ext>
            </p:extLst>
          </p:nvPr>
        </p:nvGraphicFramePr>
        <p:xfrm>
          <a:off x="2286000" y="2155962"/>
          <a:ext cx="4392000" cy="97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05300" imgH="952500" progId="Equation.DSMT4">
                  <p:embed/>
                </p:oleObj>
              </mc:Choice>
              <mc:Fallback>
                <p:oleObj name="Equation" r:id="rId2" imgW="4305300" imgH="952500" progId="Equation.DSMT4">
                  <p:embed/>
                  <p:pic>
                    <p:nvPicPr>
                      <p:cNvPr id="1126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155962"/>
                        <a:ext cx="4392000" cy="97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375108247"/>
              </p:ext>
            </p:extLst>
          </p:nvPr>
        </p:nvGraphicFramePr>
        <p:xfrm>
          <a:off x="2667000" y="4876800"/>
          <a:ext cx="1476000" cy="1056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200" imgH="1054100" progId="Equation.DSMT4">
                  <p:embed/>
                </p:oleObj>
              </mc:Choice>
              <mc:Fallback>
                <p:oleObj name="Equation" r:id="rId4" imgW="1473200" imgH="1054100" progId="Equation.DSMT4">
                  <p:embed/>
                  <p:pic>
                    <p:nvPicPr>
                      <p:cNvPr id="11269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76800"/>
                        <a:ext cx="1476000" cy="10564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D428D6C-8199-31AB-AAA7-660249588524}"/>
              </a:ext>
            </a:extLst>
          </p:cNvPr>
          <p:cNvSpPr txBox="1"/>
          <p:nvPr/>
        </p:nvSpPr>
        <p:spPr>
          <a:xfrm>
            <a:off x="457200" y="333940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find the LCD of the fractions and then multiply each term on both sides of the equation by the LCD.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EF8094-B30A-9CA3-A269-9A379DA5791B}"/>
              </a:ext>
            </a:extLst>
          </p:cNvPr>
          <p:cNvSpPr txBox="1"/>
          <p:nvPr/>
        </p:nvSpPr>
        <p:spPr>
          <a:xfrm>
            <a:off x="4158240" y="5158814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5">
                    <a:lumMod val="25000"/>
                  </a:schemeClr>
                </a:solidFill>
              </a:rPr>
              <a:t>LCD</a:t>
            </a:r>
            <a:r>
              <a:rPr lang="en-US" sz="2600" dirty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n-US" sz="2600" dirty="0">
                <a:solidFill>
                  <a:schemeClr val="accent5">
                    <a:lumMod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600" dirty="0"/>
              <a:t> </a:t>
            </a:r>
            <a:r>
              <a:rPr lang="en-US" sz="2600" i="1" dirty="0">
                <a:solidFill>
                  <a:srgbClr val="B00DDD"/>
                </a:solidFill>
              </a:rPr>
              <a:t>x</a:t>
            </a:r>
            <a:r>
              <a:rPr lang="en-US" sz="2600" dirty="0">
                <a:solidFill>
                  <a:srgbClr val="B00DDD"/>
                </a:solidFill>
              </a:rPr>
              <a:t>(</a:t>
            </a:r>
            <a:r>
              <a:rPr lang="en-US" sz="2600" i="1" dirty="0">
                <a:solidFill>
                  <a:srgbClr val="B00DDD"/>
                </a:solidFill>
              </a:rPr>
              <a:t>x</a:t>
            </a:r>
            <a:r>
              <a:rPr lang="en-US" sz="2600" dirty="0">
                <a:solidFill>
                  <a:srgbClr val="B00DDD"/>
                </a:solidFill>
              </a:rPr>
              <a:t> </a:t>
            </a:r>
            <a:r>
              <a:rPr lang="en-US" sz="2600" dirty="0">
                <a:solidFill>
                  <a:srgbClr val="B00DDD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600" dirty="0">
                <a:solidFill>
                  <a:srgbClr val="B00DDD"/>
                </a:solidFill>
              </a:rPr>
              <a:t> 2)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672639"/>
              </p:ext>
            </p:extLst>
          </p:nvPr>
        </p:nvGraphicFramePr>
        <p:xfrm>
          <a:off x="4635512" y="47244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0891" imgH="279279" progId="Equation.DSMT4">
                  <p:embed/>
                </p:oleObj>
              </mc:Choice>
              <mc:Fallback>
                <p:oleObj name="Equation" r:id="rId2" imgW="710891" imgH="279279" progId="Equation.DSMT4">
                  <p:embed/>
                  <p:pic>
                    <p:nvPicPr>
                      <p:cNvPr id="266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12" y="47244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Rational Equations—Slide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4546"/>
              </p:ext>
            </p:extLst>
          </p:nvPr>
        </p:nvGraphicFramePr>
        <p:xfrm>
          <a:off x="2548884" y="3773158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469900" progId="Equation.DSMT4">
                  <p:embed/>
                </p:oleObj>
              </mc:Choice>
              <mc:Fallback>
                <p:oleObj name="Equation" r:id="rId4" imgW="2552700" imgH="469900" progId="Equation.DSMT4">
                  <p:embed/>
                  <p:pic>
                    <p:nvPicPr>
                      <p:cNvPr id="61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884" y="3773158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998367"/>
              </p:ext>
            </p:extLst>
          </p:nvPr>
        </p:nvGraphicFramePr>
        <p:xfrm>
          <a:off x="1884692" y="4349714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7000" imgH="292100" progId="Equation.DSMT4">
                  <p:embed/>
                </p:oleObj>
              </mc:Choice>
              <mc:Fallback>
                <p:oleObj name="Equation" r:id="rId6" imgW="1397000" imgH="292100" progId="Equation.DSMT4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92" y="4349714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3290"/>
              </p:ext>
            </p:extLst>
          </p:nvPr>
        </p:nvGraphicFramePr>
        <p:xfrm>
          <a:off x="2373040" y="477416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309" imgH="291973" progId="Equation.DSMT4">
                  <p:embed/>
                </p:oleObj>
              </mc:Choice>
              <mc:Fallback>
                <p:oleObj name="Equation" r:id="rId8" imgW="901309" imgH="291973" progId="Equation.DSMT4">
                  <p:embed/>
                  <p:pic>
                    <p:nvPicPr>
                      <p:cNvPr id="61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040" y="477416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910747"/>
              </p:ext>
            </p:extLst>
          </p:nvPr>
        </p:nvGraphicFramePr>
        <p:xfrm>
          <a:off x="2533650" y="51054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00100" imgH="838200" progId="Equation.DSMT4">
                  <p:embed/>
                </p:oleObj>
              </mc:Choice>
              <mc:Fallback>
                <p:oleObj name="Equation" r:id="rId10" imgW="800100" imgH="838200" progId="Equation.DSMT4">
                  <p:embed/>
                  <p:pic>
                    <p:nvPicPr>
                      <p:cNvPr id="61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51054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222450"/>
              </p:ext>
            </p:extLst>
          </p:nvPr>
        </p:nvGraphicFramePr>
        <p:xfrm>
          <a:off x="3520148" y="439160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148" y="439160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643996"/>
              </p:ext>
            </p:extLst>
          </p:nvPr>
        </p:nvGraphicFramePr>
        <p:xfrm>
          <a:off x="4135436" y="4329054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06500" imgH="292100" progId="Equation.DSMT4">
                  <p:embed/>
                </p:oleObj>
              </mc:Choice>
              <mc:Fallback>
                <p:oleObj name="Equation" r:id="rId14" imgW="1206500" imgH="292100" progId="Equation.DSMT4">
                  <p:embed/>
                  <p:pic>
                    <p:nvPicPr>
                      <p:cNvPr id="61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6" y="4329054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530324"/>
              </p:ext>
            </p:extLst>
          </p:nvPr>
        </p:nvGraphicFramePr>
        <p:xfrm>
          <a:off x="4651080" y="4669659"/>
          <a:ext cx="72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586" imgH="457002" progId="Equation.DSMT4">
                  <p:embed/>
                </p:oleObj>
              </mc:Choice>
              <mc:Fallback>
                <p:oleObj name="Equation" r:id="rId16" imgW="723586" imgH="457002" progId="Equation.DSMT4">
                  <p:embed/>
                  <p:pic>
                    <p:nvPicPr>
                      <p:cNvPr id="61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080" y="4669659"/>
                        <a:ext cx="723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637549"/>
              </p:ext>
            </p:extLst>
          </p:nvPr>
        </p:nvGraphicFramePr>
        <p:xfrm>
          <a:off x="1428750" y="2895600"/>
          <a:ext cx="3009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900" imgH="393700" progId="Equation.DSMT4">
                  <p:embed/>
                </p:oleObj>
              </mc:Choice>
              <mc:Fallback>
                <p:oleObj name="Equation" r:id="rId18" imgW="3009900" imgH="393700" progId="Equation.DSMT4">
                  <p:embed/>
                  <p:pic>
                    <p:nvPicPr>
                      <p:cNvPr id="2664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895600"/>
                        <a:ext cx="3009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675807"/>
              </p:ext>
            </p:extLst>
          </p:nvPr>
        </p:nvGraphicFramePr>
        <p:xfrm>
          <a:off x="2543220" y="3326130"/>
          <a:ext cx="2374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74900" imgH="393700" progId="Equation.DSMT4">
                  <p:embed/>
                </p:oleObj>
              </mc:Choice>
              <mc:Fallback>
                <p:oleObj name="Equation" r:id="rId20" imgW="2374900" imgH="393700" progId="Equation.DSMT4">
                  <p:embed/>
                  <p:pic>
                    <p:nvPicPr>
                      <p:cNvPr id="2665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220" y="3326130"/>
                        <a:ext cx="2374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268389"/>
              </p:ext>
            </p:extLst>
          </p:nvPr>
        </p:nvGraphicFramePr>
        <p:xfrm>
          <a:off x="4790840" y="2014124"/>
          <a:ext cx="4203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203360" imgH="774360" progId="Equation.DSMT4">
                  <p:embed/>
                </p:oleObj>
              </mc:Choice>
              <mc:Fallback>
                <p:oleObj name="Equation" r:id="rId22" imgW="4203360" imgH="774360" progId="Equation.DSMT4">
                  <p:embed/>
                  <p:pic>
                    <p:nvPicPr>
                      <p:cNvPr id="1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0840" y="2014124"/>
                        <a:ext cx="4203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856809"/>
              </p:ext>
            </p:extLst>
          </p:nvPr>
        </p:nvGraphicFramePr>
        <p:xfrm>
          <a:off x="369886" y="1981200"/>
          <a:ext cx="436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68600" imgH="876240" progId="Equation.DSMT4">
                  <p:embed/>
                </p:oleObj>
              </mc:Choice>
              <mc:Fallback>
                <p:oleObj name="Equation" r:id="rId24" imgW="4368600" imgH="876240" progId="Equation.DSMT4">
                  <p:embed/>
                  <p:pic>
                    <p:nvPicPr>
                      <p:cNvPr id="1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6" y="1981200"/>
                        <a:ext cx="436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1512886" y="250825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2709155" y="2189456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798887" y="2479222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427286" y="23241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625910" y="2562824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64442" y="2198334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6067130" y="2490554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7312964" y="220721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8160042" y="252089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673861" y="2239075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258323"/>
              </p:ext>
            </p:extLst>
          </p:nvPr>
        </p:nvGraphicFramePr>
        <p:xfrm>
          <a:off x="7365455" y="1507469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52200" imgH="380880" progId="Equation.DSMT4">
                  <p:embed/>
                </p:oleObj>
              </mc:Choice>
              <mc:Fallback>
                <p:oleObj name="Equation" r:id="rId26" imgW="952200" imgH="380880" progId="Equation.DSMT4">
                  <p:embed/>
                  <p:pic>
                    <p:nvPicPr>
                      <p:cNvPr id="2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5455" y="1507469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5C86BBC7-04C7-8927-0368-F3BB77DF87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366574"/>
              </p:ext>
            </p:extLst>
          </p:nvPr>
        </p:nvGraphicFramePr>
        <p:xfrm>
          <a:off x="2057400" y="1105991"/>
          <a:ext cx="4032000" cy="892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305300" imgH="952500" progId="Equation.DSMT4">
                  <p:embed/>
                </p:oleObj>
              </mc:Choice>
              <mc:Fallback>
                <p:oleObj name="Equation" r:id="rId28" imgW="4305300" imgH="95250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5C86BBC7-04C7-8927-0368-F3BB77DF87E4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105991"/>
                        <a:ext cx="4032000" cy="8920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2800" dirty="0">
                <a:latin typeface="Calibri" pitchFamily="34" charset="0"/>
              </a:rPr>
              <a:t>The only solution is             since 2 is a restricted value </a:t>
            </a:r>
          </a:p>
          <a:p>
            <a:pPr algn="l">
              <a:spcBef>
                <a:spcPts val="1200"/>
              </a:spcBef>
            </a:pP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i="1" dirty="0">
                <a:latin typeface="Calibri" pitchFamily="34" charset="0"/>
              </a:rPr>
              <a:t>x </a:t>
            </a:r>
            <a:r>
              <a:rPr lang="en-US" sz="2800" dirty="0">
                <a:latin typeface="Calibri" pitchFamily="34" charset="0"/>
                <a:sym typeface="Symbol" pitchFamily="18" charset="2"/>
              </a:rPr>
              <a:t> </a:t>
            </a:r>
            <a:r>
              <a:rPr lang="en-US" sz="2800" dirty="0">
                <a:latin typeface="Calibri" pitchFamily="34" charset="0"/>
              </a:rPr>
              <a:t>0, 2) and thus not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a solution. No denominator can be 0.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Rational Equations—Slide 3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402366" y="111636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200" progId="Equation.DSMT4">
                  <p:embed/>
                </p:oleObj>
              </mc:Choice>
              <mc:Fallback>
                <p:oleObj name="Equation" r:id="rId2" imgW="914400" imgH="838200" progId="Equation.DSMT4">
                  <p:embed/>
                  <p:pic>
                    <p:nvPicPr>
                      <p:cNvPr id="266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366" y="111636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find the LCD of the fractions and then multiply each term on both sides of the equation by the LCD.</a:t>
            </a:r>
            <a:r>
              <a:rPr lang="en-US" sz="2800" dirty="0"/>
              <a:t> </a:t>
            </a:r>
          </a:p>
        </p:txBody>
      </p:sp>
      <p:sp>
        <p:nvSpPr>
          <p:cNvPr id="1331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Equations—Slide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2844800" y="2057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400" imgH="838200" progId="Equation.DSMT4">
                  <p:embed/>
                </p:oleObj>
              </mc:Choice>
              <mc:Fallback>
                <p:oleObj name="Equation" r:id="rId2" imgW="2946400" imgH="838200" progId="Equation.DSMT4">
                  <p:embed/>
                  <p:pic>
                    <p:nvPicPr>
                      <p:cNvPr id="13316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057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10"/>
          <p:cNvGraphicFramePr>
            <a:graphicFrameLocks noChangeAspect="1"/>
          </p:cNvGraphicFramePr>
          <p:nvPr/>
        </p:nvGraphicFramePr>
        <p:xfrm>
          <a:off x="1460500" y="4246856"/>
          <a:ext cx="34417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41700" imgH="1638300" progId="Equation.DSMT4">
                  <p:embed/>
                </p:oleObj>
              </mc:Choice>
              <mc:Fallback>
                <p:oleObj name="Equation" r:id="rId4" imgW="3441700" imgH="1638300" progId="Equation.DSMT4">
                  <p:embed/>
                  <p:pic>
                    <p:nvPicPr>
                      <p:cNvPr id="133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246856"/>
                        <a:ext cx="3441700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054600" y="4850106"/>
          <a:ext cx="309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520" imgH="482400" progId="Equation.DSMT4">
                  <p:embed/>
                </p:oleObj>
              </mc:Choice>
              <mc:Fallback>
                <p:oleObj name="Equation" r:id="rId6" imgW="3098520" imgH="48240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850106"/>
                        <a:ext cx="309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41350" y="2438400"/>
          <a:ext cx="4279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79900" imgH="952500" progId="Equation.DSMT4">
                  <p:embed/>
                </p:oleObj>
              </mc:Choice>
              <mc:Fallback>
                <p:oleObj name="Equation" r:id="rId2" imgW="4279900" imgH="95250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438400"/>
                        <a:ext cx="4279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62050" y="3622675"/>
          <a:ext cx="7023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23100" imgH="952500" progId="Equation.DSMT4">
                  <p:embed/>
                </p:oleObj>
              </mc:Choice>
              <mc:Fallback>
                <p:oleObj name="Equation" r:id="rId4" imgW="7023100" imgH="95250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622675"/>
                        <a:ext cx="7023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711036"/>
              </p:ext>
            </p:extLst>
          </p:nvPr>
        </p:nvGraphicFramePr>
        <p:xfrm>
          <a:off x="6429827" y="16002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380880" progId="Equation.DSMT4">
                  <p:embed/>
                </p:oleObj>
              </mc:Choice>
              <mc:Fallback>
                <p:oleObj name="Equation" r:id="rId6" imgW="1371600" imgH="38088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827" y="16002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10800000" flipV="1">
            <a:off x="1066800" y="266677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V="1">
            <a:off x="3033486" y="2971573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V="1">
            <a:off x="1981200" y="2648629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3976914" y="2986087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867400" y="3842431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7115628" y="4161745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510314" y="363220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92" imgH="177492" progId="Equation.DSMT4">
                  <p:embed/>
                </p:oleObj>
              </mc:Choice>
              <mc:Fallback>
                <p:oleObj name="Equation" r:id="rId8" imgW="177492" imgH="177492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314" y="363220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371600" y="37480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733800" y="40528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19600" y="3780745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761844" y="415267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/>
          <p:cNvGraphicFramePr>
            <a:graphicFrameLocks noGrp="1" noChangeAspect="1"/>
          </p:cNvGraphicFramePr>
          <p:nvPr/>
        </p:nvGraphicFramePr>
        <p:xfrm>
          <a:off x="736600" y="1288504"/>
          <a:ext cx="383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35080" imgH="888840" progId="Equation.DSMT4">
                  <p:embed/>
                </p:oleObj>
              </mc:Choice>
              <mc:Fallback>
                <p:oleObj name="Equation" r:id="rId10" imgW="3835080" imgH="888840" progId="Equation.DSMT4">
                  <p:embed/>
                  <p:pic>
                    <p:nvPicPr>
                      <p:cNvPr id="8203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288504"/>
                        <a:ext cx="383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308100" y="46736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89400" imgH="482600" progId="Equation.DSMT4">
                  <p:embed/>
                </p:oleObj>
              </mc:Choice>
              <mc:Fallback>
                <p:oleObj name="Equation" r:id="rId12" imgW="4089400" imgH="482600" progId="Equation.DSMT4">
                  <p:embed/>
                  <p:pic>
                    <p:nvPicPr>
                      <p:cNvPr id="820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6736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1295400" y="5257800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900" imgH="381000" progId="Equation.DSMT4">
                  <p:embed/>
                </p:oleObj>
              </mc:Choice>
              <mc:Fallback>
                <p:oleObj name="Equation" r:id="rId14" imgW="3136900" imgH="381000" progId="Equation.DSMT4">
                  <p:embed/>
                  <p:pic>
                    <p:nvPicPr>
                      <p:cNvPr id="820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313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There is </a:t>
            </a:r>
            <a:r>
              <a:rPr lang="en-US" sz="2800" i="0" dirty="0">
                <a:solidFill>
                  <a:srgbClr val="FF0000"/>
                </a:solidFill>
              </a:rPr>
              <a:t>no solution</a:t>
            </a:r>
            <a:r>
              <a:rPr lang="en-US" sz="2800" i="0" dirty="0">
                <a:solidFill>
                  <a:schemeClr val="tx1"/>
                </a:solidFill>
              </a:rPr>
              <a:t>. The solution set is the empty set, </a:t>
            </a:r>
            <a:r>
              <a:rPr lang="en-US" sz="2800" i="0" dirty="0">
                <a:solidFill>
                  <a:schemeClr val="tx1"/>
                </a:solidFill>
                <a:sym typeface="Symbol" panose="05050102010706020507" pitchFamily="18" charset="2"/>
              </a:rPr>
              <a:t></a:t>
            </a:r>
            <a:r>
              <a:rPr lang="en-US" sz="2800" i="0" dirty="0">
                <a:solidFill>
                  <a:schemeClr val="tx1"/>
                </a:solidFill>
              </a:rPr>
              <a:t>. The original equation is a </a:t>
            </a:r>
            <a:r>
              <a:rPr lang="en-US" sz="2800" i="0" dirty="0">
                <a:solidFill>
                  <a:srgbClr val="FF0000"/>
                </a:solidFill>
              </a:rPr>
              <a:t>contradiction.</a:t>
            </a:r>
            <a:r>
              <a:rPr lang="en-US" sz="2800" dirty="0"/>
              <a:t> </a:t>
            </a:r>
          </a:p>
        </p:txBody>
      </p:sp>
      <p:sp>
        <p:nvSpPr>
          <p:cNvPr id="15362" name="Rectangle 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Equations—Slide 3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295400" y="1565624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200" imgH="381000" progId="Equation.DSMT4">
                  <p:embed/>
                </p:oleObj>
              </mc:Choice>
              <mc:Fallback>
                <p:oleObj name="Equation" r:id="rId2" imgW="2489200" imgH="381000" progId="Equation.DSMT4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65624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597602" y="21866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602" y="21866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554480" y="2667000"/>
          <a:ext cx="800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0100" imgH="457200" progId="Equation.DSMT4">
                  <p:embed/>
                </p:oleObj>
              </mc:Choice>
              <mc:Fallback>
                <p:oleObj name="Equation" r:id="rId6" imgW="800100" imgH="457200" progId="Equation.DSMT4">
                  <p:embed/>
                  <p:pic>
                    <p:nvPicPr>
                      <p:cNvPr id="9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480" y="2667000"/>
                        <a:ext cx="800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15440" y="274066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0891" imgH="291973" progId="Equation.DSMT4">
                  <p:embed/>
                </p:oleObj>
              </mc:Choice>
              <mc:Fallback>
                <p:oleObj name="Equation" r:id="rId8" imgW="710891" imgH="291973" progId="Equation.DSMT4">
                  <p:embed/>
                  <p:pic>
                    <p:nvPicPr>
                      <p:cNvPr id="92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440" y="274066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A434874-F6DD-F3CD-1156-E28AAD727B97}"/>
              </a:ext>
            </a:extLst>
          </p:cNvPr>
          <p:cNvSpPr txBox="1"/>
          <p:nvPr/>
        </p:nvSpPr>
        <p:spPr>
          <a:xfrm>
            <a:off x="3886200" y="2695545"/>
            <a:ext cx="412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Note that 3 is one of the restrictions.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Rational Equations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following rational equations.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:r>
                  <a:rPr sz="2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sz="280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:r>
                  <a:rPr sz="2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sz="280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Rational Equations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7711DC9-B0D9-4841-BAD2-7A509503098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90457616"/>
                  </p:ext>
                </p:extLst>
              </p:nvPr>
            </p:nvGraphicFramePr>
            <p:xfrm>
              <a:off x="228600" y="1483175"/>
              <a:ext cx="8153400" cy="44362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362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47865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+3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−15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In order to cancel factors, and in order to determine the LCD, we begin by factoring all the numerators and denominators. This also tells us the very important fact that </a:t>
                          </a:r>
                          <a:r>
                            <a:rPr sz="1600" b="0" dirty="0">
                              <a:latin typeface="Cambria Math"/>
                            </a:rPr>
                            <a:t>5</a:t>
                          </a:r>
                          <a:r>
                            <a:rPr sz="1600" b="0" dirty="0"/>
                            <a:t> and </a:t>
                          </a:r>
                          <a:r>
                            <a:rPr lang="en-US" sz="16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−3 </a:t>
                          </a:r>
                          <a:r>
                            <a:rPr sz="1600" b="0" dirty="0"/>
                            <a:t>cannot be solutions of the equation.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1233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+3</m:t>
                                          </m:r>
                                        </m:e>
                                      </m:d>
                                    </m:e>
                                  </m:borderBox>
                                </m:num>
                                <m:den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−5</m:t>
                                      </m:r>
                                    </m:e>
                                  </m:d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+3</m:t>
                                          </m:r>
                                        </m:e>
                                      </m:d>
                                    </m:e>
                                  </m:borderBox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1233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−5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After multiplying both sides of the equation by the LCD, we have a second-degree polynomial equation that can be solved by factoring.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53675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+5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5579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7780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26807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hideTop m:val="on"/>
                                  <m:hideBot m:val="on"/>
                                  <m:hideLeft m:val="on"/>
                                  <m:hideRight m:val="on"/>
                                  <m:strikeTLBR m:val="on"/>
                                  <m:strikeBLTR m:val="on"/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ar-AE" sz="200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borderBox>
                              <m:r>
                                <a:rPr lang="ar-AE" sz="2000">
                                  <a:latin typeface="Cambria Math" panose="02040503050406030204" pitchFamily="18" charset="0"/>
                                </a:rPr>
                                <m:t>,−</m:t>
                              </m:r>
                              <m:r>
                                <a:rPr lang="ar-AE" sz="20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endParaRPr lang="ar-AE"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="0" dirty="0"/>
                            <a:t>Note that we already determined that </a:t>
                          </a:r>
                          <a:r>
                            <a:rPr lang="en-US" sz="1600" b="0" dirty="0">
                              <a:latin typeface="Cambria Math"/>
                            </a:rPr>
                            <a:t>5</a:t>
                          </a:r>
                          <a:r>
                            <a:rPr lang="en-US" sz="1600" b="0" dirty="0"/>
                            <a:t> cannot be a solution. It must be discarded.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05579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7711DC9-B0D9-4841-BAD2-7A509503098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90457616"/>
                  </p:ext>
                </p:extLst>
              </p:nvPr>
            </p:nvGraphicFramePr>
            <p:xfrm>
              <a:off x="228600" y="1483175"/>
              <a:ext cx="8153400" cy="44362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362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4786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439" r="-244845" b="-4926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2439" r="-181899" b="-49268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In order to cancel factors, and in order to determine the LCD, we begin by factoring all the numerators and denominators. This also tells us the very important fact that </a:t>
                          </a:r>
                          <a:r>
                            <a:rPr sz="1600" b="0" dirty="0">
                              <a:latin typeface="Cambria Math"/>
                            </a:rPr>
                            <a:t>5</a:t>
                          </a:r>
                          <a:r>
                            <a:rPr sz="1600" b="0" dirty="0"/>
                            <a:t> and </a:t>
                          </a:r>
                          <a:r>
                            <a:rPr lang="en-US" sz="16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−3 </a:t>
                          </a:r>
                          <a:r>
                            <a:rPr sz="1600" b="0" dirty="0"/>
                            <a:t>cannot be solutions of the equation.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0661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5455" r="-244845" b="-35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95455" r="-181899" b="-35909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123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55446" r="-244845" b="-3693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255446" r="-181899" b="-369307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After multiplying both sides of the equation by the LCD, we have a second-degree polynomial equation that can be solved by factoring.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536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4505" r="-244845" b="-3098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394505" r="-181899" b="-30989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55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71642" r="-244845" b="-3208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671642" r="-181899" b="-32089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778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62821" r="-244845" b="-1756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662821" r="-181899" b="-1756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268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50000" r="-244845" b="-9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850000" r="-181899" b="-9571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="0" dirty="0"/>
                            <a:t>Note that we already determined that </a:t>
                          </a:r>
                          <a:r>
                            <a:rPr lang="en-US" sz="1600" b="0" dirty="0">
                              <a:latin typeface="Cambria Math"/>
                            </a:rPr>
                            <a:t>5</a:t>
                          </a:r>
                          <a:r>
                            <a:rPr lang="en-US" sz="1600" b="0" dirty="0"/>
                            <a:t> cannot be a solution. It must be discarded.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055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92537" r="-2448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5134" t="-992537" r="-181899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Rational Equations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2328" y="1066800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E4AFE2C-526C-4F4E-869A-B28ADA54DAD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67773321"/>
                  </p:ext>
                </p:extLst>
              </p:nvPr>
            </p:nvGraphicFramePr>
            <p:xfrm>
              <a:off x="304800" y="1066800"/>
              <a:ext cx="8427128" cy="354120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39792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−1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−1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There is no factoring possible in this problem, so we just note that </a:t>
                          </a:r>
                          <a:r>
                            <a:rPr lang="en-US" sz="1600" b="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600" b="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600" b="0" i="1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sz="1600" b="0" dirty="0"/>
                            <a:t> 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sz="1600" b="0" dirty="0"/>
                            <a:t>is the one value for </a:t>
                          </a:r>
                          <a:r>
                            <a:rPr lang="en-US" sz="1600" b="0" i="1" dirty="0"/>
                            <a:t>x</a:t>
                          </a:r>
                          <a:r>
                            <a:rPr lang="en-US" sz="1600" b="0" i="1" baseline="0" dirty="0"/>
                            <a:t> </a:t>
                          </a:r>
                          <a:r>
                            <a:rPr sz="1600" b="0" dirty="0"/>
                            <a:t>that must be excluded.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−1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US" sz="2000" dirty="0"/>
                        </a:p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After multiplying through by the LCD, we have a second-degree polynomial equation that can be solved by the quadratic formula.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5±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25−12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5±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13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Since neither of the roots is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sz="1600" b="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600" b="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600" b="0" i="1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sz="1600" b="0" dirty="0"/>
                            <a:t>, both solve the original equation.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E4AFE2C-526C-4F4E-869A-B28ADA54DAD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67773321"/>
                  </p:ext>
                </p:extLst>
              </p:nvPr>
            </p:nvGraphicFramePr>
            <p:xfrm>
              <a:off x="304800" y="1066800"/>
              <a:ext cx="8427128" cy="354120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39792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249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974" r="-145648" b="-290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4885" t="-1974" r="-212977" b="-290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7849" t="-1974" b="-2907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585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8726" r="-145648" b="-181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4885" t="-98726" r="-212977" b="-181529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After multiplying through by the LCD, we have a second-degree polynomial equation that can be solved by the quadratic formula.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80000" r="-145648" b="-33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4885" t="-480000" r="-212977" b="-33846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803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6842" r="-145648" b="-131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4885" t="-396842" r="-212977" b="-131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8110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21429" r="-145648" b="-116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4885" t="-421429" r="-212977" b="-116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7849" t="-421429" b="-116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Solving an Absolute Value Rational Equation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Solve the equation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sz="280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Proportion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12426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proportion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an equation stating that two ratios are equal. 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In symbols, 		 is a proportion. 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2286000" y="19050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838080" progId="Equation.DSMT4">
                  <p:embed/>
                </p:oleObj>
              </mc:Choice>
              <mc:Fallback>
                <p:oleObj name="Equation" r:id="rId2" imgW="888840" imgH="838080" progId="Equation.DSMT4">
                  <p:embed/>
                  <p:pic>
                    <p:nvPicPr>
                      <p:cNvPr id="3072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050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Solving an Absolute Value Rational Equation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b="1" dirty="0"/>
                  <a:t>Solution</a:t>
                </a:r>
              </a:p>
              <a:p>
                <a:pPr>
                  <a:defRPr sz="2800"/>
                </a:pPr>
                <a:r>
                  <a:rPr sz="2800" dirty="0"/>
                  <a:t>The key step is to remember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</m:oMath>
                </a14:m>
                <a:r>
                  <a:rPr sz="2800" dirty="0"/>
                  <a:t> can represent either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− 5</a:t>
                </a:r>
                <a:r>
                  <a:rPr lang="en-US" sz="2800" dirty="0"/>
                  <a:t> </a:t>
                </a:r>
                <a:r>
                  <a:rPr lang="en-US" dirty="0"/>
                  <a:t>or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</a:t>
                </a:r>
                <a:r>
                  <a:rPr lang="en-US" dirty="0"/>
                  <a:t>(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− 5</a:t>
                </a:r>
                <a:r>
                  <a:rPr lang="en-US" dirty="0"/>
                  <a:t>)</a:t>
                </a:r>
                <a:r>
                  <a:rPr sz="2800" dirty="0"/>
                  <a:t>, depending on whether</a:t>
                </a:r>
                <a:r>
                  <a:rPr lang="en-US" sz="2800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− 5</a:t>
                </a:r>
                <a:r>
                  <a:rPr sz="2800" dirty="0"/>
                  <a:t> is positive or negative; that is</a:t>
                </a:r>
                <a:r>
                  <a:rPr lang="en-US" sz="2800" dirty="0"/>
                  <a:t>,</a:t>
                </a:r>
                <a:r>
                  <a:rPr sz="2800" dirty="0"/>
                  <a:t> every occurrence of an absolute value expression in an equation leads to two equations without the absolute value symbols. In this case, we need to solve both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−5=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sz="2800" dirty="0"/>
                  <a:t> </a:t>
                </a:r>
                <a:r>
                  <a:rPr lang="en-US" sz="2800" dirty="0"/>
                  <a:t> </a:t>
                </a:r>
                <a:r>
                  <a:rPr sz="2800" dirty="0"/>
                  <a:t>and</a:t>
                </a:r>
                <a:r>
                  <a:rPr lang="en-US" sz="2800" dirty="0"/>
                  <a:t> 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sz="2800" dirty="0"/>
                  <a:t>,</a:t>
                </a:r>
              </a:p>
              <a:p>
                <a:r>
                  <a:rPr sz="2800" dirty="0"/>
                  <a:t>remembering to check for extraneous solutions at the end.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333" b="-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Solving an Absolute Value Rational Equation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We will carry out the solution</a:t>
            </a:r>
            <a:r>
              <a:rPr lang="en-US" sz="2800" dirty="0"/>
              <a:t>s</a:t>
            </a:r>
            <a:r>
              <a:rPr sz="2800" dirty="0"/>
              <a:t> of the two equations in parallel, as the steps are the same.</a:t>
            </a:r>
          </a:p>
          <a:p>
            <a:pPr algn="ctr"/>
            <a:r>
              <a:rPr dirty="0"/>
              <a:t>​</a:t>
            </a:r>
          </a:p>
          <a:p>
            <a:pPr algn="l"/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/>
            </p:nvGraphicFramePr>
            <p:xfrm>
              <a:off x="304800" y="2362200"/>
              <a:ext cx="3657600" cy="256171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133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2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−12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4±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16+48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=−2,6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8327932"/>
                  </p:ext>
                </p:extLst>
              </p:nvPr>
            </p:nvGraphicFramePr>
            <p:xfrm>
              <a:off x="304800" y="2362200"/>
              <a:ext cx="3657600" cy="256171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133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2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902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r="-71429" b="-3587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40000" b="-3587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8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34722" r="-71429" b="-38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40000" t="-134722" b="-38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8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234722" r="-71429" b="-28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40000" t="-234722" b="-28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546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223148" r="-71429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40000" t="-223148" b="-8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8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484722" r="-71429" b="-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40000" t="-484722" b="-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89DB03A9-D9CC-4D8B-872F-898BB3A6F8D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724400" y="2362200"/>
              <a:ext cx="3962400" cy="259734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3774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849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+5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4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ar-AE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16</m:t>
                                      </m:r>
                                      <m:r>
                                        <a:rPr lang="ar-AE" sz="2400" b="0" i="0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ar-AE"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±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89DB03A9-D9CC-4D8B-872F-898BB3A6F8D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52373708"/>
                  </p:ext>
                </p:extLst>
              </p:nvPr>
            </p:nvGraphicFramePr>
            <p:xfrm>
              <a:off x="4724400" y="2362200"/>
              <a:ext cx="3962400" cy="259734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3774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849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902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r="-66667" b="-3649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50000" b="-3649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8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134722" r="-66667" b="-39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50000" t="-134722" b="-39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8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234722" r="-66667" b="-29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50000" t="-234722" b="-29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546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223148" r="-66667" b="-9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50000" t="-223148" b="-94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745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447436" r="-66667" b="-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50000" t="-447436" b="-30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14504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Solving an Absolute Value Rational Equation</a:t>
            </a:r>
            <a:r>
              <a:rPr lang="en-US" dirty="0"/>
              <a:t>—Slide 4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Checking the two potential solutions obtained from the first equation, we see that it is indeed the case that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|6−5|</m:t>
                    </m:r>
                  </m:oMath>
                </a14:m>
                <a:r>
                  <a:rPr sz="2800" dirty="0"/>
                  <a:t>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6+1</m:t>
                        </m:r>
                      </m:den>
                    </m:f>
                  </m:oMath>
                </a14:m>
                <a:r>
                  <a:rPr sz="2800" dirty="0"/>
                  <a:t>, as both expressions are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, so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6</a:t>
                </a:r>
                <a:r>
                  <a:rPr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sz="2800" dirty="0"/>
                  <a:t>is a solution of the original equation. However,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−2−5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r>
                  <a:rPr sz="2800" dirty="0"/>
                  <a:t> while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−2+1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=−7</m:t>
                    </m:r>
                  </m:oMath>
                </a14:m>
                <a:r>
                  <a:rPr sz="2800" dirty="0"/>
                  <a:t>, so</a:t>
                </a:r>
                <a:r>
                  <a:rPr lang="en-US" sz="2800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−2</a:t>
                </a:r>
                <a:r>
                  <a:rPr sz="2800" dirty="0"/>
                  <a:t> is extraneous and not a solution.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6755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Solving an Absolute Value Rational Equation</a:t>
            </a:r>
            <a:r>
              <a:rPr lang="en-US" dirty="0"/>
              <a:t>—Slide 5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600" dirty="0"/>
                  <a:t>We check the two potential solutions obtained from the second equation the same way, remembering a technique for working with radical expressions in order to compare the two sides of the equation, as follows.</a:t>
                </a:r>
                <a:endParaRPr lang="en-US" sz="2600" dirty="0"/>
              </a:p>
              <a:p>
                <a:endParaRPr sz="260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6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sz="2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sz="26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sz="260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sz="260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sz="260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sz="2600" dirty="0"/>
              </a:p>
              <a:p>
                <a:pPr algn="ctr"/>
                <a:r>
                  <a:rPr sz="2600" dirty="0"/>
                  <a:t>and</a:t>
                </a:r>
              </a:p>
              <a:p>
                <a:pPr algn="ctr">
                  <a:defRPr sz="2800"/>
                </a:pPr>
                <a:endParaRPr lang="en-US" sz="1400" i="1" dirty="0"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60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sz="26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sz="26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sz="26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sz="26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600">
                              <a:latin typeface="Cambria Math" panose="02040503050406030204" pitchFamily="18" charset="0"/>
                            </a:rPr>
                            <m:t>7</m:t>
                          </m:r>
                          <m:d>
                            <m:dPr>
                              <m:ctrlPr>
                                <a:rPr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sz="26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sz="260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sz="260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sz="260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sz="260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sz="260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9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847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Solving an Absolute Value Rational Equation</a:t>
            </a:r>
            <a:r>
              <a:rPr lang="en-US" dirty="0"/>
              <a:t>—Slide 6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ar-AE" sz="2600" dirty="0"/>
              </a:p>
              <a:p>
                <a:pPr algn="ctr"/>
                <a:r>
                  <a:rPr lang="en-US" sz="2600" dirty="0"/>
                  <a:t>and</a:t>
                </a:r>
              </a:p>
              <a:p>
                <a:pPr algn="ctr">
                  <a:defRPr sz="2800"/>
                </a:pPr>
                <a:endParaRPr lang="en-US" sz="1400" i="1" dirty="0"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ar-AE"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ar-AE"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ar-AE"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7</m:t>
                          </m:r>
                          <m:d>
                            <m:dPr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ar-AE" sz="2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ar-AE" sz="2600" dirty="0"/>
              </a:p>
              <a:p>
                <a:pPr>
                  <a:defRPr sz="2800"/>
                </a:pPr>
                <a:endParaRPr lang="en-US" sz="2600" dirty="0"/>
              </a:p>
              <a:p>
                <a:pPr>
                  <a:defRPr sz="2800"/>
                </a:pPr>
                <a:r>
                  <a:rPr sz="2600" dirty="0"/>
                  <a:t>So both </a:t>
                </a: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𝑥</m:t>
                    </m:r>
                    <m:r>
                      <a:rPr sz="2600">
                        <a:latin typeface="Cambria Math" panose="02040503050406030204" pitchFamily="18" charset="0"/>
                      </a:rPr>
                      <m:t>=</m:t>
                    </m:r>
                    <m:r>
                      <a:rPr sz="2600">
                        <a:latin typeface="Cambria Math" panose="02040503050406030204" pitchFamily="18" charset="0"/>
                      </a:rPr>
                      <m:t>2</m:t>
                    </m:r>
                    <m:r>
                      <a:rPr sz="260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sz="26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6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sz="2600" dirty="0"/>
                  <a:t> and </a:t>
                </a: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𝑥</m:t>
                    </m:r>
                    <m:r>
                      <a:rPr sz="2600">
                        <a:latin typeface="Cambria Math" panose="02040503050406030204" pitchFamily="18" charset="0"/>
                      </a:rPr>
                      <m:t>=</m:t>
                    </m:r>
                    <m:r>
                      <a:rPr sz="2600">
                        <a:latin typeface="Cambria Math" panose="02040503050406030204" pitchFamily="18" charset="0"/>
                      </a:rPr>
                      <m:t>2</m:t>
                    </m:r>
                    <m:r>
                      <a:rPr sz="260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sz="26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6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sz="2600" dirty="0"/>
                  <a:t> are valid solutions of the original equation, in addition to</a:t>
                </a:r>
                <a:r>
                  <a:rPr lang="en-US" sz="2600" dirty="0"/>
                  <a:t> </a:t>
                </a:r>
                <a:r>
                  <a:rPr lang="en-US" sz="2400" i="1" dirty="0"/>
                  <a:t>x</a:t>
                </a:r>
                <a:r>
                  <a:rPr lang="en-US" sz="2400" dirty="0"/>
                  <a:t>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6</a:t>
                </a:r>
                <a:r>
                  <a:rPr sz="2600" dirty="0"/>
                  <a:t>, and thus the complete solution set is </a:t>
                </a: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{</m:t>
                    </m:r>
                    <m:r>
                      <a:rPr sz="2600">
                        <a:latin typeface="Cambria Math" panose="02040503050406030204" pitchFamily="18" charset="0"/>
                      </a:rPr>
                      <m:t>6</m:t>
                    </m:r>
                    <m:r>
                      <a:rPr sz="2600">
                        <a:latin typeface="Cambria Math" panose="02040503050406030204" pitchFamily="18" charset="0"/>
                      </a:rPr>
                      <m:t>,</m:t>
                    </m:r>
                    <m:r>
                      <a:rPr sz="2600">
                        <a:latin typeface="Cambria Math" panose="02040503050406030204" pitchFamily="18" charset="0"/>
                      </a:rPr>
                      <m:t>2</m:t>
                    </m:r>
                    <m:r>
                      <a:rPr sz="2600">
                        <a:latin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sz="26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6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sz="260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sz="26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7792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State any restrictions on the variable, then solve the equation.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Rational Equations</a:t>
            </a:r>
            <a:r>
              <a:rPr lang="en-US" dirty="0"/>
              <a:t>—Slide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27250" y="2133600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838080" progId="Equation.DSMT4">
                  <p:embed/>
                </p:oleObj>
              </mc:Choice>
              <mc:Fallback>
                <p:oleObj name="Equation" r:id="rId2" imgW="3581280" imgH="838080" progId="Equation.DSMT4">
                  <p:embed/>
                  <p:pic>
                    <p:nvPicPr>
                      <p:cNvPr id="1638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133600"/>
                        <a:ext cx="358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179" name="Text Box 11"/>
          <p:cNvSpPr txBox="1">
            <a:spLocks noChangeArrowheads="1"/>
          </p:cNvSpPr>
          <p:nvPr/>
        </p:nvSpPr>
        <p:spPr bwMode="auto">
          <a:xfrm>
            <a:off x="49530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43180" name="Text Box 12"/>
          <p:cNvSpPr txBox="1">
            <a:spLocks noChangeArrowheads="1"/>
          </p:cNvSpPr>
          <p:nvPr/>
        </p:nvSpPr>
        <p:spPr bwMode="auto">
          <a:xfrm>
            <a:off x="60198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371600" y="3632200"/>
          <a:ext cx="52451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44840" imgH="1549080" progId="Equation.DSMT4">
                  <p:embed/>
                </p:oleObj>
              </mc:Choice>
              <mc:Fallback>
                <p:oleObj name="Equation" r:id="rId4" imgW="5244840" imgH="154908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32200"/>
                        <a:ext cx="52451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Rational Equations</a:t>
            </a:r>
            <a:r>
              <a:rPr lang="en-US" dirty="0"/>
              <a:t>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7411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294" y="1295400"/>
          <a:ext cx="8243281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42200" imgH="4114800" progId="Equation.DSMT4">
                  <p:embed/>
                </p:oleObj>
              </mc:Choice>
              <mc:Fallback>
                <p:oleObj name="Equation" r:id="rId2" imgW="8242200" imgH="4114800" progId="Equation.DSMT4">
                  <p:embed/>
                  <p:pic>
                    <p:nvPicPr>
                      <p:cNvPr id="17411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94" y="1295400"/>
                        <a:ext cx="8243281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247" name="Text Box 7"/>
          <p:cNvSpPr txBox="1">
            <a:spLocks noChangeArrowheads="1"/>
          </p:cNvSpPr>
          <p:nvPr/>
        </p:nvSpPr>
        <p:spPr bwMode="auto">
          <a:xfrm>
            <a:off x="1371600" y="1447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8" name="Text Box 8"/>
          <p:cNvSpPr txBox="1">
            <a:spLocks noChangeArrowheads="1"/>
          </p:cNvSpPr>
          <p:nvPr/>
        </p:nvSpPr>
        <p:spPr bwMode="auto">
          <a:xfrm>
            <a:off x="2286000" y="2362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9" name="Text Box 9"/>
          <p:cNvSpPr txBox="1">
            <a:spLocks noChangeArrowheads="1"/>
          </p:cNvSpPr>
          <p:nvPr/>
        </p:nvSpPr>
        <p:spPr bwMode="auto">
          <a:xfrm>
            <a:off x="6629400" y="2362200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0" name="Text Box 10"/>
          <p:cNvSpPr txBox="1">
            <a:spLocks noChangeArrowheads="1"/>
          </p:cNvSpPr>
          <p:nvPr/>
        </p:nvSpPr>
        <p:spPr bwMode="auto">
          <a:xfrm>
            <a:off x="5715000" y="32146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1" name="Text Box 11"/>
          <p:cNvSpPr txBox="1">
            <a:spLocks noChangeArrowheads="1"/>
          </p:cNvSpPr>
          <p:nvPr/>
        </p:nvSpPr>
        <p:spPr bwMode="auto">
          <a:xfrm>
            <a:off x="4267200" y="322421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2" name="Text Box 12"/>
          <p:cNvSpPr txBox="1">
            <a:spLocks noChangeArrowheads="1"/>
          </p:cNvSpPr>
          <p:nvPr/>
        </p:nvSpPr>
        <p:spPr bwMode="auto">
          <a:xfrm>
            <a:off x="3581400" y="3876656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46253" name="Text Box 13"/>
          <p:cNvSpPr txBox="1">
            <a:spLocks noChangeArrowheads="1"/>
          </p:cNvSpPr>
          <p:nvPr/>
        </p:nvSpPr>
        <p:spPr bwMode="auto">
          <a:xfrm>
            <a:off x="4724400" y="384936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4" name="Text Box 14"/>
          <p:cNvSpPr txBox="1">
            <a:spLocks noChangeArrowheads="1"/>
          </p:cNvSpPr>
          <p:nvPr/>
        </p:nvSpPr>
        <p:spPr bwMode="auto">
          <a:xfrm>
            <a:off x="5715000" y="3869208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  <a:latin typeface="Calibri" pitchFamily="34" charset="0"/>
              </a:rPr>
              <a:t>2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 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5" name="Text Box 15"/>
          <p:cNvSpPr txBox="1">
            <a:spLocks noChangeArrowheads="1"/>
          </p:cNvSpPr>
          <p:nvPr/>
        </p:nvSpPr>
        <p:spPr bwMode="auto">
          <a:xfrm>
            <a:off x="4267200" y="4395769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6" name="Text Box 16"/>
          <p:cNvSpPr txBox="1">
            <a:spLocks noChangeArrowheads="1"/>
          </p:cNvSpPr>
          <p:nvPr/>
        </p:nvSpPr>
        <p:spPr bwMode="auto">
          <a:xfrm>
            <a:off x="5524831" y="4362776"/>
            <a:ext cx="98775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1546257" name="Text Box 17"/>
          <p:cNvSpPr txBox="1">
            <a:spLocks noChangeArrowheads="1"/>
          </p:cNvSpPr>
          <p:nvPr/>
        </p:nvSpPr>
        <p:spPr bwMode="auto">
          <a:xfrm>
            <a:off x="5715000" y="48910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formula                             is used to find the surface area (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) of a right circular cylinder, where </a:t>
            </a:r>
            <a:r>
              <a:rPr lang="en-US" sz="2800" i="1" dirty="0">
                <a:solidFill>
                  <a:schemeClr val="tx1"/>
                </a:solidFill>
              </a:rPr>
              <a:t>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radius of the cylinder and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height of the cylinder. Solve the formula for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Solving a Formula for a Specified Variable</a:t>
            </a: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365375" y="1312863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380880" progId="Equation.DSMT4">
                  <p:embed/>
                </p:oleObj>
              </mc:Choice>
              <mc:Fallback>
                <p:oleObj name="Equation" r:id="rId2" imgW="2247840" imgH="380880" progId="Equation.DSMT4">
                  <p:embed/>
                  <p:pic>
                    <p:nvPicPr>
                      <p:cNvPr id="18436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1312863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385586"/>
              </p:ext>
            </p:extLst>
          </p:nvPr>
        </p:nvGraphicFramePr>
        <p:xfrm>
          <a:off x="2142236" y="3102597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380880" progId="Equation.DSMT4">
                  <p:embed/>
                </p:oleObj>
              </mc:Choice>
              <mc:Fallback>
                <p:oleObj name="Equation" r:id="rId4" imgW="2222280" imgH="38088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236" y="3102597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125538" y="3724275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47840" imgH="380880" progId="Equation.DSMT4">
                  <p:embed/>
                </p:oleObj>
              </mc:Choice>
              <mc:Fallback>
                <p:oleObj name="Equation" r:id="rId6" imgW="2247840" imgH="38088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724275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076325" y="4227513"/>
          <a:ext cx="1790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876240" progId="Equation.DSMT4">
                  <p:embed/>
                </p:oleObj>
              </mc:Choice>
              <mc:Fallback>
                <p:oleObj name="Equation" r:id="rId8" imgW="1790640" imgH="87624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325" y="4227513"/>
                        <a:ext cx="1790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5225106" y="5145731"/>
          <a:ext cx="378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84320" imgH="825480" progId="Equation.DSMT4">
                  <p:embed/>
                </p:oleObj>
              </mc:Choice>
              <mc:Fallback>
                <p:oleObj name="Equation" r:id="rId10" imgW="3784320" imgH="825480" progId="Equation.DSMT4">
                  <p:embed/>
                  <p:pic>
                    <p:nvPicPr>
                      <p:cNvPr id="1230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06" y="5145731"/>
                        <a:ext cx="378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5259034"/>
            <a:ext cx="4931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formula solved for </a:t>
            </a:r>
            <a:r>
              <a:rPr lang="en-US" sz="2800" i="1" dirty="0"/>
              <a:t>h </a:t>
            </a:r>
            <a:r>
              <a:rPr lang="en-US" sz="2800" dirty="0"/>
              <a:t>is</a:t>
            </a:r>
            <a:r>
              <a:rPr lang="en-US" sz="2800" i="1" dirty="0"/>
              <a:t> 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E1E424-49A9-25A7-B088-2908C00F84FA}"/>
              </a:ext>
            </a:extLst>
          </p:cNvPr>
          <p:cNvSpPr txBox="1"/>
          <p:nvPr/>
        </p:nvSpPr>
        <p:spPr>
          <a:xfrm>
            <a:off x="4499483" y="3163465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Write the formula.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D32FD2-A893-6551-FAF5-A857FD38EEB1}"/>
              </a:ext>
            </a:extLst>
          </p:cNvPr>
          <p:cNvSpPr txBox="1"/>
          <p:nvPr/>
        </p:nvSpPr>
        <p:spPr>
          <a:xfrm>
            <a:off x="4486275" y="3797342"/>
            <a:ext cx="5343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−2</a:t>
            </a:r>
            <a:r>
              <a:rPr lang="el-GR" sz="2000" i="1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sz="2000" i="1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000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 </a:t>
            </a:r>
            <a:r>
              <a:rPr lang="en-US" sz="2000" baseline="30000" dirty="0">
                <a:solidFill>
                  <a:srgbClr val="D764F6"/>
                </a:solidFill>
              </a:rPr>
              <a:t>2</a:t>
            </a:r>
            <a:r>
              <a:rPr lang="en-US" sz="2000" dirty="0">
                <a:solidFill>
                  <a:srgbClr val="D764F6"/>
                </a:solidFill>
              </a:rPr>
              <a:t> </a:t>
            </a:r>
            <a:r>
              <a:rPr lang="en-US" sz="2000" dirty="0">
                <a:solidFill>
                  <a:srgbClr val="2D7D9F"/>
                </a:solidFill>
              </a:rPr>
              <a:t>to both sides of the equation.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B55A92-B9AC-7530-B5F7-294AD8AF2A96}"/>
              </a:ext>
            </a:extLst>
          </p:cNvPr>
          <p:cNvSpPr txBox="1"/>
          <p:nvPr/>
        </p:nvSpPr>
        <p:spPr>
          <a:xfrm>
            <a:off x="4495800" y="4488915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Divide both side by </a:t>
            </a:r>
            <a:r>
              <a:rPr lang="en-US" sz="2000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l-GR" sz="2000" i="1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sz="2000" i="1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000" dirty="0">
                <a:solidFill>
                  <a:srgbClr val="D764F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 . 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58038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Solve the following proportions.</a:t>
            </a: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3409950" algn="l"/>
              </a:tabLst>
            </a:pPr>
            <a:r>
              <a:rPr lang="en-US" sz="2800" dirty="0"/>
              <a:t> 			b.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/>
          </a:p>
          <a:p>
            <a:pPr marL="0">
              <a:spcBef>
                <a:spcPts val="0"/>
              </a:spcBef>
              <a:buNone/>
            </a:pPr>
            <a:r>
              <a:rPr lang="en-US" sz="2800" b="1" dirty="0"/>
              <a:t>Solution 	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/>
              <a:t>a. </a:t>
            </a:r>
            <a:r>
              <a:rPr lang="en-US" sz="2800" dirty="0"/>
              <a:t>LCD = 6</a:t>
            </a:r>
            <a:r>
              <a:rPr lang="en-US" sz="2800" i="1" dirty="0"/>
              <a:t>x </a:t>
            </a:r>
          </a:p>
          <a:p>
            <a:pPr marL="514350" indent="-514350">
              <a:buNone/>
            </a:pPr>
            <a:endParaRPr lang="en-US" sz="2800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Proportions—Slide 1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044945" y="1650796"/>
          <a:ext cx="1490663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717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945" y="1650796"/>
                        <a:ext cx="1490663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609725" y="344011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838080" progId="Equation.DSMT4">
                  <p:embed/>
                </p:oleObj>
              </mc:Choice>
              <mc:Fallback>
                <p:oleObj name="Equation" r:id="rId4" imgW="3606480" imgH="838080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344011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064101" y="4338752"/>
          <a:ext cx="636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62700" imgH="838200" progId="Equation.DSMT4">
                  <p:embed/>
                </p:oleObj>
              </mc:Choice>
              <mc:Fallback>
                <p:oleObj name="Equation" r:id="rId6" imgW="6362700" imgH="838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101" y="4338752"/>
                        <a:ext cx="636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7"/>
          <p:cNvGraphicFramePr>
            <a:graphicFrameLocks noChangeAspect="1"/>
          </p:cNvGraphicFramePr>
          <p:nvPr/>
        </p:nvGraphicFramePr>
        <p:xfrm>
          <a:off x="1102201" y="4338752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228600" progId="Equation.DSMT4">
                  <p:embed/>
                </p:oleObj>
              </mc:Choice>
              <mc:Fallback>
                <p:oleObj name="Equation" r:id="rId8" imgW="152280" imgH="228600" progId="Equation.DSMT4">
                  <p:embed/>
                  <p:pic>
                    <p:nvPicPr>
                      <p:cNvPr id="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201" y="4338752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/>
          <p:cNvGraphicFramePr>
            <a:graphicFrameLocks noChangeAspect="1"/>
          </p:cNvGraphicFramePr>
          <p:nvPr/>
        </p:nvGraphicFramePr>
        <p:xfrm>
          <a:off x="2778601" y="433875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215640" progId="Equation.DSMT4">
                  <p:embed/>
                </p:oleObj>
              </mc:Choice>
              <mc:Fallback>
                <p:oleObj name="Equation" r:id="rId10" imgW="152280" imgH="215640" progId="Equation.DSMT4">
                  <p:embed/>
                  <p:pic>
                    <p:nvPicPr>
                      <p:cNvPr id="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601" y="433875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060185" y="462646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770909" y="490633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210163" y="490633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677477" y="46100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1250685" y="5284639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57400" imgH="469900" progId="Equation.DSMT4">
                  <p:embed/>
                </p:oleObj>
              </mc:Choice>
              <mc:Fallback>
                <p:oleObj name="Equation" r:id="rId12" imgW="2057400" imgH="469900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685" y="5284639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7">
            <a:extLst>
              <a:ext uri="{FF2B5EF4-FFF2-40B4-BE49-F238E27FC236}">
                <a16:creationId xmlns:a16="http://schemas.microsoft.com/office/drawing/2014/main" id="{73435A93-6D65-F64E-A1E5-21425D98587C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49029760"/>
              </p:ext>
            </p:extLst>
          </p:nvPr>
        </p:nvGraphicFramePr>
        <p:xfrm>
          <a:off x="5486400" y="1639683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838080" progId="Equation.DSMT4">
                  <p:embed/>
                </p:oleObj>
              </mc:Choice>
              <mc:Fallback>
                <p:oleObj name="Equation" r:id="rId14" imgW="1346040" imgH="838080" progId="Equation.DSMT4">
                  <p:embed/>
                  <p:pic>
                    <p:nvPicPr>
                      <p:cNvPr id="2" name="Object 17">
                        <a:extLst>
                          <a:ext uri="{FF2B5EF4-FFF2-40B4-BE49-F238E27FC236}">
                            <a16:creationId xmlns:a16="http://schemas.microsoft.com/office/drawing/2014/main" id="{73435A93-6D65-F64E-A1E5-21425D98587C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639683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6DD958B-A114-E798-1580-F713B5D26BB0}"/>
              </a:ext>
            </a:extLst>
          </p:cNvPr>
          <p:cNvSpPr txBox="1"/>
          <p:nvPr/>
        </p:nvSpPr>
        <p:spPr>
          <a:xfrm>
            <a:off x="2677477" y="1874117"/>
            <a:ext cx="1046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LCD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1800" dirty="0"/>
              <a:t>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1800" i="1" dirty="0"/>
              <a:t>x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19D429-6C5D-89A5-FB89-153A520071AA}"/>
              </a:ext>
            </a:extLst>
          </p:cNvPr>
          <p:cNvSpPr txBox="1"/>
          <p:nvPr/>
        </p:nvSpPr>
        <p:spPr>
          <a:xfrm>
            <a:off x="6934200" y="187411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LCD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/>
              <a:t>)</a:t>
            </a:r>
            <a:endParaRPr lang="en-IN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78040" y="12954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1295400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22896" y="1770356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800" imgH="292100" progId="Equation.DSMT4">
                  <p:embed/>
                </p:oleObj>
              </mc:Choice>
              <mc:Fallback>
                <p:oleObj name="Equation" r:id="rId4" imgW="1066800" imgH="29210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1770356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2592" y="221867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291973" progId="Equation.DSMT4">
                  <p:embed/>
                </p:oleObj>
              </mc:Choice>
              <mc:Fallback>
                <p:oleObj name="Equation" r:id="rId6" imgW="723586" imgH="291973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592" y="221867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908470" y="29718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961175"/>
              </p:ext>
            </p:extLst>
          </p:nvPr>
        </p:nvGraphicFramePr>
        <p:xfrm>
          <a:off x="2743200" y="2819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240" imgH="838080" progId="Equation.DSMT4">
                  <p:embed/>
                </p:oleObj>
              </mc:Choice>
              <mc:Fallback>
                <p:oleObj name="Equation" r:id="rId8" imgW="1587240" imgH="838080" progId="Equation.DSMT4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8194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90967"/>
              </p:ext>
            </p:extLst>
          </p:nvPr>
        </p:nvGraphicFramePr>
        <p:xfrm>
          <a:off x="3055938" y="3804824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838080" progId="Equation.DSMT4">
                  <p:embed/>
                </p:oleObj>
              </mc:Choice>
              <mc:Fallback>
                <p:oleObj name="Equation" r:id="rId10" imgW="1104840" imgH="838080" progId="Equation.DSMT4">
                  <p:embed/>
                  <p:pic>
                    <p:nvPicPr>
                      <p:cNvPr id="206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3804824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232410"/>
              </p:ext>
            </p:extLst>
          </p:nvPr>
        </p:nvGraphicFramePr>
        <p:xfrm>
          <a:off x="3208338" y="476508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838080" progId="Equation.DSMT4">
                  <p:embed/>
                </p:oleObj>
              </mc:Choice>
              <mc:Fallback>
                <p:oleObj name="Equation" r:id="rId12" imgW="825480" imgH="838080" progId="Equation.DSMT4">
                  <p:embed/>
                  <p:pic>
                    <p:nvPicPr>
                      <p:cNvPr id="207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476508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6631110-55B6-FBFD-2F26-843C2E8AEA85}"/>
              </a:ext>
            </a:extLst>
          </p:cNvPr>
          <p:cNvSpPr txBox="1"/>
          <p:nvPr/>
        </p:nvSpPr>
        <p:spPr>
          <a:xfrm>
            <a:off x="4330700" y="5184188"/>
            <a:ext cx="4025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Thus, the solution is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Proportions—Slide 3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015549"/>
              </p:ext>
            </p:extLst>
          </p:nvPr>
        </p:nvGraphicFramePr>
        <p:xfrm>
          <a:off x="1065530" y="132202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69800" progId="Equation.DSMT4">
                  <p:embed/>
                </p:oleObj>
              </mc:Choice>
              <mc:Fallback>
                <p:oleObj name="Equation" r:id="rId2" imgW="2031840" imgH="46980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530" y="132202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/>
        </p:nvGraphicFramePr>
        <p:xfrm>
          <a:off x="735330" y="2708910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6960" imgH="838080" progId="Equation.DSMT4">
                  <p:embed/>
                </p:oleObj>
              </mc:Choice>
              <mc:Fallback>
                <p:oleObj name="Equation" r:id="rId4" imgW="3936960" imgH="838080" progId="Equation.DSMT4">
                  <p:embed/>
                  <p:pic>
                    <p:nvPicPr>
                      <p:cNvPr id="1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" y="2708910"/>
                        <a:ext cx="393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21811439"/>
              </p:ext>
            </p:extLst>
          </p:nvPr>
        </p:nvGraphicFramePr>
        <p:xfrm>
          <a:off x="2056368" y="189357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38080" progId="Equation.DSMT4">
                  <p:embed/>
                </p:oleObj>
              </mc:Choice>
              <mc:Fallback>
                <p:oleObj name="Equation" r:id="rId6" imgW="1422360" imgH="838080" progId="Equation.DSMT4">
                  <p:embed/>
                  <p:pic>
                    <p:nvPicPr>
                      <p:cNvPr id="3083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368" y="189357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411730" y="369951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52480" imgH="291960" progId="Equation.DSMT4">
                  <p:embed/>
                </p:oleObj>
              </mc:Choice>
              <mc:Fallback>
                <p:oleObj name="Equation" r:id="rId8" imgW="1752480" imgH="29196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30" y="369951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191676" y="415671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8320" imgH="291960" progId="Equation.DSMT4">
                  <p:embed/>
                </p:oleObj>
              </mc:Choice>
              <mc:Fallback>
                <p:oleObj name="Equation" r:id="rId10" imgW="1498320" imgH="29196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1676" y="415671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589768" y="461391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768" y="461391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0800000" flipV="1">
            <a:off x="887730" y="293751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106930" y="3242310"/>
            <a:ext cx="685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038422" y="3064272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375838" y="335198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FDEC8B1-9930-D962-87EF-2AE01DFB2F07}"/>
              </a:ext>
            </a:extLst>
          </p:cNvPr>
          <p:cNvSpPr txBox="1"/>
          <p:nvPr/>
        </p:nvSpPr>
        <p:spPr>
          <a:xfrm>
            <a:off x="4750834" y="2112615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D7D9F"/>
                </a:solidFill>
              </a:rPr>
              <a:t>Note</a:t>
            </a:r>
            <a:r>
              <a:rPr lang="en-US" sz="2000" dirty="0">
                <a:solidFill>
                  <a:srgbClr val="2D7D9F"/>
                </a:solidFill>
              </a:rPr>
              <a:t>: </a:t>
            </a:r>
            <a:r>
              <a:rPr lang="en-US" sz="2000" i="1" dirty="0">
                <a:solidFill>
                  <a:srgbClr val="2D7D9F"/>
                </a:solidFill>
              </a:rPr>
              <a:t>x</a:t>
            </a:r>
            <a:r>
              <a:rPr lang="en-US" sz="2000" dirty="0">
                <a:solidFill>
                  <a:srgbClr val="2D7D9F"/>
                </a:solidFill>
              </a:rPr>
              <a:t> </a:t>
            </a:r>
            <a:r>
              <a:rPr lang="en-US" sz="2000" dirty="0">
                <a:solidFill>
                  <a:srgbClr val="2D7D9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≠ 0, 6</a:t>
            </a:r>
            <a:r>
              <a:rPr lang="en-US" sz="2000" dirty="0">
                <a:solidFill>
                  <a:srgbClr val="2D7D9F"/>
                </a:solidFill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F997A1-0139-73CE-931E-9F4C79B1D3A4}"/>
              </a:ext>
            </a:extLst>
          </p:cNvPr>
          <p:cNvSpPr txBox="1"/>
          <p:nvPr/>
        </p:nvSpPr>
        <p:spPr>
          <a:xfrm>
            <a:off x="4681474" y="2940417"/>
            <a:ext cx="43871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Multiply both sides by the LCD, </a:t>
            </a:r>
            <a:r>
              <a:rPr lang="en-US" sz="2000" i="1" dirty="0">
                <a:solidFill>
                  <a:srgbClr val="F743DD"/>
                </a:solidFill>
              </a:rPr>
              <a:t>x</a:t>
            </a:r>
            <a:r>
              <a:rPr lang="en-US" sz="2000" dirty="0">
                <a:solidFill>
                  <a:srgbClr val="F743DD"/>
                </a:solidFill>
              </a:rPr>
              <a:t>(</a:t>
            </a:r>
            <a:r>
              <a:rPr lang="en-US" sz="2000" i="1" dirty="0">
                <a:solidFill>
                  <a:srgbClr val="F743DD"/>
                </a:solidFill>
              </a:rPr>
              <a:t>x</a:t>
            </a:r>
            <a:r>
              <a:rPr lang="en-US" sz="2000" dirty="0">
                <a:solidFill>
                  <a:srgbClr val="F743DD"/>
                </a:solidFill>
              </a:rPr>
              <a:t> </a:t>
            </a:r>
            <a:r>
              <a:rPr lang="en-US" sz="2000" dirty="0">
                <a:solidFill>
                  <a:srgbClr val="F743DD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− 6)</a:t>
            </a:r>
            <a:r>
              <a:rPr lang="en-US" sz="2000" dirty="0">
                <a:solidFill>
                  <a:srgbClr val="2D7D9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Proportions—Slide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286000" y="17526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378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7526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958624" y="2743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37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624" y="2743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935050" y="37338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838080" progId="Equation.DSMT4">
                  <p:embed/>
                </p:oleObj>
              </mc:Choice>
              <mc:Fallback>
                <p:oleObj name="Equation" r:id="rId6" imgW="812520" imgH="838080" progId="Equation.DSMT4">
                  <p:embed/>
                  <p:pic>
                    <p:nvPicPr>
                      <p:cNvPr id="37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050" y="37338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276F412-B575-4994-76D4-0284BC29DED3}"/>
              </a:ext>
            </a:extLst>
          </p:cNvPr>
          <p:cNvSpPr txBox="1"/>
          <p:nvPr/>
        </p:nvSpPr>
        <p:spPr>
          <a:xfrm>
            <a:off x="2133600" y="4944374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Thus, the solution is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an Equation Containing Rational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86696"/>
            <a:ext cx="8229600" cy="489364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Find the LCD of the fractions.</a:t>
            </a:r>
          </a:p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List any restrictions on the variables. 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Multiply both sides of the equation by this LCD and simplify.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Solve the resulting equation. (This equation will have only polynomials on both sides.)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Check each solution in the </a:t>
            </a:r>
            <a:r>
              <a:rPr lang="en-US" sz="2700" b="1" dirty="0">
                <a:solidFill>
                  <a:srgbClr val="C00000"/>
                </a:solidFill>
              </a:rPr>
              <a:t>original equation</a:t>
            </a: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. (Remember that no denominator can be 0. If one of the potential solutions matches a restriction on the variables, then that potential solution must be rejected.)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Rational Equations—Slide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any restrictions on the variable, then solve the equation.</a:t>
            </a:r>
          </a:p>
          <a:p>
            <a:endParaRPr lang="en-US" sz="2000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find the LCD of the fractions, and then multiply both sides of the equation by the LCD. 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657600" y="1981200"/>
          <a:ext cx="194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761760" progId="Equation.DSMT4">
                  <p:embed/>
                </p:oleObj>
              </mc:Choice>
              <mc:Fallback>
                <p:oleObj name="Equation" r:id="rId2" imgW="1942920" imgH="761760" progId="Equation.DSMT4">
                  <p:embed/>
                  <p:pic>
                    <p:nvPicPr>
                      <p:cNvPr id="440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81200"/>
                        <a:ext cx="1943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038350" y="4051300"/>
          <a:ext cx="5041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977760" progId="Equation.DSMT4">
                  <p:embed/>
                </p:oleObj>
              </mc:Choice>
              <mc:Fallback>
                <p:oleObj name="Equation" r:id="rId4" imgW="5041800" imgH="977760" progId="Equation.DSMT4">
                  <p:embed/>
                  <p:pic>
                    <p:nvPicPr>
                      <p:cNvPr id="440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4051300"/>
                        <a:ext cx="5041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670300" y="5086350"/>
          <a:ext cx="1917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799920" progId="Equation.DSMT4">
                  <p:embed/>
                </p:oleObj>
              </mc:Choice>
              <mc:Fallback>
                <p:oleObj name="Equation" r:id="rId6" imgW="1917360" imgH="799920" progId="Equation.DSMT4">
                  <p:embed/>
                  <p:pic>
                    <p:nvPicPr>
                      <p:cNvPr id="440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5086350"/>
                        <a:ext cx="1917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5">
            <a:extLst>
              <a:ext uri="{FF2B5EF4-FFF2-40B4-BE49-F238E27FC236}">
                <a16:creationId xmlns:a16="http://schemas.microsoft.com/office/drawing/2014/main" id="{A977D05C-020C-22AA-916A-D11B02CDF7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063807"/>
              </p:ext>
            </p:extLst>
          </p:nvPr>
        </p:nvGraphicFramePr>
        <p:xfrm>
          <a:off x="6788150" y="5270500"/>
          <a:ext cx="114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31640" progId="Equation.DSMT4">
                  <p:embed/>
                </p:oleObj>
              </mc:Choice>
              <mc:Fallback>
                <p:oleObj name="Equation" r:id="rId8" imgW="1143000" imgH="431640" progId="Equation.DSMT4">
                  <p:embed/>
                  <p:pic>
                    <p:nvPicPr>
                      <p:cNvPr id="4" name="Object 25">
                        <a:extLst>
                          <a:ext uri="{FF2B5EF4-FFF2-40B4-BE49-F238E27FC236}">
                            <a16:creationId xmlns:a16="http://schemas.microsoft.com/office/drawing/2014/main" id="{A977D05C-020C-22AA-916A-D11B02CDF7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150" y="5270500"/>
                        <a:ext cx="1143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Solving Rational Equations—Slide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85800" y="1257300"/>
          <a:ext cx="632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24480" imgH="952200" progId="Equation.DSMT4">
                  <p:embed/>
                </p:oleObj>
              </mc:Choice>
              <mc:Fallback>
                <p:oleObj name="Equation" r:id="rId2" imgW="6324480" imgH="9522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57300"/>
                        <a:ext cx="6324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25700" y="2178714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469900" progId="Equation.DSMT4">
                  <p:embed/>
                </p:oleObj>
              </mc:Choice>
              <mc:Fallback>
                <p:oleObj name="Equation" r:id="rId4" imgW="2451100" imgH="4699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178714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514600" y="2748562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600" imgH="381000" progId="Equation.DSMT4">
                  <p:embed/>
                </p:oleObj>
              </mc:Choice>
              <mc:Fallback>
                <p:oleObj name="Equation" r:id="rId6" imgW="2260600" imgH="3810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748562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7040" y="3257264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500" imgH="381000" progId="Equation.DSMT4">
                  <p:embed/>
                </p:oleObj>
              </mc:Choice>
              <mc:Fallback>
                <p:oleObj name="Equation" r:id="rId8" imgW="2095500" imgH="3810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40" y="3257264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36354" y="3786578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35200" imgH="469900" progId="Equation.DSMT4">
                  <p:embed/>
                </p:oleObj>
              </mc:Choice>
              <mc:Fallback>
                <p:oleObj name="Equation" r:id="rId10" imgW="2235200" imgH="4699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354" y="3786578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60490" y="439964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292100" progId="Equation.DSMT4">
                  <p:embed/>
                </p:oleObj>
              </mc:Choice>
              <mc:Fallback>
                <p:oleObj name="Equation" r:id="rId12" imgW="1143000" imgH="2921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490" y="439964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495590" y="4860388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92100" progId="Equation.DSMT4">
                  <p:embed/>
                </p:oleObj>
              </mc:Choice>
              <mc:Fallback>
                <p:oleObj name="Equation" r:id="rId14" imgW="685800" imgH="2921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90" y="4860388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461658" y="444058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658" y="444058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071258" y="439168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3000" imgH="292100" progId="Equation.DSMT4">
                  <p:embed/>
                </p:oleObj>
              </mc:Choice>
              <mc:Fallback>
                <p:oleObj name="Equation" r:id="rId18" imgW="1143000" imgH="29210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258" y="439168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541940" y="484674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08" imgH="279279" progId="Equation.DSMT4">
                  <p:embed/>
                </p:oleObj>
              </mc:Choice>
              <mc:Fallback>
                <p:oleObj name="Equation" r:id="rId20" imgW="672808" imgH="279279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940" y="484674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1752600" y="1447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43200" y="18288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4038600" y="14478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6096000" y="17526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733800" y="16002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867400" y="18288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584B5A6-5528-7B0E-0CAC-F25747FE2034}"/>
              </a:ext>
            </a:extLst>
          </p:cNvPr>
          <p:cNvSpPr txBox="1"/>
          <p:nvPr/>
        </p:nvSpPr>
        <p:spPr>
          <a:xfrm>
            <a:off x="1451078" y="5152488"/>
            <a:ext cx="7526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Since 6 and 2 are not restrictions, there are two solutions, </a:t>
            </a:r>
            <a:r>
              <a:rPr lang="en-US" sz="2800" i="1" dirty="0">
                <a:solidFill>
                  <a:srgbClr val="366092"/>
                </a:solidFill>
              </a:rPr>
              <a:t>x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dirty="0">
                <a:solidFill>
                  <a:srgbClr val="36609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>
                <a:solidFill>
                  <a:srgbClr val="366092"/>
                </a:solidFill>
              </a:rPr>
              <a:t> and </a:t>
            </a:r>
            <a:r>
              <a:rPr lang="en-US" sz="2800" i="1" dirty="0">
                <a:solidFill>
                  <a:srgbClr val="366092"/>
                </a:solidFill>
              </a:rPr>
              <a:t>x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dirty="0">
                <a:solidFill>
                  <a:srgbClr val="36609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3887</TotalTime>
  <Words>1367</Words>
  <Application>Microsoft Office PowerPoint</Application>
  <PresentationFormat>On-screen Show (4:3)</PresentationFormat>
  <Paragraphs>170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MathType 7.0 Equation</vt:lpstr>
      <vt:lpstr>Section 4.R.2</vt:lpstr>
      <vt:lpstr>Definition: Proportion </vt:lpstr>
      <vt:lpstr>Example 1: Solving Proportions—Slide 1 </vt:lpstr>
      <vt:lpstr>Example 1: Solving Proportions—Slide 2</vt:lpstr>
      <vt:lpstr>Example 1: Solving Proportions—Slide 3</vt:lpstr>
      <vt:lpstr>Example 1: Solving Proportions—Slide 4</vt:lpstr>
      <vt:lpstr>Procedure: Solving an Equation Containing Rational Expressions</vt:lpstr>
      <vt:lpstr>Example 2: Solving Rational Equations—Slide 1 </vt:lpstr>
      <vt:lpstr>Example 2: Solving Rational Equations—Slide 2</vt:lpstr>
      <vt:lpstr>Example 3: Solving Rational Equations—Slide 1</vt:lpstr>
      <vt:lpstr>Example 3: Solving Rational Equations—Slide 2</vt:lpstr>
      <vt:lpstr>Example 3: Solving Rational Equations—Slide 3</vt:lpstr>
      <vt:lpstr>Example 4: Solving Rational Equations—Slide 1</vt:lpstr>
      <vt:lpstr>Example 4: Solving Rational Equations—Slide 2</vt:lpstr>
      <vt:lpstr>Example 4: Solving Rational Equations—Slide 3</vt:lpstr>
      <vt:lpstr>Example 5: Solving Rational Equations—Slide 1</vt:lpstr>
      <vt:lpstr>Example 5: Solving Rational Equations—Slide 2</vt:lpstr>
      <vt:lpstr>Example 5: Solving Rational Equations—Slide 3</vt:lpstr>
      <vt:lpstr>Example 6: Solving an Absolute Value Rational Equation—Slide 1</vt:lpstr>
      <vt:lpstr>Example 6: Solving an Absolute Value Rational Equation—Slide 2</vt:lpstr>
      <vt:lpstr>Example 6: Solving an Absolute Value Rational Equation—Slide 3</vt:lpstr>
      <vt:lpstr>Example 6: Solving an Absolute Value Rational Equation—Slide 4</vt:lpstr>
      <vt:lpstr>Example 6: Solving an Absolute Value Rational Equation—Slide 5</vt:lpstr>
      <vt:lpstr>Example 6: Solving an Absolute Value Rational Equation—Slide 6</vt:lpstr>
      <vt:lpstr>Completion Example 7: Solving Rational Equations—Slide 1</vt:lpstr>
      <vt:lpstr>Completion Example 7: Solving Rational Equations—Slide 2</vt:lpstr>
      <vt:lpstr>Example 8: Solving a Formula for a Specified Variable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291</cp:revision>
  <dcterms:created xsi:type="dcterms:W3CDTF">2013-04-26T14:43:13Z</dcterms:created>
  <dcterms:modified xsi:type="dcterms:W3CDTF">2025-06-30T22:48:56Z</dcterms:modified>
</cp:coreProperties>
</file>