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5"/>
  </p:notesMasterIdLst>
  <p:handoutMasterIdLst>
    <p:handoutMasterId r:id="rId46"/>
  </p:handoutMasterIdLst>
  <p:sldIdLst>
    <p:sldId id="256" r:id="rId2"/>
    <p:sldId id="257" r:id="rId3"/>
    <p:sldId id="260" r:id="rId4"/>
    <p:sldId id="261" r:id="rId5"/>
    <p:sldId id="264" r:id="rId6"/>
    <p:sldId id="267" r:id="rId7"/>
    <p:sldId id="269" r:id="rId8"/>
    <p:sldId id="275" r:id="rId9"/>
    <p:sldId id="270" r:id="rId10"/>
    <p:sldId id="364" r:id="rId11"/>
    <p:sldId id="365" r:id="rId12"/>
    <p:sldId id="280" r:id="rId13"/>
    <p:sldId id="281" r:id="rId14"/>
    <p:sldId id="284" r:id="rId15"/>
    <p:sldId id="286" r:id="rId16"/>
    <p:sldId id="288" r:id="rId17"/>
    <p:sldId id="289" r:id="rId18"/>
    <p:sldId id="290" r:id="rId19"/>
    <p:sldId id="294" r:id="rId20"/>
    <p:sldId id="366" r:id="rId21"/>
    <p:sldId id="367" r:id="rId22"/>
    <p:sldId id="307" r:id="rId23"/>
    <p:sldId id="308" r:id="rId24"/>
    <p:sldId id="311" r:id="rId25"/>
    <p:sldId id="314" r:id="rId26"/>
    <p:sldId id="317" r:id="rId27"/>
    <p:sldId id="324" r:id="rId28"/>
    <p:sldId id="325" r:id="rId29"/>
    <p:sldId id="326" r:id="rId30"/>
    <p:sldId id="328" r:id="rId31"/>
    <p:sldId id="368" r:id="rId32"/>
    <p:sldId id="329" r:id="rId33"/>
    <p:sldId id="331" r:id="rId34"/>
    <p:sldId id="333" r:id="rId35"/>
    <p:sldId id="350" r:id="rId36"/>
    <p:sldId id="337" r:id="rId37"/>
    <p:sldId id="347" r:id="rId38"/>
    <p:sldId id="351" r:id="rId39"/>
    <p:sldId id="352" r:id="rId40"/>
    <p:sldId id="355" r:id="rId41"/>
    <p:sldId id="357" r:id="rId42"/>
    <p:sldId id="362" r:id="rId43"/>
    <p:sldId id="363" r:id="rId4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7" name="Belloit, Nicholas G" initials="BNG [7]" lastIdx="1" clrIdx="6"/>
  <p:cmAuthor id="1" name="Belloit, Nicholas G" initials="BNG" lastIdx="1" clrIdx="0"/>
  <p:cmAuthor id="8" name="Belloit, Nicholas G" initials="BNG [8]" lastIdx="1" clrIdx="7"/>
  <p:cmAuthor id="2" name="Belloit, Nicholas G" initials="BNG [2]" lastIdx="1" clrIdx="1"/>
  <p:cmAuthor id="3" name="Belloit, Nicholas G" initials="BNG [3]" lastIdx="1" clrIdx="2"/>
  <p:cmAuthor id="4" name="Belloit, Nicholas G" initials="BNG [4]" lastIdx="1" clrIdx="3"/>
  <p:cmAuthor id="5" name="Belloit, Nicholas G" initials="BNG [5]" lastIdx="1" clrIdx="4"/>
  <p:cmAuthor id="6" name="Belloit, Nicholas G" initials="BNG [6]" lastIdx="1" clrIdx="5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D7D9F"/>
    <a:srgbClr val="0000FF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912" autoAdjust="0"/>
    <p:restoredTop sz="94673" autoAdjust="0"/>
  </p:normalViewPr>
  <p:slideViewPr>
    <p:cSldViewPr>
      <p:cViewPr varScale="1">
        <p:scale>
          <a:sx n="105" d="100"/>
          <a:sy n="105" d="100"/>
        </p:scale>
        <p:origin x="2010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commentAuthors" Target="commentAuthors.xml"/><Relationship Id="rId50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tableStyles" Target="tableStyle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handoutMaster" Target="handoutMasters/handoutMaster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6/30/2025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963690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EF93FAF-7A27-4029-83CA-6E76F851AABC}" type="datetimeFigureOut">
              <a:rPr lang="en-US" smtClean="0"/>
              <a:pPr/>
              <a:t>6/30/2025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8EA9CE8-E7D7-4F70-8124-350BFC29213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25521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36933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dirty="0"/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36933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dirty="0"/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oxe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DC699DB4-7F7E-4F05-A990-D3F6EB60137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82078"/>
            <a:ext cx="8229600" cy="4914276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/>
          <a:lstStyle>
            <a:lvl1pPr marL="0" indent="0">
              <a:buNone/>
              <a:defRPr sz="2800">
                <a:solidFill>
                  <a:srgbClr val="000000"/>
                </a:solidFill>
              </a:defRPr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88320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Exam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6EEC94A-BFCC-4A85-9B96-436ED92D723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29287"/>
            <a:ext cx="8229600" cy="496706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800"/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80538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Not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CDC7A059-BE2D-4107-9D5E-745311FEFA7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82078"/>
            <a:ext cx="8229600" cy="4861484"/>
          </a:xfrm>
          <a:prstGeom prst="rect">
            <a:avLst/>
          </a:prstGeom>
          <a:ln w="28575">
            <a:solidFill>
              <a:schemeClr val="accent1"/>
            </a:solidFill>
          </a:ln>
        </p:spPr>
        <p:txBody>
          <a:bodyPr/>
          <a:lstStyle>
            <a:lvl1pPr marL="0" indent="0">
              <a:buNone/>
              <a:defRPr sz="2800"/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01247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0.png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0.png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2.png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4.png"/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4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33.png"/><Relationship Id="rId1" Type="http://schemas.openxmlformats.org/officeDocument/2006/relationships/slideLayout" Target="../slideLayouts/slideLayout4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3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7.png"/><Relationship Id="rId1" Type="http://schemas.openxmlformats.org/officeDocument/2006/relationships/slideLayout" Target="../slideLayouts/slideLayout4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4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4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1.png"/><Relationship Id="rId1" Type="http://schemas.openxmlformats.org/officeDocument/2006/relationships/slideLayout" Target="../slideLayouts/slideLayout4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9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4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0.png"/><Relationship Id="rId1" Type="http://schemas.openxmlformats.org/officeDocument/2006/relationships/slideLayout" Target="../slideLayouts/slideLayout4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0.png"/><Relationship Id="rId1" Type="http://schemas.openxmlformats.org/officeDocument/2006/relationships/slideLayout" Target="../slideLayouts/slideLayout4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4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6.png"/><Relationship Id="rId1" Type="http://schemas.openxmlformats.org/officeDocument/2006/relationships/slideLayout" Target="../slideLayouts/slideLayout4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0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1.png"/><Relationship Id="rId1" Type="http://schemas.openxmlformats.org/officeDocument/2006/relationships/slideLayout" Target="../slideLayouts/slideLayout4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9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70.png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5.png"/><Relationship Id="rId1" Type="http://schemas.openxmlformats.org/officeDocument/2006/relationships/slideLayout" Target="../slideLayouts/slideLayout4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1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4.R.1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Polynomial and Polynomial-Like Equations in One Variable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A52BA2-C7D2-44B3-84B2-12474866E2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Procedure: Completing the Square—Slide 1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 Placeholder 2">
                <a:extLst>
                  <a:ext uri="{FF2B5EF4-FFF2-40B4-BE49-F238E27FC236}">
                    <a16:creationId xmlns:a16="http://schemas.microsoft.com/office/drawing/2014/main" id="{101E0B0F-2379-4516-A8FB-E333D4ABE7F1}"/>
                  </a:ext>
                </a:extLst>
              </p:cNvPr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/>
              <a:lstStyle/>
              <a:p>
                <a:r>
                  <a:rPr lang="en-US" b="1" dirty="0"/>
                  <a:t>Step 1: </a:t>
                </a:r>
                <a:r>
                  <a:rPr lang="en-US" dirty="0"/>
                  <a:t>Write the equation </a:t>
                </a:r>
                <a14:m>
                  <m:oMath xmlns:m="http://schemas.openxmlformats.org/officeDocument/2006/math">
                    <m:r>
                      <a:rPr lang="ar-AE">
                        <a:latin typeface="Cambria Math" panose="02040503050406030204" pitchFamily="18" charset="0"/>
                      </a:rPr>
                      <m:t>𝑎</m:t>
                    </m:r>
                    <m:sSup>
                      <m:sSupPr>
                        <m:ctrlPr>
                          <a:rPr lang="ar-AE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ar-AE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ar-AE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ar-AE">
                        <a:latin typeface="Cambria Math" panose="02040503050406030204" pitchFamily="18" charset="0"/>
                      </a:rPr>
                      <m:t>+</m:t>
                    </m:r>
                    <m:r>
                      <a:rPr lang="ar-AE">
                        <a:latin typeface="Cambria Math" panose="02040503050406030204" pitchFamily="18" charset="0"/>
                      </a:rPr>
                      <m:t>𝑏𝑥</m:t>
                    </m:r>
                    <m:r>
                      <a:rPr lang="ar-AE">
                        <a:latin typeface="Cambria Math" panose="02040503050406030204" pitchFamily="18" charset="0"/>
                      </a:rPr>
                      <m:t>+</m:t>
                    </m:r>
                    <m:r>
                      <a:rPr lang="ar-AE">
                        <a:latin typeface="Cambria Math" panose="02040503050406030204" pitchFamily="18" charset="0"/>
                      </a:rPr>
                      <m:t>𝑐</m:t>
                    </m:r>
                    <m:r>
                      <a:rPr lang="ar-AE">
                        <a:latin typeface="Cambria Math" panose="02040503050406030204" pitchFamily="18" charset="0"/>
                      </a:rPr>
                      <m:t>=</m:t>
                    </m:r>
                    <m:r>
                      <a:rPr lang="ar-AE">
                        <a:latin typeface="Cambria Math" panose="02040503050406030204" pitchFamily="18" charset="0"/>
                      </a:rPr>
                      <m:t>0</m:t>
                    </m:r>
                  </m:oMath>
                </a14:m>
                <a:r>
                  <a:rPr lang="ar-AE" dirty="0"/>
                  <a:t> </a:t>
                </a:r>
                <a:r>
                  <a:rPr lang="en-US" dirty="0"/>
                  <a:t>in the form </a:t>
                </a:r>
                <a14:m>
                  <m:oMath xmlns:m="http://schemas.openxmlformats.org/officeDocument/2006/math">
                    <m:r>
                      <a:rPr lang="ar-AE">
                        <a:latin typeface="Cambria Math" panose="02040503050406030204" pitchFamily="18" charset="0"/>
                      </a:rPr>
                      <m:t>𝑎</m:t>
                    </m:r>
                    <m:sSup>
                      <m:sSupPr>
                        <m:ctrlPr>
                          <a:rPr lang="ar-AE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ar-AE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ar-AE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ar-AE">
                        <a:latin typeface="Cambria Math" panose="02040503050406030204" pitchFamily="18" charset="0"/>
                      </a:rPr>
                      <m:t>+</m:t>
                    </m:r>
                    <m:r>
                      <a:rPr lang="ar-AE">
                        <a:latin typeface="Cambria Math" panose="02040503050406030204" pitchFamily="18" charset="0"/>
                      </a:rPr>
                      <m:t>𝑏𝑥</m:t>
                    </m:r>
                    <m:r>
                      <a:rPr lang="ar-AE">
                        <a:latin typeface="Cambria Math" panose="02040503050406030204" pitchFamily="18" charset="0"/>
                      </a:rPr>
                      <m:t>=−</m:t>
                    </m:r>
                    <m:r>
                      <a:rPr lang="ar-AE">
                        <a:latin typeface="Cambria Math" panose="02040503050406030204" pitchFamily="18" charset="0"/>
                      </a:rPr>
                      <m:t>𝑐</m:t>
                    </m:r>
                  </m:oMath>
                </a14:m>
                <a:r>
                  <a:rPr lang="en-US" dirty="0"/>
                  <a:t>.</a:t>
                </a:r>
              </a:p>
              <a:p>
                <a:endParaRPr lang="en-US" dirty="0"/>
              </a:p>
              <a:p>
                <a:r>
                  <a:rPr lang="en-US" b="1" dirty="0"/>
                  <a:t>Step 2: </a:t>
                </a:r>
                <a:r>
                  <a:rPr lang="en-US" dirty="0"/>
                  <a:t>Divide by </a:t>
                </a:r>
                <a:r>
                  <a:rPr lang="en-US" i="1" dirty="0"/>
                  <a:t>a</a:t>
                </a:r>
                <a:r>
                  <a:rPr lang="en-US" dirty="0"/>
                  <a:t>, if </a:t>
                </a:r>
                <a:r>
                  <a:rPr lang="en-US" i="1" dirty="0"/>
                  <a:t>a </a:t>
                </a:r>
                <a:r>
                  <a:rPr lang="en-US" i="1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≠ </a:t>
                </a:r>
                <a:r>
                  <a:rPr lang="en-US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1</a:t>
                </a:r>
                <a:r>
                  <a:rPr lang="en-US" dirty="0"/>
                  <a:t>, so that the coefficient of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dirty="0"/>
                  <a:t> is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1</m:t>
                    </m:r>
                  </m:oMath>
                </a14:m>
                <a:r>
                  <a:rPr lang="en-US" dirty="0"/>
                  <a:t>:</a:t>
                </a:r>
                <a:r>
                  <a:rPr lang="ar-AE" dirty="0"/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ar-AE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ar-AE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ar-AE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ar-AE">
                        <a:latin typeface="Cambria Math" panose="02040503050406030204" pitchFamily="18" charset="0"/>
                      </a:rPr>
                      <m:t>+</m:t>
                    </m:r>
                    <m:f>
                      <m:fPr>
                        <m:ctrlPr>
                          <a:rPr lang="ar-AE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ar-AE">
                            <a:latin typeface="Cambria Math" panose="02040503050406030204" pitchFamily="18" charset="0"/>
                          </a:rPr>
                          <m:t>𝑏</m:t>
                        </m:r>
                      </m:num>
                      <m:den>
                        <m:r>
                          <a:rPr lang="ar-AE">
                            <a:latin typeface="Cambria Math" panose="02040503050406030204" pitchFamily="18" charset="0"/>
                          </a:rPr>
                          <m:t>𝑎</m:t>
                        </m:r>
                      </m:den>
                    </m:f>
                    <m:r>
                      <a:rPr lang="ar-AE">
                        <a:latin typeface="Cambria Math" panose="02040503050406030204" pitchFamily="18" charset="0"/>
                      </a:rPr>
                      <m:t>𝑥</m:t>
                    </m:r>
                    <m:r>
                      <a:rPr lang="ar-AE">
                        <a:latin typeface="Cambria Math" panose="02040503050406030204" pitchFamily="18" charset="0"/>
                      </a:rPr>
                      <m:t>=−</m:t>
                    </m:r>
                    <m:f>
                      <m:fPr>
                        <m:ctrlPr>
                          <a:rPr lang="ar-AE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ar-AE">
                            <a:latin typeface="Cambria Math" panose="02040503050406030204" pitchFamily="18" charset="0"/>
                          </a:rPr>
                          <m:t>𝑐</m:t>
                        </m:r>
                      </m:num>
                      <m:den>
                        <m:r>
                          <a:rPr lang="ar-AE">
                            <a:latin typeface="Cambria Math" panose="02040503050406030204" pitchFamily="18" charset="0"/>
                          </a:rPr>
                          <m:t>𝑎</m:t>
                        </m:r>
                      </m:den>
                    </m:f>
                  </m:oMath>
                </a14:m>
                <a:r>
                  <a:rPr lang="en-US" dirty="0"/>
                  <a:t>.</a:t>
                </a:r>
              </a:p>
            </p:txBody>
          </p:sp>
        </mc:Choice>
        <mc:Fallback>
          <p:sp>
            <p:nvSpPr>
              <p:cNvPr id="3" name="Text Placeholder 2">
                <a:extLst>
                  <a:ext uri="{FF2B5EF4-FFF2-40B4-BE49-F238E27FC236}">
                    <a16:creationId xmlns:a16="http://schemas.microsoft.com/office/drawing/2014/main" id="{101E0B0F-2379-4516-A8FB-E333D4ABE7F1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328" t="-135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7228244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A52BA2-C7D2-44B3-84B2-12474866E2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Procedure: Completing the Square—Slide 2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 Placeholder 2">
                <a:extLst>
                  <a:ext uri="{FF2B5EF4-FFF2-40B4-BE49-F238E27FC236}">
                    <a16:creationId xmlns:a16="http://schemas.microsoft.com/office/drawing/2014/main" id="{101E0B0F-2379-4516-A8FB-E333D4ABE7F1}"/>
                  </a:ext>
                </a:extLst>
              </p:cNvPr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/>
              <a:lstStyle/>
              <a:p>
                <a:r>
                  <a:rPr lang="en-US" b="1" dirty="0"/>
                  <a:t>Step 3: </a:t>
                </a:r>
                <a:r>
                  <a:rPr lang="en-US" dirty="0"/>
                  <a:t>Divide coefficients of </a:t>
                </a:r>
                <a:r>
                  <a:rPr lang="en-US" i="1" dirty="0"/>
                  <a:t>x</a:t>
                </a:r>
                <a:r>
                  <a:rPr lang="en-US" dirty="0"/>
                  <a:t> by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2</m:t>
                    </m:r>
                  </m:oMath>
                </a14:m>
                <a:r>
                  <a:rPr lang="en-US" dirty="0"/>
                  <a:t>, square the result, and add this to both sides:</a:t>
                </a:r>
                <a:r>
                  <a:rPr lang="ar-AE" dirty="0"/>
                  <a:t> </a:t>
                </a:r>
                <a:endParaRPr lang="en-US" dirty="0"/>
              </a:p>
              <a:p>
                <a:pPr algn="ctr"/>
                <a14:m>
                  <m:oMath xmlns:m="http://schemas.openxmlformats.org/officeDocument/2006/math">
                    <m:sSup>
                      <m:sSupPr>
                        <m:ctrlPr>
                          <a:rPr lang="ar-AE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ar-AE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ar-AE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ar-AE">
                        <a:latin typeface="Cambria Math" panose="02040503050406030204" pitchFamily="18" charset="0"/>
                      </a:rPr>
                      <m:t>+</m:t>
                    </m:r>
                    <m:f>
                      <m:fPr>
                        <m:ctrlPr>
                          <a:rPr lang="ar-AE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ar-AE">
                            <a:latin typeface="Cambria Math" panose="02040503050406030204" pitchFamily="18" charset="0"/>
                          </a:rPr>
                          <m:t>𝑏</m:t>
                        </m:r>
                      </m:num>
                      <m:den>
                        <m:r>
                          <a:rPr lang="ar-AE">
                            <a:latin typeface="Cambria Math" panose="02040503050406030204" pitchFamily="18" charset="0"/>
                          </a:rPr>
                          <m:t>𝑎</m:t>
                        </m:r>
                      </m:den>
                    </m:f>
                    <m:r>
                      <a:rPr lang="ar-AE">
                        <a:latin typeface="Cambria Math" panose="02040503050406030204" pitchFamily="18" charset="0"/>
                      </a:rPr>
                      <m:t>𝑥</m:t>
                    </m:r>
                    <m:r>
                      <a:rPr lang="ar-AE">
                        <a:latin typeface="Cambria Math" panose="02040503050406030204" pitchFamily="18" charset="0"/>
                      </a:rPr>
                      <m:t>+</m:t>
                    </m:r>
                    <m:sSup>
                      <m:sSupPr>
                        <m:ctrlPr>
                          <a:rPr lang="ar-AE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ar-AE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ar-AE" i="1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ar-AE">
                                    <a:latin typeface="Cambria Math" panose="02040503050406030204" pitchFamily="18" charset="0"/>
                                  </a:rPr>
                                  <m:t>𝑏</m:t>
                                </m:r>
                              </m:num>
                              <m:den>
                                <m:r>
                                  <a:rPr lang="ar-AE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  <m:r>
                                  <a:rPr lang="ar-AE">
                                    <a:latin typeface="Cambria Math" panose="02040503050406030204" pitchFamily="18" charset="0"/>
                                  </a:rPr>
                                  <m:t>𝑎</m:t>
                                </m:r>
                              </m:den>
                            </m:f>
                          </m:e>
                        </m:d>
                      </m:e>
                      <m:sup>
                        <m:r>
                          <a:rPr lang="ar-AE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ar-AE">
                        <a:latin typeface="Cambria Math" panose="02040503050406030204" pitchFamily="18" charset="0"/>
                      </a:rPr>
                      <m:t>=−</m:t>
                    </m:r>
                    <m:f>
                      <m:fPr>
                        <m:ctrlPr>
                          <a:rPr lang="ar-AE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ar-AE">
                            <a:latin typeface="Cambria Math" panose="02040503050406030204" pitchFamily="18" charset="0"/>
                          </a:rPr>
                          <m:t>𝑐</m:t>
                        </m:r>
                      </m:num>
                      <m:den>
                        <m:r>
                          <a:rPr lang="ar-AE">
                            <a:latin typeface="Cambria Math" panose="02040503050406030204" pitchFamily="18" charset="0"/>
                          </a:rPr>
                          <m:t>𝑎</m:t>
                        </m:r>
                      </m:den>
                    </m:f>
                    <m:r>
                      <a:rPr lang="ar-AE">
                        <a:latin typeface="Cambria Math" panose="02040503050406030204" pitchFamily="18" charset="0"/>
                      </a:rPr>
                      <m:t>+</m:t>
                    </m:r>
                    <m:sSup>
                      <m:sSupPr>
                        <m:ctrlPr>
                          <a:rPr lang="ar-AE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ar-AE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ar-AE" i="1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ar-AE">
                                    <a:latin typeface="Cambria Math" panose="02040503050406030204" pitchFamily="18" charset="0"/>
                                  </a:rPr>
                                  <m:t>𝑏</m:t>
                                </m:r>
                              </m:num>
                              <m:den>
                                <m:r>
                                  <a:rPr lang="ar-AE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  <m:r>
                                  <a:rPr lang="ar-AE">
                                    <a:latin typeface="Cambria Math" panose="02040503050406030204" pitchFamily="18" charset="0"/>
                                  </a:rPr>
                                  <m:t>𝑎</m:t>
                                </m:r>
                              </m:den>
                            </m:f>
                          </m:e>
                        </m:d>
                      </m:e>
                      <m:sup>
                        <m:r>
                          <a:rPr lang="ar-AE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dirty="0"/>
                  <a:t>.</a:t>
                </a:r>
              </a:p>
              <a:p>
                <a:endParaRPr lang="en-US" b="1" dirty="0"/>
              </a:p>
              <a:p>
                <a:r>
                  <a:rPr lang="en-US" b="1" dirty="0"/>
                  <a:t>Step 4: </a:t>
                </a:r>
                <a:r>
                  <a:rPr lang="en-US" dirty="0"/>
                  <a:t>The trinomial on the left side will now be a perfect square trinomial. That is, it an be written as the square of a binomial.</a:t>
                </a:r>
              </a:p>
            </p:txBody>
          </p:sp>
        </mc:Choice>
        <mc:Fallback>
          <p:sp>
            <p:nvSpPr>
              <p:cNvPr id="3" name="Text Placeholder 2">
                <a:extLst>
                  <a:ext uri="{FF2B5EF4-FFF2-40B4-BE49-F238E27FC236}">
                    <a16:creationId xmlns:a16="http://schemas.microsoft.com/office/drawing/2014/main" id="{101E0B0F-2379-4516-A8FB-E333D4ABE7F1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328" t="-986" r="-10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09360947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dirty="0"/>
              <a:t>Example 3: Completing the Square</a:t>
            </a:r>
            <a:r>
              <a:rPr lang="en-US" dirty="0"/>
              <a:t>—Slide 1</a:t>
            </a:r>
            <a:endParaRPr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r>
                  <a:rPr sz="2800"/>
                  <a:t>Solve the quadratic equations by completing the square.</a:t>
                </a:r>
              </a:p>
              <a:p>
                <a:pPr marL="514350" indent="-514350">
                  <a:buFont typeface="+mj-lt"/>
                  <a:buAutoNum type="alphaLcPeriod"/>
                  <a:defRPr sz="2800"/>
                </a:pPr>
                <a:r>
                  <a:t>​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>
                        <a:latin typeface="Cambria Math" panose="02040503050406030204" pitchFamily="18" charset="0"/>
                      </a:rPr>
                      <m:t>−2</m:t>
                    </m:r>
                    <m:r>
                      <a:rPr>
                        <a:latin typeface="Cambria Math" panose="02040503050406030204" pitchFamily="18" charset="0"/>
                      </a:rPr>
                      <m:t>𝑥</m:t>
                    </m:r>
                    <m:r>
                      <a:rPr>
                        <a:latin typeface="Cambria Math" panose="02040503050406030204" pitchFamily="18" charset="0"/>
                      </a:rPr>
                      <m:t>−6=0</m:t>
                    </m:r>
                  </m:oMath>
                </a14:m>
                <a:endParaRPr/>
              </a:p>
              <a:p>
                <a:pPr marL="514350" indent="-514350">
                  <a:buFont typeface="+mj-lt"/>
                  <a:buAutoNum type="alphaLcPeriod" startAt="2"/>
                  <a:defRPr sz="2800"/>
                </a:pPr>
                <a:r>
                  <a:t>​</a:t>
                </a:r>
                <a14:m>
                  <m:oMath xmlns:m="http://schemas.openxmlformats.org/officeDocument/2006/math">
                    <m:r>
                      <a:rPr>
                        <a:latin typeface="Cambria Math" panose="02040503050406030204" pitchFamily="18" charset="0"/>
                      </a:rPr>
                      <m:t>9</m:t>
                    </m:r>
                    <m:sSup>
                      <m:sSupPr>
                        <m:ctrlPr>
                          <a:rPr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>
                        <a:latin typeface="Cambria Math" panose="02040503050406030204" pitchFamily="18" charset="0"/>
                      </a:rPr>
                      <m:t>+3</m:t>
                    </m:r>
                    <m:r>
                      <a:rPr>
                        <a:latin typeface="Cambria Math" panose="02040503050406030204" pitchFamily="18" charset="0"/>
                      </a:rPr>
                      <m:t>𝑥</m:t>
                    </m:r>
                    <m:r>
                      <a:rPr>
                        <a:latin typeface="Cambria Math" panose="02040503050406030204" pitchFamily="18" charset="0"/>
                      </a:rPr>
                      <m:t>=2</m:t>
                    </m:r>
                  </m:oMath>
                </a14:m>
                <a:endParaRPr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556" t="-122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dirty="0"/>
              <a:t>Example 3: Completing the Square</a:t>
            </a:r>
            <a:r>
              <a:rPr lang="en-US" dirty="0"/>
              <a:t>—Slide 2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sz="2800" b="1"/>
              <a:t>Solution</a:t>
            </a:r>
          </a:p>
          <a:p>
            <a:pPr marL="514350" indent="-514350">
              <a:buFont typeface="+mj-lt"/>
              <a:buAutoNum type="alphaLcPeriod"/>
              <a:defRPr sz="2800"/>
            </a:pPr>
            <a:r>
              <a:t>​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graphicFrame>
            <p:nvGraphicFramePr>
              <p:cNvPr id="4" name="Table Placeholder 2">
                <a:extLst>
                  <a:ext uri="{FF2B5EF4-FFF2-40B4-BE49-F238E27FC236}">
                    <a16:creationId xmlns:a16="http://schemas.microsoft.com/office/drawing/2014/main" id="{26463205-3B02-4DA1-95CE-92F9A24E678B}"/>
                  </a:ext>
                </a:extLst>
              </p:cNvPr>
              <p:cNvGraphicFramePr>
                <a:graphicFrameLocks/>
              </p:cNvGraphicFramePr>
              <p:nvPr>
                <p:extLst>
                  <p:ext uri="{D42A27DB-BD31-4B8C-83A1-F6EECF244321}">
                    <p14:modId xmlns:p14="http://schemas.microsoft.com/office/powerpoint/2010/main" val="926773039"/>
                  </p:ext>
                </p:extLst>
              </p:nvPr>
            </p:nvGraphicFramePr>
            <p:xfrm>
              <a:off x="1066800" y="1600200"/>
              <a:ext cx="7086600" cy="3325749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1905000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1600200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  <a:gridCol w="3581400">
                      <a:extLst>
                        <a:ext uri="{9D8B030D-6E8A-4147-A177-3AD203B41FA5}">
                          <a16:colId xmlns:a16="http://schemas.microsoft.com/office/drawing/2014/main" val="20002"/>
                        </a:ext>
                      </a:extLst>
                    </a:gridCol>
                  </a:tblGrid>
                  <a:tr h="231633">
                    <a:tc>
                      <a:txBody>
                        <a:bodyPr/>
                        <a:lstStyle/>
                        <a:p>
                          <a:pPr algn="r">
                            <a:defRPr sz="1800"/>
                          </a:pPr>
                          <a:r>
                            <a:rPr sz="2400"/>
                            <a:t>​</a:t>
                          </a:r>
                          <a14:m>
                            <m:oMath xmlns:m="http://schemas.openxmlformats.org/officeDocument/2006/math">
                              <m:sSup>
                                <m:sSupPr>
                                  <m:ctrlPr>
                                    <a:rPr sz="24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sz="2400">
                                      <a:latin typeface="Cambria Math"/>
                                    </a:rPr>
                                    <m:t>𝑥</m:t>
                                  </m:r>
                                </m:e>
                                <m:sup>
                                  <m:r>
                                    <a:rPr sz="2400"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sz="2400">
                                  <a:latin typeface="Cambria Math"/>
                                </a:rPr>
                                <m:t>−2</m:t>
                              </m:r>
                              <m:r>
                                <a:rPr sz="2400">
                                  <a:latin typeface="Cambria Math"/>
                                </a:rPr>
                                <m:t>𝑥</m:t>
                              </m:r>
                              <m:r>
                                <a:rPr sz="2400">
                                  <a:latin typeface="Cambria Math"/>
                                </a:rPr>
                                <m:t>−6</m:t>
                              </m:r>
                            </m:oMath>
                          </a14:m>
                          <a:endParaRPr sz="240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sz="2400"/>
                            <a:t>​</a:t>
                          </a:r>
                          <a14:m>
                            <m:oMath xmlns:m="http://schemas.openxmlformats.org/officeDocument/2006/math">
                              <m:r>
                                <a:rPr sz="2400">
                                  <a:latin typeface="Cambria Math"/>
                                </a:rPr>
                                <m:t>=0</m:t>
                              </m:r>
                            </m:oMath>
                          </a14:m>
                          <a:endParaRPr sz="2400"/>
                        </a:p>
                      </a:txBody>
                      <a:tcPr/>
                    </a:tc>
                    <a:tc rowSpan="3">
                      <a:txBody>
                        <a:bodyPr/>
                        <a:lstStyle/>
                        <a:p>
                          <a:pPr algn="l">
                            <a:defRPr sz="1100" b="1"/>
                          </a:pPr>
                          <a:r>
                            <a:rPr lang="en-US" sz="1800" b="0" dirty="0"/>
                            <a:t>After moving the constant term to the right-hand side, we divide </a:t>
                          </a:r>
                          <a:r>
                            <a:rPr lang="en-US" sz="18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−</a:t>
                          </a:r>
                          <a:r>
                            <a:rPr lang="en-US" sz="1800" b="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</a:t>
                          </a:r>
                          <a:r>
                            <a:rPr lang="en-US" sz="18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  <a:r>
                            <a:rPr lang="en-US" sz="1800" b="0" dirty="0"/>
                            <a:t>(the coefficient of </a:t>
                          </a:r>
                          <a14:m>
                            <m:oMath xmlns:m="http://schemas.openxmlformats.org/officeDocument/2006/math">
                              <m:r>
                                <a:rPr lang="en-US" sz="1800" b="0" i="1" smtClean="0">
                                  <a:latin typeface="Cambria Math"/>
                                </a:rPr>
                                <m:t>𝑥</m:t>
                              </m:r>
                            </m:oMath>
                          </a14:m>
                          <a:r>
                            <a:rPr lang="en-US" sz="1800" b="0" dirty="0"/>
                            <a:t>) by </a:t>
                          </a:r>
                          <a:r>
                            <a:rPr lang="en-US" sz="1800" b="0" dirty="0">
                              <a:latin typeface="Cambria Math"/>
                            </a:rPr>
                            <a:t>2</a:t>
                          </a:r>
                          <a:r>
                            <a:rPr lang="en-US" sz="1800" b="0" dirty="0"/>
                            <a:t> to get </a:t>
                          </a:r>
                          <a14:m>
                            <m:oMath xmlns:m="http://schemas.openxmlformats.org/officeDocument/2006/math">
                              <m:r>
                                <a:rPr lang="en-US" sz="1800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</m:oMath>
                          </a14:m>
                          <a:r>
                            <a:rPr lang="en-US" sz="18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−</a:t>
                          </a:r>
                          <a:r>
                            <a:rPr lang="en-US" sz="1800" b="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</a:t>
                          </a:r>
                          <a:r>
                            <a:rPr lang="en-US" sz="1800" b="0" dirty="0"/>
                            <a:t>, and add </a:t>
                          </a:r>
                          <a14:m>
                            <m:oMath xmlns:m="http://schemas.openxmlformats.org/officeDocument/2006/math">
                              <m:sSup>
                                <m:sSupPr>
                                  <m:ctrlPr>
                                    <a:rPr lang="ar-AE" sz="1800" b="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d>
                                    <m:dPr>
                                      <m:ctrlPr>
                                        <a:rPr lang="ar-AE" sz="1800" b="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ar-AE" sz="1800" b="0" smtClean="0">
                                          <a:latin typeface="Cambria Math"/>
                                        </a:rPr>
                                        <m:t>−</m:t>
                                      </m:r>
                                      <m:r>
                                        <a:rPr lang="ar-AE" sz="1800" b="0" i="1" smtClean="0">
                                          <a:latin typeface="Cambria Math"/>
                                        </a:rPr>
                                        <m:t>1</m:t>
                                      </m:r>
                                    </m:e>
                                  </m:d>
                                </m:e>
                                <m:sup>
                                  <m:r>
                                    <a:rPr lang="ar-AE" sz="1800" b="0" i="1" smtClean="0"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p>
                            </m:oMath>
                          </a14:m>
                          <a:r>
                            <a:rPr lang="ar-AE" sz="1800" b="0" dirty="0"/>
                            <a:t> </a:t>
                          </a:r>
                          <a:r>
                            <a:rPr lang="en-US" sz="1800" b="0" dirty="0"/>
                            <a:t>to both sides. The trinomial on the left can now be factored.</a:t>
                          </a:r>
                          <a:endParaRPr sz="1800" b="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580669">
                    <a:tc>
                      <a:txBody>
                        <a:bodyPr/>
                        <a:lstStyle/>
                        <a:p>
                          <a:pPr algn="r">
                            <a:defRPr sz="1800"/>
                          </a:pPr>
                          <a:r>
                            <a:rPr sz="2400" dirty="0"/>
                            <a:t>​</a:t>
                          </a:r>
                          <a14:m>
                            <m:oMath xmlns:m="http://schemas.openxmlformats.org/officeDocument/2006/math">
                              <m:sSup>
                                <m:sSupPr>
                                  <m:ctrlPr>
                                    <a:rPr sz="24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sz="2400">
                                      <a:latin typeface="Cambria Math"/>
                                    </a:rPr>
                                    <m:t>𝑥</m:t>
                                  </m:r>
                                </m:e>
                                <m:sup>
                                  <m:r>
                                    <a:rPr sz="2400"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sz="2400">
                                  <a:latin typeface="Cambria Math"/>
                                </a:rPr>
                                <m:t>−</m:t>
                              </m:r>
                              <m:r>
                                <a:rPr sz="2400">
                                  <a:latin typeface="Cambria Math"/>
                                </a:rPr>
                                <m:t>2</m:t>
                              </m:r>
                              <m:r>
                                <a:rPr sz="2400">
                                  <a:latin typeface="Cambria Math"/>
                                </a:rPr>
                                <m:t>𝑥</m:t>
                              </m:r>
                            </m:oMath>
                          </a14:m>
                          <a:endParaRPr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sz="2400" dirty="0"/>
                            <a:t>​</a:t>
                          </a:r>
                          <a14:m>
                            <m:oMath xmlns:m="http://schemas.openxmlformats.org/officeDocument/2006/math">
                              <m:r>
                                <a:rPr sz="2400">
                                  <a:latin typeface="Cambria Math"/>
                                </a:rPr>
                                <m:t>=</m:t>
                              </m:r>
                              <m:r>
                                <a:rPr sz="2400">
                                  <a:latin typeface="Cambria Math"/>
                                </a:rPr>
                                <m:t>6</m:t>
                              </m:r>
                            </m:oMath>
                          </a14:m>
                          <a:endParaRPr sz="2400" dirty="0"/>
                        </a:p>
                      </a:txBody>
                      <a:tcPr/>
                    </a:tc>
                    <a:tc vMerge="1">
                      <a:txBody>
                        <a:bodyPr/>
                        <a:lstStyle/>
                        <a:p>
                          <a:pPr algn="l">
                            <a:defRPr sz="1100" b="1"/>
                          </a:pPr>
                          <a:endParaRPr sz="1800" b="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231633">
                    <a:tc>
                      <a:txBody>
                        <a:bodyPr/>
                        <a:lstStyle/>
                        <a:p>
                          <a:pPr algn="r">
                            <a:defRPr sz="1800"/>
                          </a:pPr>
                          <a:r>
                            <a:rPr sz="2400"/>
                            <a:t>​</a:t>
                          </a:r>
                          <a14:m>
                            <m:oMath xmlns:m="http://schemas.openxmlformats.org/officeDocument/2006/math">
                              <m:sSup>
                                <m:sSupPr>
                                  <m:ctrlPr>
                                    <a:rPr sz="24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sz="2400">
                                      <a:latin typeface="Cambria Math"/>
                                    </a:rPr>
                                    <m:t>𝑥</m:t>
                                  </m:r>
                                </m:e>
                                <m:sup>
                                  <m:r>
                                    <a:rPr sz="2400"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sz="2400">
                                  <a:latin typeface="Cambria Math"/>
                                </a:rPr>
                                <m:t>−</m:t>
                              </m:r>
                              <m:r>
                                <a:rPr sz="2400">
                                  <a:latin typeface="Cambria Math"/>
                                </a:rPr>
                                <m:t>2</m:t>
                              </m:r>
                              <m:r>
                                <a:rPr sz="2400">
                                  <a:latin typeface="Cambria Math"/>
                                </a:rPr>
                                <m:t>𝑥</m:t>
                              </m:r>
                              <m:r>
                                <a:rPr sz="2400">
                                  <a:latin typeface="Cambria Math"/>
                                </a:rPr>
                                <m:t>+</m:t>
                              </m:r>
                              <m:r>
                                <a:rPr sz="2400">
                                  <a:latin typeface="Cambria Math"/>
                                </a:rPr>
                                <m:t>1</m:t>
                              </m:r>
                            </m:oMath>
                          </a14:m>
                          <a:endParaRPr sz="240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sz="2400"/>
                            <a:t>​</a:t>
                          </a:r>
                          <a14:m>
                            <m:oMath xmlns:m="http://schemas.openxmlformats.org/officeDocument/2006/math">
                              <m:r>
                                <a:rPr sz="2400">
                                  <a:latin typeface="Cambria Math"/>
                                </a:rPr>
                                <m:t>=</m:t>
                              </m:r>
                              <m:r>
                                <a:rPr sz="2400">
                                  <a:latin typeface="Cambria Math"/>
                                </a:rPr>
                                <m:t>6</m:t>
                              </m:r>
                              <m:r>
                                <a:rPr sz="2400">
                                  <a:latin typeface="Cambria Math"/>
                                </a:rPr>
                                <m:t>+</m:t>
                              </m:r>
                              <m:r>
                                <a:rPr sz="2400">
                                  <a:latin typeface="Cambria Math"/>
                                </a:rPr>
                                <m:t>1</m:t>
                              </m:r>
                            </m:oMath>
                          </a14:m>
                          <a:endParaRPr sz="2400"/>
                        </a:p>
                      </a:txBody>
                      <a:tcPr/>
                    </a:tc>
                    <a:tc vMerge="1">
                      <a:txBody>
                        <a:bodyPr/>
                        <a:lstStyle/>
                        <a:p>
                          <a:pPr algn="l"/>
                          <a:endParaRPr sz="1800" b="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231633">
                    <a:tc>
                      <a:txBody>
                        <a:bodyPr/>
                        <a:lstStyle/>
                        <a:p>
                          <a:pPr algn="r">
                            <a:defRPr sz="1800"/>
                          </a:pPr>
                          <a:r>
                            <a:rPr sz="2400"/>
                            <a:t>​</a:t>
                          </a:r>
                          <a14:m>
                            <m:oMath xmlns:m="http://schemas.openxmlformats.org/officeDocument/2006/math">
                              <m:sSup>
                                <m:sSupPr>
                                  <m:ctrlPr>
                                    <a:rPr sz="24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d>
                                    <m:dPr>
                                      <m:ctrlPr>
                                        <a:rPr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sz="2400">
                                          <a:latin typeface="Cambria Math"/>
                                        </a:rPr>
                                        <m:t>𝑥</m:t>
                                      </m:r>
                                      <m:r>
                                        <a:rPr sz="2400">
                                          <a:latin typeface="Cambria Math"/>
                                        </a:rPr>
                                        <m:t>−</m:t>
                                      </m:r>
                                      <m:r>
                                        <a:rPr sz="2400">
                                          <a:latin typeface="Cambria Math"/>
                                        </a:rPr>
                                        <m:t>1</m:t>
                                      </m:r>
                                    </m:e>
                                  </m:d>
                                </m:e>
                                <m:sup>
                                  <m:r>
                                    <a:rPr sz="2400"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p>
                            </m:oMath>
                          </a14:m>
                          <a:endParaRPr sz="240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sz="2400"/>
                            <a:t>​</a:t>
                          </a:r>
                          <a14:m>
                            <m:oMath xmlns:m="http://schemas.openxmlformats.org/officeDocument/2006/math">
                              <m:r>
                                <a:rPr sz="2400">
                                  <a:latin typeface="Cambria Math"/>
                                </a:rPr>
                                <m:t>=</m:t>
                              </m:r>
                              <m:r>
                                <a:rPr sz="2400">
                                  <a:latin typeface="Cambria Math"/>
                                </a:rPr>
                                <m:t>7</m:t>
                              </m:r>
                            </m:oMath>
                          </a14:m>
                          <a:endParaRPr sz="240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/>
                          <a:endParaRPr sz="1800" b="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  <a:tr h="0">
                    <a:tc>
                      <a:txBody>
                        <a:bodyPr/>
                        <a:lstStyle/>
                        <a:p>
                          <a:pPr algn="r">
                            <a:defRPr sz="1800"/>
                          </a:pPr>
                          <a:r>
                            <a:rPr sz="2400" dirty="0"/>
                            <a:t>​</a:t>
                          </a:r>
                          <a14:m>
                            <m:oMath xmlns:m="http://schemas.openxmlformats.org/officeDocument/2006/math">
                              <m:r>
                                <a:rPr sz="2400">
                                  <a:latin typeface="Cambria Math"/>
                                </a:rPr>
                                <m:t>𝑥</m:t>
                              </m:r>
                              <m:r>
                                <a:rPr sz="2400">
                                  <a:latin typeface="Cambria Math"/>
                                </a:rPr>
                                <m:t>−</m:t>
                              </m:r>
                              <m:r>
                                <a:rPr sz="2400">
                                  <a:latin typeface="Cambria Math"/>
                                </a:rPr>
                                <m:t>1</m:t>
                              </m:r>
                            </m:oMath>
                          </a14:m>
                          <a:endParaRPr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sz="2400"/>
                            <a:t>​</a:t>
                          </a:r>
                          <a14:m>
                            <m:oMath xmlns:m="http://schemas.openxmlformats.org/officeDocument/2006/math">
                              <m:r>
                                <a:rPr sz="2400">
                                  <a:latin typeface="Cambria Math"/>
                                </a:rPr>
                                <m:t>=±</m:t>
                              </m:r>
                              <m:rad>
                                <m:radPr>
                                  <m:degHide m:val="on"/>
                                  <m:ctrlPr>
                                    <a:rPr sz="2400" i="1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sz="2400">
                                      <a:latin typeface="Cambria Math"/>
                                    </a:rPr>
                                    <m:t>7</m:t>
                                  </m:r>
                                </m:e>
                              </m:rad>
                            </m:oMath>
                          </a14:m>
                          <a:endParaRPr sz="240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800" b="1"/>
                          </a:pPr>
                          <a:r>
                            <a:rPr sz="1800" b="0" dirty="0"/>
                            <a:t>Taking square roots leads to two </a:t>
                          </a:r>
                          <a:r>
                            <a:rPr lang="en-US" sz="1800" b="0" dirty="0"/>
                            <a:t>easily</a:t>
                          </a:r>
                          <a:r>
                            <a:rPr sz="1800" b="0" dirty="0"/>
                            <a:t> solved linear equations.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4"/>
                      </a:ext>
                    </a:extLst>
                  </a:tr>
                  <a:tr h="244325">
                    <a:tc>
                      <a:txBody>
                        <a:bodyPr/>
                        <a:lstStyle/>
                        <a:p>
                          <a:pPr algn="r">
                            <a:defRPr sz="1800"/>
                          </a:pPr>
                          <a:r>
                            <a:rPr lang="en-US" sz="2400" dirty="0"/>
                            <a:t> </a:t>
                          </a:r>
                          <a14:m>
                            <m:oMath xmlns:m="http://schemas.openxmlformats.org/officeDocument/2006/math">
                              <m:r>
                                <a:rPr sz="2400">
                                  <a:latin typeface="Cambria Math"/>
                                </a:rPr>
                                <m:t>𝑥</m:t>
                              </m:r>
                            </m:oMath>
                          </a14:m>
                          <a:endParaRPr sz="24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sz="2400" dirty="0"/>
                            <a:t>​</a:t>
                          </a:r>
                          <a14:m>
                            <m:oMath xmlns:m="http://schemas.openxmlformats.org/officeDocument/2006/math">
                              <m:r>
                                <a:rPr sz="2400">
                                  <a:latin typeface="Cambria Math"/>
                                </a:rPr>
                                <m:t>=</m:t>
                              </m:r>
                              <m:r>
                                <a:rPr sz="2400">
                                  <a:latin typeface="Cambria Math"/>
                                </a:rPr>
                                <m:t>1</m:t>
                              </m:r>
                              <m:r>
                                <a:rPr sz="2400">
                                  <a:latin typeface="Cambria Math"/>
                                </a:rPr>
                                <m:t>±</m:t>
                              </m:r>
                              <m:rad>
                                <m:radPr>
                                  <m:degHide m:val="on"/>
                                  <m:ctrlPr>
                                    <a:rPr sz="2400" i="1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sz="2400">
                                      <a:latin typeface="Cambria Math"/>
                                    </a:rPr>
                                    <m:t>7</m:t>
                                  </m:r>
                                </m:e>
                              </m:rad>
                            </m:oMath>
                          </a14:m>
                          <a:endParaRPr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/>
                          <a:endParaRPr sz="1800" b="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5"/>
                      </a:ext>
                    </a:extLst>
                  </a:tr>
                </a:tbl>
              </a:graphicData>
            </a:graphic>
          </p:graphicFrame>
        </mc:Choice>
        <mc:Fallback>
          <p:graphicFrame>
            <p:nvGraphicFramePr>
              <p:cNvPr id="4" name="Table Placeholder 2">
                <a:extLst>
                  <a:ext uri="{FF2B5EF4-FFF2-40B4-BE49-F238E27FC236}">
                    <a16:creationId xmlns:a16="http://schemas.microsoft.com/office/drawing/2014/main" id="{26463205-3B02-4DA1-95CE-92F9A24E678B}"/>
                  </a:ext>
                </a:extLst>
              </p:cNvPr>
              <p:cNvGraphicFramePr>
                <a:graphicFrameLocks/>
              </p:cNvGraphicFramePr>
              <p:nvPr>
                <p:extLst>
                  <p:ext uri="{D42A27DB-BD31-4B8C-83A1-F6EECF244321}">
                    <p14:modId xmlns:p14="http://schemas.microsoft.com/office/powerpoint/2010/main" val="926773039"/>
                  </p:ext>
                </p:extLst>
              </p:nvPr>
            </p:nvGraphicFramePr>
            <p:xfrm>
              <a:off x="1066800" y="1600200"/>
              <a:ext cx="7086600" cy="3325749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1905000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1600200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  <a:gridCol w="3581400">
                      <a:extLst>
                        <a:ext uri="{9D8B030D-6E8A-4147-A177-3AD203B41FA5}">
                          <a16:colId xmlns:a16="http://schemas.microsoft.com/office/drawing/2014/main" val="20002"/>
                        </a:ext>
                      </a:extLst>
                    </a:gridCol>
                  </a:tblGrid>
                  <a:tr h="4572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t="-9333" r="-271565" b="-6586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19466" t="-9333" r="-224427" b="-658667"/>
                          </a:stretch>
                        </a:blipFill>
                      </a:tcPr>
                    </a:tc>
                    <a:tc rowSpan="3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97789" t="-2448" b="-98951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580669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t="-85417" r="-271565" b="-41458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19466" t="-85417" r="-224427" b="-414583"/>
                          </a:stretch>
                        </a:blipFill>
                      </a:tcPr>
                    </a:tc>
                    <a:tc vMerge="1">
                      <a:txBody>
                        <a:bodyPr/>
                        <a:lstStyle/>
                        <a:p>
                          <a:pPr algn="l">
                            <a:defRPr sz="1100" b="1"/>
                          </a:pPr>
                          <a:endParaRPr sz="1800" b="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699491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t="-154783" r="-271565" b="-24608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19466" t="-154783" r="-224427" b="-246087"/>
                          </a:stretch>
                        </a:blipFill>
                      </a:tcPr>
                    </a:tc>
                    <a:tc vMerge="1">
                      <a:txBody>
                        <a:bodyPr/>
                        <a:lstStyle/>
                        <a:p>
                          <a:pPr algn="l"/>
                          <a:endParaRPr sz="1800" b="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4572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t="-390667" r="-271565" b="-27733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19466" t="-390667" r="-224427" b="-27733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endParaRPr sz="1800" b="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  <a:tr h="64008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t="-350476" r="-271565" b="-9809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19466" t="-350476" r="-224427" b="-9809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800" b="1"/>
                          </a:pPr>
                          <a:r>
                            <a:rPr sz="1800" b="0" dirty="0"/>
                            <a:t>Taking square roots leads to two </a:t>
                          </a:r>
                          <a:r>
                            <a:rPr lang="en-US" sz="1800" b="0" dirty="0"/>
                            <a:t>easily</a:t>
                          </a:r>
                          <a:r>
                            <a:rPr sz="1800" b="0" dirty="0"/>
                            <a:t> solved linear equations.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4"/>
                      </a:ext>
                    </a:extLst>
                  </a:tr>
                  <a:tr h="491109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2"/>
                          <a:stretch>
                            <a:fillRect t="-583951" r="-271565" b="-2716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19466" t="-583951" r="-224427" b="-2716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endParaRPr sz="1800" b="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5"/>
                      </a:ext>
                    </a:extLst>
                  </a:tr>
                </a:tbl>
              </a:graphicData>
            </a:graphic>
          </p:graphicFrame>
        </mc:Fallback>
      </mc:AlternateContent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dirty="0"/>
              <a:t>Example 3: Completing the Square</a:t>
            </a:r>
            <a:r>
              <a:rPr lang="en-US" dirty="0"/>
              <a:t>—Slide 3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457200" y="1075665"/>
            <a:ext cx="8229600" cy="4967067"/>
          </a:xfrm>
        </p:spPr>
        <p:txBody>
          <a:bodyPr/>
          <a:lstStyle/>
          <a:p>
            <a:pPr marL="514350" indent="-514350">
              <a:buFont typeface="+mj-lt"/>
              <a:buAutoNum type="alphaLcPeriod" startAt="2"/>
              <a:defRPr sz="2800"/>
            </a:pPr>
            <a:r>
              <a:t>​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4" name="Table Placeholder 2">
                <a:extLst>
                  <a:ext uri="{FF2B5EF4-FFF2-40B4-BE49-F238E27FC236}">
                    <a16:creationId xmlns:a16="http://schemas.microsoft.com/office/drawing/2014/main" id="{3E5C11D7-8073-4EF7-90C4-75F86D397126}"/>
                  </a:ext>
                </a:extLst>
              </p:cNvPr>
              <p:cNvGraphicFramePr>
                <a:graphicFrameLocks/>
              </p:cNvGraphicFramePr>
              <p:nvPr/>
            </p:nvGraphicFramePr>
            <p:xfrm>
              <a:off x="838200" y="1105523"/>
              <a:ext cx="7848600" cy="4600385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1905000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1447800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  <a:gridCol w="4495800">
                      <a:extLst>
                        <a:ext uri="{9D8B030D-6E8A-4147-A177-3AD203B41FA5}">
                          <a16:colId xmlns:a16="http://schemas.microsoft.com/office/drawing/2014/main" val="20002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pPr algn="r">
                            <a:defRPr sz="1800"/>
                          </a:pPr>
                          <a:r>
                            <a:rPr sz="2400"/>
                            <a:t>​</a:t>
                          </a:r>
                          <a14:m>
                            <m:oMath xmlns:m="http://schemas.openxmlformats.org/officeDocument/2006/math">
                              <m:r>
                                <a:rPr sz="2400">
                                  <a:latin typeface="Cambria Math"/>
                                </a:rPr>
                                <m:t>9</m:t>
                              </m:r>
                              <m:sSup>
                                <m:sSupPr>
                                  <m:ctrlPr>
                                    <a:rPr sz="24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sz="2400">
                                      <a:latin typeface="Cambria Math"/>
                                    </a:rPr>
                                    <m:t>𝑥</m:t>
                                  </m:r>
                                </m:e>
                                <m:sup>
                                  <m:r>
                                    <a:rPr sz="2400"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sz="2400">
                                  <a:latin typeface="Cambria Math"/>
                                </a:rPr>
                                <m:t>+3</m:t>
                              </m:r>
                              <m:r>
                                <a:rPr sz="2400">
                                  <a:latin typeface="Cambria Math"/>
                                </a:rPr>
                                <m:t>𝑥</m:t>
                              </m:r>
                            </m:oMath>
                          </a14:m>
                          <a:endParaRPr sz="240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sz="2400"/>
                            <a:t>​</a:t>
                          </a:r>
                          <a14:m>
                            <m:oMath xmlns:m="http://schemas.openxmlformats.org/officeDocument/2006/math">
                              <m:r>
                                <a:rPr sz="2400">
                                  <a:latin typeface="Cambria Math"/>
                                </a:rPr>
                                <m:t>=2</m:t>
                              </m:r>
                            </m:oMath>
                          </a14:m>
                          <a:endParaRPr sz="2400"/>
                        </a:p>
                      </a:txBody>
                      <a:tcPr/>
                    </a:tc>
                    <a:tc rowSpan="2">
                      <a:txBody>
                        <a:bodyPr/>
                        <a:lstStyle/>
                        <a:p>
                          <a:pPr algn="l">
                            <a:defRPr b="1"/>
                          </a:pPr>
                          <a:r>
                            <a:rPr sz="1800" b="0" dirty="0"/>
                            <a:t>The constant term is already isolated on the right-hand side, so our first step is to divide by </a:t>
                          </a:r>
                          <a:r>
                            <a:rPr sz="1800" b="0" dirty="0">
                              <a:latin typeface="Cambria Math"/>
                            </a:rPr>
                            <a:t>9</a:t>
                          </a:r>
                          <a:r>
                            <a:rPr sz="1800" b="0" dirty="0"/>
                            <a:t> (and simplify the resulting fractions, if possible).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r">
                            <a:defRPr sz="1800"/>
                          </a:pPr>
                          <a:r>
                            <a:rPr sz="2400"/>
                            <a:t>​</a:t>
                          </a:r>
                          <a14:m>
                            <m:oMath xmlns:m="http://schemas.openxmlformats.org/officeDocument/2006/math">
                              <m:sSup>
                                <m:sSupPr>
                                  <m:ctrlPr>
                                    <a:rPr sz="24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sz="2400">
                                      <a:latin typeface="Cambria Math"/>
                                    </a:rPr>
                                    <m:t>𝑥</m:t>
                                  </m:r>
                                </m:e>
                                <m:sup>
                                  <m:r>
                                    <a:rPr sz="2400"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sz="2400">
                                  <a:latin typeface="Cambria Math"/>
                                </a:rPr>
                                <m:t>+</m:t>
                              </m:r>
                              <m:f>
                                <m:fPr>
                                  <m:ctrlPr>
                                    <a:rPr sz="24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sz="2400">
                                      <a:latin typeface="Cambria Math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sz="2400">
                                      <a:latin typeface="Cambria Math"/>
                                    </a:rPr>
                                    <m:t>3</m:t>
                                  </m:r>
                                </m:den>
                              </m:f>
                              <m:r>
                                <a:rPr sz="2400">
                                  <a:latin typeface="Cambria Math"/>
                                </a:rPr>
                                <m:t>𝑥</m:t>
                              </m:r>
                            </m:oMath>
                          </a14:m>
                          <a:endParaRPr sz="240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sz="2400" dirty="0"/>
                            <a:t>​</a:t>
                          </a:r>
                          <a14:m>
                            <m:oMath xmlns:m="http://schemas.openxmlformats.org/officeDocument/2006/math">
                              <m:r>
                                <a:rPr sz="2400">
                                  <a:latin typeface="Cambria Math"/>
                                </a:rPr>
                                <m:t>=</m:t>
                              </m:r>
                              <m:f>
                                <m:fPr>
                                  <m:ctrlPr>
                                    <a:rPr sz="24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sz="2400">
                                      <a:latin typeface="Cambria Math"/>
                                    </a:rPr>
                                    <m:t>2</m:t>
                                  </m:r>
                                </m:num>
                                <m:den>
                                  <m:r>
                                    <a:rPr sz="2400">
                                      <a:latin typeface="Cambria Math"/>
                                    </a:rPr>
                                    <m:t>9</m:t>
                                  </m:r>
                                </m:den>
                              </m:f>
                            </m:oMath>
                          </a14:m>
                          <a:endParaRPr sz="2400" dirty="0"/>
                        </a:p>
                      </a:txBody>
                      <a:tcPr/>
                    </a:tc>
                    <a:tc vMerge="1">
                      <a:txBody>
                        <a:bodyPr/>
                        <a:lstStyle/>
                        <a:p>
                          <a:pPr algn="l">
                            <a:defRPr b="1"/>
                          </a:pPr>
                          <a:endParaRPr sz="1800" b="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r">
                            <a:defRPr sz="1800"/>
                          </a:pPr>
                          <a:r>
                            <a:rPr sz="2400"/>
                            <a:t>​</a:t>
                          </a:r>
                          <a14:m>
                            <m:oMath xmlns:m="http://schemas.openxmlformats.org/officeDocument/2006/math">
                              <m:sSup>
                                <m:sSupPr>
                                  <m:ctrlPr>
                                    <a:rPr sz="24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sz="2400">
                                      <a:latin typeface="Cambria Math"/>
                                    </a:rPr>
                                    <m:t>𝑥</m:t>
                                  </m:r>
                                </m:e>
                                <m:sup>
                                  <m:r>
                                    <a:rPr sz="2400"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sz="2400">
                                  <a:latin typeface="Cambria Math"/>
                                </a:rPr>
                                <m:t>+</m:t>
                              </m:r>
                              <m:f>
                                <m:fPr>
                                  <m:ctrlPr>
                                    <a:rPr sz="24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sz="2400">
                                      <a:latin typeface="Cambria Math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sz="2400">
                                      <a:latin typeface="Cambria Math"/>
                                    </a:rPr>
                                    <m:t>3</m:t>
                                  </m:r>
                                </m:den>
                              </m:f>
                              <m:r>
                                <a:rPr sz="2400">
                                  <a:latin typeface="Cambria Math"/>
                                </a:rPr>
                                <m:t>𝑥</m:t>
                              </m:r>
                              <m:r>
                                <a:rPr sz="2400">
                                  <a:latin typeface="Cambria Math"/>
                                </a:rPr>
                                <m:t>+</m:t>
                              </m:r>
                              <m:f>
                                <m:fPr>
                                  <m:ctrlPr>
                                    <a:rPr sz="24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sz="2400">
                                      <a:latin typeface="Cambria Math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sz="2400">
                                      <a:latin typeface="Cambria Math"/>
                                    </a:rPr>
                                    <m:t>36</m:t>
                                  </m:r>
                                </m:den>
                              </m:f>
                            </m:oMath>
                          </a14:m>
                          <a:endParaRPr sz="240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sz="2400"/>
                            <a:t>​</a:t>
                          </a:r>
                          <a14:m>
                            <m:oMath xmlns:m="http://schemas.openxmlformats.org/officeDocument/2006/math">
                              <m:r>
                                <a:rPr sz="2400">
                                  <a:latin typeface="Cambria Math"/>
                                </a:rPr>
                                <m:t>=</m:t>
                              </m:r>
                              <m:f>
                                <m:fPr>
                                  <m:ctrlPr>
                                    <a:rPr sz="24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sz="2400">
                                      <a:latin typeface="Cambria Math"/>
                                    </a:rPr>
                                    <m:t>2</m:t>
                                  </m:r>
                                </m:num>
                                <m:den>
                                  <m:r>
                                    <a:rPr sz="2400">
                                      <a:latin typeface="Cambria Math"/>
                                    </a:rPr>
                                    <m:t>9</m:t>
                                  </m:r>
                                </m:den>
                              </m:f>
                              <m:r>
                                <a:rPr sz="2400">
                                  <a:latin typeface="Cambria Math"/>
                                </a:rPr>
                                <m:t>+</m:t>
                              </m:r>
                              <m:f>
                                <m:fPr>
                                  <m:ctrlPr>
                                    <a:rPr sz="24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sz="2400">
                                      <a:latin typeface="Cambria Math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sz="2400">
                                      <a:latin typeface="Cambria Math"/>
                                    </a:rPr>
                                    <m:t>36</m:t>
                                  </m:r>
                                </m:den>
                              </m:f>
                            </m:oMath>
                          </a14:m>
                          <a:endParaRPr sz="240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100" b="1"/>
                          </a:pPr>
                          <a:r>
                            <a:rPr sz="1800" b="0" dirty="0"/>
                            <a:t>Half of the coefficient of </a:t>
                          </a:r>
                          <a14:m>
                            <m:oMath xmlns:m="http://schemas.openxmlformats.org/officeDocument/2006/math">
                              <m:r>
                                <a:rPr lang="en-US" sz="1800" b="0" i="1" smtClean="0">
                                  <a:latin typeface="Cambria Math"/>
                                </a:rPr>
                                <m:t>𝑥</m:t>
                              </m:r>
                            </m:oMath>
                          </a14:m>
                          <a:r>
                            <a:rPr sz="1800" b="0" dirty="0"/>
                            <a:t> is </a:t>
                          </a: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sz="1800" b="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1800" b="0" i="1" smtClean="0">
                                      <a:latin typeface="Cambria Math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US" sz="1800" b="0" i="1" smtClean="0">
                                      <a:latin typeface="Cambria Math"/>
                                    </a:rPr>
                                    <m:t>6</m:t>
                                  </m:r>
                                </m:den>
                              </m:f>
                            </m:oMath>
                          </a14:m>
                          <a:r>
                            <a:rPr sz="1800" b="0" dirty="0"/>
                            <a:t>, and the square of this is</a:t>
                          </a:r>
                          <a:r>
                            <a:rPr lang="en-US" sz="1800" b="0" dirty="0"/>
                            <a:t> </a:t>
                          </a:r>
                          <a:r>
                            <a:rPr sz="1800" b="0" dirty="0"/>
                            <a:t> </a:t>
                          </a: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sz="1800" b="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1800" b="0" i="1" smtClean="0">
                                      <a:latin typeface="Cambria Math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US" sz="1800" b="0" i="1" smtClean="0">
                                      <a:latin typeface="Cambria Math"/>
                                    </a:rPr>
                                    <m:t>36</m:t>
                                  </m:r>
                                </m:den>
                              </m:f>
                            </m:oMath>
                          </a14:m>
                          <a:r>
                            <a:rPr sz="1800" b="0" dirty="0"/>
                            <a:t>.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r">
                            <a:defRPr sz="1800"/>
                          </a:pPr>
                          <a:r>
                            <a:rPr sz="2400" dirty="0"/>
                            <a:t>​</a:t>
                          </a:r>
                          <a14:m>
                            <m:oMath xmlns:m="http://schemas.openxmlformats.org/officeDocument/2006/math">
                              <m:sSup>
                                <m:sSupPr>
                                  <m:ctrlPr>
                                    <a:rPr sz="24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d>
                                    <m:dPr>
                                      <m:ctrlPr>
                                        <a:rPr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sz="2400">
                                          <a:latin typeface="Cambria Math"/>
                                        </a:rPr>
                                        <m:t>𝑥</m:t>
                                      </m:r>
                                      <m:r>
                                        <a:rPr sz="2400">
                                          <a:latin typeface="Cambria Math"/>
                                        </a:rPr>
                                        <m:t>+</m:t>
                                      </m:r>
                                      <m:f>
                                        <m:fPr>
                                          <m:ctrlPr>
                                            <a:rPr sz="24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fPr>
                                        <m:num>
                                          <m:r>
                                            <a:rPr sz="2400">
                                              <a:latin typeface="Cambria Math"/>
                                            </a:rPr>
                                            <m:t>1</m:t>
                                          </m:r>
                                        </m:num>
                                        <m:den>
                                          <m:r>
                                            <a:rPr sz="2400">
                                              <a:latin typeface="Cambria Math"/>
                                            </a:rPr>
                                            <m:t>6</m:t>
                                          </m:r>
                                        </m:den>
                                      </m:f>
                                    </m:e>
                                  </m:d>
                                </m:e>
                                <m:sup>
                                  <m:r>
                                    <a:rPr sz="2400"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p>
                            </m:oMath>
                          </a14:m>
                          <a:endParaRPr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sz="2400" dirty="0"/>
                            <a:t>​</a:t>
                          </a:r>
                          <a14:m>
                            <m:oMath xmlns:m="http://schemas.openxmlformats.org/officeDocument/2006/math">
                              <m:r>
                                <a:rPr sz="2400">
                                  <a:latin typeface="Cambria Math"/>
                                </a:rPr>
                                <m:t>=</m:t>
                              </m:r>
                              <m:f>
                                <m:fPr>
                                  <m:ctrlPr>
                                    <a:rPr sz="24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sz="2400">
                                      <a:latin typeface="Cambria Math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sz="2400">
                                      <a:latin typeface="Cambria Math"/>
                                    </a:rPr>
                                    <m:t>4</m:t>
                                  </m:r>
                                </m:den>
                              </m:f>
                            </m:oMath>
                          </a14:m>
                          <a:endParaRPr sz="2400" dirty="0"/>
                        </a:p>
                      </a:txBody>
                      <a:tcPr anchor="ctr"/>
                    </a:tc>
                    <a:tc rowSpan="2">
                      <a:txBody>
                        <a:bodyPr/>
                        <a:lstStyle/>
                        <a:p>
                          <a:pPr algn="l">
                            <a:defRPr sz="1800" b="1"/>
                          </a:pPr>
                          <a:r>
                            <a:rPr sz="1800" b="0" dirty="0"/>
                            <a:t>After simplifying the sum of fractions on the right, we take the square root of each side.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r">
                            <a:defRPr sz="1800"/>
                          </a:pPr>
                          <a:r>
                            <a:rPr sz="2400"/>
                            <a:t>​</a:t>
                          </a:r>
                          <a14:m>
                            <m:oMath xmlns:m="http://schemas.openxmlformats.org/officeDocument/2006/math">
                              <m:r>
                                <a:rPr sz="2400">
                                  <a:latin typeface="Cambria Math"/>
                                </a:rPr>
                                <m:t>𝑥</m:t>
                              </m:r>
                              <m:r>
                                <a:rPr sz="2400">
                                  <a:latin typeface="Cambria Math"/>
                                </a:rPr>
                                <m:t>+</m:t>
                              </m:r>
                              <m:f>
                                <m:fPr>
                                  <m:ctrlPr>
                                    <a:rPr sz="24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sz="2400">
                                      <a:latin typeface="Cambria Math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sz="2400">
                                      <a:latin typeface="Cambria Math"/>
                                    </a:rPr>
                                    <m:t>6</m:t>
                                  </m:r>
                                </m:den>
                              </m:f>
                            </m:oMath>
                          </a14:m>
                          <a:endParaRPr sz="240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sz="2400"/>
                            <a:t>​</a:t>
                          </a:r>
                          <a14:m>
                            <m:oMath xmlns:m="http://schemas.openxmlformats.org/officeDocument/2006/math">
                              <m:r>
                                <a:rPr sz="2400">
                                  <a:latin typeface="Cambria Math"/>
                                </a:rPr>
                                <m:t>=±</m:t>
                              </m:r>
                              <m:f>
                                <m:fPr>
                                  <m:ctrlPr>
                                    <a:rPr sz="24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sz="2400">
                                      <a:latin typeface="Cambria Math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sz="2400">
                                      <a:latin typeface="Cambria Math"/>
                                    </a:rPr>
                                    <m:t>2</m:t>
                                  </m:r>
                                </m:den>
                              </m:f>
                            </m:oMath>
                          </a14:m>
                          <a:endParaRPr sz="2400"/>
                        </a:p>
                      </a:txBody>
                      <a:tcPr/>
                    </a:tc>
                    <a:tc vMerge="1">
                      <a:txBody>
                        <a:bodyPr/>
                        <a:lstStyle/>
                        <a:p>
                          <a:pPr algn="l"/>
                          <a:endParaRPr sz="1800" b="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4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r">
                            <a:defRPr sz="1800"/>
                          </a:pPr>
                          <a14:m>
                            <m:oMathPara xmlns:m="http://schemas.openxmlformats.org/officeDocument/2006/math">
                              <m:oMathParaPr>
                                <m:jc m:val="right"/>
                              </m:oMathParaPr>
                              <m:oMath xmlns:m="http://schemas.openxmlformats.org/officeDocument/2006/math">
                                <m:r>
                                  <a:rPr sz="2400">
                                    <a:latin typeface="Cambria Math"/>
                                  </a:rPr>
                                  <m:t>𝑥</m:t>
                                </m:r>
                              </m:oMath>
                            </m:oMathPara>
                          </a14:m>
                          <a:endParaRPr sz="24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sz="2400"/>
                            <a:t>​</a:t>
                          </a:r>
                          <a14:m>
                            <m:oMath xmlns:m="http://schemas.openxmlformats.org/officeDocument/2006/math">
                              <m:r>
                                <a:rPr sz="2400">
                                  <a:latin typeface="Cambria Math"/>
                                </a:rPr>
                                <m:t>=−</m:t>
                              </m:r>
                              <m:f>
                                <m:fPr>
                                  <m:ctrlPr>
                                    <a:rPr sz="24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sz="2400">
                                      <a:latin typeface="Cambria Math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sz="2400">
                                      <a:latin typeface="Cambria Math"/>
                                    </a:rPr>
                                    <m:t>6</m:t>
                                  </m:r>
                                </m:den>
                              </m:f>
                              <m:r>
                                <a:rPr sz="2400">
                                  <a:latin typeface="Cambria Math"/>
                                </a:rPr>
                                <m:t>±</m:t>
                              </m:r>
                              <m:f>
                                <m:fPr>
                                  <m:ctrlPr>
                                    <a:rPr sz="24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sz="2400">
                                      <a:latin typeface="Cambria Math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sz="2400">
                                      <a:latin typeface="Cambria Math"/>
                                    </a:rPr>
                                    <m:t>2</m:t>
                                  </m:r>
                                </m:den>
                              </m:f>
                            </m:oMath>
                          </a14:m>
                          <a:endParaRPr sz="2400"/>
                        </a:p>
                      </a:txBody>
                      <a:tcPr/>
                    </a:tc>
                    <a:tc rowSpan="2">
                      <a:txBody>
                        <a:bodyPr/>
                        <a:lstStyle/>
                        <a:p>
                          <a:pPr algn="l">
                            <a:defRPr sz="1100" b="1"/>
                          </a:pPr>
                          <a:r>
                            <a:rPr sz="1800" b="0" dirty="0"/>
                            <a:t>Since the answer of </a:t>
                          </a:r>
                          <a14:m>
                            <m:oMath xmlns:m="http://schemas.openxmlformats.org/officeDocument/2006/math">
                              <m:r>
                                <a:rPr lang="en-US" sz="1800" b="0" smtClean="0">
                                  <a:latin typeface="Cambria Math"/>
                                </a:rPr>
                                <m:t>−</m:t>
                              </m:r>
                              <m:f>
                                <m:fPr>
                                  <m:ctrlPr>
                                    <a:rPr sz="1800" b="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1800" b="0" i="1" smtClean="0">
                                      <a:latin typeface="Cambria Math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US" sz="1800" b="0" i="1" smtClean="0">
                                      <a:latin typeface="Cambria Math"/>
                                    </a:rPr>
                                    <m:t>6</m:t>
                                  </m:r>
                                </m:den>
                              </m:f>
                              <m:r>
                                <a:rPr lang="en-US" sz="1800" b="0" smtClean="0">
                                  <a:latin typeface="Cambria Math"/>
                                </a:rPr>
                                <m:t>±</m:t>
                              </m:r>
                              <m:f>
                                <m:fPr>
                                  <m:ctrlPr>
                                    <a:rPr sz="1800" b="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1800" b="0" i="1" smtClean="0">
                                      <a:latin typeface="Cambria Math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US" sz="1800" b="0" i="1" smtClean="0">
                                      <a:latin typeface="Cambria Math"/>
                                    </a:rPr>
                                    <m:t>2</m:t>
                                  </m:r>
                                </m:den>
                              </m:f>
                            </m:oMath>
                          </a14:m>
                          <a:r>
                            <a:rPr sz="1800" b="0" dirty="0"/>
                            <a:t> can be simplified, we do so to obtain the final answer.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5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r">
                            <a:defRPr sz="1800"/>
                          </a:pPr>
                          <a14:m>
                            <m:oMathPara xmlns:m="http://schemas.openxmlformats.org/officeDocument/2006/math">
                              <m:oMathParaPr>
                                <m:jc m:val="right"/>
                              </m:oMathParaPr>
                              <m:oMath xmlns:m="http://schemas.openxmlformats.org/officeDocument/2006/math">
                                <m:r>
                                  <a:rPr sz="2400">
                                    <a:latin typeface="Cambria Math"/>
                                  </a:rPr>
                                  <m:t>𝑥</m:t>
                                </m:r>
                              </m:oMath>
                            </m:oMathPara>
                          </a14:m>
                          <a:endParaRPr sz="24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sz="2400" dirty="0"/>
                            <a:t>​</a:t>
                          </a:r>
                          <a14:m>
                            <m:oMath xmlns:m="http://schemas.openxmlformats.org/officeDocument/2006/math">
                              <m:r>
                                <a:rPr sz="2400">
                                  <a:latin typeface="Cambria Math"/>
                                </a:rPr>
                                <m:t>=</m:t>
                              </m:r>
                              <m:f>
                                <m:fPr>
                                  <m:ctrlPr>
                                    <a:rPr sz="24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sz="2400">
                                      <a:latin typeface="Cambria Math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sz="2400">
                                      <a:latin typeface="Cambria Math"/>
                                    </a:rPr>
                                    <m:t>3</m:t>
                                  </m:r>
                                </m:den>
                              </m:f>
                              <m:r>
                                <m:rPr>
                                  <m:nor/>
                                </m:rPr>
                                <a:rPr sz="2400">
                                  <a:latin typeface="Cambria Math"/>
                                </a:rPr>
                                <m:t>,</m:t>
                              </m:r>
                              <m:r>
                                <a:rPr sz="2400">
                                  <a:latin typeface="Cambria Math"/>
                                </a:rPr>
                                <m:t>−</m:t>
                              </m:r>
                              <m:f>
                                <m:fPr>
                                  <m:ctrlPr>
                                    <a:rPr sz="24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sz="2400">
                                      <a:latin typeface="Cambria Math"/>
                                    </a:rPr>
                                    <m:t>2</m:t>
                                  </m:r>
                                </m:num>
                                <m:den>
                                  <m:r>
                                    <a:rPr sz="2400">
                                      <a:latin typeface="Cambria Math"/>
                                    </a:rPr>
                                    <m:t>3</m:t>
                                  </m:r>
                                </m:den>
                              </m:f>
                            </m:oMath>
                          </a14:m>
                          <a:endParaRPr sz="2400" dirty="0"/>
                        </a:p>
                      </a:txBody>
                      <a:tcPr/>
                    </a:tc>
                    <a:tc vMerge="1">
                      <a:txBody>
                        <a:bodyPr/>
                        <a:lstStyle/>
                        <a:p>
                          <a:pPr algn="l"/>
                          <a:endParaRPr sz="1800" b="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6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4" name="Table Placeholder 2">
                <a:extLst>
                  <a:ext uri="{FF2B5EF4-FFF2-40B4-BE49-F238E27FC236}">
                    <a16:creationId xmlns:a16="http://schemas.microsoft.com/office/drawing/2014/main" id="{3E5C11D7-8073-4EF7-90C4-75F86D397126}"/>
                  </a:ext>
                </a:extLst>
              </p:cNvPr>
              <p:cNvGraphicFramePr>
                <a:graphicFrameLocks/>
              </p:cNvGraphicFramePr>
              <p:nvPr>
                <p:extLst>
                  <p:ext uri="{D42A27DB-BD31-4B8C-83A1-F6EECF244321}">
                    <p14:modId xmlns:p14="http://schemas.microsoft.com/office/powerpoint/2010/main" val="3843129470"/>
                  </p:ext>
                </p:extLst>
              </p:nvPr>
            </p:nvGraphicFramePr>
            <p:xfrm>
              <a:off x="838200" y="1105523"/>
              <a:ext cx="7848600" cy="4600385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1905000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1447800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  <a:gridCol w="4495800">
                      <a:extLst>
                        <a:ext uri="{9D8B030D-6E8A-4147-A177-3AD203B41FA5}">
                          <a16:colId xmlns:a16="http://schemas.microsoft.com/office/drawing/2014/main" val="20002"/>
                        </a:ext>
                      </a:extLst>
                    </a:gridCol>
                  </a:tblGrid>
                  <a:tr h="4572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t="-10667" r="-311502" b="-92133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32068" t="-10667" r="-311392" b="-921333"/>
                          </a:stretch>
                        </a:blipFill>
                      </a:tcPr>
                    </a:tc>
                    <a:tc rowSpan="2">
                      <a:txBody>
                        <a:bodyPr/>
                        <a:lstStyle/>
                        <a:p>
                          <a:pPr algn="l">
                            <a:defRPr b="1"/>
                          </a:pPr>
                          <a:r>
                            <a:rPr sz="1800" b="0" dirty="0"/>
                            <a:t>The constant term is already isolated on the right-hand side, so our first step is to divide by </a:t>
                          </a:r>
                          <a:r>
                            <a:rPr sz="1800" b="0" dirty="0">
                              <a:latin typeface="Cambria Math"/>
                            </a:rPr>
                            <a:t>9</a:t>
                          </a:r>
                          <a:r>
                            <a:rPr sz="1800" b="0" dirty="0"/>
                            <a:t> (and simplify the resulting fractions, if possible).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73152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t="-69167" r="-311502" b="-47583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32068" t="-69167" r="-311392" b="-475833"/>
                          </a:stretch>
                        </a:blipFill>
                      </a:tcPr>
                    </a:tc>
                    <a:tc vMerge="1">
                      <a:txBody>
                        <a:bodyPr/>
                        <a:lstStyle/>
                        <a:p>
                          <a:pPr algn="l">
                            <a:defRPr b="1"/>
                          </a:pPr>
                          <a:endParaRPr sz="1800" b="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869569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t="-141958" r="-311502" b="-29930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32068" t="-141958" r="-311392" b="-29930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74526" t="-141958" b="-299301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711073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t="-295726" r="-311502" b="-26581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2"/>
                          <a:stretch>
                            <a:fillRect l="-132068" t="-295726" r="-311392" b="-265812"/>
                          </a:stretch>
                        </a:blipFill>
                      </a:tcPr>
                    </a:tc>
                    <a:tc rowSpan="2">
                      <a:txBody>
                        <a:bodyPr/>
                        <a:lstStyle/>
                        <a:p>
                          <a:pPr algn="l">
                            <a:defRPr sz="1800" b="1"/>
                          </a:pPr>
                          <a:r>
                            <a:rPr sz="1800" b="0" dirty="0"/>
                            <a:t>After simplifying the sum of fractions on the right, we take the square root of each side.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  <a:tr h="610235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t="-463000" r="-311502" b="-211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32068" t="-463000" r="-311392" b="-211000"/>
                          </a:stretch>
                        </a:blipFill>
                      </a:tcPr>
                    </a:tc>
                    <a:tc vMerge="1">
                      <a:txBody>
                        <a:bodyPr/>
                        <a:lstStyle/>
                        <a:p>
                          <a:pPr algn="l"/>
                          <a:endParaRPr sz="1800" b="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4"/>
                      </a:ext>
                    </a:extLst>
                  </a:tr>
                  <a:tr h="610235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2"/>
                          <a:stretch>
                            <a:fillRect t="-557426" r="-311502" b="-10891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32068" t="-557426" r="-311392" b="-108911"/>
                          </a:stretch>
                        </a:blipFill>
                      </a:tcPr>
                    </a:tc>
                    <a:tc rowSpan="2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74526" t="-280100" b="-4975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5"/>
                      </a:ext>
                    </a:extLst>
                  </a:tr>
                  <a:tr h="610553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2"/>
                          <a:stretch>
                            <a:fillRect t="-664000" r="-311502" b="-1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32068" t="-664000" r="-311392" b="-10000"/>
                          </a:stretch>
                        </a:blipFill>
                      </a:tcPr>
                    </a:tc>
                    <a:tc vMerge="1">
                      <a:txBody>
                        <a:bodyPr/>
                        <a:lstStyle/>
                        <a:p>
                          <a:pPr algn="l"/>
                          <a:endParaRPr sz="1800" b="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6"/>
                      </a:ext>
                    </a:extLst>
                  </a:tr>
                </a:tbl>
              </a:graphicData>
            </a:graphic>
          </p:graphicFrame>
        </mc:Fallback>
      </mc:AlternateContent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lang="en-US" dirty="0"/>
              <a:t>Formula: </a:t>
            </a:r>
            <a:r>
              <a:rPr dirty="0"/>
              <a:t>The Quadratic Formula</a:t>
            </a:r>
            <a:r>
              <a:rPr lang="en-US" dirty="0"/>
              <a:t>—Slide 1</a:t>
            </a:r>
            <a:endParaRPr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pPr>
                  <a:defRPr sz="2800"/>
                </a:pPr>
                <a:r>
                  <a:rPr sz="2800" dirty="0"/>
                  <a:t>The solutions of the general quadratic equation </a:t>
                </a:r>
                <a:br>
                  <a:rPr lang="en-US" dirty="0">
                    <a:latin typeface="Cambria Math" panose="02040503050406030204" pitchFamily="18" charset="0"/>
                  </a:rPr>
                </a:br>
                <a14:m>
                  <m:oMath xmlns:m="http://schemas.openxmlformats.org/officeDocument/2006/math">
                    <m:r>
                      <a:rPr>
                        <a:latin typeface="Cambria Math" panose="02040503050406030204" pitchFamily="18" charset="0"/>
                      </a:rPr>
                      <m:t>𝑎</m:t>
                    </m:r>
                    <m:sSup>
                      <m:sSupPr>
                        <m:ctrlPr>
                          <a:rPr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>
                        <a:latin typeface="Cambria Math" panose="02040503050406030204" pitchFamily="18" charset="0"/>
                      </a:rPr>
                      <m:t>+</m:t>
                    </m:r>
                    <m:r>
                      <a:rPr>
                        <a:latin typeface="Cambria Math" panose="02040503050406030204" pitchFamily="18" charset="0"/>
                      </a:rPr>
                      <m:t>𝑏𝑥</m:t>
                    </m:r>
                    <m:r>
                      <a:rPr>
                        <a:latin typeface="Cambria Math" panose="02040503050406030204" pitchFamily="18" charset="0"/>
                      </a:rPr>
                      <m:t>+</m:t>
                    </m:r>
                    <m:r>
                      <a:rPr>
                        <a:latin typeface="Cambria Math" panose="02040503050406030204" pitchFamily="18" charset="0"/>
                      </a:rPr>
                      <m:t>𝑐</m:t>
                    </m:r>
                    <m:r>
                      <a:rPr>
                        <a:latin typeface="Cambria Math" panose="02040503050406030204" pitchFamily="18" charset="0"/>
                      </a:rPr>
                      <m:t>=0</m:t>
                    </m:r>
                  </m:oMath>
                </a14:m>
                <a:r>
                  <a:rPr sz="2800" dirty="0"/>
                  <a:t>, with </a:t>
                </a:r>
                <a14:m>
                  <m:oMath xmlns:m="http://schemas.openxmlformats.org/officeDocument/2006/math">
                    <m:r>
                      <a:rPr>
                        <a:latin typeface="Cambria Math" panose="02040503050406030204" pitchFamily="18" charset="0"/>
                      </a:rPr>
                      <m:t>𝑎</m:t>
                    </m:r>
                    <m:r>
                      <a:rPr>
                        <a:latin typeface="Cambria Math" panose="02040503050406030204" pitchFamily="18" charset="0"/>
                      </a:rPr>
                      <m:t>≠0</m:t>
                    </m:r>
                  </m:oMath>
                </a14:m>
                <a:r>
                  <a:rPr sz="2800" dirty="0"/>
                  <a:t>, are given by the </a:t>
                </a:r>
                <a:r>
                  <a:rPr sz="2800" b="1" dirty="0"/>
                  <a:t>quadratic formula</a:t>
                </a:r>
                <a:r>
                  <a:rPr sz="2800" dirty="0"/>
                  <a:t>: </a:t>
                </a:r>
                <a14:m>
                  <m:oMath xmlns:m="http://schemas.openxmlformats.org/officeDocument/2006/math">
                    <m:r>
                      <a:rPr>
                        <a:latin typeface="Cambria Math" panose="02040503050406030204" pitchFamily="18" charset="0"/>
                      </a:rPr>
                      <m:t>𝑥</m:t>
                    </m:r>
                    <m:r>
                      <a:rPr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>
                            <a:latin typeface="Cambria Math" panose="02040503050406030204" pitchFamily="18" charset="0"/>
                          </a:rPr>
                          <m:t>𝑏</m:t>
                        </m:r>
                        <m:r>
                          <a:rPr>
                            <a:latin typeface="Cambria Math" panose="02040503050406030204" pitchFamily="18" charset="0"/>
                          </a:rPr>
                          <m:t>±</m:t>
                        </m:r>
                        <m:rad>
                          <m:radPr>
                            <m:degHide m:val="on"/>
                            <m:ctrlPr>
                              <a:rPr i="1"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sSup>
                              <m:sSupPr>
                                <m:ctrlPr>
                                  <a:rPr i="1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>
                                    <a:latin typeface="Cambria Math" panose="02040503050406030204" pitchFamily="18" charset="0"/>
                                  </a:rPr>
                                  <m:t>𝑏</m:t>
                                </m:r>
                              </m:e>
                              <m:sup>
                                <m:r>
                                  <a:rPr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  <m:r>
                              <a:rPr>
                                <a:latin typeface="Cambria Math" panose="02040503050406030204" pitchFamily="18" charset="0"/>
                              </a:rPr>
                              <m:t>−4</m:t>
                            </m:r>
                            <m:r>
                              <a:rPr>
                                <a:latin typeface="Cambria Math" panose="02040503050406030204" pitchFamily="18" charset="0"/>
                              </a:rPr>
                              <m:t>𝑎𝑐</m:t>
                            </m:r>
                          </m:e>
                        </m:rad>
                      </m:num>
                      <m:den>
                        <m:r>
                          <a:rPr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>
                            <a:latin typeface="Cambria Math" panose="02040503050406030204" pitchFamily="18" charset="0"/>
                          </a:rPr>
                          <m:t>𝑎</m:t>
                        </m:r>
                      </m:den>
                    </m:f>
                  </m:oMath>
                </a14:m>
                <a:r>
                  <a:rPr sz="2800" dirty="0"/>
                  <a:t>.</a:t>
                </a:r>
              </a:p>
              <a:p>
                <a:pPr>
                  <a:defRPr sz="2800"/>
                </a:pPr>
                <a:r>
                  <a:rPr sz="2800" dirty="0"/>
                  <a:t>The expression beneath the radical,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  <m:sup>
                        <m:r>
                          <a:rPr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>
                        <a:latin typeface="Cambria Math" panose="02040503050406030204" pitchFamily="18" charset="0"/>
                      </a:rPr>
                      <m:t>−4</m:t>
                    </m:r>
                    <m:r>
                      <a:rPr>
                        <a:latin typeface="Cambria Math" panose="02040503050406030204" pitchFamily="18" charset="0"/>
                      </a:rPr>
                      <m:t>𝑎𝑐</m:t>
                    </m:r>
                  </m:oMath>
                </a14:m>
                <a:r>
                  <a:rPr sz="2800" dirty="0"/>
                  <a:t>, is called the </a:t>
                </a:r>
                <a:r>
                  <a:rPr sz="2800" b="1" dirty="0"/>
                  <a:t>discriminant</a:t>
                </a:r>
                <a:r>
                  <a:rPr sz="2800" dirty="0"/>
                  <a:t>. Its value determines the number and type (real or complex) of solutions</a:t>
                </a:r>
                <a:r>
                  <a:rPr lang="en-US" sz="2800" dirty="0"/>
                  <a:t>.</a:t>
                </a:r>
                <a:endParaRPr sz="2800" dirty="0"/>
              </a:p>
              <a:p>
                <a:endParaRPr sz="2800"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328" t="-986" r="-590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lang="en-US" dirty="0"/>
              <a:t>Formula: </a:t>
            </a:r>
            <a:r>
              <a:rPr dirty="0"/>
              <a:t>The Quadratic Formula</a:t>
            </a:r>
            <a:r>
              <a:rPr lang="en-US" dirty="0"/>
              <a:t>—Slide 2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lang="en-US" dirty="0"/>
              <a:t> </a:t>
            </a:r>
            <a:endParaRPr dirty="0"/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4" name="Table Placeholder 2">
                <a:extLst>
                  <a:ext uri="{FF2B5EF4-FFF2-40B4-BE49-F238E27FC236}">
                    <a16:creationId xmlns:a16="http://schemas.microsoft.com/office/drawing/2014/main" id="{D953C548-FA88-42C6-96FF-084893648D6C}"/>
                  </a:ext>
                </a:extLst>
              </p:cNvPr>
              <p:cNvGraphicFramePr>
                <a:graphicFrameLocks/>
              </p:cNvGraphicFramePr>
              <p:nvPr/>
            </p:nvGraphicFramePr>
            <p:xfrm>
              <a:off x="457200" y="1219200"/>
              <a:ext cx="8229600" cy="4754880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2057400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1752600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  <a:gridCol w="1905000">
                      <a:extLst>
                        <a:ext uri="{9D8B030D-6E8A-4147-A177-3AD203B41FA5}">
                          <a16:colId xmlns:a16="http://schemas.microsoft.com/office/drawing/2014/main" val="20002"/>
                        </a:ext>
                      </a:extLst>
                    </a:gridCol>
                    <a:gridCol w="2514600">
                      <a:extLst>
                        <a:ext uri="{9D8B030D-6E8A-4147-A177-3AD203B41FA5}">
                          <a16:colId xmlns:a16="http://schemas.microsoft.com/office/drawing/2014/main" val="20003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pPr algn="ctr">
                            <a:defRPr sz="1600" b="1"/>
                          </a:pPr>
                          <a:r>
                            <a:rPr sz="2400" dirty="0">
                              <a:solidFill>
                                <a:srgbClr val="000000"/>
                              </a:solidFill>
                            </a:rPr>
                            <a:t>Discriminant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defRPr sz="1600" b="1"/>
                          </a:pPr>
                          <a:r>
                            <a:rPr sz="2400" dirty="0">
                              <a:solidFill>
                                <a:srgbClr val="000000"/>
                              </a:solidFill>
                            </a:rPr>
                            <a:t>Number of Distinct Solutions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defRPr sz="1600" b="1"/>
                          </a:pPr>
                          <a:r>
                            <a:rPr sz="2400" dirty="0">
                              <a:solidFill>
                                <a:srgbClr val="000000"/>
                              </a:solidFill>
                            </a:rPr>
                            <a:t>Type of Solutions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defRPr sz="1600" b="1"/>
                          </a:pPr>
                          <a:r>
                            <a:rPr sz="2400" dirty="0">
                              <a:solidFill>
                                <a:srgbClr val="000000"/>
                              </a:solidFill>
                            </a:rPr>
                            <a:t>Notes</a:t>
                          </a: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>
                            <a:defRPr sz="1600"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p>
                                  <m:sSupPr>
                                    <m:ctrlPr>
                                      <a:rPr lang="ar-AE" sz="2400" i="1" smtClean="0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ar-AE" sz="2400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𝑏</m:t>
                                    </m:r>
                                  </m:e>
                                  <m:sup>
                                    <m:r>
                                      <a:rPr lang="ar-AE" sz="2400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p>
                                </m:sSup>
                                <m:r>
                                  <a:rPr lang="ar-AE" sz="2400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r>
                                  <a:rPr lang="ar-AE" sz="2400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4</m:t>
                                </m:r>
                                <m:r>
                                  <a:rPr lang="ar-AE" sz="2400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𝑎𝑐</m:t>
                                </m:r>
                                <m:r>
                                  <a:rPr lang="ar-AE" sz="2400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&gt;</m:t>
                                </m:r>
                                <m:r>
                                  <a:rPr lang="ar-AE" sz="2400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oMath>
                            </m:oMathPara>
                          </a14:m>
                          <a:endParaRPr lang="ar-AE" sz="2400">
                            <a:solidFill>
                              <a:srgbClr val="000000"/>
                            </a:solidFill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sz="2400" dirty="0">
                              <a:solidFill>
                                <a:srgbClr val="000000"/>
                              </a:solidFill>
                            </a:rPr>
                            <a:t>2</a:t>
                          </a:r>
                          <a:endParaRPr sz="2400" dirty="0">
                            <a:solidFill>
                              <a:srgbClr val="000000"/>
                            </a:solidFill>
                            <a:latin typeface="Cambria Math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defRPr sz="1600"/>
                          </a:pPr>
                          <a:r>
                            <a:rPr sz="2400" dirty="0">
                              <a:solidFill>
                                <a:srgbClr val="000000"/>
                              </a:solidFill>
                            </a:rPr>
                            <a:t>Real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defRPr sz="1600"/>
                          </a:pPr>
                          <a:r>
                            <a:rPr sz="2400" dirty="0">
                              <a:solidFill>
                                <a:srgbClr val="000000"/>
                              </a:solidFill>
                            </a:rPr>
                            <a:t>The solutions are always different.</a:t>
                          </a:r>
                          <a:endParaRPr lang="en-US" sz="2400" dirty="0">
                            <a:solidFill>
                              <a:srgbClr val="000000"/>
                            </a:solidFill>
                          </a:endParaRPr>
                        </a:p>
                        <a:p>
                          <a:pPr algn="ctr">
                            <a:defRPr sz="1600"/>
                          </a:pPr>
                          <a:endParaRPr lang="en-US" sz="2400" dirty="0">
                            <a:solidFill>
                              <a:srgbClr val="000000"/>
                            </a:solidFill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>
                            <a:defRPr sz="1600"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p>
                                  <m:sSupPr>
                                    <m:ctrlPr>
                                      <a:rPr lang="ar-AE" sz="2400" i="1" smtClean="0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ar-AE" sz="2400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𝑏</m:t>
                                    </m:r>
                                  </m:e>
                                  <m:sup>
                                    <m:r>
                                      <a:rPr lang="ar-AE" sz="2400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p>
                                </m:sSup>
                                <m:r>
                                  <a:rPr lang="ar-AE" sz="2400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r>
                                  <a:rPr lang="ar-AE" sz="2400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4</m:t>
                                </m:r>
                                <m:r>
                                  <a:rPr lang="ar-AE" sz="2400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𝑎𝑐</m:t>
                                </m:r>
                                <m:r>
                                  <a:rPr lang="ar-AE" sz="2400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r>
                                  <a:rPr lang="ar-AE" sz="2400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oMath>
                            </m:oMathPara>
                          </a14:m>
                          <a:endParaRPr lang="ar-AE" sz="2400" dirty="0">
                            <a:solidFill>
                              <a:srgbClr val="000000"/>
                            </a:solidFill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sz="2400" dirty="0">
                              <a:solidFill>
                                <a:srgbClr val="000000"/>
                              </a:solidFill>
                            </a:rPr>
                            <a:t>1</a:t>
                          </a:r>
                          <a:endParaRPr sz="2400" dirty="0">
                            <a:solidFill>
                              <a:srgbClr val="000000"/>
                            </a:solidFill>
                            <a:latin typeface="Cambria Math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defRPr sz="1600"/>
                          </a:pPr>
                          <a:r>
                            <a:rPr sz="2400" dirty="0">
                              <a:solidFill>
                                <a:srgbClr val="000000"/>
                              </a:solidFill>
                            </a:rPr>
                            <a:t>Real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600"/>
                          </a:pPr>
                          <a:r>
                            <a:rPr sz="2400" dirty="0">
                              <a:solidFill>
                                <a:srgbClr val="000000"/>
                              </a:solidFill>
                            </a:rPr>
                            <a:t>This solution is a double root.</a:t>
                          </a:r>
                          <a:endParaRPr lang="en-US" sz="2400" dirty="0">
                            <a:solidFill>
                              <a:srgbClr val="000000"/>
                            </a:solidFill>
                          </a:endParaRPr>
                        </a:p>
                        <a:p>
                          <a:pPr algn="l">
                            <a:defRPr sz="1600"/>
                          </a:pPr>
                          <a:endParaRPr sz="2400" dirty="0">
                            <a:solidFill>
                              <a:srgbClr val="000000"/>
                            </a:solidFill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>
                            <a:defRPr sz="1600"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p>
                                  <m:sSupPr>
                                    <m:ctrlPr>
                                      <a:rPr lang="ar-AE" sz="2400" i="1" smtClean="0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ar-AE" sz="2400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𝑏</m:t>
                                    </m:r>
                                  </m:e>
                                  <m:sup>
                                    <m:r>
                                      <a:rPr lang="ar-AE" sz="2400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p>
                                </m:sSup>
                                <m:r>
                                  <a:rPr lang="ar-AE" sz="2400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r>
                                  <a:rPr lang="ar-AE" sz="2400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4</m:t>
                                </m:r>
                                <m:r>
                                  <a:rPr lang="ar-AE" sz="2400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𝑎𝑐</m:t>
                                </m:r>
                                <m:r>
                                  <a:rPr lang="ar-AE" sz="2400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&lt;</m:t>
                                </m:r>
                                <m:r>
                                  <a:rPr lang="ar-AE" sz="2400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oMath>
                            </m:oMathPara>
                          </a14:m>
                          <a:endParaRPr lang="ar-AE" sz="2400" dirty="0">
                            <a:solidFill>
                              <a:srgbClr val="000000"/>
                            </a:solidFill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sz="2400">
                              <a:solidFill>
                                <a:srgbClr val="000000"/>
                              </a:solidFill>
                            </a:rPr>
                            <a:t>2</a:t>
                          </a:r>
                          <a:endParaRPr sz="2400">
                            <a:solidFill>
                              <a:srgbClr val="000000"/>
                            </a:solidFill>
                            <a:latin typeface="Cambria Math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defRPr sz="1600"/>
                          </a:pPr>
                          <a:r>
                            <a:rPr sz="2400" dirty="0">
                              <a:solidFill>
                                <a:srgbClr val="000000"/>
                              </a:solidFill>
                            </a:rPr>
                            <a:t>Complex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600"/>
                          </a:pPr>
                          <a:r>
                            <a:rPr sz="2400" dirty="0">
                              <a:solidFill>
                                <a:srgbClr val="000000"/>
                              </a:solidFill>
                            </a:rPr>
                            <a:t>The solutions are complex</a:t>
                          </a:r>
                          <a:r>
                            <a:rPr lang="en-US" sz="2400" dirty="0">
                              <a:solidFill>
                                <a:srgbClr val="000000"/>
                              </a:solidFill>
                            </a:rPr>
                            <a:t> </a:t>
                          </a:r>
                          <a:r>
                            <a:rPr sz="2400" dirty="0">
                              <a:solidFill>
                                <a:srgbClr val="000000"/>
                              </a:solidFill>
                            </a:rPr>
                            <a:t>conjugates.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4" name="Table Placeholder 2">
                <a:extLst>
                  <a:ext uri="{FF2B5EF4-FFF2-40B4-BE49-F238E27FC236}">
                    <a16:creationId xmlns:a16="http://schemas.microsoft.com/office/drawing/2014/main" id="{D953C548-FA88-42C6-96FF-084893648D6C}"/>
                  </a:ext>
                </a:extLst>
              </p:cNvPr>
              <p:cNvGraphicFramePr>
                <a:graphicFrameLocks/>
              </p:cNvGraphicFramePr>
              <p:nvPr>
                <p:extLst>
                  <p:ext uri="{D42A27DB-BD31-4B8C-83A1-F6EECF244321}">
                    <p14:modId xmlns:p14="http://schemas.microsoft.com/office/powerpoint/2010/main" val="2374770695"/>
                  </p:ext>
                </p:extLst>
              </p:nvPr>
            </p:nvGraphicFramePr>
            <p:xfrm>
              <a:off x="457200" y="1219200"/>
              <a:ext cx="8229600" cy="4754880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2057400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1752600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  <a:gridCol w="1905000">
                      <a:extLst>
                        <a:ext uri="{9D8B030D-6E8A-4147-A177-3AD203B41FA5}">
                          <a16:colId xmlns:a16="http://schemas.microsoft.com/office/drawing/2014/main" val="20002"/>
                        </a:ext>
                      </a:extLst>
                    </a:gridCol>
                    <a:gridCol w="2514600">
                      <a:extLst>
                        <a:ext uri="{9D8B030D-6E8A-4147-A177-3AD203B41FA5}">
                          <a16:colId xmlns:a16="http://schemas.microsoft.com/office/drawing/2014/main" val="20003"/>
                        </a:ext>
                      </a:extLst>
                    </a:gridCol>
                  </a:tblGrid>
                  <a:tr h="1188720">
                    <a:tc>
                      <a:txBody>
                        <a:bodyPr/>
                        <a:lstStyle/>
                        <a:p>
                          <a:pPr algn="ctr">
                            <a:defRPr sz="1600" b="1"/>
                          </a:pPr>
                          <a:r>
                            <a:rPr sz="2400" dirty="0">
                              <a:solidFill>
                                <a:srgbClr val="000000"/>
                              </a:solidFill>
                            </a:rPr>
                            <a:t>Discriminant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defRPr sz="1600" b="1"/>
                          </a:pPr>
                          <a:r>
                            <a:rPr sz="2400" dirty="0">
                              <a:solidFill>
                                <a:srgbClr val="000000"/>
                              </a:solidFill>
                            </a:rPr>
                            <a:t>Number of Distinct Solutions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defRPr sz="1600" b="1"/>
                          </a:pPr>
                          <a:r>
                            <a:rPr sz="2400" dirty="0">
                              <a:solidFill>
                                <a:srgbClr val="000000"/>
                              </a:solidFill>
                            </a:rPr>
                            <a:t>Type of Solutions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defRPr sz="1600" b="1"/>
                          </a:pPr>
                          <a:r>
                            <a:rPr sz="2400" dirty="0">
                              <a:solidFill>
                                <a:srgbClr val="000000"/>
                              </a:solidFill>
                            </a:rPr>
                            <a:t>Notes</a:t>
                          </a: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118872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t="-104103" r="-299408" b="-21179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sz="2400" dirty="0">
                              <a:solidFill>
                                <a:srgbClr val="000000"/>
                              </a:solidFill>
                            </a:rPr>
                            <a:t>2</a:t>
                          </a:r>
                          <a:endParaRPr sz="2400" dirty="0">
                            <a:solidFill>
                              <a:srgbClr val="000000"/>
                            </a:solidFill>
                            <a:latin typeface="Cambria Math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defRPr sz="1600"/>
                          </a:pPr>
                          <a:r>
                            <a:rPr sz="2400" dirty="0">
                              <a:solidFill>
                                <a:srgbClr val="000000"/>
                              </a:solidFill>
                            </a:rPr>
                            <a:t>Real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defRPr sz="1600"/>
                          </a:pPr>
                          <a:r>
                            <a:rPr sz="2400" dirty="0">
                              <a:solidFill>
                                <a:srgbClr val="000000"/>
                              </a:solidFill>
                            </a:rPr>
                            <a:t>The solutions are always different.</a:t>
                          </a:r>
                          <a:endParaRPr lang="en-US" sz="2400" dirty="0">
                            <a:solidFill>
                              <a:srgbClr val="000000"/>
                            </a:solidFill>
                          </a:endParaRPr>
                        </a:p>
                        <a:p>
                          <a:pPr algn="ctr">
                            <a:defRPr sz="1600"/>
                          </a:pPr>
                          <a:endParaRPr lang="en-US" sz="2400" dirty="0">
                            <a:solidFill>
                              <a:srgbClr val="000000"/>
                            </a:solidFill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118872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t="-204103" r="-299408" b="-11179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sz="2400" dirty="0">
                              <a:solidFill>
                                <a:srgbClr val="000000"/>
                              </a:solidFill>
                            </a:rPr>
                            <a:t>1</a:t>
                          </a:r>
                          <a:endParaRPr sz="2400" dirty="0">
                            <a:solidFill>
                              <a:srgbClr val="000000"/>
                            </a:solidFill>
                            <a:latin typeface="Cambria Math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defRPr sz="1600"/>
                          </a:pPr>
                          <a:r>
                            <a:rPr sz="2400" dirty="0">
                              <a:solidFill>
                                <a:srgbClr val="000000"/>
                              </a:solidFill>
                            </a:rPr>
                            <a:t>Real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600"/>
                          </a:pPr>
                          <a:r>
                            <a:rPr sz="2400" dirty="0">
                              <a:solidFill>
                                <a:srgbClr val="000000"/>
                              </a:solidFill>
                            </a:rPr>
                            <a:t>This solution is a double root.</a:t>
                          </a:r>
                          <a:endParaRPr lang="en-US" sz="2400" dirty="0">
                            <a:solidFill>
                              <a:srgbClr val="000000"/>
                            </a:solidFill>
                          </a:endParaRPr>
                        </a:p>
                        <a:p>
                          <a:pPr algn="l">
                            <a:defRPr sz="1600"/>
                          </a:pPr>
                          <a:endParaRPr sz="2400" dirty="0">
                            <a:solidFill>
                              <a:srgbClr val="000000"/>
                            </a:solidFill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118872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t="-304103" r="-299408" b="-1179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sz="2400">
                              <a:solidFill>
                                <a:srgbClr val="000000"/>
                              </a:solidFill>
                            </a:rPr>
                            <a:t>2</a:t>
                          </a:r>
                          <a:endParaRPr sz="2400">
                            <a:solidFill>
                              <a:srgbClr val="000000"/>
                            </a:solidFill>
                            <a:latin typeface="Cambria Math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defRPr sz="1600"/>
                          </a:pPr>
                          <a:r>
                            <a:rPr sz="2400" dirty="0">
                              <a:solidFill>
                                <a:srgbClr val="000000"/>
                              </a:solidFill>
                            </a:rPr>
                            <a:t>Complex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600"/>
                          </a:pPr>
                          <a:r>
                            <a:rPr sz="2400" dirty="0">
                              <a:solidFill>
                                <a:srgbClr val="000000"/>
                              </a:solidFill>
                            </a:rPr>
                            <a:t>The solutions are complex</a:t>
                          </a:r>
                          <a:r>
                            <a:rPr lang="en-US" sz="2400" dirty="0">
                              <a:solidFill>
                                <a:srgbClr val="000000"/>
                              </a:solidFill>
                            </a:rPr>
                            <a:t> </a:t>
                          </a:r>
                          <a:r>
                            <a:rPr sz="2400" dirty="0">
                              <a:solidFill>
                                <a:srgbClr val="000000"/>
                              </a:solidFill>
                            </a:rPr>
                            <a:t>conjugates.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</a:tbl>
              </a:graphicData>
            </a:graphic>
          </p:graphicFrame>
        </mc:Fallback>
      </mc:AlternateContent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sz="3100" dirty="0"/>
              <a:t>Example 4: Using the Quadratic Formula</a:t>
            </a:r>
            <a:r>
              <a:rPr lang="en-US" sz="3100" dirty="0"/>
              <a:t>—Slide 1</a:t>
            </a:r>
            <a:endParaRPr sz="31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r>
                  <a:rPr sz="2800" dirty="0"/>
                  <a:t>Solve the quadratic equation by using the quadratic formula.</a:t>
                </a:r>
              </a:p>
              <a:p>
                <a:pPr>
                  <a:defRPr sz="2800"/>
                </a:pPr>
                <a:r>
                  <a:rPr lang="en-US" dirty="0"/>
                  <a:t>			</a:t>
                </a:r>
                <a:r>
                  <a:rPr dirty="0"/>
                  <a:t>​</a:t>
                </a:r>
                <a14:m>
                  <m:oMath xmlns:m="http://schemas.openxmlformats.org/officeDocument/2006/math">
                    <m:r>
                      <a:rPr>
                        <a:latin typeface="Cambria Math" panose="02040503050406030204" pitchFamily="18" charset="0"/>
                      </a:rPr>
                      <m:t>8</m:t>
                    </m:r>
                    <m:sSup>
                      <m:sSupPr>
                        <m:ctrlPr>
                          <a:rPr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>
                        <a:latin typeface="Cambria Math" panose="02040503050406030204" pitchFamily="18" charset="0"/>
                      </a:rPr>
                      <m:t>−4</m:t>
                    </m:r>
                    <m:r>
                      <a:rPr>
                        <a:latin typeface="Cambria Math" panose="02040503050406030204" pitchFamily="18" charset="0"/>
                      </a:rPr>
                      <m:t>𝑥</m:t>
                    </m:r>
                    <m:r>
                      <a:rPr>
                        <a:latin typeface="Cambria Math" panose="02040503050406030204" pitchFamily="18" charset="0"/>
                      </a:rPr>
                      <m:t>=1</m:t>
                    </m:r>
                  </m:oMath>
                </a14:m>
                <a:endParaRPr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481" t="-1227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sz="3100" dirty="0"/>
              <a:t>Example 4: Using the Quadratic Formula</a:t>
            </a:r>
            <a:r>
              <a:rPr lang="en-US" sz="3100" dirty="0"/>
              <a:t>—Slide 2</a:t>
            </a:r>
            <a:endParaRPr sz="31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sz="2800" b="1" dirty="0"/>
              <a:t>Solution</a:t>
            </a:r>
          </a:p>
          <a:p>
            <a:pPr>
              <a:defRPr sz="2800"/>
            </a:pPr>
            <a:r>
              <a:rPr dirty="0"/>
              <a:t>​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graphicFrame>
            <p:nvGraphicFramePr>
              <p:cNvPr id="4" name="Table Placeholder 2">
                <a:extLst>
                  <a:ext uri="{FF2B5EF4-FFF2-40B4-BE49-F238E27FC236}">
                    <a16:creationId xmlns:a16="http://schemas.microsoft.com/office/drawing/2014/main" id="{5CDA6F7B-9EE0-4B5E-A4B9-8F2AFD2E7858}"/>
                  </a:ext>
                </a:extLst>
              </p:cNvPr>
              <p:cNvGraphicFramePr>
                <a:graphicFrameLocks/>
              </p:cNvGraphicFramePr>
              <p:nvPr>
                <p:extLst>
                  <p:ext uri="{D42A27DB-BD31-4B8C-83A1-F6EECF244321}">
                    <p14:modId xmlns:p14="http://schemas.microsoft.com/office/powerpoint/2010/main" val="3216624849"/>
                  </p:ext>
                </p:extLst>
              </p:nvPr>
            </p:nvGraphicFramePr>
            <p:xfrm>
              <a:off x="881743" y="1600200"/>
              <a:ext cx="8229600" cy="939800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1785257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1981200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  <a:gridCol w="4463143">
                      <a:extLst>
                        <a:ext uri="{9D8B030D-6E8A-4147-A177-3AD203B41FA5}">
                          <a16:colId xmlns:a16="http://schemas.microsoft.com/office/drawing/2014/main" val="20002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pPr algn="r">
                            <a:defRPr sz="1800"/>
                          </a:pPr>
                          <a:r>
                            <a:rPr sz="2000" dirty="0"/>
                            <a:t>​</a:t>
                          </a:r>
                          <a14:m>
                            <m:oMath xmlns:m="http://schemas.openxmlformats.org/officeDocument/2006/math">
                              <m:r>
                                <a:rPr sz="2000">
                                  <a:latin typeface="Cambria Math"/>
                                </a:rPr>
                                <m:t>8</m:t>
                              </m:r>
                              <m:sSup>
                                <m:sSupPr>
                                  <m:ctrlPr>
                                    <a:rPr sz="20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sz="2000">
                                      <a:latin typeface="Cambria Math"/>
                                    </a:rPr>
                                    <m:t>𝑥</m:t>
                                  </m:r>
                                </m:e>
                                <m:sup>
                                  <m:r>
                                    <a:rPr sz="2000"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sz="2000">
                                  <a:latin typeface="Cambria Math"/>
                                </a:rPr>
                                <m:t>−4</m:t>
                              </m:r>
                              <m:r>
                                <a:rPr sz="2000">
                                  <a:latin typeface="Cambria Math"/>
                                </a:rPr>
                                <m:t>𝑥</m:t>
                              </m:r>
                            </m:oMath>
                          </a14:m>
                          <a:endParaRPr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sz="2000" dirty="0"/>
                            <a:t>​</a:t>
                          </a:r>
                          <a14:m>
                            <m:oMath xmlns:m="http://schemas.openxmlformats.org/officeDocument/2006/math">
                              <m:r>
                                <a:rPr sz="2000">
                                  <a:latin typeface="Cambria Math"/>
                                </a:rPr>
                                <m:t>=1</m:t>
                              </m:r>
                            </m:oMath>
                          </a14:m>
                          <a:endParaRPr sz="2000" dirty="0"/>
                        </a:p>
                      </a:txBody>
                      <a:tcPr/>
                    </a:tc>
                    <a:tc rowSpan="2">
                      <a:txBody>
                        <a:bodyPr/>
                        <a:lstStyle/>
                        <a:p>
                          <a:pPr algn="l">
                            <a:defRPr sz="1100" b="1"/>
                          </a:pPr>
                          <a:r>
                            <a:rPr sz="1800" b="0" dirty="0"/>
                            <a:t>Before applying the quadratic formula, move all the terms to one side so</a:t>
                          </a:r>
                          <a:r>
                            <a:rPr lang="en-US" sz="1800" b="0" dirty="0"/>
                            <a:t> </a:t>
                          </a:r>
                          <a:r>
                            <a:rPr lang="en-US" sz="1800" b="0" i="1" dirty="0"/>
                            <a:t>a</a:t>
                          </a:r>
                          <a:r>
                            <a:rPr lang="en-US" sz="1800" b="0" dirty="0"/>
                            <a:t>, </a:t>
                          </a:r>
                          <a:r>
                            <a:rPr lang="en-US" sz="1800" b="0" i="1" dirty="0"/>
                            <a:t>b</a:t>
                          </a:r>
                          <a:r>
                            <a:rPr lang="en-US" sz="1800" b="0" dirty="0"/>
                            <a:t>, and </a:t>
                          </a:r>
                          <a:r>
                            <a:rPr lang="en-US" sz="1800" b="0" i="1" dirty="0"/>
                            <a:t>c</a:t>
                          </a:r>
                          <a:r>
                            <a:rPr sz="1800" b="0" dirty="0"/>
                            <a:t> can be identified correctly.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543560">
                    <a:tc>
                      <a:txBody>
                        <a:bodyPr/>
                        <a:lstStyle/>
                        <a:p>
                          <a:pPr algn="r">
                            <a:defRPr sz="1800"/>
                          </a:pPr>
                          <a:r>
                            <a:rPr sz="2000" dirty="0"/>
                            <a:t>​</a:t>
                          </a:r>
                          <a14:m>
                            <m:oMath xmlns:m="http://schemas.openxmlformats.org/officeDocument/2006/math">
                              <m:r>
                                <a:rPr sz="2000">
                                  <a:latin typeface="Cambria Math"/>
                                </a:rPr>
                                <m:t>8</m:t>
                              </m:r>
                              <m:sSup>
                                <m:sSupPr>
                                  <m:ctrlPr>
                                    <a:rPr sz="20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sz="2000">
                                      <a:latin typeface="Cambria Math"/>
                                    </a:rPr>
                                    <m:t>𝑥</m:t>
                                  </m:r>
                                </m:e>
                                <m:sup>
                                  <m:r>
                                    <a:rPr sz="2000"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sz="2000">
                                  <a:latin typeface="Cambria Math"/>
                                </a:rPr>
                                <m:t>−4</m:t>
                              </m:r>
                              <m:r>
                                <a:rPr sz="2000">
                                  <a:latin typeface="Cambria Math"/>
                                </a:rPr>
                                <m:t>𝑥</m:t>
                              </m:r>
                              <m:r>
                                <a:rPr sz="2000">
                                  <a:latin typeface="Cambria Math"/>
                                </a:rPr>
                                <m:t>−1</m:t>
                              </m:r>
                            </m:oMath>
                          </a14:m>
                          <a:endParaRPr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sz="2000" dirty="0"/>
                            <a:t>​</a:t>
                          </a:r>
                          <a14:m>
                            <m:oMath xmlns:m="http://schemas.openxmlformats.org/officeDocument/2006/math">
                              <m:r>
                                <a:rPr sz="2000">
                                  <a:latin typeface="Cambria Math"/>
                                </a:rPr>
                                <m:t>=0</m:t>
                              </m:r>
                            </m:oMath>
                          </a14:m>
                          <a:endParaRPr sz="2000" dirty="0"/>
                        </a:p>
                      </a:txBody>
                      <a:tcPr/>
                    </a:tc>
                    <a:tc vMerge="1">
                      <a:txBody>
                        <a:bodyPr/>
                        <a:lstStyle/>
                        <a:p>
                          <a:pPr algn="l">
                            <a:defRPr sz="1100" b="1"/>
                          </a:pPr>
                          <a:endParaRPr sz="180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</a:tbl>
              </a:graphicData>
            </a:graphic>
          </p:graphicFrame>
        </mc:Choice>
        <mc:Fallback>
          <p:graphicFrame>
            <p:nvGraphicFramePr>
              <p:cNvPr id="4" name="Table Placeholder 2">
                <a:extLst>
                  <a:ext uri="{FF2B5EF4-FFF2-40B4-BE49-F238E27FC236}">
                    <a16:creationId xmlns:a16="http://schemas.microsoft.com/office/drawing/2014/main" id="{5CDA6F7B-9EE0-4B5E-A4B9-8F2AFD2E7858}"/>
                  </a:ext>
                </a:extLst>
              </p:cNvPr>
              <p:cNvGraphicFramePr>
                <a:graphicFrameLocks/>
              </p:cNvGraphicFramePr>
              <p:nvPr>
                <p:extLst>
                  <p:ext uri="{D42A27DB-BD31-4B8C-83A1-F6EECF244321}">
                    <p14:modId xmlns:p14="http://schemas.microsoft.com/office/powerpoint/2010/main" val="3216624849"/>
                  </p:ext>
                </p:extLst>
              </p:nvPr>
            </p:nvGraphicFramePr>
            <p:xfrm>
              <a:off x="881743" y="1600200"/>
              <a:ext cx="8229600" cy="939800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1785257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1981200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  <a:gridCol w="4463143">
                      <a:extLst>
                        <a:ext uri="{9D8B030D-6E8A-4147-A177-3AD203B41FA5}">
                          <a16:colId xmlns:a16="http://schemas.microsoft.com/office/drawing/2014/main" val="20002"/>
                        </a:ext>
                      </a:extLst>
                    </a:gridCol>
                  </a:tblGrid>
                  <a:tr h="3962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t="-7692" r="-361092" b="-15538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90154" t="-7692" r="-225538" b="-155385"/>
                          </a:stretch>
                        </a:blipFill>
                      </a:tcPr>
                    </a:tc>
                    <a:tc rowSpan="2">
                      <a:txBody>
                        <a:bodyPr/>
                        <a:lstStyle/>
                        <a:p>
                          <a:pPr algn="l">
                            <a:defRPr sz="1100" b="1"/>
                          </a:pPr>
                          <a:r>
                            <a:rPr sz="1800" b="0" dirty="0"/>
                            <a:t>Before applying the quadratic formula, move all the terms to one side so</a:t>
                          </a:r>
                          <a:r>
                            <a:rPr lang="en-US" sz="1800" b="0" dirty="0"/>
                            <a:t> </a:t>
                          </a:r>
                          <a:r>
                            <a:rPr lang="en-US" sz="1800" b="0" i="1" dirty="0"/>
                            <a:t>a</a:t>
                          </a:r>
                          <a:r>
                            <a:rPr lang="en-US" sz="1800" b="0" dirty="0"/>
                            <a:t>, </a:t>
                          </a:r>
                          <a:r>
                            <a:rPr lang="en-US" sz="1800" b="0" i="1" dirty="0"/>
                            <a:t>b</a:t>
                          </a:r>
                          <a:r>
                            <a:rPr lang="en-US" sz="1800" b="0" dirty="0"/>
                            <a:t>, and </a:t>
                          </a:r>
                          <a:r>
                            <a:rPr lang="en-US" sz="1800" b="0" i="1" dirty="0"/>
                            <a:t>c</a:t>
                          </a:r>
                          <a:r>
                            <a:rPr sz="1800" b="0" dirty="0"/>
                            <a:t> can be identified correctly.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54356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t="-77778" r="-361092" b="-1222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90154" t="-77778" r="-225538" b="-12222"/>
                          </a:stretch>
                        </a:blipFill>
                      </a:tcPr>
                    </a:tc>
                    <a:tc vMerge="1">
                      <a:txBody>
                        <a:bodyPr/>
                        <a:lstStyle/>
                        <a:p>
                          <a:pPr algn="l">
                            <a:defRPr sz="1100" b="1"/>
                          </a:pPr>
                          <a:endParaRPr sz="180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 Placeholder 2">
                <a:extLst>
                  <a:ext uri="{FF2B5EF4-FFF2-40B4-BE49-F238E27FC236}">
                    <a16:creationId xmlns:a16="http://schemas.microsoft.com/office/drawing/2014/main" id="{4EE81F26-B776-4E9F-A706-492CFB554DC2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881743" y="2438400"/>
                <a:ext cx="8229600" cy="685800"/>
              </a:xfrm>
              <a:prstGeom prst="rect">
                <a:avLst/>
              </a:prstGeom>
            </p:spPr>
            <p:txBody>
              <a:bodyPr>
                <a:normAutofit fontScale="70000" lnSpcReduction="20000"/>
              </a:bodyPr>
              <a:lstStyle>
                <a:lvl1pPr marL="0" indent="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None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>
                  <a:defRPr sz="2800"/>
                </a:pPr>
                <a:r>
                  <a:rPr lang="en-US" sz="3100" dirty="0"/>
                  <a:t>​</a:t>
                </a:r>
                <a14:m>
                  <m:oMath xmlns:m="http://schemas.openxmlformats.org/officeDocument/2006/math">
                    <m:r>
                      <a:rPr lang="en-US" sz="3100">
                        <a:latin typeface="Cambria Math" panose="02040503050406030204" pitchFamily="18" charset="0"/>
                      </a:rPr>
                      <m:t>𝑎</m:t>
                    </m:r>
                    <m:r>
                      <a:rPr lang="en-US" sz="3100">
                        <a:latin typeface="Cambria Math" panose="02040503050406030204" pitchFamily="18" charset="0"/>
                      </a:rPr>
                      <m:t>=8</m:t>
                    </m:r>
                  </m:oMath>
                </a14:m>
                <a:r>
                  <a:rPr lang="en-US" sz="3100" dirty="0"/>
                  <a:t>, </a:t>
                </a:r>
                <a14:m>
                  <m:oMath xmlns:m="http://schemas.openxmlformats.org/officeDocument/2006/math">
                    <m:r>
                      <a:rPr lang="en-US" sz="3100">
                        <a:latin typeface="Cambria Math" panose="02040503050406030204" pitchFamily="18" charset="0"/>
                      </a:rPr>
                      <m:t>𝑏</m:t>
                    </m:r>
                    <m:r>
                      <a:rPr lang="en-US" sz="3100">
                        <a:latin typeface="Cambria Math" panose="02040503050406030204" pitchFamily="18" charset="0"/>
                      </a:rPr>
                      <m:t>=−4</m:t>
                    </m:r>
                  </m:oMath>
                </a14:m>
                <a:r>
                  <a:rPr lang="en-US" sz="3100" dirty="0"/>
                  <a:t>, </a:t>
                </a:r>
                <a14:m>
                  <m:oMath xmlns:m="http://schemas.openxmlformats.org/officeDocument/2006/math">
                    <m:r>
                      <a:rPr lang="en-US" sz="3100">
                        <a:latin typeface="Cambria Math" panose="02040503050406030204" pitchFamily="18" charset="0"/>
                      </a:rPr>
                      <m:t>𝑐</m:t>
                    </m:r>
                    <m:r>
                      <a:rPr lang="en-US" sz="3100">
                        <a:latin typeface="Cambria Math" panose="02040503050406030204" pitchFamily="18" charset="0"/>
                      </a:rPr>
                      <m:t>=−1</m:t>
                    </m:r>
                  </m:oMath>
                </a14:m>
                <a:endParaRPr lang="en-US" sz="3100" dirty="0"/>
              </a:p>
              <a:p>
                <a:r>
                  <a:rPr lang="en-US" dirty="0"/>
                  <a:t>​</a:t>
                </a:r>
              </a:p>
            </p:txBody>
          </p:sp>
        </mc:Choice>
        <mc:Fallback xmlns="">
          <p:sp>
            <p:nvSpPr>
              <p:cNvPr id="5" name="Text Placeholder 2">
                <a:extLst>
                  <a:ext uri="{FF2B5EF4-FFF2-40B4-BE49-F238E27FC236}">
                    <a16:creationId xmlns:a16="http://schemas.microsoft.com/office/drawing/2014/main" id="{4EE81F26-B776-4E9F-A706-492CFB554DC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81743" y="2438400"/>
                <a:ext cx="8229600" cy="685800"/>
              </a:xfrm>
              <a:prstGeom prst="rect">
                <a:avLst/>
              </a:prstGeom>
              <a:blipFill>
                <a:blip r:embed="rId3"/>
                <a:stretch>
                  <a:fillRect l="-963" t="-15044" b="-1327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graphicFrame>
            <p:nvGraphicFramePr>
              <p:cNvPr id="6" name="Table Placeholder 2">
                <a:extLst>
                  <a:ext uri="{FF2B5EF4-FFF2-40B4-BE49-F238E27FC236}">
                    <a16:creationId xmlns:a16="http://schemas.microsoft.com/office/drawing/2014/main" id="{70D61C20-3A89-472E-A31D-669999C3F55B}"/>
                  </a:ext>
                </a:extLst>
              </p:cNvPr>
              <p:cNvGraphicFramePr>
                <a:graphicFrameLocks/>
              </p:cNvGraphicFramePr>
              <p:nvPr>
                <p:extLst>
                  <p:ext uri="{D42A27DB-BD31-4B8C-83A1-F6EECF244321}">
                    <p14:modId xmlns:p14="http://schemas.microsoft.com/office/powerpoint/2010/main" val="3239248559"/>
                  </p:ext>
                </p:extLst>
              </p:nvPr>
            </p:nvGraphicFramePr>
            <p:xfrm>
              <a:off x="838200" y="2819400"/>
              <a:ext cx="7805058" cy="3193988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413658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3429000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  <a:gridCol w="3962400">
                      <a:extLst>
                        <a:ext uri="{9D8B030D-6E8A-4147-A177-3AD203B41FA5}">
                          <a16:colId xmlns:a16="http://schemas.microsoft.com/office/drawing/2014/main" val="20002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sz="2200">
                                    <a:latin typeface="Cambria Math"/>
                                  </a:rPr>
                                  <m:t>𝑥</m:t>
                                </m:r>
                              </m:oMath>
                            </m:oMathPara>
                          </a14:m>
                          <a:endParaRPr sz="22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sz="2200"/>
                            <a:t>​</a:t>
                          </a:r>
                          <a14:m>
                            <m:oMath xmlns:m="http://schemas.openxmlformats.org/officeDocument/2006/math">
                              <m:r>
                                <a:rPr sz="2200">
                                  <a:latin typeface="Cambria Math"/>
                                </a:rPr>
                                <m:t>=</m:t>
                              </m:r>
                              <m:f>
                                <m:fPr>
                                  <m:ctrlPr>
                                    <a:rPr sz="22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sz="2200">
                                      <a:latin typeface="Cambria Math"/>
                                    </a:rPr>
                                    <m:t>−</m:t>
                                  </m:r>
                                  <m:d>
                                    <m:dPr>
                                      <m:ctrlPr>
                                        <a:rPr sz="22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sz="2200">
                                          <a:latin typeface="Cambria Math"/>
                                        </a:rPr>
                                        <m:t>−4</m:t>
                                      </m:r>
                                    </m:e>
                                  </m:d>
                                  <m:r>
                                    <a:rPr sz="2200">
                                      <a:latin typeface="Cambria Math"/>
                                    </a:rPr>
                                    <m:t>±</m:t>
                                  </m:r>
                                  <m:rad>
                                    <m:radPr>
                                      <m:degHide m:val="on"/>
                                      <m:ctrlPr>
                                        <a:rPr sz="22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radPr>
                                    <m:deg/>
                                    <m:e>
                                      <m:sSup>
                                        <m:sSupPr>
                                          <m:ctrlPr>
                                            <a:rPr sz="22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pPr>
                                        <m:e>
                                          <m:d>
                                            <m:dPr>
                                              <m:ctrlPr>
                                                <a:rPr sz="2200" i="1"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dPr>
                                            <m:e>
                                              <m:r>
                                                <a:rPr sz="2200">
                                                  <a:latin typeface="Cambria Math"/>
                                                </a:rPr>
                                                <m:t>−4</m:t>
                                              </m:r>
                                            </m:e>
                                          </m:d>
                                        </m:e>
                                        <m:sup>
                                          <m:r>
                                            <a:rPr sz="2200">
                                              <a:latin typeface="Cambria Math"/>
                                            </a:rPr>
                                            <m:t>2</m:t>
                                          </m:r>
                                        </m:sup>
                                      </m:sSup>
                                      <m:r>
                                        <a:rPr sz="2200">
                                          <a:latin typeface="Cambria Math"/>
                                        </a:rPr>
                                        <m:t>−4</m:t>
                                      </m:r>
                                      <m:d>
                                        <m:dPr>
                                          <m:ctrlPr>
                                            <a:rPr sz="22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dPr>
                                        <m:e>
                                          <m:r>
                                            <a:rPr sz="2200">
                                              <a:latin typeface="Cambria Math"/>
                                            </a:rPr>
                                            <m:t>8</m:t>
                                          </m:r>
                                        </m:e>
                                      </m:d>
                                      <m:d>
                                        <m:dPr>
                                          <m:ctrlPr>
                                            <a:rPr sz="22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dPr>
                                        <m:e>
                                          <m:r>
                                            <a:rPr sz="2200">
                                              <a:latin typeface="Cambria Math"/>
                                            </a:rPr>
                                            <m:t>−1</m:t>
                                          </m:r>
                                        </m:e>
                                      </m:d>
                                    </m:e>
                                  </m:rad>
                                </m:num>
                                <m:den>
                                  <m:r>
                                    <a:rPr sz="2200">
                                      <a:latin typeface="Cambria Math"/>
                                    </a:rPr>
                                    <m:t>2</m:t>
                                  </m:r>
                                  <m:d>
                                    <m:dPr>
                                      <m:ctrlPr>
                                        <a:rPr sz="22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sz="2200">
                                          <a:latin typeface="Cambria Math"/>
                                        </a:rPr>
                                        <m:t>8</m:t>
                                      </m:r>
                                    </m:e>
                                  </m:d>
                                </m:den>
                              </m:f>
                            </m:oMath>
                          </a14:m>
                          <a:endParaRPr sz="2200"/>
                        </a:p>
                      </a:txBody>
                      <a:tcPr/>
                    </a:tc>
                    <a:tc rowSpan="2">
                      <a:txBody>
                        <a:bodyPr/>
                        <a:lstStyle/>
                        <a:p>
                          <a:pPr algn="l">
                            <a:defRPr sz="1100" b="1"/>
                          </a:pPr>
                          <a:r>
                            <a:rPr sz="1800" b="0" dirty="0"/>
                            <a:t>Apply the quadratic formula by making the appropriate replacements for</a:t>
                          </a:r>
                          <a:r>
                            <a:rPr lang="en-US" sz="1800" b="0" dirty="0"/>
                            <a:t> </a:t>
                          </a:r>
                          <a:r>
                            <a:rPr lang="en-US" sz="1800" b="0" i="1" dirty="0"/>
                            <a:t>a</a:t>
                          </a:r>
                          <a:r>
                            <a:rPr lang="en-US" sz="1800" b="0" dirty="0"/>
                            <a:t>, </a:t>
                          </a:r>
                          <a:r>
                            <a:rPr lang="en-US" sz="1800" b="0" i="1" dirty="0"/>
                            <a:t>b</a:t>
                          </a:r>
                          <a:r>
                            <a:rPr lang="en-US" sz="1800" b="0" dirty="0"/>
                            <a:t>, and </a:t>
                          </a:r>
                          <a:r>
                            <a:rPr lang="en-US" sz="1800" b="0" i="1" dirty="0"/>
                            <a:t>c</a:t>
                          </a:r>
                          <a:r>
                            <a:rPr lang="en-US" sz="1800" b="0" dirty="0"/>
                            <a:t>.</a:t>
                          </a:r>
                          <a:endParaRPr sz="1800" b="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sz="2200">
                                    <a:latin typeface="Cambria Math"/>
                                  </a:rPr>
                                  <m:t>𝑥</m:t>
                                </m:r>
                              </m:oMath>
                            </m:oMathPara>
                          </a14:m>
                          <a:endParaRPr sz="22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sz="2200" dirty="0"/>
                            <a:t>​</a:t>
                          </a:r>
                          <a14:m>
                            <m:oMath xmlns:m="http://schemas.openxmlformats.org/officeDocument/2006/math">
                              <m:r>
                                <a:rPr sz="2200">
                                  <a:latin typeface="Cambria Math"/>
                                </a:rPr>
                                <m:t>=</m:t>
                              </m:r>
                              <m:f>
                                <m:fPr>
                                  <m:ctrlPr>
                                    <a:rPr sz="22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sz="2200">
                                      <a:latin typeface="Cambria Math"/>
                                    </a:rPr>
                                    <m:t>4±</m:t>
                                  </m:r>
                                  <m:rad>
                                    <m:radPr>
                                      <m:degHide m:val="on"/>
                                      <m:ctrlPr>
                                        <a:rPr sz="22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radPr>
                                    <m:deg/>
                                    <m:e>
                                      <m:r>
                                        <a:rPr sz="2200">
                                          <a:latin typeface="Cambria Math"/>
                                        </a:rPr>
                                        <m:t>16+32</m:t>
                                      </m:r>
                                    </m:e>
                                  </m:rad>
                                </m:num>
                                <m:den>
                                  <m:r>
                                    <a:rPr sz="2200">
                                      <a:latin typeface="Cambria Math"/>
                                    </a:rPr>
                                    <m:t>16</m:t>
                                  </m:r>
                                </m:den>
                              </m:f>
                            </m:oMath>
                          </a14:m>
                          <a:endParaRPr sz="2200" dirty="0"/>
                        </a:p>
                      </a:txBody>
                      <a:tcPr/>
                    </a:tc>
                    <a:tc vMerge="1">
                      <a:txBody>
                        <a:bodyPr/>
                        <a:lstStyle/>
                        <a:p>
                          <a:pPr algn="l"/>
                          <a:endParaRPr sz="180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sz="2200">
                                    <a:latin typeface="Cambria Math"/>
                                  </a:rPr>
                                  <m:t>𝑥</m:t>
                                </m:r>
                              </m:oMath>
                            </m:oMathPara>
                          </a14:m>
                          <a:endParaRPr sz="220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sz="2200" dirty="0"/>
                            <a:t>​</a:t>
                          </a:r>
                          <a14:m>
                            <m:oMath xmlns:m="http://schemas.openxmlformats.org/officeDocument/2006/math">
                              <m:r>
                                <a:rPr sz="2200">
                                  <a:latin typeface="Cambria Math"/>
                                </a:rPr>
                                <m:t>=</m:t>
                              </m:r>
                              <m:f>
                                <m:fPr>
                                  <m:ctrlPr>
                                    <a:rPr sz="22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sz="2200">
                                      <a:latin typeface="Cambria Math"/>
                                    </a:rPr>
                                    <m:t>4±</m:t>
                                  </m:r>
                                  <m:rad>
                                    <m:radPr>
                                      <m:degHide m:val="on"/>
                                      <m:ctrlPr>
                                        <a:rPr sz="22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radPr>
                                    <m:deg/>
                                    <m:e>
                                      <m:r>
                                        <a:rPr sz="2200">
                                          <a:latin typeface="Cambria Math"/>
                                        </a:rPr>
                                        <m:t>48</m:t>
                                      </m:r>
                                    </m:e>
                                  </m:rad>
                                </m:num>
                                <m:den>
                                  <m:r>
                                    <a:rPr sz="2200">
                                      <a:latin typeface="Cambria Math"/>
                                    </a:rPr>
                                    <m:t>16</m:t>
                                  </m:r>
                                </m:den>
                              </m:f>
                            </m:oMath>
                          </a14:m>
                          <a:endParaRPr sz="22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>
                            <a:defRPr b="1"/>
                          </a:pPr>
                          <a:r>
                            <a:rPr sz="1800" b="0" dirty="0"/>
                            <a:t>The discriminant, </a:t>
                          </a:r>
                          <a:r>
                            <a:rPr sz="1800" b="0" dirty="0">
                              <a:latin typeface="Cambria Math"/>
                            </a:rPr>
                            <a:t>48</a:t>
                          </a:r>
                          <a:r>
                            <a:rPr sz="1800" b="0" dirty="0"/>
                            <a:t>, is positive.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sz="2200">
                                    <a:latin typeface="Cambria Math"/>
                                  </a:rPr>
                                  <m:t>𝑥</m:t>
                                </m:r>
                              </m:oMath>
                            </m:oMathPara>
                          </a14:m>
                          <a:endParaRPr sz="220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sz="2200"/>
                            <a:t>​</a:t>
                          </a:r>
                          <a14:m>
                            <m:oMath xmlns:m="http://schemas.openxmlformats.org/officeDocument/2006/math">
                              <m:r>
                                <a:rPr sz="2200">
                                  <a:latin typeface="Cambria Math"/>
                                </a:rPr>
                                <m:t>=</m:t>
                              </m:r>
                              <m:f>
                                <m:fPr>
                                  <m:ctrlPr>
                                    <a:rPr sz="22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sz="2200">
                                      <a:latin typeface="Cambria Math"/>
                                    </a:rPr>
                                    <m:t>4±4</m:t>
                                  </m:r>
                                  <m:rad>
                                    <m:radPr>
                                      <m:degHide m:val="on"/>
                                      <m:ctrlPr>
                                        <a:rPr sz="22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radPr>
                                    <m:deg/>
                                    <m:e>
                                      <m:r>
                                        <a:rPr sz="2200">
                                          <a:latin typeface="Cambria Math"/>
                                        </a:rPr>
                                        <m:t>3</m:t>
                                      </m:r>
                                    </m:e>
                                  </m:rad>
                                </m:num>
                                <m:den>
                                  <m:r>
                                    <a:rPr sz="2200">
                                      <a:latin typeface="Cambria Math"/>
                                    </a:rPr>
                                    <m:t>16</m:t>
                                  </m:r>
                                </m:den>
                              </m:f>
                            </m:oMath>
                          </a14:m>
                          <a:endParaRPr sz="2200"/>
                        </a:p>
                      </a:txBody>
                      <a:tcPr/>
                    </a:tc>
                    <a:tc rowSpan="2">
                      <a:txBody>
                        <a:bodyPr/>
                        <a:lstStyle/>
                        <a:p>
                          <a:pPr algn="l">
                            <a:defRPr b="1"/>
                          </a:pPr>
                          <a:r>
                            <a:rPr sz="1800" b="0" dirty="0"/>
                            <a:t>We can cancel out the common factor of </a:t>
                          </a:r>
                          <a:r>
                            <a:rPr sz="1800" b="0" dirty="0">
                              <a:latin typeface="Cambria Math"/>
                            </a:rPr>
                            <a:t>4</a:t>
                          </a:r>
                          <a:r>
                            <a:rPr sz="1800" b="0" dirty="0"/>
                            <a:t> in the numerator and denominator.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sz="2200">
                                    <a:latin typeface="Cambria Math"/>
                                  </a:rPr>
                                  <m:t>𝑥</m:t>
                                </m:r>
                              </m:oMath>
                            </m:oMathPara>
                          </a14:m>
                          <a:endParaRPr sz="22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sz="2200" dirty="0"/>
                            <a:t>​</a:t>
                          </a:r>
                          <a14:m>
                            <m:oMath xmlns:m="http://schemas.openxmlformats.org/officeDocument/2006/math">
                              <m:r>
                                <a:rPr sz="2200">
                                  <a:latin typeface="Cambria Math"/>
                                </a:rPr>
                                <m:t>=</m:t>
                              </m:r>
                              <m:f>
                                <m:fPr>
                                  <m:ctrlPr>
                                    <a:rPr sz="22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sz="2200">
                                      <a:latin typeface="Cambria Math"/>
                                    </a:rPr>
                                    <m:t>1±</m:t>
                                  </m:r>
                                  <m:rad>
                                    <m:radPr>
                                      <m:degHide m:val="on"/>
                                      <m:ctrlPr>
                                        <a:rPr sz="22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radPr>
                                    <m:deg/>
                                    <m:e>
                                      <m:r>
                                        <a:rPr sz="2200">
                                          <a:latin typeface="Cambria Math"/>
                                        </a:rPr>
                                        <m:t>3</m:t>
                                      </m:r>
                                    </m:e>
                                  </m:rad>
                                </m:num>
                                <m:den>
                                  <m:r>
                                    <a:rPr sz="2200">
                                      <a:latin typeface="Cambria Math"/>
                                    </a:rPr>
                                    <m:t>4</m:t>
                                  </m:r>
                                </m:den>
                              </m:f>
                            </m:oMath>
                          </a14:m>
                          <a:endParaRPr sz="2200" dirty="0"/>
                        </a:p>
                      </a:txBody>
                      <a:tcPr/>
                    </a:tc>
                    <a:tc vMerge="1">
                      <a:txBody>
                        <a:bodyPr/>
                        <a:lstStyle/>
                        <a:p>
                          <a:pPr algn="l"/>
                          <a:endParaRPr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4"/>
                      </a:ext>
                    </a:extLst>
                  </a:tr>
                </a:tbl>
              </a:graphicData>
            </a:graphic>
          </p:graphicFrame>
        </mc:Choice>
        <mc:Fallback>
          <p:graphicFrame>
            <p:nvGraphicFramePr>
              <p:cNvPr id="6" name="Table Placeholder 2">
                <a:extLst>
                  <a:ext uri="{FF2B5EF4-FFF2-40B4-BE49-F238E27FC236}">
                    <a16:creationId xmlns:a16="http://schemas.microsoft.com/office/drawing/2014/main" id="{70D61C20-3A89-472E-A31D-669999C3F55B}"/>
                  </a:ext>
                </a:extLst>
              </p:cNvPr>
              <p:cNvGraphicFramePr>
                <a:graphicFrameLocks/>
              </p:cNvGraphicFramePr>
              <p:nvPr>
                <p:extLst>
                  <p:ext uri="{D42A27DB-BD31-4B8C-83A1-F6EECF244321}">
                    <p14:modId xmlns:p14="http://schemas.microsoft.com/office/powerpoint/2010/main" val="3239248559"/>
                  </p:ext>
                </p:extLst>
              </p:nvPr>
            </p:nvGraphicFramePr>
            <p:xfrm>
              <a:off x="838200" y="2819400"/>
              <a:ext cx="7805058" cy="3193988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413658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3429000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  <a:gridCol w="3962400">
                      <a:extLst>
                        <a:ext uri="{9D8B030D-6E8A-4147-A177-3AD203B41FA5}">
                          <a16:colId xmlns:a16="http://schemas.microsoft.com/office/drawing/2014/main" val="20002"/>
                        </a:ext>
                      </a:extLst>
                    </a:gridCol>
                  </a:tblGrid>
                  <a:tr h="689039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4"/>
                          <a:stretch>
                            <a:fillRect t="-4425" r="-1783824" b="-37168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4"/>
                          <a:stretch>
                            <a:fillRect l="-12078" t="-4425" r="-115453" b="-371681"/>
                          </a:stretch>
                        </a:blipFill>
                      </a:tcPr>
                    </a:tc>
                    <a:tc rowSpan="2">
                      <a:txBody>
                        <a:bodyPr/>
                        <a:lstStyle/>
                        <a:p>
                          <a:pPr algn="l">
                            <a:defRPr sz="1100" b="1"/>
                          </a:pPr>
                          <a:r>
                            <a:rPr sz="1800" b="0" dirty="0"/>
                            <a:t>Apply the quadratic formula by making the appropriate replacements for</a:t>
                          </a:r>
                          <a:r>
                            <a:rPr lang="en-US" sz="1800" b="0" dirty="0"/>
                            <a:t> </a:t>
                          </a:r>
                          <a:r>
                            <a:rPr lang="en-US" sz="1800" b="0" i="1" dirty="0"/>
                            <a:t>a</a:t>
                          </a:r>
                          <a:r>
                            <a:rPr lang="en-US" sz="1800" b="0" dirty="0"/>
                            <a:t>, </a:t>
                          </a:r>
                          <a:r>
                            <a:rPr lang="en-US" sz="1800" b="0" i="1" dirty="0"/>
                            <a:t>b</a:t>
                          </a:r>
                          <a:r>
                            <a:rPr lang="en-US" sz="1800" b="0" dirty="0"/>
                            <a:t>, and </a:t>
                          </a:r>
                          <a:r>
                            <a:rPr lang="en-US" sz="1800" b="0" i="1" dirty="0"/>
                            <a:t>c</a:t>
                          </a:r>
                          <a:r>
                            <a:rPr lang="en-US" sz="1800" b="0" dirty="0"/>
                            <a:t>.</a:t>
                          </a:r>
                          <a:endParaRPr sz="1800" b="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626682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4"/>
                          <a:stretch>
                            <a:fillRect t="-114563" r="-1783824" b="-3077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4"/>
                          <a:stretch>
                            <a:fillRect l="-12078" t="-114563" r="-115453" b="-307767"/>
                          </a:stretch>
                        </a:blipFill>
                      </a:tcPr>
                    </a:tc>
                    <a:tc vMerge="1">
                      <a:txBody>
                        <a:bodyPr/>
                        <a:lstStyle/>
                        <a:p>
                          <a:pPr algn="l"/>
                          <a:endParaRPr sz="180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626618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4"/>
                          <a:stretch>
                            <a:fillRect t="-214563" r="-1783824" b="-2077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4"/>
                          <a:stretch>
                            <a:fillRect l="-12078" t="-214563" r="-115453" b="-2077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l">
                            <a:defRPr b="1"/>
                          </a:pPr>
                          <a:r>
                            <a:rPr sz="1800" b="0" dirty="0"/>
                            <a:t>The discriminant, </a:t>
                          </a:r>
                          <a:r>
                            <a:rPr sz="1800" b="0" dirty="0">
                              <a:latin typeface="Cambria Math"/>
                            </a:rPr>
                            <a:t>48</a:t>
                          </a:r>
                          <a:r>
                            <a:rPr sz="1800" b="0" dirty="0"/>
                            <a:t>, is positive.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626872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4"/>
                          <a:stretch>
                            <a:fillRect t="-314563" r="-1783824" b="-1077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4"/>
                          <a:stretch>
                            <a:fillRect l="-12078" t="-314563" r="-115453" b="-107767"/>
                          </a:stretch>
                        </a:blipFill>
                      </a:tcPr>
                    </a:tc>
                    <a:tc rowSpan="2">
                      <a:txBody>
                        <a:bodyPr/>
                        <a:lstStyle/>
                        <a:p>
                          <a:pPr algn="l">
                            <a:defRPr b="1"/>
                          </a:pPr>
                          <a:r>
                            <a:rPr sz="1800" b="0" dirty="0"/>
                            <a:t>We can cancel out the common factor of </a:t>
                          </a:r>
                          <a:r>
                            <a:rPr sz="1800" b="0" dirty="0">
                              <a:latin typeface="Cambria Math"/>
                            </a:rPr>
                            <a:t>4</a:t>
                          </a:r>
                          <a:r>
                            <a:rPr sz="1800" b="0" dirty="0"/>
                            <a:t> in the numerator and denominator.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  <a:tr h="624777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4"/>
                          <a:stretch>
                            <a:fillRect t="-414563" r="-1783824" b="-77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4"/>
                          <a:stretch>
                            <a:fillRect l="-12078" t="-414563" r="-115453" b="-7767"/>
                          </a:stretch>
                        </a:blipFill>
                      </a:tcPr>
                    </a:tc>
                    <a:tc vMerge="1">
                      <a:txBody>
                        <a:bodyPr/>
                        <a:lstStyle/>
                        <a:p>
                          <a:pPr algn="l"/>
                          <a:endParaRPr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4"/>
                      </a:ext>
                    </a:extLst>
                  </a:tr>
                </a:tbl>
              </a:graphicData>
            </a:graphic>
          </p:graphicFrame>
        </mc:Fallback>
      </mc:AlternateContent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sz="3100" dirty="0"/>
              <a:t>Example 4: Using the Quadratic Formula</a:t>
            </a:r>
            <a:r>
              <a:rPr lang="en-US" sz="3100" dirty="0"/>
              <a:t>—Slide 3</a:t>
            </a:r>
            <a:endParaRPr sz="31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pPr>
                  <a:defRPr sz="2800"/>
                </a:pPr>
                <a:r>
                  <a:t>​</a:t>
                </a:r>
                <a:r>
                  <a:rPr sz="2800"/>
                  <a:t>Thus, the solutions are </a:t>
                </a:r>
                <a14:m>
                  <m:oMath xmlns:m="http://schemas.openxmlformats.org/officeDocument/2006/math">
                    <m:r>
                      <a:rPr>
                        <a:latin typeface="Cambria Math" panose="02040503050406030204" pitchFamily="18" charset="0"/>
                      </a:rPr>
                      <m:t>𝑥</m:t>
                    </m:r>
                    <m:r>
                      <a:rPr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>
                            <a:latin typeface="Cambria Math" panose="02040503050406030204" pitchFamily="18" charset="0"/>
                          </a:rPr>
                          <m:t>1+</m:t>
                        </m:r>
                        <m:rad>
                          <m:radPr>
                            <m:degHide m:val="on"/>
                            <m:ctrlPr>
                              <a:rPr i="1"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>
                                <a:latin typeface="Cambria Math" panose="02040503050406030204" pitchFamily="18" charset="0"/>
                              </a:rPr>
                              <m:t>3</m:t>
                            </m:r>
                          </m:e>
                        </m:rad>
                      </m:num>
                      <m:den>
                        <m:r>
                          <a:rPr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</m:oMath>
                </a14:m>
                <a:r>
                  <a:rPr sz="2800"/>
                  <a:t> and </a:t>
                </a:r>
                <a14:m>
                  <m:oMath xmlns:m="http://schemas.openxmlformats.org/officeDocument/2006/math">
                    <m:r>
                      <a:rPr>
                        <a:latin typeface="Cambria Math" panose="02040503050406030204" pitchFamily="18" charset="0"/>
                      </a:rPr>
                      <m:t>𝑥</m:t>
                    </m:r>
                    <m:r>
                      <a:rPr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>
                            <a:latin typeface="Cambria Math" panose="02040503050406030204" pitchFamily="18" charset="0"/>
                          </a:rPr>
                          <m:t>1−</m:t>
                        </m:r>
                        <m:rad>
                          <m:radPr>
                            <m:degHide m:val="on"/>
                            <m:ctrlPr>
                              <a:rPr i="1"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>
                                <a:latin typeface="Cambria Math" panose="02040503050406030204" pitchFamily="18" charset="0"/>
                              </a:rPr>
                              <m:t>3</m:t>
                            </m:r>
                          </m:e>
                        </m:rad>
                      </m:num>
                      <m:den>
                        <m:r>
                          <a:rPr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</m:oMath>
                </a14:m>
                <a:r>
                  <a:rPr sz="2800"/>
                  <a:t>; two unique, real solutions.</a:t>
                </a:r>
              </a:p>
              <a:p>
                <a:r>
                  <a:t>​</a:t>
                </a:r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48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lang="en-US" dirty="0"/>
              <a:t>Definition: </a:t>
            </a:r>
            <a:r>
              <a:rPr dirty="0"/>
              <a:t>Quadratic Equations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pPr>
                  <a:defRPr sz="2800"/>
                </a:pPr>
                <a:r>
                  <a:rPr sz="2800" dirty="0"/>
                  <a:t>A </a:t>
                </a:r>
                <a:r>
                  <a:rPr sz="2800" b="1" dirty="0"/>
                  <a:t>quadratic equation in one variable</a:t>
                </a:r>
                <a:r>
                  <a:rPr sz="2800" dirty="0"/>
                  <a:t>, say the variable</a:t>
                </a:r>
                <a:r>
                  <a:rPr lang="en-US" sz="2800" i="1" dirty="0"/>
                  <a:t> x</a:t>
                </a:r>
                <a:r>
                  <a:rPr sz="2800" dirty="0"/>
                  <a:t>, is an equation that can be transformed into the form</a:t>
                </a:r>
              </a:p>
              <a:p>
                <a:pPr algn="ctr">
                  <a:defRPr sz="2800"/>
                </a:pPr>
                <a14:m>
                  <m:oMath xmlns:m="http://schemas.openxmlformats.org/officeDocument/2006/math">
                    <m:r>
                      <a:rPr>
                        <a:latin typeface="Cambria Math" panose="02040503050406030204" pitchFamily="18" charset="0"/>
                      </a:rPr>
                      <m:t>𝑎</m:t>
                    </m:r>
                    <m:sSup>
                      <m:sSupPr>
                        <m:ctrlPr>
                          <a:rPr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>
                        <a:latin typeface="Cambria Math" panose="02040503050406030204" pitchFamily="18" charset="0"/>
                      </a:rPr>
                      <m:t>+</m:t>
                    </m:r>
                    <m:r>
                      <a:rPr>
                        <a:latin typeface="Cambria Math" panose="02040503050406030204" pitchFamily="18" charset="0"/>
                      </a:rPr>
                      <m:t>𝑏𝑥</m:t>
                    </m:r>
                    <m:r>
                      <a:rPr>
                        <a:latin typeface="Cambria Math" panose="02040503050406030204" pitchFamily="18" charset="0"/>
                      </a:rPr>
                      <m:t>+</m:t>
                    </m:r>
                    <m:r>
                      <a:rPr>
                        <a:latin typeface="Cambria Math" panose="02040503050406030204" pitchFamily="18" charset="0"/>
                      </a:rPr>
                      <m:t>𝑐</m:t>
                    </m:r>
                    <m:r>
                      <a:rPr>
                        <a:latin typeface="Cambria Math" panose="02040503050406030204" pitchFamily="18" charset="0"/>
                      </a:rPr>
                      <m:t>=0</m:t>
                    </m:r>
                  </m:oMath>
                </a14:m>
                <a:r>
                  <a:rPr sz="2800" dirty="0"/>
                  <a:t>,</a:t>
                </a:r>
              </a:p>
              <a:p>
                <a:pPr>
                  <a:defRPr sz="2800"/>
                </a:pPr>
                <a:r>
                  <a:rPr lang="en-US" sz="2800" dirty="0"/>
                  <a:t>W</a:t>
                </a:r>
                <a:r>
                  <a:rPr sz="2800" dirty="0"/>
                  <a:t>here</a:t>
                </a:r>
                <a:r>
                  <a:rPr lang="en-US" sz="2800" dirty="0"/>
                  <a:t> </a:t>
                </a:r>
                <a:r>
                  <a:rPr lang="en-US" sz="2800" i="1" dirty="0"/>
                  <a:t>a</a:t>
                </a:r>
                <a:r>
                  <a:rPr lang="en-US" sz="2800" dirty="0"/>
                  <a:t>, </a:t>
                </a:r>
                <a:r>
                  <a:rPr lang="en-US" sz="2800" i="1" dirty="0"/>
                  <a:t>b</a:t>
                </a:r>
                <a:r>
                  <a:rPr lang="en-US" sz="2800" dirty="0"/>
                  <a:t>, and </a:t>
                </a:r>
                <a:r>
                  <a:rPr lang="en-US" sz="2800" i="1" dirty="0"/>
                  <a:t>c</a:t>
                </a:r>
                <a:r>
                  <a:rPr sz="2800" dirty="0"/>
                  <a:t> are real numbers and </a:t>
                </a:r>
                <a:r>
                  <a:rPr lang="en-US" sz="2800" i="1" dirty="0"/>
                  <a:t>a</a:t>
                </a:r>
                <a:r>
                  <a:rPr lang="en-US" sz="2800" dirty="0"/>
                  <a:t> </a:t>
                </a:r>
                <a:r>
                  <a:rPr lang="en-US" sz="28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≠ 0</a:t>
                </a:r>
                <a:r>
                  <a:rPr lang="en-US" sz="2800" dirty="0"/>
                  <a:t>.</a:t>
                </a:r>
                <a:r>
                  <a:rPr sz="2800" dirty="0"/>
                  <a:t> Such equations are also called </a:t>
                </a:r>
                <a:r>
                  <a:rPr sz="2800" b="1" dirty="0"/>
                  <a:t>second-degree</a:t>
                </a:r>
                <a:r>
                  <a:rPr sz="2800" dirty="0"/>
                  <a:t> equations, as </a:t>
                </a:r>
                <a:r>
                  <a:rPr lang="en-US" sz="2800" i="1" dirty="0"/>
                  <a:t>x</a:t>
                </a:r>
                <a:r>
                  <a:rPr lang="en-US" sz="2800" dirty="0"/>
                  <a:t> </a:t>
                </a:r>
                <a:r>
                  <a:rPr sz="2800" dirty="0"/>
                  <a:t>appears to the second power. The name quadratic comes from the Latin word </a:t>
                </a:r>
                <a:r>
                  <a:rPr sz="2800" i="1" dirty="0" err="1"/>
                  <a:t>quadrus</a:t>
                </a:r>
                <a:r>
                  <a:rPr sz="2800" dirty="0"/>
                  <a:t>, meaning "square."</a:t>
                </a:r>
              </a:p>
              <a:p>
                <a:endParaRPr sz="2800" dirty="0"/>
              </a:p>
            </p:txBody>
          </p:sp>
        </mc:Choice>
        <mc:Fallback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328" t="-986" r="-110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81D78D-4BEC-C2C2-913A-BDF1679701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4: Technology—Slide 1</a:t>
            </a:r>
            <a:endParaRPr lang="en-IN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3DFD40D-3CDB-B553-9C07-DBCDCEA93F9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 dirty="0"/>
          </a:p>
          <a:p>
            <a:endParaRPr lang="en-IN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ECABDDA-18E0-F8FB-265D-15F7ED0BC61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8000" y="1181100"/>
            <a:ext cx="2819400" cy="4495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162488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7FBE08-009B-277D-87A6-F2FEE086F1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4: Technology—Slide 2</a:t>
            </a:r>
            <a:endParaRPr lang="en-IN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B90EAED-D3CF-BC99-3967-851AB140046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sz="2600" b="0" i="0" dirty="0">
                <a:effectLst/>
              </a:rPr>
              <a:t>To use the quadratic formula on a TI-84 Plus, first define the variables </a:t>
            </a:r>
            <a:r>
              <a:rPr lang="en-US" sz="2600" b="0" i="1" dirty="0">
                <a:effectLst/>
              </a:rPr>
              <a:t>A</a:t>
            </a:r>
            <a:r>
              <a:rPr lang="en-US" sz="2600" b="0" i="0" dirty="0">
                <a:effectLst/>
              </a:rPr>
              <a:t>, </a:t>
            </a:r>
            <a:r>
              <a:rPr lang="en-US" sz="2600" b="0" i="1" dirty="0">
                <a:effectLst/>
              </a:rPr>
              <a:t>B</a:t>
            </a:r>
            <a:r>
              <a:rPr lang="en-US" sz="2600" b="0" i="0" dirty="0">
                <a:effectLst/>
              </a:rPr>
              <a:t>, and </a:t>
            </a:r>
            <a:r>
              <a:rPr lang="en-US" sz="2600" b="0" i="1" dirty="0">
                <a:effectLst/>
              </a:rPr>
              <a:t>C</a:t>
            </a:r>
            <a:r>
              <a:rPr lang="en-US" sz="2600" b="0" i="0" dirty="0">
                <a:effectLst/>
              </a:rPr>
              <a:t>. Enter the numerical value for </a:t>
            </a:r>
            <a:r>
              <a:rPr lang="en-US" sz="2600" b="0" i="1" dirty="0">
                <a:effectLst/>
              </a:rPr>
              <a:t>A</a:t>
            </a:r>
            <a:r>
              <a:rPr lang="en-US" sz="2600" b="0" i="0" dirty="0">
                <a:effectLst/>
              </a:rPr>
              <a:t>, press </a:t>
            </a:r>
            <a:r>
              <a:rPr lang="en-US" sz="2600" i="0" dirty="0" err="1">
                <a:effectLst/>
                <a:latin typeface="Ti86pc" pitchFamily="49" charset="0"/>
                <a:cs typeface="Times New Roman" panose="02020603050405020304" pitchFamily="18" charset="0"/>
              </a:rPr>
              <a:t>sto</a:t>
            </a:r>
            <a:r>
              <a:rPr lang="en-US" sz="2600" i="0" dirty="0">
                <a:effectLst/>
                <a:latin typeface="Ti86pc" pitchFamily="49" charset="0"/>
                <a:cs typeface="Times New Roman" panose="02020603050405020304" pitchFamily="18" charset="0"/>
                <a:sym typeface="Symbol" panose="05050102010706020507" pitchFamily="18" charset="2"/>
              </a:rPr>
              <a:t></a:t>
            </a:r>
            <a:r>
              <a:rPr lang="en-IN" sz="2600" b="0" i="0" dirty="0">
                <a:effectLst/>
              </a:rPr>
              <a:t>, press </a:t>
            </a:r>
            <a:r>
              <a:rPr lang="en-US" sz="2600" i="0" cap="all" dirty="0">
                <a:effectLst/>
                <a:latin typeface="Ti86pc" pitchFamily="49" charset="0"/>
                <a:cs typeface="Times New Roman" panose="02020603050405020304" pitchFamily="18" charset="0"/>
              </a:rPr>
              <a:t>alpha</a:t>
            </a:r>
            <a:r>
              <a:rPr lang="en-US" sz="2600" i="0" dirty="0">
                <a:effectLst/>
                <a:latin typeface="Ti86pc" pitchFamily="49" charset="0"/>
                <a:cs typeface="Times New Roman" panose="02020603050405020304" pitchFamily="18" charset="0"/>
              </a:rPr>
              <a:t> </a:t>
            </a:r>
            <a:r>
              <a:rPr lang="en-US" sz="2600" i="0" cap="all" dirty="0">
                <a:effectLst/>
                <a:latin typeface="Ti86pc" pitchFamily="49" charset="0"/>
                <a:cs typeface="Times New Roman" panose="02020603050405020304" pitchFamily="18" charset="0"/>
              </a:rPr>
              <a:t>math</a:t>
            </a:r>
            <a:r>
              <a:rPr lang="en-US" sz="2600" i="0" dirty="0">
                <a:effectLst/>
                <a:latin typeface="Ti86pc" pitchFamily="49" charset="0"/>
                <a:cs typeface="Times New Roman" panose="02020603050405020304" pitchFamily="18" charset="0"/>
              </a:rPr>
              <a:t> </a:t>
            </a:r>
            <a:r>
              <a:rPr lang="en-IN" sz="2600" b="0" i="0" dirty="0">
                <a:effectLst/>
              </a:rPr>
              <a:t>for </a:t>
            </a:r>
            <a:r>
              <a:rPr lang="en-US" sz="2600" i="0" dirty="0">
                <a:effectLst/>
                <a:latin typeface="Ti86pc" pitchFamily="49" charset="0"/>
                <a:cs typeface="Times New Roman" panose="02020603050405020304" pitchFamily="18" charset="0"/>
              </a:rPr>
              <a:t>A</a:t>
            </a:r>
            <a:r>
              <a:rPr lang="en-IN" sz="2600" b="0" i="0" dirty="0">
                <a:effectLst/>
              </a:rPr>
              <a:t>, and press </a:t>
            </a:r>
            <a:r>
              <a:rPr lang="en-US" sz="2600" i="0" cap="all" dirty="0">
                <a:effectLst/>
                <a:latin typeface="Ti86pc" pitchFamily="49" charset="0"/>
                <a:cs typeface="Times New Roman" panose="02020603050405020304" pitchFamily="18" charset="0"/>
              </a:rPr>
              <a:t>alpha </a:t>
            </a:r>
            <a:r>
              <a:rPr lang="en-US" sz="2600" i="0" dirty="0">
                <a:effectLst/>
                <a:latin typeface="Ti86pc" pitchFamily="49" charset="0"/>
                <a:cs typeface="Times New Roman" panose="02020603050405020304" pitchFamily="18" charset="0"/>
              </a:rPr>
              <a:t>.</a:t>
            </a:r>
            <a:r>
              <a:rPr lang="en-IN" sz="2600" b="0" i="0" dirty="0">
                <a:effectLst/>
              </a:rPr>
              <a:t>  </a:t>
            </a:r>
            <a:r>
              <a:rPr lang="en-US" sz="2600" b="0" i="0" dirty="0">
                <a:effectLst/>
              </a:rPr>
              <a:t>to enter a colon. Continue to store the values for </a:t>
            </a:r>
            <a:r>
              <a:rPr lang="en-US" sz="2600" b="0" i="1" dirty="0">
                <a:effectLst/>
              </a:rPr>
              <a:t>B</a:t>
            </a:r>
            <a:r>
              <a:rPr lang="en-US" sz="2600" b="0" i="0" dirty="0">
                <a:effectLst/>
              </a:rPr>
              <a:t> and </a:t>
            </a:r>
            <a:r>
              <a:rPr lang="en-US" sz="2600" b="0" i="1" dirty="0">
                <a:effectLst/>
              </a:rPr>
              <a:t>C</a:t>
            </a:r>
            <a:r>
              <a:rPr lang="en-US" sz="2600" b="0" i="0" dirty="0">
                <a:effectLst/>
              </a:rPr>
              <a:t>, and then press </a:t>
            </a:r>
            <a:r>
              <a:rPr lang="en-US" sz="2600" i="0" cap="all" dirty="0">
                <a:effectLst/>
                <a:latin typeface="Ti86pc" pitchFamily="49" charset="0"/>
                <a:cs typeface="Times New Roman" panose="02020603050405020304" pitchFamily="18" charset="0"/>
              </a:rPr>
              <a:t>enter</a:t>
            </a:r>
            <a:r>
              <a:rPr lang="en-US" sz="2600" b="0" i="0" dirty="0">
                <a:effectLst/>
              </a:rPr>
              <a:t>.</a:t>
            </a:r>
          </a:p>
          <a:p>
            <a:r>
              <a:rPr lang="en-US" sz="2600" b="0" i="0" dirty="0">
                <a:effectLst/>
              </a:rPr>
              <a:t>Once your variables are defined, enter the quadratic formula using </a:t>
            </a:r>
            <a:r>
              <a:rPr lang="en-US" sz="2600" i="0" cap="all" dirty="0">
                <a:effectLst/>
                <a:latin typeface="Ti86pc" pitchFamily="49" charset="0"/>
                <a:cs typeface="Times New Roman" panose="02020603050405020304" pitchFamily="18" charset="0"/>
              </a:rPr>
              <a:t>alpha</a:t>
            </a:r>
            <a:r>
              <a:rPr lang="en-US" sz="2600" b="0" i="0" dirty="0">
                <a:effectLst/>
              </a:rPr>
              <a:t> and the corresponding letters of the variables. Remember to use parentheses!</a:t>
            </a:r>
          </a:p>
          <a:p>
            <a:r>
              <a:rPr lang="en-US" sz="2600" b="0" i="0" dirty="0">
                <a:effectLst/>
              </a:rPr>
              <a:t>To obtain both solutions, enter the formula once with addition of the square root term in the numerator and once with subtraction of the square root term in the numerator.</a:t>
            </a:r>
            <a:endParaRPr lang="en-IN" sz="2600" dirty="0"/>
          </a:p>
        </p:txBody>
      </p:sp>
    </p:spTree>
    <p:extLst>
      <p:ext uri="{BB962C8B-B14F-4D97-AF65-F5344CB8AC3E}">
        <p14:creationId xmlns:p14="http://schemas.microsoft.com/office/powerpoint/2010/main" val="242164671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dirty="0"/>
              <a:t>Example </a:t>
            </a:r>
            <a:r>
              <a:rPr lang="en-US" dirty="0"/>
              <a:t>5</a:t>
            </a:r>
            <a:r>
              <a:rPr dirty="0"/>
              <a:t>: Methods of Solving Quadratic Equations</a:t>
            </a:r>
            <a:r>
              <a:rPr lang="en-US" dirty="0"/>
              <a:t>—Slide 1</a:t>
            </a:r>
            <a:endParaRPr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r>
                  <a:rPr sz="2800"/>
                  <a:t>Solve each of the following quadratic equations, identifying the most efficient method of solution.</a:t>
                </a:r>
              </a:p>
              <a:p>
                <a:pPr marL="514350" indent="-514350">
                  <a:buFont typeface="+mj-lt"/>
                  <a:buAutoNum type="alphaLcPeriod"/>
                  <a:defRPr sz="2800"/>
                </a:pPr>
                <a:r>
                  <a:t>​</a:t>
                </a:r>
                <a14:m>
                  <m:oMath xmlns:m="http://schemas.openxmlformats.org/officeDocument/2006/math">
                    <m:r>
                      <a:rPr>
                        <a:latin typeface="Cambria Math" panose="02040503050406030204" pitchFamily="18" charset="0"/>
                      </a:rPr>
                      <m:t>4</m:t>
                    </m:r>
                    <m:sSup>
                      <m:sSupPr>
                        <m:ctrlPr>
                          <a:rPr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>
                        <a:latin typeface="Cambria Math" panose="02040503050406030204" pitchFamily="18" charset="0"/>
                      </a:rPr>
                      <m:t>−</m:t>
                    </m:r>
                    <m:r>
                      <a:rPr>
                        <a:latin typeface="Cambria Math" panose="02040503050406030204" pitchFamily="18" charset="0"/>
                      </a:rPr>
                      <m:t>25</m:t>
                    </m:r>
                    <m:r>
                      <a:rPr>
                        <a:latin typeface="Cambria Math" panose="02040503050406030204" pitchFamily="18" charset="0"/>
                      </a:rPr>
                      <m:t>=</m:t>
                    </m:r>
                    <m:r>
                      <a:rPr>
                        <a:latin typeface="Cambria Math" panose="02040503050406030204" pitchFamily="18" charset="0"/>
                      </a:rPr>
                      <m:t>0</m:t>
                    </m:r>
                  </m:oMath>
                </a14:m>
                <a:endParaRPr/>
              </a:p>
              <a:p>
                <a:pPr marL="514350" indent="-514350">
                  <a:buFont typeface="+mj-lt"/>
                  <a:buAutoNum type="alphaLcPeriod" startAt="2"/>
                  <a:defRPr sz="2800"/>
                </a:pPr>
                <a:r>
                  <a:t>​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>
                                <a:latin typeface="Cambria Math" panose="02040503050406030204" pitchFamily="18" charset="0"/>
                              </a:rPr>
                              <m:t>2</m:t>
                            </m:r>
                            <m:r>
                              <a:rPr>
                                <a:latin typeface="Cambria Math" panose="02040503050406030204" pitchFamily="18" charset="0"/>
                              </a:rPr>
                              <m:t>𝑥</m:t>
                            </m:r>
                            <m:r>
                              <a:rPr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>
                                <a:latin typeface="Cambria Math" panose="02040503050406030204" pitchFamily="18" charset="0"/>
                              </a:rPr>
                              <m:t>3</m:t>
                            </m:r>
                          </m:e>
                        </m:d>
                      </m:e>
                      <m:sup>
                        <m:r>
                          <a:rPr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>
                        <a:latin typeface="Cambria Math" panose="02040503050406030204" pitchFamily="18" charset="0"/>
                      </a:rPr>
                      <m:t>=</m:t>
                    </m:r>
                    <m:r>
                      <a:rPr>
                        <a:latin typeface="Cambria Math" panose="02040503050406030204" pitchFamily="18" charset="0"/>
                      </a:rPr>
                      <m:t>7</m:t>
                    </m:r>
                  </m:oMath>
                </a14:m>
                <a:endParaRPr/>
              </a:p>
              <a:p>
                <a:pPr marL="514350" indent="-514350">
                  <a:buFont typeface="+mj-lt"/>
                  <a:buAutoNum type="alphaLcPeriod" startAt="3"/>
                  <a:defRPr sz="2800"/>
                </a:pPr>
                <a:r>
                  <a:t>​</a:t>
                </a:r>
                <a14:m>
                  <m:oMath xmlns:m="http://schemas.openxmlformats.org/officeDocument/2006/math">
                    <m:r>
                      <a:rPr>
                        <a:latin typeface="Cambria Math" panose="02040503050406030204" pitchFamily="18" charset="0"/>
                      </a:rPr>
                      <m:t>3</m:t>
                    </m:r>
                    <m:sSup>
                      <m:sSupPr>
                        <m:ctrlPr>
                          <a:rPr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>
                        <a:latin typeface="Cambria Math" panose="02040503050406030204" pitchFamily="18" charset="0"/>
                      </a:rPr>
                      <m:t>−</m:t>
                    </m:r>
                    <m:r>
                      <a:rPr>
                        <a:latin typeface="Cambria Math" panose="02040503050406030204" pitchFamily="18" charset="0"/>
                      </a:rPr>
                      <m:t>11</m:t>
                    </m:r>
                    <m:r>
                      <a:rPr>
                        <a:latin typeface="Cambria Math" panose="02040503050406030204" pitchFamily="18" charset="0"/>
                      </a:rPr>
                      <m:t>𝑥</m:t>
                    </m:r>
                    <m:r>
                      <a:rPr>
                        <a:latin typeface="Cambria Math" panose="02040503050406030204" pitchFamily="18" charset="0"/>
                      </a:rPr>
                      <m:t>−</m:t>
                    </m:r>
                    <m:r>
                      <a:rPr>
                        <a:latin typeface="Cambria Math" panose="02040503050406030204" pitchFamily="18" charset="0"/>
                      </a:rPr>
                      <m:t>4</m:t>
                    </m:r>
                    <m:r>
                      <a:rPr>
                        <a:latin typeface="Cambria Math" panose="02040503050406030204" pitchFamily="18" charset="0"/>
                      </a:rPr>
                      <m:t>=</m:t>
                    </m:r>
                    <m:r>
                      <a:rPr>
                        <a:latin typeface="Cambria Math" panose="02040503050406030204" pitchFamily="18" charset="0"/>
                      </a:rPr>
                      <m:t>0</m:t>
                    </m:r>
                  </m:oMath>
                </a14:m>
                <a:endParaRPr/>
              </a:p>
              <a:p>
                <a:pPr marL="514350" indent="-514350">
                  <a:buFont typeface="+mj-lt"/>
                  <a:buAutoNum type="alphaLcPeriod" startAt="4"/>
                  <a:defRPr sz="2800"/>
                </a:pPr>
                <a:r>
                  <a:t>​</a:t>
                </a:r>
                <a14:m>
                  <m:oMath xmlns:m="http://schemas.openxmlformats.org/officeDocument/2006/math">
                    <m:r>
                      <a:rPr>
                        <a:latin typeface="Cambria Math" panose="02040503050406030204" pitchFamily="18" charset="0"/>
                      </a:rPr>
                      <m:t>3</m:t>
                    </m:r>
                    <m:sSup>
                      <m:sSupPr>
                        <m:ctrlPr>
                          <a:rPr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>
                        <a:latin typeface="Cambria Math" panose="02040503050406030204" pitchFamily="18" charset="0"/>
                      </a:rPr>
                      <m:t>−</m:t>
                    </m:r>
                    <m:r>
                      <a:rPr>
                        <a:latin typeface="Cambria Math" panose="02040503050406030204" pitchFamily="18" charset="0"/>
                      </a:rPr>
                      <m:t>10</m:t>
                    </m:r>
                    <m:r>
                      <a:rPr>
                        <a:latin typeface="Cambria Math" panose="02040503050406030204" pitchFamily="18" charset="0"/>
                      </a:rPr>
                      <m:t>𝑥</m:t>
                    </m:r>
                    <m:r>
                      <a:rPr>
                        <a:latin typeface="Cambria Math" panose="02040503050406030204" pitchFamily="18" charset="0"/>
                      </a:rPr>
                      <m:t>−</m:t>
                    </m:r>
                    <m:r>
                      <a:rPr>
                        <a:latin typeface="Cambria Math" panose="02040503050406030204" pitchFamily="18" charset="0"/>
                      </a:rPr>
                      <m:t>4</m:t>
                    </m:r>
                    <m:r>
                      <a:rPr>
                        <a:latin typeface="Cambria Math" panose="02040503050406030204" pitchFamily="18" charset="0"/>
                      </a:rPr>
                      <m:t>=</m:t>
                    </m:r>
                    <m:r>
                      <a:rPr>
                        <a:latin typeface="Cambria Math" panose="02040503050406030204" pitchFamily="18" charset="0"/>
                      </a:rPr>
                      <m:t>0</m:t>
                    </m:r>
                  </m:oMath>
                </a14:m>
                <a:endParaRPr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556" t="-122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dirty="0"/>
              <a:t>Example </a:t>
            </a:r>
            <a:r>
              <a:rPr lang="en-US" dirty="0"/>
              <a:t>5</a:t>
            </a:r>
            <a:r>
              <a:rPr dirty="0"/>
              <a:t>: Methods of Solving Quadratic Equations</a:t>
            </a:r>
            <a:r>
              <a:rPr lang="en-US" dirty="0"/>
              <a:t>—Slide 2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sz="2800" b="1" dirty="0"/>
              <a:t>Solutions</a:t>
            </a:r>
          </a:p>
          <a:p>
            <a:pPr marL="514350" indent="-514350">
              <a:buFont typeface="+mj-lt"/>
              <a:buAutoNum type="alphaLcPeriod"/>
              <a:defRPr sz="2800"/>
            </a:pPr>
            <a:r>
              <a:rPr dirty="0"/>
              <a:t>​</a:t>
            </a:r>
            <a:r>
              <a:rPr sz="2800" dirty="0"/>
              <a:t>The left-hand side is a difference of squares, so factoring is the easiest method</a:t>
            </a:r>
            <a:r>
              <a:rPr lang="en-US" sz="2800" dirty="0"/>
              <a:t>.</a:t>
            </a:r>
            <a:endParaRPr sz="2800" dirty="0"/>
          </a:p>
          <a:p>
            <a:r>
              <a:rPr dirty="0"/>
              <a:t>​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4" name="Table Placeholder 2">
                <a:extLst>
                  <a:ext uri="{FF2B5EF4-FFF2-40B4-BE49-F238E27FC236}">
                    <a16:creationId xmlns:a16="http://schemas.microsoft.com/office/drawing/2014/main" id="{5AC103CB-924A-434F-8463-A27F21290EFF}"/>
                  </a:ext>
                </a:extLst>
              </p:cNvPr>
              <p:cNvGraphicFramePr>
                <a:graphicFrameLocks/>
              </p:cNvGraphicFramePr>
              <p:nvPr/>
            </p:nvGraphicFramePr>
            <p:xfrm>
              <a:off x="478971" y="2819400"/>
              <a:ext cx="8229600" cy="2377440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1219200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533400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  <a:gridCol w="685800">
                      <a:extLst>
                        <a:ext uri="{9D8B030D-6E8A-4147-A177-3AD203B41FA5}">
                          <a16:colId xmlns:a16="http://schemas.microsoft.com/office/drawing/2014/main" val="20002"/>
                        </a:ext>
                      </a:extLst>
                    </a:gridCol>
                    <a:gridCol w="457200">
                      <a:extLst>
                        <a:ext uri="{9D8B030D-6E8A-4147-A177-3AD203B41FA5}">
                          <a16:colId xmlns:a16="http://schemas.microsoft.com/office/drawing/2014/main" val="20003"/>
                        </a:ext>
                      </a:extLst>
                    </a:gridCol>
                    <a:gridCol w="1447800">
                      <a:extLst>
                        <a:ext uri="{9D8B030D-6E8A-4147-A177-3AD203B41FA5}">
                          <a16:colId xmlns:a16="http://schemas.microsoft.com/office/drawing/2014/main" val="20004"/>
                        </a:ext>
                      </a:extLst>
                    </a:gridCol>
                    <a:gridCol w="533400">
                      <a:extLst>
                        <a:ext uri="{9D8B030D-6E8A-4147-A177-3AD203B41FA5}">
                          <a16:colId xmlns:a16="http://schemas.microsoft.com/office/drawing/2014/main" val="20005"/>
                        </a:ext>
                      </a:extLst>
                    </a:gridCol>
                    <a:gridCol w="990600">
                      <a:extLst>
                        <a:ext uri="{9D8B030D-6E8A-4147-A177-3AD203B41FA5}">
                          <a16:colId xmlns:a16="http://schemas.microsoft.com/office/drawing/2014/main" val="20006"/>
                        </a:ext>
                      </a:extLst>
                    </a:gridCol>
                    <a:gridCol w="2362200">
                      <a:extLst>
                        <a:ext uri="{9D8B030D-6E8A-4147-A177-3AD203B41FA5}">
                          <a16:colId xmlns:a16="http://schemas.microsoft.com/office/drawing/2014/main" val="20007"/>
                        </a:ext>
                      </a:extLst>
                    </a:gridCol>
                  </a:tblGrid>
                  <a:tr h="475567">
                    <a:tc gridSpan="3">
                      <a:txBody>
                        <a:bodyPr/>
                        <a:lstStyle/>
                        <a:p>
                          <a:pPr algn="r">
                            <a:defRPr sz="1400"/>
                          </a:pPr>
                          <a:r>
                            <a:rPr sz="2400" dirty="0"/>
                            <a:t>​</a:t>
                          </a:r>
                          <a14:m>
                            <m:oMath xmlns:m="http://schemas.openxmlformats.org/officeDocument/2006/math">
                              <m:r>
                                <a:rPr sz="2400">
                                  <a:latin typeface="Cambria Math"/>
                                </a:rPr>
                                <m:t>4</m:t>
                              </m:r>
                              <m:sSup>
                                <m:sSupPr>
                                  <m:ctrlPr>
                                    <a:rPr sz="24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sz="2400">
                                      <a:latin typeface="Cambria Math"/>
                                    </a:rPr>
                                    <m:t>𝑥</m:t>
                                  </m:r>
                                </m:e>
                                <m:sup>
                                  <m:r>
                                    <a:rPr sz="2400"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sz="2400">
                                  <a:latin typeface="Cambria Math"/>
                                </a:rPr>
                                <m:t>−25</m:t>
                              </m:r>
                            </m:oMath>
                          </a14:m>
                          <a:endParaRPr sz="2400" dirty="0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sz="2400" dirty="0"/>
                            <a:t>​</a:t>
                          </a:r>
                          <a:r>
                            <a:rPr sz="2400" dirty="0">
                              <a:latin typeface="Cambria Math"/>
                            </a:rPr>
                            <a:t>=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sz="2400"/>
                            <a:t>​</a:t>
                          </a:r>
                          <a:r>
                            <a:rPr sz="2400">
                              <a:latin typeface="Cambria Math"/>
                            </a:rPr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/>
                          <a:endParaRPr sz="240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/>
                          <a:endParaRPr sz="240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400" b="1"/>
                          </a:pPr>
                          <a:r>
                            <a:rPr sz="1800" b="0"/>
                            <a:t>Factor the difference of squares.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370840">
                    <a:tc gridSpan="3">
                      <a:txBody>
                        <a:bodyPr/>
                        <a:lstStyle/>
                        <a:p>
                          <a:pPr algn="l">
                            <a:defRPr sz="1400"/>
                          </a:pPr>
                          <a:r>
                            <a:rPr sz="2400"/>
                            <a:t>​</a:t>
                          </a:r>
                          <a14:m>
                            <m:oMath xmlns:m="http://schemas.openxmlformats.org/officeDocument/2006/math">
                              <m:d>
                                <m:dPr>
                                  <m:ctrlPr>
                                    <a:rPr sz="24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sz="2400">
                                      <a:latin typeface="Cambria Math"/>
                                    </a:rPr>
                                    <m:t>2</m:t>
                                  </m:r>
                                  <m:r>
                                    <a:rPr sz="2400">
                                      <a:latin typeface="Cambria Math"/>
                                    </a:rPr>
                                    <m:t>𝑥</m:t>
                                  </m:r>
                                  <m:r>
                                    <a:rPr sz="2400">
                                      <a:latin typeface="Cambria Math"/>
                                    </a:rPr>
                                    <m:t>−5</m:t>
                                  </m:r>
                                </m:e>
                              </m:d>
                              <m:d>
                                <m:dPr>
                                  <m:ctrlPr>
                                    <a:rPr sz="24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sz="2400">
                                      <a:latin typeface="Cambria Math"/>
                                    </a:rPr>
                                    <m:t>2</m:t>
                                  </m:r>
                                  <m:r>
                                    <a:rPr sz="2400">
                                      <a:latin typeface="Cambria Math"/>
                                    </a:rPr>
                                    <m:t>𝑥</m:t>
                                  </m:r>
                                  <m:r>
                                    <a:rPr sz="2400">
                                      <a:latin typeface="Cambria Math"/>
                                    </a:rPr>
                                    <m:t>+5</m:t>
                                  </m:r>
                                </m:e>
                              </m:d>
                            </m:oMath>
                          </a14:m>
                          <a:endParaRPr sz="2400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sz="2400" dirty="0"/>
                            <a:t>​</a:t>
                          </a:r>
                          <a:r>
                            <a:rPr sz="2400" dirty="0">
                              <a:latin typeface="Cambria Math"/>
                            </a:rPr>
                            <a:t>=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sz="2400" dirty="0"/>
                            <a:t>​</a:t>
                          </a:r>
                          <a:r>
                            <a:rPr sz="2400" dirty="0">
                              <a:latin typeface="Cambria Math"/>
                            </a:rPr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/>
                          <a:endParaRPr sz="240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/>
                          <a:endParaRPr sz="240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400" b="1"/>
                          </a:pPr>
                          <a:r>
                            <a:rPr sz="1800" b="0"/>
                            <a:t>We need to solve two linear equations.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368887">
                    <a:tc>
                      <a:txBody>
                        <a:bodyPr/>
                        <a:lstStyle/>
                        <a:p>
                          <a:pPr algn="r">
                            <a:defRPr sz="1400"/>
                          </a:pPr>
                          <a:r>
                            <a:rPr sz="2400"/>
                            <a:t>​</a:t>
                          </a:r>
                          <a14:m>
                            <m:oMath xmlns:m="http://schemas.openxmlformats.org/officeDocument/2006/math">
                              <m:r>
                                <a:rPr sz="2400">
                                  <a:latin typeface="Cambria Math"/>
                                </a:rPr>
                                <m:t>2</m:t>
                              </m:r>
                              <m:r>
                                <a:rPr sz="2400">
                                  <a:latin typeface="Cambria Math"/>
                                </a:rPr>
                                <m:t>𝑥</m:t>
                              </m:r>
                              <m:r>
                                <a:rPr sz="2400">
                                  <a:latin typeface="Cambria Math"/>
                                </a:rPr>
                                <m:t>−5</m:t>
                              </m:r>
                            </m:oMath>
                          </a14:m>
                          <a:endParaRPr sz="240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sz="2400"/>
                            <a:t>​</a:t>
                          </a:r>
                          <a:r>
                            <a:rPr sz="2400">
                              <a:latin typeface="Cambria Math"/>
                            </a:rPr>
                            <a:t>=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sz="2400"/>
                            <a:t>​</a:t>
                          </a:r>
                          <a:r>
                            <a:rPr sz="2400">
                              <a:latin typeface="Cambria Math"/>
                            </a:rPr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400"/>
                          </a:pPr>
                          <a:r>
                            <a:rPr sz="2400" dirty="0"/>
                            <a:t>or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r">
                            <a:defRPr sz="1400"/>
                          </a:pPr>
                          <a:r>
                            <a:rPr sz="2400"/>
                            <a:t>​</a:t>
                          </a:r>
                          <a14:m>
                            <m:oMath xmlns:m="http://schemas.openxmlformats.org/officeDocument/2006/math">
                              <m:r>
                                <a:rPr sz="2400">
                                  <a:latin typeface="Cambria Math"/>
                                </a:rPr>
                                <m:t>2</m:t>
                              </m:r>
                              <m:r>
                                <a:rPr sz="2400">
                                  <a:latin typeface="Cambria Math"/>
                                </a:rPr>
                                <m:t>𝑥</m:t>
                              </m:r>
                              <m:r>
                                <a:rPr sz="2400">
                                  <a:latin typeface="Cambria Math"/>
                                </a:rPr>
                                <m:t>+5</m:t>
                              </m:r>
                            </m:oMath>
                          </a14:m>
                          <a:endParaRPr sz="240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sz="2400"/>
                            <a:t>​</a:t>
                          </a:r>
                          <a:r>
                            <a:rPr sz="2400">
                              <a:latin typeface="Cambria Math"/>
                            </a:rPr>
                            <a:t>=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sz="2400"/>
                            <a:t>​</a:t>
                          </a:r>
                          <a:r>
                            <a:rPr sz="2400">
                              <a:latin typeface="Cambria Math"/>
                            </a:rPr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/>
                          <a:endParaRPr sz="1800" b="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r">
                            <a:defRPr sz="1400"/>
                          </a:pPr>
                          <a:r>
                            <a:rPr lang="en-US" sz="2400" dirty="0"/>
                            <a:t> </a:t>
                          </a:r>
                          <a14:m>
                            <m:oMath xmlns:m="http://schemas.openxmlformats.org/officeDocument/2006/math">
                              <m:r>
                                <a:rPr sz="2400">
                                  <a:latin typeface="Cambria Math"/>
                                </a:rPr>
                                <m:t>𝑥</m:t>
                              </m:r>
                            </m:oMath>
                          </a14:m>
                          <a:endParaRPr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sz="2400"/>
                            <a:t>​</a:t>
                          </a:r>
                          <a:r>
                            <a:rPr sz="2400">
                              <a:latin typeface="Cambria Math"/>
                            </a:rPr>
                            <a:t>=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400"/>
                          </a:pPr>
                          <a:r>
                            <a:rPr sz="2400"/>
                            <a:t>​</a:t>
                          </a: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sz="24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sz="2400">
                                      <a:latin typeface="Cambria Math"/>
                                    </a:rPr>
                                    <m:t>5</m:t>
                                  </m:r>
                                </m:num>
                                <m:den>
                                  <m:r>
                                    <a:rPr sz="2400">
                                      <a:latin typeface="Cambria Math"/>
                                    </a:rPr>
                                    <m:t>2</m:t>
                                  </m:r>
                                </m:den>
                              </m:f>
                            </m:oMath>
                          </a14:m>
                          <a:endParaRPr sz="240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400"/>
                          </a:pPr>
                          <a:r>
                            <a:rPr sz="2400"/>
                            <a:t>or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r">
                            <a:defRPr sz="1400"/>
                          </a:pPr>
                          <a:r>
                            <a:rPr lang="en-US" sz="2400" dirty="0"/>
                            <a:t> </a:t>
                          </a:r>
                          <a14:m>
                            <m:oMath xmlns:m="http://schemas.openxmlformats.org/officeDocument/2006/math">
                              <m:r>
                                <a:rPr sz="2400">
                                  <a:latin typeface="Cambria Math"/>
                                </a:rPr>
                                <m:t>𝑥</m:t>
                              </m:r>
                            </m:oMath>
                          </a14:m>
                          <a:endParaRPr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sz="2400"/>
                            <a:t>​</a:t>
                          </a:r>
                          <a:r>
                            <a:rPr sz="2400">
                              <a:latin typeface="Cambria Math"/>
                            </a:rPr>
                            <a:t>=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400"/>
                          </a:pPr>
                          <a:r>
                            <a:rPr sz="2400" dirty="0"/>
                            <a:t>​</a:t>
                          </a:r>
                          <a14:m>
                            <m:oMath xmlns:m="http://schemas.openxmlformats.org/officeDocument/2006/math">
                              <m:r>
                                <a:rPr sz="2400">
                                  <a:latin typeface="Cambria Math"/>
                                </a:rPr>
                                <m:t>−</m:t>
                              </m:r>
                              <m:f>
                                <m:fPr>
                                  <m:ctrlPr>
                                    <a:rPr sz="24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sz="2400">
                                      <a:latin typeface="Cambria Math"/>
                                    </a:rPr>
                                    <m:t>5</m:t>
                                  </m:r>
                                </m:num>
                                <m:den>
                                  <m:r>
                                    <a:rPr sz="2400">
                                      <a:latin typeface="Cambria Math"/>
                                    </a:rPr>
                                    <m:t>2</m:t>
                                  </m:r>
                                </m:den>
                              </m:f>
                            </m:oMath>
                          </a14:m>
                          <a:endParaRPr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400" b="1"/>
                          </a:pPr>
                          <a:r>
                            <a:rPr sz="1800" b="0" dirty="0"/>
                            <a:t>We have two unique real solutions.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4" name="Table Placeholder 2">
                <a:extLst>
                  <a:ext uri="{FF2B5EF4-FFF2-40B4-BE49-F238E27FC236}">
                    <a16:creationId xmlns:a16="http://schemas.microsoft.com/office/drawing/2014/main" id="{5AC103CB-924A-434F-8463-A27F21290EFF}"/>
                  </a:ext>
                </a:extLst>
              </p:cNvPr>
              <p:cNvGraphicFramePr>
                <a:graphicFrameLocks/>
              </p:cNvGraphicFramePr>
              <p:nvPr>
                <p:extLst>
                  <p:ext uri="{D42A27DB-BD31-4B8C-83A1-F6EECF244321}">
                    <p14:modId xmlns:p14="http://schemas.microsoft.com/office/powerpoint/2010/main" val="847958373"/>
                  </p:ext>
                </p:extLst>
              </p:nvPr>
            </p:nvGraphicFramePr>
            <p:xfrm>
              <a:off x="478971" y="2819400"/>
              <a:ext cx="8229600" cy="2377440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1219200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533400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  <a:gridCol w="685800">
                      <a:extLst>
                        <a:ext uri="{9D8B030D-6E8A-4147-A177-3AD203B41FA5}">
                          <a16:colId xmlns:a16="http://schemas.microsoft.com/office/drawing/2014/main" val="20002"/>
                        </a:ext>
                      </a:extLst>
                    </a:gridCol>
                    <a:gridCol w="457200">
                      <a:extLst>
                        <a:ext uri="{9D8B030D-6E8A-4147-A177-3AD203B41FA5}">
                          <a16:colId xmlns:a16="http://schemas.microsoft.com/office/drawing/2014/main" val="20003"/>
                        </a:ext>
                      </a:extLst>
                    </a:gridCol>
                    <a:gridCol w="1447800">
                      <a:extLst>
                        <a:ext uri="{9D8B030D-6E8A-4147-A177-3AD203B41FA5}">
                          <a16:colId xmlns:a16="http://schemas.microsoft.com/office/drawing/2014/main" val="20004"/>
                        </a:ext>
                      </a:extLst>
                    </a:gridCol>
                    <a:gridCol w="533400">
                      <a:extLst>
                        <a:ext uri="{9D8B030D-6E8A-4147-A177-3AD203B41FA5}">
                          <a16:colId xmlns:a16="http://schemas.microsoft.com/office/drawing/2014/main" val="20005"/>
                        </a:ext>
                      </a:extLst>
                    </a:gridCol>
                    <a:gridCol w="990600">
                      <a:extLst>
                        <a:ext uri="{9D8B030D-6E8A-4147-A177-3AD203B41FA5}">
                          <a16:colId xmlns:a16="http://schemas.microsoft.com/office/drawing/2014/main" val="20006"/>
                        </a:ext>
                      </a:extLst>
                    </a:gridCol>
                    <a:gridCol w="2362200">
                      <a:extLst>
                        <a:ext uri="{9D8B030D-6E8A-4147-A177-3AD203B41FA5}">
                          <a16:colId xmlns:a16="http://schemas.microsoft.com/office/drawing/2014/main" val="20007"/>
                        </a:ext>
                      </a:extLst>
                    </a:gridCol>
                  </a:tblGrid>
                  <a:tr h="640080">
                    <a:tc gridSpan="3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t="-8571" r="-237750" b="-286667"/>
                          </a:stretch>
                        </a:blip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sz="2400" dirty="0"/>
                            <a:t>​</a:t>
                          </a:r>
                          <a:r>
                            <a:rPr sz="2400" dirty="0">
                              <a:latin typeface="Cambria Math"/>
                            </a:rPr>
                            <a:t>=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sz="2400"/>
                            <a:t>​</a:t>
                          </a:r>
                          <a:r>
                            <a:rPr sz="2400">
                              <a:latin typeface="Cambria Math"/>
                            </a:rPr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/>
                          <a:endParaRPr sz="240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/>
                          <a:endParaRPr sz="240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400" b="1"/>
                          </a:pPr>
                          <a:r>
                            <a:rPr sz="1800" b="0"/>
                            <a:t>Factor the difference of squares.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640080">
                    <a:tc gridSpan="3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t="-107547" r="-237750" b="-183962"/>
                          </a:stretch>
                        </a:blip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sz="2400" dirty="0"/>
                            <a:t>​</a:t>
                          </a:r>
                          <a:r>
                            <a:rPr sz="2400" dirty="0">
                              <a:latin typeface="Cambria Math"/>
                            </a:rPr>
                            <a:t>=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sz="2400" dirty="0"/>
                            <a:t>​</a:t>
                          </a:r>
                          <a:r>
                            <a:rPr sz="2400" dirty="0">
                              <a:latin typeface="Cambria Math"/>
                            </a:rPr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/>
                          <a:endParaRPr sz="240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/>
                          <a:endParaRPr sz="240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400" b="1"/>
                          </a:pPr>
                          <a:r>
                            <a:rPr sz="1800" b="0"/>
                            <a:t>We need to solve two linear equations.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4572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t="-293333" r="-575500" b="-16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sz="2400"/>
                            <a:t>​</a:t>
                          </a:r>
                          <a:r>
                            <a:rPr sz="2400">
                              <a:latin typeface="Cambria Math"/>
                            </a:rPr>
                            <a:t>=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sz="2400"/>
                            <a:t>​</a:t>
                          </a:r>
                          <a:r>
                            <a:rPr sz="2400">
                              <a:latin typeface="Cambria Math"/>
                            </a:rPr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400"/>
                          </a:pPr>
                          <a:r>
                            <a:rPr sz="2400" dirty="0"/>
                            <a:t>or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99580" t="-293333" r="-268067" b="-16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sz="2400"/>
                            <a:t>​</a:t>
                          </a:r>
                          <a:r>
                            <a:rPr sz="2400">
                              <a:latin typeface="Cambria Math"/>
                            </a:rPr>
                            <a:t>=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sz="2400"/>
                            <a:t>​</a:t>
                          </a:r>
                          <a:r>
                            <a:rPr sz="2400">
                              <a:latin typeface="Cambria Math"/>
                            </a:rPr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/>
                          <a:endParaRPr sz="1800" b="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64008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t="-280952" r="-575500" b="-1428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sz="2400"/>
                            <a:t>​</a:t>
                          </a:r>
                          <a:r>
                            <a:rPr sz="2400">
                              <a:latin typeface="Cambria Math"/>
                            </a:rPr>
                            <a:t>=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257143" t="-280952" r="-849107" b="-1428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400"/>
                          </a:pPr>
                          <a:r>
                            <a:rPr sz="2400"/>
                            <a:t>or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99580" t="-280952" r="-268067" b="-1428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sz="2400"/>
                            <a:t>​</a:t>
                          </a:r>
                          <a:r>
                            <a:rPr sz="2400">
                              <a:latin typeface="Cambria Math"/>
                            </a:rPr>
                            <a:t>=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494444" t="-280952" r="-239506" b="-1428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400" b="1"/>
                          </a:pPr>
                          <a:r>
                            <a:rPr sz="1800" b="0" dirty="0"/>
                            <a:t>We have two unique real solutions.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</a:tbl>
              </a:graphicData>
            </a:graphic>
          </p:graphicFrame>
        </mc:Fallback>
      </mc:AlternateContent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dirty="0"/>
              <a:t>Example </a:t>
            </a:r>
            <a:r>
              <a:rPr lang="en-US" dirty="0"/>
              <a:t>5</a:t>
            </a:r>
            <a:r>
              <a:rPr dirty="0"/>
              <a:t>: Methods of Solving Quadratic Equations</a:t>
            </a:r>
            <a:r>
              <a:rPr lang="en-US" dirty="0"/>
              <a:t>—Slide 3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lphaLcPeriod" startAt="2"/>
              <a:defRPr sz="2800"/>
            </a:pPr>
            <a:r>
              <a:rPr dirty="0"/>
              <a:t>​</a:t>
            </a:r>
            <a:r>
              <a:rPr sz="2800" dirty="0"/>
              <a:t>The left-hand side is already a squared quantity, but the right-hand side is not zero, so we want to use the square root method</a:t>
            </a:r>
            <a:r>
              <a:rPr lang="en-US" sz="2800" dirty="0"/>
              <a:t>.</a:t>
            </a:r>
            <a:endParaRPr sz="2800" dirty="0"/>
          </a:p>
          <a:p>
            <a:r>
              <a:rPr dirty="0"/>
              <a:t>​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4" name="Table Placeholder 2">
                <a:extLst>
                  <a:ext uri="{FF2B5EF4-FFF2-40B4-BE49-F238E27FC236}">
                    <a16:creationId xmlns:a16="http://schemas.microsoft.com/office/drawing/2014/main" id="{CC18C51C-7BE2-43BC-8046-18378451C430}"/>
                  </a:ext>
                </a:extLst>
              </p:cNvPr>
              <p:cNvGraphicFramePr>
                <a:graphicFrameLocks/>
              </p:cNvGraphicFramePr>
              <p:nvPr/>
            </p:nvGraphicFramePr>
            <p:xfrm>
              <a:off x="685800" y="2743200"/>
              <a:ext cx="8229600" cy="2112328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1600200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2362200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  <a:gridCol w="4267200">
                      <a:extLst>
                        <a:ext uri="{9D8B030D-6E8A-4147-A177-3AD203B41FA5}">
                          <a16:colId xmlns:a16="http://schemas.microsoft.com/office/drawing/2014/main" val="20002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pPr algn="r">
                            <a:defRPr sz="1800"/>
                          </a:pPr>
                          <a:r>
                            <a:rPr sz="2400"/>
                            <a:t>​</a:t>
                          </a:r>
                          <a14:m>
                            <m:oMath xmlns:m="http://schemas.openxmlformats.org/officeDocument/2006/math">
                              <m:sSup>
                                <m:sSupPr>
                                  <m:ctrlPr>
                                    <a:rPr sz="24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d>
                                    <m:dPr>
                                      <m:ctrlPr>
                                        <a:rPr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sz="2400">
                                          <a:latin typeface="Cambria Math"/>
                                        </a:rPr>
                                        <m:t>2</m:t>
                                      </m:r>
                                      <m:r>
                                        <a:rPr sz="2400">
                                          <a:latin typeface="Cambria Math"/>
                                        </a:rPr>
                                        <m:t>𝑥</m:t>
                                      </m:r>
                                      <m:r>
                                        <a:rPr sz="2400">
                                          <a:latin typeface="Cambria Math"/>
                                        </a:rPr>
                                        <m:t>−3</m:t>
                                      </m:r>
                                    </m:e>
                                  </m:d>
                                </m:e>
                                <m:sup>
                                  <m:r>
                                    <a:rPr sz="2400"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p>
                            </m:oMath>
                          </a14:m>
                          <a:endParaRPr sz="240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sz="2400"/>
                            <a:t>​</a:t>
                          </a:r>
                          <a14:m>
                            <m:oMath xmlns:m="http://schemas.openxmlformats.org/officeDocument/2006/math">
                              <m:r>
                                <a:rPr sz="2400">
                                  <a:latin typeface="Cambria Math"/>
                                </a:rPr>
                                <m:t>=7</m:t>
                              </m:r>
                            </m:oMath>
                          </a14:m>
                          <a:endParaRPr sz="240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800" b="1"/>
                          </a:pPr>
                          <a:r>
                            <a:rPr b="0"/>
                            <a:t>Take the square root of both sides.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r">
                            <a:defRPr sz="1800"/>
                          </a:pPr>
                          <a:r>
                            <a:rPr sz="2400"/>
                            <a:t>​</a:t>
                          </a:r>
                          <a14:m>
                            <m:oMath xmlns:m="http://schemas.openxmlformats.org/officeDocument/2006/math">
                              <m:r>
                                <a:rPr sz="2400">
                                  <a:latin typeface="Cambria Math"/>
                                </a:rPr>
                                <m:t>2</m:t>
                              </m:r>
                              <m:r>
                                <a:rPr sz="2400">
                                  <a:latin typeface="Cambria Math"/>
                                </a:rPr>
                                <m:t>𝑥</m:t>
                              </m:r>
                              <m:r>
                                <a:rPr sz="2400">
                                  <a:latin typeface="Cambria Math"/>
                                </a:rPr>
                                <m:t>−3</m:t>
                              </m:r>
                            </m:oMath>
                          </a14:m>
                          <a:endParaRPr sz="240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sz="2400"/>
                            <a:t>​</a:t>
                          </a:r>
                          <a14:m>
                            <m:oMath xmlns:m="http://schemas.openxmlformats.org/officeDocument/2006/math">
                              <m:r>
                                <a:rPr sz="2400">
                                  <a:latin typeface="Cambria Math"/>
                                </a:rPr>
                                <m:t>=±</m:t>
                              </m:r>
                              <m:rad>
                                <m:radPr>
                                  <m:degHide m:val="on"/>
                                  <m:ctrlPr>
                                    <a:rPr sz="2400" i="1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sz="2400">
                                      <a:latin typeface="Cambria Math"/>
                                    </a:rPr>
                                    <m:t>7</m:t>
                                  </m:r>
                                </m:e>
                              </m:rad>
                            </m:oMath>
                          </a14:m>
                          <a:endParaRPr sz="240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800" b="1"/>
                          </a:pPr>
                          <a:r>
                            <a:rPr lang="en-US" b="0"/>
                            <a:t>Simplify </a:t>
                          </a:r>
                          <a:r>
                            <a:rPr b="0"/>
                            <a:t>the </a:t>
                          </a:r>
                          <a:r>
                            <a:rPr b="0" dirty="0"/>
                            <a:t>linear equation.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r">
                            <a:defRPr sz="1800"/>
                          </a:pPr>
                          <a:r>
                            <a:rPr sz="2400" dirty="0"/>
                            <a:t>​</a:t>
                          </a:r>
                          <a14:m>
                            <m:oMath xmlns:m="http://schemas.openxmlformats.org/officeDocument/2006/math">
                              <m:r>
                                <a:rPr sz="2400">
                                  <a:latin typeface="Cambria Math"/>
                                </a:rPr>
                                <m:t>2</m:t>
                              </m:r>
                              <m:r>
                                <a:rPr sz="2400">
                                  <a:latin typeface="Cambria Math"/>
                                </a:rPr>
                                <m:t>𝑥</m:t>
                              </m:r>
                            </m:oMath>
                          </a14:m>
                          <a:endParaRPr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sz="2400" dirty="0"/>
                            <a:t>​</a:t>
                          </a:r>
                          <a14:m>
                            <m:oMath xmlns:m="http://schemas.openxmlformats.org/officeDocument/2006/math">
                              <m:r>
                                <a:rPr sz="2400">
                                  <a:latin typeface="Cambria Math"/>
                                </a:rPr>
                                <m:t>=3±</m:t>
                              </m:r>
                              <m:rad>
                                <m:radPr>
                                  <m:degHide m:val="on"/>
                                  <m:ctrlPr>
                                    <a:rPr sz="2400" i="1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sz="2400">
                                      <a:latin typeface="Cambria Math"/>
                                    </a:rPr>
                                    <m:t>7</m:t>
                                  </m:r>
                                </m:e>
                              </m:rad>
                            </m:oMath>
                          </a14:m>
                          <a:endParaRPr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/>
                          <a:endParaRPr b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r">
                            <a:defRPr sz="1800"/>
                          </a:pPr>
                          <a:r>
                            <a:rPr lang="en-US" sz="2400" dirty="0"/>
                            <a:t> </a:t>
                          </a:r>
                          <a14:m>
                            <m:oMath xmlns:m="http://schemas.openxmlformats.org/officeDocument/2006/math">
                              <m:r>
                                <a:rPr sz="2400">
                                  <a:latin typeface="Cambria Math"/>
                                </a:rPr>
                                <m:t>𝑥</m:t>
                              </m:r>
                            </m:oMath>
                          </a14:m>
                          <a:endParaRPr sz="24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sz="2400" dirty="0"/>
                            <a:t>​</a:t>
                          </a:r>
                          <a14:m>
                            <m:oMath xmlns:m="http://schemas.openxmlformats.org/officeDocument/2006/math">
                              <m:r>
                                <a:rPr sz="2400">
                                  <a:latin typeface="Cambria Math"/>
                                </a:rPr>
                                <m:t>=</m:t>
                              </m:r>
                              <m:f>
                                <m:fPr>
                                  <m:ctrlPr>
                                    <a:rPr sz="24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sz="2400">
                                      <a:latin typeface="Cambria Math"/>
                                    </a:rPr>
                                    <m:t>3±</m:t>
                                  </m:r>
                                  <m:rad>
                                    <m:radPr>
                                      <m:degHide m:val="on"/>
                                      <m:ctrlPr>
                                        <a:rPr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radPr>
                                    <m:deg/>
                                    <m:e>
                                      <m:r>
                                        <a:rPr sz="2400">
                                          <a:latin typeface="Cambria Math"/>
                                        </a:rPr>
                                        <m:t>7</m:t>
                                      </m:r>
                                    </m:e>
                                  </m:rad>
                                </m:num>
                                <m:den>
                                  <m:r>
                                    <a:rPr sz="2400">
                                      <a:latin typeface="Cambria Math"/>
                                    </a:rPr>
                                    <m:t>2</m:t>
                                  </m:r>
                                </m:den>
                              </m:f>
                            </m:oMath>
                          </a14:m>
                          <a:endParaRPr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800" b="1"/>
                          </a:pPr>
                          <a:r>
                            <a:rPr b="0" dirty="0"/>
                            <a:t>We have two unique real solutions.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4" name="Table Placeholder 2">
                <a:extLst>
                  <a:ext uri="{FF2B5EF4-FFF2-40B4-BE49-F238E27FC236}">
                    <a16:creationId xmlns:a16="http://schemas.microsoft.com/office/drawing/2014/main" id="{CC18C51C-7BE2-43BC-8046-18378451C430}"/>
                  </a:ext>
                </a:extLst>
              </p:cNvPr>
              <p:cNvGraphicFramePr>
                <a:graphicFrameLocks/>
              </p:cNvGraphicFramePr>
              <p:nvPr>
                <p:extLst>
                  <p:ext uri="{D42A27DB-BD31-4B8C-83A1-F6EECF244321}">
                    <p14:modId xmlns:p14="http://schemas.microsoft.com/office/powerpoint/2010/main" val="985961424"/>
                  </p:ext>
                </p:extLst>
              </p:nvPr>
            </p:nvGraphicFramePr>
            <p:xfrm>
              <a:off x="685800" y="2743200"/>
              <a:ext cx="8229600" cy="2112328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1600200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2362200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  <a:gridCol w="4267200">
                      <a:extLst>
                        <a:ext uri="{9D8B030D-6E8A-4147-A177-3AD203B41FA5}">
                          <a16:colId xmlns:a16="http://schemas.microsoft.com/office/drawing/2014/main" val="20002"/>
                        </a:ext>
                      </a:extLst>
                    </a:gridCol>
                  </a:tblGrid>
                  <a:tr h="4572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t="-10667" r="-413688" b="-376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67959" t="-10667" r="-181137" b="-376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800" b="1"/>
                          </a:pPr>
                          <a:r>
                            <a:rPr b="0"/>
                            <a:t>Take the square root of both sides.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491109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t="-102469" r="-413688" b="-24814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67959" t="-102469" r="-181137" b="-24814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800" b="1"/>
                          </a:pPr>
                          <a:r>
                            <a:rPr lang="en-US" b="0"/>
                            <a:t>Simplify </a:t>
                          </a:r>
                          <a:r>
                            <a:rPr b="0"/>
                            <a:t>the </a:t>
                          </a:r>
                          <a:r>
                            <a:rPr b="0" dirty="0"/>
                            <a:t>linear equation.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491109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t="-205000" r="-413688" b="-15125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67959" t="-205000" r="-181137" b="-15125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endParaRPr b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67291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2"/>
                          <a:stretch>
                            <a:fillRect t="-219820" r="-413688" b="-900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67959" t="-219820" r="-181137" b="-900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800" b="1"/>
                          </a:pPr>
                          <a:r>
                            <a:rPr b="0" dirty="0"/>
                            <a:t>We have two unique real solutions.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</a:tbl>
              </a:graphicData>
            </a:graphic>
          </p:graphicFrame>
        </mc:Fallback>
      </mc:AlternateContent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dirty="0"/>
              <a:t>Example </a:t>
            </a:r>
            <a:r>
              <a:rPr lang="en-US" dirty="0"/>
              <a:t>5</a:t>
            </a:r>
            <a:r>
              <a:rPr dirty="0"/>
              <a:t>: Methods of Solving Quadratic Equations</a:t>
            </a:r>
            <a:r>
              <a:rPr lang="en-US" dirty="0"/>
              <a:t>—Slide 4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lphaLcPeriod" startAt="3"/>
              <a:defRPr sz="2800"/>
            </a:pPr>
            <a:r>
              <a:rPr dirty="0"/>
              <a:t>​</a:t>
            </a:r>
            <a:r>
              <a:rPr sz="2800" dirty="0"/>
              <a:t>While the quadratic formula certainly works, this quadratic equation is factorable</a:t>
            </a:r>
            <a:r>
              <a:rPr lang="en-US" sz="2800" dirty="0"/>
              <a:t>.</a:t>
            </a:r>
            <a:endParaRPr sz="2800" dirty="0"/>
          </a:p>
          <a:p>
            <a:r>
              <a:rPr dirty="0"/>
              <a:t>​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4" name="Table Placeholder 2">
                <a:extLst>
                  <a:ext uri="{FF2B5EF4-FFF2-40B4-BE49-F238E27FC236}">
                    <a16:creationId xmlns:a16="http://schemas.microsoft.com/office/drawing/2014/main" id="{1DC56E1A-17BF-478B-B01B-E0ED57A72313}"/>
                  </a:ext>
                </a:extLst>
              </p:cNvPr>
              <p:cNvGraphicFramePr>
                <a:graphicFrameLocks/>
              </p:cNvGraphicFramePr>
              <p:nvPr/>
            </p:nvGraphicFramePr>
            <p:xfrm>
              <a:off x="609600" y="2530477"/>
              <a:ext cx="8229600" cy="1846771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1028700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419100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  <a:gridCol w="838200">
                      <a:extLst>
                        <a:ext uri="{9D8B030D-6E8A-4147-A177-3AD203B41FA5}">
                          <a16:colId xmlns:a16="http://schemas.microsoft.com/office/drawing/2014/main" val="20002"/>
                        </a:ext>
                      </a:extLst>
                    </a:gridCol>
                    <a:gridCol w="457200">
                      <a:extLst>
                        <a:ext uri="{9D8B030D-6E8A-4147-A177-3AD203B41FA5}">
                          <a16:colId xmlns:a16="http://schemas.microsoft.com/office/drawing/2014/main" val="20003"/>
                        </a:ext>
                      </a:extLst>
                    </a:gridCol>
                    <a:gridCol w="914400">
                      <a:extLst>
                        <a:ext uri="{9D8B030D-6E8A-4147-A177-3AD203B41FA5}">
                          <a16:colId xmlns:a16="http://schemas.microsoft.com/office/drawing/2014/main" val="20004"/>
                        </a:ext>
                      </a:extLst>
                    </a:gridCol>
                    <a:gridCol w="381000">
                      <a:extLst>
                        <a:ext uri="{9D8B030D-6E8A-4147-A177-3AD203B41FA5}">
                          <a16:colId xmlns:a16="http://schemas.microsoft.com/office/drawing/2014/main" val="20005"/>
                        </a:ext>
                      </a:extLst>
                    </a:gridCol>
                    <a:gridCol w="609600">
                      <a:extLst>
                        <a:ext uri="{9D8B030D-6E8A-4147-A177-3AD203B41FA5}">
                          <a16:colId xmlns:a16="http://schemas.microsoft.com/office/drawing/2014/main" val="20006"/>
                        </a:ext>
                      </a:extLst>
                    </a:gridCol>
                    <a:gridCol w="3581400">
                      <a:extLst>
                        <a:ext uri="{9D8B030D-6E8A-4147-A177-3AD203B41FA5}">
                          <a16:colId xmlns:a16="http://schemas.microsoft.com/office/drawing/2014/main" val="20007"/>
                        </a:ext>
                      </a:extLst>
                    </a:gridCol>
                  </a:tblGrid>
                  <a:tr h="0">
                    <a:tc gridSpan="3">
                      <a:txBody>
                        <a:bodyPr/>
                        <a:lstStyle/>
                        <a:p>
                          <a:pPr algn="r">
                            <a:defRPr sz="1400"/>
                          </a:pPr>
                          <a:r>
                            <a:rPr sz="2200"/>
                            <a:t>​</a:t>
                          </a:r>
                          <a14:m>
                            <m:oMath xmlns:m="http://schemas.openxmlformats.org/officeDocument/2006/math">
                              <m:r>
                                <a:rPr sz="220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  <m:sSup>
                                <m:sSupPr>
                                  <m:ctrlPr>
                                    <a:rPr sz="22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sz="220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p>
                                  <m:r>
                                    <a:rPr sz="220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sz="2200">
                                  <a:latin typeface="Cambria Math" panose="02040503050406030204" pitchFamily="18" charset="0"/>
                                </a:rPr>
                                <m:t>−11</m:t>
                              </m:r>
                              <m:r>
                                <a:rPr sz="220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sz="2200">
                                  <a:latin typeface="Cambria Math" panose="02040503050406030204" pitchFamily="18" charset="0"/>
                                </a:rPr>
                                <m:t>−4</m:t>
                              </m:r>
                            </m:oMath>
                          </a14:m>
                          <a:endParaRPr sz="2200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sz="2200" dirty="0"/>
                            <a:t>​</a:t>
                          </a:r>
                          <a:r>
                            <a:rPr lang="en-US" sz="2200" dirty="0"/>
                            <a:t>​</a:t>
                          </a:r>
                          <a14:m>
                            <m:oMath xmlns:m="http://schemas.openxmlformats.org/officeDocument/2006/math">
                              <m:r>
                                <a:rPr lang="en-US" sz="2200" smtClean="0"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</m:oMath>
                          </a14:m>
                          <a:endParaRPr lang="en-US" sz="2200" dirty="0">
                            <a:latin typeface="Cambria Math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sz="2200"/>
                            <a:t>​0</a:t>
                          </a:r>
                          <a:endParaRPr sz="2200">
                            <a:latin typeface="Cambria Math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/>
                          <a:endParaRPr sz="22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/>
                          <a:endParaRPr sz="2200" dirty="0"/>
                        </a:p>
                      </a:txBody>
                      <a:tcPr/>
                    </a:tc>
                    <a:tc rowSpan="4">
                      <a:txBody>
                        <a:bodyPr/>
                        <a:lstStyle/>
                        <a:p>
                          <a:pPr algn="l">
                            <a:defRPr sz="1400" b="1"/>
                          </a:pPr>
                          <a:r>
                            <a:rPr sz="1800" b="0" dirty="0"/>
                            <a:t>Use trial and error or factoring by grouping to factor the trinomial into two binomials.</a:t>
                          </a:r>
                        </a:p>
                        <a:p>
                          <a:pPr algn="l">
                            <a:defRPr sz="1400" b="1"/>
                          </a:pPr>
                          <a:r>
                            <a:rPr sz="1800" b="0" dirty="0"/>
                            <a:t>The Zero-Factor Property gives us two linear equations to solve</a:t>
                          </a:r>
                          <a:r>
                            <a:rPr sz="1800" dirty="0"/>
                            <a:t>.</a:t>
                          </a:r>
                          <a:endParaRPr sz="1800" b="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370840">
                    <a:tc gridSpan="3">
                      <a:txBody>
                        <a:bodyPr/>
                        <a:lstStyle/>
                        <a:p>
                          <a:pPr algn="r">
                            <a:defRPr sz="1400"/>
                          </a:pPr>
                          <a:r>
                            <a:rPr sz="2200" dirty="0"/>
                            <a:t>​</a:t>
                          </a:r>
                          <a14:m>
                            <m:oMath xmlns:m="http://schemas.openxmlformats.org/officeDocument/2006/math">
                              <m:d>
                                <m:dPr>
                                  <m:ctrlPr>
                                    <a:rPr sz="22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sz="2200"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  <m:r>
                                    <a:rPr sz="220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  <m:r>
                                    <a:rPr sz="2200">
                                      <a:latin typeface="Cambria Math" panose="02040503050406030204" pitchFamily="18" charset="0"/>
                                    </a:rPr>
                                    <m:t>+1</m:t>
                                  </m:r>
                                </m:e>
                              </m:d>
                              <m:d>
                                <m:dPr>
                                  <m:ctrlPr>
                                    <a:rPr sz="22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sz="220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  <m:r>
                                    <a:rPr sz="2200">
                                      <a:latin typeface="Cambria Math" panose="02040503050406030204" pitchFamily="18" charset="0"/>
                                    </a:rPr>
                                    <m:t>−4</m:t>
                                  </m:r>
                                </m:e>
                              </m:d>
                            </m:oMath>
                          </a14:m>
                          <a:endParaRPr sz="2200" dirty="0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sz="2200" dirty="0"/>
                            <a:t>​</a:t>
                          </a:r>
                          <a:r>
                            <a:rPr lang="en-US" sz="2200" dirty="0"/>
                            <a:t>​</a:t>
                          </a:r>
                          <a14:m>
                            <m:oMath xmlns:m="http://schemas.openxmlformats.org/officeDocument/2006/math">
                              <m:r>
                                <a:rPr lang="en-US" sz="2200" smtClean="0"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</m:oMath>
                          </a14:m>
                          <a:endParaRPr lang="en-US" sz="2200" dirty="0">
                            <a:latin typeface="Cambria Math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sz="2200"/>
                            <a:t>​0</a:t>
                          </a:r>
                          <a:endParaRPr sz="2200">
                            <a:latin typeface="Cambria Math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/>
                          <a:endParaRPr sz="22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l"/>
                          <a:endParaRPr sz="2200" dirty="0"/>
                        </a:p>
                      </a:txBody>
                      <a:tcPr/>
                    </a:tc>
                    <a:tc vMerge="1">
                      <a:txBody>
                        <a:bodyPr/>
                        <a:lstStyle/>
                        <a:p>
                          <a:pPr algn="l">
                            <a:defRPr sz="1400" b="1"/>
                          </a:pPr>
                          <a:endParaRPr sz="1800" b="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r">
                            <a:defRPr sz="1400"/>
                          </a:pPr>
                          <a:r>
                            <a:rPr sz="2200" dirty="0"/>
                            <a:t>​</a:t>
                          </a:r>
                          <a14:m>
                            <m:oMath xmlns:m="http://schemas.openxmlformats.org/officeDocument/2006/math">
                              <m:r>
                                <a:rPr sz="220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  <m:r>
                                <a:rPr sz="220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sz="2200">
                                  <a:latin typeface="Cambria Math" panose="02040503050406030204" pitchFamily="18" charset="0"/>
                                </a:rPr>
                                <m:t>+1</m:t>
                              </m:r>
                            </m:oMath>
                          </a14:m>
                          <a:endParaRPr sz="22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sz="2200" dirty="0"/>
                            <a:t>​</a:t>
                          </a:r>
                          <a:r>
                            <a:rPr lang="en-US" sz="2200" dirty="0"/>
                            <a:t>​</a:t>
                          </a:r>
                          <a14:m>
                            <m:oMath xmlns:m="http://schemas.openxmlformats.org/officeDocument/2006/math">
                              <m:r>
                                <a:rPr lang="en-US" sz="2200" smtClean="0"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</m:oMath>
                          </a14:m>
                          <a:endParaRPr lang="en-US" sz="2200" dirty="0">
                            <a:latin typeface="Cambria Math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sz="2200"/>
                            <a:t>​0</a:t>
                          </a:r>
                          <a:endParaRPr sz="2200">
                            <a:latin typeface="Cambria Math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400"/>
                          </a:pPr>
                          <a:r>
                            <a:rPr sz="2200"/>
                            <a:t>or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r">
                            <a:defRPr sz="1400"/>
                          </a:pPr>
                          <a:r>
                            <a:rPr sz="2200" dirty="0"/>
                            <a:t>​</a:t>
                          </a:r>
                          <a14:m>
                            <m:oMath xmlns:m="http://schemas.openxmlformats.org/officeDocument/2006/math">
                              <m:r>
                                <a:rPr sz="220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sz="2200">
                                  <a:latin typeface="Cambria Math" panose="02040503050406030204" pitchFamily="18" charset="0"/>
                                </a:rPr>
                                <m:t>−4</m:t>
                              </m:r>
                            </m:oMath>
                          </a14:m>
                          <a:endParaRPr sz="22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200" smtClean="0"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</m:oMath>
                            </m:oMathPara>
                          </a14:m>
                          <a:endParaRPr lang="en-US" sz="2200" dirty="0">
                            <a:latin typeface="Cambria Math"/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sz="2200"/>
                            <a:t>​0</a:t>
                          </a:r>
                          <a:endParaRPr sz="2200">
                            <a:latin typeface="Cambria Math"/>
                          </a:endParaRPr>
                        </a:p>
                      </a:txBody>
                      <a:tcPr/>
                    </a:tc>
                    <a:tc vMerge="1">
                      <a:txBody>
                        <a:bodyPr/>
                        <a:lstStyle/>
                        <a:p>
                          <a:pPr algn="l"/>
                          <a:endParaRPr sz="1800" b="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r">
                            <a:defRPr sz="1400"/>
                          </a:pPr>
                          <a:r>
                            <a:rPr lang="en-US" sz="2200" dirty="0"/>
                            <a:t> </a:t>
                          </a:r>
                          <a14:m>
                            <m:oMath xmlns:m="http://schemas.openxmlformats.org/officeDocument/2006/math">
                              <m:r>
                                <a:rPr sz="220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oMath>
                          </a14:m>
                          <a:endParaRPr sz="22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sz="2200" dirty="0"/>
                            <a:t>​</a:t>
                          </a:r>
                          <a14:m>
                            <m:oMath xmlns:m="http://schemas.openxmlformats.org/officeDocument/2006/math">
                              <m:r>
                                <a:rPr lang="en-US" sz="2200" smtClean="0"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</m:oMath>
                          </a14:m>
                          <a:endParaRPr sz="2200" dirty="0">
                            <a:latin typeface="Cambria Math"/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400"/>
                          </a:pPr>
                          <a:r>
                            <a:rPr sz="2200"/>
                            <a:t>​</a:t>
                          </a:r>
                          <a14:m>
                            <m:oMath xmlns:m="http://schemas.openxmlformats.org/officeDocument/2006/math">
                              <m:r>
                                <a:rPr sz="220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f>
                                <m:fPr>
                                  <m:ctrlPr>
                                    <a:rPr sz="22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sz="220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sz="2200"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den>
                              </m:f>
                            </m:oMath>
                          </a14:m>
                          <a:endParaRPr sz="220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400"/>
                          </a:pPr>
                          <a:r>
                            <a:rPr sz="2200"/>
                            <a:t>or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r">
                            <a:defRPr sz="1400"/>
                          </a:pPr>
                          <a:r>
                            <a:rPr lang="en-US" sz="2200" dirty="0"/>
                            <a:t> </a:t>
                          </a:r>
                          <a14:m>
                            <m:oMath xmlns:m="http://schemas.openxmlformats.org/officeDocument/2006/math">
                              <m:r>
                                <a:rPr sz="220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oMath>
                          </a14:m>
                          <a:endParaRPr sz="22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200" smtClean="0"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</m:oMath>
                            </m:oMathPara>
                          </a14:m>
                          <a:endParaRPr lang="en-US" sz="2200" dirty="0">
                            <a:latin typeface="Cambria Math"/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sz="2200" dirty="0"/>
                            <a:t>​4</a:t>
                          </a:r>
                          <a:endParaRPr sz="2200" dirty="0">
                            <a:latin typeface="Cambria Math"/>
                          </a:endParaRPr>
                        </a:p>
                      </a:txBody>
                      <a:tcPr anchor="ctr"/>
                    </a:tc>
                    <a:tc vMerge="1">
                      <a:txBody>
                        <a:bodyPr/>
                        <a:lstStyle/>
                        <a:p>
                          <a:pPr algn="l"/>
                          <a:endParaRPr sz="1800" b="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4" name="Table Placeholder 2">
                <a:extLst>
                  <a:ext uri="{FF2B5EF4-FFF2-40B4-BE49-F238E27FC236}">
                    <a16:creationId xmlns:a16="http://schemas.microsoft.com/office/drawing/2014/main" id="{1DC56E1A-17BF-478B-B01B-E0ED57A72313}"/>
                  </a:ext>
                </a:extLst>
              </p:cNvPr>
              <p:cNvGraphicFramePr>
                <a:graphicFrameLocks/>
              </p:cNvGraphicFramePr>
              <p:nvPr>
                <p:extLst>
                  <p:ext uri="{D42A27DB-BD31-4B8C-83A1-F6EECF244321}">
                    <p14:modId xmlns:p14="http://schemas.microsoft.com/office/powerpoint/2010/main" val="2105256611"/>
                  </p:ext>
                </p:extLst>
              </p:nvPr>
            </p:nvGraphicFramePr>
            <p:xfrm>
              <a:off x="609600" y="2530477"/>
              <a:ext cx="8229600" cy="1846771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1028700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419100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  <a:gridCol w="838200">
                      <a:extLst>
                        <a:ext uri="{9D8B030D-6E8A-4147-A177-3AD203B41FA5}">
                          <a16:colId xmlns:a16="http://schemas.microsoft.com/office/drawing/2014/main" val="20002"/>
                        </a:ext>
                      </a:extLst>
                    </a:gridCol>
                    <a:gridCol w="457200">
                      <a:extLst>
                        <a:ext uri="{9D8B030D-6E8A-4147-A177-3AD203B41FA5}">
                          <a16:colId xmlns:a16="http://schemas.microsoft.com/office/drawing/2014/main" val="20003"/>
                        </a:ext>
                      </a:extLst>
                    </a:gridCol>
                    <a:gridCol w="914400">
                      <a:extLst>
                        <a:ext uri="{9D8B030D-6E8A-4147-A177-3AD203B41FA5}">
                          <a16:colId xmlns:a16="http://schemas.microsoft.com/office/drawing/2014/main" val="20004"/>
                        </a:ext>
                      </a:extLst>
                    </a:gridCol>
                    <a:gridCol w="381000">
                      <a:extLst>
                        <a:ext uri="{9D8B030D-6E8A-4147-A177-3AD203B41FA5}">
                          <a16:colId xmlns:a16="http://schemas.microsoft.com/office/drawing/2014/main" val="20005"/>
                        </a:ext>
                      </a:extLst>
                    </a:gridCol>
                    <a:gridCol w="609600">
                      <a:extLst>
                        <a:ext uri="{9D8B030D-6E8A-4147-A177-3AD203B41FA5}">
                          <a16:colId xmlns:a16="http://schemas.microsoft.com/office/drawing/2014/main" val="20006"/>
                        </a:ext>
                      </a:extLst>
                    </a:gridCol>
                    <a:gridCol w="3581400">
                      <a:extLst>
                        <a:ext uri="{9D8B030D-6E8A-4147-A177-3AD203B41FA5}">
                          <a16:colId xmlns:a16="http://schemas.microsoft.com/office/drawing/2014/main" val="20007"/>
                        </a:ext>
                      </a:extLst>
                    </a:gridCol>
                  </a:tblGrid>
                  <a:tr h="426720">
                    <a:tc gridSpan="3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t="-10000" r="-260000" b="-347143"/>
                          </a:stretch>
                        </a:blip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500000" t="-10000" r="-1200000" b="-34714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sz="2200"/>
                            <a:t>​0</a:t>
                          </a:r>
                          <a:endParaRPr sz="2200">
                            <a:latin typeface="Cambria Math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/>
                          <a:endParaRPr sz="22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/>
                          <a:endParaRPr sz="2200" dirty="0"/>
                        </a:p>
                      </a:txBody>
                      <a:tcPr/>
                    </a:tc>
                    <a:tc rowSpan="4">
                      <a:txBody>
                        <a:bodyPr/>
                        <a:lstStyle/>
                        <a:p>
                          <a:pPr algn="l">
                            <a:defRPr sz="1400" b="1"/>
                          </a:pPr>
                          <a:r>
                            <a:rPr sz="1800" b="0" dirty="0"/>
                            <a:t>Use trial and error or factoring by grouping to factor the trinomial into two binomials.</a:t>
                          </a:r>
                        </a:p>
                        <a:p>
                          <a:pPr algn="l">
                            <a:defRPr sz="1400" b="1"/>
                          </a:pPr>
                          <a:r>
                            <a:rPr sz="1800" b="0" dirty="0"/>
                            <a:t>The Zero-Factor Property gives us two linear equations to solve</a:t>
                          </a:r>
                          <a:r>
                            <a:rPr sz="1800" dirty="0"/>
                            <a:t>.</a:t>
                          </a:r>
                          <a:endParaRPr sz="1800" b="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426720">
                    <a:tc gridSpan="3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t="-110000" r="-260000" b="-247143"/>
                          </a:stretch>
                        </a:blip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500000" t="-110000" r="-1200000" b="-24714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sz="2200"/>
                            <a:t>​0</a:t>
                          </a:r>
                          <a:endParaRPr sz="2200">
                            <a:latin typeface="Cambria Math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/>
                          <a:endParaRPr sz="22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l"/>
                          <a:endParaRPr sz="2200" dirty="0"/>
                        </a:p>
                      </a:txBody>
                      <a:tcPr/>
                    </a:tc>
                    <a:tc vMerge="1">
                      <a:txBody>
                        <a:bodyPr/>
                        <a:lstStyle/>
                        <a:p>
                          <a:pPr algn="l">
                            <a:defRPr sz="1400" b="1"/>
                          </a:pPr>
                          <a:endParaRPr sz="1800" b="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42672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t="-207042" r="-698817" b="-14366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244928" t="-207042" r="-1611594" b="-14366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sz="2200"/>
                            <a:t>​0</a:t>
                          </a:r>
                          <a:endParaRPr sz="2200">
                            <a:latin typeface="Cambria Math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400"/>
                          </a:pPr>
                          <a:r>
                            <a:rPr sz="2200"/>
                            <a:t>or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300000" t="-207042" r="-500000" b="-14366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2"/>
                          <a:stretch>
                            <a:fillRect l="-952381" t="-207042" r="-1090476" b="-14366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sz="2200"/>
                            <a:t>​0</a:t>
                          </a:r>
                          <a:endParaRPr sz="2200">
                            <a:latin typeface="Cambria Math"/>
                          </a:endParaRPr>
                        </a:p>
                      </a:txBody>
                      <a:tcPr/>
                    </a:tc>
                    <a:tc vMerge="1">
                      <a:txBody>
                        <a:bodyPr/>
                        <a:lstStyle/>
                        <a:p>
                          <a:pPr algn="l"/>
                          <a:endParaRPr sz="1800" b="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566611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2"/>
                          <a:stretch>
                            <a:fillRect t="-234409" r="-698817" b="-967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2"/>
                          <a:stretch>
                            <a:fillRect l="-244928" t="-234409" r="-1611594" b="-967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73723" t="-234409" r="-711679" b="-967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400"/>
                          </a:pPr>
                          <a:r>
                            <a:rPr sz="2200"/>
                            <a:t>or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2"/>
                          <a:stretch>
                            <a:fillRect l="-300000" t="-234409" r="-500000" b="-967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2"/>
                          <a:stretch>
                            <a:fillRect l="-952381" t="-234409" r="-1090476" b="-967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sz="2200" dirty="0"/>
                            <a:t>​4</a:t>
                          </a:r>
                          <a:endParaRPr sz="2200" dirty="0">
                            <a:latin typeface="Cambria Math"/>
                          </a:endParaRPr>
                        </a:p>
                      </a:txBody>
                      <a:tcPr anchor="ctr"/>
                    </a:tc>
                    <a:tc vMerge="1">
                      <a:txBody>
                        <a:bodyPr/>
                        <a:lstStyle/>
                        <a:p>
                          <a:pPr algn="l"/>
                          <a:endParaRPr sz="1800" b="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</a:tbl>
              </a:graphicData>
            </a:graphic>
          </p:graphicFrame>
        </mc:Fallback>
      </mc:AlternateContent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dirty="0"/>
              <a:t>Example </a:t>
            </a:r>
            <a:r>
              <a:rPr lang="en-US" dirty="0"/>
              <a:t>5</a:t>
            </a:r>
            <a:r>
              <a:rPr dirty="0"/>
              <a:t>: Methods of Solving Quadratic Equations</a:t>
            </a:r>
            <a:r>
              <a:rPr lang="en-US" dirty="0"/>
              <a:t>—Slide 5</a:t>
            </a:r>
            <a:endParaRPr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pPr marL="514350" indent="-514350">
                  <a:buFont typeface="+mj-lt"/>
                  <a:buAutoNum type="alphaLcPeriod" startAt="4"/>
                  <a:defRPr sz="2800"/>
                </a:pPr>
                <a:r>
                  <a:rPr lang="en-US" dirty="0"/>
                  <a:t>​</a:t>
                </a:r>
                <a:r>
                  <a:rPr lang="en-US" sz="2800" dirty="0"/>
                  <a:t>Here, the equation is not factorable, so we use the quadratic formula.</a:t>
                </a:r>
              </a:p>
              <a:p>
                <a:pPr marL="457200" lvl="1" indent="0">
                  <a:buNone/>
                  <a:defRPr sz="2800"/>
                </a:pPr>
                <a:r>
                  <a:rPr lang="en-US" dirty="0"/>
                  <a:t>​</a:t>
                </a:r>
                <a14:m>
                  <m:oMath xmlns:m="http://schemas.openxmlformats.org/officeDocument/2006/math">
                    <m:r>
                      <a:rPr lang="en-US" sz="2400">
                        <a:latin typeface="Cambria Math" panose="02040503050406030204" pitchFamily="18" charset="0"/>
                      </a:rPr>
                      <m:t>3</m:t>
                    </m:r>
                    <m:sSup>
                      <m:sSupPr>
                        <m:ctrlPr>
                          <a:rPr lang="ar-AE" sz="24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ar-AE" sz="240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ar-AE" sz="240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ar-AE" sz="2400">
                        <a:latin typeface="Cambria Math" panose="02040503050406030204" pitchFamily="18" charset="0"/>
                      </a:rPr>
                      <m:t>−</m:t>
                    </m:r>
                    <m:r>
                      <a:rPr lang="ar-AE" sz="2400">
                        <a:latin typeface="Cambria Math" panose="02040503050406030204" pitchFamily="18" charset="0"/>
                      </a:rPr>
                      <m:t>10</m:t>
                    </m:r>
                    <m:r>
                      <a:rPr lang="ar-AE" sz="2400">
                        <a:latin typeface="Cambria Math" panose="02040503050406030204" pitchFamily="18" charset="0"/>
                      </a:rPr>
                      <m:t>𝑥</m:t>
                    </m:r>
                    <m:r>
                      <a:rPr lang="ar-AE" sz="2400">
                        <a:latin typeface="Cambria Math" panose="02040503050406030204" pitchFamily="18" charset="0"/>
                      </a:rPr>
                      <m:t>−</m:t>
                    </m:r>
                    <m:r>
                      <a:rPr lang="ar-AE" sz="2400">
                        <a:latin typeface="Cambria Math" panose="02040503050406030204" pitchFamily="18" charset="0"/>
                      </a:rPr>
                      <m:t>4</m:t>
                    </m:r>
                    <m:r>
                      <a:rPr lang="ar-AE" sz="2400">
                        <a:latin typeface="Cambria Math" panose="02040503050406030204" pitchFamily="18" charset="0"/>
                      </a:rPr>
                      <m:t>=</m:t>
                    </m:r>
                    <m:r>
                      <a:rPr lang="ar-AE" sz="2400">
                        <a:latin typeface="Cambria Math" panose="02040503050406030204" pitchFamily="18" charset="0"/>
                      </a:rPr>
                      <m:t>0</m:t>
                    </m:r>
                  </m:oMath>
                </a14:m>
                <a:endParaRPr lang="ar-AE" sz="2400" dirty="0"/>
              </a:p>
              <a:p>
                <a:pPr marL="457200" lvl="1" indent="0">
                  <a:buNone/>
                  <a:defRPr sz="2800"/>
                </a:pPr>
                <a:r>
                  <a:rPr lang="ar-AE" dirty="0"/>
                  <a:t>​</a:t>
                </a:r>
                <a14:m>
                  <m:oMath xmlns:m="http://schemas.openxmlformats.org/officeDocument/2006/math">
                    <m:r>
                      <a:rPr lang="ar-AE" sz="2400">
                        <a:latin typeface="Cambria Math" panose="02040503050406030204" pitchFamily="18" charset="0"/>
                      </a:rPr>
                      <m:t>𝑎</m:t>
                    </m:r>
                    <m:r>
                      <a:rPr lang="ar-AE" sz="2400">
                        <a:latin typeface="Cambria Math" panose="02040503050406030204" pitchFamily="18" charset="0"/>
                      </a:rPr>
                      <m:t>=</m:t>
                    </m:r>
                    <m:r>
                      <a:rPr lang="ar-AE" sz="2400">
                        <a:latin typeface="Cambria Math" panose="02040503050406030204" pitchFamily="18" charset="0"/>
                      </a:rPr>
                      <m:t>3</m:t>
                    </m:r>
                    <m:r>
                      <a:rPr lang="ar-AE" sz="2400">
                        <a:latin typeface="Cambria Math" panose="02040503050406030204" pitchFamily="18" charset="0"/>
                      </a:rPr>
                      <m:t>,</m:t>
                    </m:r>
                    <m:r>
                      <a:rPr lang="ar-AE" sz="2400">
                        <a:latin typeface="Cambria Math" panose="02040503050406030204" pitchFamily="18" charset="0"/>
                      </a:rPr>
                      <m:t>𝑏</m:t>
                    </m:r>
                    <m:r>
                      <a:rPr lang="ar-AE" sz="2400">
                        <a:latin typeface="Cambria Math" panose="02040503050406030204" pitchFamily="18" charset="0"/>
                      </a:rPr>
                      <m:t>=−</m:t>
                    </m:r>
                    <m:r>
                      <a:rPr lang="ar-AE" sz="2400">
                        <a:latin typeface="Cambria Math" panose="02040503050406030204" pitchFamily="18" charset="0"/>
                      </a:rPr>
                      <m:t>10</m:t>
                    </m:r>
                    <m:r>
                      <a:rPr lang="ar-AE" sz="2400">
                        <a:latin typeface="Cambria Math" panose="02040503050406030204" pitchFamily="18" charset="0"/>
                      </a:rPr>
                      <m:t>,</m:t>
                    </m:r>
                    <m:r>
                      <a:rPr lang="ar-AE" sz="2400">
                        <a:latin typeface="Cambria Math" panose="02040503050406030204" pitchFamily="18" charset="0"/>
                      </a:rPr>
                      <m:t>𝑐</m:t>
                    </m:r>
                    <m:r>
                      <a:rPr lang="ar-AE" sz="2400">
                        <a:latin typeface="Cambria Math" panose="02040503050406030204" pitchFamily="18" charset="0"/>
                      </a:rPr>
                      <m:t>=−</m:t>
                    </m:r>
                    <m:r>
                      <a:rPr lang="ar-AE" sz="2400">
                        <a:latin typeface="Cambria Math" panose="02040503050406030204" pitchFamily="18" charset="0"/>
                      </a:rPr>
                      <m:t>4</m:t>
                    </m:r>
                  </m:oMath>
                </a14:m>
                <a:endParaRPr lang="ar-AE" dirty="0"/>
              </a:p>
              <a:p>
                <a:r>
                  <a:rPr lang="ar-AE" dirty="0"/>
                  <a:t>​</a:t>
                </a:r>
                <a:endParaRPr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556" t="-135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graphicFrame>
            <p:nvGraphicFramePr>
              <p:cNvPr id="4" name="Table Placeholder 2">
                <a:extLst>
                  <a:ext uri="{FF2B5EF4-FFF2-40B4-BE49-F238E27FC236}">
                    <a16:creationId xmlns:a16="http://schemas.microsoft.com/office/drawing/2014/main" id="{6EE08B0E-F623-4FF1-9263-49F6C7766C46}"/>
                  </a:ext>
                </a:extLst>
              </p:cNvPr>
              <p:cNvGraphicFramePr>
                <a:graphicFrameLocks/>
              </p:cNvGraphicFramePr>
              <p:nvPr>
                <p:extLst>
                  <p:ext uri="{D42A27DB-BD31-4B8C-83A1-F6EECF244321}">
                    <p14:modId xmlns:p14="http://schemas.microsoft.com/office/powerpoint/2010/main" val="2252521859"/>
                  </p:ext>
                </p:extLst>
              </p:nvPr>
            </p:nvGraphicFramePr>
            <p:xfrm>
              <a:off x="659166" y="3021837"/>
              <a:ext cx="8229600" cy="2769363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533400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3733800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  <a:gridCol w="3962400">
                      <a:extLst>
                        <a:ext uri="{9D8B030D-6E8A-4147-A177-3AD203B41FA5}">
                          <a16:colId xmlns:a16="http://schemas.microsoft.com/office/drawing/2014/main" val="20002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pPr algn="l">
                            <a:lnSpc>
                              <a:spcPct val="150000"/>
                            </a:lnSpc>
                            <a:defRPr sz="1800"/>
                          </a:pPr>
                          <a14:m>
                            <m:oMathPara xmlns:m="http://schemas.openxmlformats.org/officeDocument/2006/math">
                              <m:oMathParaPr>
                                <m:jc m:val="right"/>
                              </m:oMathParaPr>
                              <m:oMath xmlns:m="http://schemas.openxmlformats.org/officeDocument/2006/math">
                                <m:r>
                                  <a:rPr sz="2400">
                                    <a:latin typeface="Cambria Math"/>
                                  </a:rPr>
                                  <m:t>𝑥</m:t>
                                </m:r>
                              </m:oMath>
                            </m:oMathPara>
                          </a14:m>
                          <a:endParaRPr sz="24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sz="2400" dirty="0"/>
                            <a:t>​</a:t>
                          </a:r>
                          <a14:m>
                            <m:oMath xmlns:m="http://schemas.openxmlformats.org/officeDocument/2006/math">
                              <m:r>
                                <a:rPr sz="2400">
                                  <a:latin typeface="Cambria Math"/>
                                </a:rPr>
                                <m:t>=</m:t>
                              </m:r>
                              <m:f>
                                <m:fPr>
                                  <m:ctrlPr>
                                    <a:rPr sz="24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sz="2400">
                                      <a:latin typeface="Cambria Math"/>
                                    </a:rPr>
                                    <m:t>−</m:t>
                                  </m:r>
                                  <m:d>
                                    <m:dPr>
                                      <m:ctrlPr>
                                        <a:rPr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sz="2400">
                                          <a:latin typeface="Cambria Math"/>
                                        </a:rPr>
                                        <m:t>−</m:t>
                                      </m:r>
                                      <m:r>
                                        <a:rPr sz="2400">
                                          <a:latin typeface="Cambria Math"/>
                                        </a:rPr>
                                        <m:t>10</m:t>
                                      </m:r>
                                    </m:e>
                                  </m:d>
                                  <m:r>
                                    <a:rPr sz="2400">
                                      <a:latin typeface="Cambria Math"/>
                                    </a:rPr>
                                    <m:t>±</m:t>
                                  </m:r>
                                  <m:rad>
                                    <m:radPr>
                                      <m:degHide m:val="on"/>
                                      <m:ctrlPr>
                                        <a:rPr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radPr>
                                    <m:deg/>
                                    <m:e>
                                      <m:sSup>
                                        <m:sSupPr>
                                          <m:ctrlPr>
                                            <a:rPr sz="24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pPr>
                                        <m:e>
                                          <m:d>
                                            <m:dPr>
                                              <m:ctrlPr>
                                                <a:rPr sz="2400" i="1"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dPr>
                                            <m:e>
                                              <m:r>
                                                <a:rPr sz="2400">
                                                  <a:latin typeface="Cambria Math"/>
                                                </a:rPr>
                                                <m:t>−</m:t>
                                              </m:r>
                                              <m:r>
                                                <a:rPr sz="2400">
                                                  <a:latin typeface="Cambria Math"/>
                                                </a:rPr>
                                                <m:t>10</m:t>
                                              </m:r>
                                            </m:e>
                                          </m:d>
                                        </m:e>
                                        <m:sup>
                                          <m:r>
                                            <a:rPr sz="2400">
                                              <a:latin typeface="Cambria Math"/>
                                            </a:rPr>
                                            <m:t>2</m:t>
                                          </m:r>
                                        </m:sup>
                                      </m:sSup>
                                      <m:r>
                                        <a:rPr sz="2400">
                                          <a:latin typeface="Cambria Math"/>
                                        </a:rPr>
                                        <m:t>−</m:t>
                                      </m:r>
                                      <m:r>
                                        <a:rPr sz="2400">
                                          <a:latin typeface="Cambria Math"/>
                                        </a:rPr>
                                        <m:t>4</m:t>
                                      </m:r>
                                      <m:d>
                                        <m:dPr>
                                          <m:ctrlPr>
                                            <a:rPr sz="24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dPr>
                                        <m:e>
                                          <m:r>
                                            <a:rPr sz="2400">
                                              <a:latin typeface="Cambria Math"/>
                                            </a:rPr>
                                            <m:t>3</m:t>
                                          </m:r>
                                        </m:e>
                                      </m:d>
                                      <m:d>
                                        <m:dPr>
                                          <m:ctrlPr>
                                            <a:rPr sz="24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dPr>
                                        <m:e>
                                          <m:r>
                                            <a:rPr sz="2400">
                                              <a:latin typeface="Cambria Math"/>
                                            </a:rPr>
                                            <m:t>−</m:t>
                                          </m:r>
                                          <m:r>
                                            <a:rPr sz="2400">
                                              <a:latin typeface="Cambria Math"/>
                                            </a:rPr>
                                            <m:t>4</m:t>
                                          </m:r>
                                        </m:e>
                                      </m:d>
                                    </m:e>
                                  </m:rad>
                                </m:num>
                                <m:den>
                                  <m:r>
                                    <a:rPr sz="2400">
                                      <a:latin typeface="Cambria Math"/>
                                    </a:rPr>
                                    <m:t>2</m:t>
                                  </m:r>
                                  <m:d>
                                    <m:dPr>
                                      <m:ctrlPr>
                                        <a:rPr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sz="2400">
                                          <a:latin typeface="Cambria Math"/>
                                        </a:rPr>
                                        <m:t>3</m:t>
                                      </m:r>
                                    </m:e>
                                  </m:d>
                                </m:den>
                              </m:f>
                            </m:oMath>
                          </a14:m>
                          <a:endParaRPr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100" b="1"/>
                          </a:pPr>
                          <a:r>
                            <a:rPr sz="1800" b="0" dirty="0"/>
                            <a:t>Identify the values of</a:t>
                          </a:r>
                          <a:r>
                            <a:rPr lang="en-US" sz="1800" b="0" dirty="0"/>
                            <a:t> </a:t>
                          </a:r>
                          <a:r>
                            <a:rPr lang="en-US" sz="1800" b="0" i="1" dirty="0"/>
                            <a:t>a</a:t>
                          </a:r>
                          <a:r>
                            <a:rPr lang="en-US" sz="1800" b="0" dirty="0"/>
                            <a:t>, </a:t>
                          </a:r>
                          <a:r>
                            <a:rPr lang="en-US" sz="1800" b="0" i="1" dirty="0"/>
                            <a:t>b</a:t>
                          </a:r>
                          <a:r>
                            <a:rPr lang="en-US" sz="1800" b="0" dirty="0"/>
                            <a:t>, and </a:t>
                          </a:r>
                          <a:r>
                            <a:rPr lang="en-US" sz="1800" b="0" i="1" dirty="0"/>
                            <a:t>c, </a:t>
                          </a:r>
                          <a:r>
                            <a:rPr sz="1800" b="0" dirty="0"/>
                            <a:t>then substitute into the quadratic formula.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14:m>
                            <m:oMathPara xmlns:m="http://schemas.openxmlformats.org/officeDocument/2006/math">
                              <m:oMathParaPr>
                                <m:jc m:val="right"/>
                              </m:oMathParaPr>
                              <m:oMath xmlns:m="http://schemas.openxmlformats.org/officeDocument/2006/math">
                                <m:r>
                                  <a:rPr sz="2400">
                                    <a:latin typeface="Cambria Math"/>
                                  </a:rPr>
                                  <m:t>𝑥</m:t>
                                </m:r>
                              </m:oMath>
                            </m:oMathPara>
                          </a14:m>
                          <a:endParaRPr sz="24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sz="2400" dirty="0"/>
                            <a:t>​</a:t>
                          </a:r>
                          <a14:m>
                            <m:oMath xmlns:m="http://schemas.openxmlformats.org/officeDocument/2006/math">
                              <m:r>
                                <a:rPr sz="2400">
                                  <a:latin typeface="Cambria Math"/>
                                </a:rPr>
                                <m:t>=</m:t>
                              </m:r>
                              <m:f>
                                <m:fPr>
                                  <m:ctrlPr>
                                    <a:rPr sz="24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sz="2400">
                                      <a:latin typeface="Cambria Math"/>
                                    </a:rPr>
                                    <m:t>10</m:t>
                                  </m:r>
                                  <m:r>
                                    <a:rPr sz="2400">
                                      <a:latin typeface="Cambria Math"/>
                                    </a:rPr>
                                    <m:t>±</m:t>
                                  </m:r>
                                  <m:rad>
                                    <m:radPr>
                                      <m:degHide m:val="on"/>
                                      <m:ctrlPr>
                                        <a:rPr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radPr>
                                    <m:deg/>
                                    <m:e>
                                      <m:r>
                                        <a:rPr sz="2400">
                                          <a:latin typeface="Cambria Math"/>
                                        </a:rPr>
                                        <m:t>148</m:t>
                                      </m:r>
                                    </m:e>
                                  </m:rad>
                                </m:num>
                                <m:den>
                                  <m:r>
                                    <a:rPr sz="2400">
                                      <a:latin typeface="Cambria Math"/>
                                    </a:rPr>
                                    <m:t>6</m:t>
                                  </m:r>
                                </m:den>
                              </m:f>
                            </m:oMath>
                          </a14:m>
                          <a:endParaRPr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800" b="1"/>
                          </a:pPr>
                          <a:r>
                            <a:rPr sz="1800" b="0" dirty="0"/>
                            <a:t>All that remains is to simplify the solutions.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14:m>
                            <m:oMathPara xmlns:m="http://schemas.openxmlformats.org/officeDocument/2006/math">
                              <m:oMathParaPr>
                                <m:jc m:val="right"/>
                              </m:oMathParaPr>
                              <m:oMath xmlns:m="http://schemas.openxmlformats.org/officeDocument/2006/math">
                                <m:r>
                                  <a:rPr sz="2400">
                                    <a:latin typeface="Cambria Math"/>
                                  </a:rPr>
                                  <m:t>𝑥</m:t>
                                </m:r>
                              </m:oMath>
                            </m:oMathPara>
                          </a14:m>
                          <a:endParaRPr sz="24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sz="2400" dirty="0"/>
                            <a:t>​</a:t>
                          </a:r>
                          <a14:m>
                            <m:oMath xmlns:m="http://schemas.openxmlformats.org/officeDocument/2006/math">
                              <m:r>
                                <a:rPr sz="2400">
                                  <a:latin typeface="Cambria Math"/>
                                </a:rPr>
                                <m:t>=</m:t>
                              </m:r>
                              <m:f>
                                <m:fPr>
                                  <m:ctrlPr>
                                    <a:rPr sz="24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sz="2400">
                                      <a:latin typeface="Cambria Math"/>
                                    </a:rPr>
                                    <m:t>10</m:t>
                                  </m:r>
                                  <m:r>
                                    <a:rPr sz="2400">
                                      <a:latin typeface="Cambria Math"/>
                                    </a:rPr>
                                    <m:t>±</m:t>
                                  </m:r>
                                  <m:r>
                                    <a:rPr sz="2400">
                                      <a:latin typeface="Cambria Math"/>
                                    </a:rPr>
                                    <m:t>2</m:t>
                                  </m:r>
                                  <m:rad>
                                    <m:radPr>
                                      <m:degHide m:val="on"/>
                                      <m:ctrlPr>
                                        <a:rPr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radPr>
                                    <m:deg/>
                                    <m:e>
                                      <m:r>
                                        <a:rPr sz="2400">
                                          <a:latin typeface="Cambria Math"/>
                                        </a:rPr>
                                        <m:t>37</m:t>
                                      </m:r>
                                    </m:e>
                                  </m:rad>
                                </m:num>
                                <m:den>
                                  <m:r>
                                    <a:rPr sz="2400">
                                      <a:latin typeface="Cambria Math"/>
                                    </a:rPr>
                                    <m:t>6</m:t>
                                  </m:r>
                                </m:den>
                              </m:f>
                            </m:oMath>
                          </a14:m>
                          <a:endParaRPr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/>
                          <a:endParaRPr sz="1800" b="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14:m>
                            <m:oMathPara xmlns:m="http://schemas.openxmlformats.org/officeDocument/2006/math">
                              <m:oMathParaPr>
                                <m:jc m:val="right"/>
                              </m:oMathParaPr>
                              <m:oMath xmlns:m="http://schemas.openxmlformats.org/officeDocument/2006/math">
                                <m:r>
                                  <a:rPr sz="2400">
                                    <a:latin typeface="Cambria Math"/>
                                  </a:rPr>
                                  <m:t>𝑥</m:t>
                                </m:r>
                              </m:oMath>
                            </m:oMathPara>
                          </a14:m>
                          <a:endParaRPr sz="24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sz="2400" dirty="0"/>
                            <a:t>​</a:t>
                          </a:r>
                          <a14:m>
                            <m:oMath xmlns:m="http://schemas.openxmlformats.org/officeDocument/2006/math">
                              <m:r>
                                <a:rPr sz="2400">
                                  <a:latin typeface="Cambria Math"/>
                                </a:rPr>
                                <m:t>=</m:t>
                              </m:r>
                              <m:f>
                                <m:fPr>
                                  <m:ctrlPr>
                                    <a:rPr sz="24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sz="2400">
                                      <a:latin typeface="Cambria Math"/>
                                    </a:rPr>
                                    <m:t>5</m:t>
                                  </m:r>
                                  <m:r>
                                    <a:rPr sz="2400">
                                      <a:latin typeface="Cambria Math"/>
                                    </a:rPr>
                                    <m:t>±</m:t>
                                  </m:r>
                                  <m:rad>
                                    <m:radPr>
                                      <m:degHide m:val="on"/>
                                      <m:ctrlPr>
                                        <a:rPr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radPr>
                                    <m:deg/>
                                    <m:e>
                                      <m:r>
                                        <a:rPr sz="2400">
                                          <a:latin typeface="Cambria Math"/>
                                        </a:rPr>
                                        <m:t>37</m:t>
                                      </m:r>
                                    </m:e>
                                  </m:rad>
                                </m:num>
                                <m:den>
                                  <m:r>
                                    <a:rPr sz="2400">
                                      <a:latin typeface="Cambria Math"/>
                                    </a:rPr>
                                    <m:t>3</m:t>
                                  </m:r>
                                </m:den>
                              </m:f>
                            </m:oMath>
                          </a14:m>
                          <a:endParaRPr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/>
                            <a:t>We have two unique real solutions.</a:t>
                          </a:r>
                          <a:endParaRPr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</a:tbl>
              </a:graphicData>
            </a:graphic>
          </p:graphicFrame>
        </mc:Choice>
        <mc:Fallback>
          <p:graphicFrame>
            <p:nvGraphicFramePr>
              <p:cNvPr id="4" name="Table Placeholder 2">
                <a:extLst>
                  <a:ext uri="{FF2B5EF4-FFF2-40B4-BE49-F238E27FC236}">
                    <a16:creationId xmlns:a16="http://schemas.microsoft.com/office/drawing/2014/main" id="{6EE08B0E-F623-4FF1-9263-49F6C7766C46}"/>
                  </a:ext>
                </a:extLst>
              </p:cNvPr>
              <p:cNvGraphicFramePr>
                <a:graphicFrameLocks/>
              </p:cNvGraphicFramePr>
              <p:nvPr>
                <p:extLst>
                  <p:ext uri="{D42A27DB-BD31-4B8C-83A1-F6EECF244321}">
                    <p14:modId xmlns:p14="http://schemas.microsoft.com/office/powerpoint/2010/main" val="2252521859"/>
                  </p:ext>
                </p:extLst>
              </p:nvPr>
            </p:nvGraphicFramePr>
            <p:xfrm>
              <a:off x="659166" y="3021837"/>
              <a:ext cx="8229600" cy="2769363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533400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3733800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  <a:gridCol w="3962400">
                      <a:extLst>
                        <a:ext uri="{9D8B030D-6E8A-4147-A177-3AD203B41FA5}">
                          <a16:colId xmlns:a16="http://schemas.microsoft.com/office/drawing/2014/main" val="20002"/>
                        </a:ext>
                      </a:extLst>
                    </a:gridCol>
                  </a:tblGrid>
                  <a:tr h="743395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3"/>
                          <a:stretch>
                            <a:fillRect t="-4098" r="-1435227" b="-28114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14356" t="-4098" r="-106036" b="-28114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100" b="1"/>
                          </a:pPr>
                          <a:r>
                            <a:rPr sz="1800" b="0" dirty="0"/>
                            <a:t>Identify the values of</a:t>
                          </a:r>
                          <a:r>
                            <a:rPr lang="en-US" sz="1800" b="0" dirty="0"/>
                            <a:t> </a:t>
                          </a:r>
                          <a:r>
                            <a:rPr lang="en-US" sz="1800" b="0" i="1" dirty="0"/>
                            <a:t>a</a:t>
                          </a:r>
                          <a:r>
                            <a:rPr lang="en-US" sz="1800" b="0" dirty="0"/>
                            <a:t>, </a:t>
                          </a:r>
                          <a:r>
                            <a:rPr lang="en-US" sz="1800" b="0" i="1" dirty="0"/>
                            <a:t>b</a:t>
                          </a:r>
                          <a:r>
                            <a:rPr lang="en-US" sz="1800" b="0" dirty="0"/>
                            <a:t>, and </a:t>
                          </a:r>
                          <a:r>
                            <a:rPr lang="en-US" sz="1800" b="0" i="1" dirty="0"/>
                            <a:t>c, </a:t>
                          </a:r>
                          <a:r>
                            <a:rPr sz="1800" b="0" dirty="0"/>
                            <a:t>then substitute into the quadratic formula.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675259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3"/>
                          <a:stretch>
                            <a:fillRect t="-114414" r="-1435227" b="-20900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14356" t="-114414" r="-106036" b="-20900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800" b="1"/>
                          </a:pPr>
                          <a:r>
                            <a:rPr sz="1800" b="0" dirty="0"/>
                            <a:t>All that remains is to simplify the solutions.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675577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3"/>
                          <a:stretch>
                            <a:fillRect t="-214414" r="-1435227" b="-10900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14356" t="-214414" r="-106036" b="-10900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endParaRPr sz="1800" b="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675132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3"/>
                          <a:stretch>
                            <a:fillRect t="-314414" r="-1435227" b="-900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14356" t="-314414" r="-106036" b="-900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/>
                            <a:t>We have two unique real solutions.</a:t>
                          </a:r>
                          <a:endParaRPr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</a:tbl>
              </a:graphicData>
            </a:graphic>
          </p:graphicFrame>
        </mc:Fallback>
      </mc:AlternateContent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lang="en-US" dirty="0"/>
              <a:t>Definition: </a:t>
            </a:r>
            <a:r>
              <a:rPr dirty="0"/>
              <a:t>Quadratic-Like Equations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r>
                  <a:rPr sz="2800" dirty="0"/>
                  <a:t>An equation is </a:t>
                </a:r>
                <a:r>
                  <a:rPr sz="2800" b="1" dirty="0"/>
                  <a:t>quadratic-like</a:t>
                </a:r>
                <a:r>
                  <a:rPr sz="2800" dirty="0"/>
                  <a:t>, or </a:t>
                </a:r>
                <a:r>
                  <a:rPr sz="2800" b="1" dirty="0"/>
                  <a:t>quadratic in form</a:t>
                </a:r>
                <a:r>
                  <a:rPr sz="2800" dirty="0"/>
                  <a:t>, if it can be written in the form</a:t>
                </a:r>
              </a:p>
              <a:p>
                <a:pPr algn="ctr">
                  <a:defRPr sz="2800"/>
                </a:pPr>
                <a14:m>
                  <m:oMath xmlns:m="http://schemas.openxmlformats.org/officeDocument/2006/math">
                    <m:r>
                      <a:rPr>
                        <a:latin typeface="Cambria Math" panose="02040503050406030204" pitchFamily="18" charset="0"/>
                      </a:rPr>
                      <m:t>𝑎</m:t>
                    </m:r>
                    <m:sSup>
                      <m:sSupPr>
                        <m:ctrlPr>
                          <a:rPr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  <m:sup>
                        <m:r>
                          <a:rPr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>
                        <a:latin typeface="Cambria Math" panose="02040503050406030204" pitchFamily="18" charset="0"/>
                      </a:rPr>
                      <m:t>+</m:t>
                    </m:r>
                    <m:r>
                      <a:rPr>
                        <a:latin typeface="Cambria Math" panose="02040503050406030204" pitchFamily="18" charset="0"/>
                      </a:rPr>
                      <m:t>𝑏𝐴</m:t>
                    </m:r>
                    <m:r>
                      <a:rPr>
                        <a:latin typeface="Cambria Math" panose="02040503050406030204" pitchFamily="18" charset="0"/>
                      </a:rPr>
                      <m:t>+</m:t>
                    </m:r>
                    <m:r>
                      <a:rPr>
                        <a:latin typeface="Cambria Math" panose="02040503050406030204" pitchFamily="18" charset="0"/>
                      </a:rPr>
                      <m:t>𝑐</m:t>
                    </m:r>
                    <m:r>
                      <a:rPr>
                        <a:latin typeface="Cambria Math" panose="02040503050406030204" pitchFamily="18" charset="0"/>
                      </a:rPr>
                      <m:t>=0</m:t>
                    </m:r>
                  </m:oMath>
                </a14:m>
                <a:r>
                  <a:rPr sz="2800" dirty="0"/>
                  <a:t>,</a:t>
                </a:r>
              </a:p>
              <a:p>
                <a:pPr>
                  <a:defRPr sz="2800"/>
                </a:pPr>
                <a:r>
                  <a:rPr lang="en-US" sz="2800" dirty="0"/>
                  <a:t>W</a:t>
                </a:r>
                <a:r>
                  <a:rPr sz="2800" dirty="0"/>
                  <a:t>here</a:t>
                </a:r>
                <a:r>
                  <a:rPr lang="en-US" sz="2800" dirty="0"/>
                  <a:t> </a:t>
                </a:r>
                <a:r>
                  <a:rPr lang="en-US" i="1" dirty="0"/>
                  <a:t>a</a:t>
                </a:r>
                <a:r>
                  <a:rPr lang="en-US" dirty="0"/>
                  <a:t>, </a:t>
                </a:r>
                <a:r>
                  <a:rPr lang="en-US" i="1" dirty="0"/>
                  <a:t>b</a:t>
                </a:r>
                <a:r>
                  <a:rPr lang="en-US" dirty="0"/>
                  <a:t>, and </a:t>
                </a:r>
                <a:r>
                  <a:rPr lang="en-US" i="1" dirty="0"/>
                  <a:t>c</a:t>
                </a:r>
                <a:r>
                  <a:rPr lang="en-US" dirty="0"/>
                  <a:t> </a:t>
                </a:r>
                <a:r>
                  <a:rPr sz="2800" dirty="0"/>
                  <a:t>are constants,</a:t>
                </a:r>
                <a:r>
                  <a:rPr lang="en-US" sz="2800" dirty="0"/>
                  <a:t> </a:t>
                </a:r>
                <a:r>
                  <a:rPr lang="en-US" i="1" dirty="0"/>
                  <a:t>a</a:t>
                </a:r>
                <a:r>
                  <a:rPr lang="en-US" dirty="0"/>
                  <a:t> </a:t>
                </a:r>
                <a:r>
                  <a:rPr lang="en-US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≠ 0</a:t>
                </a:r>
                <a:r>
                  <a:rPr sz="2800" dirty="0"/>
                  <a:t>, and </a:t>
                </a:r>
                <a:r>
                  <a:rPr lang="en-US" sz="2800" i="1" dirty="0"/>
                  <a:t>A </a:t>
                </a:r>
                <a:r>
                  <a:rPr sz="2800" dirty="0"/>
                  <a:t>is an algebraic expression. Such equations can be solved by first solving for</a:t>
                </a:r>
                <a:r>
                  <a:rPr lang="en-US" sz="2800" dirty="0"/>
                  <a:t> </a:t>
                </a:r>
                <a:r>
                  <a:rPr lang="en-US" i="1" dirty="0"/>
                  <a:t>A</a:t>
                </a:r>
                <a:r>
                  <a:rPr sz="2800" dirty="0"/>
                  <a:t> and then solving for the variable in the expression</a:t>
                </a:r>
                <a:r>
                  <a:rPr lang="en-US" sz="2800" dirty="0"/>
                  <a:t> </a:t>
                </a:r>
                <a:r>
                  <a:rPr lang="en-US" i="1" dirty="0"/>
                  <a:t>A</a:t>
                </a:r>
                <a:r>
                  <a:rPr sz="2800" dirty="0"/>
                  <a:t>. This method of solution is called </a:t>
                </a:r>
                <a:r>
                  <a:rPr sz="2800" b="1" dirty="0"/>
                  <a:t>substitution</a:t>
                </a:r>
                <a:r>
                  <a:rPr sz="2800" dirty="0"/>
                  <a:t>.</a:t>
                </a:r>
              </a:p>
            </p:txBody>
          </p:sp>
        </mc:Choice>
        <mc:Fallback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328" t="-986" r="-81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dirty="0"/>
              <a:t>Example </a:t>
            </a:r>
            <a:r>
              <a:rPr lang="en-US" dirty="0"/>
              <a:t>6</a:t>
            </a:r>
            <a:r>
              <a:rPr dirty="0"/>
              <a:t>: Quadratic-Like Equations</a:t>
            </a:r>
            <a:r>
              <a:rPr lang="en-US" dirty="0"/>
              <a:t>—Slide 1</a:t>
            </a:r>
            <a:endParaRPr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r>
                  <a:rPr sz="2800"/>
                  <a:t>Solve the quadratic-like equations.</a:t>
                </a:r>
              </a:p>
              <a:p>
                <a:pPr marL="514350" indent="-514350">
                  <a:buFont typeface="+mj-lt"/>
                  <a:buAutoNum type="alphaLcPeriod"/>
                  <a:defRPr sz="2800"/>
                </a:pPr>
                <a:r>
                  <a:t>​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p>
                              <m:sSupPr>
                                <m:ctrlPr>
                                  <a:rPr i="1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p>
                                <m:r>
                                  <a:rPr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  <m:r>
                              <a:rPr>
                                <a:latin typeface="Cambria Math" panose="02040503050406030204" pitchFamily="18" charset="0"/>
                              </a:rPr>
                              <m:t>+2</m:t>
                            </m:r>
                            <m:r>
                              <a:rPr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</m:d>
                      </m:e>
                      <m:sup>
                        <m:r>
                          <a:rPr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>
                        <a:latin typeface="Cambria Math" panose="02040503050406030204" pitchFamily="18" charset="0"/>
                      </a:rPr>
                      <m:t>−7</m:t>
                    </m:r>
                    <m:d>
                      <m:dPr>
                        <m:ctrlPr>
                          <a:rPr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p>
                            <m:r>
                              <a:rPr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>
                            <a:latin typeface="Cambria Math" panose="02040503050406030204" pitchFamily="18" charset="0"/>
                          </a:rPr>
                          <m:t>+2</m:t>
                        </m:r>
                        <m:r>
                          <a:rPr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>
                        <a:latin typeface="Cambria Math" panose="02040503050406030204" pitchFamily="18" charset="0"/>
                      </a:rPr>
                      <m:t>−8=0</m:t>
                    </m:r>
                  </m:oMath>
                </a14:m>
                <a:endParaRPr/>
              </a:p>
              <a:p>
                <a:pPr marL="514350" indent="-514350">
                  <a:buFont typeface="+mj-lt"/>
                  <a:buAutoNum type="alphaLcPeriod" startAt="2"/>
                  <a:defRPr sz="2800"/>
                </a:pPr>
                <a:r>
                  <a:t>​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p>
                        <m:f>
                          <m:fPr>
                            <m:ctrlPr>
                              <a:rPr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>
                                <a:latin typeface="Cambria Math" panose="02040503050406030204" pitchFamily="18" charset="0"/>
                              </a:rPr>
                              <m:t>2</m:t>
                            </m:r>
                          </m:num>
                          <m:den>
                            <m:r>
                              <a:rPr>
                                <a:latin typeface="Cambria Math" panose="02040503050406030204" pitchFamily="18" charset="0"/>
                              </a:rPr>
                              <m:t>3</m:t>
                            </m:r>
                          </m:den>
                        </m:f>
                      </m:sup>
                    </m:sSup>
                    <m:r>
                      <a:rPr>
                        <a:latin typeface="Cambria Math" panose="02040503050406030204" pitchFamily="18" charset="0"/>
                      </a:rPr>
                      <m:t>+4</m:t>
                    </m:r>
                    <m:sSup>
                      <m:sSupPr>
                        <m:ctrlPr>
                          <a:rPr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p>
                        <m:f>
                          <m:fPr>
                            <m:ctrlPr>
                              <a:rPr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>
                                <a:latin typeface="Cambria Math" panose="02040503050406030204" pitchFamily="18" charset="0"/>
                              </a:rPr>
                              <m:t>3</m:t>
                            </m:r>
                          </m:den>
                        </m:f>
                      </m:sup>
                    </m:sSup>
                    <m:r>
                      <a:rPr>
                        <a:latin typeface="Cambria Math" panose="02040503050406030204" pitchFamily="18" charset="0"/>
                      </a:rPr>
                      <m:t>−5=0</m:t>
                    </m:r>
                  </m:oMath>
                </a14:m>
                <a:endParaRPr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556" t="-122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dirty="0"/>
              <a:t>Example </a:t>
            </a:r>
            <a:r>
              <a:rPr lang="en-US" dirty="0"/>
              <a:t>6</a:t>
            </a:r>
            <a:r>
              <a:rPr dirty="0"/>
              <a:t>: Quadratic-Like Equations</a:t>
            </a:r>
            <a:r>
              <a:rPr lang="en-US" dirty="0"/>
              <a:t>—Slide 2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sz="2800" b="1"/>
              <a:t>Solution</a:t>
            </a:r>
          </a:p>
          <a:p>
            <a:pPr marL="514350" indent="-514350">
              <a:buFont typeface="+mj-lt"/>
              <a:buAutoNum type="alphaLcPeriod"/>
              <a:defRPr sz="2800"/>
            </a:pPr>
            <a:r>
              <a:t>​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graphicFrame>
            <p:nvGraphicFramePr>
              <p:cNvPr id="4" name="Table Placeholder 2">
                <a:extLst>
                  <a:ext uri="{FF2B5EF4-FFF2-40B4-BE49-F238E27FC236}">
                    <a16:creationId xmlns:a16="http://schemas.microsoft.com/office/drawing/2014/main" id="{2742CB58-C7BF-4B8B-BF4D-D6C73166E7B8}"/>
                  </a:ext>
                </a:extLst>
              </p:cNvPr>
              <p:cNvGraphicFramePr>
                <a:graphicFrameLocks/>
              </p:cNvGraphicFramePr>
              <p:nvPr>
                <p:extLst>
                  <p:ext uri="{D42A27DB-BD31-4B8C-83A1-F6EECF244321}">
                    <p14:modId xmlns:p14="http://schemas.microsoft.com/office/powerpoint/2010/main" val="1036671644"/>
                  </p:ext>
                </p:extLst>
              </p:nvPr>
            </p:nvGraphicFramePr>
            <p:xfrm>
              <a:off x="838200" y="1591298"/>
              <a:ext cx="8001000" cy="2560320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3733800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1600200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  <a:gridCol w="2667000">
                      <a:extLst>
                        <a:ext uri="{9D8B030D-6E8A-4147-A177-3AD203B41FA5}">
                          <a16:colId xmlns:a16="http://schemas.microsoft.com/office/drawing/2014/main" val="20002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pPr algn="r">
                            <a:defRPr sz="1800"/>
                          </a:pPr>
                          <a:r>
                            <a:rPr sz="2200" dirty="0"/>
                            <a:t>​</a:t>
                          </a:r>
                          <a14:m>
                            <m:oMath xmlns:m="http://schemas.openxmlformats.org/officeDocument/2006/math">
                              <m:sSup>
                                <m:sSupPr>
                                  <m:ctrlPr>
                                    <a:rPr sz="22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d>
                                    <m:dPr>
                                      <m:ctrlPr>
                                        <a:rPr sz="22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sSup>
                                        <m:sSupPr>
                                          <m:ctrlPr>
                                            <a:rPr sz="22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pPr>
                                        <m:e>
                                          <m:r>
                                            <a:rPr sz="2200">
                                              <a:latin typeface="Cambria Math"/>
                                            </a:rPr>
                                            <m:t>𝑥</m:t>
                                          </m:r>
                                        </m:e>
                                        <m:sup>
                                          <m:r>
                                            <a:rPr sz="2200">
                                              <a:latin typeface="Cambria Math"/>
                                            </a:rPr>
                                            <m:t>2</m:t>
                                          </m:r>
                                        </m:sup>
                                      </m:sSup>
                                      <m:r>
                                        <a:rPr sz="2200">
                                          <a:latin typeface="Cambria Math"/>
                                        </a:rPr>
                                        <m:t>+2</m:t>
                                      </m:r>
                                      <m:r>
                                        <a:rPr sz="2200">
                                          <a:latin typeface="Cambria Math"/>
                                        </a:rPr>
                                        <m:t>𝑥</m:t>
                                      </m:r>
                                    </m:e>
                                  </m:d>
                                </m:e>
                                <m:sup>
                                  <m:r>
                                    <a:rPr sz="2200"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sz="2200">
                                  <a:latin typeface="Cambria Math"/>
                                </a:rPr>
                                <m:t>−7</m:t>
                              </m:r>
                              <m:d>
                                <m:dPr>
                                  <m:ctrlPr>
                                    <a:rPr sz="22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p>
                                    <m:sSupPr>
                                      <m:ctrlPr>
                                        <a:rPr sz="22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sz="2200">
                                          <a:latin typeface="Cambria Math"/>
                                        </a:rPr>
                                        <m:t>𝑥</m:t>
                                      </m:r>
                                    </m:e>
                                    <m:sup>
                                      <m:r>
                                        <a:rPr sz="2200">
                                          <a:latin typeface="Cambria Math"/>
                                        </a:rPr>
                                        <m:t>2</m:t>
                                      </m:r>
                                    </m:sup>
                                  </m:sSup>
                                  <m:r>
                                    <a:rPr sz="2200">
                                      <a:latin typeface="Cambria Math"/>
                                    </a:rPr>
                                    <m:t>+2</m:t>
                                  </m:r>
                                  <m:r>
                                    <a:rPr sz="2200">
                                      <a:latin typeface="Cambria Math"/>
                                    </a:rPr>
                                    <m:t>𝑥</m:t>
                                  </m:r>
                                </m:e>
                              </m:d>
                              <m:r>
                                <a:rPr sz="2200">
                                  <a:latin typeface="Cambria Math"/>
                                </a:rPr>
                                <m:t>−8</m:t>
                              </m:r>
                            </m:oMath>
                          </a14:m>
                          <a:endParaRPr sz="22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sz="2200"/>
                            <a:t>​</a:t>
                          </a:r>
                          <a14:m>
                            <m:oMath xmlns:m="http://schemas.openxmlformats.org/officeDocument/2006/math">
                              <m:r>
                                <a:rPr sz="2200">
                                  <a:latin typeface="Cambria Math"/>
                                </a:rPr>
                                <m:t>=0</m:t>
                              </m:r>
                            </m:oMath>
                          </a14:m>
                          <a:endParaRPr sz="2200"/>
                        </a:p>
                      </a:txBody>
                      <a:tcPr/>
                    </a:tc>
                    <a:tc rowSpan="4">
                      <a:txBody>
                        <a:bodyPr/>
                        <a:lstStyle/>
                        <a:p>
                          <a:pPr algn="l">
                            <a:defRPr sz="1100" b="1"/>
                          </a:pPr>
                          <a:r>
                            <a:rPr sz="1800" b="0" dirty="0"/>
                            <a:t>Making the substitution </a:t>
                          </a:r>
                          <a14:m>
                            <m:oMath xmlns:m="http://schemas.openxmlformats.org/officeDocument/2006/math">
                              <m:r>
                                <a:rPr sz="1800" b="0" i="1">
                                  <a:latin typeface="Cambria Math"/>
                                </a:rPr>
                                <m:t>𝐴</m:t>
                              </m:r>
                              <m:r>
                                <a:rPr sz="1800" b="0">
                                  <a:latin typeface="Cambria Math"/>
                                </a:rPr>
                                <m:t>=</m:t>
                              </m:r>
                              <m:sSup>
                                <m:sSupPr>
                                  <m:ctrlPr>
                                    <a:rPr sz="1800" b="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sz="1800" b="0" i="1">
                                      <a:latin typeface="Cambria Math"/>
                                    </a:rPr>
                                    <m:t>𝑥</m:t>
                                  </m:r>
                                </m:e>
                                <m:sup>
                                  <m:r>
                                    <a:rPr sz="1800" b="0" i="1"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sz="1800" b="0">
                                  <a:latin typeface="Cambria Math"/>
                                </a:rPr>
                                <m:t>+</m:t>
                              </m:r>
                              <m:r>
                                <a:rPr sz="1800" b="0" i="1">
                                  <a:latin typeface="Cambria Math"/>
                                </a:rPr>
                                <m:t>2</m:t>
                              </m:r>
                              <m:r>
                                <a:rPr sz="1800" b="0" i="1">
                                  <a:latin typeface="Cambria Math"/>
                                </a:rPr>
                                <m:t>𝑥</m:t>
                              </m:r>
                            </m:oMath>
                          </a14:m>
                          <a:r>
                            <a:rPr sz="1800" b="0" dirty="0"/>
                            <a:t> transforms the quadratic-like equation into a quadratic equation that can be solved by factoring.</a:t>
                          </a:r>
                        </a:p>
                        <a:p>
                          <a:pPr algn="l">
                            <a:defRPr sz="1100" b="1"/>
                          </a:pPr>
                          <a:r>
                            <a:rPr sz="1800" b="0" dirty="0"/>
                            <a:t>Once we have solved for</a:t>
                          </a:r>
                          <a:r>
                            <a:rPr lang="en-US" sz="1800" i="1" dirty="0"/>
                            <a:t> </a:t>
                          </a:r>
                          <a:r>
                            <a:rPr lang="en-US" sz="1800" b="0" i="1" dirty="0"/>
                            <a:t>A</a:t>
                          </a:r>
                          <a:r>
                            <a:rPr sz="1800" b="0" dirty="0"/>
                            <a:t>, we replace </a:t>
                          </a:r>
                          <a:r>
                            <a:rPr lang="en-US" sz="1800" b="0" i="1" dirty="0"/>
                            <a:t>A</a:t>
                          </a:r>
                          <a:r>
                            <a:rPr lang="en-US" sz="1800" i="1" dirty="0"/>
                            <a:t> </a:t>
                          </a:r>
                          <a:r>
                            <a:rPr sz="1800" b="0" dirty="0"/>
                            <a:t>with </a:t>
                          </a:r>
                          <a:br>
                            <a:rPr lang="en-US" sz="1800" b="0" dirty="0"/>
                          </a:br>
                          <a14:m>
                            <m:oMath xmlns:m="http://schemas.openxmlformats.org/officeDocument/2006/math">
                              <m:sSup>
                                <m:sSupPr>
                                  <m:ctrlPr>
                                    <a:rPr sz="1800" b="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sz="1800" b="0" i="1">
                                      <a:latin typeface="Cambria Math"/>
                                    </a:rPr>
                                    <m:t>𝑥</m:t>
                                  </m:r>
                                </m:e>
                                <m:sup>
                                  <m:r>
                                    <a:rPr sz="1800" b="0" i="1"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sz="1800" b="0">
                                  <a:latin typeface="Cambria Math"/>
                                </a:rPr>
                                <m:t>+</m:t>
                              </m:r>
                              <m:r>
                                <a:rPr sz="1800" b="0" i="1">
                                  <a:latin typeface="Cambria Math"/>
                                </a:rPr>
                                <m:t>2</m:t>
                              </m:r>
                              <m:r>
                                <a:rPr sz="1800" b="0" i="1">
                                  <a:latin typeface="Cambria Math"/>
                                </a:rPr>
                                <m:t>𝑥</m:t>
                              </m:r>
                            </m:oMath>
                          </a14:m>
                          <a:r>
                            <a:rPr sz="1800" b="0" dirty="0"/>
                            <a:t> and solve for</a:t>
                          </a:r>
                          <a:r>
                            <a:rPr lang="en-US" sz="1800" b="0" baseline="0" dirty="0"/>
                            <a:t> </a:t>
                          </a:r>
                          <a:r>
                            <a:rPr lang="en-US" sz="1800" b="0" i="1" baseline="0" dirty="0"/>
                            <a:t>x</a:t>
                          </a:r>
                          <a:r>
                            <a:rPr sz="1800" b="0" dirty="0"/>
                            <a:t>.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r">
                            <a:defRPr sz="1800"/>
                          </a:pPr>
                          <a:r>
                            <a:rPr sz="2200" dirty="0"/>
                            <a:t>​</a:t>
                          </a:r>
                          <a14:m>
                            <m:oMath xmlns:m="http://schemas.openxmlformats.org/officeDocument/2006/math">
                              <m:sSup>
                                <m:sSupPr>
                                  <m:ctrlPr>
                                    <a:rPr sz="22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sz="2200">
                                      <a:latin typeface="Cambria Math"/>
                                    </a:rPr>
                                    <m:t>𝐴</m:t>
                                  </m:r>
                                </m:e>
                                <m:sup>
                                  <m:r>
                                    <a:rPr sz="2200"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sz="2200">
                                  <a:latin typeface="Cambria Math"/>
                                </a:rPr>
                                <m:t>−7</m:t>
                              </m:r>
                              <m:r>
                                <a:rPr sz="2200">
                                  <a:latin typeface="Cambria Math"/>
                                </a:rPr>
                                <m:t>𝐴</m:t>
                              </m:r>
                              <m:r>
                                <a:rPr sz="2200">
                                  <a:latin typeface="Cambria Math"/>
                                </a:rPr>
                                <m:t>−8</m:t>
                              </m:r>
                            </m:oMath>
                          </a14:m>
                          <a:endParaRPr sz="22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sz="2200"/>
                            <a:t>​</a:t>
                          </a:r>
                          <a14:m>
                            <m:oMath xmlns:m="http://schemas.openxmlformats.org/officeDocument/2006/math">
                              <m:r>
                                <a:rPr sz="2200">
                                  <a:latin typeface="Cambria Math"/>
                                </a:rPr>
                                <m:t>=0</m:t>
                              </m:r>
                            </m:oMath>
                          </a14:m>
                          <a:endParaRPr sz="2200"/>
                        </a:p>
                      </a:txBody>
                      <a:tcPr/>
                    </a:tc>
                    <a:tc vMerge="1">
                      <a:txBody>
                        <a:bodyPr/>
                        <a:lstStyle/>
                        <a:p>
                          <a:pPr algn="l"/>
                          <a:endParaRPr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r">
                            <a:defRPr sz="1800"/>
                          </a:pPr>
                          <a:r>
                            <a:rPr sz="2200"/>
                            <a:t>​</a:t>
                          </a:r>
                          <a14:m>
                            <m:oMath xmlns:m="http://schemas.openxmlformats.org/officeDocument/2006/math">
                              <m:d>
                                <m:dPr>
                                  <m:ctrlPr>
                                    <a:rPr sz="22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sz="2200">
                                      <a:latin typeface="Cambria Math"/>
                                    </a:rPr>
                                    <m:t>𝐴</m:t>
                                  </m:r>
                                  <m:r>
                                    <a:rPr sz="2200">
                                      <a:latin typeface="Cambria Math"/>
                                    </a:rPr>
                                    <m:t>−8</m:t>
                                  </m:r>
                                </m:e>
                              </m:d>
                              <m:d>
                                <m:dPr>
                                  <m:ctrlPr>
                                    <a:rPr sz="22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sz="2200">
                                      <a:latin typeface="Cambria Math"/>
                                    </a:rPr>
                                    <m:t>𝐴</m:t>
                                  </m:r>
                                  <m:r>
                                    <a:rPr sz="2200">
                                      <a:latin typeface="Cambria Math"/>
                                    </a:rPr>
                                    <m:t>+1</m:t>
                                  </m:r>
                                </m:e>
                              </m:d>
                            </m:oMath>
                          </a14:m>
                          <a:endParaRPr sz="220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sz="2200"/>
                            <a:t>​</a:t>
                          </a:r>
                          <a14:m>
                            <m:oMath xmlns:m="http://schemas.openxmlformats.org/officeDocument/2006/math">
                              <m:r>
                                <a:rPr sz="2200">
                                  <a:latin typeface="Cambria Math"/>
                                </a:rPr>
                                <m:t>=0</m:t>
                              </m:r>
                            </m:oMath>
                          </a14:m>
                          <a:endParaRPr sz="2200"/>
                        </a:p>
                      </a:txBody>
                      <a:tcPr/>
                    </a:tc>
                    <a:tc vMerge="1">
                      <a:txBody>
                        <a:bodyPr/>
                        <a:lstStyle/>
                        <a:p>
                          <a:pPr algn="l"/>
                          <a:endParaRPr sz="1800" b="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r">
                            <a:defRPr sz="1800"/>
                          </a:pPr>
                          <a:r>
                            <a:rPr lang="en-US" sz="2200" dirty="0"/>
                            <a:t> </a:t>
                          </a:r>
                          <a14:m>
                            <m:oMath xmlns:m="http://schemas.openxmlformats.org/officeDocument/2006/math">
                              <m:r>
                                <a:rPr sz="2200">
                                  <a:latin typeface="Cambria Math"/>
                                </a:rPr>
                                <m:t>𝐴</m:t>
                              </m:r>
                            </m:oMath>
                          </a14:m>
                          <a:endParaRPr sz="22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sz="2200" dirty="0"/>
                            <a:t>​</a:t>
                          </a:r>
                          <a14:m>
                            <m:oMath xmlns:m="http://schemas.openxmlformats.org/officeDocument/2006/math">
                              <m:r>
                                <a:rPr sz="2200">
                                  <a:latin typeface="Cambria Math"/>
                                </a:rPr>
                                <m:t>=8</m:t>
                              </m:r>
                              <m:r>
                                <m:rPr>
                                  <m:nor/>
                                </m:rPr>
                                <a:rPr sz="2200">
                                  <a:latin typeface="Cambria Math"/>
                                </a:rPr>
                                <m:t>,</m:t>
                              </m:r>
                              <m:r>
                                <a:rPr sz="2200">
                                  <a:latin typeface="Cambria Math"/>
                                </a:rPr>
                                <m:t>−1</m:t>
                              </m:r>
                            </m:oMath>
                          </a14:m>
                          <a:endParaRPr sz="2200" dirty="0"/>
                        </a:p>
                      </a:txBody>
                      <a:tcPr/>
                    </a:tc>
                    <a:tc vMerge="1">
                      <a:txBody>
                        <a:bodyPr/>
                        <a:lstStyle/>
                        <a:p>
                          <a:pPr algn="l">
                            <a:defRPr sz="1100" b="1"/>
                          </a:pPr>
                          <a:endParaRPr sz="1800" b="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</a:tbl>
              </a:graphicData>
            </a:graphic>
          </p:graphicFrame>
        </mc:Choice>
        <mc:Fallback>
          <p:graphicFrame>
            <p:nvGraphicFramePr>
              <p:cNvPr id="4" name="Table Placeholder 2">
                <a:extLst>
                  <a:ext uri="{FF2B5EF4-FFF2-40B4-BE49-F238E27FC236}">
                    <a16:creationId xmlns:a16="http://schemas.microsoft.com/office/drawing/2014/main" id="{2742CB58-C7BF-4B8B-BF4D-D6C73166E7B8}"/>
                  </a:ext>
                </a:extLst>
              </p:cNvPr>
              <p:cNvGraphicFramePr>
                <a:graphicFrameLocks/>
              </p:cNvGraphicFramePr>
              <p:nvPr>
                <p:extLst>
                  <p:ext uri="{D42A27DB-BD31-4B8C-83A1-F6EECF244321}">
                    <p14:modId xmlns:p14="http://schemas.microsoft.com/office/powerpoint/2010/main" val="1036671644"/>
                  </p:ext>
                </p:extLst>
              </p:nvPr>
            </p:nvGraphicFramePr>
            <p:xfrm>
              <a:off x="838200" y="1591298"/>
              <a:ext cx="8001000" cy="2560320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3733800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1600200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  <a:gridCol w="2667000">
                      <a:extLst>
                        <a:ext uri="{9D8B030D-6E8A-4147-A177-3AD203B41FA5}">
                          <a16:colId xmlns:a16="http://schemas.microsoft.com/office/drawing/2014/main" val="20002"/>
                        </a:ext>
                      </a:extLst>
                    </a:gridCol>
                  </a:tblGrid>
                  <a:tr h="42672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t="-10000" r="-114192" b="-52285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233969" t="-10000" r="-167176" b="-522857"/>
                          </a:stretch>
                        </a:blipFill>
                      </a:tcPr>
                    </a:tc>
                    <a:tc rowSpan="4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99772" t="-1663" b="-3563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42672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t="-110000" r="-114192" b="-42285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233969" t="-110000" r="-167176" b="-422857"/>
                          </a:stretch>
                        </a:blipFill>
                      </a:tcPr>
                    </a:tc>
                    <a:tc vMerge="1">
                      <a:txBody>
                        <a:bodyPr/>
                        <a:lstStyle/>
                        <a:p>
                          <a:pPr algn="l"/>
                          <a:endParaRPr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42672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t="-207042" r="-114192" b="-31690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233969" t="-207042" r="-167176" b="-316901"/>
                          </a:stretch>
                        </a:blipFill>
                      </a:tcPr>
                    </a:tc>
                    <a:tc vMerge="1">
                      <a:txBody>
                        <a:bodyPr/>
                        <a:lstStyle/>
                        <a:p>
                          <a:pPr algn="l"/>
                          <a:endParaRPr sz="1800" b="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128016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t="-103810" r="-114192" b="-714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233969" t="-103810" r="-167176" b="-7143"/>
                          </a:stretch>
                        </a:blipFill>
                      </a:tcPr>
                    </a:tc>
                    <a:tc vMerge="1">
                      <a:txBody>
                        <a:bodyPr/>
                        <a:lstStyle/>
                        <a:p>
                          <a:pPr algn="l">
                            <a:defRPr sz="1100" b="1"/>
                          </a:pPr>
                          <a:endParaRPr sz="1800" b="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</a:tbl>
              </a:graphicData>
            </a:graphic>
          </p:graphicFrame>
        </mc:Fallback>
      </mc:AlternateContent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dirty="0"/>
              <a:t>Example 1: Solving Quadratic Equations by Factoring</a:t>
            </a:r>
            <a:r>
              <a:rPr lang="en-US" dirty="0"/>
              <a:t>—Slide 1</a:t>
            </a:r>
            <a:endParaRPr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r>
                  <a:rPr sz="2800"/>
                  <a:t>Solve the quadratic equations by factoring.</a:t>
                </a:r>
              </a:p>
              <a:p>
                <a:pPr marL="514350" indent="-514350">
                  <a:buFont typeface="+mj-lt"/>
                  <a:buAutoNum type="alphaLcPeriod"/>
                  <a:defRPr sz="2800"/>
                </a:pPr>
                <a:r>
                  <a:t>​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>
                        <a:latin typeface="Cambria Math" panose="02040503050406030204" pitchFamily="18" charset="0"/>
                      </a:rPr>
                      <m:t>+</m:t>
                    </m:r>
                    <m:f>
                      <m:fPr>
                        <m:ctrlPr>
                          <a:rPr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>
                            <a:latin typeface="Cambria Math" panose="02040503050406030204" pitchFamily="18" charset="0"/>
                          </a:rPr>
                          <m:t>5</m:t>
                        </m:r>
                        <m:r>
                          <a:rPr>
                            <a:latin typeface="Cambria Math" panose="02040503050406030204" pitchFamily="18" charset="0"/>
                          </a:rPr>
                          <m:t>𝑥</m:t>
                        </m:r>
                      </m:num>
                      <m:den>
                        <m:r>
                          <a:rPr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r>
                      <a:rPr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>
                            <a:latin typeface="Cambria Math" panose="02040503050406030204" pitchFamily="18" charset="0"/>
                          </a:rPr>
                          <m:t>3</m:t>
                        </m:r>
                      </m:num>
                      <m:den>
                        <m:r>
                          <a:rPr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endParaRPr/>
              </a:p>
              <a:p>
                <a:pPr marL="514350" indent="-514350">
                  <a:buFont typeface="+mj-lt"/>
                  <a:buAutoNum type="alphaLcPeriod" startAt="2"/>
                  <a:defRPr sz="2800"/>
                </a:pPr>
                <a:r>
                  <a:t>​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>
                            <a:latin typeface="Cambria Math" panose="02040503050406030204" pitchFamily="18" charset="0"/>
                          </a:rPr>
                          <m:t>𝑠</m:t>
                        </m:r>
                      </m:e>
                      <m:sup>
                        <m:r>
                          <a:rPr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>
                        <a:latin typeface="Cambria Math" panose="02040503050406030204" pitchFamily="18" charset="0"/>
                      </a:rPr>
                      <m:t>+9=6</m:t>
                    </m:r>
                    <m:r>
                      <a:rPr>
                        <a:latin typeface="Cambria Math" panose="02040503050406030204" pitchFamily="18" charset="0"/>
                      </a:rPr>
                      <m:t>𝑠</m:t>
                    </m:r>
                  </m:oMath>
                </a14:m>
                <a:endParaRPr/>
              </a:p>
              <a:p>
                <a:pPr marL="514350" indent="-514350">
                  <a:buFont typeface="+mj-lt"/>
                  <a:buAutoNum type="alphaLcPeriod" startAt="3"/>
                  <a:defRPr sz="2800"/>
                </a:pPr>
                <a:r>
                  <a:t>​</a:t>
                </a:r>
                <a14:m>
                  <m:oMath xmlns:m="http://schemas.openxmlformats.org/officeDocument/2006/math">
                    <m:r>
                      <a:rPr>
                        <a:latin typeface="Cambria Math" panose="02040503050406030204" pitchFamily="18" charset="0"/>
                      </a:rPr>
                      <m:t>5</m:t>
                    </m:r>
                    <m:sSup>
                      <m:sSupPr>
                        <m:ctrlPr>
                          <a:rPr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>
                        <a:latin typeface="Cambria Math" panose="02040503050406030204" pitchFamily="18" charset="0"/>
                      </a:rPr>
                      <m:t>+10</m:t>
                    </m:r>
                    <m:r>
                      <a:rPr>
                        <a:latin typeface="Cambria Math" panose="02040503050406030204" pitchFamily="18" charset="0"/>
                      </a:rPr>
                      <m:t>𝑥</m:t>
                    </m:r>
                    <m:r>
                      <a:rPr>
                        <a:latin typeface="Cambria Math" panose="02040503050406030204" pitchFamily="18" charset="0"/>
                      </a:rPr>
                      <m:t>=0</m:t>
                    </m:r>
                  </m:oMath>
                </a14:m>
                <a:endParaRPr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556" t="-122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dirty="0"/>
              <a:t>Example </a:t>
            </a:r>
            <a:r>
              <a:rPr lang="en-US" dirty="0"/>
              <a:t>6</a:t>
            </a:r>
            <a:r>
              <a:rPr dirty="0"/>
              <a:t>: Quadratic-Like Equations</a:t>
            </a:r>
            <a:r>
              <a:rPr lang="en-US" dirty="0"/>
              <a:t>—Slide 3</a:t>
            </a:r>
            <a:endParaRPr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>
              <a:xfrm>
                <a:off x="450542" y="1029287"/>
                <a:ext cx="8229600" cy="4967067"/>
              </a:xfrm>
            </p:spPr>
            <p:txBody>
              <a:bodyPr>
                <a:normAutofit fontScale="92500"/>
              </a:bodyPr>
              <a:lstStyle/>
              <a:p>
                <a:endParaRPr lang="en-US" dirty="0"/>
              </a:p>
              <a:p>
                <a:endParaRPr lang="en-US" dirty="0"/>
              </a:p>
              <a:p>
                <a:endParaRPr lang="en-US" dirty="0"/>
              </a:p>
              <a:p>
                <a:endParaRPr lang="en-US" dirty="0"/>
              </a:p>
              <a:p>
                <a:pPr marL="1828800" lvl="4" indent="0">
                  <a:buNone/>
                  <a:defRPr sz="2000"/>
                </a:pPr>
                <a:endParaRPr lang="en-US" dirty="0">
                  <a:latin typeface="Cambria Math" panose="02040503050406030204" pitchFamily="18" charset="0"/>
                </a:endParaRPr>
              </a:p>
              <a:p>
                <a:pPr marL="1828800" lvl="4" indent="0">
                  <a:buNone/>
                  <a:defRPr sz="2000"/>
                </a:pPr>
                <a14:m>
                  <m:oMath xmlns:m="http://schemas.openxmlformats.org/officeDocument/2006/math">
                    <m:r>
                      <a:rPr sz="2600">
                        <a:latin typeface="Cambria Math" panose="02040503050406030204" pitchFamily="18" charset="0"/>
                      </a:rPr>
                      <m:t>𝑥</m:t>
                    </m:r>
                    <m:r>
                      <a:rPr sz="2600">
                        <a:latin typeface="Cambria Math" panose="02040503050406030204" pitchFamily="18" charset="0"/>
                      </a:rPr>
                      <m:t>=−4</m:t>
                    </m:r>
                  </m:oMath>
                </a14:m>
                <a:r>
                  <a:rPr sz="2600" dirty="0"/>
                  <a:t> or </a:t>
                </a:r>
                <a14:m>
                  <m:oMath xmlns:m="http://schemas.openxmlformats.org/officeDocument/2006/math">
                    <m:r>
                      <a:rPr sz="2600">
                        <a:latin typeface="Cambria Math" panose="02040503050406030204" pitchFamily="18" charset="0"/>
                      </a:rPr>
                      <m:t>𝑥</m:t>
                    </m:r>
                    <m:r>
                      <a:rPr sz="2600">
                        <a:latin typeface="Cambria Math" panose="02040503050406030204" pitchFamily="18" charset="0"/>
                      </a:rPr>
                      <m:t>=2</m:t>
                    </m:r>
                  </m:oMath>
                </a14:m>
                <a:r>
                  <a:rPr sz="2600" dirty="0"/>
                  <a:t> or </a:t>
                </a:r>
                <a14:m>
                  <m:oMath xmlns:m="http://schemas.openxmlformats.org/officeDocument/2006/math">
                    <m:r>
                      <a:rPr sz="2600">
                        <a:latin typeface="Cambria Math" panose="02040503050406030204" pitchFamily="18" charset="0"/>
                      </a:rPr>
                      <m:t>𝑥</m:t>
                    </m:r>
                    <m:r>
                      <a:rPr sz="2600">
                        <a:latin typeface="Cambria Math" panose="02040503050406030204" pitchFamily="18" charset="0"/>
                      </a:rPr>
                      <m:t>=−1</m:t>
                    </m:r>
                  </m:oMath>
                </a14:m>
                <a:endParaRPr sz="2600" dirty="0"/>
              </a:p>
              <a:p>
                <a:pPr algn="r"/>
                <a:r>
                  <a:rPr lang="en-US" sz="2200" dirty="0"/>
                  <a:t>​Note that </a:t>
                </a:r>
                <a:r>
                  <a:rPr lang="en-US" sz="22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−1</a:t>
                </a:r>
                <a:r>
                  <a:rPr lang="en-US" sz="2200" dirty="0"/>
                  <a:t> is a double root, while </a:t>
                </a:r>
                <a:r>
                  <a:rPr lang="en-US" sz="22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−4 </a:t>
                </a:r>
                <a:r>
                  <a:rPr lang="en-US" sz="2200" dirty="0"/>
                  <a:t>and</a:t>
                </a:r>
                <a:r>
                  <a:rPr lang="en-US" sz="22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2 </a:t>
                </a:r>
                <a:r>
                  <a:rPr lang="en-US" sz="2200" dirty="0"/>
                  <a:t>are single roots.</a:t>
                </a:r>
              </a:p>
              <a:p>
                <a:endParaRPr lang="en-US" sz="2800" dirty="0"/>
              </a:p>
              <a:p>
                <a:r>
                  <a:rPr sz="2800" dirty="0"/>
                  <a:t>While the substitution method does not necessarily introduce extraneous solutions, you should still check that each solution solves the original quadratic-like equation.</a:t>
                </a:r>
              </a:p>
            </p:txBody>
          </p:sp>
        </mc:Choice>
        <mc:Fallback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xfrm>
                <a:off x="450542" y="1029287"/>
                <a:ext cx="8229600" cy="4967067"/>
              </a:xfrm>
              <a:blipFill>
                <a:blip r:embed="rId2"/>
                <a:stretch>
                  <a:fillRect l="-1333" r="-74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5" name="Table 5">
                <a:extLst>
                  <a:ext uri="{FF2B5EF4-FFF2-40B4-BE49-F238E27FC236}">
                    <a16:creationId xmlns:a16="http://schemas.microsoft.com/office/drawing/2014/main" id="{97C68BBE-D825-48FA-937E-91791654077B}"/>
                  </a:ext>
                </a:extLst>
              </p:cNvPr>
              <p:cNvGraphicFramePr>
                <a:graphicFrameLocks noGrp="1"/>
              </p:cNvGraphicFramePr>
              <p:nvPr/>
            </p:nvGraphicFramePr>
            <p:xfrm>
              <a:off x="457200" y="1143000"/>
              <a:ext cx="8229600" cy="2082166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2209800">
                      <a:extLst>
                        <a:ext uri="{9D8B030D-6E8A-4147-A177-3AD203B41FA5}">
                          <a16:colId xmlns:a16="http://schemas.microsoft.com/office/drawing/2014/main" val="1983393769"/>
                        </a:ext>
                      </a:extLst>
                    </a:gridCol>
                    <a:gridCol w="533400">
                      <a:extLst>
                        <a:ext uri="{9D8B030D-6E8A-4147-A177-3AD203B41FA5}">
                          <a16:colId xmlns:a16="http://schemas.microsoft.com/office/drawing/2014/main" val="3318588622"/>
                        </a:ext>
                      </a:extLst>
                    </a:gridCol>
                    <a:gridCol w="914400">
                      <a:extLst>
                        <a:ext uri="{9D8B030D-6E8A-4147-A177-3AD203B41FA5}">
                          <a16:colId xmlns:a16="http://schemas.microsoft.com/office/drawing/2014/main" val="208697489"/>
                        </a:ext>
                      </a:extLst>
                    </a:gridCol>
                    <a:gridCol w="609600">
                      <a:extLst>
                        <a:ext uri="{9D8B030D-6E8A-4147-A177-3AD203B41FA5}">
                          <a16:colId xmlns:a16="http://schemas.microsoft.com/office/drawing/2014/main" val="2794355746"/>
                        </a:ext>
                      </a:extLst>
                    </a:gridCol>
                    <a:gridCol w="1905000">
                      <a:extLst>
                        <a:ext uri="{9D8B030D-6E8A-4147-A177-3AD203B41FA5}">
                          <a16:colId xmlns:a16="http://schemas.microsoft.com/office/drawing/2014/main" val="2430784202"/>
                        </a:ext>
                      </a:extLst>
                    </a:gridCol>
                    <a:gridCol w="685800">
                      <a:extLst>
                        <a:ext uri="{9D8B030D-6E8A-4147-A177-3AD203B41FA5}">
                          <a16:colId xmlns:a16="http://schemas.microsoft.com/office/drawing/2014/main" val="2933867399"/>
                        </a:ext>
                      </a:extLst>
                    </a:gridCol>
                    <a:gridCol w="1371600">
                      <a:extLst>
                        <a:ext uri="{9D8B030D-6E8A-4147-A177-3AD203B41FA5}">
                          <a16:colId xmlns:a16="http://schemas.microsoft.com/office/drawing/2014/main" val="1339581590"/>
                        </a:ext>
                      </a:extLst>
                    </a:gridCol>
                  </a:tblGrid>
                  <a:tr h="513586"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US" sz="2400" dirty="0"/>
                            <a:t> </a:t>
                          </a:r>
                          <a14:m>
                            <m:oMath xmlns:m="http://schemas.openxmlformats.org/officeDocument/2006/math">
                              <m:r>
                                <a:rPr lang="en-US" sz="2400" smtClean="0">
                                  <a:latin typeface="Cambria Math" panose="02040503050406030204" pitchFamily="18" charset="0"/>
                                </a:rPr>
                                <m:t>𝐴</m:t>
                              </m:r>
                            </m:oMath>
                          </a14:m>
                          <a:endParaRPr lang="en-US" sz="2400" dirty="0"/>
                        </a:p>
                      </a:txBody>
                      <a:tcPr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400" smtClean="0"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</m:oMath>
                            </m:oMathPara>
                          </a14:m>
                          <a:endParaRPr lang="en-US" sz="2400" dirty="0"/>
                        </a:p>
                      </a:txBody>
                      <a:tcPr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14:m>
                            <m:oMath xmlns:m="http://schemas.openxmlformats.org/officeDocument/2006/math">
                              <m:r>
                                <a:rPr lang="en-US" sz="2400" smtClean="0">
                                  <a:latin typeface="Cambria Math" panose="02040503050406030204" pitchFamily="18" charset="0"/>
                                </a:rPr>
                                <m:t>8</m:t>
                              </m:r>
                            </m:oMath>
                          </a14:m>
                          <a:r>
                            <a:rPr lang="en-US" sz="2400" dirty="0"/>
                            <a:t> </a:t>
                          </a:r>
                        </a:p>
                      </a:txBody>
                      <a:tcPr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sz="2400" dirty="0"/>
                            <a:t> or</a:t>
                          </a:r>
                        </a:p>
                      </a:txBody>
                      <a:tcPr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US" sz="2400" dirty="0"/>
                            <a:t> </a:t>
                          </a:r>
                          <a14:m>
                            <m:oMath xmlns:m="http://schemas.openxmlformats.org/officeDocument/2006/math">
                              <m:r>
                                <a:rPr lang="en-US" sz="2400" smtClean="0">
                                  <a:latin typeface="Cambria Math" panose="02040503050406030204" pitchFamily="18" charset="0"/>
                                </a:rPr>
                                <m:t>𝐴</m:t>
                              </m:r>
                            </m:oMath>
                          </a14:m>
                          <a:endParaRPr lang="en-US" sz="2400" dirty="0"/>
                        </a:p>
                      </a:txBody>
                      <a:tcPr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400" smtClean="0"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</m:oMath>
                            </m:oMathPara>
                          </a14:m>
                          <a:endParaRPr lang="en-US" sz="2400" dirty="0"/>
                        </a:p>
                      </a:txBody>
                      <a:tcPr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14:m>
                            <m:oMath xmlns:m="http://schemas.openxmlformats.org/officeDocument/2006/math">
                              <m:r>
                                <a:rPr lang="en-US" sz="2400" b="0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oMath>
                          </a14:m>
                          <a:r>
                            <a:rPr lang="en-US" sz="2400" b="0" dirty="0"/>
                            <a:t> </a:t>
                          </a:r>
                        </a:p>
                      </a:txBody>
                      <a:tcPr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extLst>
                      <a:ext uri="{0D108BD9-81ED-4DB2-BD59-A6C34878D82A}">
                        <a16:rowId xmlns:a16="http://schemas.microsoft.com/office/drawing/2014/main" val="4070544961"/>
                      </a:ext>
                    </a:extLst>
                  </a:tr>
                  <a:tr h="522860"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US" sz="2400" dirty="0"/>
                            <a:t> </a:t>
                          </a:r>
                          <a14:m>
                            <m:oMath xmlns:m="http://schemas.openxmlformats.org/officeDocument/2006/math">
                              <m:sSup>
                                <m:sSupPr>
                                  <m:ctrlPr>
                                    <a:rPr lang="ar-AE" sz="24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ar-AE" sz="240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p>
                                  <m:r>
                                    <a:rPr lang="ar-AE" sz="240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ar-AE" sz="2400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ar-AE" sz="240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r>
                                <a:rPr lang="ar-AE" sz="240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oMath>
                          </a14:m>
                          <a:endParaRPr lang="en-US" sz="2400" dirty="0"/>
                        </a:p>
                      </a:txBody>
                      <a:tcPr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400" smtClean="0"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</m:oMath>
                            </m:oMathPara>
                          </a14:m>
                          <a:endParaRPr lang="en-US" sz="2400" dirty="0"/>
                        </a:p>
                      </a:txBody>
                      <a:tcPr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14:m>
                            <m:oMath xmlns:m="http://schemas.openxmlformats.org/officeDocument/2006/math">
                              <m:r>
                                <a:rPr lang="en-US" sz="2400" smtClean="0">
                                  <a:latin typeface="Cambria Math" panose="02040503050406030204" pitchFamily="18" charset="0"/>
                                </a:rPr>
                                <m:t>8</m:t>
                              </m:r>
                            </m:oMath>
                          </a14:m>
                          <a:r>
                            <a:rPr lang="en-US" sz="2400" dirty="0"/>
                            <a:t> </a:t>
                          </a:r>
                        </a:p>
                      </a:txBody>
                      <a:tcPr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endParaRPr lang="en-US" sz="2400" dirty="0"/>
                        </a:p>
                      </a:txBody>
                      <a:tcPr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US" sz="2400" dirty="0"/>
                            <a:t> </a:t>
                          </a:r>
                          <a14:m>
                            <m:oMath xmlns:m="http://schemas.openxmlformats.org/officeDocument/2006/math">
                              <m:sSup>
                                <m:sSupPr>
                                  <m:ctrlPr>
                                    <a:rPr lang="ar-AE" sz="24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ar-AE" sz="240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p>
                                  <m:r>
                                    <a:rPr lang="ar-AE" sz="240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ar-AE" sz="2400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ar-AE" sz="240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r>
                                <a:rPr lang="ar-AE" sz="240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oMath>
                          </a14:m>
                          <a:endParaRPr lang="en-US" sz="2400" dirty="0"/>
                        </a:p>
                      </a:txBody>
                      <a:tcPr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400" smtClean="0"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</m:oMath>
                            </m:oMathPara>
                          </a14:m>
                          <a:endParaRPr lang="en-US" sz="2400" dirty="0"/>
                        </a:p>
                      </a:txBody>
                      <a:tcPr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14:m>
                            <m:oMath xmlns:m="http://schemas.openxmlformats.org/officeDocument/2006/math">
                              <m:r>
                                <a:rPr lang="en-US" sz="2400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2400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oMath>
                          </a14:m>
                          <a:r>
                            <a:rPr lang="en-US" sz="2400" dirty="0"/>
                            <a:t> </a:t>
                          </a:r>
                        </a:p>
                      </a:txBody>
                      <a:tcPr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extLst>
                      <a:ext uri="{0D108BD9-81ED-4DB2-BD59-A6C34878D82A}">
                        <a16:rowId xmlns:a16="http://schemas.microsoft.com/office/drawing/2014/main" val="1709237728"/>
                      </a:ext>
                    </a:extLst>
                  </a:tr>
                  <a:tr h="522860">
                    <a:tc>
                      <a:txBody>
                        <a:bodyPr/>
                        <a:lstStyle/>
                        <a:p>
                          <a:pPr algn="r"/>
                          <a14:m>
                            <m:oMath xmlns:m="http://schemas.openxmlformats.org/officeDocument/2006/math">
                              <m:sSup>
                                <m:sSupPr>
                                  <m:ctrlPr>
                                    <a:rPr lang="ar-AE" sz="24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ar-AE" sz="240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p>
                                  <m:r>
                                    <a:rPr lang="ar-AE" sz="240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ar-AE" sz="2400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ar-AE" sz="240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r>
                                <a:rPr lang="ar-AE" sz="240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ar-AE" sz="240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ar-AE" sz="2400">
                                  <a:latin typeface="Cambria Math" panose="02040503050406030204" pitchFamily="18" charset="0"/>
                                </a:rPr>
                                <m:t>8</m:t>
                              </m:r>
                            </m:oMath>
                          </a14:m>
                          <a:r>
                            <a:rPr lang="ar-AE" sz="2400" dirty="0"/>
                            <a:t> </a:t>
                          </a:r>
                          <a:endParaRPr lang="en-US" sz="2400" dirty="0"/>
                        </a:p>
                      </a:txBody>
                      <a:tcPr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400" smtClean="0"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</m:oMath>
                            </m:oMathPara>
                          </a14:m>
                          <a:endParaRPr lang="en-US" sz="2400" dirty="0"/>
                        </a:p>
                      </a:txBody>
                      <a:tcPr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14:m>
                            <m:oMath xmlns:m="http://schemas.openxmlformats.org/officeDocument/2006/math">
                              <m:r>
                                <a:rPr lang="en-US" sz="2400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oMath>
                          </a14:m>
                          <a:r>
                            <a:rPr lang="en-US" sz="2400" dirty="0"/>
                            <a:t> </a:t>
                          </a:r>
                        </a:p>
                      </a:txBody>
                      <a:tcPr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endParaRPr lang="en-US" sz="2400"/>
                        </a:p>
                      </a:txBody>
                      <a:tcPr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US" sz="2400" dirty="0"/>
                            <a:t>  </a:t>
                          </a:r>
                          <a14:m>
                            <m:oMath xmlns:m="http://schemas.openxmlformats.org/officeDocument/2006/math">
                              <m:sSup>
                                <m:sSupPr>
                                  <m:ctrlPr>
                                    <a:rPr lang="ar-AE" sz="24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ar-AE" sz="240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p>
                                  <m:r>
                                    <a:rPr lang="ar-AE" sz="240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ar-AE" sz="2400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ar-AE" sz="240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r>
                                <a:rPr lang="ar-AE" sz="240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sz="2400" smtClean="0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US" sz="2400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oMath>
                          </a14:m>
                          <a:endParaRPr lang="en-US" sz="2400" dirty="0"/>
                        </a:p>
                      </a:txBody>
                      <a:tcPr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400" smtClean="0"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</m:oMath>
                            </m:oMathPara>
                          </a14:m>
                          <a:endParaRPr lang="en-US" sz="2400" dirty="0"/>
                        </a:p>
                      </a:txBody>
                      <a:tcPr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14:m>
                            <m:oMath xmlns:m="http://schemas.openxmlformats.org/officeDocument/2006/math">
                              <m:r>
                                <a:rPr lang="en-US" sz="2400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oMath>
                          </a14:m>
                          <a:r>
                            <a:rPr lang="en-US" sz="2400" dirty="0"/>
                            <a:t> </a:t>
                          </a:r>
                        </a:p>
                      </a:txBody>
                      <a:tcPr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extLst>
                      <a:ext uri="{0D108BD9-81ED-4DB2-BD59-A6C34878D82A}">
                        <a16:rowId xmlns:a16="http://schemas.microsoft.com/office/drawing/2014/main" val="1175670144"/>
                      </a:ext>
                    </a:extLst>
                  </a:tr>
                  <a:tr h="522860"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US" sz="2400" dirty="0"/>
                            <a:t> </a:t>
                          </a:r>
                          <a14:m>
                            <m:oMath xmlns:m="http://schemas.openxmlformats.org/officeDocument/2006/math">
                              <m:d>
                                <m:dPr>
                                  <m:ctrlPr>
                                    <a:rPr lang="ar-AE" sz="24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ar-AE" sz="240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  <m:r>
                                    <a:rPr lang="ar-AE" sz="2400">
                                      <a:latin typeface="Cambria Math" panose="02040503050406030204" pitchFamily="18" charset="0"/>
                                    </a:rPr>
                                    <m:t>+</m:t>
                                  </m:r>
                                  <m:r>
                                    <a:rPr lang="ar-AE" sz="2400">
                                      <a:latin typeface="Cambria Math" panose="02040503050406030204" pitchFamily="18" charset="0"/>
                                    </a:rPr>
                                    <m:t>4</m:t>
                                  </m:r>
                                </m:e>
                              </m:d>
                              <m:d>
                                <m:dPr>
                                  <m:ctrlPr>
                                    <a:rPr lang="ar-AE" sz="24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ar-AE" sz="240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  <m:r>
                                    <a:rPr lang="ar-AE" sz="2400"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r>
                                    <a:rPr lang="ar-AE" sz="240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e>
                              </m:d>
                            </m:oMath>
                          </a14:m>
                          <a:endParaRPr lang="en-US" sz="2400" dirty="0"/>
                        </a:p>
                      </a:txBody>
                      <a:tcPr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400" smtClean="0"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</m:oMath>
                            </m:oMathPara>
                          </a14:m>
                          <a:endParaRPr lang="en-US" sz="2400" dirty="0"/>
                        </a:p>
                      </a:txBody>
                      <a:tcPr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14:m>
                            <m:oMath xmlns:m="http://schemas.openxmlformats.org/officeDocument/2006/math">
                              <m:r>
                                <a:rPr lang="en-US" sz="2400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oMath>
                          </a14:m>
                          <a:r>
                            <a:rPr lang="en-US" sz="2400" dirty="0"/>
                            <a:t> </a:t>
                          </a:r>
                        </a:p>
                      </a:txBody>
                      <a:tcPr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endParaRPr lang="en-US" sz="2400"/>
                        </a:p>
                      </a:txBody>
                      <a:tcPr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US" sz="2400" dirty="0"/>
                            <a:t> </a:t>
                          </a:r>
                          <a14:m>
                            <m:oMath xmlns:m="http://schemas.openxmlformats.org/officeDocument/2006/math">
                              <m:sSup>
                                <m:sSupPr>
                                  <m:ctrlPr>
                                    <a:rPr lang="en-US" sz="24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d>
                                    <m:dPr>
                                      <m:ctrlPr>
                                        <a:rPr lang="en-US" sz="240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sz="2400" smtClean="0"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  <m:r>
                                        <a:rPr lang="en-US" sz="2400" smtClean="0">
                                          <a:latin typeface="Cambria Math" panose="02040503050406030204" pitchFamily="18" charset="0"/>
                                        </a:rPr>
                                        <m:t>+</m:t>
                                      </m:r>
                                      <m:r>
                                        <a:rPr lang="en-US" sz="2400" smtClean="0"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e>
                                  </m:d>
                                </m:e>
                                <m:sup>
                                  <m:r>
                                    <a:rPr lang="en-US" sz="2400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oMath>
                          </a14:m>
                          <a:endParaRPr lang="en-US" sz="2400" dirty="0"/>
                        </a:p>
                      </a:txBody>
                      <a:tcPr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400" smtClean="0"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</m:oMath>
                            </m:oMathPara>
                          </a14:m>
                          <a:endParaRPr lang="en-US" sz="2400" dirty="0"/>
                        </a:p>
                      </a:txBody>
                      <a:tcPr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14:m>
                            <m:oMath xmlns:m="http://schemas.openxmlformats.org/officeDocument/2006/math">
                              <m:r>
                                <a:rPr lang="en-US" sz="2400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oMath>
                          </a14:m>
                          <a:r>
                            <a:rPr lang="en-US" sz="2400" dirty="0"/>
                            <a:t> </a:t>
                          </a:r>
                        </a:p>
                      </a:txBody>
                      <a:tcPr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extLst>
                      <a:ext uri="{0D108BD9-81ED-4DB2-BD59-A6C34878D82A}">
                        <a16:rowId xmlns:a16="http://schemas.microsoft.com/office/drawing/2014/main" val="1504209373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5" name="Table 5">
                <a:extLst>
                  <a:ext uri="{FF2B5EF4-FFF2-40B4-BE49-F238E27FC236}">
                    <a16:creationId xmlns:a16="http://schemas.microsoft.com/office/drawing/2014/main" id="{97C68BBE-D825-48FA-937E-91791654077B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492376363"/>
                  </p:ext>
                </p:extLst>
              </p:nvPr>
            </p:nvGraphicFramePr>
            <p:xfrm>
              <a:off x="457200" y="1143000"/>
              <a:ext cx="8229600" cy="2082166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2209800">
                      <a:extLst>
                        <a:ext uri="{9D8B030D-6E8A-4147-A177-3AD203B41FA5}">
                          <a16:colId xmlns:a16="http://schemas.microsoft.com/office/drawing/2014/main" val="1983393769"/>
                        </a:ext>
                      </a:extLst>
                    </a:gridCol>
                    <a:gridCol w="533400">
                      <a:extLst>
                        <a:ext uri="{9D8B030D-6E8A-4147-A177-3AD203B41FA5}">
                          <a16:colId xmlns:a16="http://schemas.microsoft.com/office/drawing/2014/main" val="3318588622"/>
                        </a:ext>
                      </a:extLst>
                    </a:gridCol>
                    <a:gridCol w="914400">
                      <a:extLst>
                        <a:ext uri="{9D8B030D-6E8A-4147-A177-3AD203B41FA5}">
                          <a16:colId xmlns:a16="http://schemas.microsoft.com/office/drawing/2014/main" val="208697489"/>
                        </a:ext>
                      </a:extLst>
                    </a:gridCol>
                    <a:gridCol w="609600">
                      <a:extLst>
                        <a:ext uri="{9D8B030D-6E8A-4147-A177-3AD203B41FA5}">
                          <a16:colId xmlns:a16="http://schemas.microsoft.com/office/drawing/2014/main" val="2794355746"/>
                        </a:ext>
                      </a:extLst>
                    </a:gridCol>
                    <a:gridCol w="1905000">
                      <a:extLst>
                        <a:ext uri="{9D8B030D-6E8A-4147-A177-3AD203B41FA5}">
                          <a16:colId xmlns:a16="http://schemas.microsoft.com/office/drawing/2014/main" val="2430784202"/>
                        </a:ext>
                      </a:extLst>
                    </a:gridCol>
                    <a:gridCol w="685800">
                      <a:extLst>
                        <a:ext uri="{9D8B030D-6E8A-4147-A177-3AD203B41FA5}">
                          <a16:colId xmlns:a16="http://schemas.microsoft.com/office/drawing/2014/main" val="2933867399"/>
                        </a:ext>
                      </a:extLst>
                    </a:gridCol>
                    <a:gridCol w="1371600">
                      <a:extLst>
                        <a:ext uri="{9D8B030D-6E8A-4147-A177-3AD203B41FA5}">
                          <a16:colId xmlns:a16="http://schemas.microsoft.com/office/drawing/2014/main" val="1339581590"/>
                        </a:ext>
                      </a:extLst>
                    </a:gridCol>
                  </a:tblGrid>
                  <a:tr h="513586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t="-8235" r="-271901" b="-30352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l="-417241" t="-8235" r="-1034483" b="-30352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l="-300000" t="-8235" r="-500000" b="-30352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sz="2400" dirty="0"/>
                            <a:t> or</a:t>
                          </a:r>
                        </a:p>
                      </a:txBody>
                      <a:tcPr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l="-223642" t="-8235" r="-107668" b="-30352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l="-904464" t="-8235" r="-200893" b="-30352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l="-500000" t="-8235" b="-303529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4070544961"/>
                      </a:ext>
                    </a:extLst>
                  </a:tr>
                  <a:tr h="52286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t="-106977" r="-271901" b="-20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l="-417241" t="-106977" r="-1034483" b="-20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l="-300000" t="-106977" r="-500000" b="-20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 sz="2400" dirty="0"/>
                        </a:p>
                      </a:txBody>
                      <a:tcPr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l="-223642" t="-106977" r="-107668" b="-20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l="-904464" t="-106977" r="-200893" b="-20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l="-500000" t="-106977" b="-20000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709237728"/>
                      </a:ext>
                    </a:extLst>
                  </a:tr>
                  <a:tr h="52286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t="-206977" r="-271901" b="-10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l="-417241" t="-206977" r="-1034483" b="-10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l="-300000" t="-206977" r="-500000" b="-10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 sz="2400"/>
                        </a:p>
                      </a:txBody>
                      <a:tcPr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l="-223642" t="-206977" r="-107668" b="-10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l="-904464" t="-206977" r="-200893" b="-10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l="-500000" t="-206977" b="-10000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175670144"/>
                      </a:ext>
                    </a:extLst>
                  </a:tr>
                  <a:tr h="52286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t="-306977" r="-27190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l="-417241" t="-306977" r="-103448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l="-300000" t="-306977" r="-50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 sz="2400"/>
                        </a:p>
                      </a:txBody>
                      <a:tcPr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l="-223642" t="-306977" r="-10766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l="-904464" t="-306977" r="-20089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l="-500000" t="-306977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504209373"/>
                      </a:ext>
                    </a:extLst>
                  </a:tr>
                </a:tbl>
              </a:graphicData>
            </a:graphic>
          </p:graphicFrame>
        </mc:Fallback>
      </mc:AlternateContent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B81664-C5B2-BEEF-7CE1-06659F3DCB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Note 2</a:t>
            </a:r>
            <a:endParaRPr lang="en-IN" dirty="0"/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9B27FE75-6302-D379-AF4B-EDEA600A9F1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82078"/>
            <a:ext cx="8229600" cy="4861484"/>
          </a:xfrm>
          <a:ln w="28575">
            <a:solidFill>
              <a:srgbClr val="FF0000"/>
            </a:solidFill>
          </a:ln>
        </p:spPr>
        <p:txBody>
          <a:bodyPr>
            <a:normAutofit/>
          </a:bodyPr>
          <a:lstStyle/>
          <a:p>
            <a:r>
              <a:rPr lang="en-US" b="0" i="0" dirty="0">
                <a:effectLst/>
                <a:cs typeface="Arial" panose="020B0604020202020204" pitchFamily="34" charset="0"/>
              </a:rPr>
              <a:t>The quadratic equations in Example 8a could also be solved using the quadratic formula with the help of a calculator. See Example 4 for instructions on using the quadratic formula with a TI-84 Plus.</a:t>
            </a:r>
            <a:endParaRPr sz="2800" dirty="0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01512240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dirty="0"/>
              <a:t>Example </a:t>
            </a:r>
            <a:r>
              <a:rPr lang="en-US" dirty="0"/>
              <a:t>6</a:t>
            </a:r>
            <a:r>
              <a:rPr dirty="0"/>
              <a:t>: Quadratic-Like Equations</a:t>
            </a:r>
            <a:r>
              <a:rPr lang="en-US" dirty="0"/>
              <a:t>—Slide 4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457200" y="1205133"/>
            <a:ext cx="8229600" cy="4967067"/>
          </a:xfrm>
        </p:spPr>
        <p:txBody>
          <a:bodyPr/>
          <a:lstStyle/>
          <a:p>
            <a:pPr marL="514350" indent="-514350">
              <a:buFont typeface="+mj-lt"/>
              <a:buAutoNum type="alphaLcPeriod" startAt="2"/>
              <a:defRPr sz="2800"/>
            </a:pPr>
            <a:r>
              <a:rPr dirty="0"/>
              <a:t>​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4" name="Table Placeholder 2">
                <a:extLst>
                  <a:ext uri="{FF2B5EF4-FFF2-40B4-BE49-F238E27FC236}">
                    <a16:creationId xmlns:a16="http://schemas.microsoft.com/office/drawing/2014/main" id="{47D9A03D-CD2B-4325-BCFE-4D1D39885DBB}"/>
                  </a:ext>
                </a:extLst>
              </p:cNvPr>
              <p:cNvGraphicFramePr>
                <a:graphicFrameLocks/>
              </p:cNvGraphicFramePr>
              <p:nvPr>
                <p:extLst>
                  <p:ext uri="{D42A27DB-BD31-4B8C-83A1-F6EECF244321}">
                    <p14:modId xmlns:p14="http://schemas.microsoft.com/office/powerpoint/2010/main" val="3132604392"/>
                  </p:ext>
                </p:extLst>
              </p:nvPr>
            </p:nvGraphicFramePr>
            <p:xfrm>
              <a:off x="457200" y="1111190"/>
              <a:ext cx="8153400" cy="2676271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2971800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1752600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  <a:gridCol w="3429000">
                      <a:extLst>
                        <a:ext uri="{9D8B030D-6E8A-4147-A177-3AD203B41FA5}">
                          <a16:colId xmlns:a16="http://schemas.microsoft.com/office/drawing/2014/main" val="20002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pPr algn="r">
                            <a:defRPr sz="1800"/>
                          </a:pPr>
                          <a:r>
                            <a:rPr sz="2400" dirty="0"/>
                            <a:t>​</a:t>
                          </a:r>
                          <a14:m>
                            <m:oMath xmlns:m="http://schemas.openxmlformats.org/officeDocument/2006/math">
                              <m:sSup>
                                <m:sSupPr>
                                  <m:ctrlPr>
                                    <a:rPr sz="24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sz="2400">
                                      <a:latin typeface="Cambria Math"/>
                                    </a:rPr>
                                    <m:t>𝑦</m:t>
                                  </m:r>
                                </m:e>
                                <m:sup>
                                  <m:f>
                                    <m:fPr>
                                      <m:ctrlPr>
                                        <a:rPr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sz="2400">
                                          <a:latin typeface="Cambria Math"/>
                                        </a:rPr>
                                        <m:t>2</m:t>
                                      </m:r>
                                    </m:num>
                                    <m:den>
                                      <m:r>
                                        <a:rPr sz="2400">
                                          <a:latin typeface="Cambria Math"/>
                                        </a:rPr>
                                        <m:t>3</m:t>
                                      </m:r>
                                    </m:den>
                                  </m:f>
                                </m:sup>
                              </m:sSup>
                              <m:r>
                                <a:rPr sz="2400">
                                  <a:latin typeface="Cambria Math"/>
                                </a:rPr>
                                <m:t>+4</m:t>
                              </m:r>
                              <m:sSup>
                                <m:sSupPr>
                                  <m:ctrlPr>
                                    <a:rPr sz="24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sz="2400">
                                      <a:latin typeface="Cambria Math"/>
                                    </a:rPr>
                                    <m:t>𝑦</m:t>
                                  </m:r>
                                </m:e>
                                <m:sup>
                                  <m:f>
                                    <m:fPr>
                                      <m:ctrlPr>
                                        <a:rPr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sz="2400">
                                          <a:latin typeface="Cambria Math"/>
                                        </a:rPr>
                                        <m:t>1</m:t>
                                      </m:r>
                                    </m:num>
                                    <m:den>
                                      <m:r>
                                        <a:rPr sz="2400">
                                          <a:latin typeface="Cambria Math"/>
                                        </a:rPr>
                                        <m:t>3</m:t>
                                      </m:r>
                                    </m:den>
                                  </m:f>
                                </m:sup>
                              </m:sSup>
                              <m:r>
                                <a:rPr sz="2400">
                                  <a:latin typeface="Cambria Math"/>
                                </a:rPr>
                                <m:t>−5</m:t>
                              </m:r>
                            </m:oMath>
                          </a14:m>
                          <a:endParaRPr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>
                            <a:lnSpc>
                              <a:spcPct val="150000"/>
                            </a:lnSpc>
                            <a:defRPr sz="1800"/>
                          </a:pPr>
                          <a:r>
                            <a:rPr sz="2400" dirty="0"/>
                            <a:t>​</a:t>
                          </a:r>
                          <a14:m>
                            <m:oMath xmlns:m="http://schemas.openxmlformats.org/officeDocument/2006/math">
                              <m:r>
                                <a:rPr sz="2400">
                                  <a:latin typeface="Cambria Math"/>
                                </a:rPr>
                                <m:t>=0</m:t>
                              </m:r>
                            </m:oMath>
                          </a14:m>
                          <a:endParaRPr sz="2400" dirty="0"/>
                        </a:p>
                      </a:txBody>
                      <a:tcPr anchor="ctr"/>
                    </a:tc>
                    <a:tc rowSpan="4">
                      <a:txBody>
                        <a:bodyPr/>
                        <a:lstStyle/>
                        <a:p>
                          <a:pPr algn="l">
                            <a:defRPr sz="1100" b="1"/>
                          </a:pPr>
                          <a:r>
                            <a:rPr sz="1800" b="0" dirty="0"/>
                            <a:t>Using properties of exponents, we can see that the substitution </a:t>
                          </a:r>
                          <a:br>
                            <a:rPr lang="en-US" sz="1800" b="0" dirty="0"/>
                          </a:br>
                          <a14:m>
                            <m:oMath xmlns:m="http://schemas.openxmlformats.org/officeDocument/2006/math">
                              <m:r>
                                <a:rPr lang="en-US" sz="1800" b="0" i="1" smtClean="0">
                                  <a:latin typeface="Cambria Math"/>
                                </a:rPr>
                                <m:t>𝐴</m:t>
                              </m:r>
                              <m:r>
                                <a:rPr lang="en-US" sz="1800" b="0" smtClean="0">
                                  <a:latin typeface="Cambria Math"/>
                                </a:rPr>
                                <m:t>=</m:t>
                              </m:r>
                              <m:sSup>
                                <m:sSupPr>
                                  <m:ctrlPr>
                                    <a:rPr sz="1800" b="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1800" b="0" i="1" smtClean="0">
                                      <a:latin typeface="Cambria Math"/>
                                    </a:rPr>
                                    <m:t>𝑦</m:t>
                                  </m:r>
                                </m:e>
                                <m:sup>
                                  <m:f>
                                    <m:fPr>
                                      <m:ctrlPr>
                                        <a:rPr sz="1800" b="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en-US" sz="1800" b="0" i="1" smtClean="0">
                                          <a:latin typeface="Cambria Math"/>
                                        </a:rPr>
                                        <m:t>1</m:t>
                                      </m:r>
                                    </m:num>
                                    <m:den>
                                      <m:r>
                                        <a:rPr lang="en-US" sz="1800" b="0" i="1" smtClean="0">
                                          <a:latin typeface="Cambria Math"/>
                                        </a:rPr>
                                        <m:t>3</m:t>
                                      </m:r>
                                    </m:den>
                                  </m:f>
                                </m:sup>
                              </m:sSup>
                            </m:oMath>
                          </a14:m>
                          <a:r>
                            <a:rPr sz="1800" b="0" dirty="0"/>
                            <a:t> will make this equation quadratic.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r">
                            <a:defRPr sz="1800"/>
                          </a:pPr>
                          <a:r>
                            <a:rPr sz="2400"/>
                            <a:t>​</a:t>
                          </a:r>
                          <a14:m>
                            <m:oMath xmlns:m="http://schemas.openxmlformats.org/officeDocument/2006/math">
                              <m:sSup>
                                <m:sSupPr>
                                  <m:ctrlPr>
                                    <a:rPr sz="24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d>
                                    <m:dPr>
                                      <m:ctrlPr>
                                        <a:rPr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sSup>
                                        <m:sSupPr>
                                          <m:ctrlPr>
                                            <a:rPr sz="24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pPr>
                                        <m:e>
                                          <m:r>
                                            <a:rPr sz="2400">
                                              <a:latin typeface="Cambria Math"/>
                                            </a:rPr>
                                            <m:t>𝑦</m:t>
                                          </m:r>
                                        </m:e>
                                        <m:sup>
                                          <m:f>
                                            <m:fPr>
                                              <m:ctrlPr>
                                                <a:rPr sz="2400" i="1"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fPr>
                                            <m:num>
                                              <m:r>
                                                <a:rPr sz="2400">
                                                  <a:latin typeface="Cambria Math"/>
                                                </a:rPr>
                                                <m:t>1</m:t>
                                              </m:r>
                                            </m:num>
                                            <m:den>
                                              <m:r>
                                                <a:rPr sz="2400">
                                                  <a:latin typeface="Cambria Math"/>
                                                </a:rPr>
                                                <m:t>3</m:t>
                                              </m:r>
                                            </m:den>
                                          </m:f>
                                        </m:sup>
                                      </m:sSup>
                                    </m:e>
                                  </m:d>
                                </m:e>
                                <m:sup>
                                  <m:r>
                                    <a:rPr sz="2400"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sz="2400">
                                  <a:latin typeface="Cambria Math"/>
                                </a:rPr>
                                <m:t>+4</m:t>
                              </m:r>
                              <m:d>
                                <m:dPr>
                                  <m:ctrlPr>
                                    <a:rPr sz="24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p>
                                    <m:sSupPr>
                                      <m:ctrlPr>
                                        <a:rPr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sz="2400">
                                          <a:latin typeface="Cambria Math"/>
                                        </a:rPr>
                                        <m:t>𝑦</m:t>
                                      </m:r>
                                    </m:e>
                                    <m:sup>
                                      <m:f>
                                        <m:fPr>
                                          <m:ctrlPr>
                                            <a:rPr sz="24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fPr>
                                        <m:num>
                                          <m:r>
                                            <a:rPr sz="2400">
                                              <a:latin typeface="Cambria Math"/>
                                            </a:rPr>
                                            <m:t>1</m:t>
                                          </m:r>
                                        </m:num>
                                        <m:den>
                                          <m:r>
                                            <a:rPr sz="2400">
                                              <a:latin typeface="Cambria Math"/>
                                            </a:rPr>
                                            <m:t>3</m:t>
                                          </m:r>
                                        </m:den>
                                      </m:f>
                                    </m:sup>
                                  </m:sSup>
                                </m:e>
                              </m:d>
                              <m:r>
                                <a:rPr sz="2400">
                                  <a:latin typeface="Cambria Math"/>
                                </a:rPr>
                                <m:t>−5</m:t>
                              </m:r>
                            </m:oMath>
                          </a14:m>
                          <a:endParaRPr sz="240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>
                            <a:lnSpc>
                              <a:spcPct val="150000"/>
                            </a:lnSpc>
                            <a:defRPr sz="1800"/>
                          </a:pPr>
                          <a:r>
                            <a:rPr sz="2400" dirty="0"/>
                            <a:t>​</a:t>
                          </a:r>
                          <a14:m>
                            <m:oMath xmlns:m="http://schemas.openxmlformats.org/officeDocument/2006/math">
                              <m:r>
                                <a:rPr sz="2400">
                                  <a:latin typeface="Cambria Math"/>
                                </a:rPr>
                                <m:t>=0</m:t>
                              </m:r>
                            </m:oMath>
                          </a14:m>
                          <a:endParaRPr sz="2400" dirty="0"/>
                        </a:p>
                      </a:txBody>
                      <a:tcPr anchor="ctr"/>
                    </a:tc>
                    <a:tc vMerge="1">
                      <a:txBody>
                        <a:bodyPr/>
                        <a:lstStyle/>
                        <a:p>
                          <a:pPr algn="l"/>
                          <a:endParaRPr sz="1800" b="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r">
                            <a:defRPr sz="1800"/>
                          </a:pPr>
                          <a:r>
                            <a:rPr sz="2400" dirty="0"/>
                            <a:t>​</a:t>
                          </a:r>
                          <a14:m>
                            <m:oMath xmlns:m="http://schemas.openxmlformats.org/officeDocument/2006/math">
                              <m:sSup>
                                <m:sSupPr>
                                  <m:ctrlPr>
                                    <a:rPr sz="24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sz="2400">
                                      <a:latin typeface="Cambria Math"/>
                                    </a:rPr>
                                    <m:t>𝐴</m:t>
                                  </m:r>
                                </m:e>
                                <m:sup>
                                  <m:r>
                                    <a:rPr sz="2400"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sz="2400">
                                  <a:latin typeface="Cambria Math"/>
                                </a:rPr>
                                <m:t>+4</m:t>
                              </m:r>
                              <m:r>
                                <a:rPr sz="2400">
                                  <a:latin typeface="Cambria Math"/>
                                </a:rPr>
                                <m:t>𝐴</m:t>
                              </m:r>
                              <m:r>
                                <a:rPr sz="2400">
                                  <a:latin typeface="Cambria Math"/>
                                </a:rPr>
                                <m:t>−5</m:t>
                              </m:r>
                            </m:oMath>
                          </a14:m>
                          <a:endParaRPr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sz="2400" dirty="0"/>
                            <a:t>​</a:t>
                          </a:r>
                          <a14:m>
                            <m:oMath xmlns:m="http://schemas.openxmlformats.org/officeDocument/2006/math">
                              <m:r>
                                <a:rPr sz="2400">
                                  <a:latin typeface="Cambria Math"/>
                                </a:rPr>
                                <m:t>=0</m:t>
                              </m:r>
                            </m:oMath>
                          </a14:m>
                          <a:endParaRPr sz="2400" dirty="0"/>
                        </a:p>
                      </a:txBody>
                      <a:tcPr/>
                    </a:tc>
                    <a:tc vMerge="1">
                      <a:txBody>
                        <a:bodyPr/>
                        <a:lstStyle/>
                        <a:p>
                          <a:pPr algn="l">
                            <a:defRPr b="1"/>
                          </a:pPr>
                          <a:endParaRPr sz="1800" b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r">
                            <a:defRPr sz="1800"/>
                          </a:pPr>
                          <a:r>
                            <a:rPr sz="2400" dirty="0"/>
                            <a:t>​</a:t>
                          </a:r>
                          <a14:m>
                            <m:oMath xmlns:m="http://schemas.openxmlformats.org/officeDocument/2006/math">
                              <m:d>
                                <m:dPr>
                                  <m:ctrlPr>
                                    <a:rPr sz="24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sz="2400">
                                      <a:latin typeface="Cambria Math"/>
                                    </a:rPr>
                                    <m:t>𝐴</m:t>
                                  </m:r>
                                  <m:r>
                                    <a:rPr sz="2400">
                                      <a:latin typeface="Cambria Math"/>
                                    </a:rPr>
                                    <m:t>+5</m:t>
                                  </m:r>
                                </m:e>
                              </m:d>
                              <m:d>
                                <m:dPr>
                                  <m:ctrlPr>
                                    <a:rPr sz="24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sz="2400">
                                      <a:latin typeface="Cambria Math"/>
                                    </a:rPr>
                                    <m:t>𝐴</m:t>
                                  </m:r>
                                  <m:r>
                                    <a:rPr sz="2400">
                                      <a:latin typeface="Cambria Math"/>
                                    </a:rPr>
                                    <m:t>−1</m:t>
                                  </m:r>
                                </m:e>
                              </m:d>
                            </m:oMath>
                          </a14:m>
                          <a:endParaRPr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sz="2400" dirty="0"/>
                            <a:t>​</a:t>
                          </a:r>
                          <a14:m>
                            <m:oMath xmlns:m="http://schemas.openxmlformats.org/officeDocument/2006/math">
                              <m:r>
                                <a:rPr sz="2400">
                                  <a:latin typeface="Cambria Math"/>
                                </a:rPr>
                                <m:t>=0</m:t>
                              </m:r>
                            </m:oMath>
                          </a14:m>
                          <a:endParaRPr sz="2400" dirty="0"/>
                        </a:p>
                      </a:txBody>
                      <a:tcPr/>
                    </a:tc>
                    <a:tc vMerge="1">
                      <a:txBody>
                        <a:bodyPr/>
                        <a:lstStyle/>
                        <a:p>
                          <a:pPr algn="l"/>
                          <a:endParaRPr sz="1800" b="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r">
                            <a:defRPr sz="1800"/>
                          </a:pPr>
                          <a:r>
                            <a:rPr lang="en-US" sz="2400" dirty="0"/>
                            <a:t> </a:t>
                          </a:r>
                          <a14:m>
                            <m:oMath xmlns:m="http://schemas.openxmlformats.org/officeDocument/2006/math">
                              <m:r>
                                <a:rPr sz="2400">
                                  <a:latin typeface="Cambria Math"/>
                                </a:rPr>
                                <m:t>𝐴</m:t>
                              </m:r>
                            </m:oMath>
                          </a14:m>
                          <a:endParaRPr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lang="en-US" sz="2400" dirty="0"/>
                            <a:t>​</a:t>
                          </a:r>
                          <a14:m>
                            <m:oMath xmlns:m="http://schemas.openxmlformats.org/officeDocument/2006/math">
                              <m:r>
                                <a:rPr lang="en-US" sz="2400">
                                  <a:latin typeface="Cambria Math"/>
                                </a:rPr>
                                <m:t>=−5,</m:t>
                              </m:r>
                              <m:r>
                                <a:rPr lang="en-US" sz="2400" b="0" i="0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2400">
                                  <a:latin typeface="Cambria Math"/>
                                </a:rPr>
                                <m:t>1</m:t>
                              </m:r>
                            </m:oMath>
                          </a14:m>
                          <a:endParaRPr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/>
                          <a:endParaRPr sz="1800" b="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4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4" name="Table Placeholder 2">
                <a:extLst>
                  <a:ext uri="{FF2B5EF4-FFF2-40B4-BE49-F238E27FC236}">
                    <a16:creationId xmlns:a16="http://schemas.microsoft.com/office/drawing/2014/main" id="{47D9A03D-CD2B-4325-BCFE-4D1D39885DBB}"/>
                  </a:ext>
                </a:extLst>
              </p:cNvPr>
              <p:cNvGraphicFramePr>
                <a:graphicFrameLocks/>
              </p:cNvGraphicFramePr>
              <p:nvPr>
                <p:extLst>
                  <p:ext uri="{D42A27DB-BD31-4B8C-83A1-F6EECF244321}">
                    <p14:modId xmlns:p14="http://schemas.microsoft.com/office/powerpoint/2010/main" val="3132604392"/>
                  </p:ext>
                </p:extLst>
              </p:nvPr>
            </p:nvGraphicFramePr>
            <p:xfrm>
              <a:off x="457200" y="1111190"/>
              <a:ext cx="8153400" cy="2676271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2971800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1752600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  <a:gridCol w="3429000">
                      <a:extLst>
                        <a:ext uri="{9D8B030D-6E8A-4147-A177-3AD203B41FA5}">
                          <a16:colId xmlns:a16="http://schemas.microsoft.com/office/drawing/2014/main" val="20002"/>
                        </a:ext>
                      </a:extLst>
                    </a:gridCol>
                  </a:tblGrid>
                  <a:tr h="593598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t="-5102" r="-174180" b="-37142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2"/>
                          <a:stretch>
                            <a:fillRect l="-170035" t="-5102" r="-196167" b="-371429"/>
                          </a:stretch>
                        </a:blipFill>
                      </a:tcPr>
                    </a:tc>
                    <a:tc rowSpan="4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37655" t="-1370" b="-26575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711073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t="-88793" r="-174180" b="-21379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2"/>
                          <a:stretch>
                            <a:fillRect l="-170035" t="-88793" r="-196167" b="-213793"/>
                          </a:stretch>
                        </a:blipFill>
                      </a:tcPr>
                    </a:tc>
                    <a:tc vMerge="1">
                      <a:txBody>
                        <a:bodyPr/>
                        <a:lstStyle/>
                        <a:p>
                          <a:pPr algn="l"/>
                          <a:endParaRPr sz="1800" b="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4572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t="-288158" r="-174180" b="-22631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70035" t="-288158" r="-196167" b="-226316"/>
                          </a:stretch>
                        </a:blipFill>
                      </a:tcPr>
                    </a:tc>
                    <a:tc vMerge="1">
                      <a:txBody>
                        <a:bodyPr/>
                        <a:lstStyle/>
                        <a:p>
                          <a:pPr algn="l">
                            <a:defRPr b="1"/>
                          </a:pPr>
                          <a:endParaRPr sz="1800" b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4572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t="-393333" r="-174180" b="-12933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70035" t="-393333" r="-196167" b="-129333"/>
                          </a:stretch>
                        </a:blipFill>
                      </a:tcPr>
                    </a:tc>
                    <a:tc vMerge="1">
                      <a:txBody>
                        <a:bodyPr/>
                        <a:lstStyle/>
                        <a:p>
                          <a:pPr algn="l"/>
                          <a:endParaRPr sz="1800" b="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  <a:tr h="4572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t="-493333" r="-174180" b="-2933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70035" t="-493333" r="-196167" b="-2933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endParaRPr sz="1800" b="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4"/>
                      </a:ext>
                    </a:extLst>
                  </a:tr>
                </a:tbl>
              </a:graphicData>
            </a:graphic>
          </p:graphicFrame>
        </mc:Fallback>
      </mc:AlternateContent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dirty="0"/>
              <a:t>Example </a:t>
            </a:r>
            <a:r>
              <a:rPr lang="en-US" dirty="0"/>
              <a:t>6</a:t>
            </a:r>
            <a:r>
              <a:rPr dirty="0"/>
              <a:t>: Quadratic-Like Equations</a:t>
            </a:r>
            <a:r>
              <a:rPr lang="en-US" dirty="0"/>
              <a:t>—Slide 5</a:t>
            </a:r>
            <a:endParaRPr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dirty="0"/>
                  <a:t>Now that we have solved for </a:t>
                </a:r>
                <a:r>
                  <a:rPr lang="en-US" i="1" dirty="0"/>
                  <a:t>A</a:t>
                </a:r>
                <a:r>
                  <a:rPr lang="en-US" dirty="0"/>
                  <a:t>, we reverse the substitution and solve for </a:t>
                </a:r>
                <a:r>
                  <a:rPr lang="en-US" i="1" dirty="0"/>
                  <a:t>y </a:t>
                </a:r>
                <a:r>
                  <a:rPr lang="en-US" dirty="0"/>
                  <a:t>in each case.​</a:t>
                </a:r>
              </a:p>
              <a:p>
                <a:pPr algn="l"/>
                <a:endParaRPr lang="en-US" dirty="0"/>
              </a:p>
              <a:p>
                <a:pPr algn="l"/>
                <a:endParaRPr lang="en-US" dirty="0"/>
              </a:p>
              <a:p>
                <a:pPr algn="l"/>
                <a:endParaRPr lang="en-US" dirty="0"/>
              </a:p>
              <a:p>
                <a:pPr algn="l"/>
                <a:endParaRPr lang="en-US" dirty="0"/>
              </a:p>
              <a:p>
                <a:pPr algn="l"/>
                <a:endParaRPr lang="en-US" dirty="0"/>
              </a:p>
              <a:p>
                <a:pPr algn="l">
                  <a:defRPr sz="2800"/>
                </a:pPr>
                <a:r>
                  <a:rPr lang="en-US" dirty="0"/>
                  <a:t>​</a:t>
                </a:r>
                <a:r>
                  <a:rPr lang="en-US" sz="2800" dirty="0"/>
                  <a:t>Once again, you should confirm that both values do indeed solve the original equation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ar-AE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ar-AE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p>
                        <m:f>
                          <m:fPr>
                            <m:ctrlPr>
                              <a:rPr lang="ar-AE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ar-AE">
                                <a:latin typeface="Cambria Math" panose="02040503050406030204" pitchFamily="18" charset="0"/>
                              </a:rPr>
                              <m:t>2</m:t>
                            </m:r>
                          </m:num>
                          <m:den>
                            <m:r>
                              <a:rPr lang="ar-AE">
                                <a:latin typeface="Cambria Math" panose="02040503050406030204" pitchFamily="18" charset="0"/>
                              </a:rPr>
                              <m:t>3</m:t>
                            </m:r>
                          </m:den>
                        </m:f>
                      </m:sup>
                    </m:sSup>
                    <m:r>
                      <a:rPr lang="ar-AE">
                        <a:latin typeface="Cambria Math" panose="02040503050406030204" pitchFamily="18" charset="0"/>
                      </a:rPr>
                      <m:t>+</m:t>
                    </m:r>
                    <m:r>
                      <a:rPr lang="ar-AE">
                        <a:latin typeface="Cambria Math" panose="02040503050406030204" pitchFamily="18" charset="0"/>
                      </a:rPr>
                      <m:t>4</m:t>
                    </m:r>
                    <m:sSup>
                      <m:sSupPr>
                        <m:ctrlPr>
                          <a:rPr lang="ar-AE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ar-AE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p>
                        <m:f>
                          <m:fPr>
                            <m:ctrlPr>
                              <a:rPr lang="ar-AE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ar-AE"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ar-AE">
                                <a:latin typeface="Cambria Math" panose="02040503050406030204" pitchFamily="18" charset="0"/>
                              </a:rPr>
                              <m:t>3</m:t>
                            </m:r>
                          </m:den>
                        </m:f>
                      </m:sup>
                    </m:sSup>
                    <m:r>
                      <a:rPr lang="ar-AE">
                        <a:latin typeface="Cambria Math" panose="02040503050406030204" pitchFamily="18" charset="0"/>
                      </a:rPr>
                      <m:t>−</m:t>
                    </m:r>
                    <m:r>
                      <a:rPr lang="ar-AE">
                        <a:latin typeface="Cambria Math" panose="02040503050406030204" pitchFamily="18" charset="0"/>
                      </a:rPr>
                      <m:t>5</m:t>
                    </m:r>
                    <m:r>
                      <a:rPr lang="ar-AE">
                        <a:latin typeface="Cambria Math" panose="02040503050406030204" pitchFamily="18" charset="0"/>
                      </a:rPr>
                      <m:t>=</m:t>
                    </m:r>
                    <m:r>
                      <a:rPr lang="ar-AE">
                        <a:latin typeface="Cambria Math" panose="02040503050406030204" pitchFamily="18" charset="0"/>
                      </a:rPr>
                      <m:t>0</m:t>
                    </m:r>
                  </m:oMath>
                </a14:m>
                <a:r>
                  <a:rPr lang="ar-AE" sz="2800" dirty="0"/>
                  <a:t>.</a:t>
                </a:r>
                <a:endParaRPr sz="2800" dirty="0"/>
              </a:p>
            </p:txBody>
          </p:sp>
        </mc:Choice>
        <mc:Fallback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481" t="-122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6" name="Table 6">
                <a:extLst>
                  <a:ext uri="{FF2B5EF4-FFF2-40B4-BE49-F238E27FC236}">
                    <a16:creationId xmlns:a16="http://schemas.microsoft.com/office/drawing/2014/main" id="{AB2B71F7-CDBF-492C-8555-8753A3D20F33}"/>
                  </a:ext>
                </a:extLst>
              </p:cNvPr>
              <p:cNvGraphicFramePr>
                <a:graphicFrameLocks noGrp="1"/>
              </p:cNvGraphicFramePr>
              <p:nvPr/>
            </p:nvGraphicFramePr>
            <p:xfrm>
              <a:off x="1295400" y="2286000"/>
              <a:ext cx="6095999" cy="1964373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870857">
                      <a:extLst>
                        <a:ext uri="{9D8B030D-6E8A-4147-A177-3AD203B41FA5}">
                          <a16:colId xmlns:a16="http://schemas.microsoft.com/office/drawing/2014/main" val="1708354638"/>
                        </a:ext>
                      </a:extLst>
                    </a:gridCol>
                    <a:gridCol w="576943">
                      <a:extLst>
                        <a:ext uri="{9D8B030D-6E8A-4147-A177-3AD203B41FA5}">
                          <a16:colId xmlns:a16="http://schemas.microsoft.com/office/drawing/2014/main" val="3950047624"/>
                        </a:ext>
                      </a:extLst>
                    </a:gridCol>
                    <a:gridCol w="914400">
                      <a:extLst>
                        <a:ext uri="{9D8B030D-6E8A-4147-A177-3AD203B41FA5}">
                          <a16:colId xmlns:a16="http://schemas.microsoft.com/office/drawing/2014/main" val="3164705864"/>
                        </a:ext>
                      </a:extLst>
                    </a:gridCol>
                    <a:gridCol w="1447800">
                      <a:extLst>
                        <a:ext uri="{9D8B030D-6E8A-4147-A177-3AD203B41FA5}">
                          <a16:colId xmlns:a16="http://schemas.microsoft.com/office/drawing/2014/main" val="2290316494"/>
                        </a:ext>
                      </a:extLst>
                    </a:gridCol>
                    <a:gridCol w="685800">
                      <a:extLst>
                        <a:ext uri="{9D8B030D-6E8A-4147-A177-3AD203B41FA5}">
                          <a16:colId xmlns:a16="http://schemas.microsoft.com/office/drawing/2014/main" val="2675564648"/>
                        </a:ext>
                      </a:extLst>
                    </a:gridCol>
                    <a:gridCol w="685800">
                      <a:extLst>
                        <a:ext uri="{9D8B030D-6E8A-4147-A177-3AD203B41FA5}">
                          <a16:colId xmlns:a16="http://schemas.microsoft.com/office/drawing/2014/main" val="3801340947"/>
                        </a:ext>
                      </a:extLst>
                    </a:gridCol>
                    <a:gridCol w="914399">
                      <a:extLst>
                        <a:ext uri="{9D8B030D-6E8A-4147-A177-3AD203B41FA5}">
                          <a16:colId xmlns:a16="http://schemas.microsoft.com/office/drawing/2014/main" val="4164973438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pPr algn="r"/>
                          <a14:m>
                            <m:oMathPara xmlns:m="http://schemas.openxmlformats.org/officeDocument/2006/math">
                              <m:oMathParaPr>
                                <m:jc m:val="right"/>
                              </m:oMathParaPr>
                              <m:oMath xmlns:m="http://schemas.openxmlformats.org/officeDocument/2006/math"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  <m:t>𝐴</m:t>
                                </m:r>
                              </m:oMath>
                            </m:oMathPara>
                          </a14:m>
                          <a:endParaRPr lang="en-US" sz="2400" b="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400" smtClean="0"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</m:oMath>
                            </m:oMathPara>
                          </a14:m>
                          <a:endParaRPr lang="en-US"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left"/>
                              </m:oMathParaPr>
                              <m:oMath xmlns:m="http://schemas.openxmlformats.org/officeDocument/2006/math">
                                <m:r>
                                  <a:rPr lang="en-US" sz="2400" b="0" smtClean="0"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  <m:t>5</m:t>
                                </m:r>
                              </m:oMath>
                            </m:oMathPara>
                          </a14:m>
                          <a:endParaRPr lang="en-US" sz="2400" b="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or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US" sz="2400" dirty="0"/>
                            <a:t> </a:t>
                          </a:r>
                          <a14:m>
                            <m:oMath xmlns:m="http://schemas.openxmlformats.org/officeDocument/2006/math"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𝐴</m:t>
                              </m:r>
                            </m:oMath>
                          </a14:m>
                          <a:endParaRPr lang="en-US" sz="2400" b="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400" smtClean="0"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</m:oMath>
                            </m:oMathPara>
                          </a14:m>
                          <a:endParaRPr lang="en-US"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left"/>
                              </m:oMathParaPr>
                              <m:oMath xmlns:m="http://schemas.openxmlformats.org/officeDocument/2006/math"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oMath>
                            </m:oMathPara>
                          </a14:m>
                          <a:endParaRPr lang="en-US" sz="2400" b="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719688408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US" sz="2400" dirty="0"/>
                            <a:t> </a:t>
                          </a:r>
                          <a14:m>
                            <m:oMath xmlns:m="http://schemas.openxmlformats.org/officeDocument/2006/math">
                              <m:sSup>
                                <m:sSupPr>
                                  <m:ctrlPr>
                                    <a:rPr lang="ar-AE" sz="24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ar-AE" sz="2400">
                                      <a:latin typeface="Cambria Math" panose="02040503050406030204" pitchFamily="18" charset="0"/>
                                    </a:rPr>
                                    <m:t>𝑦</m:t>
                                  </m:r>
                                </m:e>
                                <m:sup>
                                  <m:f>
                                    <m:fPr>
                                      <m:ctrlPr>
                                        <a:rPr lang="ar-AE"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ar-AE" sz="2400"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num>
                                    <m:den>
                                      <m:r>
                                        <a:rPr lang="ar-AE" sz="2400">
                                          <a:latin typeface="Cambria Math" panose="02040503050406030204" pitchFamily="18" charset="0"/>
                                        </a:rPr>
                                        <m:t>3</m:t>
                                      </m:r>
                                    </m:den>
                                  </m:f>
                                </m:sup>
                              </m:sSup>
                            </m:oMath>
                          </a14:m>
                          <a:endParaRPr lang="en-US"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400" smtClean="0"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</m:oMath>
                            </m:oMathPara>
                          </a14:m>
                          <a:endParaRPr lang="en-US"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left"/>
                              </m:oMathParaPr>
                              <m:oMath xmlns:m="http://schemas.openxmlformats.org/officeDocument/2006/math">
                                <m:r>
                                  <a:rPr lang="en-US" sz="2400" b="0" smtClean="0"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  <m:t>5</m:t>
                                </m:r>
                              </m:oMath>
                            </m:oMathPara>
                          </a14:m>
                          <a:endParaRPr lang="en-US" sz="2400" b="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US" sz="2400" dirty="0"/>
                            <a:t> </a:t>
                          </a:r>
                          <a14:m>
                            <m:oMath xmlns:m="http://schemas.openxmlformats.org/officeDocument/2006/math">
                              <m:sSup>
                                <m:sSupPr>
                                  <m:ctrlPr>
                                    <a:rPr lang="ar-AE" sz="24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ar-AE" sz="2400">
                                      <a:latin typeface="Cambria Math" panose="02040503050406030204" pitchFamily="18" charset="0"/>
                                    </a:rPr>
                                    <m:t>𝑦</m:t>
                                  </m:r>
                                </m:e>
                                <m:sup>
                                  <m:f>
                                    <m:fPr>
                                      <m:ctrlPr>
                                        <a:rPr lang="ar-AE"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ar-AE" sz="2400"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num>
                                    <m:den>
                                      <m:r>
                                        <a:rPr lang="ar-AE" sz="2400">
                                          <a:latin typeface="Cambria Math" panose="02040503050406030204" pitchFamily="18" charset="0"/>
                                        </a:rPr>
                                        <m:t>3</m:t>
                                      </m:r>
                                    </m:den>
                                  </m:f>
                                </m:sup>
                              </m:sSup>
                            </m:oMath>
                          </a14:m>
                          <a:endParaRPr lang="en-US"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400" smtClean="0"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</m:oMath>
                            </m:oMathPara>
                          </a14:m>
                          <a:endParaRPr lang="en-US"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left"/>
                              </m:oMathParaPr>
                              <m:oMath xmlns:m="http://schemas.openxmlformats.org/officeDocument/2006/math"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oMath>
                            </m:oMathPara>
                          </a14:m>
                          <a:endParaRPr lang="en-US" sz="2400" b="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102478159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US" sz="2400" dirty="0"/>
                            <a:t> </a:t>
                          </a:r>
                          <a14:m>
                            <m:oMath xmlns:m="http://schemas.openxmlformats.org/officeDocument/2006/math">
                              <m:r>
                                <a:rPr lang="en-US" sz="2400" smtClean="0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oMath>
                          </a14:m>
                          <a:endParaRPr lang="en-US"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400" smtClean="0"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</m:oMath>
                            </m:oMathPara>
                          </a14:m>
                          <a:endParaRPr lang="en-US"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p>
                                  <m:sSupPr>
                                    <m:ctrlPr>
                                      <a:rPr lang="en-US" sz="24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d>
                                      <m:dPr>
                                        <m:ctrlPr>
                                          <a:rPr lang="en-US" sz="2400" i="1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dPr>
                                      <m:e>
                                        <m:r>
                                          <a:rPr lang="en-US" sz="2400" smtClean="0">
                                            <a:latin typeface="Cambria Math" panose="02040503050406030204" pitchFamily="18" charset="0"/>
                                          </a:rPr>
                                          <m:t>−</m:t>
                                        </m:r>
                                        <m:r>
                                          <a:rPr lang="en-US" sz="2400" smtClean="0">
                                            <a:latin typeface="Cambria Math" panose="02040503050406030204" pitchFamily="18" charset="0"/>
                                          </a:rPr>
                                          <m:t>5</m:t>
                                        </m:r>
                                      </m:e>
                                    </m:d>
                                  </m:e>
                                  <m:sup>
                                    <m:r>
                                      <a:rPr lang="en-US" sz="2400" smtClean="0">
                                        <a:latin typeface="Cambria Math" panose="02040503050406030204" pitchFamily="18" charset="0"/>
                                      </a:rPr>
                                      <m:t>3</m:t>
                                    </m:r>
                                  </m:sup>
                                </m:sSup>
                              </m:oMath>
                            </m:oMathPara>
                          </a14:m>
                          <a:endParaRPr lang="en-US"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US" sz="2400" dirty="0"/>
                            <a:t> </a:t>
                          </a:r>
                          <a14:m>
                            <m:oMath xmlns:m="http://schemas.openxmlformats.org/officeDocument/2006/math">
                              <m:r>
                                <a:rPr lang="en-US" sz="2400" smtClean="0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oMath>
                          </a14:m>
                          <a:endParaRPr lang="en-US"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400" smtClean="0"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</m:oMath>
                            </m:oMathPara>
                          </a14:m>
                          <a:endParaRPr lang="en-US"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left"/>
                              </m:oMathParaPr>
                              <m:oMath xmlns:m="http://schemas.openxmlformats.org/officeDocument/2006/math">
                                <m:sSup>
                                  <m:sSupPr>
                                    <m:ctrlPr>
                                      <a:rPr lang="en-US" sz="24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d>
                                      <m:dPr>
                                        <m:ctrlPr>
                                          <a:rPr lang="en-US" sz="2400" i="1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dPr>
                                      <m:e>
                                        <m:r>
                                          <a:rPr lang="en-US" sz="2400" smtClean="0">
                                            <a:latin typeface="Cambria Math" panose="02040503050406030204" pitchFamily="18" charset="0"/>
                                          </a:rPr>
                                          <m:t>1</m:t>
                                        </m:r>
                                      </m:e>
                                    </m:d>
                                  </m:e>
                                  <m:sup>
                                    <m:r>
                                      <a:rPr lang="en-US" sz="2400" smtClean="0">
                                        <a:latin typeface="Cambria Math" panose="02040503050406030204" pitchFamily="18" charset="0"/>
                                      </a:rPr>
                                      <m:t>3</m:t>
                                    </m:r>
                                  </m:sup>
                                </m:sSup>
                              </m:oMath>
                            </m:oMathPara>
                          </a14:m>
                          <a:endParaRPr lang="en-US" sz="240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70125140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marL="0" marR="0" lvl="0" indent="0" algn="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2400" dirty="0"/>
                            <a:t> </a:t>
                          </a:r>
                          <a14:m>
                            <m:oMath xmlns:m="http://schemas.openxmlformats.org/officeDocument/2006/math">
                              <m:r>
                                <a:rPr lang="en-US" sz="2400" smtClean="0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oMath>
                          </a14:m>
                          <a:endParaRPr lang="en-US"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400" smtClean="0"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</m:oMath>
                            </m:oMathPara>
                          </a14:m>
                          <a:endParaRPr lang="en-US"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400" smtClean="0"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r>
                                  <a:rPr lang="en-US" sz="2400" smtClean="0">
                                    <a:latin typeface="Cambria Math" panose="02040503050406030204" pitchFamily="18" charset="0"/>
                                  </a:rPr>
                                  <m:t>125</m:t>
                                </m:r>
                              </m:oMath>
                            </m:oMathPara>
                          </a14:m>
                          <a:endParaRPr lang="en-US"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 sz="240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lvl="0" indent="0" algn="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2400" dirty="0"/>
                            <a:t> </a:t>
                          </a:r>
                          <a14:m>
                            <m:oMath xmlns:m="http://schemas.openxmlformats.org/officeDocument/2006/math">
                              <m:r>
                                <a:rPr lang="en-US" sz="2400" smtClean="0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oMath>
                          </a14:m>
                          <a:endParaRPr lang="en-US"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400" smtClean="0"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</m:oMath>
                            </m:oMathPara>
                          </a14:m>
                          <a:endParaRPr lang="en-US"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left"/>
                              </m:oMathParaPr>
                              <m:oMath xmlns:m="http://schemas.openxmlformats.org/officeDocument/2006/math">
                                <m:r>
                                  <a:rPr lang="en-US" sz="2400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oMath>
                            </m:oMathPara>
                          </a14:m>
                          <a:endParaRPr lang="en-US" sz="240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903251839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6" name="Table 6">
                <a:extLst>
                  <a:ext uri="{FF2B5EF4-FFF2-40B4-BE49-F238E27FC236}">
                    <a16:creationId xmlns:a16="http://schemas.microsoft.com/office/drawing/2014/main" id="{AB2B71F7-CDBF-492C-8555-8753A3D20F33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4152939981"/>
                  </p:ext>
                </p:extLst>
              </p:nvPr>
            </p:nvGraphicFramePr>
            <p:xfrm>
              <a:off x="1295400" y="2286000"/>
              <a:ext cx="6095999" cy="1964373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870857">
                      <a:extLst>
                        <a:ext uri="{9D8B030D-6E8A-4147-A177-3AD203B41FA5}">
                          <a16:colId xmlns:a16="http://schemas.microsoft.com/office/drawing/2014/main" val="1708354638"/>
                        </a:ext>
                      </a:extLst>
                    </a:gridCol>
                    <a:gridCol w="576943">
                      <a:extLst>
                        <a:ext uri="{9D8B030D-6E8A-4147-A177-3AD203B41FA5}">
                          <a16:colId xmlns:a16="http://schemas.microsoft.com/office/drawing/2014/main" val="3950047624"/>
                        </a:ext>
                      </a:extLst>
                    </a:gridCol>
                    <a:gridCol w="914400">
                      <a:extLst>
                        <a:ext uri="{9D8B030D-6E8A-4147-A177-3AD203B41FA5}">
                          <a16:colId xmlns:a16="http://schemas.microsoft.com/office/drawing/2014/main" val="3164705864"/>
                        </a:ext>
                      </a:extLst>
                    </a:gridCol>
                    <a:gridCol w="1447800">
                      <a:extLst>
                        <a:ext uri="{9D8B030D-6E8A-4147-A177-3AD203B41FA5}">
                          <a16:colId xmlns:a16="http://schemas.microsoft.com/office/drawing/2014/main" val="2290316494"/>
                        </a:ext>
                      </a:extLst>
                    </a:gridCol>
                    <a:gridCol w="685800">
                      <a:extLst>
                        <a:ext uri="{9D8B030D-6E8A-4147-A177-3AD203B41FA5}">
                          <a16:colId xmlns:a16="http://schemas.microsoft.com/office/drawing/2014/main" val="2675564648"/>
                        </a:ext>
                      </a:extLst>
                    </a:gridCol>
                    <a:gridCol w="685800">
                      <a:extLst>
                        <a:ext uri="{9D8B030D-6E8A-4147-A177-3AD203B41FA5}">
                          <a16:colId xmlns:a16="http://schemas.microsoft.com/office/drawing/2014/main" val="3801340947"/>
                        </a:ext>
                      </a:extLst>
                    </a:gridCol>
                    <a:gridCol w="914399">
                      <a:extLst>
                        <a:ext uri="{9D8B030D-6E8A-4147-A177-3AD203B41FA5}">
                          <a16:colId xmlns:a16="http://schemas.microsoft.com/office/drawing/2014/main" val="4164973438"/>
                        </a:ext>
                      </a:extLst>
                    </a:gridCol>
                  </a:tblGrid>
                  <a:tr h="4572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t="-10667" r="-600000" b="-34133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150526" t="-10667" r="-803158" b="-34133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158667" t="-10667" r="-408667" b="-34133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or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558929" t="-10667" r="-234821" b="-34133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653097" t="-10667" r="-132743" b="-34133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567333" t="-10667" b="-341333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719688408"/>
                      </a:ext>
                    </a:extLst>
                  </a:tr>
                  <a:tr h="592773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t="-84694" r="-600000" b="-16122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150526" t="-84694" r="-803158" b="-16122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158667" t="-84694" r="-408667" b="-16122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558929" t="-84694" r="-234821" b="-16122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653097" t="-84694" r="-132743" b="-16122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567333" t="-84694" b="-161224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102478159"/>
                      </a:ext>
                    </a:extLst>
                  </a:tr>
                  <a:tr h="4572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t="-241333" r="-600000" b="-1106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150526" t="-241333" r="-803158" b="-1106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158667" t="-241333" r="-408667" b="-1106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558929" t="-241333" r="-234821" b="-1106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653097" t="-241333" r="-132743" b="-1106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567333" t="-241333" b="-110667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70125140"/>
                      </a:ext>
                    </a:extLst>
                  </a:tr>
                  <a:tr h="4572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t="-341333" r="-600000" b="-106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150526" t="-341333" r="-803158" b="-106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158667" t="-341333" r="-408667" b="-106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 sz="240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558929" t="-341333" r="-234821" b="-106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653097" t="-341333" r="-132743" b="-106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567333" t="-341333" b="-10667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903251839"/>
                      </a:ext>
                    </a:extLst>
                  </a:tr>
                </a:tbl>
              </a:graphicData>
            </a:graphic>
          </p:graphicFrame>
        </mc:Fallback>
      </mc:AlternateContent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dirty="0"/>
              <a:t>Example </a:t>
            </a:r>
            <a:r>
              <a:rPr lang="en-US" dirty="0"/>
              <a:t>7</a:t>
            </a:r>
            <a:r>
              <a:rPr dirty="0"/>
              <a:t>: Solving</a:t>
            </a:r>
            <a:r>
              <a:rPr lang="en-US" dirty="0"/>
              <a:t> Polynomial</a:t>
            </a:r>
            <a:r>
              <a:rPr dirty="0"/>
              <a:t> Equations by Factoring</a:t>
            </a:r>
            <a:r>
              <a:rPr lang="en-US" dirty="0"/>
              <a:t>—Slide 1</a:t>
            </a:r>
            <a:endParaRPr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r>
                  <a:rPr sz="2800" dirty="0"/>
                  <a:t>Solve the equations by factoring.</a:t>
                </a:r>
              </a:p>
              <a:p>
                <a:pPr>
                  <a:defRPr sz="2800"/>
                </a:pPr>
                <a:r>
                  <a:rPr lang="en-US" dirty="0"/>
                  <a:t>a.   </a:t>
                </a:r>
                <a:r>
                  <a:rPr dirty="0"/>
                  <a:t>​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p>
                        <m:r>
                          <a:rPr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  <m:r>
                      <a:rPr>
                        <a:latin typeface="Cambria Math" panose="02040503050406030204" pitchFamily="18" charset="0"/>
                      </a:rPr>
                      <m:t>+</m:t>
                    </m:r>
                    <m:sSup>
                      <m:sSupPr>
                        <m:ctrlPr>
                          <a:rPr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p>
                        <m:r>
                          <a:rPr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>
                        <a:latin typeface="Cambria Math" panose="02040503050406030204" pitchFamily="18" charset="0"/>
                      </a:rPr>
                      <m:t>−4</m:t>
                    </m:r>
                    <m:r>
                      <a:rPr>
                        <a:latin typeface="Cambria Math" panose="02040503050406030204" pitchFamily="18" charset="0"/>
                      </a:rPr>
                      <m:t>𝑦</m:t>
                    </m:r>
                    <m:r>
                      <a:rPr>
                        <a:latin typeface="Cambria Math" panose="02040503050406030204" pitchFamily="18" charset="0"/>
                      </a:rPr>
                      <m:t>−4=0</m:t>
                    </m:r>
                  </m:oMath>
                </a14:m>
                <a:endParaRPr dirty="0"/>
              </a:p>
              <a:p>
                <a:pPr>
                  <a:defRPr sz="2800"/>
                </a:pPr>
                <a:r>
                  <a:rPr lang="en-US" dirty="0"/>
                  <a:t>b.   </a:t>
                </a:r>
                <a:r>
                  <a:rPr dirty="0"/>
                  <a:t>​</a:t>
                </a:r>
                <a14:m>
                  <m:oMath xmlns:m="http://schemas.openxmlformats.org/officeDocument/2006/math">
                    <m:r>
                      <a:rPr>
                        <a:latin typeface="Cambria Math" panose="02040503050406030204" pitchFamily="18" charset="0"/>
                      </a:rPr>
                      <m:t>3</m:t>
                    </m:r>
                    <m:sSup>
                      <m:sSupPr>
                        <m:ctrlPr>
                          <a:rPr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>
                            <a:latin typeface="Cambria Math" panose="02040503050406030204" pitchFamily="18" charset="0"/>
                          </a:rPr>
                          <m:t>4</m:t>
                        </m:r>
                      </m:sup>
                    </m:sSup>
                    <m:r>
                      <a:rPr>
                        <a:latin typeface="Cambria Math" panose="02040503050406030204" pitchFamily="18" charset="0"/>
                      </a:rPr>
                      <m:t>+18</m:t>
                    </m:r>
                    <m:sSup>
                      <m:sSupPr>
                        <m:ctrlPr>
                          <a:rPr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  <m:r>
                      <a:rPr>
                        <a:latin typeface="Cambria Math" panose="02040503050406030204" pitchFamily="18" charset="0"/>
                      </a:rPr>
                      <m:t>−21</m:t>
                    </m:r>
                    <m:sSup>
                      <m:sSupPr>
                        <m:ctrlPr>
                          <a:rPr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>
                        <a:latin typeface="Cambria Math" panose="02040503050406030204" pitchFamily="18" charset="0"/>
                      </a:rPr>
                      <m:t>=0</m:t>
                    </m:r>
                  </m:oMath>
                </a14:m>
                <a:endParaRPr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481" t="-1227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dirty="0"/>
              <a:t>Note</a:t>
            </a:r>
            <a:r>
              <a:rPr lang="en-US" dirty="0"/>
              <a:t> 3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ln>
            <a:solidFill>
              <a:srgbClr val="FF0000"/>
            </a:solidFill>
          </a:ln>
        </p:spPr>
        <p:txBody>
          <a:bodyPr>
            <a:normAutofit/>
          </a:bodyPr>
          <a:lstStyle/>
          <a:p>
            <a:r>
              <a:rPr sz="2800" dirty="0"/>
              <a:t>While checking solutions is always a good practice, solving by factoring does not produce any extraneous solutions.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lang="en-US" dirty="0"/>
              <a:t>Example 7: Solving Polynomial Equations by Factoring—Slide 2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457200" y="1038165"/>
            <a:ext cx="8229600" cy="4967067"/>
          </a:xfrm>
        </p:spPr>
        <p:txBody>
          <a:bodyPr/>
          <a:lstStyle/>
          <a:p>
            <a:pPr>
              <a:defRPr sz="2800"/>
            </a:pPr>
            <a:r>
              <a:rPr lang="en-IN" sz="2800" b="1" dirty="0"/>
              <a:t>Solution</a:t>
            </a:r>
            <a:endParaRPr lang="en-US" dirty="0"/>
          </a:p>
          <a:p>
            <a:pPr>
              <a:defRPr sz="2800"/>
            </a:pPr>
            <a:r>
              <a:rPr lang="en-US" dirty="0"/>
              <a:t>a. </a:t>
            </a:r>
            <a:r>
              <a:rPr dirty="0"/>
              <a:t>​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4" name="Table Placeholder 2">
                <a:extLst>
                  <a:ext uri="{FF2B5EF4-FFF2-40B4-BE49-F238E27FC236}">
                    <a16:creationId xmlns:a16="http://schemas.microsoft.com/office/drawing/2014/main" id="{5601BC12-83FB-41B7-88EB-BF81CF78DE90}"/>
                  </a:ext>
                </a:extLst>
              </p:cNvPr>
              <p:cNvGraphicFramePr>
                <a:graphicFrameLocks/>
              </p:cNvGraphicFramePr>
              <p:nvPr>
                <p:extLst>
                  <p:ext uri="{D42A27DB-BD31-4B8C-83A1-F6EECF244321}">
                    <p14:modId xmlns:p14="http://schemas.microsoft.com/office/powerpoint/2010/main" val="3925137564"/>
                  </p:ext>
                </p:extLst>
              </p:nvPr>
            </p:nvGraphicFramePr>
            <p:xfrm>
              <a:off x="879566" y="1600200"/>
              <a:ext cx="7807234" cy="1767840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2891568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1807230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  <a:gridCol w="3108436">
                      <a:extLst>
                        <a:ext uri="{9D8B030D-6E8A-4147-A177-3AD203B41FA5}">
                          <a16:colId xmlns:a16="http://schemas.microsoft.com/office/drawing/2014/main" val="20002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pPr algn="r">
                            <a:defRPr sz="1800"/>
                          </a:pPr>
                          <a:r>
                            <a:rPr sz="2200" dirty="0"/>
                            <a:t>​</a:t>
                          </a:r>
                          <a14:m>
                            <m:oMath xmlns:m="http://schemas.openxmlformats.org/officeDocument/2006/math">
                              <m:sSup>
                                <m:sSupPr>
                                  <m:ctrlPr>
                                    <a:rPr sz="22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sz="2200">
                                      <a:latin typeface="Cambria Math" panose="02040503050406030204" pitchFamily="18" charset="0"/>
                                    </a:rPr>
                                    <m:t>𝑦</m:t>
                                  </m:r>
                                </m:e>
                                <m:sup>
                                  <m:r>
                                    <a:rPr sz="2200"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sup>
                              </m:sSup>
                              <m:r>
                                <a:rPr sz="2200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sSup>
                                <m:sSupPr>
                                  <m:ctrlPr>
                                    <a:rPr sz="22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sz="2200">
                                      <a:latin typeface="Cambria Math" panose="02040503050406030204" pitchFamily="18" charset="0"/>
                                    </a:rPr>
                                    <m:t>𝑦</m:t>
                                  </m:r>
                                </m:e>
                                <m:sup>
                                  <m:r>
                                    <a:rPr sz="220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sz="2200">
                                  <a:latin typeface="Cambria Math" panose="02040503050406030204" pitchFamily="18" charset="0"/>
                                </a:rPr>
                                <m:t>−4</m:t>
                              </m:r>
                              <m:r>
                                <a:rPr sz="2200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  <m:r>
                                <a:rPr sz="2200">
                                  <a:latin typeface="Cambria Math" panose="02040503050406030204" pitchFamily="18" charset="0"/>
                                </a:rPr>
                                <m:t>−4</m:t>
                              </m:r>
                            </m:oMath>
                          </a14:m>
                          <a:endParaRPr sz="22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sz="2200"/>
                            <a:t>​</a:t>
                          </a:r>
                          <a14:m>
                            <m:oMath xmlns:m="http://schemas.openxmlformats.org/officeDocument/2006/math">
                              <m:r>
                                <a:rPr sz="2200">
                                  <a:latin typeface="Cambria Math" panose="02040503050406030204" pitchFamily="18" charset="0"/>
                                </a:rPr>
                                <m:t>=0</m:t>
                              </m:r>
                            </m:oMath>
                          </a14:m>
                          <a:endParaRPr sz="2200"/>
                        </a:p>
                      </a:txBody>
                      <a:tcPr/>
                    </a:tc>
                    <a:tc rowSpan="2">
                      <a:txBody>
                        <a:bodyPr/>
                        <a:lstStyle/>
                        <a:p>
                          <a:pPr algn="l">
                            <a:defRPr b="1"/>
                          </a:pPr>
                          <a:r>
                            <a:rPr lang="en-US" b="0" dirty="0"/>
                            <a:t>We factor the initial equation by grouping.</a:t>
                          </a:r>
                          <a:endParaRPr b="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r">
                            <a:defRPr sz="1800"/>
                          </a:pPr>
                          <a:r>
                            <a:rPr sz="2200" dirty="0"/>
                            <a:t>​</a:t>
                          </a:r>
                          <a14:m>
                            <m:oMath xmlns:m="http://schemas.openxmlformats.org/officeDocument/2006/math">
                              <m:sSup>
                                <m:sSupPr>
                                  <m:ctrlPr>
                                    <a:rPr sz="22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sz="2200">
                                      <a:latin typeface="Cambria Math" panose="02040503050406030204" pitchFamily="18" charset="0"/>
                                    </a:rPr>
                                    <m:t>𝑦</m:t>
                                  </m:r>
                                </m:e>
                                <m:sup>
                                  <m:r>
                                    <a:rPr sz="220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  <m:d>
                                <m:dPr>
                                  <m:ctrlPr>
                                    <a:rPr sz="22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sz="2200">
                                      <a:latin typeface="Cambria Math" panose="02040503050406030204" pitchFamily="18" charset="0"/>
                                    </a:rPr>
                                    <m:t>𝑦</m:t>
                                  </m:r>
                                  <m:r>
                                    <a:rPr sz="2200">
                                      <a:latin typeface="Cambria Math" panose="02040503050406030204" pitchFamily="18" charset="0"/>
                                    </a:rPr>
                                    <m:t>+1</m:t>
                                  </m:r>
                                </m:e>
                              </m:d>
                              <m:r>
                                <a:rPr sz="2200">
                                  <a:latin typeface="Cambria Math" panose="02040503050406030204" pitchFamily="18" charset="0"/>
                                </a:rPr>
                                <m:t>−4</m:t>
                              </m:r>
                              <m:d>
                                <m:dPr>
                                  <m:ctrlPr>
                                    <a:rPr sz="22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sz="2200">
                                      <a:latin typeface="Cambria Math" panose="02040503050406030204" pitchFamily="18" charset="0"/>
                                    </a:rPr>
                                    <m:t>𝑦</m:t>
                                  </m:r>
                                  <m:r>
                                    <a:rPr sz="2200">
                                      <a:latin typeface="Cambria Math" panose="02040503050406030204" pitchFamily="18" charset="0"/>
                                    </a:rPr>
                                    <m:t>+1</m:t>
                                  </m:r>
                                </m:e>
                              </m:d>
                            </m:oMath>
                          </a14:m>
                          <a:endParaRPr sz="22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sz="2200" dirty="0"/>
                            <a:t>​</a:t>
                          </a:r>
                          <a14:m>
                            <m:oMath xmlns:m="http://schemas.openxmlformats.org/officeDocument/2006/math">
                              <m:r>
                                <a:rPr sz="2200">
                                  <a:latin typeface="Cambria Math" panose="02040503050406030204" pitchFamily="18" charset="0"/>
                                </a:rPr>
                                <m:t>=0</m:t>
                              </m:r>
                            </m:oMath>
                          </a14:m>
                          <a:endParaRPr sz="2200" dirty="0"/>
                        </a:p>
                      </a:txBody>
                      <a:tcPr/>
                    </a:tc>
                    <a:tc vMerge="1">
                      <a:txBody>
                        <a:bodyPr/>
                        <a:lstStyle/>
                        <a:p>
                          <a:pPr algn="l"/>
                          <a:endParaRPr b="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r">
                            <a:defRPr sz="1800"/>
                          </a:pPr>
                          <a:r>
                            <a:rPr sz="2200" dirty="0"/>
                            <a:t>​</a:t>
                          </a:r>
                          <a14:m>
                            <m:oMath xmlns:m="http://schemas.openxmlformats.org/officeDocument/2006/math">
                              <m:d>
                                <m:dPr>
                                  <m:ctrlPr>
                                    <a:rPr sz="22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sz="2200">
                                      <a:latin typeface="Cambria Math" panose="02040503050406030204" pitchFamily="18" charset="0"/>
                                    </a:rPr>
                                    <m:t>𝑦</m:t>
                                  </m:r>
                                  <m:r>
                                    <a:rPr sz="2200">
                                      <a:latin typeface="Cambria Math" panose="02040503050406030204" pitchFamily="18" charset="0"/>
                                    </a:rPr>
                                    <m:t>+1</m:t>
                                  </m:r>
                                </m:e>
                              </m:d>
                              <m:d>
                                <m:dPr>
                                  <m:ctrlPr>
                                    <a:rPr sz="22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p>
                                    <m:sSupPr>
                                      <m:ctrlPr>
                                        <a:rPr sz="22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sz="2200">
                                          <a:latin typeface="Cambria Math" panose="02040503050406030204" pitchFamily="18" charset="0"/>
                                        </a:rPr>
                                        <m:t>𝑦</m:t>
                                      </m:r>
                                    </m:e>
                                    <m:sup>
                                      <m:r>
                                        <a:rPr sz="2200"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</m:sup>
                                  </m:sSup>
                                  <m:r>
                                    <a:rPr sz="2200">
                                      <a:latin typeface="Cambria Math" panose="02040503050406030204" pitchFamily="18" charset="0"/>
                                    </a:rPr>
                                    <m:t>−4</m:t>
                                  </m:r>
                                </m:e>
                              </m:d>
                            </m:oMath>
                          </a14:m>
                          <a:endParaRPr sz="22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sz="2200" dirty="0"/>
                            <a:t>​</a:t>
                          </a:r>
                          <a14:m>
                            <m:oMath xmlns:m="http://schemas.openxmlformats.org/officeDocument/2006/math">
                              <m:r>
                                <a:rPr sz="2200">
                                  <a:latin typeface="Cambria Math" panose="02040503050406030204" pitchFamily="18" charset="0"/>
                                </a:rPr>
                                <m:t>=0</m:t>
                              </m:r>
                            </m:oMath>
                          </a14:m>
                          <a:endParaRPr sz="2200" dirty="0"/>
                        </a:p>
                      </a:txBody>
                      <a:tcPr/>
                    </a:tc>
                    <a:tc rowSpan="2">
                      <a:txBody>
                        <a:bodyPr/>
                        <a:lstStyle/>
                        <a:p>
                          <a:pPr algn="l">
                            <a:defRPr b="1"/>
                          </a:pPr>
                          <a:r>
                            <a:rPr lang="en-US" b="0" dirty="0"/>
                            <a:t>We can factor </a:t>
                          </a:r>
                          <a14:m>
                            <m:oMath xmlns:m="http://schemas.openxmlformats.org/officeDocument/2006/math">
                              <m:sSup>
                                <m:sSup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𝑦</m:t>
                                  </m:r>
                                </m:e>
                                <m:sup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−4</m:t>
                              </m:r>
                            </m:oMath>
                          </a14:m>
                          <a:r>
                            <a:rPr lang="en-US" b="0" dirty="0"/>
                            <a:t> further, since it is a difference of squares.</a:t>
                          </a:r>
                          <a:endParaRPr b="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r">
                            <a:defRPr sz="1800"/>
                          </a:pPr>
                          <a:r>
                            <a:rPr sz="2200" dirty="0"/>
                            <a:t>​</a:t>
                          </a:r>
                          <a14:m>
                            <m:oMath xmlns:m="http://schemas.openxmlformats.org/officeDocument/2006/math">
                              <m:d>
                                <m:dPr>
                                  <m:ctrlPr>
                                    <a:rPr sz="22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sz="2200">
                                      <a:latin typeface="Cambria Math" panose="02040503050406030204" pitchFamily="18" charset="0"/>
                                    </a:rPr>
                                    <m:t>𝑦</m:t>
                                  </m:r>
                                  <m:r>
                                    <a:rPr sz="2200">
                                      <a:latin typeface="Cambria Math" panose="02040503050406030204" pitchFamily="18" charset="0"/>
                                    </a:rPr>
                                    <m:t>+1</m:t>
                                  </m:r>
                                </m:e>
                              </m:d>
                              <m:d>
                                <m:dPr>
                                  <m:ctrlPr>
                                    <a:rPr sz="22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sz="2200">
                                      <a:latin typeface="Cambria Math" panose="02040503050406030204" pitchFamily="18" charset="0"/>
                                    </a:rPr>
                                    <m:t>𝑦</m:t>
                                  </m:r>
                                  <m:r>
                                    <a:rPr sz="2200">
                                      <a:latin typeface="Cambria Math" panose="02040503050406030204" pitchFamily="18" charset="0"/>
                                    </a:rPr>
                                    <m:t>−2</m:t>
                                  </m:r>
                                </m:e>
                              </m:d>
                              <m:d>
                                <m:dPr>
                                  <m:ctrlPr>
                                    <a:rPr sz="22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sz="2200">
                                      <a:latin typeface="Cambria Math" panose="02040503050406030204" pitchFamily="18" charset="0"/>
                                    </a:rPr>
                                    <m:t>𝑦</m:t>
                                  </m:r>
                                  <m:r>
                                    <a:rPr sz="2200">
                                      <a:latin typeface="Cambria Math" panose="02040503050406030204" pitchFamily="18" charset="0"/>
                                    </a:rPr>
                                    <m:t>+2</m:t>
                                  </m:r>
                                </m:e>
                              </m:d>
                            </m:oMath>
                          </a14:m>
                          <a:endParaRPr sz="22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sz="2200" dirty="0"/>
                            <a:t>​</a:t>
                          </a:r>
                          <a14:m>
                            <m:oMath xmlns:m="http://schemas.openxmlformats.org/officeDocument/2006/math">
                              <m:r>
                                <a:rPr sz="2200">
                                  <a:latin typeface="Cambria Math" panose="02040503050406030204" pitchFamily="18" charset="0"/>
                                </a:rPr>
                                <m:t>=0</m:t>
                              </m:r>
                            </m:oMath>
                          </a14:m>
                          <a:endParaRPr sz="2200" dirty="0"/>
                        </a:p>
                      </a:txBody>
                      <a:tcPr/>
                    </a:tc>
                    <a:tc vMerge="1">
                      <a:txBody>
                        <a:bodyPr/>
                        <a:lstStyle/>
                        <a:p>
                          <a:pPr algn="l"/>
                          <a:endParaRPr b="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4" name="Table Placeholder 2">
                <a:extLst>
                  <a:ext uri="{FF2B5EF4-FFF2-40B4-BE49-F238E27FC236}">
                    <a16:creationId xmlns:a16="http://schemas.microsoft.com/office/drawing/2014/main" id="{5601BC12-83FB-41B7-88EB-BF81CF78DE90}"/>
                  </a:ext>
                </a:extLst>
              </p:cNvPr>
              <p:cNvGraphicFramePr>
                <a:graphicFrameLocks/>
              </p:cNvGraphicFramePr>
              <p:nvPr>
                <p:extLst>
                  <p:ext uri="{D42A27DB-BD31-4B8C-83A1-F6EECF244321}">
                    <p14:modId xmlns:p14="http://schemas.microsoft.com/office/powerpoint/2010/main" val="3925137564"/>
                  </p:ext>
                </p:extLst>
              </p:nvPr>
            </p:nvGraphicFramePr>
            <p:xfrm>
              <a:off x="879566" y="1600200"/>
              <a:ext cx="7807234" cy="1767840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2891568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1807230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  <a:gridCol w="3108436">
                      <a:extLst>
                        <a:ext uri="{9D8B030D-6E8A-4147-A177-3AD203B41FA5}">
                          <a16:colId xmlns:a16="http://schemas.microsoft.com/office/drawing/2014/main" val="20002"/>
                        </a:ext>
                      </a:extLst>
                    </a:gridCol>
                  </a:tblGrid>
                  <a:tr h="42672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t="-8571" r="-170253" b="-33714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59596" t="-8571" r="-171717" b="-337143"/>
                          </a:stretch>
                        </a:blipFill>
                      </a:tcPr>
                    </a:tc>
                    <a:tc rowSpan="2">
                      <a:txBody>
                        <a:bodyPr/>
                        <a:lstStyle/>
                        <a:p>
                          <a:pPr algn="l">
                            <a:defRPr b="1"/>
                          </a:pPr>
                          <a:r>
                            <a:rPr lang="en-US" b="0" dirty="0"/>
                            <a:t>We factor the initial equation by grouping.</a:t>
                          </a:r>
                          <a:endParaRPr b="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42672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t="-108571" r="-170253" b="-23714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59596" t="-108571" r="-171717" b="-237143"/>
                          </a:stretch>
                        </a:blipFill>
                      </a:tcPr>
                    </a:tc>
                    <a:tc vMerge="1">
                      <a:txBody>
                        <a:bodyPr/>
                        <a:lstStyle/>
                        <a:p>
                          <a:pPr algn="l"/>
                          <a:endParaRPr b="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42672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t="-205634" r="-170253" b="-13380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59596" t="-205634" r="-171717" b="-133803"/>
                          </a:stretch>
                        </a:blipFill>
                      </a:tcPr>
                    </a:tc>
                    <a:tc rowSpan="2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51176" t="-96689" b="-9934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48768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t="-271250" r="-170253" b="-1875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59596" t="-271250" r="-171717" b="-18750"/>
                          </a:stretch>
                        </a:blipFill>
                      </a:tcPr>
                    </a:tc>
                    <a:tc vMerge="1">
                      <a:txBody>
                        <a:bodyPr/>
                        <a:lstStyle/>
                        <a:p>
                          <a:pPr algn="l"/>
                          <a:endParaRPr b="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</a:tbl>
              </a:graphicData>
            </a:graphic>
          </p:graphicFrame>
        </mc:Fallback>
      </mc:AlternateContent>
      <p:sp>
        <p:nvSpPr>
          <p:cNvPr id="5" name="Text Placeholder 2">
            <a:extLst>
              <a:ext uri="{FF2B5EF4-FFF2-40B4-BE49-F238E27FC236}">
                <a16:creationId xmlns:a16="http://schemas.microsoft.com/office/drawing/2014/main" id="{2397201C-5DA9-4999-B968-C4B78B2F89D6}"/>
              </a:ext>
            </a:extLst>
          </p:cNvPr>
          <p:cNvSpPr txBox="1">
            <a:spLocks/>
          </p:cNvSpPr>
          <p:nvPr/>
        </p:nvSpPr>
        <p:spPr>
          <a:xfrm>
            <a:off x="457200" y="3567333"/>
            <a:ext cx="8229600" cy="2147667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​There are three solutions by the Zero-Factor Property.</a:t>
            </a:r>
          </a:p>
          <a:p>
            <a:pPr algn="ctr">
              <a:defRPr sz="2800"/>
            </a:pPr>
            <a:r>
              <a:rPr lang="en-US" i="1" dirty="0"/>
              <a:t>y</a:t>
            </a:r>
            <a:r>
              <a:rPr lang="en-US" dirty="0"/>
              <a:t> </a:t>
            </a:r>
            <a:r>
              <a:rPr lang="en-US" dirty="0">
                <a:latin typeface="Cambria Math" panose="02040503050406030204" pitchFamily="18" charset="0"/>
                <a:ea typeface="Cambria Math" panose="02040503050406030204" pitchFamily="18" charset="0"/>
              </a:rPr>
              <a:t>= −1</a:t>
            </a:r>
            <a:r>
              <a:rPr lang="en-US" dirty="0"/>
              <a:t> or </a:t>
            </a:r>
            <a:r>
              <a:rPr lang="en-US" i="1" dirty="0"/>
              <a:t>y</a:t>
            </a:r>
            <a:r>
              <a:rPr lang="en-US" dirty="0"/>
              <a:t> </a:t>
            </a:r>
            <a:r>
              <a:rPr lang="en-US" dirty="0">
                <a:latin typeface="Cambria Math" panose="02040503050406030204" pitchFamily="18" charset="0"/>
                <a:ea typeface="Cambria Math" panose="02040503050406030204" pitchFamily="18" charset="0"/>
              </a:rPr>
              <a:t>= 2</a:t>
            </a:r>
            <a:r>
              <a:rPr lang="en-US" dirty="0"/>
              <a:t> or </a:t>
            </a:r>
            <a:r>
              <a:rPr lang="en-US" i="1" dirty="0"/>
              <a:t>y</a:t>
            </a:r>
            <a:r>
              <a:rPr lang="en-US" dirty="0"/>
              <a:t> </a:t>
            </a:r>
            <a:r>
              <a:rPr lang="en-US" dirty="0">
                <a:latin typeface="Cambria Math" panose="02040503050406030204" pitchFamily="18" charset="0"/>
                <a:ea typeface="Cambria Math" panose="02040503050406030204" pitchFamily="18" charset="0"/>
              </a:rPr>
              <a:t>= −2</a:t>
            </a:r>
            <a:r>
              <a:rPr lang="en-US" dirty="0"/>
              <a:t> ​​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lang="en-US" dirty="0"/>
              <a:t>Example 7: Solving Polynomial Equations by Factoring—Slide 3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>
              <a:defRPr sz="2800"/>
            </a:pPr>
            <a:r>
              <a:rPr lang="en-US" dirty="0"/>
              <a:t>b. </a:t>
            </a:r>
            <a:r>
              <a:rPr dirty="0"/>
              <a:t>​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4" name="Table Placeholder 2">
                <a:extLst>
                  <a:ext uri="{FF2B5EF4-FFF2-40B4-BE49-F238E27FC236}">
                    <a16:creationId xmlns:a16="http://schemas.microsoft.com/office/drawing/2014/main" id="{860D0E96-50C2-4BB6-842D-632C13F047E8}"/>
                  </a:ext>
                </a:extLst>
              </p:cNvPr>
              <p:cNvGraphicFramePr>
                <a:graphicFrameLocks/>
              </p:cNvGraphicFramePr>
              <p:nvPr>
                <p:extLst>
                  <p:ext uri="{D42A27DB-BD31-4B8C-83A1-F6EECF244321}">
                    <p14:modId xmlns:p14="http://schemas.microsoft.com/office/powerpoint/2010/main" val="286584738"/>
                  </p:ext>
                </p:extLst>
              </p:nvPr>
            </p:nvGraphicFramePr>
            <p:xfrm>
              <a:off x="457200" y="1066800"/>
              <a:ext cx="8229600" cy="1828800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3915052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4314548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pPr algn="r">
                            <a:defRPr sz="1800"/>
                          </a:pPr>
                          <a:r>
                            <a:rPr sz="2400" dirty="0"/>
                            <a:t>​</a:t>
                          </a:r>
                          <a14:m>
                            <m:oMath xmlns:m="http://schemas.openxmlformats.org/officeDocument/2006/math">
                              <m:r>
                                <a:rPr sz="2400">
                                  <a:latin typeface="Cambria Math"/>
                                </a:rPr>
                                <m:t>3</m:t>
                              </m:r>
                              <m:sSup>
                                <m:sSupPr>
                                  <m:ctrlPr>
                                    <a:rPr sz="24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sz="2400">
                                      <a:latin typeface="Cambria Math"/>
                                    </a:rPr>
                                    <m:t>𝑥</m:t>
                                  </m:r>
                                </m:e>
                                <m:sup>
                                  <m:r>
                                    <a:rPr sz="2400">
                                      <a:latin typeface="Cambria Math"/>
                                    </a:rPr>
                                    <m:t>4</m:t>
                                  </m:r>
                                </m:sup>
                              </m:sSup>
                              <m:r>
                                <a:rPr sz="2400">
                                  <a:latin typeface="Cambria Math"/>
                                </a:rPr>
                                <m:t>+18</m:t>
                              </m:r>
                              <m:sSup>
                                <m:sSupPr>
                                  <m:ctrlPr>
                                    <a:rPr sz="24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sz="2400">
                                      <a:latin typeface="Cambria Math"/>
                                    </a:rPr>
                                    <m:t>𝑥</m:t>
                                  </m:r>
                                </m:e>
                                <m:sup>
                                  <m:r>
                                    <a:rPr sz="2400">
                                      <a:latin typeface="Cambria Math"/>
                                    </a:rPr>
                                    <m:t>3</m:t>
                                  </m:r>
                                </m:sup>
                              </m:sSup>
                              <m:r>
                                <a:rPr sz="2400">
                                  <a:latin typeface="Cambria Math"/>
                                </a:rPr>
                                <m:t>−21</m:t>
                              </m:r>
                              <m:sSup>
                                <m:sSupPr>
                                  <m:ctrlPr>
                                    <a:rPr sz="24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sz="2400">
                                      <a:latin typeface="Cambria Math"/>
                                    </a:rPr>
                                    <m:t>𝑥</m:t>
                                  </m:r>
                                </m:e>
                                <m:sup>
                                  <m:r>
                                    <a:rPr sz="2400"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sz="2400">
                                  <a:latin typeface="Cambria Math"/>
                                </a:rPr>
                                <m:t>=0</m:t>
                              </m:r>
                            </m:oMath>
                          </a14:m>
                          <a:endParaRPr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/>
                          <a:endParaRPr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r">
                            <a:defRPr sz="1800"/>
                          </a:pPr>
                          <a:r>
                            <a:rPr sz="2400" dirty="0"/>
                            <a:t>​</a:t>
                          </a:r>
                          <a14:m>
                            <m:oMath xmlns:m="http://schemas.openxmlformats.org/officeDocument/2006/math">
                              <m:r>
                                <a:rPr sz="2400">
                                  <a:latin typeface="Cambria Math"/>
                                </a:rPr>
                                <m:t>3</m:t>
                              </m:r>
                              <m:sSup>
                                <m:sSupPr>
                                  <m:ctrlPr>
                                    <a:rPr sz="24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sz="2400">
                                      <a:latin typeface="Cambria Math"/>
                                    </a:rPr>
                                    <m:t>𝑥</m:t>
                                  </m:r>
                                </m:e>
                                <m:sup>
                                  <m:r>
                                    <a:rPr sz="2400"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p>
                              <m:d>
                                <m:dPr>
                                  <m:ctrlPr>
                                    <a:rPr sz="24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p>
                                    <m:sSupPr>
                                      <m:ctrlPr>
                                        <a:rPr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sz="2400">
                                          <a:latin typeface="Cambria Math"/>
                                        </a:rPr>
                                        <m:t>𝑥</m:t>
                                      </m:r>
                                    </m:e>
                                    <m:sup>
                                      <m:r>
                                        <a:rPr sz="2400">
                                          <a:latin typeface="Cambria Math"/>
                                        </a:rPr>
                                        <m:t>2</m:t>
                                      </m:r>
                                    </m:sup>
                                  </m:sSup>
                                  <m:r>
                                    <a:rPr sz="2400">
                                      <a:latin typeface="Cambria Math"/>
                                    </a:rPr>
                                    <m:t>+6</m:t>
                                  </m:r>
                                  <m:r>
                                    <a:rPr sz="2400">
                                      <a:latin typeface="Cambria Math"/>
                                    </a:rPr>
                                    <m:t>𝑥</m:t>
                                  </m:r>
                                  <m:r>
                                    <a:rPr sz="2400">
                                      <a:latin typeface="Cambria Math"/>
                                    </a:rPr>
                                    <m:t>−7</m:t>
                                  </m:r>
                                </m:e>
                              </m:d>
                              <m:r>
                                <a:rPr sz="2400">
                                  <a:latin typeface="Cambria Math"/>
                                </a:rPr>
                                <m:t>=0</m:t>
                              </m:r>
                            </m:oMath>
                          </a14:m>
                          <a:endParaRPr sz="2400" dirty="0"/>
                        </a:p>
                      </a:txBody>
                      <a:tcPr/>
                    </a:tc>
                    <a:tc rowSpan="2">
                      <a:txBody>
                        <a:bodyPr/>
                        <a:lstStyle/>
                        <a:p>
                          <a:pPr algn="l">
                            <a:defRPr sz="1100" b="1"/>
                          </a:pPr>
                          <a:r>
                            <a:rPr lang="en-US" sz="1800" b="0" dirty="0"/>
                            <a:t>      </a:t>
                          </a:r>
                          <a:r>
                            <a:rPr sz="1800" b="0" dirty="0"/>
                            <a:t>Factoring out the GCF of </a:t>
                          </a:r>
                          <a14:m>
                            <m:oMath xmlns:m="http://schemas.openxmlformats.org/officeDocument/2006/math">
                              <m:r>
                                <a:rPr sz="1800" b="0">
                                  <a:latin typeface="Cambria Math"/>
                                </a:rPr>
                                <m:t>3</m:t>
                              </m:r>
                              <m:sSup>
                                <m:sSupPr>
                                  <m:ctrlPr>
                                    <a:rPr sz="1800" b="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sz="1800" b="0" i="1">
                                      <a:latin typeface="Cambria Math"/>
                                    </a:rPr>
                                    <m:t>𝑥</m:t>
                                  </m:r>
                                </m:e>
                                <m:sup>
                                  <m:r>
                                    <a:rPr sz="1800" b="0" i="1"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p>
                            </m:oMath>
                          </a14:m>
                          <a:r>
                            <a:rPr sz="1800" b="0" i="1" dirty="0"/>
                            <a:t> </a:t>
                          </a:r>
                          <a:r>
                            <a:rPr sz="1800" b="0" dirty="0"/>
                            <a:t>yields a</a:t>
                          </a:r>
                          <a:endParaRPr lang="en-US" sz="1800" b="0" dirty="0"/>
                        </a:p>
                        <a:p>
                          <a:pPr algn="l">
                            <a:defRPr sz="1100" b="1"/>
                          </a:pPr>
                          <a:r>
                            <a:rPr lang="en-US" sz="1800" b="0" dirty="0"/>
                            <a:t>     </a:t>
                          </a:r>
                          <a:r>
                            <a:rPr sz="1800" b="0" dirty="0"/>
                            <a:t> quadratic </a:t>
                          </a:r>
                          <a:r>
                            <a:rPr lang="en-US" sz="1800" b="0" dirty="0"/>
                            <a:t>polynomial</a:t>
                          </a:r>
                          <a:r>
                            <a:rPr sz="1800" b="0" dirty="0"/>
                            <a:t> that we can factor.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r">
                            <a:defRPr sz="1800"/>
                          </a:pPr>
                          <a:r>
                            <a:rPr sz="2400" dirty="0"/>
                            <a:t>​</a:t>
                          </a:r>
                          <a14:m>
                            <m:oMath xmlns:m="http://schemas.openxmlformats.org/officeDocument/2006/math">
                              <m:r>
                                <a:rPr sz="2400">
                                  <a:latin typeface="Cambria Math"/>
                                </a:rPr>
                                <m:t>3</m:t>
                              </m:r>
                              <m:sSup>
                                <m:sSupPr>
                                  <m:ctrlPr>
                                    <a:rPr sz="24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sz="2400">
                                      <a:latin typeface="Cambria Math"/>
                                    </a:rPr>
                                    <m:t>𝑥</m:t>
                                  </m:r>
                                </m:e>
                                <m:sup>
                                  <m:r>
                                    <a:rPr sz="2400"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p>
                              <m:d>
                                <m:dPr>
                                  <m:ctrlPr>
                                    <a:rPr sz="24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sz="2400">
                                      <a:latin typeface="Cambria Math"/>
                                    </a:rPr>
                                    <m:t>𝑥</m:t>
                                  </m:r>
                                  <m:r>
                                    <a:rPr sz="2400">
                                      <a:latin typeface="Cambria Math"/>
                                    </a:rPr>
                                    <m:t>−1</m:t>
                                  </m:r>
                                </m:e>
                              </m:d>
                              <m:d>
                                <m:dPr>
                                  <m:ctrlPr>
                                    <a:rPr sz="24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sz="2400">
                                      <a:latin typeface="Cambria Math"/>
                                    </a:rPr>
                                    <m:t>𝑥</m:t>
                                  </m:r>
                                  <m:r>
                                    <a:rPr sz="2400">
                                      <a:latin typeface="Cambria Math"/>
                                    </a:rPr>
                                    <m:t>+7</m:t>
                                  </m:r>
                                </m:e>
                              </m:d>
                              <m:r>
                                <a:rPr sz="2400">
                                  <a:latin typeface="Cambria Math"/>
                                </a:rPr>
                                <m:t>=0</m:t>
                              </m:r>
                            </m:oMath>
                          </a14:m>
                          <a:endParaRPr sz="2400" dirty="0"/>
                        </a:p>
                      </a:txBody>
                      <a:tcPr/>
                    </a:tc>
                    <a:tc vMerge="1">
                      <a:txBody>
                        <a:bodyPr/>
                        <a:lstStyle/>
                        <a:p>
                          <a:pPr algn="l"/>
                          <a:endParaRPr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r">
                            <a:defRPr sz="1800"/>
                          </a:pPr>
                          <a:r>
                            <a:rPr sz="2400" dirty="0"/>
                            <a:t>​</a:t>
                          </a:r>
                          <a14:m>
                            <m:oMath xmlns:m="http://schemas.openxmlformats.org/officeDocument/2006/math">
                              <m:sSup>
                                <m:sSupPr>
                                  <m:ctrlPr>
                                    <a:rPr sz="24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sz="2400">
                                      <a:latin typeface="Cambria Math"/>
                                    </a:rPr>
                                    <m:t>𝑥</m:t>
                                  </m:r>
                                </m:e>
                                <m:sup>
                                  <m:r>
                                    <a:rPr sz="2400"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p>
                              <m:d>
                                <m:dPr>
                                  <m:ctrlPr>
                                    <a:rPr sz="24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sz="2400">
                                      <a:latin typeface="Cambria Math"/>
                                    </a:rPr>
                                    <m:t>𝑥</m:t>
                                  </m:r>
                                  <m:r>
                                    <a:rPr sz="2400">
                                      <a:latin typeface="Cambria Math"/>
                                    </a:rPr>
                                    <m:t>−1</m:t>
                                  </m:r>
                                </m:e>
                              </m:d>
                              <m:d>
                                <m:dPr>
                                  <m:ctrlPr>
                                    <a:rPr sz="24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sz="2400">
                                      <a:latin typeface="Cambria Math"/>
                                    </a:rPr>
                                    <m:t>𝑥</m:t>
                                  </m:r>
                                  <m:r>
                                    <a:rPr sz="2400">
                                      <a:latin typeface="Cambria Math"/>
                                    </a:rPr>
                                    <m:t>+7</m:t>
                                  </m:r>
                                </m:e>
                              </m:d>
                              <m:r>
                                <a:rPr sz="2400">
                                  <a:latin typeface="Cambria Math"/>
                                </a:rPr>
                                <m:t>=0</m:t>
                              </m:r>
                            </m:oMath>
                          </a14:m>
                          <a:endParaRPr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/>
                          <a:endParaRPr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4" name="Table Placeholder 2">
                <a:extLst>
                  <a:ext uri="{FF2B5EF4-FFF2-40B4-BE49-F238E27FC236}">
                    <a16:creationId xmlns:a16="http://schemas.microsoft.com/office/drawing/2014/main" id="{860D0E96-50C2-4BB6-842D-632C13F047E8}"/>
                  </a:ext>
                </a:extLst>
              </p:cNvPr>
              <p:cNvGraphicFramePr>
                <a:graphicFrameLocks/>
              </p:cNvGraphicFramePr>
              <p:nvPr>
                <p:extLst>
                  <p:ext uri="{D42A27DB-BD31-4B8C-83A1-F6EECF244321}">
                    <p14:modId xmlns:p14="http://schemas.microsoft.com/office/powerpoint/2010/main" val="286584738"/>
                  </p:ext>
                </p:extLst>
              </p:nvPr>
            </p:nvGraphicFramePr>
            <p:xfrm>
              <a:off x="457200" y="1066800"/>
              <a:ext cx="8229600" cy="1828800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3915052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4314548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</a:tblGrid>
                  <a:tr h="4572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t="-10667" r="-110280" b="-3306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endParaRPr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4572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t="-110667" r="-110280" b="-230667"/>
                          </a:stretch>
                        </a:blipFill>
                      </a:tcPr>
                    </a:tc>
                    <a:tc rowSpan="2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90678" t="-55333" b="-65333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4572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t="-210667" r="-110280" b="-130667"/>
                          </a:stretch>
                        </a:blipFill>
                      </a:tcPr>
                    </a:tc>
                    <a:tc vMerge="1">
                      <a:txBody>
                        <a:bodyPr/>
                        <a:lstStyle/>
                        <a:p>
                          <a:pPr algn="l"/>
                          <a:endParaRPr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4572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t="-310667" r="-110280" b="-306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endParaRPr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</a:tbl>
              </a:graphicData>
            </a:graphic>
          </p:graphicFrame>
        </mc:Fallback>
      </mc:AlternateContent>
      <p:sp>
        <p:nvSpPr>
          <p:cNvPr id="5" name="Text Placeholder 2">
            <a:extLst>
              <a:ext uri="{FF2B5EF4-FFF2-40B4-BE49-F238E27FC236}">
                <a16:creationId xmlns:a16="http://schemas.microsoft.com/office/drawing/2014/main" id="{11C99AC4-0B33-4165-8B88-02377D74EC97}"/>
              </a:ext>
            </a:extLst>
          </p:cNvPr>
          <p:cNvSpPr txBox="1">
            <a:spLocks/>
          </p:cNvSpPr>
          <p:nvPr/>
        </p:nvSpPr>
        <p:spPr>
          <a:xfrm>
            <a:off x="533400" y="2971801"/>
            <a:ext cx="8229600" cy="2286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​The Zero-Factor Property yields three solutions to the original equation.</a:t>
            </a:r>
          </a:p>
          <a:p>
            <a:pPr algn="ctr">
              <a:defRPr sz="2800"/>
            </a:pPr>
            <a:r>
              <a:rPr lang="en-US" dirty="0"/>
              <a:t>​</a:t>
            </a:r>
            <a:r>
              <a:rPr lang="en-US" i="1" dirty="0"/>
              <a:t>x</a:t>
            </a:r>
            <a:r>
              <a:rPr lang="en-US" dirty="0"/>
              <a:t> </a:t>
            </a:r>
            <a:r>
              <a:rPr lang="en-US" dirty="0">
                <a:latin typeface="Cambria Math" panose="02040503050406030204" pitchFamily="18" charset="0"/>
                <a:ea typeface="Cambria Math" panose="02040503050406030204" pitchFamily="18" charset="0"/>
              </a:rPr>
              <a:t>= 0</a:t>
            </a:r>
            <a:r>
              <a:rPr lang="en-US" dirty="0"/>
              <a:t>, </a:t>
            </a:r>
            <a:r>
              <a:rPr lang="en-US" dirty="0">
                <a:latin typeface="Cambria Math" panose="02040503050406030204" pitchFamily="18" charset="0"/>
                <a:ea typeface="Cambria Math" panose="02040503050406030204" pitchFamily="18" charset="0"/>
              </a:rPr>
              <a:t>1</a:t>
            </a:r>
            <a:r>
              <a:rPr lang="en-US" dirty="0"/>
              <a:t>, or </a:t>
            </a:r>
            <a:r>
              <a:rPr lang="en-US" dirty="0">
                <a:latin typeface="Cambria Math" panose="02040503050406030204" pitchFamily="18" charset="0"/>
                <a:ea typeface="Cambria Math" panose="02040503050406030204" pitchFamily="18" charset="0"/>
              </a:rPr>
              <a:t>−7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dirty="0"/>
              <a:t>Example </a:t>
            </a:r>
            <a:r>
              <a:rPr lang="en-US" dirty="0"/>
              <a:t>8</a:t>
            </a:r>
            <a:r>
              <a:rPr dirty="0"/>
              <a:t>: Solving</a:t>
            </a:r>
            <a:r>
              <a:rPr lang="en-US" dirty="0"/>
              <a:t> Polynomial-Like</a:t>
            </a:r>
            <a:r>
              <a:rPr dirty="0"/>
              <a:t> Equations by Factoring</a:t>
            </a:r>
            <a:r>
              <a:rPr lang="en-US" dirty="0"/>
              <a:t>—Slide 1</a:t>
            </a:r>
            <a:endParaRPr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r>
                  <a:rPr sz="2800"/>
                  <a:t>Solve the equations by factoring.</a:t>
                </a:r>
              </a:p>
              <a:p>
                <a:pPr marL="514350" indent="-514350">
                  <a:buFont typeface="+mj-lt"/>
                  <a:buAutoNum type="alphaLcPeriod"/>
                  <a:defRPr sz="2800"/>
                </a:pPr>
                <a:r>
                  <a:t>​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f>
                          <m:fPr>
                            <m:ctrlPr>
                              <a:rPr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>
                                <a:latin typeface="Cambria Math" panose="02040503050406030204" pitchFamily="18" charset="0"/>
                              </a:rPr>
                              <m:t>7</m:t>
                            </m:r>
                          </m:num>
                          <m:den>
                            <m:r>
                              <a:rPr>
                                <a:latin typeface="Cambria Math" panose="02040503050406030204" pitchFamily="18" charset="0"/>
                              </a:rPr>
                              <m:t>3</m:t>
                            </m:r>
                          </m:den>
                        </m:f>
                      </m:sup>
                    </m:sSup>
                    <m:r>
                      <a:rPr>
                        <a:latin typeface="Cambria Math" panose="02040503050406030204" pitchFamily="18" charset="0"/>
                      </a:rPr>
                      <m:t>+</m:t>
                    </m:r>
                    <m:sSup>
                      <m:sSupPr>
                        <m:ctrlPr>
                          <a:rPr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f>
                          <m:fPr>
                            <m:ctrlPr>
                              <a:rPr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>
                                <a:latin typeface="Cambria Math" panose="02040503050406030204" pitchFamily="18" charset="0"/>
                              </a:rPr>
                              <m:t>4</m:t>
                            </m:r>
                          </m:num>
                          <m:den>
                            <m:r>
                              <a:rPr>
                                <a:latin typeface="Cambria Math" panose="02040503050406030204" pitchFamily="18" charset="0"/>
                              </a:rPr>
                              <m:t>3</m:t>
                            </m:r>
                          </m:den>
                        </m:f>
                      </m:sup>
                    </m:sSup>
                    <m:r>
                      <a:rPr>
                        <a:latin typeface="Cambria Math" panose="02040503050406030204" pitchFamily="18" charset="0"/>
                      </a:rPr>
                      <m:t>−2</m:t>
                    </m:r>
                    <m:sSup>
                      <m:sSupPr>
                        <m:ctrlPr>
                          <a:rPr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f>
                          <m:fPr>
                            <m:ctrlPr>
                              <a:rPr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>
                                <a:latin typeface="Cambria Math" panose="02040503050406030204" pitchFamily="18" charset="0"/>
                              </a:rPr>
                              <m:t>3</m:t>
                            </m:r>
                          </m:den>
                        </m:f>
                      </m:sup>
                    </m:sSup>
                    <m:r>
                      <a:rPr>
                        <a:latin typeface="Cambria Math" panose="02040503050406030204" pitchFamily="18" charset="0"/>
                      </a:rPr>
                      <m:t>=0</m:t>
                    </m:r>
                  </m:oMath>
                </a14:m>
                <a:endParaRPr/>
              </a:p>
              <a:p>
                <a:pPr marL="514350" indent="-514350">
                  <a:buFont typeface="+mj-lt"/>
                  <a:buAutoNum type="alphaLcPeriod" startAt="2"/>
                  <a:defRPr sz="2800"/>
                </a:pPr>
                <a:r>
                  <a:t>​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>
                                <a:latin typeface="Cambria Math" panose="02040503050406030204" pitchFamily="18" charset="0"/>
                              </a:rPr>
                              <m:t>𝑥</m:t>
                            </m:r>
                            <m:r>
                              <a:rPr>
                                <a:latin typeface="Cambria Math" panose="02040503050406030204" pitchFamily="18" charset="0"/>
                              </a:rPr>
                              <m:t>−1</m:t>
                            </m:r>
                          </m:e>
                        </m:d>
                      </m:e>
                      <m:sup>
                        <m:f>
                          <m:fPr>
                            <m:ctrlPr>
                              <a:rPr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>
                                <a:latin typeface="Cambria Math" panose="02040503050406030204" pitchFamily="18" charset="0"/>
                              </a:rPr>
                              <m:t>2</m:t>
                            </m:r>
                          </m:den>
                        </m:f>
                      </m:sup>
                    </m:sSup>
                    <m:r>
                      <a:rPr>
                        <a:latin typeface="Cambria Math" panose="02040503050406030204" pitchFamily="18" charset="0"/>
                      </a:rPr>
                      <m:t>−</m:t>
                    </m:r>
                    <m:sSup>
                      <m:sSupPr>
                        <m:ctrlPr>
                          <a:rPr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>
                                <a:latin typeface="Cambria Math" panose="02040503050406030204" pitchFamily="18" charset="0"/>
                              </a:rPr>
                              <m:t>𝑥</m:t>
                            </m:r>
                            <m:r>
                              <a:rPr>
                                <a:latin typeface="Cambria Math" panose="02040503050406030204" pitchFamily="18" charset="0"/>
                              </a:rPr>
                              <m:t>−1</m:t>
                            </m:r>
                          </m:e>
                        </m:d>
                      </m:e>
                      <m:sup>
                        <m:r>
                          <a:rPr>
                            <a:latin typeface="Cambria Math" panose="02040503050406030204" pitchFamily="18" charset="0"/>
                          </a:rPr>
                          <m:t>−</m:t>
                        </m:r>
                        <m:f>
                          <m:fPr>
                            <m:ctrlPr>
                              <a:rPr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>
                                <a:latin typeface="Cambria Math" panose="02040503050406030204" pitchFamily="18" charset="0"/>
                              </a:rPr>
                              <m:t>2</m:t>
                            </m:r>
                          </m:den>
                        </m:f>
                      </m:sup>
                    </m:sSup>
                    <m:r>
                      <a:rPr>
                        <a:latin typeface="Cambria Math" panose="02040503050406030204" pitchFamily="18" charset="0"/>
                      </a:rPr>
                      <m:t>=0</m:t>
                    </m:r>
                  </m:oMath>
                </a14:m>
                <a:endParaRPr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556" t="-122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lang="en-US" dirty="0"/>
              <a:t>Example 8: Solving Polynomial-Like Equations by Factoring—Slide 2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457200" y="1020322"/>
            <a:ext cx="8229600" cy="4967067"/>
          </a:xfrm>
        </p:spPr>
        <p:txBody>
          <a:bodyPr>
            <a:normAutofit/>
          </a:bodyPr>
          <a:lstStyle/>
          <a:p>
            <a:r>
              <a:rPr sz="2800" b="1" dirty="0"/>
              <a:t>Solution</a:t>
            </a:r>
          </a:p>
          <a:p>
            <a:pPr marL="514350" indent="-514350">
              <a:buFont typeface="+mj-lt"/>
              <a:buAutoNum type="alphaLcPeriod"/>
              <a:defRPr sz="2800"/>
            </a:pPr>
            <a:r>
              <a:rPr dirty="0"/>
              <a:t>​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graphicFrame>
            <p:nvGraphicFramePr>
              <p:cNvPr id="4" name="Table Placeholder 2">
                <a:extLst>
                  <a:ext uri="{FF2B5EF4-FFF2-40B4-BE49-F238E27FC236}">
                    <a16:creationId xmlns:a16="http://schemas.microsoft.com/office/drawing/2014/main" id="{2F4057C3-9EC3-4846-A5F2-89ABE1D72715}"/>
                  </a:ext>
                </a:extLst>
              </p:cNvPr>
              <p:cNvGraphicFramePr>
                <a:graphicFrameLocks/>
              </p:cNvGraphicFramePr>
              <p:nvPr>
                <p:extLst>
                  <p:ext uri="{D42A27DB-BD31-4B8C-83A1-F6EECF244321}">
                    <p14:modId xmlns:p14="http://schemas.microsoft.com/office/powerpoint/2010/main" val="788345602"/>
                  </p:ext>
                </p:extLst>
              </p:nvPr>
            </p:nvGraphicFramePr>
            <p:xfrm>
              <a:off x="762000" y="1447800"/>
              <a:ext cx="7848600" cy="1781493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2616200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1439817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  <a:gridCol w="3792583">
                      <a:extLst>
                        <a:ext uri="{9D8B030D-6E8A-4147-A177-3AD203B41FA5}">
                          <a16:colId xmlns:a16="http://schemas.microsoft.com/office/drawing/2014/main" val="20002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pPr algn="r">
                            <a:defRPr sz="1800"/>
                          </a:pPr>
                          <a:r>
                            <a:rPr sz="2400"/>
                            <a:t>​</a:t>
                          </a:r>
                          <a14:m>
                            <m:oMath xmlns:m="http://schemas.openxmlformats.org/officeDocument/2006/math">
                              <m:sSup>
                                <m:sSupPr>
                                  <m:ctrlPr>
                                    <a:rPr sz="24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sz="2400">
                                      <a:latin typeface="Cambria Math"/>
                                    </a:rPr>
                                    <m:t>𝑥</m:t>
                                  </m:r>
                                </m:e>
                                <m:sup>
                                  <m:f>
                                    <m:fPr>
                                      <m:ctrlPr>
                                        <a:rPr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sz="2400">
                                          <a:latin typeface="Cambria Math"/>
                                        </a:rPr>
                                        <m:t>7</m:t>
                                      </m:r>
                                    </m:num>
                                    <m:den>
                                      <m:r>
                                        <a:rPr sz="2400">
                                          <a:latin typeface="Cambria Math"/>
                                        </a:rPr>
                                        <m:t>3</m:t>
                                      </m:r>
                                    </m:den>
                                  </m:f>
                                </m:sup>
                              </m:sSup>
                              <m:r>
                                <a:rPr sz="2400">
                                  <a:latin typeface="Cambria Math"/>
                                </a:rPr>
                                <m:t>+</m:t>
                              </m:r>
                              <m:sSup>
                                <m:sSupPr>
                                  <m:ctrlPr>
                                    <a:rPr sz="24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sz="2400">
                                      <a:latin typeface="Cambria Math"/>
                                    </a:rPr>
                                    <m:t>𝑥</m:t>
                                  </m:r>
                                </m:e>
                                <m:sup>
                                  <m:f>
                                    <m:fPr>
                                      <m:ctrlPr>
                                        <a:rPr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sz="2400">
                                          <a:latin typeface="Cambria Math"/>
                                        </a:rPr>
                                        <m:t>4</m:t>
                                      </m:r>
                                    </m:num>
                                    <m:den>
                                      <m:r>
                                        <a:rPr sz="2400">
                                          <a:latin typeface="Cambria Math"/>
                                        </a:rPr>
                                        <m:t>3</m:t>
                                      </m:r>
                                    </m:den>
                                  </m:f>
                                </m:sup>
                              </m:sSup>
                              <m:r>
                                <a:rPr sz="2400">
                                  <a:latin typeface="Cambria Math"/>
                                </a:rPr>
                                <m:t>−2</m:t>
                              </m:r>
                              <m:sSup>
                                <m:sSupPr>
                                  <m:ctrlPr>
                                    <a:rPr sz="24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sz="2400">
                                      <a:latin typeface="Cambria Math"/>
                                    </a:rPr>
                                    <m:t>𝑥</m:t>
                                  </m:r>
                                </m:e>
                                <m:sup>
                                  <m:f>
                                    <m:fPr>
                                      <m:ctrlPr>
                                        <a:rPr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sz="2400">
                                          <a:latin typeface="Cambria Math"/>
                                        </a:rPr>
                                        <m:t>1</m:t>
                                      </m:r>
                                    </m:num>
                                    <m:den>
                                      <m:r>
                                        <a:rPr sz="2400">
                                          <a:latin typeface="Cambria Math"/>
                                        </a:rPr>
                                        <m:t>3</m:t>
                                      </m:r>
                                    </m:den>
                                  </m:f>
                                </m:sup>
                              </m:sSup>
                            </m:oMath>
                          </a14:m>
                          <a:endParaRPr sz="240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sz="2400" dirty="0"/>
                            <a:t>​</a:t>
                          </a:r>
                          <a14:m>
                            <m:oMath xmlns:m="http://schemas.openxmlformats.org/officeDocument/2006/math">
                              <m:r>
                                <a:rPr sz="2400">
                                  <a:latin typeface="Cambria Math"/>
                                </a:rPr>
                                <m:t>=0</m:t>
                              </m:r>
                            </m:oMath>
                          </a14:m>
                          <a:endParaRPr sz="2400" dirty="0"/>
                        </a:p>
                      </a:txBody>
                      <a:tcPr anchor="ctr"/>
                    </a:tc>
                    <a:tc rowSpan="2">
                      <a:txBody>
                        <a:bodyPr/>
                        <a:lstStyle/>
                        <a:p>
                          <a:pPr algn="l">
                            <a:defRPr sz="1100" b="1"/>
                          </a:pPr>
                          <a:r>
                            <a:rPr sz="1800" b="0" dirty="0"/>
                            <a:t>Recall that in cases like this, we factor out </a:t>
                          </a:r>
                          <a:r>
                            <a:rPr lang="en-US" sz="1800" b="0" i="1" dirty="0"/>
                            <a:t>x </a:t>
                          </a:r>
                          <a:r>
                            <a:rPr sz="1800" b="0" dirty="0"/>
                            <a:t>raised to the lowest exponent. In this case, the remaining factor is a factorable trinomial.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r">
                            <a:defRPr sz="1800"/>
                          </a:pPr>
                          <a:r>
                            <a:rPr sz="2400" dirty="0"/>
                            <a:t>​</a:t>
                          </a:r>
                          <a14:m>
                            <m:oMath xmlns:m="http://schemas.openxmlformats.org/officeDocument/2006/math">
                              <m:sSup>
                                <m:sSupPr>
                                  <m:ctrlPr>
                                    <a:rPr sz="24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sz="2400">
                                      <a:latin typeface="Cambria Math"/>
                                    </a:rPr>
                                    <m:t>𝑥</m:t>
                                  </m:r>
                                </m:e>
                                <m:sup>
                                  <m:f>
                                    <m:fPr>
                                      <m:ctrlPr>
                                        <a:rPr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sz="2400">
                                          <a:latin typeface="Cambria Math"/>
                                        </a:rPr>
                                        <m:t>1</m:t>
                                      </m:r>
                                    </m:num>
                                    <m:den>
                                      <m:r>
                                        <a:rPr sz="2400">
                                          <a:latin typeface="Cambria Math"/>
                                        </a:rPr>
                                        <m:t>3</m:t>
                                      </m:r>
                                    </m:den>
                                  </m:f>
                                </m:sup>
                              </m:sSup>
                              <m:d>
                                <m:dPr>
                                  <m:ctrlPr>
                                    <a:rPr sz="24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p>
                                    <m:sSupPr>
                                      <m:ctrlPr>
                                        <a:rPr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sz="2400">
                                          <a:latin typeface="Cambria Math"/>
                                        </a:rPr>
                                        <m:t>𝑥</m:t>
                                      </m:r>
                                    </m:e>
                                    <m:sup>
                                      <m:r>
                                        <a:rPr sz="2400">
                                          <a:latin typeface="Cambria Math"/>
                                        </a:rPr>
                                        <m:t>2</m:t>
                                      </m:r>
                                    </m:sup>
                                  </m:sSup>
                                  <m:r>
                                    <a:rPr sz="2400">
                                      <a:latin typeface="Cambria Math"/>
                                    </a:rPr>
                                    <m:t>+</m:t>
                                  </m:r>
                                  <m:r>
                                    <a:rPr sz="2400">
                                      <a:latin typeface="Cambria Math"/>
                                    </a:rPr>
                                    <m:t>𝑥</m:t>
                                  </m:r>
                                  <m:r>
                                    <a:rPr sz="2400">
                                      <a:latin typeface="Cambria Math"/>
                                    </a:rPr>
                                    <m:t>−2</m:t>
                                  </m:r>
                                </m:e>
                              </m:d>
                            </m:oMath>
                          </a14:m>
                          <a:endParaRPr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sz="2400" dirty="0"/>
                            <a:t>​</a:t>
                          </a:r>
                          <a14:m>
                            <m:oMath xmlns:m="http://schemas.openxmlformats.org/officeDocument/2006/math">
                              <m:r>
                                <a:rPr sz="2400">
                                  <a:latin typeface="Cambria Math"/>
                                </a:rPr>
                                <m:t>=0</m:t>
                              </m:r>
                            </m:oMath>
                          </a14:m>
                          <a:endParaRPr sz="2400" dirty="0"/>
                        </a:p>
                      </a:txBody>
                      <a:tcPr anchor="ctr"/>
                    </a:tc>
                    <a:tc vMerge="1">
                      <a:txBody>
                        <a:bodyPr/>
                        <a:lstStyle/>
                        <a:p>
                          <a:pPr algn="l"/>
                          <a:endParaRPr sz="1800" b="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r">
                            <a:defRPr sz="1800"/>
                          </a:pPr>
                          <a:r>
                            <a:rPr sz="2400" dirty="0"/>
                            <a:t>​</a:t>
                          </a:r>
                          <a14:m>
                            <m:oMath xmlns:m="http://schemas.openxmlformats.org/officeDocument/2006/math">
                              <m:sSup>
                                <m:sSupPr>
                                  <m:ctrlPr>
                                    <a:rPr sz="24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sz="2400">
                                      <a:latin typeface="Cambria Math"/>
                                    </a:rPr>
                                    <m:t>𝑥</m:t>
                                  </m:r>
                                </m:e>
                                <m:sup>
                                  <m:f>
                                    <m:fPr>
                                      <m:ctrlPr>
                                        <a:rPr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sz="2400">
                                          <a:latin typeface="Cambria Math"/>
                                        </a:rPr>
                                        <m:t>1</m:t>
                                      </m:r>
                                    </m:num>
                                    <m:den>
                                      <m:r>
                                        <a:rPr sz="2400">
                                          <a:latin typeface="Cambria Math"/>
                                        </a:rPr>
                                        <m:t>3</m:t>
                                      </m:r>
                                    </m:den>
                                  </m:f>
                                </m:sup>
                              </m:sSup>
                              <m:d>
                                <m:dPr>
                                  <m:ctrlPr>
                                    <a:rPr sz="24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sz="2400">
                                      <a:latin typeface="Cambria Math"/>
                                    </a:rPr>
                                    <m:t>𝑥</m:t>
                                  </m:r>
                                  <m:r>
                                    <a:rPr sz="2400">
                                      <a:latin typeface="Cambria Math"/>
                                    </a:rPr>
                                    <m:t>+2</m:t>
                                  </m:r>
                                </m:e>
                              </m:d>
                              <m:d>
                                <m:dPr>
                                  <m:ctrlPr>
                                    <a:rPr sz="24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sz="2400">
                                      <a:latin typeface="Cambria Math"/>
                                    </a:rPr>
                                    <m:t>𝑥</m:t>
                                  </m:r>
                                  <m:r>
                                    <a:rPr sz="2400">
                                      <a:latin typeface="Cambria Math"/>
                                    </a:rPr>
                                    <m:t>−1</m:t>
                                  </m:r>
                                </m:e>
                              </m:d>
                            </m:oMath>
                          </a14:m>
                          <a:endParaRPr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sz="2400" dirty="0"/>
                            <a:t>​</a:t>
                          </a:r>
                          <a14:m>
                            <m:oMath xmlns:m="http://schemas.openxmlformats.org/officeDocument/2006/math">
                              <m:r>
                                <a:rPr sz="2400">
                                  <a:latin typeface="Cambria Math"/>
                                </a:rPr>
                                <m:t>=0</m:t>
                              </m:r>
                            </m:oMath>
                          </a14:m>
                          <a:endParaRPr sz="24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l"/>
                          <a:endParaRPr sz="1800" b="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</a:tbl>
              </a:graphicData>
            </a:graphic>
          </p:graphicFrame>
        </mc:Choice>
        <mc:Fallback>
          <p:graphicFrame>
            <p:nvGraphicFramePr>
              <p:cNvPr id="4" name="Table Placeholder 2">
                <a:extLst>
                  <a:ext uri="{FF2B5EF4-FFF2-40B4-BE49-F238E27FC236}">
                    <a16:creationId xmlns:a16="http://schemas.microsoft.com/office/drawing/2014/main" id="{2F4057C3-9EC3-4846-A5F2-89ABE1D72715}"/>
                  </a:ext>
                </a:extLst>
              </p:cNvPr>
              <p:cNvGraphicFramePr>
                <a:graphicFrameLocks/>
              </p:cNvGraphicFramePr>
              <p:nvPr>
                <p:extLst>
                  <p:ext uri="{D42A27DB-BD31-4B8C-83A1-F6EECF244321}">
                    <p14:modId xmlns:p14="http://schemas.microsoft.com/office/powerpoint/2010/main" val="788345602"/>
                  </p:ext>
                </p:extLst>
              </p:nvPr>
            </p:nvGraphicFramePr>
            <p:xfrm>
              <a:off x="762000" y="1447800"/>
              <a:ext cx="7848600" cy="1781493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2616200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1439817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  <a:gridCol w="3792583">
                      <a:extLst>
                        <a:ext uri="{9D8B030D-6E8A-4147-A177-3AD203B41FA5}">
                          <a16:colId xmlns:a16="http://schemas.microsoft.com/office/drawing/2014/main" val="20002"/>
                        </a:ext>
                      </a:extLst>
                    </a:gridCol>
                  </a:tblGrid>
                  <a:tr h="592773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t="-5155" r="-200233" b="-22474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2"/>
                          <a:stretch>
                            <a:fillRect l="-181013" t="-5155" r="-262447" b="-224742"/>
                          </a:stretch>
                        </a:blipFill>
                      </a:tcPr>
                    </a:tc>
                    <a:tc rowSpan="2">
                      <a:txBody>
                        <a:bodyPr/>
                        <a:lstStyle/>
                        <a:p>
                          <a:pPr algn="l">
                            <a:defRPr sz="1100" b="1"/>
                          </a:pPr>
                          <a:r>
                            <a:rPr sz="1800" b="0" dirty="0"/>
                            <a:t>Recall that in cases like this, we factor out </a:t>
                          </a:r>
                          <a:r>
                            <a:rPr lang="en-US" sz="1800" b="0" i="1" dirty="0"/>
                            <a:t>x </a:t>
                          </a:r>
                          <a:r>
                            <a:rPr sz="1800" b="0" dirty="0"/>
                            <a:t>raised to the lowest exponent. In this case, the remaining factor is a factorable trinomial.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595947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t="-103030" r="-200233" b="-12020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2"/>
                          <a:stretch>
                            <a:fillRect l="-181013" t="-103030" r="-262447" b="-120202"/>
                          </a:stretch>
                        </a:blipFill>
                      </a:tcPr>
                    </a:tc>
                    <a:tc vMerge="1">
                      <a:txBody>
                        <a:bodyPr/>
                        <a:lstStyle/>
                        <a:p>
                          <a:pPr algn="l"/>
                          <a:endParaRPr sz="1800" b="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592773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t="-207216" r="-200233" b="-2268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2"/>
                          <a:stretch>
                            <a:fillRect l="-181013" t="-207216" r="-262447" b="-2268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endParaRPr sz="1800" b="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</a:tbl>
              </a:graphicData>
            </a:graphic>
          </p:graphicFrame>
        </mc:Fallback>
      </mc:AlternateContent>
      <p:sp>
        <p:nvSpPr>
          <p:cNvPr id="5" name="Text Placeholder 2">
            <a:extLst>
              <a:ext uri="{FF2B5EF4-FFF2-40B4-BE49-F238E27FC236}">
                <a16:creationId xmlns:a16="http://schemas.microsoft.com/office/drawing/2014/main" id="{F1FA14FA-E881-4516-A3DD-36A18EAB4B43}"/>
              </a:ext>
            </a:extLst>
          </p:cNvPr>
          <p:cNvSpPr txBox="1">
            <a:spLocks/>
          </p:cNvSpPr>
          <p:nvPr/>
        </p:nvSpPr>
        <p:spPr>
          <a:xfrm>
            <a:off x="630283" y="3633651"/>
            <a:ext cx="8229600" cy="2909667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​The Zero-Factor Property leads to three simple equations.</a:t>
            </a:r>
          </a:p>
          <a:p>
            <a:endParaRPr lang="ar-AE" dirty="0"/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6" name="Table 6">
                <a:extLst>
                  <a:ext uri="{FF2B5EF4-FFF2-40B4-BE49-F238E27FC236}">
                    <a16:creationId xmlns:a16="http://schemas.microsoft.com/office/drawing/2014/main" id="{4948F51B-3052-469A-AF33-146BA8FA24F9}"/>
                  </a:ext>
                </a:extLst>
              </p:cNvPr>
              <p:cNvGraphicFramePr>
                <a:graphicFrameLocks noGrp="1"/>
              </p:cNvGraphicFramePr>
              <p:nvPr/>
            </p:nvGraphicFramePr>
            <p:xfrm>
              <a:off x="485503" y="4674874"/>
              <a:ext cx="8305803" cy="1097280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685803">
                      <a:extLst>
                        <a:ext uri="{9D8B030D-6E8A-4147-A177-3AD203B41FA5}">
                          <a16:colId xmlns:a16="http://schemas.microsoft.com/office/drawing/2014/main" val="3772381617"/>
                        </a:ext>
                      </a:extLst>
                    </a:gridCol>
                    <a:gridCol w="457200">
                      <a:extLst>
                        <a:ext uri="{9D8B030D-6E8A-4147-A177-3AD203B41FA5}">
                          <a16:colId xmlns:a16="http://schemas.microsoft.com/office/drawing/2014/main" val="2964949019"/>
                        </a:ext>
                      </a:extLst>
                    </a:gridCol>
                    <a:gridCol w="609600">
                      <a:extLst>
                        <a:ext uri="{9D8B030D-6E8A-4147-A177-3AD203B41FA5}">
                          <a16:colId xmlns:a16="http://schemas.microsoft.com/office/drawing/2014/main" val="3306733283"/>
                        </a:ext>
                      </a:extLst>
                    </a:gridCol>
                    <a:gridCol w="914400">
                      <a:extLst>
                        <a:ext uri="{9D8B030D-6E8A-4147-A177-3AD203B41FA5}">
                          <a16:colId xmlns:a16="http://schemas.microsoft.com/office/drawing/2014/main" val="934351799"/>
                        </a:ext>
                      </a:extLst>
                    </a:gridCol>
                    <a:gridCol w="1108362">
                      <a:extLst>
                        <a:ext uri="{9D8B030D-6E8A-4147-A177-3AD203B41FA5}">
                          <a16:colId xmlns:a16="http://schemas.microsoft.com/office/drawing/2014/main" val="2952810489"/>
                        </a:ext>
                      </a:extLst>
                    </a:gridCol>
                    <a:gridCol w="415638">
                      <a:extLst>
                        <a:ext uri="{9D8B030D-6E8A-4147-A177-3AD203B41FA5}">
                          <a16:colId xmlns:a16="http://schemas.microsoft.com/office/drawing/2014/main" val="31042805"/>
                        </a:ext>
                      </a:extLst>
                    </a:gridCol>
                    <a:gridCol w="1094508">
                      <a:extLst>
                        <a:ext uri="{9D8B030D-6E8A-4147-A177-3AD203B41FA5}">
                          <a16:colId xmlns:a16="http://schemas.microsoft.com/office/drawing/2014/main" val="1501669357"/>
                        </a:ext>
                      </a:extLst>
                    </a:gridCol>
                    <a:gridCol w="810492">
                      <a:extLst>
                        <a:ext uri="{9D8B030D-6E8A-4147-A177-3AD203B41FA5}">
                          <a16:colId xmlns:a16="http://schemas.microsoft.com/office/drawing/2014/main" val="4182045195"/>
                        </a:ext>
                      </a:extLst>
                    </a:gridCol>
                    <a:gridCol w="1066800">
                      <a:extLst>
                        <a:ext uri="{9D8B030D-6E8A-4147-A177-3AD203B41FA5}">
                          <a16:colId xmlns:a16="http://schemas.microsoft.com/office/drawing/2014/main" val="1692278772"/>
                        </a:ext>
                      </a:extLst>
                    </a:gridCol>
                    <a:gridCol w="387927">
                      <a:extLst>
                        <a:ext uri="{9D8B030D-6E8A-4147-A177-3AD203B41FA5}">
                          <a16:colId xmlns:a16="http://schemas.microsoft.com/office/drawing/2014/main" val="1383198361"/>
                        </a:ext>
                      </a:extLst>
                    </a:gridCol>
                    <a:gridCol w="755073">
                      <a:extLst>
                        <a:ext uri="{9D8B030D-6E8A-4147-A177-3AD203B41FA5}">
                          <a16:colId xmlns:a16="http://schemas.microsoft.com/office/drawing/2014/main" val="508983475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US" sz="2400" dirty="0"/>
                            <a:t> </a:t>
                          </a:r>
                          <a14:m>
                            <m:oMath xmlns:m="http://schemas.openxmlformats.org/officeDocument/2006/math">
                              <m:sSup>
                                <m:sSupPr>
                                  <m:ctrlPr>
                                    <a:rPr lang="ar-AE" sz="24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ar-AE" sz="240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p>
                                  <m:f>
                                    <m:fPr>
                                      <m:ctrlPr>
                                        <a:rPr lang="ar-AE"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ar-AE" sz="2400"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num>
                                    <m:den>
                                      <m:r>
                                        <a:rPr lang="ar-AE" sz="2400">
                                          <a:latin typeface="Cambria Math" panose="02040503050406030204" pitchFamily="18" charset="0"/>
                                        </a:rPr>
                                        <m:t>3</m:t>
                                      </m:r>
                                    </m:den>
                                  </m:f>
                                </m:sup>
                              </m:sSup>
                            </m:oMath>
                          </a14:m>
                          <a:endParaRPr lang="en-US"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50000"/>
                            </a:lnSpc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400" smtClean="0"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</m:oMath>
                            </m:oMathPara>
                          </a14:m>
                          <a:endParaRPr lang="en-US" sz="24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l">
                            <a:lnSpc>
                              <a:spcPct val="150000"/>
                            </a:lnSpc>
                          </a:pPr>
                          <a14:m>
                            <m:oMath xmlns:m="http://schemas.openxmlformats.org/officeDocument/2006/math">
                              <m:r>
                                <a:rPr lang="en-US" sz="2400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oMath>
                          </a14:m>
                          <a:r>
                            <a:rPr lang="en-US" sz="2400" dirty="0"/>
                            <a:t> 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or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US" sz="2400" b="0" dirty="0"/>
                            <a:t> </a:t>
                          </a:r>
                          <a14:m>
                            <m:oMath xmlns:m="http://schemas.openxmlformats.org/officeDocument/2006/math"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sz="2400" b="0" smtClean="0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oMath>
                          </a14:m>
                          <a:endParaRPr lang="en-US" sz="2400" b="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400" smtClean="0"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</m:oMath>
                            </m:oMathPara>
                          </a14:m>
                          <a:endParaRPr lang="en-US"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/>
                          <a14:m>
                            <m:oMath xmlns:m="http://schemas.openxmlformats.org/officeDocument/2006/math">
                              <m:r>
                                <a:rPr lang="en-US" sz="2400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oMath>
                          </a14:m>
                          <a:r>
                            <a:rPr lang="en-US" sz="2400" dirty="0"/>
                            <a:t> 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or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US" sz="2400" b="0" dirty="0"/>
                            <a:t> </a:t>
                          </a:r>
                          <a14:m>
                            <m:oMath xmlns:m="http://schemas.openxmlformats.org/officeDocument/2006/math"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sz="2400" b="0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oMath>
                          </a14:m>
                          <a:endParaRPr lang="en-US" sz="2400" b="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400" smtClean="0"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</m:oMath>
                            </m:oMathPara>
                          </a14:m>
                          <a:endParaRPr lang="en-US"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/>
                          <a14:m>
                            <m:oMath xmlns:m="http://schemas.openxmlformats.org/officeDocument/2006/math">
                              <m:r>
                                <a:rPr lang="en-US" sz="2400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oMath>
                          </a14:m>
                          <a:r>
                            <a:rPr lang="en-US" sz="2400" dirty="0"/>
                            <a:t> 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994518264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US" sz="2400" dirty="0"/>
                            <a:t> </a:t>
                          </a:r>
                          <a14:m>
                            <m:oMath xmlns:m="http://schemas.openxmlformats.org/officeDocument/2006/math">
                              <m:r>
                                <a:rPr lang="en-US" sz="2400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oMath>
                          </a14:m>
                          <a:endParaRPr lang="en-US"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400" smtClean="0"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</m:oMath>
                            </m:oMathPara>
                          </a14:m>
                          <a:endParaRPr lang="en-US"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/>
                          <a14:m>
                            <m:oMath xmlns:m="http://schemas.openxmlformats.org/officeDocument/2006/math">
                              <m:r>
                                <a:rPr lang="en-US" sz="2400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oMath>
                          </a14:m>
                          <a:r>
                            <a:rPr lang="en-US" sz="2400" dirty="0"/>
                            <a:t> 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US" sz="2400" dirty="0"/>
                            <a:t> </a:t>
                          </a:r>
                          <a14:m>
                            <m:oMath xmlns:m="http://schemas.openxmlformats.org/officeDocument/2006/math">
                              <m:r>
                                <a:rPr lang="en-US" sz="2400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oMath>
                          </a14:m>
                          <a:endParaRPr lang="en-US"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400" smtClean="0"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</m:oMath>
                            </m:oMathPara>
                          </a14:m>
                          <a:endParaRPr lang="en-US"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/>
                          <a14:m>
                            <m:oMath xmlns:m="http://schemas.openxmlformats.org/officeDocument/2006/math">
                              <m:r>
                                <a:rPr lang="en-US" sz="2400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2400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oMath>
                          </a14:m>
                          <a:r>
                            <a:rPr lang="en-US" sz="2400" dirty="0"/>
                            <a:t> 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US" sz="2400" dirty="0"/>
                            <a:t> </a:t>
                          </a:r>
                          <a14:m>
                            <m:oMath xmlns:m="http://schemas.openxmlformats.org/officeDocument/2006/math">
                              <m:r>
                                <a:rPr lang="en-US" sz="2400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oMath>
                          </a14:m>
                          <a:endParaRPr lang="en-US"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400" smtClean="0"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</m:oMath>
                            </m:oMathPara>
                          </a14:m>
                          <a:endParaRPr lang="en-US"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/>
                          <a14:m>
                            <m:oMath xmlns:m="http://schemas.openxmlformats.org/officeDocument/2006/math">
                              <m:r>
                                <a:rPr lang="en-US" sz="2400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oMath>
                          </a14:m>
                          <a:r>
                            <a:rPr lang="en-US" sz="2400" dirty="0"/>
                            <a:t> 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048402094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6" name="Table 6">
                <a:extLst>
                  <a:ext uri="{FF2B5EF4-FFF2-40B4-BE49-F238E27FC236}">
                    <a16:creationId xmlns:a16="http://schemas.microsoft.com/office/drawing/2014/main" id="{4948F51B-3052-469A-AF33-146BA8FA24F9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084719944"/>
                  </p:ext>
                </p:extLst>
              </p:nvPr>
            </p:nvGraphicFramePr>
            <p:xfrm>
              <a:off x="485503" y="4674874"/>
              <a:ext cx="8305803" cy="1097280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685803">
                      <a:extLst>
                        <a:ext uri="{9D8B030D-6E8A-4147-A177-3AD203B41FA5}">
                          <a16:colId xmlns:a16="http://schemas.microsoft.com/office/drawing/2014/main" val="3772381617"/>
                        </a:ext>
                      </a:extLst>
                    </a:gridCol>
                    <a:gridCol w="457200">
                      <a:extLst>
                        <a:ext uri="{9D8B030D-6E8A-4147-A177-3AD203B41FA5}">
                          <a16:colId xmlns:a16="http://schemas.microsoft.com/office/drawing/2014/main" val="2964949019"/>
                        </a:ext>
                      </a:extLst>
                    </a:gridCol>
                    <a:gridCol w="609600">
                      <a:extLst>
                        <a:ext uri="{9D8B030D-6E8A-4147-A177-3AD203B41FA5}">
                          <a16:colId xmlns:a16="http://schemas.microsoft.com/office/drawing/2014/main" val="3306733283"/>
                        </a:ext>
                      </a:extLst>
                    </a:gridCol>
                    <a:gridCol w="914400">
                      <a:extLst>
                        <a:ext uri="{9D8B030D-6E8A-4147-A177-3AD203B41FA5}">
                          <a16:colId xmlns:a16="http://schemas.microsoft.com/office/drawing/2014/main" val="934351799"/>
                        </a:ext>
                      </a:extLst>
                    </a:gridCol>
                    <a:gridCol w="1108362">
                      <a:extLst>
                        <a:ext uri="{9D8B030D-6E8A-4147-A177-3AD203B41FA5}">
                          <a16:colId xmlns:a16="http://schemas.microsoft.com/office/drawing/2014/main" val="2952810489"/>
                        </a:ext>
                      </a:extLst>
                    </a:gridCol>
                    <a:gridCol w="415638">
                      <a:extLst>
                        <a:ext uri="{9D8B030D-6E8A-4147-A177-3AD203B41FA5}">
                          <a16:colId xmlns:a16="http://schemas.microsoft.com/office/drawing/2014/main" val="31042805"/>
                        </a:ext>
                      </a:extLst>
                    </a:gridCol>
                    <a:gridCol w="1094508">
                      <a:extLst>
                        <a:ext uri="{9D8B030D-6E8A-4147-A177-3AD203B41FA5}">
                          <a16:colId xmlns:a16="http://schemas.microsoft.com/office/drawing/2014/main" val="1501669357"/>
                        </a:ext>
                      </a:extLst>
                    </a:gridCol>
                    <a:gridCol w="810492">
                      <a:extLst>
                        <a:ext uri="{9D8B030D-6E8A-4147-A177-3AD203B41FA5}">
                          <a16:colId xmlns:a16="http://schemas.microsoft.com/office/drawing/2014/main" val="4182045195"/>
                        </a:ext>
                      </a:extLst>
                    </a:gridCol>
                    <a:gridCol w="1066800">
                      <a:extLst>
                        <a:ext uri="{9D8B030D-6E8A-4147-A177-3AD203B41FA5}">
                          <a16:colId xmlns:a16="http://schemas.microsoft.com/office/drawing/2014/main" val="1692278772"/>
                        </a:ext>
                      </a:extLst>
                    </a:gridCol>
                    <a:gridCol w="387927">
                      <a:extLst>
                        <a:ext uri="{9D8B030D-6E8A-4147-A177-3AD203B41FA5}">
                          <a16:colId xmlns:a16="http://schemas.microsoft.com/office/drawing/2014/main" val="1383198361"/>
                        </a:ext>
                      </a:extLst>
                    </a:gridCol>
                    <a:gridCol w="755073">
                      <a:extLst>
                        <a:ext uri="{9D8B030D-6E8A-4147-A177-3AD203B41FA5}">
                          <a16:colId xmlns:a16="http://schemas.microsoft.com/office/drawing/2014/main" val="508983475"/>
                        </a:ext>
                      </a:extLst>
                    </a:gridCol>
                  </a:tblGrid>
                  <a:tr h="64008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t="-6604" r="-1107080" b="-7075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3"/>
                          <a:stretch>
                            <a:fillRect l="-150667" t="-6604" r="-1568000" b="-7075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3"/>
                          <a:stretch>
                            <a:fillRect l="-188000" t="-6604" r="-1076000" b="-7075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or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240659" t="-6604" r="-408791" b="-7075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911765" t="-6604" r="-994118" b="-7075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382222" t="-6604" r="-275556" b="-7075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or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572000" t="-6604" r="-107429" b="-7075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1837500" t="-6604" r="-193750" b="-7075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1000000" t="-6604" b="-70755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994518264"/>
                      </a:ext>
                    </a:extLst>
                  </a:tr>
                  <a:tr h="4572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t="-150667" r="-110708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150667" t="-150667" r="-1568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188000" t="-150667" r="-1076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240659" t="-150667" r="-40879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911765" t="-150667" r="-99411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382222" t="-150667" r="-27555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572000" t="-150667" r="-10742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1837500" t="-150667" r="-19375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1000000" t="-150667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048402094"/>
                      </a:ext>
                    </a:extLst>
                  </a:tr>
                </a:tbl>
              </a:graphicData>
            </a:graphic>
          </p:graphicFrame>
        </mc:Fallback>
      </mc:AlternateContent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dirty="0"/>
              <a:t>Example 1: Solving Quadratic Equations by Factoring</a:t>
            </a:r>
            <a:r>
              <a:rPr lang="en-US" dirty="0"/>
              <a:t>—Slide 2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sz="2800" b="1"/>
              <a:t>Solution</a:t>
            </a:r>
          </a:p>
          <a:p>
            <a:pPr marL="514350" indent="-514350">
              <a:buFont typeface="+mj-lt"/>
              <a:buAutoNum type="alphaLcPeriod"/>
              <a:defRPr sz="2800"/>
            </a:pPr>
            <a:r>
              <a:t>​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4" name="Table Placeholder 2">
                <a:extLst>
                  <a:ext uri="{FF2B5EF4-FFF2-40B4-BE49-F238E27FC236}">
                    <a16:creationId xmlns:a16="http://schemas.microsoft.com/office/drawing/2014/main" id="{64ACDA6F-FEC9-4ADF-AC4B-12E317747D09}"/>
                  </a:ext>
                </a:extLst>
              </p:cNvPr>
              <p:cNvGraphicFramePr>
                <a:graphicFrameLocks/>
              </p:cNvGraphicFramePr>
              <p:nvPr/>
            </p:nvGraphicFramePr>
            <p:xfrm>
              <a:off x="914400" y="1524000"/>
              <a:ext cx="7772400" cy="3150631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1066800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533400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  <a:gridCol w="685800">
                      <a:extLst>
                        <a:ext uri="{9D8B030D-6E8A-4147-A177-3AD203B41FA5}">
                          <a16:colId xmlns:a16="http://schemas.microsoft.com/office/drawing/2014/main" val="20002"/>
                        </a:ext>
                      </a:extLst>
                    </a:gridCol>
                    <a:gridCol w="609600">
                      <a:extLst>
                        <a:ext uri="{9D8B030D-6E8A-4147-A177-3AD203B41FA5}">
                          <a16:colId xmlns:a16="http://schemas.microsoft.com/office/drawing/2014/main" val="20003"/>
                        </a:ext>
                      </a:extLst>
                    </a:gridCol>
                    <a:gridCol w="914400">
                      <a:extLst>
                        <a:ext uri="{9D8B030D-6E8A-4147-A177-3AD203B41FA5}">
                          <a16:colId xmlns:a16="http://schemas.microsoft.com/office/drawing/2014/main" val="20004"/>
                        </a:ext>
                      </a:extLst>
                    </a:gridCol>
                    <a:gridCol w="914400">
                      <a:extLst>
                        <a:ext uri="{9D8B030D-6E8A-4147-A177-3AD203B41FA5}">
                          <a16:colId xmlns:a16="http://schemas.microsoft.com/office/drawing/2014/main" val="20005"/>
                        </a:ext>
                      </a:extLst>
                    </a:gridCol>
                    <a:gridCol w="3048000">
                      <a:extLst>
                        <a:ext uri="{9D8B030D-6E8A-4147-A177-3AD203B41FA5}">
                          <a16:colId xmlns:a16="http://schemas.microsoft.com/office/drawing/2014/main" val="20006"/>
                        </a:ext>
                      </a:extLst>
                    </a:gridCol>
                  </a:tblGrid>
                  <a:tr h="528075">
                    <a:tc gridSpan="3">
                      <a:txBody>
                        <a:bodyPr/>
                        <a:lstStyle/>
                        <a:p>
                          <a:pPr algn="r">
                            <a:defRPr sz="1400"/>
                          </a:pPr>
                          <a:r>
                            <a:rPr sz="2200" dirty="0"/>
                            <a:t>​</a:t>
                          </a:r>
                          <a14:m>
                            <m:oMath xmlns:m="http://schemas.openxmlformats.org/officeDocument/2006/math">
                              <m:sSup>
                                <m:sSupPr>
                                  <m:ctrlPr>
                                    <a:rPr sz="22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sz="220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p>
                                  <m:r>
                                    <a:rPr sz="220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sz="2200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f>
                                <m:fPr>
                                  <m:ctrlPr>
                                    <a:rPr sz="22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sz="2200">
                                      <a:latin typeface="Cambria Math" panose="02040503050406030204" pitchFamily="18" charset="0"/>
                                    </a:rPr>
                                    <m:t>5</m:t>
                                  </m:r>
                                  <m:r>
                                    <a:rPr sz="220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num>
                                <m:den>
                                  <m:r>
                                    <a:rPr sz="220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den>
                              </m:f>
                            </m:oMath>
                          </a14:m>
                          <a:endParaRPr sz="2200" dirty="0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sz="2200" dirty="0"/>
                            <a:t>​</a:t>
                          </a:r>
                          <a:r>
                            <a:rPr lang="en-US" sz="2200" dirty="0"/>
                            <a:t>​</a:t>
                          </a:r>
                          <a14:m>
                            <m:oMath xmlns:m="http://schemas.openxmlformats.org/officeDocument/2006/math">
                              <m:r>
                                <a:rPr lang="en-US" sz="2200" smtClean="0"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</m:oMath>
                          </a14:m>
                          <a:endParaRPr sz="2200" dirty="0">
                            <a:latin typeface="Cambria Math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400"/>
                          </a:pPr>
                          <a:r>
                            <a:rPr lang="en-US" sz="2200" dirty="0"/>
                            <a:t>​</a:t>
                          </a: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US" sz="2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200" smtClean="0"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num>
                                <m:den>
                                  <m:r>
                                    <a:rPr lang="en-US" sz="2200" b="0" i="0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den>
                              </m:f>
                            </m:oMath>
                          </a14:m>
                          <a:endParaRPr sz="22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/>
                          <a:endParaRPr sz="2200" dirty="0"/>
                        </a:p>
                      </a:txBody>
                      <a:tcPr/>
                    </a:tc>
                    <a:tc rowSpan="6">
                      <a:txBody>
                        <a:bodyPr/>
                        <a:lstStyle/>
                        <a:p>
                          <a:pPr algn="l">
                            <a:defRPr sz="1400" b="1"/>
                          </a:pPr>
                          <a:r>
                            <a:rPr sz="1600" b="0" dirty="0"/>
                            <a:t>To make the polynomial easier to factor, we multiply both sides by the LCD.</a:t>
                          </a:r>
                        </a:p>
                        <a:p>
                          <a:pPr algn="l">
                            <a:defRPr sz="1100" b="1"/>
                          </a:pPr>
                          <a:r>
                            <a:rPr sz="1600" b="0" dirty="0"/>
                            <a:t>Although we could factor </a:t>
                          </a:r>
                          <a:br>
                            <a:rPr lang="en-US" sz="1600" b="0" dirty="0"/>
                          </a:br>
                          <a14:m>
                            <m:oMath xmlns:m="http://schemas.openxmlformats.org/officeDocument/2006/math">
                              <m:r>
                                <a:rPr lang="en-US" sz="16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sSup>
                                <m:sSupPr>
                                  <m:ctrlPr>
                                    <a:rPr sz="1600" b="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1600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p>
                                  <m:r>
                                    <a:rPr lang="en-US" sz="1600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n-US" sz="1600" b="0" i="1" smtClean="0">
                                  <a:latin typeface="Cambria Math" panose="02040503050406030204" pitchFamily="18" charset="0"/>
                                </a:rPr>
                                <m:t>+5</m:t>
                              </m:r>
                              <m:r>
                                <a:rPr lang="en-US" sz="16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oMath>
                          </a14:m>
                          <a:r>
                            <a:rPr sz="1600" b="0" dirty="0"/>
                            <a:t>, this would not do us any good. We must have 0 on one side in order to apply the Zero-Factor Property.</a:t>
                          </a:r>
                        </a:p>
                        <a:p>
                          <a:pPr algn="l">
                            <a:defRPr sz="1400" b="1"/>
                          </a:pPr>
                          <a:r>
                            <a:rPr sz="1600" b="0" dirty="0"/>
                            <a:t>After factoring, we have two linear equations to solve.</a:t>
                          </a:r>
                        </a:p>
                        <a:p>
                          <a:pPr algn="l">
                            <a:defRPr sz="1100" b="1"/>
                          </a:pPr>
                          <a:r>
                            <a:rPr sz="1600" b="0" dirty="0"/>
                            <a:t>The solution set is </a:t>
                          </a:r>
                          <a14:m>
                            <m:oMath xmlns:m="http://schemas.openxmlformats.org/officeDocument/2006/math">
                              <m:r>
                                <a:rPr lang="en-US" sz="1600" b="0" smtClean="0">
                                  <a:latin typeface="Cambria Math" panose="02040503050406030204" pitchFamily="18" charset="0"/>
                                </a:rPr>
                                <m:t>{</m:t>
                              </m:r>
                              <m:f>
                                <m:fPr>
                                  <m:ctrlPr>
                                    <a:rPr sz="1600" b="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1600" b="0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US" sz="1600" b="0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den>
                              </m:f>
                              <m:r>
                                <a:rPr lang="en-US" sz="1600" b="0" smtClean="0">
                                  <a:latin typeface="Cambria Math" panose="02040503050406030204" pitchFamily="18" charset="0"/>
                                </a:rPr>
                                <m:t>,−3}</m:t>
                              </m:r>
                            </m:oMath>
                          </a14:m>
                          <a:r>
                            <a:rPr lang="en-US" sz="1600" b="0" dirty="0"/>
                            <a:t>.</a:t>
                          </a:r>
                          <a:endParaRPr sz="1600" b="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396057">
                    <a:tc gridSpan="3">
                      <a:txBody>
                        <a:bodyPr/>
                        <a:lstStyle/>
                        <a:p>
                          <a:pPr algn="r">
                            <a:defRPr sz="1400"/>
                          </a:pPr>
                          <a:r>
                            <a:rPr sz="2200" dirty="0"/>
                            <a:t>​</a:t>
                          </a:r>
                          <a14:m>
                            <m:oMath xmlns:m="http://schemas.openxmlformats.org/officeDocument/2006/math">
                              <m:r>
                                <a:rPr sz="220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sSup>
                                <m:sSupPr>
                                  <m:ctrlPr>
                                    <a:rPr sz="22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sz="220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p>
                                  <m:r>
                                    <a:rPr sz="220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sz="2200">
                                  <a:latin typeface="Cambria Math" panose="02040503050406030204" pitchFamily="18" charset="0"/>
                                </a:rPr>
                                <m:t>+5</m:t>
                              </m:r>
                              <m:r>
                                <a:rPr sz="220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oMath>
                          </a14:m>
                          <a:endParaRPr sz="2200" dirty="0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sz="2200" dirty="0"/>
                            <a:t>​</a:t>
                          </a:r>
                          <a:r>
                            <a:rPr lang="en-US" sz="2200" dirty="0"/>
                            <a:t>​</a:t>
                          </a:r>
                          <a14:m>
                            <m:oMath xmlns:m="http://schemas.openxmlformats.org/officeDocument/2006/math">
                              <m:r>
                                <a:rPr lang="en-US" sz="2200" smtClean="0"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</m:oMath>
                          </a14:m>
                          <a:endParaRPr sz="2200" dirty="0">
                            <a:latin typeface="Cambria Math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sz="2200" dirty="0"/>
                            <a:t>​</a:t>
                          </a:r>
                          <a14:m>
                            <m:oMath xmlns:m="http://schemas.openxmlformats.org/officeDocument/2006/math">
                              <m:r>
                                <a:rPr lang="en-US" sz="2200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oMath>
                          </a14:m>
                          <a:endParaRPr sz="2200" dirty="0">
                            <a:latin typeface="Cambria Math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/>
                          <a:endParaRPr sz="2200" dirty="0"/>
                        </a:p>
                      </a:txBody>
                      <a:tcPr/>
                    </a:tc>
                    <a:tc vMerge="1">
                      <a:txBody>
                        <a:bodyPr/>
                        <a:lstStyle/>
                        <a:p>
                          <a:pPr algn="l"/>
                          <a:endParaRPr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396057">
                    <a:tc gridSpan="3">
                      <a:txBody>
                        <a:bodyPr/>
                        <a:lstStyle/>
                        <a:p>
                          <a:pPr algn="r">
                            <a:defRPr sz="1400"/>
                          </a:pPr>
                          <a:r>
                            <a:rPr sz="2200"/>
                            <a:t>​</a:t>
                          </a:r>
                          <a14:m>
                            <m:oMath xmlns:m="http://schemas.openxmlformats.org/officeDocument/2006/math">
                              <m:r>
                                <a:rPr sz="220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sSup>
                                <m:sSupPr>
                                  <m:ctrlPr>
                                    <a:rPr sz="22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sz="220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p>
                                  <m:r>
                                    <a:rPr sz="220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sz="2200">
                                  <a:latin typeface="Cambria Math" panose="02040503050406030204" pitchFamily="18" charset="0"/>
                                </a:rPr>
                                <m:t>+5</m:t>
                              </m:r>
                              <m:r>
                                <a:rPr sz="220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sz="2200">
                                  <a:latin typeface="Cambria Math" panose="02040503050406030204" pitchFamily="18" charset="0"/>
                                </a:rPr>
                                <m:t>−3</m:t>
                              </m:r>
                            </m:oMath>
                          </a14:m>
                          <a:endParaRPr sz="2200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sz="2200" dirty="0"/>
                            <a:t>​</a:t>
                          </a:r>
                          <a:r>
                            <a:rPr lang="en-US" sz="2200" dirty="0"/>
                            <a:t>​</a:t>
                          </a:r>
                          <a14:m>
                            <m:oMath xmlns:m="http://schemas.openxmlformats.org/officeDocument/2006/math">
                              <m:r>
                                <a:rPr lang="en-US" sz="2200" smtClean="0"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</m:oMath>
                          </a14:m>
                          <a:endParaRPr sz="2200" dirty="0">
                            <a:latin typeface="Cambria Math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sz="2200" dirty="0"/>
                            <a:t>​</a:t>
                          </a:r>
                          <a14:m>
                            <m:oMath xmlns:m="http://schemas.openxmlformats.org/officeDocument/2006/math">
                              <m:r>
                                <a:rPr lang="en-US" sz="2200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oMath>
                          </a14:m>
                          <a:endParaRPr sz="2200" dirty="0">
                            <a:latin typeface="Cambria Math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/>
                          <a:endParaRPr sz="2200" dirty="0"/>
                        </a:p>
                      </a:txBody>
                      <a:tcPr/>
                    </a:tc>
                    <a:tc vMerge="1">
                      <a:txBody>
                        <a:bodyPr/>
                        <a:lstStyle/>
                        <a:p>
                          <a:pPr algn="l"/>
                          <a:endParaRPr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389108">
                    <a:tc gridSpan="3">
                      <a:txBody>
                        <a:bodyPr/>
                        <a:lstStyle/>
                        <a:p>
                          <a:pPr algn="r">
                            <a:defRPr sz="1400"/>
                          </a:pPr>
                          <a:r>
                            <a:rPr sz="2200" dirty="0"/>
                            <a:t>​</a:t>
                          </a:r>
                          <a14:m>
                            <m:oMath xmlns:m="http://schemas.openxmlformats.org/officeDocument/2006/math">
                              <m:d>
                                <m:dPr>
                                  <m:ctrlPr>
                                    <a:rPr sz="22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sz="220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  <m:r>
                                    <a:rPr sz="220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  <m:r>
                                    <a:rPr sz="2200">
                                      <a:latin typeface="Cambria Math" panose="02040503050406030204" pitchFamily="18" charset="0"/>
                                    </a:rPr>
                                    <m:t>−1</m:t>
                                  </m:r>
                                </m:e>
                              </m:d>
                              <m:d>
                                <m:dPr>
                                  <m:ctrlPr>
                                    <a:rPr sz="22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sz="220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  <m:r>
                                    <a:rPr sz="2200">
                                      <a:latin typeface="Cambria Math" panose="02040503050406030204" pitchFamily="18" charset="0"/>
                                    </a:rPr>
                                    <m:t>+3</m:t>
                                  </m:r>
                                </m:e>
                              </m:d>
                            </m:oMath>
                          </a14:m>
                          <a:endParaRPr sz="2200" dirty="0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sz="2200" dirty="0"/>
                            <a:t>​</a:t>
                          </a:r>
                          <a:r>
                            <a:rPr lang="en-US" sz="2200" dirty="0"/>
                            <a:t>​</a:t>
                          </a:r>
                          <a14:m>
                            <m:oMath xmlns:m="http://schemas.openxmlformats.org/officeDocument/2006/math">
                              <m:r>
                                <a:rPr lang="en-US" sz="2200" smtClean="0"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</m:oMath>
                          </a14:m>
                          <a:endParaRPr sz="2200" dirty="0">
                            <a:latin typeface="Cambria Math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sz="2200" dirty="0"/>
                            <a:t>​</a:t>
                          </a:r>
                          <a14:m>
                            <m:oMath xmlns:m="http://schemas.openxmlformats.org/officeDocument/2006/math">
                              <m:r>
                                <a:rPr lang="en-US" sz="2200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oMath>
                          </a14:m>
                          <a:endParaRPr sz="2200" dirty="0">
                            <a:latin typeface="Cambria Math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/>
                          <a:endParaRPr sz="2200" dirty="0"/>
                        </a:p>
                      </a:txBody>
                      <a:tcPr/>
                    </a:tc>
                    <a:tc vMerge="1">
                      <a:txBody>
                        <a:bodyPr/>
                        <a:lstStyle/>
                        <a:p>
                          <a:pPr algn="l"/>
                          <a:endParaRPr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  <a:tr h="389108">
                    <a:tc>
                      <a:txBody>
                        <a:bodyPr/>
                        <a:lstStyle/>
                        <a:p>
                          <a:pPr algn="r">
                            <a:defRPr sz="1400"/>
                          </a:pPr>
                          <a:r>
                            <a:rPr sz="2200" dirty="0"/>
                            <a:t>​</a:t>
                          </a:r>
                          <a14:m>
                            <m:oMath xmlns:m="http://schemas.openxmlformats.org/officeDocument/2006/math">
                              <m:r>
                                <a:rPr sz="220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r>
                                <a:rPr sz="220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sz="2200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oMath>
                          </a14:m>
                          <a:endParaRPr sz="22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sz="2200" dirty="0"/>
                            <a:t>​</a:t>
                          </a:r>
                          <a:r>
                            <a:rPr lang="en-US" sz="2200" dirty="0"/>
                            <a:t>​</a:t>
                          </a:r>
                          <a14:m>
                            <m:oMath xmlns:m="http://schemas.openxmlformats.org/officeDocument/2006/math">
                              <m:r>
                                <a:rPr lang="en-US" sz="2200" smtClean="0"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</m:oMath>
                          </a14:m>
                          <a:endParaRPr sz="2200" dirty="0">
                            <a:latin typeface="Cambria Math"/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sz="2200" dirty="0"/>
                            <a:t>​</a:t>
                          </a:r>
                          <a14:m>
                            <m:oMath xmlns:m="http://schemas.openxmlformats.org/officeDocument/2006/math">
                              <m:r>
                                <a:rPr lang="en-US" sz="2200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oMath>
                          </a14:m>
                          <a:endParaRPr sz="2200" dirty="0">
                            <a:latin typeface="Cambria Math"/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defRPr sz="1400"/>
                          </a:pPr>
                          <a:r>
                            <a:rPr sz="2200" dirty="0"/>
                            <a:t>or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r">
                            <a:defRPr sz="1400"/>
                          </a:pPr>
                          <a:r>
                            <a:rPr sz="2200" dirty="0"/>
                            <a:t>​</a:t>
                          </a:r>
                          <a14:m>
                            <m:oMath xmlns:m="http://schemas.openxmlformats.org/officeDocument/2006/math">
                              <m:r>
                                <a:rPr sz="220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sz="2200">
                                  <a:latin typeface="Cambria Math" panose="02040503050406030204" pitchFamily="18" charset="0"/>
                                </a:rPr>
                                <m:t>+3</m:t>
                              </m:r>
                            </m:oMath>
                          </a14:m>
                          <a:endParaRPr sz="22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sz="2200" dirty="0"/>
                            <a:t>​</a:t>
                          </a:r>
                          <a14:m>
                            <m:oMath xmlns:m="http://schemas.openxmlformats.org/officeDocument/2006/math">
                              <m:r>
                                <a:rPr lang="en-US" sz="2200" smtClean="0">
                                  <a:latin typeface="Cambria Math" panose="02040503050406030204" pitchFamily="18" charset="0"/>
                                </a:rPr>
                                <m:t>=0</m:t>
                              </m:r>
                            </m:oMath>
                          </a14:m>
                          <a:endParaRPr sz="2200" dirty="0">
                            <a:latin typeface="Cambria Math"/>
                          </a:endParaRPr>
                        </a:p>
                      </a:txBody>
                      <a:tcPr anchor="ctr"/>
                    </a:tc>
                    <a:tc vMerge="1">
                      <a:txBody>
                        <a:bodyPr/>
                        <a:lstStyle/>
                        <a:p>
                          <a:pPr algn="l"/>
                          <a:endParaRPr sz="1400" dirty="0">
                            <a:latin typeface="Cambria Math"/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4"/>
                      </a:ext>
                    </a:extLst>
                  </a:tr>
                  <a:tr h="873394">
                    <a:tc>
                      <a:txBody>
                        <a:bodyPr/>
                        <a:lstStyle/>
                        <a:p>
                          <a:pPr algn="l">
                            <a:defRPr sz="1400"/>
                          </a:pPr>
                          <a14:m>
                            <m:oMathPara xmlns:m="http://schemas.openxmlformats.org/officeDocument/2006/math">
                              <m:oMathParaPr>
                                <m:jc m:val="right"/>
                              </m:oMathParaPr>
                              <m:oMath xmlns:m="http://schemas.openxmlformats.org/officeDocument/2006/math">
                                <m:r>
                                  <a:rPr sz="2200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oMath>
                            </m:oMathPara>
                          </a14:m>
                          <a:endParaRPr sz="22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sz="2200" dirty="0"/>
                            <a:t>​</a:t>
                          </a:r>
                          <a:r>
                            <a:rPr lang="en-US" sz="2200" dirty="0"/>
                            <a:t>​</a:t>
                          </a:r>
                          <a14:m>
                            <m:oMath xmlns:m="http://schemas.openxmlformats.org/officeDocument/2006/math">
                              <m:r>
                                <a:rPr lang="en-US" sz="2200" smtClean="0"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</m:oMath>
                          </a14:m>
                          <a:endParaRPr sz="2200" dirty="0">
                            <a:latin typeface="Cambria Math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400"/>
                          </a:pPr>
                          <a:r>
                            <a:rPr sz="2200" dirty="0"/>
                            <a:t>​</a:t>
                          </a: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sz="22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sz="220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sz="220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den>
                              </m:f>
                            </m:oMath>
                          </a14:m>
                          <a:endParaRPr sz="22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defRPr sz="1400"/>
                          </a:pPr>
                          <a:r>
                            <a:rPr sz="2200" dirty="0"/>
                            <a:t>or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400"/>
                          </a:pPr>
                          <a14:m>
                            <m:oMathPara xmlns:m="http://schemas.openxmlformats.org/officeDocument/2006/math">
                              <m:oMathParaPr>
                                <m:jc m:val="right"/>
                              </m:oMathParaPr>
                              <m:oMath xmlns:m="http://schemas.openxmlformats.org/officeDocument/2006/math">
                                <m:r>
                                  <a:rPr sz="2200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oMath>
                            </m:oMathPara>
                          </a14:m>
                          <a:endParaRPr sz="22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2200" dirty="0"/>
                            <a:t>​​</a:t>
                          </a:r>
                          <a14:m>
                            <m:oMath xmlns:m="http://schemas.openxmlformats.org/officeDocument/2006/math">
                              <m:r>
                                <a:rPr lang="en-US" sz="2200" smtClean="0">
                                  <a:latin typeface="Cambria Math" panose="02040503050406030204" pitchFamily="18" charset="0"/>
                                </a:rPr>
                                <m:t>=−3</m:t>
                              </m:r>
                            </m:oMath>
                          </a14:m>
                          <a:endParaRPr lang="en-US" sz="2200" dirty="0">
                            <a:latin typeface="Cambria Math"/>
                          </a:endParaRPr>
                        </a:p>
                      </a:txBody>
                      <a:tcPr/>
                    </a:tc>
                    <a:tc vMerge="1">
                      <a:txBody>
                        <a:bodyPr/>
                        <a:lstStyle/>
                        <a:p>
                          <a:pPr algn="l">
                            <a:defRPr sz="1400"/>
                          </a:pPr>
                          <a:endParaRPr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5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4" name="Table Placeholder 2">
                <a:extLst>
                  <a:ext uri="{FF2B5EF4-FFF2-40B4-BE49-F238E27FC236}">
                    <a16:creationId xmlns:a16="http://schemas.microsoft.com/office/drawing/2014/main" id="{64ACDA6F-FEC9-4ADF-AC4B-12E317747D09}"/>
                  </a:ext>
                </a:extLst>
              </p:cNvPr>
              <p:cNvGraphicFramePr>
                <a:graphicFrameLocks/>
              </p:cNvGraphicFramePr>
              <p:nvPr>
                <p:extLst>
                  <p:ext uri="{D42A27DB-BD31-4B8C-83A1-F6EECF244321}">
                    <p14:modId xmlns:p14="http://schemas.microsoft.com/office/powerpoint/2010/main" val="2350694374"/>
                  </p:ext>
                </p:extLst>
              </p:nvPr>
            </p:nvGraphicFramePr>
            <p:xfrm>
              <a:off x="914400" y="1524000"/>
              <a:ext cx="7772400" cy="3150631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1066800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533400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  <a:gridCol w="685800">
                      <a:extLst>
                        <a:ext uri="{9D8B030D-6E8A-4147-A177-3AD203B41FA5}">
                          <a16:colId xmlns:a16="http://schemas.microsoft.com/office/drawing/2014/main" val="20002"/>
                        </a:ext>
                      </a:extLst>
                    </a:gridCol>
                    <a:gridCol w="609600">
                      <a:extLst>
                        <a:ext uri="{9D8B030D-6E8A-4147-A177-3AD203B41FA5}">
                          <a16:colId xmlns:a16="http://schemas.microsoft.com/office/drawing/2014/main" val="20003"/>
                        </a:ext>
                      </a:extLst>
                    </a:gridCol>
                    <a:gridCol w="914400">
                      <a:extLst>
                        <a:ext uri="{9D8B030D-6E8A-4147-A177-3AD203B41FA5}">
                          <a16:colId xmlns:a16="http://schemas.microsoft.com/office/drawing/2014/main" val="20004"/>
                        </a:ext>
                      </a:extLst>
                    </a:gridCol>
                    <a:gridCol w="914400">
                      <a:extLst>
                        <a:ext uri="{9D8B030D-6E8A-4147-A177-3AD203B41FA5}">
                          <a16:colId xmlns:a16="http://schemas.microsoft.com/office/drawing/2014/main" val="20005"/>
                        </a:ext>
                      </a:extLst>
                    </a:gridCol>
                    <a:gridCol w="3048000">
                      <a:extLst>
                        <a:ext uri="{9D8B030D-6E8A-4147-A177-3AD203B41FA5}">
                          <a16:colId xmlns:a16="http://schemas.microsoft.com/office/drawing/2014/main" val="20006"/>
                        </a:ext>
                      </a:extLst>
                    </a:gridCol>
                  </a:tblGrid>
                  <a:tr h="570357">
                    <a:tc gridSpan="3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t="-7447" r="-240000" b="-450000"/>
                          </a:stretch>
                        </a:blip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375000" t="-7447" r="-800000" b="-45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316667" t="-7447" r="-433333" b="-45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endParaRPr sz="2200" dirty="0"/>
                        </a:p>
                      </a:txBody>
                      <a:tcPr/>
                    </a:tc>
                    <a:tc rowSpan="6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55000" t="-1354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426720">
                    <a:tc gridSpan="3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t="-144286" r="-240000" b="-504286"/>
                          </a:stretch>
                        </a:blip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375000" t="-144286" r="-800000" b="-50428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316667" t="-144286" r="-433333" b="-50428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endParaRPr sz="2200" dirty="0"/>
                        </a:p>
                      </a:txBody>
                      <a:tcPr/>
                    </a:tc>
                    <a:tc vMerge="1">
                      <a:txBody>
                        <a:bodyPr/>
                        <a:lstStyle/>
                        <a:p>
                          <a:pPr algn="l"/>
                          <a:endParaRPr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426720">
                    <a:tc gridSpan="3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t="-244286" r="-240000" b="-404286"/>
                          </a:stretch>
                        </a:blip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375000" t="-244286" r="-800000" b="-40428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316667" t="-244286" r="-433333" b="-40428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endParaRPr sz="2200" dirty="0"/>
                        </a:p>
                      </a:txBody>
                      <a:tcPr/>
                    </a:tc>
                    <a:tc vMerge="1">
                      <a:txBody>
                        <a:bodyPr/>
                        <a:lstStyle/>
                        <a:p>
                          <a:pPr algn="l"/>
                          <a:endParaRPr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426720">
                    <a:tc gridSpan="3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t="-344286" r="-240000" b="-304286"/>
                          </a:stretch>
                        </a:blip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375000" t="-344286" r="-800000" b="-30428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316667" t="-344286" r="-433333" b="-30428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endParaRPr sz="2200" dirty="0"/>
                        </a:p>
                      </a:txBody>
                      <a:tcPr/>
                    </a:tc>
                    <a:tc vMerge="1">
                      <a:txBody>
                        <a:bodyPr/>
                        <a:lstStyle/>
                        <a:p>
                          <a:pPr algn="l"/>
                          <a:endParaRPr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  <a:tr h="42672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2"/>
                          <a:stretch>
                            <a:fillRect t="-444286" r="-628571" b="-20428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2"/>
                          <a:stretch>
                            <a:fillRect l="-198864" t="-444286" r="-1150000" b="-20428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2"/>
                          <a:stretch>
                            <a:fillRect l="-234821" t="-444286" r="-803571" b="-20428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defRPr sz="1400"/>
                          </a:pPr>
                          <a:r>
                            <a:rPr sz="2200" dirty="0"/>
                            <a:t>or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2"/>
                          <a:stretch>
                            <a:fillRect l="-316667" t="-444286" r="-433333" b="-20428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2"/>
                          <a:stretch>
                            <a:fillRect l="-416667" t="-444286" r="-333333" b="-204286"/>
                          </a:stretch>
                        </a:blipFill>
                      </a:tcPr>
                    </a:tc>
                    <a:tc vMerge="1">
                      <a:txBody>
                        <a:bodyPr/>
                        <a:lstStyle/>
                        <a:p>
                          <a:pPr algn="l"/>
                          <a:endParaRPr sz="1400" dirty="0">
                            <a:latin typeface="Cambria Math"/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4"/>
                      </a:ext>
                    </a:extLst>
                  </a:tr>
                  <a:tr h="873394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t="-266434" r="-62857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98864" t="-266434" r="-115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234821" t="-266434" r="-80357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defRPr sz="1400"/>
                          </a:pPr>
                          <a:r>
                            <a:rPr sz="2200" dirty="0"/>
                            <a:t>or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316667" t="-266434" r="-43333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416667" t="-266434" r="-333333"/>
                          </a:stretch>
                        </a:blipFill>
                      </a:tcPr>
                    </a:tc>
                    <a:tc vMerge="1">
                      <a:txBody>
                        <a:bodyPr/>
                        <a:lstStyle/>
                        <a:p>
                          <a:pPr algn="l">
                            <a:defRPr sz="1400"/>
                          </a:pPr>
                          <a:endParaRPr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5"/>
                      </a:ext>
                    </a:extLst>
                  </a:tr>
                </a:tbl>
              </a:graphicData>
            </a:graphic>
          </p:graphicFrame>
        </mc:Fallback>
      </mc:AlternateContent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lang="en-US" dirty="0"/>
              <a:t>Example 8: Solving Polynomial-Like Equations by Factoring—Slide 3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457200" y="1246095"/>
            <a:ext cx="8229600" cy="4967067"/>
          </a:xfrm>
        </p:spPr>
        <p:txBody>
          <a:bodyPr/>
          <a:lstStyle/>
          <a:p>
            <a:pPr marL="514350" indent="-514350">
              <a:buFont typeface="+mj-lt"/>
              <a:buAutoNum type="alphaLcPeriod" startAt="2"/>
              <a:defRPr sz="2800"/>
            </a:pPr>
            <a:r>
              <a:rPr dirty="0"/>
              <a:t>​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4" name="Table Placeholder 2">
                <a:extLst>
                  <a:ext uri="{FF2B5EF4-FFF2-40B4-BE49-F238E27FC236}">
                    <a16:creationId xmlns:a16="http://schemas.microsoft.com/office/drawing/2014/main" id="{4CFD97EA-C894-44C8-9B34-8F22EFFB7422}"/>
                  </a:ext>
                </a:extLst>
              </p:cNvPr>
              <p:cNvGraphicFramePr>
                <a:graphicFrameLocks/>
              </p:cNvGraphicFramePr>
              <p:nvPr/>
            </p:nvGraphicFramePr>
            <p:xfrm>
              <a:off x="838201" y="1169289"/>
              <a:ext cx="7848599" cy="1802511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3352799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1219200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  <a:gridCol w="3276600">
                      <a:extLst>
                        <a:ext uri="{9D8B030D-6E8A-4147-A177-3AD203B41FA5}">
                          <a16:colId xmlns:a16="http://schemas.microsoft.com/office/drawing/2014/main" val="20002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pPr algn="r">
                            <a:defRPr sz="1800"/>
                          </a:pPr>
                          <a:r>
                            <a:rPr sz="2400" dirty="0"/>
                            <a:t>​</a:t>
                          </a:r>
                          <a14:m>
                            <m:oMath xmlns:m="http://schemas.openxmlformats.org/officeDocument/2006/math">
                              <m:sSup>
                                <m:sSupPr>
                                  <m:ctrlPr>
                                    <a:rPr sz="24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d>
                                    <m:dPr>
                                      <m:ctrlPr>
                                        <a:rPr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sz="2400">
                                          <a:latin typeface="Cambria Math"/>
                                        </a:rPr>
                                        <m:t>𝑥</m:t>
                                      </m:r>
                                      <m:r>
                                        <a:rPr sz="2400">
                                          <a:latin typeface="Cambria Math"/>
                                        </a:rPr>
                                        <m:t>−1</m:t>
                                      </m:r>
                                    </m:e>
                                  </m:d>
                                </m:e>
                                <m:sup>
                                  <m:f>
                                    <m:fPr>
                                      <m:ctrlPr>
                                        <a:rPr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sz="2400">
                                          <a:latin typeface="Cambria Math"/>
                                        </a:rPr>
                                        <m:t>1</m:t>
                                      </m:r>
                                    </m:num>
                                    <m:den>
                                      <m:r>
                                        <a:rPr sz="2400">
                                          <a:latin typeface="Cambria Math"/>
                                        </a:rPr>
                                        <m:t>2</m:t>
                                      </m:r>
                                    </m:den>
                                  </m:f>
                                </m:sup>
                              </m:sSup>
                              <m:r>
                                <a:rPr sz="2400">
                                  <a:latin typeface="Cambria Math"/>
                                </a:rPr>
                                <m:t>−</m:t>
                              </m:r>
                              <m:sSup>
                                <m:sSupPr>
                                  <m:ctrlPr>
                                    <a:rPr sz="24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d>
                                    <m:dPr>
                                      <m:ctrlPr>
                                        <a:rPr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sz="2400">
                                          <a:latin typeface="Cambria Math"/>
                                        </a:rPr>
                                        <m:t>𝑥</m:t>
                                      </m:r>
                                      <m:r>
                                        <a:rPr sz="2400">
                                          <a:latin typeface="Cambria Math"/>
                                        </a:rPr>
                                        <m:t>−1</m:t>
                                      </m:r>
                                    </m:e>
                                  </m:d>
                                </m:e>
                                <m:sup>
                                  <m:r>
                                    <a:rPr sz="2400">
                                      <a:latin typeface="Cambria Math"/>
                                    </a:rPr>
                                    <m:t>−</m:t>
                                  </m:r>
                                  <m:f>
                                    <m:fPr>
                                      <m:ctrlPr>
                                        <a:rPr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sz="2400">
                                          <a:latin typeface="Cambria Math"/>
                                        </a:rPr>
                                        <m:t>1</m:t>
                                      </m:r>
                                    </m:num>
                                    <m:den>
                                      <m:r>
                                        <a:rPr sz="2400">
                                          <a:latin typeface="Cambria Math"/>
                                        </a:rPr>
                                        <m:t>2</m:t>
                                      </m:r>
                                    </m:den>
                                  </m:f>
                                </m:sup>
                              </m:sSup>
                            </m:oMath>
                          </a14:m>
                          <a:endParaRPr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>
                            <a:lnSpc>
                              <a:spcPct val="150000"/>
                            </a:lnSpc>
                            <a:defRPr sz="1800"/>
                          </a:pPr>
                          <a:r>
                            <a:rPr sz="2400" dirty="0"/>
                            <a:t>​</a:t>
                          </a:r>
                          <a14:m>
                            <m:oMath xmlns:m="http://schemas.openxmlformats.org/officeDocument/2006/math">
                              <m:r>
                                <a:rPr sz="2400">
                                  <a:latin typeface="Cambria Math"/>
                                </a:rPr>
                                <m:t>=0</m:t>
                              </m:r>
                            </m:oMath>
                          </a14:m>
                          <a:endParaRPr sz="2400" dirty="0"/>
                        </a:p>
                      </a:txBody>
                      <a:tcPr anchor="ctr"/>
                    </a:tc>
                    <a:tc rowSpan="2">
                      <a:txBody>
                        <a:bodyPr/>
                        <a:lstStyle/>
                        <a:p>
                          <a:pPr algn="l">
                            <a:defRPr b="1"/>
                          </a:pPr>
                          <a:r>
                            <a:rPr lang="en-US" b="0" dirty="0"/>
                            <a:t>Again, we factor out the common algebraic expression raised to the lowest exponent.</a:t>
                          </a:r>
                          <a:endParaRPr b="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r">
                            <a:defRPr sz="1800"/>
                          </a:pPr>
                          <a:r>
                            <a:rPr sz="2400" dirty="0"/>
                            <a:t>​</a:t>
                          </a:r>
                          <a14:m>
                            <m:oMath xmlns:m="http://schemas.openxmlformats.org/officeDocument/2006/math">
                              <m:sSup>
                                <m:sSupPr>
                                  <m:ctrlPr>
                                    <a:rPr sz="24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d>
                                    <m:dPr>
                                      <m:ctrlPr>
                                        <a:rPr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sz="2400">
                                          <a:latin typeface="Cambria Math"/>
                                        </a:rPr>
                                        <m:t>𝑥</m:t>
                                      </m:r>
                                      <m:r>
                                        <a:rPr sz="2400">
                                          <a:latin typeface="Cambria Math"/>
                                        </a:rPr>
                                        <m:t>−1</m:t>
                                      </m:r>
                                    </m:e>
                                  </m:d>
                                </m:e>
                                <m:sup>
                                  <m:r>
                                    <a:rPr sz="2400">
                                      <a:latin typeface="Cambria Math"/>
                                    </a:rPr>
                                    <m:t>−</m:t>
                                  </m:r>
                                  <m:f>
                                    <m:fPr>
                                      <m:ctrlPr>
                                        <a:rPr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sz="2400">
                                          <a:latin typeface="Cambria Math"/>
                                        </a:rPr>
                                        <m:t>1</m:t>
                                      </m:r>
                                    </m:num>
                                    <m:den>
                                      <m:r>
                                        <a:rPr sz="2400">
                                          <a:latin typeface="Cambria Math"/>
                                        </a:rPr>
                                        <m:t>2</m:t>
                                      </m:r>
                                    </m:den>
                                  </m:f>
                                </m:sup>
                              </m:sSup>
                              <m:d>
                                <m:dPr>
                                  <m:ctrlPr>
                                    <a:rPr sz="24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d>
                                    <m:dPr>
                                      <m:ctrlPr>
                                        <a:rPr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sz="2400">
                                          <a:latin typeface="Cambria Math"/>
                                        </a:rPr>
                                        <m:t>𝑥</m:t>
                                      </m:r>
                                      <m:r>
                                        <a:rPr sz="2400">
                                          <a:latin typeface="Cambria Math"/>
                                        </a:rPr>
                                        <m:t>−1</m:t>
                                      </m:r>
                                    </m:e>
                                  </m:d>
                                  <m:r>
                                    <a:rPr sz="2400">
                                      <a:latin typeface="Cambria Math"/>
                                    </a:rPr>
                                    <m:t>−1</m:t>
                                  </m:r>
                                </m:e>
                              </m:d>
                            </m:oMath>
                          </a14:m>
                          <a:endParaRPr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>
                            <a:lnSpc>
                              <a:spcPct val="150000"/>
                            </a:lnSpc>
                            <a:defRPr sz="1800"/>
                          </a:pPr>
                          <a:r>
                            <a:rPr sz="2400" dirty="0"/>
                            <a:t>​</a:t>
                          </a:r>
                          <a14:m>
                            <m:oMath xmlns:m="http://schemas.openxmlformats.org/officeDocument/2006/math">
                              <m:r>
                                <a:rPr sz="2400">
                                  <a:latin typeface="Cambria Math"/>
                                </a:rPr>
                                <m:t>=0</m:t>
                              </m:r>
                            </m:oMath>
                          </a14:m>
                          <a:endParaRPr sz="2400" dirty="0"/>
                        </a:p>
                      </a:txBody>
                      <a:tcPr anchor="ctr"/>
                    </a:tc>
                    <a:tc vMerge="1">
                      <a:txBody>
                        <a:bodyPr/>
                        <a:lstStyle/>
                        <a:p>
                          <a:pPr algn="l"/>
                          <a:endParaRPr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r">
                            <a:defRPr sz="1800"/>
                          </a:pPr>
                          <a:r>
                            <a:rPr sz="2400" dirty="0"/>
                            <a:t>​</a:t>
                          </a:r>
                          <a14:m>
                            <m:oMath xmlns:m="http://schemas.openxmlformats.org/officeDocument/2006/math">
                              <m:sSup>
                                <m:sSupPr>
                                  <m:ctrlPr>
                                    <a:rPr sz="24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d>
                                    <m:dPr>
                                      <m:ctrlPr>
                                        <a:rPr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sz="2400">
                                          <a:latin typeface="Cambria Math"/>
                                        </a:rPr>
                                        <m:t>𝑥</m:t>
                                      </m:r>
                                      <m:r>
                                        <a:rPr sz="2400">
                                          <a:latin typeface="Cambria Math"/>
                                        </a:rPr>
                                        <m:t>−1</m:t>
                                      </m:r>
                                    </m:e>
                                  </m:d>
                                </m:e>
                                <m:sup>
                                  <m:r>
                                    <a:rPr sz="2400">
                                      <a:latin typeface="Cambria Math"/>
                                    </a:rPr>
                                    <m:t>−</m:t>
                                  </m:r>
                                  <m:f>
                                    <m:fPr>
                                      <m:ctrlPr>
                                        <a:rPr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sz="2400">
                                          <a:latin typeface="Cambria Math"/>
                                        </a:rPr>
                                        <m:t>1</m:t>
                                      </m:r>
                                    </m:num>
                                    <m:den>
                                      <m:r>
                                        <a:rPr sz="2400">
                                          <a:latin typeface="Cambria Math"/>
                                        </a:rPr>
                                        <m:t>2</m:t>
                                      </m:r>
                                    </m:den>
                                  </m:f>
                                </m:sup>
                              </m:sSup>
                              <m:d>
                                <m:dPr>
                                  <m:ctrlPr>
                                    <a:rPr sz="24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sz="2400">
                                      <a:latin typeface="Cambria Math"/>
                                    </a:rPr>
                                    <m:t>𝑥</m:t>
                                  </m:r>
                                  <m:r>
                                    <a:rPr sz="2400">
                                      <a:latin typeface="Cambria Math"/>
                                    </a:rPr>
                                    <m:t>−2</m:t>
                                  </m:r>
                                </m:e>
                              </m:d>
                            </m:oMath>
                          </a14:m>
                          <a:endParaRPr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>
                            <a:lnSpc>
                              <a:spcPct val="150000"/>
                            </a:lnSpc>
                            <a:defRPr sz="1800"/>
                          </a:pPr>
                          <a:r>
                            <a:rPr sz="2400" dirty="0"/>
                            <a:t>​</a:t>
                          </a:r>
                          <a14:m>
                            <m:oMath xmlns:m="http://schemas.openxmlformats.org/officeDocument/2006/math">
                              <m:r>
                                <a:rPr sz="2400">
                                  <a:latin typeface="Cambria Math"/>
                                </a:rPr>
                                <m:t>=0</m:t>
                              </m:r>
                            </m:oMath>
                          </a14:m>
                          <a:endParaRPr sz="24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l"/>
                          <a:endParaRPr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4" name="Table Placeholder 2">
                <a:extLst>
                  <a:ext uri="{FF2B5EF4-FFF2-40B4-BE49-F238E27FC236}">
                    <a16:creationId xmlns:a16="http://schemas.microsoft.com/office/drawing/2014/main" id="{4CFD97EA-C894-44C8-9B34-8F22EFFB7422}"/>
                  </a:ext>
                </a:extLst>
              </p:cNvPr>
              <p:cNvGraphicFramePr>
                <a:graphicFrameLocks/>
              </p:cNvGraphicFramePr>
              <p:nvPr>
                <p:extLst>
                  <p:ext uri="{D42A27DB-BD31-4B8C-83A1-F6EECF244321}">
                    <p14:modId xmlns:p14="http://schemas.microsoft.com/office/powerpoint/2010/main" val="4010002503"/>
                  </p:ext>
                </p:extLst>
              </p:nvPr>
            </p:nvGraphicFramePr>
            <p:xfrm>
              <a:off x="838201" y="1169289"/>
              <a:ext cx="7848599" cy="1802511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3352799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1219200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  <a:gridCol w="3276600">
                      <a:extLst>
                        <a:ext uri="{9D8B030D-6E8A-4147-A177-3AD203B41FA5}">
                          <a16:colId xmlns:a16="http://schemas.microsoft.com/office/drawing/2014/main" val="20002"/>
                        </a:ext>
                      </a:extLst>
                    </a:gridCol>
                  </a:tblGrid>
                  <a:tr h="591058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t="-5155" r="-134182" b="-22989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2"/>
                          <a:stretch>
                            <a:fillRect l="-275000" t="-5155" r="-269000" b="-229897"/>
                          </a:stretch>
                        </a:blipFill>
                      </a:tcPr>
                    </a:tc>
                    <a:tc rowSpan="2">
                      <a:txBody>
                        <a:bodyPr/>
                        <a:lstStyle/>
                        <a:p>
                          <a:pPr algn="l">
                            <a:defRPr b="1"/>
                          </a:pPr>
                          <a:r>
                            <a:rPr lang="en-US" b="0" dirty="0"/>
                            <a:t>Again, we factor out the common algebraic expression raised to the lowest exponent.</a:t>
                          </a:r>
                          <a:endParaRPr b="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620395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t="-99029" r="-134182" b="-11650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2"/>
                          <a:stretch>
                            <a:fillRect l="-275000" t="-99029" r="-269000" b="-116505"/>
                          </a:stretch>
                        </a:blipFill>
                      </a:tcPr>
                    </a:tc>
                    <a:tc vMerge="1">
                      <a:txBody>
                        <a:bodyPr/>
                        <a:lstStyle/>
                        <a:p>
                          <a:pPr algn="l"/>
                          <a:endParaRPr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591058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t="-211340" r="-134182" b="-2371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2"/>
                          <a:stretch>
                            <a:fillRect l="-275000" t="-211340" r="-269000" b="-2371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endParaRPr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</a:tbl>
              </a:graphicData>
            </a:graphic>
          </p:graphicFrame>
        </mc:Fallback>
      </mc:AlternateContent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lang="en-US" dirty="0"/>
              <a:t>Example 8: Solving Polynomial-Like Equations by Factoring—Slide 4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 fontScale="92500" lnSpcReduction="10000"/>
          </a:bodyPr>
          <a:lstStyle/>
          <a:p>
            <a:pPr>
              <a:defRPr sz="2800"/>
            </a:pPr>
            <a:r>
              <a:rPr dirty="0"/>
              <a:t>​</a:t>
            </a:r>
            <a:r>
              <a:rPr sz="2800" dirty="0"/>
              <a:t>This equation leads to two equations, only one of which has a solution. (Note that there is no value for </a:t>
            </a:r>
            <a:r>
              <a:rPr lang="en-US" sz="2800" i="1" dirty="0"/>
              <a:t>x </a:t>
            </a:r>
            <a:r>
              <a:rPr lang="en-US" sz="2800" dirty="0"/>
              <a:t>that</a:t>
            </a:r>
            <a:r>
              <a:rPr sz="2800" dirty="0"/>
              <a:t> would solve the first of the two equations.)</a:t>
            </a:r>
          </a:p>
          <a:p>
            <a:r>
              <a:rPr dirty="0"/>
              <a:t>​</a:t>
            </a:r>
          </a:p>
          <a:p>
            <a:pPr algn="l"/>
            <a:endParaRPr lang="en-US" dirty="0"/>
          </a:p>
          <a:p>
            <a:pPr algn="l"/>
            <a:endParaRPr lang="en-US" dirty="0"/>
          </a:p>
          <a:p>
            <a:pPr algn="l"/>
            <a:endParaRPr lang="en-US" dirty="0"/>
          </a:p>
          <a:p>
            <a:pPr algn="l"/>
            <a:endParaRPr dirty="0"/>
          </a:p>
          <a:p>
            <a:pPr algn="l"/>
            <a:r>
              <a:rPr dirty="0"/>
              <a:t>​</a:t>
            </a:r>
            <a:r>
              <a:rPr sz="2800" dirty="0"/>
              <a:t>The original equation has only one solution.</a:t>
            </a:r>
          </a:p>
          <a:p>
            <a:pPr algn="ctr">
              <a:defRPr sz="2800"/>
            </a:pPr>
            <a:r>
              <a:rPr dirty="0"/>
              <a:t>​</a:t>
            </a:r>
            <a:r>
              <a:rPr lang="en-US" i="1" dirty="0"/>
              <a:t>x</a:t>
            </a:r>
            <a:r>
              <a:rPr lang="en-US" dirty="0"/>
              <a:t> </a:t>
            </a:r>
            <a:r>
              <a:rPr lang="en-US" dirty="0">
                <a:latin typeface="Cambria Math" panose="02040503050406030204" pitchFamily="18" charset="0"/>
                <a:ea typeface="Cambria Math" panose="02040503050406030204" pitchFamily="18" charset="0"/>
              </a:rPr>
              <a:t>= 2</a:t>
            </a:r>
            <a:endParaRPr dirty="0">
              <a:latin typeface="Cambria Math" panose="02040503050406030204" pitchFamily="18" charset="0"/>
              <a:ea typeface="Cambria Math" panose="02040503050406030204" pitchFamily="18" charset="0"/>
            </a:endParaRPr>
          </a:p>
          <a:p>
            <a:r>
              <a:rPr dirty="0"/>
              <a:t>​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4" name="Table 3"/>
              <p:cNvGraphicFramePr>
                <a:graphicFrameLocks noGrp="1"/>
              </p:cNvGraphicFramePr>
              <p:nvPr/>
            </p:nvGraphicFramePr>
            <p:xfrm>
              <a:off x="761501" y="2286000"/>
              <a:ext cx="3184864" cy="1828800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1508464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1676400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</a:tblGrid>
                  <a:tr h="914400">
                    <a:tc>
                      <a:txBody>
                        <a:bodyPr/>
                        <a:lstStyle/>
                        <a:p>
                          <a:pPr algn="r">
                            <a:defRPr sz="1600"/>
                          </a:pPr>
                          <a:r>
                            <a:rPr sz="2400" dirty="0"/>
                            <a:t>​</a:t>
                          </a:r>
                          <a14:m>
                            <m:oMath xmlns:m="http://schemas.openxmlformats.org/officeDocument/2006/math">
                              <m:sSup>
                                <m:sSupPr>
                                  <m:ctrlPr>
                                    <a:rPr sz="24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d>
                                    <m:dPr>
                                      <m:ctrlPr>
                                        <a:rPr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sz="2400">
                                          <a:latin typeface="Cambria Math"/>
                                        </a:rPr>
                                        <m:t>𝑥</m:t>
                                      </m:r>
                                      <m:r>
                                        <a:rPr sz="2400">
                                          <a:latin typeface="Cambria Math"/>
                                        </a:rPr>
                                        <m:t>−1</m:t>
                                      </m:r>
                                    </m:e>
                                  </m:d>
                                </m:e>
                                <m:sup>
                                  <m:r>
                                    <a:rPr sz="2400">
                                      <a:latin typeface="Cambria Math"/>
                                    </a:rPr>
                                    <m:t>−</m:t>
                                  </m:r>
                                  <m:f>
                                    <m:fPr>
                                      <m:ctrlPr>
                                        <a:rPr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sz="2400">
                                          <a:latin typeface="Cambria Math"/>
                                        </a:rPr>
                                        <m:t>1</m:t>
                                      </m:r>
                                    </m:num>
                                    <m:den>
                                      <m:r>
                                        <a:rPr sz="2400">
                                          <a:latin typeface="Cambria Math"/>
                                        </a:rPr>
                                        <m:t>2</m:t>
                                      </m:r>
                                    </m:den>
                                  </m:f>
                                </m:sup>
                              </m:sSup>
                            </m:oMath>
                          </a14:m>
                          <a:endParaRPr sz="2400" dirty="0"/>
                        </a:p>
                      </a:txBody>
                      <a:tcPr marL="36576" marR="36576" marT="36576" marB="36576" anchor="ctr"/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600"/>
                          </a:pPr>
                          <a:r>
                            <a:rPr sz="2400" dirty="0"/>
                            <a:t>​</a:t>
                          </a:r>
                          <a14:m>
                            <m:oMath xmlns:m="http://schemas.openxmlformats.org/officeDocument/2006/math">
                              <m:r>
                                <a:rPr sz="2400">
                                  <a:latin typeface="Cambria Math"/>
                                </a:rPr>
                                <m:t>=0</m:t>
                              </m:r>
                            </m:oMath>
                          </a14:m>
                          <a:endParaRPr sz="2400" dirty="0"/>
                        </a:p>
                      </a:txBody>
                      <a:tcPr marL="36576" marR="36576" marT="36576" marB="36576" anchor="ctr"/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914400">
                    <a:tc>
                      <a:txBody>
                        <a:bodyPr/>
                        <a:lstStyle/>
                        <a:p>
                          <a:pPr algn="r">
                            <a:defRPr sz="1600"/>
                          </a:pPr>
                          <a:r>
                            <a:rPr sz="2400" dirty="0"/>
                            <a:t>​</a:t>
                          </a: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sz="24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sz="2400">
                                      <a:latin typeface="Cambria Math"/>
                                    </a:rPr>
                                    <m:t>1</m:t>
                                  </m:r>
                                </m:num>
                                <m:den>
                                  <m:sSup>
                                    <m:sSupPr>
                                      <m:ctrlPr>
                                        <a:rPr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d>
                                        <m:dPr>
                                          <m:ctrlPr>
                                            <a:rPr sz="24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dPr>
                                        <m:e>
                                          <m:r>
                                            <a:rPr sz="2400">
                                              <a:latin typeface="Cambria Math"/>
                                            </a:rPr>
                                            <m:t>𝑥</m:t>
                                          </m:r>
                                          <m:r>
                                            <a:rPr sz="2400">
                                              <a:latin typeface="Cambria Math"/>
                                            </a:rPr>
                                            <m:t>−1</m:t>
                                          </m:r>
                                        </m:e>
                                      </m:d>
                                    </m:e>
                                    <m:sup>
                                      <m:f>
                                        <m:fPr>
                                          <m:ctrlPr>
                                            <a:rPr sz="24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fPr>
                                        <m:num>
                                          <m:r>
                                            <a:rPr sz="2400">
                                              <a:latin typeface="Cambria Math"/>
                                            </a:rPr>
                                            <m:t>1</m:t>
                                          </m:r>
                                        </m:num>
                                        <m:den>
                                          <m:r>
                                            <a:rPr sz="2400">
                                              <a:latin typeface="Cambria Math"/>
                                            </a:rPr>
                                            <m:t>2</m:t>
                                          </m:r>
                                        </m:den>
                                      </m:f>
                                    </m:sup>
                                  </m:sSup>
                                </m:den>
                              </m:f>
                            </m:oMath>
                          </a14:m>
                          <a:endParaRPr sz="2400" dirty="0"/>
                        </a:p>
                      </a:txBody>
                      <a:tcPr marL="36576" marR="36576" marT="36576" marB="36576" anchor="ctr"/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600"/>
                          </a:pPr>
                          <a:r>
                            <a:rPr sz="2400" dirty="0"/>
                            <a:t>​</a:t>
                          </a:r>
                          <a14:m>
                            <m:oMath xmlns:m="http://schemas.openxmlformats.org/officeDocument/2006/math">
                              <m:r>
                                <a:rPr sz="2400">
                                  <a:latin typeface="Cambria Math"/>
                                </a:rPr>
                                <m:t>=0</m:t>
                              </m:r>
                            </m:oMath>
                          </a14:m>
                          <a:endParaRPr sz="2400" dirty="0"/>
                        </a:p>
                      </a:txBody>
                      <a:tcPr marL="36576" marR="36576" marT="36576" marB="36576" anchor="ctr"/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4" name="Table 3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034937607"/>
                  </p:ext>
                </p:extLst>
              </p:nvPr>
            </p:nvGraphicFramePr>
            <p:xfrm>
              <a:off x="761501" y="2286000"/>
              <a:ext cx="3184864" cy="1828800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1508464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1676400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</a:tblGrid>
                  <a:tr h="9144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36576" marR="36576" marT="36576" marB="36576" anchor="ctr">
                        <a:blipFill>
                          <a:blip r:embed="rId3"/>
                          <a:stretch>
                            <a:fillRect r="-111290" b="-10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36576" marR="36576" marT="36576" marB="36576" anchor="ctr">
                        <a:blipFill>
                          <a:blip r:embed="rId3"/>
                          <a:stretch>
                            <a:fillRect l="-89855" b="-10000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9144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36576" marR="36576" marT="36576" marB="36576" anchor="ctr">
                        <a:blipFill>
                          <a:blip r:embed="rId3"/>
                          <a:stretch>
                            <a:fillRect t="-100000" r="-11129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36576" marR="36576" marT="36576" marB="36576" anchor="ctr">
                        <a:blipFill>
                          <a:blip r:embed="rId3"/>
                          <a:stretch>
                            <a:fillRect l="-89855" t="-10000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5" name="Table 4"/>
              <p:cNvGraphicFramePr>
                <a:graphicFrameLocks noGrp="1"/>
              </p:cNvGraphicFramePr>
              <p:nvPr/>
            </p:nvGraphicFramePr>
            <p:xfrm>
              <a:off x="5349536" y="2286000"/>
              <a:ext cx="2956264" cy="1828800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1127464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1828800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</a:tblGrid>
                  <a:tr h="914400">
                    <a:tc>
                      <a:txBody>
                        <a:bodyPr/>
                        <a:lstStyle/>
                        <a:p>
                          <a:pPr algn="r">
                            <a:defRPr sz="1600"/>
                          </a:pPr>
                          <a:r>
                            <a:rPr sz="2400" dirty="0"/>
                            <a:t>​</a:t>
                          </a:r>
                          <a14:m>
                            <m:oMath xmlns:m="http://schemas.openxmlformats.org/officeDocument/2006/math">
                              <m:r>
                                <a:rPr sz="2400">
                                  <a:latin typeface="Cambria Math"/>
                                </a:rPr>
                                <m:t>𝑥</m:t>
                              </m:r>
                              <m:r>
                                <a:rPr sz="2400">
                                  <a:latin typeface="Cambria Math"/>
                                </a:rPr>
                                <m:t>−2</m:t>
                              </m:r>
                            </m:oMath>
                          </a14:m>
                          <a:endParaRPr sz="2400" dirty="0"/>
                        </a:p>
                      </a:txBody>
                      <a:tcPr marL="36576" marR="36576" marT="36576" marB="36576" anchor="ctr"/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600"/>
                          </a:pPr>
                          <a:r>
                            <a:rPr sz="2400" dirty="0"/>
                            <a:t>​</a:t>
                          </a:r>
                          <a14:m>
                            <m:oMath xmlns:m="http://schemas.openxmlformats.org/officeDocument/2006/math">
                              <m:r>
                                <a:rPr sz="2400">
                                  <a:latin typeface="Cambria Math"/>
                                </a:rPr>
                                <m:t>=0</m:t>
                              </m:r>
                            </m:oMath>
                          </a14:m>
                          <a:endParaRPr sz="2400" dirty="0"/>
                        </a:p>
                      </a:txBody>
                      <a:tcPr marL="36576" marR="36576" marT="36576" marB="36576" anchor="ctr"/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914400">
                    <a:tc>
                      <a:txBody>
                        <a:bodyPr/>
                        <a:lstStyle/>
                        <a:p>
                          <a:pPr algn="r">
                            <a:defRPr sz="1600"/>
                          </a:pPr>
                          <a:r>
                            <a:rPr sz="2400" dirty="0"/>
                            <a:t>​</a:t>
                          </a:r>
                          <a14:m>
                            <m:oMath xmlns:m="http://schemas.openxmlformats.org/officeDocument/2006/math">
                              <m:r>
                                <a:rPr sz="2400">
                                  <a:latin typeface="Cambria Math"/>
                                </a:rPr>
                                <m:t>𝑥</m:t>
                              </m:r>
                            </m:oMath>
                          </a14:m>
                          <a:endParaRPr sz="2400" dirty="0"/>
                        </a:p>
                      </a:txBody>
                      <a:tcPr marL="36576" marR="36576" marT="36576" marB="36576" anchor="ctr"/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600"/>
                          </a:pPr>
                          <a:r>
                            <a:rPr sz="2400" dirty="0"/>
                            <a:t>​</a:t>
                          </a:r>
                          <a14:m>
                            <m:oMath xmlns:m="http://schemas.openxmlformats.org/officeDocument/2006/math">
                              <m:r>
                                <a:rPr sz="2400">
                                  <a:latin typeface="Cambria Math"/>
                                </a:rPr>
                                <m:t>=2</m:t>
                              </m:r>
                            </m:oMath>
                          </a14:m>
                          <a:endParaRPr sz="2400" dirty="0"/>
                        </a:p>
                      </a:txBody>
                      <a:tcPr marL="36576" marR="36576" marT="36576" marB="36576" anchor="ctr"/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5" name="Table 4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905270949"/>
                  </p:ext>
                </p:extLst>
              </p:nvPr>
            </p:nvGraphicFramePr>
            <p:xfrm>
              <a:off x="5349536" y="2286000"/>
              <a:ext cx="2956264" cy="1828800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1127464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1828800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</a:tblGrid>
                  <a:tr h="9144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36576" marR="36576" marT="36576" marB="36576" anchor="ctr">
                        <a:blipFill>
                          <a:blip r:embed="rId4"/>
                          <a:stretch>
                            <a:fillRect r="-162703" b="-10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36576" marR="36576" marT="36576" marB="36576" anchor="ctr">
                        <a:blipFill>
                          <a:blip r:embed="rId4"/>
                          <a:stretch>
                            <a:fillRect l="-61462" b="-10000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9144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36576" marR="36576" marT="36576" marB="36576" anchor="ctr">
                        <a:blipFill>
                          <a:blip r:embed="rId4"/>
                          <a:stretch>
                            <a:fillRect t="-100000" r="-16270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36576" marR="36576" marT="36576" marB="36576" anchor="ctr">
                        <a:blipFill>
                          <a:blip r:embed="rId4"/>
                          <a:stretch>
                            <a:fillRect l="-61462" t="-10000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</a:tbl>
              </a:graphicData>
            </a:graphic>
          </p:graphicFrame>
        </mc:Fallback>
      </mc:AlternateContent>
      <p:sp>
        <p:nvSpPr>
          <p:cNvPr id="6" name="TextBox 5">
            <a:extLst>
              <a:ext uri="{FF2B5EF4-FFF2-40B4-BE49-F238E27FC236}">
                <a16:creationId xmlns:a16="http://schemas.microsoft.com/office/drawing/2014/main" id="{5BB7B4FD-56A9-425B-8754-7FD392A11222}"/>
              </a:ext>
            </a:extLst>
          </p:cNvPr>
          <p:cNvSpPr txBox="1"/>
          <p:nvPr/>
        </p:nvSpPr>
        <p:spPr>
          <a:xfrm>
            <a:off x="3962400" y="2514600"/>
            <a:ext cx="1066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or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dirty="0"/>
              <a:t>Example </a:t>
            </a:r>
            <a:r>
              <a:rPr lang="en-US" dirty="0"/>
              <a:t>9</a:t>
            </a:r>
            <a:r>
              <a:rPr dirty="0"/>
              <a:t>: Solving Equations by Factoring</a:t>
            </a:r>
            <a:r>
              <a:rPr lang="en-US" dirty="0"/>
              <a:t>—Slide 1</a:t>
            </a:r>
            <a:endParaRPr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pPr>
                  <a:defRPr sz="2800"/>
                </a:pPr>
                <a:r>
                  <a:rPr sz="2800"/>
                  <a:t>Solve the equation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>
                            <a:latin typeface="Cambria Math" panose="02040503050406030204" pitchFamily="18" charset="0"/>
                          </a:rPr>
                          <m:t>−2</m:t>
                        </m:r>
                      </m:sup>
                    </m:sSup>
                    <m:r>
                      <a:rPr>
                        <a:latin typeface="Cambria Math" panose="02040503050406030204" pitchFamily="18" charset="0"/>
                      </a:rPr>
                      <m:t>−7</m:t>
                    </m:r>
                    <m:sSup>
                      <m:sSupPr>
                        <m:ctrlPr>
                          <a:rPr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>
                            <a:latin typeface="Cambria Math" panose="02040503050406030204" pitchFamily="18" charset="0"/>
                          </a:rPr>
                          <m:t>−1</m:t>
                        </m:r>
                      </m:sup>
                    </m:sSup>
                    <m:r>
                      <a:rPr>
                        <a:latin typeface="Cambria Math" panose="02040503050406030204" pitchFamily="18" charset="0"/>
                      </a:rPr>
                      <m:t>+12=0</m:t>
                    </m:r>
                  </m:oMath>
                </a14:m>
                <a:r>
                  <a:rPr sz="2800"/>
                  <a:t> by factoring.</a:t>
                </a:r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481" t="-122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dirty="0"/>
              <a:t>Example </a:t>
            </a:r>
            <a:r>
              <a:rPr lang="en-US" dirty="0"/>
              <a:t>9</a:t>
            </a:r>
            <a:r>
              <a:rPr dirty="0"/>
              <a:t>: Solving Equations by Factoring</a:t>
            </a:r>
            <a:r>
              <a:rPr lang="en-US" dirty="0"/>
              <a:t>—Slide 2</a:t>
            </a:r>
            <a:endParaRPr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r>
                  <a:rPr sz="2800" b="1" dirty="0"/>
                  <a:t>Solution</a:t>
                </a:r>
              </a:p>
              <a:p>
                <a:pPr>
                  <a:defRPr sz="2800"/>
                </a:pPr>
                <a:r>
                  <a:rPr sz="2800" dirty="0"/>
                  <a:t>While the given equation is not quadratic, it certainly bears a strong resemblance to one that is. In fact, if we make the substitution </a:t>
                </a:r>
                <a14:m>
                  <m:oMath xmlns:m="http://schemas.openxmlformats.org/officeDocument/2006/math">
                    <m:r>
                      <a:rPr>
                        <a:latin typeface="Cambria Math" panose="02040503050406030204" pitchFamily="18" charset="0"/>
                      </a:rPr>
                      <m:t>𝑦</m:t>
                    </m:r>
                    <m:r>
                      <a:rPr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>
                            <a:latin typeface="Cambria Math" panose="02040503050406030204" pitchFamily="18" charset="0"/>
                          </a:rPr>
                          <m:t>−1</m:t>
                        </m:r>
                      </m:sup>
                    </m:sSup>
                  </m:oMath>
                </a14:m>
                <a:r>
                  <a:rPr sz="2800" dirty="0"/>
                  <a:t>, we obtain the quadratic equation</a:t>
                </a:r>
              </a:p>
              <a:p>
                <a:pPr algn="ctr">
                  <a:defRPr sz="2800"/>
                </a:pPr>
                <a14:m>
                  <m:oMath xmlns:m="http://schemas.openxmlformats.org/officeDocument/2006/math">
                    <m:sSup>
                      <m:sSupPr>
                        <m:ctrlPr>
                          <a:rPr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p>
                        <m:r>
                          <a:rPr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>
                        <a:latin typeface="Cambria Math" panose="02040503050406030204" pitchFamily="18" charset="0"/>
                      </a:rPr>
                      <m:t>−7</m:t>
                    </m:r>
                    <m:r>
                      <a:rPr>
                        <a:latin typeface="Cambria Math" panose="02040503050406030204" pitchFamily="18" charset="0"/>
                      </a:rPr>
                      <m:t>𝑦</m:t>
                    </m:r>
                    <m:r>
                      <a:rPr>
                        <a:latin typeface="Cambria Math" panose="02040503050406030204" pitchFamily="18" charset="0"/>
                      </a:rPr>
                      <m:t>+12=0</m:t>
                    </m:r>
                  </m:oMath>
                </a14:m>
                <a:r>
                  <a:rPr sz="2800" dirty="0"/>
                  <a:t>,</a:t>
                </a:r>
              </a:p>
              <a:p>
                <a:pPr>
                  <a:defRPr sz="2800"/>
                </a:pPr>
                <a:r>
                  <a:rPr sz="2800" dirty="0"/>
                  <a:t>which we can solve by factoring the trinomial as </a:t>
                </a:r>
                <a:br>
                  <a:rPr lang="en-US" sz="2800" dirty="0"/>
                </a:br>
                <a14:m>
                  <m:oMath xmlns:m="http://schemas.openxmlformats.org/officeDocument/2006/math">
                    <m:d>
                      <m:dPr>
                        <m:ctrlPr>
                          <a:rPr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>
                            <a:latin typeface="Cambria Math" panose="02040503050406030204" pitchFamily="18" charset="0"/>
                          </a:rPr>
                          <m:t>𝑦</m:t>
                        </m:r>
                        <m:r>
                          <a:rPr>
                            <a:latin typeface="Cambria Math" panose="02040503050406030204" pitchFamily="18" charset="0"/>
                          </a:rPr>
                          <m:t>−3</m:t>
                        </m:r>
                      </m:e>
                    </m:d>
                    <m:d>
                      <m:dPr>
                        <m:ctrlPr>
                          <a:rPr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>
                            <a:latin typeface="Cambria Math" panose="02040503050406030204" pitchFamily="18" charset="0"/>
                          </a:rPr>
                          <m:t>𝑦</m:t>
                        </m:r>
                        <m:r>
                          <a:rPr>
                            <a:latin typeface="Cambria Math" panose="02040503050406030204" pitchFamily="18" charset="0"/>
                          </a:rPr>
                          <m:t>−4</m:t>
                        </m:r>
                      </m:e>
                    </m:d>
                  </m:oMath>
                </a14:m>
                <a:r>
                  <a:rPr sz="2800" dirty="0"/>
                  <a:t>. This gives us</a:t>
                </a:r>
                <a:r>
                  <a:rPr lang="en-US" sz="2800" dirty="0"/>
                  <a:t> </a:t>
                </a:r>
                <a:r>
                  <a:rPr lang="en-US" sz="2800" i="1" dirty="0"/>
                  <a:t>y</a:t>
                </a:r>
                <a:r>
                  <a:rPr lang="en-US" sz="2800" dirty="0"/>
                  <a:t> </a:t>
                </a:r>
                <a:r>
                  <a:rPr lang="en-US" sz="28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= 3</a:t>
                </a:r>
                <a:r>
                  <a:rPr sz="2800" dirty="0"/>
                  <a:t> or </a:t>
                </a:r>
                <a:r>
                  <a:rPr lang="en-US" sz="2800" i="1" dirty="0"/>
                  <a:t>y</a:t>
                </a:r>
                <a:r>
                  <a:rPr lang="en-US" sz="2800" dirty="0"/>
                  <a:t> </a:t>
                </a:r>
                <a:r>
                  <a:rPr lang="en-US" sz="28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= 4</a:t>
                </a:r>
                <a:r>
                  <a:rPr sz="2800" dirty="0"/>
                  <a:t>. Translating this back to the variable</a:t>
                </a:r>
                <a:r>
                  <a:rPr lang="en-US" sz="2800" dirty="0"/>
                  <a:t> </a:t>
                </a:r>
                <a:r>
                  <a:rPr lang="en-US" sz="2800" i="1" dirty="0"/>
                  <a:t>x</a:t>
                </a:r>
                <a:r>
                  <a:rPr sz="2800" dirty="0"/>
                  <a:t>, we have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>
                            <a:latin typeface="Cambria Math" panose="02040503050406030204" pitchFamily="18" charset="0"/>
                          </a:rPr>
                          <m:t>−1</m:t>
                        </m:r>
                      </m:sup>
                    </m:sSup>
                    <m:r>
                      <a:rPr>
                        <a:latin typeface="Cambria Math" panose="02040503050406030204" pitchFamily="18" charset="0"/>
                      </a:rPr>
                      <m:t>=3</m:t>
                    </m:r>
                  </m:oMath>
                </a14:m>
                <a:r>
                  <a:rPr sz="2800" dirty="0"/>
                  <a:t> or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>
                            <a:latin typeface="Cambria Math" panose="02040503050406030204" pitchFamily="18" charset="0"/>
                          </a:rPr>
                          <m:t>−1</m:t>
                        </m:r>
                      </m:sup>
                    </m:sSup>
                    <m:r>
                      <a:rPr>
                        <a:latin typeface="Cambria Math" panose="02040503050406030204" pitchFamily="18" charset="0"/>
                      </a:rPr>
                      <m:t>=4</m:t>
                    </m:r>
                  </m:oMath>
                </a14:m>
                <a:r>
                  <a:rPr sz="2800" dirty="0"/>
                  <a:t>, so </a:t>
                </a:r>
                <a14:m>
                  <m:oMath xmlns:m="http://schemas.openxmlformats.org/officeDocument/2006/math">
                    <m:r>
                      <a:rPr>
                        <a:latin typeface="Cambria Math" panose="02040503050406030204" pitchFamily="18" charset="0"/>
                      </a:rPr>
                      <m:t>𝑥</m:t>
                    </m:r>
                    <m:r>
                      <a:rPr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</m:oMath>
                </a14:m>
                <a:r>
                  <a:rPr sz="2800" dirty="0"/>
                  <a:t> or </a:t>
                </a:r>
                <a14:m>
                  <m:oMath xmlns:m="http://schemas.openxmlformats.org/officeDocument/2006/math">
                    <m:r>
                      <a:rPr>
                        <a:latin typeface="Cambria Math" panose="02040503050406030204" pitchFamily="18" charset="0"/>
                      </a:rPr>
                      <m:t>𝑥</m:t>
                    </m:r>
                    <m:r>
                      <a:rPr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</m:oMath>
                </a14:m>
                <a:r>
                  <a:rPr sz="2800" dirty="0"/>
                  <a:t>.</a:t>
                </a:r>
              </a:p>
            </p:txBody>
          </p:sp>
        </mc:Choice>
        <mc:Fallback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481" t="-1227" r="-59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dirty="0"/>
              <a:t>Example 1: Solving Quadratic Equations by Factoring</a:t>
            </a:r>
            <a:r>
              <a:rPr lang="en-US" dirty="0"/>
              <a:t>—Slide 3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457200" y="1111177"/>
            <a:ext cx="8229600" cy="4967067"/>
          </a:xfrm>
        </p:spPr>
        <p:txBody>
          <a:bodyPr/>
          <a:lstStyle/>
          <a:p>
            <a:pPr marL="514350" indent="-514350">
              <a:buFont typeface="+mj-lt"/>
              <a:buAutoNum type="alphaLcPeriod" startAt="2"/>
              <a:defRPr sz="2800"/>
            </a:pPr>
            <a:r>
              <a:t>​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4" name="Table Placeholder 2">
                <a:extLst>
                  <a:ext uri="{FF2B5EF4-FFF2-40B4-BE49-F238E27FC236}">
                    <a16:creationId xmlns:a16="http://schemas.microsoft.com/office/drawing/2014/main" id="{DB3E3FBE-DFFE-4BB8-9E8A-1BB8363FC780}"/>
                  </a:ext>
                </a:extLst>
              </p:cNvPr>
              <p:cNvGraphicFramePr>
                <a:graphicFrameLocks/>
              </p:cNvGraphicFramePr>
              <p:nvPr/>
            </p:nvGraphicFramePr>
            <p:xfrm>
              <a:off x="838201" y="1151878"/>
              <a:ext cx="7848599" cy="2936282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981075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399697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  <a:gridCol w="436033">
                      <a:extLst>
                        <a:ext uri="{9D8B030D-6E8A-4147-A177-3AD203B41FA5}">
                          <a16:colId xmlns:a16="http://schemas.microsoft.com/office/drawing/2014/main" val="20002"/>
                        </a:ext>
                      </a:extLst>
                    </a:gridCol>
                    <a:gridCol w="1002595">
                      <a:extLst>
                        <a:ext uri="{9D8B030D-6E8A-4147-A177-3AD203B41FA5}">
                          <a16:colId xmlns:a16="http://schemas.microsoft.com/office/drawing/2014/main" val="20003"/>
                        </a:ext>
                      </a:extLst>
                    </a:gridCol>
                    <a:gridCol w="914399">
                      <a:extLst>
                        <a:ext uri="{9D8B030D-6E8A-4147-A177-3AD203B41FA5}">
                          <a16:colId xmlns:a16="http://schemas.microsoft.com/office/drawing/2014/main" val="20004"/>
                        </a:ext>
                      </a:extLst>
                    </a:gridCol>
                    <a:gridCol w="381000">
                      <a:extLst>
                        <a:ext uri="{9D8B030D-6E8A-4147-A177-3AD203B41FA5}">
                          <a16:colId xmlns:a16="http://schemas.microsoft.com/office/drawing/2014/main" val="20005"/>
                        </a:ext>
                      </a:extLst>
                    </a:gridCol>
                    <a:gridCol w="457200">
                      <a:extLst>
                        <a:ext uri="{9D8B030D-6E8A-4147-A177-3AD203B41FA5}">
                          <a16:colId xmlns:a16="http://schemas.microsoft.com/office/drawing/2014/main" val="20006"/>
                        </a:ext>
                      </a:extLst>
                    </a:gridCol>
                    <a:gridCol w="3276600">
                      <a:extLst>
                        <a:ext uri="{9D8B030D-6E8A-4147-A177-3AD203B41FA5}">
                          <a16:colId xmlns:a16="http://schemas.microsoft.com/office/drawing/2014/main" val="20007"/>
                        </a:ext>
                      </a:extLst>
                    </a:gridCol>
                  </a:tblGrid>
                  <a:tr h="422952">
                    <a:tc gridSpan="3">
                      <a:txBody>
                        <a:bodyPr/>
                        <a:lstStyle/>
                        <a:p>
                          <a:pPr algn="r">
                            <a:defRPr sz="1400"/>
                          </a:pPr>
                          <a:r>
                            <a:rPr sz="2400" dirty="0"/>
                            <a:t>​</a:t>
                          </a:r>
                          <a14:m>
                            <m:oMath xmlns:m="http://schemas.openxmlformats.org/officeDocument/2006/math">
                              <m:sSup>
                                <m:sSupPr>
                                  <m:ctrlPr>
                                    <a:rPr sz="24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sz="2400">
                                      <a:latin typeface="Cambria Math" panose="02040503050406030204" pitchFamily="18" charset="0"/>
                                    </a:rPr>
                                    <m:t>𝑠</m:t>
                                  </m:r>
                                </m:e>
                                <m:sup>
                                  <m:r>
                                    <a:rPr sz="240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sz="2400">
                                  <a:latin typeface="Cambria Math" panose="02040503050406030204" pitchFamily="18" charset="0"/>
                                </a:rPr>
                                <m:t>+9</m:t>
                              </m:r>
                            </m:oMath>
                          </a14:m>
                          <a:endParaRPr sz="2400" dirty="0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sz="2400" dirty="0"/>
                            <a:t>​</a:t>
                          </a:r>
                          <a14:m>
                            <m:oMath xmlns:m="http://schemas.openxmlformats.org/officeDocument/2006/math">
                              <m:r>
                                <a:rPr lang="en-US" sz="2400" smtClean="0"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</m:oMath>
                          </a14:m>
                          <a:endParaRPr sz="2400" dirty="0">
                            <a:latin typeface="Cambria Math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400"/>
                          </a:pPr>
                          <a:r>
                            <a:rPr sz="2400" dirty="0"/>
                            <a:t>​</a:t>
                          </a:r>
                          <a14:m>
                            <m:oMath xmlns:m="http://schemas.openxmlformats.org/officeDocument/2006/math">
                              <m:r>
                                <a:rPr sz="2400">
                                  <a:latin typeface="Cambria Math" panose="02040503050406030204" pitchFamily="18" charset="0"/>
                                </a:rPr>
                                <m:t>6</m:t>
                              </m:r>
                              <m:r>
                                <a:rPr sz="2400">
                                  <a:latin typeface="Cambria Math" panose="02040503050406030204" pitchFamily="18" charset="0"/>
                                </a:rPr>
                                <m:t>𝑠</m:t>
                              </m:r>
                            </m:oMath>
                          </a14:m>
                          <a:endParaRPr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/>
                          <a:endParaRPr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/>
                          <a:endParaRPr sz="2400"/>
                        </a:p>
                      </a:txBody>
                      <a:tcPr/>
                    </a:tc>
                    <a:tc rowSpan="2">
                      <a:txBody>
                        <a:bodyPr/>
                        <a:lstStyle/>
                        <a:p>
                          <a:pPr algn="l">
                            <a:defRPr b="1"/>
                          </a:pPr>
                          <a:r>
                            <a:rPr sz="1800" b="0" dirty="0"/>
                            <a:t>Again, we rewrite the equation with 0 on one side, </a:t>
                          </a:r>
                          <a:r>
                            <a:rPr lang="en-US" sz="1800" b="0" dirty="0"/>
                            <a:t>and </a:t>
                          </a:r>
                          <a:r>
                            <a:rPr sz="1800" b="0" dirty="0"/>
                            <a:t>then factor the quadratic.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558842">
                    <a:tc gridSpan="3">
                      <a:txBody>
                        <a:bodyPr/>
                        <a:lstStyle/>
                        <a:p>
                          <a:pPr algn="r">
                            <a:defRPr sz="1400"/>
                          </a:pPr>
                          <a:r>
                            <a:rPr sz="2400"/>
                            <a:t>​</a:t>
                          </a:r>
                          <a14:m>
                            <m:oMath xmlns:m="http://schemas.openxmlformats.org/officeDocument/2006/math">
                              <m:sSup>
                                <m:sSupPr>
                                  <m:ctrlPr>
                                    <a:rPr sz="24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sz="2400">
                                      <a:latin typeface="Cambria Math" panose="02040503050406030204" pitchFamily="18" charset="0"/>
                                    </a:rPr>
                                    <m:t>𝑠</m:t>
                                  </m:r>
                                </m:e>
                                <m:sup>
                                  <m:r>
                                    <a:rPr sz="240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sz="2400">
                                  <a:latin typeface="Cambria Math" panose="02040503050406030204" pitchFamily="18" charset="0"/>
                                </a:rPr>
                                <m:t>−6</m:t>
                              </m:r>
                              <m:r>
                                <a:rPr sz="2400">
                                  <a:latin typeface="Cambria Math" panose="02040503050406030204" pitchFamily="18" charset="0"/>
                                </a:rPr>
                                <m:t>𝑠</m:t>
                              </m:r>
                              <m:r>
                                <a:rPr sz="2400">
                                  <a:latin typeface="Cambria Math" panose="02040503050406030204" pitchFamily="18" charset="0"/>
                                </a:rPr>
                                <m:t>+9</m:t>
                              </m:r>
                            </m:oMath>
                          </a14:m>
                          <a:endParaRPr sz="2400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sz="2400" dirty="0"/>
                            <a:t>​</a:t>
                          </a:r>
                          <a14:m>
                            <m:oMath xmlns:m="http://schemas.openxmlformats.org/officeDocument/2006/math">
                              <m:r>
                                <a:rPr lang="en-US" sz="2400" smtClean="0"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</m:oMath>
                          </a14:m>
                          <a:endParaRPr sz="2400" dirty="0">
                            <a:latin typeface="Cambria Math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sz="2400" dirty="0"/>
                            <a:t>​</a:t>
                          </a:r>
                          <a14:m>
                            <m:oMath xmlns:m="http://schemas.openxmlformats.org/officeDocument/2006/math">
                              <m:r>
                                <a:rPr lang="en-US" sz="2400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oMath>
                          </a14:m>
                          <a:endParaRPr sz="2400" dirty="0">
                            <a:latin typeface="Cambria Math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/>
                          <a:endParaRPr sz="240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/>
                          <a:endParaRPr sz="2400"/>
                        </a:p>
                      </a:txBody>
                      <a:tcPr/>
                    </a:tc>
                    <a:tc vMerge="1">
                      <a:txBody>
                        <a:bodyPr/>
                        <a:lstStyle/>
                        <a:p>
                          <a:pPr algn="l"/>
                          <a:endParaRPr sz="1800" b="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586493">
                    <a:tc gridSpan="3">
                      <a:txBody>
                        <a:bodyPr/>
                        <a:lstStyle/>
                        <a:p>
                          <a:pPr algn="r">
                            <a:defRPr sz="1400"/>
                          </a:pPr>
                          <a:r>
                            <a:rPr sz="2400" dirty="0"/>
                            <a:t>​</a:t>
                          </a:r>
                          <a14:m>
                            <m:oMath xmlns:m="http://schemas.openxmlformats.org/officeDocument/2006/math">
                              <m:sSup>
                                <m:sSupPr>
                                  <m:ctrlPr>
                                    <a:rPr sz="24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d>
                                    <m:dPr>
                                      <m:ctrlPr>
                                        <a:rPr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sz="2400">
                                          <a:latin typeface="Cambria Math" panose="02040503050406030204" pitchFamily="18" charset="0"/>
                                        </a:rPr>
                                        <m:t>𝑠</m:t>
                                      </m:r>
                                      <m:r>
                                        <a:rPr sz="2400">
                                          <a:latin typeface="Cambria Math" panose="02040503050406030204" pitchFamily="18" charset="0"/>
                                        </a:rPr>
                                        <m:t>−3</m:t>
                                      </m:r>
                                    </m:e>
                                  </m:d>
                                </m:e>
                                <m:sup>
                                  <m:r>
                                    <a:rPr sz="240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oMath>
                          </a14:m>
                          <a:endParaRPr sz="2400" dirty="0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sz="2400" dirty="0"/>
                            <a:t>​</a:t>
                          </a:r>
                          <a14:m>
                            <m:oMath xmlns:m="http://schemas.openxmlformats.org/officeDocument/2006/math">
                              <m:r>
                                <a:rPr lang="en-US" sz="2400" smtClean="0"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</m:oMath>
                          </a14:m>
                          <a:endParaRPr sz="2400" dirty="0">
                            <a:latin typeface="Cambria Math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sz="2400" dirty="0"/>
                            <a:t>​</a:t>
                          </a:r>
                          <a14:m>
                            <m:oMath xmlns:m="http://schemas.openxmlformats.org/officeDocument/2006/math">
                              <m:r>
                                <a:rPr lang="en-US" sz="2400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oMath>
                          </a14:m>
                          <a:endParaRPr sz="2400" dirty="0">
                            <a:latin typeface="Cambria Math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/>
                          <a:endParaRPr sz="240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/>
                          <a:endParaRPr sz="2400" dirty="0"/>
                        </a:p>
                      </a:txBody>
                      <a:tcPr/>
                    </a:tc>
                    <a:tc rowSpan="2">
                      <a:txBody>
                        <a:bodyPr/>
                        <a:lstStyle/>
                        <a:p>
                          <a:pPr algn="l">
                            <a:defRPr b="1"/>
                          </a:pPr>
                          <a:r>
                            <a:rPr sz="1800" b="0" dirty="0"/>
                            <a:t>In this example, the two linear factors are the same. In such cases, the single solution is called a </a:t>
                          </a:r>
                          <a:r>
                            <a:rPr sz="1800" b="0" i="1" dirty="0"/>
                            <a:t>double solution </a:t>
                          </a:r>
                          <a:r>
                            <a:rPr sz="1800" b="0" dirty="0"/>
                            <a:t>or a </a:t>
                          </a:r>
                          <a:r>
                            <a:rPr sz="1800" b="0" i="1" dirty="0"/>
                            <a:t>double root</a:t>
                          </a:r>
                          <a:r>
                            <a:rPr sz="1800" b="0" dirty="0"/>
                            <a:t>.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870586">
                    <a:tc>
                      <a:txBody>
                        <a:bodyPr/>
                        <a:lstStyle/>
                        <a:p>
                          <a:pPr algn="l">
                            <a:defRPr sz="1400"/>
                          </a:pPr>
                          <a:r>
                            <a:rPr sz="2400"/>
                            <a:t>​</a:t>
                          </a:r>
                          <a14:m>
                            <m:oMath xmlns:m="http://schemas.openxmlformats.org/officeDocument/2006/math">
                              <m:r>
                                <a:rPr sz="2400">
                                  <a:latin typeface="Cambria Math" panose="02040503050406030204" pitchFamily="18" charset="0"/>
                                </a:rPr>
                                <m:t>𝑠</m:t>
                              </m:r>
                              <m:r>
                                <a:rPr sz="2400">
                                  <a:latin typeface="Cambria Math" panose="02040503050406030204" pitchFamily="18" charset="0"/>
                                </a:rPr>
                                <m:t>−3</m:t>
                              </m:r>
                            </m:oMath>
                          </a14:m>
                          <a:endParaRPr sz="240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l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400" smtClean="0"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</m:oMath>
                            </m:oMathPara>
                          </a14:m>
                          <a:endParaRPr sz="2400" dirty="0">
                            <a:latin typeface="Cambria Math"/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sz="2400" dirty="0"/>
                            <a:t>​</a:t>
                          </a:r>
                          <a14:m>
                            <m:oMath xmlns:m="http://schemas.openxmlformats.org/officeDocument/2006/math">
                              <m:r>
                                <a:rPr lang="en-US" sz="2400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oMath>
                          </a14:m>
                          <a:endParaRPr sz="2400" dirty="0">
                            <a:latin typeface="Cambria Math"/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defRPr sz="1400"/>
                          </a:pPr>
                          <a:r>
                            <a:rPr sz="2400" dirty="0"/>
                            <a:t>or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400"/>
                          </a:pPr>
                          <a:r>
                            <a:rPr sz="2400" dirty="0"/>
                            <a:t>​</a:t>
                          </a:r>
                          <a14:m>
                            <m:oMath xmlns:m="http://schemas.openxmlformats.org/officeDocument/2006/math">
                              <m:r>
                                <a:rPr sz="2400">
                                  <a:latin typeface="Cambria Math" panose="02040503050406030204" pitchFamily="18" charset="0"/>
                                </a:rPr>
                                <m:t>𝑠</m:t>
                              </m:r>
                              <m:r>
                                <a:rPr sz="2400">
                                  <a:latin typeface="Cambria Math" panose="02040503050406030204" pitchFamily="18" charset="0"/>
                                </a:rPr>
                                <m:t>−3</m:t>
                              </m:r>
                            </m:oMath>
                          </a14:m>
                          <a:endParaRPr sz="24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US" sz="2400" smtClean="0"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</m:oMath>
                          </a14:m>
                          <a:r>
                            <a:rPr lang="en-US" sz="2400" dirty="0"/>
                            <a:t> </a:t>
                          </a:r>
                          <a:endParaRPr sz="2400" dirty="0">
                            <a:latin typeface="Cambria Math"/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sz="2400" dirty="0"/>
                            <a:t>​</a:t>
                          </a:r>
                          <a14:m>
                            <m:oMath xmlns:m="http://schemas.openxmlformats.org/officeDocument/2006/math">
                              <m:r>
                                <a:rPr lang="en-US" sz="2400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oMath>
                          </a14:m>
                          <a:endParaRPr sz="2400" dirty="0">
                            <a:latin typeface="Cambria Math"/>
                          </a:endParaRPr>
                        </a:p>
                      </a:txBody>
                      <a:tcPr anchor="ctr"/>
                    </a:tc>
                    <a:tc vMerge="1">
                      <a:txBody>
                        <a:bodyPr/>
                        <a:lstStyle/>
                        <a:p>
                          <a:pPr algn="l"/>
                          <a:endParaRPr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  <a:tr h="415451">
                    <a:tc gridSpan="3">
                      <a:txBody>
                        <a:bodyPr/>
                        <a:lstStyle/>
                        <a:p>
                          <a:pPr algn="l"/>
                          <a:endParaRPr sz="2400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400"/>
                          </a:pPr>
                          <a:r>
                            <a:rPr sz="2400" dirty="0"/>
                            <a:t>​</a:t>
                          </a:r>
                          <a14:m>
                            <m:oMath xmlns:m="http://schemas.openxmlformats.org/officeDocument/2006/math">
                              <m:r>
                                <a:rPr sz="2400">
                                  <a:latin typeface="Cambria Math" panose="02040503050406030204" pitchFamily="18" charset="0"/>
                                </a:rPr>
                                <m:t>𝑠</m:t>
                              </m:r>
                              <m:r>
                                <a:rPr sz="2400">
                                  <a:latin typeface="Cambria Math" panose="02040503050406030204" pitchFamily="18" charset="0"/>
                                </a:rPr>
                                <m:t>=3</m:t>
                              </m:r>
                            </m:oMath>
                          </a14:m>
                          <a:endParaRPr sz="2400" dirty="0"/>
                        </a:p>
                      </a:txBody>
                      <a:tcPr/>
                    </a:tc>
                    <a:tc gridSpan="4">
                      <a:txBody>
                        <a:bodyPr/>
                        <a:lstStyle/>
                        <a:p>
                          <a:pPr algn="l"/>
                          <a:endParaRPr sz="1800" dirty="0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4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4" name="Table Placeholder 2">
                <a:extLst>
                  <a:ext uri="{FF2B5EF4-FFF2-40B4-BE49-F238E27FC236}">
                    <a16:creationId xmlns:a16="http://schemas.microsoft.com/office/drawing/2014/main" id="{DB3E3FBE-DFFE-4BB8-9E8A-1BB8363FC780}"/>
                  </a:ext>
                </a:extLst>
              </p:cNvPr>
              <p:cNvGraphicFramePr>
                <a:graphicFrameLocks/>
              </p:cNvGraphicFramePr>
              <p:nvPr>
                <p:extLst>
                  <p:ext uri="{D42A27DB-BD31-4B8C-83A1-F6EECF244321}">
                    <p14:modId xmlns:p14="http://schemas.microsoft.com/office/powerpoint/2010/main" val="2336995284"/>
                  </p:ext>
                </p:extLst>
              </p:nvPr>
            </p:nvGraphicFramePr>
            <p:xfrm>
              <a:off x="838201" y="1151878"/>
              <a:ext cx="7848599" cy="2936282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981075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399697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  <a:gridCol w="436033">
                      <a:extLst>
                        <a:ext uri="{9D8B030D-6E8A-4147-A177-3AD203B41FA5}">
                          <a16:colId xmlns:a16="http://schemas.microsoft.com/office/drawing/2014/main" val="20002"/>
                        </a:ext>
                      </a:extLst>
                    </a:gridCol>
                    <a:gridCol w="1002595">
                      <a:extLst>
                        <a:ext uri="{9D8B030D-6E8A-4147-A177-3AD203B41FA5}">
                          <a16:colId xmlns:a16="http://schemas.microsoft.com/office/drawing/2014/main" val="20003"/>
                        </a:ext>
                      </a:extLst>
                    </a:gridCol>
                    <a:gridCol w="914399">
                      <a:extLst>
                        <a:ext uri="{9D8B030D-6E8A-4147-A177-3AD203B41FA5}">
                          <a16:colId xmlns:a16="http://schemas.microsoft.com/office/drawing/2014/main" val="20004"/>
                        </a:ext>
                      </a:extLst>
                    </a:gridCol>
                    <a:gridCol w="381000">
                      <a:extLst>
                        <a:ext uri="{9D8B030D-6E8A-4147-A177-3AD203B41FA5}">
                          <a16:colId xmlns:a16="http://schemas.microsoft.com/office/drawing/2014/main" val="20005"/>
                        </a:ext>
                      </a:extLst>
                    </a:gridCol>
                    <a:gridCol w="457200">
                      <a:extLst>
                        <a:ext uri="{9D8B030D-6E8A-4147-A177-3AD203B41FA5}">
                          <a16:colId xmlns:a16="http://schemas.microsoft.com/office/drawing/2014/main" val="20006"/>
                        </a:ext>
                      </a:extLst>
                    </a:gridCol>
                    <a:gridCol w="3276600">
                      <a:extLst>
                        <a:ext uri="{9D8B030D-6E8A-4147-A177-3AD203B41FA5}">
                          <a16:colId xmlns:a16="http://schemas.microsoft.com/office/drawing/2014/main" val="20007"/>
                        </a:ext>
                      </a:extLst>
                    </a:gridCol>
                  </a:tblGrid>
                  <a:tr h="457200">
                    <a:tc gridSpan="3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t="-9333" r="-332215" b="-574667"/>
                          </a:stretch>
                        </a:blip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80606" t="-9333" r="-500000" b="-5746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308667" t="-9333" r="-450000" b="-5746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endParaRPr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/>
                          <a:endParaRPr sz="2400"/>
                        </a:p>
                      </a:txBody>
                      <a:tcPr/>
                    </a:tc>
                    <a:tc rowSpan="2">
                      <a:txBody>
                        <a:bodyPr/>
                        <a:lstStyle/>
                        <a:p>
                          <a:pPr algn="l">
                            <a:defRPr b="1"/>
                          </a:pPr>
                          <a:r>
                            <a:rPr sz="1800" b="0" dirty="0"/>
                            <a:t>Again, we rewrite the equation with 0 on one side, </a:t>
                          </a:r>
                          <a:r>
                            <a:rPr lang="en-US" sz="1800" b="0" dirty="0"/>
                            <a:t>and </a:t>
                          </a:r>
                          <a:r>
                            <a:rPr sz="1800" b="0" dirty="0"/>
                            <a:t>then factor the quadratic.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558842">
                    <a:tc gridSpan="3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t="-89130" r="-332215" b="-368478"/>
                          </a:stretch>
                        </a:blip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80606" t="-89130" r="-500000" b="-36847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308667" t="-89130" r="-450000" b="-36847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endParaRPr sz="240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/>
                          <a:endParaRPr sz="2400"/>
                        </a:p>
                      </a:txBody>
                      <a:tcPr/>
                    </a:tc>
                    <a:tc vMerge="1">
                      <a:txBody>
                        <a:bodyPr/>
                        <a:lstStyle/>
                        <a:p>
                          <a:pPr algn="l"/>
                          <a:endParaRPr sz="1800" b="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586493">
                    <a:tc gridSpan="3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t="-179381" r="-332215" b="-249485"/>
                          </a:stretch>
                        </a:blip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80606" t="-179381" r="-500000" b="-24948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308667" t="-179381" r="-450000" b="-24948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endParaRPr sz="240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/>
                          <a:endParaRPr sz="2400" dirty="0"/>
                        </a:p>
                      </a:txBody>
                      <a:tcPr/>
                    </a:tc>
                    <a:tc rowSpan="2">
                      <a:txBody>
                        <a:bodyPr/>
                        <a:lstStyle/>
                        <a:p>
                          <a:pPr algn="l">
                            <a:defRPr b="1"/>
                          </a:pPr>
                          <a:r>
                            <a:rPr sz="1800" b="0" dirty="0"/>
                            <a:t>In this example, the two linear factors are the same. In such cases, the single solution is called a </a:t>
                          </a:r>
                          <a:r>
                            <a:rPr sz="1800" b="0" i="1" dirty="0"/>
                            <a:t>double solution </a:t>
                          </a:r>
                          <a:r>
                            <a:rPr sz="1800" b="0" dirty="0"/>
                            <a:t>or a </a:t>
                          </a:r>
                          <a:r>
                            <a:rPr sz="1800" b="0" i="1" dirty="0"/>
                            <a:t>double root</a:t>
                          </a:r>
                          <a:r>
                            <a:rPr sz="1800" b="0" dirty="0"/>
                            <a:t>.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876547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2"/>
                          <a:stretch>
                            <a:fillRect t="-188194" r="-700000" b="-6805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2"/>
                          <a:stretch>
                            <a:fillRect l="-243939" t="-188194" r="-1607576" b="-6805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2"/>
                          <a:stretch>
                            <a:fillRect l="-319718" t="-188194" r="-1394366" b="-6805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defRPr sz="1400"/>
                          </a:pPr>
                          <a:r>
                            <a:rPr sz="2400" dirty="0"/>
                            <a:t>or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2"/>
                          <a:stretch>
                            <a:fillRect l="-308667" t="-188194" r="-450000" b="-6805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2"/>
                          <a:stretch>
                            <a:fillRect l="-988710" t="-188194" r="-988710" b="-6805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2"/>
                          <a:stretch>
                            <a:fillRect l="-900000" t="-188194" r="-717333" b="-68056"/>
                          </a:stretch>
                        </a:blipFill>
                      </a:tcPr>
                    </a:tc>
                    <a:tc vMerge="1">
                      <a:txBody>
                        <a:bodyPr/>
                        <a:lstStyle/>
                        <a:p>
                          <a:pPr algn="l"/>
                          <a:endParaRPr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  <a:tr h="457200">
                    <a:tc gridSpan="3">
                      <a:txBody>
                        <a:bodyPr/>
                        <a:lstStyle/>
                        <a:p>
                          <a:pPr algn="l"/>
                          <a:endParaRPr sz="2400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80606" t="-553333" r="-500000" b="-30667"/>
                          </a:stretch>
                        </a:blipFill>
                      </a:tcPr>
                    </a:tc>
                    <a:tc gridSpan="4">
                      <a:txBody>
                        <a:bodyPr/>
                        <a:lstStyle/>
                        <a:p>
                          <a:pPr algn="l"/>
                          <a:endParaRPr sz="1800" dirty="0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4"/>
                      </a:ext>
                    </a:extLst>
                  </a:tr>
                </a:tbl>
              </a:graphicData>
            </a:graphic>
          </p:graphicFrame>
        </mc:Fallback>
      </mc:AlternateContent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dirty="0"/>
              <a:t>Example 1: Solving Quadratic Equations by Factoring</a:t>
            </a:r>
            <a:r>
              <a:rPr lang="en-US" dirty="0"/>
              <a:t>—Slide 4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457200" y="1102299"/>
            <a:ext cx="8229600" cy="4967067"/>
          </a:xfrm>
        </p:spPr>
        <p:txBody>
          <a:bodyPr/>
          <a:lstStyle/>
          <a:p>
            <a:pPr marL="514350" indent="-514350">
              <a:buFont typeface="+mj-lt"/>
              <a:buAutoNum type="alphaLcPeriod" startAt="3"/>
              <a:defRPr sz="2800"/>
            </a:pPr>
            <a:r>
              <a:t>​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4" name="Table Placeholder 2">
                <a:extLst>
                  <a:ext uri="{FF2B5EF4-FFF2-40B4-BE49-F238E27FC236}">
                    <a16:creationId xmlns:a16="http://schemas.microsoft.com/office/drawing/2014/main" id="{672F271B-BAFB-4FD2-B799-89915CB34995}"/>
                  </a:ext>
                </a:extLst>
              </p:cNvPr>
              <p:cNvGraphicFramePr>
                <a:graphicFrameLocks/>
              </p:cNvGraphicFramePr>
              <p:nvPr/>
            </p:nvGraphicFramePr>
            <p:xfrm>
              <a:off x="474617" y="1143000"/>
              <a:ext cx="8212183" cy="1828800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914400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457200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  <a:gridCol w="685800">
                      <a:extLst>
                        <a:ext uri="{9D8B030D-6E8A-4147-A177-3AD203B41FA5}">
                          <a16:colId xmlns:a16="http://schemas.microsoft.com/office/drawing/2014/main" val="20002"/>
                        </a:ext>
                      </a:extLst>
                    </a:gridCol>
                    <a:gridCol w="685800">
                      <a:extLst>
                        <a:ext uri="{9D8B030D-6E8A-4147-A177-3AD203B41FA5}">
                          <a16:colId xmlns:a16="http://schemas.microsoft.com/office/drawing/2014/main" val="20003"/>
                        </a:ext>
                      </a:extLst>
                    </a:gridCol>
                    <a:gridCol w="990600">
                      <a:extLst>
                        <a:ext uri="{9D8B030D-6E8A-4147-A177-3AD203B41FA5}">
                          <a16:colId xmlns:a16="http://schemas.microsoft.com/office/drawing/2014/main" val="20004"/>
                        </a:ext>
                      </a:extLst>
                    </a:gridCol>
                    <a:gridCol w="1143000">
                      <a:extLst>
                        <a:ext uri="{9D8B030D-6E8A-4147-A177-3AD203B41FA5}">
                          <a16:colId xmlns:a16="http://schemas.microsoft.com/office/drawing/2014/main" val="20005"/>
                        </a:ext>
                      </a:extLst>
                    </a:gridCol>
                    <a:gridCol w="3335383">
                      <a:extLst>
                        <a:ext uri="{9D8B030D-6E8A-4147-A177-3AD203B41FA5}">
                          <a16:colId xmlns:a16="http://schemas.microsoft.com/office/drawing/2014/main" val="20006"/>
                        </a:ext>
                      </a:extLst>
                    </a:gridCol>
                  </a:tblGrid>
                  <a:tr h="370840">
                    <a:tc gridSpan="3">
                      <a:txBody>
                        <a:bodyPr/>
                        <a:lstStyle/>
                        <a:p>
                          <a:pPr algn="r">
                            <a:defRPr sz="1400"/>
                          </a:pPr>
                          <a:r>
                            <a:rPr sz="2400" dirty="0"/>
                            <a:t>​</a:t>
                          </a:r>
                          <a14:m>
                            <m:oMath xmlns:m="http://schemas.openxmlformats.org/officeDocument/2006/math">
                              <m:r>
                                <a:rPr sz="2400"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  <m:sSup>
                                <m:sSupPr>
                                  <m:ctrlPr>
                                    <a:rPr sz="24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sz="240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p>
                                  <m:r>
                                    <a:rPr sz="240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sz="2400">
                                  <a:latin typeface="Cambria Math" panose="02040503050406030204" pitchFamily="18" charset="0"/>
                                </a:rPr>
                                <m:t>+10</m:t>
                              </m:r>
                              <m:r>
                                <a:rPr sz="240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oMath>
                          </a14:m>
                          <a:endParaRPr sz="2400" dirty="0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sz="2400" dirty="0"/>
                            <a:t>​</a:t>
                          </a:r>
                          <a14:m>
                            <m:oMath xmlns:m="http://schemas.openxmlformats.org/officeDocument/2006/math">
                              <m:r>
                                <a:rPr lang="en-US" sz="2400" smtClean="0"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</m:oMath>
                          </a14:m>
                          <a:endParaRPr sz="2400" dirty="0">
                            <a:latin typeface="Cambria Math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sz="2400"/>
                            <a:t>​0</a:t>
                          </a:r>
                          <a:endParaRPr sz="2400">
                            <a:latin typeface="Cambria Math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/>
                          <a:endParaRPr sz="2400" dirty="0"/>
                        </a:p>
                      </a:txBody>
                      <a:tcPr/>
                    </a:tc>
                    <a:tc rowSpan="4">
                      <a:txBody>
                        <a:bodyPr/>
                        <a:lstStyle/>
                        <a:p>
                          <a:pPr algn="l">
                            <a:defRPr sz="1100" b="1"/>
                          </a:pPr>
                          <a:r>
                            <a:rPr sz="1800" b="0" dirty="0"/>
                            <a:t>An alternat</a:t>
                          </a:r>
                          <a:r>
                            <a:rPr lang="en-US" sz="1800" b="0" dirty="0"/>
                            <a:t>ive</a:t>
                          </a:r>
                          <a:r>
                            <a:rPr sz="1800" b="0" dirty="0"/>
                            <a:t> approach in this example </a:t>
                          </a:r>
                          <a:r>
                            <a:rPr lang="en-US" sz="1800" b="0" dirty="0"/>
                            <a:t>would</a:t>
                          </a:r>
                          <a:r>
                            <a:rPr lang="en-US" sz="1800" b="0" baseline="0" dirty="0"/>
                            <a:t> be </a:t>
                          </a:r>
                          <a:r>
                            <a:rPr sz="1800" b="0" dirty="0"/>
                            <a:t>to divide both sides by 5 at the very beginning. This would lead to the equation </a:t>
                          </a:r>
                          <a14:m>
                            <m:oMath xmlns:m="http://schemas.openxmlformats.org/officeDocument/2006/math">
                              <m:r>
                                <a:rPr sz="1800" b="0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d>
                                <m:dPr>
                                  <m:ctrlPr>
                                    <a:rPr sz="1800" b="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sz="1800" b="0" i="1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  <m:r>
                                    <a:rPr sz="1800" b="0" i="1">
                                      <a:latin typeface="Cambria Math" panose="02040503050406030204" pitchFamily="18" charset="0"/>
                                    </a:rPr>
                                    <m:t>+2</m:t>
                                  </m:r>
                                </m:e>
                              </m:d>
                              <m:r>
                                <a:rPr sz="1800" b="0" i="1">
                                  <a:latin typeface="Cambria Math" panose="02040503050406030204" pitchFamily="18" charset="0"/>
                                </a:rPr>
                                <m:t>=0</m:t>
                              </m:r>
                            </m:oMath>
                          </a14:m>
                          <a:r>
                            <a:rPr sz="1800" b="0" dirty="0"/>
                            <a:t>, which gives us the same solution set of </a:t>
                          </a:r>
                          <a14:m>
                            <m:oMath xmlns:m="http://schemas.openxmlformats.org/officeDocument/2006/math">
                              <m:r>
                                <a:rPr sz="1800" b="0">
                                  <a:latin typeface="Cambria Math" panose="02040503050406030204" pitchFamily="18" charset="0"/>
                                </a:rPr>
                                <m:t>{0,−2}</m:t>
                              </m:r>
                            </m:oMath>
                          </a14:m>
                          <a:r>
                            <a:rPr sz="1800" b="0" dirty="0"/>
                            <a:t>.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370840">
                    <a:tc gridSpan="3">
                      <a:txBody>
                        <a:bodyPr/>
                        <a:lstStyle/>
                        <a:p>
                          <a:pPr algn="r">
                            <a:defRPr sz="1400"/>
                          </a:pPr>
                          <a:r>
                            <a:rPr sz="2400" dirty="0"/>
                            <a:t>​</a:t>
                          </a:r>
                          <a14:m>
                            <m:oMath xmlns:m="http://schemas.openxmlformats.org/officeDocument/2006/math">
                              <m:r>
                                <a:rPr sz="2400"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  <m:r>
                                <a:rPr sz="240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d>
                                <m:dPr>
                                  <m:ctrlPr>
                                    <a:rPr sz="24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sz="240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  <m:r>
                                    <a:rPr sz="2400">
                                      <a:latin typeface="Cambria Math" panose="02040503050406030204" pitchFamily="18" charset="0"/>
                                    </a:rPr>
                                    <m:t>+2</m:t>
                                  </m:r>
                                </m:e>
                              </m:d>
                            </m:oMath>
                          </a14:m>
                          <a:endParaRPr sz="2400" dirty="0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sz="2400" dirty="0"/>
                            <a:t>​</a:t>
                          </a:r>
                          <a14:m>
                            <m:oMath xmlns:m="http://schemas.openxmlformats.org/officeDocument/2006/math">
                              <m:r>
                                <a:rPr lang="en-US" sz="2400" smtClean="0"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</m:oMath>
                          </a14:m>
                          <a:endParaRPr sz="2400" dirty="0">
                            <a:latin typeface="Cambria Math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sz="2400"/>
                            <a:t>​0</a:t>
                          </a:r>
                          <a:endParaRPr sz="2400">
                            <a:latin typeface="Cambria Math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/>
                          <a:endParaRPr sz="2400"/>
                        </a:p>
                      </a:txBody>
                      <a:tcPr/>
                    </a:tc>
                    <a:tc vMerge="1">
                      <a:txBody>
                        <a:bodyPr/>
                        <a:lstStyle/>
                        <a:p>
                          <a:pPr algn="l"/>
                          <a:endParaRPr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r">
                            <a:defRPr sz="1400"/>
                          </a:pPr>
                          <a:r>
                            <a:rPr sz="2400"/>
                            <a:t>​</a:t>
                          </a:r>
                          <a14:m>
                            <m:oMath xmlns:m="http://schemas.openxmlformats.org/officeDocument/2006/math">
                              <m:r>
                                <a:rPr sz="2400"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  <m:r>
                                <a:rPr sz="240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oMath>
                          </a14:m>
                          <a:endParaRPr sz="240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sz="2400" dirty="0"/>
                            <a:t>​</a:t>
                          </a:r>
                          <a14:m>
                            <m:oMath xmlns:m="http://schemas.openxmlformats.org/officeDocument/2006/math">
                              <m:r>
                                <a:rPr lang="en-US" sz="2400" smtClean="0"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</m:oMath>
                          </a14:m>
                          <a:endParaRPr sz="2400" dirty="0">
                            <a:latin typeface="Cambria Math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sz="2400"/>
                            <a:t>​0</a:t>
                          </a:r>
                          <a:endParaRPr sz="2400">
                            <a:latin typeface="Cambria Math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defRPr sz="1400"/>
                          </a:pPr>
                          <a:r>
                            <a:rPr sz="2400"/>
                            <a:t>or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r">
                            <a:defRPr sz="1400"/>
                          </a:pPr>
                          <a:r>
                            <a:rPr sz="2400" dirty="0"/>
                            <a:t>​</a:t>
                          </a:r>
                          <a14:m>
                            <m:oMath xmlns:m="http://schemas.openxmlformats.org/officeDocument/2006/math">
                              <m:r>
                                <a:rPr sz="240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sz="2400">
                                  <a:latin typeface="Cambria Math" panose="02040503050406030204" pitchFamily="18" charset="0"/>
                                </a:rPr>
                                <m:t>+2</m:t>
                              </m:r>
                            </m:oMath>
                          </a14:m>
                          <a:endParaRPr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sz="2400" dirty="0"/>
                            <a:t>​</a:t>
                          </a:r>
                          <a14:m>
                            <m:oMath xmlns:m="http://schemas.openxmlformats.org/officeDocument/2006/math">
                              <m:r>
                                <a:rPr lang="en-US" sz="2400" smtClean="0">
                                  <a:latin typeface="Cambria Math" panose="02040503050406030204" pitchFamily="18" charset="0"/>
                                </a:rPr>
                                <m:t>=0</m:t>
                              </m:r>
                            </m:oMath>
                          </a14:m>
                          <a:endParaRPr sz="2400" dirty="0">
                            <a:latin typeface="Cambria Math"/>
                          </a:endParaRPr>
                        </a:p>
                      </a:txBody>
                      <a:tcPr/>
                    </a:tc>
                    <a:tc vMerge="1">
                      <a:txBody>
                        <a:bodyPr/>
                        <a:lstStyle/>
                        <a:p>
                          <a:pPr algn="l"/>
                          <a:endParaRPr sz="1400" dirty="0">
                            <a:latin typeface="Cambria Math"/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r">
                            <a:defRPr sz="1400"/>
                          </a:pPr>
                          <a:r>
                            <a:rPr lang="en-US" sz="2400" dirty="0"/>
                            <a:t> </a:t>
                          </a:r>
                          <a14:m>
                            <m:oMath xmlns:m="http://schemas.openxmlformats.org/officeDocument/2006/math">
                              <m:r>
                                <a:rPr lang="en-US" sz="240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oMath>
                          </a14:m>
                          <a:endParaRPr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sz="2400" dirty="0"/>
                            <a:t>​</a:t>
                          </a:r>
                          <a14:m>
                            <m:oMath xmlns:m="http://schemas.openxmlformats.org/officeDocument/2006/math">
                              <m:r>
                                <a:rPr lang="en-US" sz="2400" smtClean="0"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</m:oMath>
                          </a14:m>
                          <a:endParaRPr sz="2400" dirty="0">
                            <a:latin typeface="Cambria Math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sz="2400"/>
                            <a:t>​0</a:t>
                          </a:r>
                          <a:endParaRPr sz="2400">
                            <a:latin typeface="Cambria Math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defRPr sz="1400"/>
                          </a:pPr>
                          <a:r>
                            <a:rPr sz="2400" dirty="0"/>
                            <a:t>or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400"/>
                          </a:pPr>
                          <a14:m>
                            <m:oMathPara xmlns:m="http://schemas.openxmlformats.org/officeDocument/2006/math">
                              <m:oMathParaPr>
                                <m:jc m:val="right"/>
                              </m:oMathParaPr>
                              <m:oMath xmlns:m="http://schemas.openxmlformats.org/officeDocument/2006/math">
                                <m:r>
                                  <a:rPr sz="2400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oMath>
                            </m:oMathPara>
                          </a14:m>
                          <a:endParaRPr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sz="2400" dirty="0"/>
                            <a:t>​</a:t>
                          </a:r>
                          <a14:m>
                            <m:oMath xmlns:m="http://schemas.openxmlformats.org/officeDocument/2006/math">
                              <m:r>
                                <a:rPr lang="en-US" sz="2400" smtClean="0">
                                  <a:latin typeface="Cambria Math" panose="02040503050406030204" pitchFamily="18" charset="0"/>
                                </a:rPr>
                                <m:t>=−2</m:t>
                              </m:r>
                            </m:oMath>
                          </a14:m>
                          <a:endParaRPr sz="2400" dirty="0">
                            <a:latin typeface="Cambria Math"/>
                          </a:endParaRPr>
                        </a:p>
                      </a:txBody>
                      <a:tcPr/>
                    </a:tc>
                    <a:tc vMerge="1">
                      <a:txBody>
                        <a:bodyPr/>
                        <a:lstStyle/>
                        <a:p>
                          <a:pPr algn="l">
                            <a:defRPr sz="1400"/>
                          </a:pPr>
                          <a:endParaRPr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4" name="Table Placeholder 2">
                <a:extLst>
                  <a:ext uri="{FF2B5EF4-FFF2-40B4-BE49-F238E27FC236}">
                    <a16:creationId xmlns:a16="http://schemas.microsoft.com/office/drawing/2014/main" id="{672F271B-BAFB-4FD2-B799-89915CB34995}"/>
                  </a:ext>
                </a:extLst>
              </p:cNvPr>
              <p:cNvGraphicFramePr>
                <a:graphicFrameLocks/>
              </p:cNvGraphicFramePr>
              <p:nvPr>
                <p:extLst>
                  <p:ext uri="{D42A27DB-BD31-4B8C-83A1-F6EECF244321}">
                    <p14:modId xmlns:p14="http://schemas.microsoft.com/office/powerpoint/2010/main" val="922740695"/>
                  </p:ext>
                </p:extLst>
              </p:nvPr>
            </p:nvGraphicFramePr>
            <p:xfrm>
              <a:off x="474617" y="1143000"/>
              <a:ext cx="8212183" cy="1828800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914400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457200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  <a:gridCol w="685800">
                      <a:extLst>
                        <a:ext uri="{9D8B030D-6E8A-4147-A177-3AD203B41FA5}">
                          <a16:colId xmlns:a16="http://schemas.microsoft.com/office/drawing/2014/main" val="20002"/>
                        </a:ext>
                      </a:extLst>
                    </a:gridCol>
                    <a:gridCol w="685800">
                      <a:extLst>
                        <a:ext uri="{9D8B030D-6E8A-4147-A177-3AD203B41FA5}">
                          <a16:colId xmlns:a16="http://schemas.microsoft.com/office/drawing/2014/main" val="20003"/>
                        </a:ext>
                      </a:extLst>
                    </a:gridCol>
                    <a:gridCol w="990600">
                      <a:extLst>
                        <a:ext uri="{9D8B030D-6E8A-4147-A177-3AD203B41FA5}">
                          <a16:colId xmlns:a16="http://schemas.microsoft.com/office/drawing/2014/main" val="20004"/>
                        </a:ext>
                      </a:extLst>
                    </a:gridCol>
                    <a:gridCol w="1143000">
                      <a:extLst>
                        <a:ext uri="{9D8B030D-6E8A-4147-A177-3AD203B41FA5}">
                          <a16:colId xmlns:a16="http://schemas.microsoft.com/office/drawing/2014/main" val="20005"/>
                        </a:ext>
                      </a:extLst>
                    </a:gridCol>
                    <a:gridCol w="3335383">
                      <a:extLst>
                        <a:ext uri="{9D8B030D-6E8A-4147-A177-3AD203B41FA5}">
                          <a16:colId xmlns:a16="http://schemas.microsoft.com/office/drawing/2014/main" val="20006"/>
                        </a:ext>
                      </a:extLst>
                    </a:gridCol>
                  </a:tblGrid>
                  <a:tr h="457200">
                    <a:tc gridSpan="3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t="-9333" r="-298817" b="-330667"/>
                          </a:stretch>
                        </a:blip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301786" t="-9333" r="-801786" b="-3306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sz="2400"/>
                            <a:t>​0</a:t>
                          </a:r>
                          <a:endParaRPr sz="2400">
                            <a:latin typeface="Cambria Math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/>
                          <a:endParaRPr sz="2400" dirty="0"/>
                        </a:p>
                      </a:txBody>
                      <a:tcPr/>
                    </a:tc>
                    <a:tc rowSpan="4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46435" t="-2326" b="-7309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457200">
                    <a:tc gridSpan="3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t="-107895" r="-298817" b="-226316"/>
                          </a:stretch>
                        </a:blip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301786" t="-107895" r="-801786" b="-22631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sz="2400"/>
                            <a:t>​0</a:t>
                          </a:r>
                          <a:endParaRPr sz="2400">
                            <a:latin typeface="Cambria Math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/>
                          <a:endParaRPr sz="2400"/>
                        </a:p>
                      </a:txBody>
                      <a:tcPr/>
                    </a:tc>
                    <a:tc vMerge="1">
                      <a:txBody>
                        <a:bodyPr/>
                        <a:lstStyle/>
                        <a:p>
                          <a:pPr algn="l"/>
                          <a:endParaRPr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4572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t="-210667" r="-798667" b="-12933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200000" t="-210667" r="-1497333" b="-12933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sz="2400"/>
                            <a:t>​0</a:t>
                          </a:r>
                          <a:endParaRPr sz="2400">
                            <a:latin typeface="Cambria Math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defRPr sz="1400"/>
                          </a:pPr>
                          <a:r>
                            <a:rPr sz="2400"/>
                            <a:t>or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276074" t="-210667" r="-450920" b="-12933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326064" t="-210667" r="-290957" b="-129333"/>
                          </a:stretch>
                        </a:blipFill>
                      </a:tcPr>
                    </a:tc>
                    <a:tc vMerge="1">
                      <a:txBody>
                        <a:bodyPr/>
                        <a:lstStyle/>
                        <a:p>
                          <a:pPr algn="l"/>
                          <a:endParaRPr sz="1400" dirty="0">
                            <a:latin typeface="Cambria Math"/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4572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t="-310667" r="-798667" b="-2933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200000" t="-310667" r="-1497333" b="-2933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sz="2400"/>
                            <a:t>​0</a:t>
                          </a:r>
                          <a:endParaRPr sz="2400">
                            <a:latin typeface="Cambria Math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defRPr sz="1400"/>
                          </a:pPr>
                          <a:r>
                            <a:rPr sz="2400" dirty="0"/>
                            <a:t>or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276074" t="-310667" r="-450920" b="-2933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326064" t="-310667" r="-290957" b="-29333"/>
                          </a:stretch>
                        </a:blipFill>
                      </a:tcPr>
                    </a:tc>
                    <a:tc vMerge="1">
                      <a:txBody>
                        <a:bodyPr/>
                        <a:lstStyle/>
                        <a:p>
                          <a:pPr algn="l">
                            <a:defRPr sz="1400"/>
                          </a:pPr>
                          <a:endParaRPr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</a:tbl>
              </a:graphicData>
            </a:graphic>
          </p:graphicFrame>
        </mc:Fallback>
      </mc:AlternateContent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dirty="0"/>
              <a:t>Example 2: Perfect Square Quadratic Equations</a:t>
            </a:r>
            <a:r>
              <a:rPr lang="en-US" dirty="0"/>
              <a:t>—Slide 1</a:t>
            </a:r>
            <a:endParaRPr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r>
                  <a:rPr sz="2800" dirty="0"/>
                  <a:t>Solve the quadratic equation by taking square roots.</a:t>
                </a:r>
              </a:p>
              <a:p>
                <a:pPr>
                  <a:defRPr sz="2800"/>
                </a:pPr>
                <a:r>
                  <a:rPr lang="en-US" dirty="0"/>
                  <a:t>			</a:t>
                </a:r>
                <a:r>
                  <a:rPr dirty="0"/>
                  <a:t>​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>
                                <a:latin typeface="Cambria Math" panose="02040503050406030204" pitchFamily="18" charset="0"/>
                              </a:rPr>
                              <m:t>2</m:t>
                            </m:r>
                            <m:r>
                              <a:rPr>
                                <a:latin typeface="Cambria Math" panose="02040503050406030204" pitchFamily="18" charset="0"/>
                              </a:rPr>
                              <m:t>𝑥</m:t>
                            </m:r>
                            <m:r>
                              <a:rPr>
                                <a:latin typeface="Cambria Math" panose="02040503050406030204" pitchFamily="18" charset="0"/>
                              </a:rPr>
                              <m:t>+3</m:t>
                            </m:r>
                          </m:e>
                        </m:d>
                      </m:e>
                      <m:sup>
                        <m:r>
                          <a:rPr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>
                        <a:latin typeface="Cambria Math" panose="02040503050406030204" pitchFamily="18" charset="0"/>
                      </a:rPr>
                      <m:t>=8</m:t>
                    </m:r>
                  </m:oMath>
                </a14:m>
                <a:endParaRPr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481" t="-1227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dirty="0"/>
              <a:t>Note</a:t>
            </a:r>
            <a:r>
              <a:rPr lang="en-US" dirty="0"/>
              <a:t> 1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ln>
            <a:solidFill>
              <a:srgbClr val="FF0000"/>
            </a:solidFill>
          </a:ln>
        </p:spPr>
        <p:txBody>
          <a:bodyPr>
            <a:normAutofit/>
          </a:bodyPr>
          <a:lstStyle/>
          <a:p>
            <a:r>
              <a:rPr sz="2800"/>
              <a:t>In the factoring method, we move all terms to one side. Here, we isolate a term that is squared, ideally with only a constant on the other side.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dirty="0"/>
              <a:t>Example 2: Perfect Square Quadratic Equations</a:t>
            </a:r>
            <a:r>
              <a:rPr lang="en-US" dirty="0"/>
              <a:t>—Slide 2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sz="2800" b="1" dirty="0"/>
              <a:t>Solution</a:t>
            </a:r>
          </a:p>
          <a:p>
            <a:pPr>
              <a:defRPr sz="2800"/>
            </a:pPr>
            <a:r>
              <a:rPr dirty="0"/>
              <a:t>​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4" name="Table Placeholder 2">
                <a:extLst>
                  <a:ext uri="{FF2B5EF4-FFF2-40B4-BE49-F238E27FC236}">
                    <a16:creationId xmlns:a16="http://schemas.microsoft.com/office/drawing/2014/main" id="{101BEDCC-0E38-442A-89E9-018AB83A5B42}"/>
                  </a:ext>
                </a:extLst>
              </p:cNvPr>
              <p:cNvGraphicFramePr>
                <a:graphicFrameLocks/>
              </p:cNvGraphicFramePr>
              <p:nvPr/>
            </p:nvGraphicFramePr>
            <p:xfrm>
              <a:off x="876300" y="1600200"/>
              <a:ext cx="7658100" cy="2608772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1562100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2057400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  <a:gridCol w="4038600">
                      <a:extLst>
                        <a:ext uri="{9D8B030D-6E8A-4147-A177-3AD203B41FA5}">
                          <a16:colId xmlns:a16="http://schemas.microsoft.com/office/drawing/2014/main" val="20002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pPr algn="r">
                            <a:defRPr sz="1800"/>
                          </a:pPr>
                          <a:r>
                            <a:rPr sz="2400" dirty="0"/>
                            <a:t>​</a:t>
                          </a:r>
                          <a14:m>
                            <m:oMath xmlns:m="http://schemas.openxmlformats.org/officeDocument/2006/math">
                              <m:sSup>
                                <m:sSupPr>
                                  <m:ctrlPr>
                                    <a:rPr sz="24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d>
                                    <m:dPr>
                                      <m:ctrlPr>
                                        <a:rPr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sz="2400">
                                          <a:latin typeface="Cambria Math"/>
                                        </a:rPr>
                                        <m:t>2</m:t>
                                      </m:r>
                                      <m:r>
                                        <a:rPr sz="2400">
                                          <a:latin typeface="Cambria Math"/>
                                        </a:rPr>
                                        <m:t>𝑥</m:t>
                                      </m:r>
                                      <m:r>
                                        <a:rPr sz="2400">
                                          <a:latin typeface="Cambria Math"/>
                                        </a:rPr>
                                        <m:t>+3</m:t>
                                      </m:r>
                                    </m:e>
                                  </m:d>
                                </m:e>
                                <m:sup>
                                  <m:r>
                                    <a:rPr sz="2400"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p>
                            </m:oMath>
                          </a14:m>
                          <a:endParaRPr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sz="2400" dirty="0"/>
                            <a:t>​</a:t>
                          </a:r>
                          <a14:m>
                            <m:oMath xmlns:m="http://schemas.openxmlformats.org/officeDocument/2006/math">
                              <m:r>
                                <a:rPr sz="2400">
                                  <a:latin typeface="Cambria Math"/>
                                </a:rPr>
                                <m:t>=8</m:t>
                              </m:r>
                            </m:oMath>
                          </a14:m>
                          <a:endParaRPr sz="2400" dirty="0"/>
                        </a:p>
                      </a:txBody>
                      <a:tcPr/>
                    </a:tc>
                    <a:tc rowSpan="2">
                      <a:txBody>
                        <a:bodyPr/>
                        <a:lstStyle/>
                        <a:p>
                          <a:pPr algn="l">
                            <a:defRPr b="1"/>
                          </a:pPr>
                          <a:r>
                            <a:rPr sz="1800" b="0" dirty="0"/>
                            <a:t>We begin by taking the square root of each side, keeping in mind that there are two numbers whose square is </a:t>
                          </a:r>
                          <a:r>
                            <a:rPr sz="1800" b="0" dirty="0">
                              <a:latin typeface="Cambria Math"/>
                            </a:rPr>
                            <a:t>8</a:t>
                          </a:r>
                          <a:r>
                            <a:rPr sz="1800" b="0" dirty="0"/>
                            <a:t>.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r">
                            <a:defRPr sz="1800"/>
                          </a:pPr>
                          <a:r>
                            <a:rPr sz="2400"/>
                            <a:t>​</a:t>
                          </a:r>
                          <a14:m>
                            <m:oMath xmlns:m="http://schemas.openxmlformats.org/officeDocument/2006/math">
                              <m:r>
                                <a:rPr sz="2400">
                                  <a:latin typeface="Cambria Math"/>
                                </a:rPr>
                                <m:t>2</m:t>
                              </m:r>
                              <m:r>
                                <a:rPr sz="2400">
                                  <a:latin typeface="Cambria Math"/>
                                </a:rPr>
                                <m:t>𝑥</m:t>
                              </m:r>
                              <m:r>
                                <a:rPr sz="2400">
                                  <a:latin typeface="Cambria Math"/>
                                </a:rPr>
                                <m:t>+3</m:t>
                              </m:r>
                            </m:oMath>
                          </a14:m>
                          <a:endParaRPr sz="240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sz="2400"/>
                            <a:t>​</a:t>
                          </a:r>
                          <a14:m>
                            <m:oMath xmlns:m="http://schemas.openxmlformats.org/officeDocument/2006/math">
                              <m:r>
                                <a:rPr sz="2400">
                                  <a:latin typeface="Cambria Math"/>
                                </a:rPr>
                                <m:t>=±</m:t>
                              </m:r>
                              <m:rad>
                                <m:radPr>
                                  <m:degHide m:val="on"/>
                                  <m:ctrlPr>
                                    <a:rPr sz="2400" i="1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sz="2400">
                                      <a:latin typeface="Cambria Math"/>
                                    </a:rPr>
                                    <m:t>8</m:t>
                                  </m:r>
                                </m:e>
                              </m:rad>
                            </m:oMath>
                          </a14:m>
                          <a:endParaRPr sz="2400"/>
                        </a:p>
                      </a:txBody>
                      <a:tcPr/>
                    </a:tc>
                    <a:tc vMerge="1">
                      <a:txBody>
                        <a:bodyPr/>
                        <a:lstStyle/>
                        <a:p>
                          <a:pPr algn="l"/>
                          <a:endParaRPr sz="1800" b="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r">
                            <a:defRPr sz="1800"/>
                          </a:pPr>
                          <a:r>
                            <a:rPr sz="2400"/>
                            <a:t>​</a:t>
                          </a:r>
                          <a14:m>
                            <m:oMath xmlns:m="http://schemas.openxmlformats.org/officeDocument/2006/math">
                              <m:r>
                                <a:rPr sz="2400">
                                  <a:latin typeface="Cambria Math"/>
                                </a:rPr>
                                <m:t>2</m:t>
                              </m:r>
                              <m:r>
                                <a:rPr sz="2400">
                                  <a:latin typeface="Cambria Math"/>
                                </a:rPr>
                                <m:t>𝑥</m:t>
                              </m:r>
                              <m:r>
                                <a:rPr sz="2400">
                                  <a:latin typeface="Cambria Math"/>
                                </a:rPr>
                                <m:t>+3</m:t>
                              </m:r>
                            </m:oMath>
                          </a14:m>
                          <a:endParaRPr sz="240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sz="2400" dirty="0"/>
                            <a:t>​</a:t>
                          </a:r>
                          <a14:m>
                            <m:oMath xmlns:m="http://schemas.openxmlformats.org/officeDocument/2006/math">
                              <m:r>
                                <a:rPr sz="2400">
                                  <a:latin typeface="Cambria Math"/>
                                </a:rPr>
                                <m:t>=±2</m:t>
                              </m:r>
                              <m:rad>
                                <m:radPr>
                                  <m:degHide m:val="on"/>
                                  <m:ctrlPr>
                                    <a:rPr sz="2400" i="1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sz="2400">
                                      <a:latin typeface="Cambria Math"/>
                                    </a:rPr>
                                    <m:t>2</m:t>
                                  </m:r>
                                </m:e>
                              </m:rad>
                            </m:oMath>
                          </a14:m>
                          <a:endParaRPr sz="2400" dirty="0"/>
                        </a:p>
                      </a:txBody>
                      <a:tcPr/>
                    </a:tc>
                    <a:tc rowSpan="3">
                      <a:txBody>
                        <a:bodyPr/>
                        <a:lstStyle/>
                        <a:p>
                          <a:pPr algn="l">
                            <a:defRPr sz="1100" b="1"/>
                          </a:pPr>
                          <a:endParaRPr lang="en-US" sz="1800" b="0" dirty="0"/>
                        </a:p>
                        <a:p>
                          <a:pPr algn="l">
                            <a:defRPr sz="1100" b="1"/>
                          </a:pPr>
                          <a:r>
                            <a:rPr sz="1800" b="0" dirty="0"/>
                            <a:t>We solve the two linear equations at once by subtracting </a:t>
                          </a:r>
                          <a:r>
                            <a:rPr sz="1800" b="0" dirty="0">
                              <a:latin typeface="Cambria Math"/>
                            </a:rPr>
                            <a:t>3</a:t>
                          </a:r>
                          <a:r>
                            <a:rPr sz="1800" b="0" dirty="0"/>
                            <a:t> from both sides and then dividing both sides by </a:t>
                          </a:r>
                          <a:r>
                            <a:rPr sz="1800" b="0" dirty="0">
                              <a:latin typeface="Cambria Math"/>
                            </a:rPr>
                            <a:t>2</a:t>
                          </a:r>
                          <a:r>
                            <a:rPr sz="1800" b="0" dirty="0"/>
                            <a:t>. The solution set is </a:t>
                          </a:r>
                          <a14:m>
                            <m:oMath xmlns:m="http://schemas.openxmlformats.org/officeDocument/2006/math">
                              <m:r>
                                <a:rPr sz="1800" b="0">
                                  <a:latin typeface="Cambria Math"/>
                                </a:rPr>
                                <m:t>{</m:t>
                              </m:r>
                              <m:f>
                                <m:fPr>
                                  <m:ctrlPr>
                                    <a:rPr sz="1800" b="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sz="1800" b="0">
                                      <a:latin typeface="Cambria Math"/>
                                    </a:rPr>
                                    <m:t>−3+2</m:t>
                                  </m:r>
                                  <m:rad>
                                    <m:radPr>
                                      <m:degHide m:val="on"/>
                                      <m:ctrlPr>
                                        <a:rPr sz="1800" b="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radPr>
                                    <m:deg/>
                                    <m:e>
                                      <m:r>
                                        <a:rPr sz="1800" b="0">
                                          <a:latin typeface="Cambria Math"/>
                                        </a:rPr>
                                        <m:t>2</m:t>
                                      </m:r>
                                    </m:e>
                                  </m:rad>
                                </m:num>
                                <m:den>
                                  <m:r>
                                    <a:rPr sz="1800" b="0">
                                      <a:latin typeface="Cambria Math"/>
                                    </a:rPr>
                                    <m:t>2</m:t>
                                  </m:r>
                                </m:den>
                              </m:f>
                              <m:r>
                                <a:rPr sz="1800" b="0">
                                  <a:latin typeface="Cambria Math"/>
                                </a:rPr>
                                <m:t>,</m:t>
                              </m:r>
                              <m:f>
                                <m:fPr>
                                  <m:ctrlPr>
                                    <a:rPr sz="1800" b="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sz="1800" b="0">
                                      <a:latin typeface="Cambria Math"/>
                                    </a:rPr>
                                    <m:t>−3−2</m:t>
                                  </m:r>
                                  <m:rad>
                                    <m:radPr>
                                      <m:degHide m:val="on"/>
                                      <m:ctrlPr>
                                        <a:rPr sz="1800" b="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radPr>
                                    <m:deg/>
                                    <m:e>
                                      <m:r>
                                        <a:rPr sz="1800" b="0">
                                          <a:latin typeface="Cambria Math"/>
                                        </a:rPr>
                                        <m:t>2</m:t>
                                      </m:r>
                                    </m:e>
                                  </m:rad>
                                </m:num>
                                <m:den>
                                  <m:r>
                                    <a:rPr sz="1800" b="0">
                                      <a:latin typeface="Cambria Math"/>
                                    </a:rPr>
                                    <m:t>2</m:t>
                                  </m:r>
                                </m:den>
                              </m:f>
                              <m:r>
                                <a:rPr sz="1800" b="0">
                                  <a:latin typeface="Cambria Math"/>
                                </a:rPr>
                                <m:t>}</m:t>
                              </m:r>
                            </m:oMath>
                          </a14:m>
                          <a:r>
                            <a:rPr sz="1800" b="0" dirty="0"/>
                            <a:t>.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r">
                            <a:defRPr sz="1800"/>
                          </a:pPr>
                          <a:r>
                            <a:rPr sz="2400" dirty="0"/>
                            <a:t>​</a:t>
                          </a:r>
                          <a14:m>
                            <m:oMath xmlns:m="http://schemas.openxmlformats.org/officeDocument/2006/math">
                              <m:r>
                                <a:rPr sz="2400">
                                  <a:latin typeface="Cambria Math"/>
                                </a:rPr>
                                <m:t>2</m:t>
                              </m:r>
                              <m:r>
                                <a:rPr sz="2400">
                                  <a:latin typeface="Cambria Math"/>
                                </a:rPr>
                                <m:t>𝑥</m:t>
                              </m:r>
                            </m:oMath>
                          </a14:m>
                          <a:endParaRPr sz="24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sz="2400"/>
                            <a:t>​</a:t>
                          </a:r>
                          <a14:m>
                            <m:oMath xmlns:m="http://schemas.openxmlformats.org/officeDocument/2006/math">
                              <m:r>
                                <a:rPr sz="2400">
                                  <a:latin typeface="Cambria Math"/>
                                </a:rPr>
                                <m:t>=−3±2</m:t>
                              </m:r>
                              <m:rad>
                                <m:radPr>
                                  <m:degHide m:val="on"/>
                                  <m:ctrlPr>
                                    <a:rPr sz="2400" i="1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sz="2400">
                                      <a:latin typeface="Cambria Math"/>
                                    </a:rPr>
                                    <m:t>2</m:t>
                                  </m:r>
                                </m:e>
                              </m:rad>
                            </m:oMath>
                          </a14:m>
                          <a:endParaRPr sz="2400"/>
                        </a:p>
                      </a:txBody>
                      <a:tcPr/>
                    </a:tc>
                    <a:tc vMerge="1">
                      <a:txBody>
                        <a:bodyPr/>
                        <a:lstStyle/>
                        <a:p>
                          <a:pPr algn="l">
                            <a:defRPr sz="1100" b="1"/>
                          </a:pPr>
                          <a:endParaRPr sz="1800" b="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r">
                            <a:defRPr sz="1800"/>
                          </a:pPr>
                          <a:r>
                            <a:rPr lang="en-US" sz="2400" dirty="0"/>
                            <a:t> </a:t>
                          </a:r>
                          <a14:m>
                            <m:oMath xmlns:m="http://schemas.openxmlformats.org/officeDocument/2006/math">
                              <m:r>
                                <a:rPr sz="2400">
                                  <a:latin typeface="Cambria Math"/>
                                </a:rPr>
                                <m:t>𝑥</m:t>
                              </m:r>
                            </m:oMath>
                          </a14:m>
                          <a:endParaRPr sz="24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sz="2400" dirty="0"/>
                            <a:t>​</a:t>
                          </a:r>
                          <a14:m>
                            <m:oMath xmlns:m="http://schemas.openxmlformats.org/officeDocument/2006/math">
                              <m:r>
                                <a:rPr sz="2400">
                                  <a:latin typeface="Cambria Math"/>
                                </a:rPr>
                                <m:t>=</m:t>
                              </m:r>
                              <m:f>
                                <m:fPr>
                                  <m:ctrlPr>
                                    <a:rPr sz="24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sz="2400">
                                      <a:latin typeface="Cambria Math"/>
                                    </a:rPr>
                                    <m:t>−3±2</m:t>
                                  </m:r>
                                  <m:rad>
                                    <m:radPr>
                                      <m:degHide m:val="on"/>
                                      <m:ctrlPr>
                                        <a:rPr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radPr>
                                    <m:deg/>
                                    <m:e>
                                      <m:r>
                                        <a:rPr sz="2400">
                                          <a:latin typeface="Cambria Math"/>
                                        </a:rPr>
                                        <m:t>2</m:t>
                                      </m:r>
                                    </m:e>
                                  </m:rad>
                                </m:num>
                                <m:den>
                                  <m:r>
                                    <a:rPr sz="2400">
                                      <a:latin typeface="Cambria Math"/>
                                    </a:rPr>
                                    <m:t>2</m:t>
                                  </m:r>
                                </m:den>
                              </m:f>
                            </m:oMath>
                          </a14:m>
                          <a:endParaRPr sz="2400" dirty="0"/>
                        </a:p>
                      </a:txBody>
                      <a:tcPr anchor="ctr"/>
                    </a:tc>
                    <a:tc vMerge="1">
                      <a:txBody>
                        <a:bodyPr/>
                        <a:lstStyle/>
                        <a:p>
                          <a:endParaRPr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4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4" name="Table Placeholder 2">
                <a:extLst>
                  <a:ext uri="{FF2B5EF4-FFF2-40B4-BE49-F238E27FC236}">
                    <a16:creationId xmlns:a16="http://schemas.microsoft.com/office/drawing/2014/main" id="{101BEDCC-0E38-442A-89E9-018AB83A5B42}"/>
                  </a:ext>
                </a:extLst>
              </p:cNvPr>
              <p:cNvGraphicFramePr>
                <a:graphicFrameLocks/>
              </p:cNvGraphicFramePr>
              <p:nvPr>
                <p:extLst>
                  <p:ext uri="{D42A27DB-BD31-4B8C-83A1-F6EECF244321}">
                    <p14:modId xmlns:p14="http://schemas.microsoft.com/office/powerpoint/2010/main" val="3428856645"/>
                  </p:ext>
                </p:extLst>
              </p:nvPr>
            </p:nvGraphicFramePr>
            <p:xfrm>
              <a:off x="876300" y="1600200"/>
              <a:ext cx="7658100" cy="2608772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1562100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2057400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  <a:gridCol w="4038600">
                      <a:extLst>
                        <a:ext uri="{9D8B030D-6E8A-4147-A177-3AD203B41FA5}">
                          <a16:colId xmlns:a16="http://schemas.microsoft.com/office/drawing/2014/main" val="20002"/>
                        </a:ext>
                      </a:extLst>
                    </a:gridCol>
                  </a:tblGrid>
                  <a:tr h="4572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t="-9333" r="-391016" b="-48533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75740" t="-9333" r="-196154" b="-485333"/>
                          </a:stretch>
                        </a:blipFill>
                      </a:tcPr>
                    </a:tc>
                    <a:tc rowSpan="2">
                      <a:txBody>
                        <a:bodyPr/>
                        <a:lstStyle/>
                        <a:p>
                          <a:pPr algn="l">
                            <a:defRPr b="1"/>
                          </a:pPr>
                          <a:r>
                            <a:rPr sz="1800" b="0" dirty="0"/>
                            <a:t>We begin by taking the square root of each side, keeping in mind that there are two numbers whose square is </a:t>
                          </a:r>
                          <a:r>
                            <a:rPr sz="1800" b="0" dirty="0">
                              <a:latin typeface="Cambria Math"/>
                            </a:rPr>
                            <a:t>8</a:t>
                          </a:r>
                          <a:r>
                            <a:rPr sz="1800" b="0" dirty="0"/>
                            <a:t>.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491681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t="-101235" r="-391016" b="-34938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75740" t="-101235" r="-196154" b="-349383"/>
                          </a:stretch>
                        </a:blipFill>
                      </a:tcPr>
                    </a:tc>
                    <a:tc vMerge="1">
                      <a:txBody>
                        <a:bodyPr/>
                        <a:lstStyle/>
                        <a:p>
                          <a:pPr algn="l"/>
                          <a:endParaRPr sz="1800" b="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492824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t="-201235" r="-391016" b="-24938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75740" t="-201235" r="-196154" b="-249383"/>
                          </a:stretch>
                        </a:blipFill>
                      </a:tcPr>
                    </a:tc>
                    <a:tc rowSpan="3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89593" t="-59707" b="-3663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492824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2"/>
                          <a:stretch>
                            <a:fillRect t="-301235" r="-391016" b="-14938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75740" t="-301235" r="-196154" b="-149383"/>
                          </a:stretch>
                        </a:blipFill>
                      </a:tcPr>
                    </a:tc>
                    <a:tc vMerge="1">
                      <a:txBody>
                        <a:bodyPr/>
                        <a:lstStyle/>
                        <a:p>
                          <a:pPr algn="l">
                            <a:defRPr sz="1100" b="1"/>
                          </a:pPr>
                          <a:endParaRPr sz="1800" b="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  <a:tr h="674243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2"/>
                          <a:stretch>
                            <a:fillRect t="-292793" r="-391016" b="-900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2"/>
                          <a:stretch>
                            <a:fillRect l="-75740" t="-292793" r="-196154" b="-9009"/>
                          </a:stretch>
                        </a:blipFill>
                      </a:tcPr>
                    </a:tc>
                    <a:tc vMerge="1">
                      <a:txBody>
                        <a:bodyPr/>
                        <a:lstStyle/>
                        <a:p>
                          <a:endParaRPr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4"/>
                      </a:ext>
                    </a:extLst>
                  </a:tr>
                </a:tbl>
              </a:graphicData>
            </a:graphic>
          </p:graphicFrame>
        </mc:Fallback>
      </mc:AlternateContent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3835</TotalTime>
  <Words>3139</Words>
  <Application>Microsoft Office PowerPoint</Application>
  <PresentationFormat>On-screen Show (4:3)</PresentationFormat>
  <Paragraphs>503</Paragraphs>
  <Slides>43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43</vt:i4>
      </vt:variant>
    </vt:vector>
  </HeadingPairs>
  <TitlesOfParts>
    <vt:vector size="48" baseType="lpstr">
      <vt:lpstr>Arial</vt:lpstr>
      <vt:lpstr>Calibri</vt:lpstr>
      <vt:lpstr>Cambria Math</vt:lpstr>
      <vt:lpstr>Ti86pc</vt:lpstr>
      <vt:lpstr>Office Theme</vt:lpstr>
      <vt:lpstr>Section 4.R.1</vt:lpstr>
      <vt:lpstr>Definition: Quadratic Equations</vt:lpstr>
      <vt:lpstr>Example 1: Solving Quadratic Equations by Factoring—Slide 1</vt:lpstr>
      <vt:lpstr>Example 1: Solving Quadratic Equations by Factoring—Slide 2</vt:lpstr>
      <vt:lpstr>Example 1: Solving Quadratic Equations by Factoring—Slide 3</vt:lpstr>
      <vt:lpstr>Example 1: Solving Quadratic Equations by Factoring—Slide 4</vt:lpstr>
      <vt:lpstr>Example 2: Perfect Square Quadratic Equations—Slide 1</vt:lpstr>
      <vt:lpstr>Note 1</vt:lpstr>
      <vt:lpstr>Example 2: Perfect Square Quadratic Equations—Slide 2</vt:lpstr>
      <vt:lpstr>Procedure: Completing the Square—Slide 1</vt:lpstr>
      <vt:lpstr>Procedure: Completing the Square—Slide 2</vt:lpstr>
      <vt:lpstr>Example 3: Completing the Square—Slide 1</vt:lpstr>
      <vt:lpstr>Example 3: Completing the Square—Slide 2</vt:lpstr>
      <vt:lpstr>Example 3: Completing the Square—Slide 3</vt:lpstr>
      <vt:lpstr>Formula: The Quadratic Formula—Slide 1</vt:lpstr>
      <vt:lpstr>Formula: The Quadratic Formula—Slide 2</vt:lpstr>
      <vt:lpstr>Example 4: Using the Quadratic Formula—Slide 1</vt:lpstr>
      <vt:lpstr>Example 4: Using the Quadratic Formula—Slide 2</vt:lpstr>
      <vt:lpstr>Example 4: Using the Quadratic Formula—Slide 3</vt:lpstr>
      <vt:lpstr>Example 4: Technology—Slide 1</vt:lpstr>
      <vt:lpstr>Example 4: Technology—Slide 2</vt:lpstr>
      <vt:lpstr>Example 5: Methods of Solving Quadratic Equations—Slide 1</vt:lpstr>
      <vt:lpstr>Example 5: Methods of Solving Quadratic Equations—Slide 2</vt:lpstr>
      <vt:lpstr>Example 5: Methods of Solving Quadratic Equations—Slide 3</vt:lpstr>
      <vt:lpstr>Example 5: Methods of Solving Quadratic Equations—Slide 4</vt:lpstr>
      <vt:lpstr>Example 5: Methods of Solving Quadratic Equations—Slide 5</vt:lpstr>
      <vt:lpstr>Definition: Quadratic-Like Equations</vt:lpstr>
      <vt:lpstr>Example 6: Quadratic-Like Equations—Slide 1</vt:lpstr>
      <vt:lpstr>Example 6: Quadratic-Like Equations—Slide 2</vt:lpstr>
      <vt:lpstr>Example 6: Quadratic-Like Equations—Slide 3</vt:lpstr>
      <vt:lpstr>Note 2</vt:lpstr>
      <vt:lpstr>Example 6: Quadratic-Like Equations—Slide 4</vt:lpstr>
      <vt:lpstr>Example 6: Quadratic-Like Equations—Slide 5</vt:lpstr>
      <vt:lpstr>Example 7: Solving Polynomial Equations by Factoring—Slide 1</vt:lpstr>
      <vt:lpstr>Note 3</vt:lpstr>
      <vt:lpstr>Example 7: Solving Polynomial Equations by Factoring—Slide 2</vt:lpstr>
      <vt:lpstr>Example 7: Solving Polynomial Equations by Factoring—Slide 3</vt:lpstr>
      <vt:lpstr>Example 8: Solving Polynomial-Like Equations by Factoring—Slide 1</vt:lpstr>
      <vt:lpstr>Example 8: Solving Polynomial-Like Equations by Factoring—Slide 2</vt:lpstr>
      <vt:lpstr>Example 8: Solving Polynomial-Like Equations by Factoring—Slide 3</vt:lpstr>
      <vt:lpstr>Example 8: Solving Polynomial-Like Equations by Factoring—Slide 4</vt:lpstr>
      <vt:lpstr>Example 9: Solving Equations by Factoring—Slide 1</vt:lpstr>
      <vt:lpstr>Example 9: Solving Equations by Factoring—Slide 2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Calculus with Early Transcendentals Plus Integrated Review, 2nd Edition</dc:title>
  <dc:creator>Hawkes Learning</dc:creator>
  <cp:lastModifiedBy>Marvin Glover</cp:lastModifiedBy>
  <cp:revision>283</cp:revision>
  <dcterms:created xsi:type="dcterms:W3CDTF">2013-04-26T14:43:13Z</dcterms:created>
  <dcterms:modified xsi:type="dcterms:W3CDTF">2025-06-30T15:48:21Z</dcterms:modified>
</cp:coreProperties>
</file>