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97" r:id="rId5"/>
    <p:sldId id="259" r:id="rId6"/>
    <p:sldId id="260" r:id="rId7"/>
    <p:sldId id="261" r:id="rId8"/>
    <p:sldId id="263" r:id="rId9"/>
    <p:sldId id="264" r:id="rId10"/>
    <p:sldId id="298" r:id="rId11"/>
    <p:sldId id="300" r:id="rId12"/>
    <p:sldId id="265" r:id="rId13"/>
    <p:sldId id="266" r:id="rId14"/>
    <p:sldId id="268" r:id="rId15"/>
    <p:sldId id="299" r:id="rId16"/>
    <p:sldId id="270" r:id="rId17"/>
    <p:sldId id="271" r:id="rId18"/>
    <p:sldId id="272" r:id="rId19"/>
    <p:sldId id="273" r:id="rId20"/>
    <p:sldId id="275" r:id="rId21"/>
    <p:sldId id="276" r:id="rId22"/>
    <p:sldId id="277" r:id="rId23"/>
    <p:sldId id="278" r:id="rId24"/>
    <p:sldId id="301" r:id="rId25"/>
    <p:sldId id="302" r:id="rId26"/>
    <p:sldId id="303" r:id="rId27"/>
    <p:sldId id="279" r:id="rId28"/>
    <p:sldId id="280" r:id="rId29"/>
    <p:sldId id="284" r:id="rId30"/>
    <p:sldId id="304" r:id="rId31"/>
    <p:sldId id="305" r:id="rId32"/>
    <p:sldId id="288" r:id="rId33"/>
    <p:sldId id="289" r:id="rId34"/>
    <p:sldId id="291" r:id="rId35"/>
    <p:sldId id="292"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8" name="Belloit, Nicholas G" initials="BNG [8]" lastIdx="1" clrIdx="7"/>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00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673" autoAdjust="0"/>
  </p:normalViewPr>
  <p:slideViewPr>
    <p:cSldViewPr>
      <p:cViewPr varScale="1">
        <p:scale>
          <a:sx n="105" d="100"/>
          <a:sy n="105" d="100"/>
        </p:scale>
        <p:origin x="201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3519636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93FAF-7A27-4029-83CA-6E76F851AABC}" type="datetimeFigureOut">
              <a:rPr lang="en-US" smtClean="0"/>
              <a:pPr/>
              <a:t>6/27/2025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A9CE8-E7D7-4F70-8124-350BFC292132}" type="slidenum">
              <a:rPr lang="en-US" smtClean="0"/>
              <a:pPr/>
              <a:t>‹#›</a:t>
            </a:fld>
            <a:endParaRPr lang="en-US"/>
          </a:p>
        </p:txBody>
      </p:sp>
    </p:spTree>
    <p:extLst>
      <p:ext uri="{BB962C8B-B14F-4D97-AF65-F5344CB8AC3E}">
        <p14:creationId xmlns:p14="http://schemas.microsoft.com/office/powerpoint/2010/main" val="4242552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303779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66458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0510106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3.R.7</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Trigonometric Equations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Solving Equations by Isolating the Trigonometric Function</a:t>
            </a:r>
            <a:r>
              <a:rPr lang="en-US" sz="3200" dirty="0"/>
              <a:t>—Slide 3</a:t>
            </a:r>
            <a:endParaRPr dirty="0"/>
          </a:p>
        </p:txBody>
      </p:sp>
      <p:sp>
        <p:nvSpPr>
          <p:cNvPr id="3" name="Text Placeholder 2"/>
          <p:cNvSpPr>
            <a:spLocks noGrp="1"/>
          </p:cNvSpPr>
          <p:nvPr>
            <p:ph type="body" sz="quarter" idx="10"/>
          </p:nvPr>
        </p:nvSpPr>
        <p:spPr/>
        <p:txBody>
          <a:bodyPr>
            <a:normAutofit/>
          </a:bodyPr>
          <a:lstStyle/>
          <a:p>
            <a:pPr>
              <a:defRPr sz="2800"/>
            </a:pPr>
            <a:r>
              <a:rPr sz="2800" dirty="0"/>
              <a:t>As in Example 1, the task now is to identify </a:t>
            </a:r>
            <a:r>
              <a:rPr sz="2800" i="1" dirty="0"/>
              <a:t>all</a:t>
            </a:r>
            <a:r>
              <a:rPr sz="2800" dirty="0"/>
              <a:t> the angles </a:t>
            </a:r>
            <a:r>
              <a:rPr lang="en-US" dirty="0"/>
              <a:t>that</a:t>
            </a:r>
            <a:r>
              <a:rPr sz="2800" dirty="0"/>
              <a:t> solve the last equation (which, because of the plus-or-minus symbol, is actually two equations). Since tangent has a period of</a:t>
            </a:r>
            <a:r>
              <a:rPr lang="en-US" sz="2800" dirty="0"/>
              <a:t> </a:t>
            </a:r>
            <a:r>
              <a:rPr lang="el-GR" i="1" dirty="0">
                <a:latin typeface="Cambria Math" panose="02040503050406030204" pitchFamily="18" charset="0"/>
                <a:ea typeface="Cambria Math" panose="02040503050406030204" pitchFamily="18" charset="0"/>
              </a:rPr>
              <a:t>π</a:t>
            </a:r>
            <a:r>
              <a:rPr sz="2800" dirty="0"/>
              <a:t>, we'll be done if we find all the solutions in an interval of length</a:t>
            </a:r>
            <a:r>
              <a:rPr lang="en-US" sz="2800" dirty="0"/>
              <a:t> </a:t>
            </a:r>
            <a:r>
              <a:rPr lang="el-GR" i="1" dirty="0">
                <a:latin typeface="Cambria Math" panose="02040503050406030204" pitchFamily="18" charset="0"/>
                <a:ea typeface="Cambria Math" panose="02040503050406030204" pitchFamily="18" charset="0"/>
              </a:rPr>
              <a:t>π</a:t>
            </a:r>
            <a:r>
              <a:rPr sz="2800" dirty="0"/>
              <a:t> and add to them all integer multiples of</a:t>
            </a:r>
            <a:r>
              <a:rPr lang="en-US" sz="2800" dirty="0"/>
              <a:t> </a:t>
            </a:r>
            <a:r>
              <a:rPr lang="el-GR" i="1" dirty="0">
                <a:latin typeface="Cambria Math" panose="02040503050406030204" pitchFamily="18" charset="0"/>
                <a:ea typeface="Cambria Math" panose="02040503050406030204" pitchFamily="18" charset="0"/>
              </a:rPr>
              <a:t>π</a:t>
            </a:r>
            <a:r>
              <a:rPr sz="2800" dirty="0"/>
              <a:t>. </a:t>
            </a:r>
          </a:p>
        </p:txBody>
      </p:sp>
    </p:spTree>
    <p:extLst>
      <p:ext uri="{BB962C8B-B14F-4D97-AF65-F5344CB8AC3E}">
        <p14:creationId xmlns:p14="http://schemas.microsoft.com/office/powerpoint/2010/main" val="205960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Solving Equations by Isolating the Trigonometric Function</a:t>
            </a:r>
            <a:r>
              <a:rPr lang="en-US" sz="3200"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For instance, </a:t>
                </a:r>
                <a:r>
                  <a:rPr lang="en-US" dirty="0"/>
                  <a:t>on</a:t>
                </a:r>
                <a:r>
                  <a:rPr sz="2800" dirty="0"/>
                  <a:t> the interval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m:rPr>
                            <m:nor/>
                          </m:rPr>
                          <a:rPr/>
                          <m:t>, </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oMath>
                </a14:m>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𝑥</m:t>
                        </m:r>
                      </m:e>
                    </m:func>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 when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and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𝑥</m:t>
                        </m:r>
                      </m:e>
                    </m:func>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 when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So the complete solution set is described as follows.</a:t>
                </a:r>
                <a:endParaRPr lang="en-US" sz="2800" dirty="0"/>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𝜋</m:t>
                    </m:r>
                  </m:oMath>
                </a14:m>
                <a:r>
                  <a:rPr lang="en-US" sz="2800" dirty="0"/>
                  <a:t>  </a:t>
                </a:r>
                <a:r>
                  <a:rPr sz="2800" dirty="0"/>
                  <a:t> </a:t>
                </a:r>
                <a:r>
                  <a:rPr lang="en-US" sz="2800" dirty="0"/>
                  <a:t> </a:t>
                </a:r>
                <a:r>
                  <a:rPr sz="2800" dirty="0"/>
                  <a:t>or</a:t>
                </a:r>
                <a:r>
                  <a:rPr lang="en-US" sz="2800" dirty="0"/>
                  <a:t>   </a:t>
                </a:r>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𝜋</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2370"/>
                </a:stretch>
              </a:blipFill>
            </p:spPr>
            <p:txBody>
              <a:bodyPr/>
              <a:lstStyle/>
              <a:p>
                <a:r>
                  <a:rPr lang="en-US">
                    <a:noFill/>
                  </a:rPr>
                  <a:t> </a:t>
                </a:r>
              </a:p>
            </p:txBody>
          </p:sp>
        </mc:Fallback>
      </mc:AlternateContent>
    </p:spTree>
    <p:extLst>
      <p:ext uri="{BB962C8B-B14F-4D97-AF65-F5344CB8AC3E}">
        <p14:creationId xmlns:p14="http://schemas.microsoft.com/office/powerpoint/2010/main" val="154363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Solving Trigonometric Equations by Factoring</a:t>
            </a:r>
            <a:r>
              <a:rPr lang="en-US" sz="3200"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r>
                      <a:rPr>
                        <a:latin typeface="Cambria Math" panose="02040503050406030204" pitchFamily="18" charset="0"/>
                      </a:rPr>
                      <m:t>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Solving Trigonometric Equations by Factoring</a:t>
            </a:r>
            <a:r>
              <a:rPr lang="en-US" sz="3200"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equation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+3</m:t>
                    </m:r>
                  </m:oMath>
                </a14:m>
                <a:r>
                  <a:rPr sz="2800" dirty="0"/>
                  <a:t> is quadratic in</a:t>
                </a:r>
                <a:r>
                  <a:rPr lang="en-US" sz="2800" dirty="0"/>
                  <a:t> sin</a:t>
                </a:r>
                <a:r>
                  <a:rPr lang="en-US" sz="1050" dirty="0"/>
                  <a:t> </a:t>
                </a:r>
                <a:r>
                  <a:rPr lang="en-US" sz="2800" i="1" dirty="0"/>
                  <a:t>x</a:t>
                </a:r>
                <a:r>
                  <a:rPr sz="2800" dirty="0"/>
                  <a:t>; that is, if</a:t>
                </a:r>
                <a:r>
                  <a:rPr lang="en-US" dirty="0"/>
                  <a:t> sin</a:t>
                </a:r>
                <a:r>
                  <a:rPr lang="en-US" sz="1050" dirty="0"/>
                  <a:t> </a:t>
                </a:r>
                <a:r>
                  <a:rPr lang="en-US" i="1" dirty="0"/>
                  <a:t>x</a:t>
                </a:r>
                <a:r>
                  <a:rPr sz="2800" dirty="0"/>
                  <a:t> were replaced by</a:t>
                </a:r>
                <a:r>
                  <a:rPr lang="en-US" sz="2800" dirty="0"/>
                  <a:t> </a:t>
                </a:r>
                <a:r>
                  <a:rPr lang="en-US" sz="2800" i="1" dirty="0"/>
                  <a:t>u</a:t>
                </a:r>
                <a:r>
                  <a:rPr sz="2800" dirty="0"/>
                  <a:t>, it would simply be a quadratic equation. This observation provides the key to its solution: we will use our previous experience with quadratic equations to solve for</a:t>
                </a:r>
                <a:r>
                  <a:rPr lang="en-US" dirty="0"/>
                  <a:t> sin</a:t>
                </a:r>
                <a:r>
                  <a:rPr lang="en-US" sz="1050" dirty="0"/>
                  <a:t> </a:t>
                </a:r>
                <a:r>
                  <a:rPr lang="en-US" i="1" dirty="0"/>
                  <a:t>x</a:t>
                </a:r>
                <a:r>
                  <a:rPr sz="2800" dirty="0"/>
                  <a:t> and then use our knowledge of trigonometry to solve for</a:t>
                </a:r>
                <a:r>
                  <a:rPr lang="en-US" sz="2800" dirty="0"/>
                  <a:t> </a:t>
                </a:r>
                <a:r>
                  <a:rPr lang="en-US" sz="2800" i="1" dirty="0"/>
                  <a:t>x</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Solving Trigonometric Equations by Factoring</a:t>
            </a:r>
            <a:r>
              <a:rPr lang="en-US" sz="3200" dirty="0"/>
              <a:t>—Slide 3</a:t>
            </a:r>
            <a:endParaRPr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AA9BD68E-D3F6-40BA-9DB8-A3F8AB069BA4}"/>
                  </a:ext>
                </a:extLst>
              </p:cNvPr>
              <p:cNvGraphicFramePr>
                <a:graphicFrameLocks noGrp="1"/>
              </p:cNvGraphicFramePr>
              <p:nvPr>
                <p:extLst>
                  <p:ext uri="{D42A27DB-BD31-4B8C-83A1-F6EECF244321}">
                    <p14:modId xmlns:p14="http://schemas.microsoft.com/office/powerpoint/2010/main" val="1986764220"/>
                  </p:ext>
                </p:extLst>
              </p:nvPr>
            </p:nvGraphicFramePr>
            <p:xfrm>
              <a:off x="457200" y="1419225"/>
              <a:ext cx="6019800" cy="1981200"/>
            </p:xfrm>
            <a:graphic>
              <a:graphicData uri="http://schemas.openxmlformats.org/drawingml/2006/table">
                <a:tbl>
                  <a:tblPr firstRow="1" bandRow="1">
                    <a:tableStyleId>{2D5ABB26-0587-4C30-8999-92F81FD0307C}</a:tableStyleId>
                  </a:tblPr>
                  <a:tblGrid>
                    <a:gridCol w="3390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tblGrid>
                  <a:tr h="660400">
                    <a:tc>
                      <a:txBody>
                        <a:bodyPr/>
                        <a:lstStyle/>
                        <a:p>
                          <a:pPr algn="r">
                            <a:defRPr sz="1600"/>
                          </a:pPr>
                          <a:r>
                            <a:rPr sz="2800" dirty="0"/>
                            <a:t>​</a:t>
                          </a:r>
                          <a14:m>
                            <m:oMath xmlns:m="http://schemas.openxmlformats.org/officeDocument/2006/math">
                              <m:func>
                                <m:funcPr>
                                  <m:ctrlPr>
                                    <a:rPr sz="2800" i="1">
                                      <a:latin typeface="Cambria Math" panose="02040503050406030204" pitchFamily="18" charset="0"/>
                                    </a:rPr>
                                  </m:ctrlPr>
                                </m:funcPr>
                                <m:fName>
                                  <m:sSup>
                                    <m:sSupPr>
                                      <m:ctrlPr>
                                        <a:rPr sz="2800" i="1">
                                          <a:latin typeface="Cambria Math" panose="02040503050406030204" pitchFamily="18" charset="0"/>
                                        </a:rPr>
                                      </m:ctrlPr>
                                    </m:sSupPr>
                                    <m:e>
                                      <m:r>
                                        <m:rPr>
                                          <m:sty m:val="p"/>
                                        </m:rPr>
                                        <a:rPr sz="2800">
                                          <a:latin typeface="Cambria Math"/>
                                        </a:rPr>
                                        <m:t>sin</m:t>
                                      </m:r>
                                    </m:e>
                                    <m:sup>
                                      <m:r>
                                        <a:rPr sz="2800">
                                          <a:latin typeface="Cambria Math"/>
                                        </a:rPr>
                                        <m:t>2</m:t>
                                      </m:r>
                                    </m:sup>
                                  </m:sSup>
                                </m:fName>
                                <m:e>
                                  <m:r>
                                    <a:rPr sz="2800">
                                      <a:latin typeface="Cambria Math"/>
                                    </a:rPr>
                                    <m:t>𝑥</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+3</m:t>
                              </m:r>
                            </m:oMath>
                          </a14:m>
                          <a:endParaRPr sz="2800"/>
                        </a:p>
                      </a:txBody>
                      <a:tcPr marL="36576" marR="36576" marT="36576" marB="36576" anchor="ctr"/>
                    </a:tc>
                    <a:extLst>
                      <a:ext uri="{0D108BD9-81ED-4DB2-BD59-A6C34878D82A}">
                        <a16:rowId xmlns:a16="http://schemas.microsoft.com/office/drawing/2014/main" val="10000"/>
                      </a:ext>
                    </a:extLst>
                  </a:tr>
                  <a:tr h="660400">
                    <a:tc>
                      <a:txBody>
                        <a:bodyPr/>
                        <a:lstStyle/>
                        <a:p>
                          <a:pPr algn="r">
                            <a:defRPr sz="1600"/>
                          </a:pPr>
                          <a:r>
                            <a:rPr sz="2800" dirty="0"/>
                            <a:t>​</a:t>
                          </a:r>
                          <a14:m>
                            <m:oMath xmlns:m="http://schemas.openxmlformats.org/officeDocument/2006/math">
                              <m:func>
                                <m:funcPr>
                                  <m:ctrlPr>
                                    <a:rPr sz="2800" i="1">
                                      <a:latin typeface="Cambria Math" panose="02040503050406030204" pitchFamily="18" charset="0"/>
                                    </a:rPr>
                                  </m:ctrlPr>
                                </m:funcPr>
                                <m:fName>
                                  <m:sSup>
                                    <m:sSupPr>
                                      <m:ctrlPr>
                                        <a:rPr sz="2800" i="1">
                                          <a:latin typeface="Cambria Math" panose="02040503050406030204" pitchFamily="18" charset="0"/>
                                        </a:rPr>
                                      </m:ctrlPr>
                                    </m:sSupPr>
                                    <m:e>
                                      <m:r>
                                        <m:rPr>
                                          <m:sty m:val="p"/>
                                        </m:rPr>
                                        <a:rPr sz="2800">
                                          <a:latin typeface="Cambria Math"/>
                                        </a:rPr>
                                        <m:t>sin</m:t>
                                      </m:r>
                                    </m:e>
                                    <m:sup>
                                      <m:r>
                                        <a:rPr sz="2800">
                                          <a:latin typeface="Cambria Math"/>
                                        </a:rPr>
                                        <m:t>2</m:t>
                                      </m:r>
                                    </m:sup>
                                  </m:sSup>
                                </m:fName>
                                <m:e>
                                  <m:r>
                                    <a:rPr sz="2800">
                                      <a:latin typeface="Cambria Math"/>
                                    </a:rPr>
                                    <m:t>𝑥</m:t>
                                  </m:r>
                                </m:e>
                              </m:func>
                              <m:r>
                                <a:rPr sz="2800">
                                  <a:latin typeface="Cambria Math"/>
                                </a:rPr>
                                <m:t>−2</m:t>
                              </m:r>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−3</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1"/>
                      </a:ext>
                    </a:extLst>
                  </a:tr>
                  <a:tr h="660400">
                    <a:tc>
                      <a:txBody>
                        <a:bodyPr/>
                        <a:lstStyle/>
                        <a:p>
                          <a:pPr algn="r">
                            <a:defRPr sz="1600"/>
                          </a:pPr>
                          <a:r>
                            <a:rPr sz="2800"/>
                            <a:t>​</a:t>
                          </a:r>
                          <a14:m>
                            <m:oMath xmlns:m="http://schemas.openxmlformats.org/officeDocument/2006/math">
                              <m:d>
                                <m:dPr>
                                  <m:ctrlPr>
                                    <a:rPr sz="2800" i="1">
                                      <a:latin typeface="Cambria Math" panose="02040503050406030204" pitchFamily="18" charset="0"/>
                                    </a:rPr>
                                  </m:ctrlPr>
                                </m:dPr>
                                <m:e>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−3</m:t>
                                  </m:r>
                                </m:e>
                              </m:d>
                              <m:d>
                                <m:dPr>
                                  <m:ctrlPr>
                                    <a:rPr sz="2800" i="1">
                                      <a:latin typeface="Cambria Math" panose="02040503050406030204" pitchFamily="18" charset="0"/>
                                    </a:rPr>
                                  </m:ctrlPr>
                                </m:dPr>
                                <m:e>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+1</m:t>
                                  </m:r>
                                </m:e>
                              </m:d>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a:extLst>
                  <a:ext uri="{FF2B5EF4-FFF2-40B4-BE49-F238E27FC236}">
                    <a16:creationId xmlns:a16="http://schemas.microsoft.com/office/drawing/2014/main" id="{AA9BD68E-D3F6-40BA-9DB8-A3F8AB069BA4}"/>
                  </a:ext>
                </a:extLst>
              </p:cNvPr>
              <p:cNvGraphicFramePr>
                <a:graphicFrameLocks noGrp="1"/>
              </p:cNvGraphicFramePr>
              <p:nvPr>
                <p:extLst>
                  <p:ext uri="{D42A27DB-BD31-4B8C-83A1-F6EECF244321}">
                    <p14:modId xmlns:p14="http://schemas.microsoft.com/office/powerpoint/2010/main" val="1986764220"/>
                  </p:ext>
                </p:extLst>
              </p:nvPr>
            </p:nvGraphicFramePr>
            <p:xfrm>
              <a:off x="457200" y="1419225"/>
              <a:ext cx="6019800" cy="1981200"/>
            </p:xfrm>
            <a:graphic>
              <a:graphicData uri="http://schemas.openxmlformats.org/drawingml/2006/table">
                <a:tbl>
                  <a:tblPr firstRow="1" bandRow="1">
                    <a:tableStyleId>{2D5ABB26-0587-4C30-8999-92F81FD0307C}</a:tableStyleId>
                  </a:tblPr>
                  <a:tblGrid>
                    <a:gridCol w="3390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tblGrid>
                  <a:tr h="660400">
                    <a:tc>
                      <a:txBody>
                        <a:bodyPr/>
                        <a:lstStyle/>
                        <a:p>
                          <a:endParaRPr lang="en-US"/>
                        </a:p>
                      </a:txBody>
                      <a:tcPr marL="36576" marR="36576" marT="36576" marB="36576" anchor="ctr">
                        <a:blipFill>
                          <a:blip r:embed="rId2"/>
                          <a:stretch>
                            <a:fillRect r="-77379" b="-214679"/>
                          </a:stretch>
                        </a:blipFill>
                      </a:tcPr>
                    </a:tc>
                    <a:tc>
                      <a:txBody>
                        <a:bodyPr/>
                        <a:lstStyle/>
                        <a:p>
                          <a:endParaRPr lang="en-US"/>
                        </a:p>
                      </a:txBody>
                      <a:tcPr marL="36576" marR="36576" marT="36576" marB="36576" anchor="ctr">
                        <a:blipFill>
                          <a:blip r:embed="rId2"/>
                          <a:stretch>
                            <a:fillRect l="-129234" b="-214679"/>
                          </a:stretch>
                        </a:blipFill>
                      </a:tcPr>
                    </a:tc>
                    <a:extLst>
                      <a:ext uri="{0D108BD9-81ED-4DB2-BD59-A6C34878D82A}">
                        <a16:rowId xmlns:a16="http://schemas.microsoft.com/office/drawing/2014/main" val="10000"/>
                      </a:ext>
                    </a:extLst>
                  </a:tr>
                  <a:tr h="660400">
                    <a:tc>
                      <a:txBody>
                        <a:bodyPr/>
                        <a:lstStyle/>
                        <a:p>
                          <a:endParaRPr lang="en-US"/>
                        </a:p>
                      </a:txBody>
                      <a:tcPr marL="36576" marR="36576" marT="36576" marB="36576" anchor="ctr">
                        <a:blipFill>
                          <a:blip r:embed="rId2"/>
                          <a:stretch>
                            <a:fillRect t="-100926" r="-77379" b="-116667"/>
                          </a:stretch>
                        </a:blipFill>
                      </a:tcPr>
                    </a:tc>
                    <a:tc>
                      <a:txBody>
                        <a:bodyPr/>
                        <a:lstStyle/>
                        <a:p>
                          <a:endParaRPr lang="en-US"/>
                        </a:p>
                      </a:txBody>
                      <a:tcPr marL="36576" marR="36576" marT="36576" marB="36576" anchor="ctr">
                        <a:blipFill>
                          <a:blip r:embed="rId2"/>
                          <a:stretch>
                            <a:fillRect l="-129234" t="-100926" b="-116667"/>
                          </a:stretch>
                        </a:blipFill>
                      </a:tcPr>
                    </a:tc>
                    <a:extLst>
                      <a:ext uri="{0D108BD9-81ED-4DB2-BD59-A6C34878D82A}">
                        <a16:rowId xmlns:a16="http://schemas.microsoft.com/office/drawing/2014/main" val="10001"/>
                      </a:ext>
                    </a:extLst>
                  </a:tr>
                  <a:tr h="660400">
                    <a:tc>
                      <a:txBody>
                        <a:bodyPr/>
                        <a:lstStyle/>
                        <a:p>
                          <a:endParaRPr lang="en-US"/>
                        </a:p>
                      </a:txBody>
                      <a:tcPr marL="36576" marR="36576" marT="36576" marB="36576" anchor="ctr">
                        <a:blipFill>
                          <a:blip r:embed="rId2"/>
                          <a:stretch>
                            <a:fillRect t="-199083" r="-77379" b="-15596"/>
                          </a:stretch>
                        </a:blipFill>
                      </a:tcPr>
                    </a:tc>
                    <a:tc>
                      <a:txBody>
                        <a:bodyPr/>
                        <a:lstStyle/>
                        <a:p>
                          <a:endParaRPr lang="en-US"/>
                        </a:p>
                      </a:txBody>
                      <a:tcPr marL="36576" marR="36576" marT="36576" marB="36576" anchor="ctr">
                        <a:blipFill>
                          <a:blip r:embed="rId2"/>
                          <a:stretch>
                            <a:fillRect l="-129234" t="-199083" b="-15596"/>
                          </a:stretch>
                        </a:blipFill>
                      </a:tcPr>
                    </a:tc>
                    <a:extLst>
                      <a:ext uri="{0D108BD9-81ED-4DB2-BD59-A6C34878D82A}">
                        <a16:rowId xmlns:a16="http://schemas.microsoft.com/office/drawing/2014/main" val="10002"/>
                      </a:ext>
                    </a:extLst>
                  </a:tr>
                </a:tbl>
              </a:graphicData>
            </a:graphic>
          </p:graphicFrame>
        </mc:Fallback>
      </mc:AlternateContent>
      <p:sp>
        <p:nvSpPr>
          <p:cNvPr id="8" name="TextBox 7">
            <a:extLst>
              <a:ext uri="{FF2B5EF4-FFF2-40B4-BE49-F238E27FC236}">
                <a16:creationId xmlns:a16="http://schemas.microsoft.com/office/drawing/2014/main" id="{1D0A9A83-BB69-0FAA-9E0D-9367AD767FDD}"/>
              </a:ext>
            </a:extLst>
          </p:cNvPr>
          <p:cNvSpPr txBox="1"/>
          <p:nvPr/>
        </p:nvSpPr>
        <p:spPr>
          <a:xfrm>
            <a:off x="5029200" y="2057400"/>
            <a:ext cx="3733800" cy="1754326"/>
          </a:xfrm>
          <a:prstGeom prst="rect">
            <a:avLst/>
          </a:prstGeom>
          <a:noFill/>
        </p:spPr>
        <p:txBody>
          <a:bodyPr wrap="square">
            <a:spAutoFit/>
          </a:bodyPr>
          <a:lstStyle/>
          <a:p>
            <a:r>
              <a:rPr lang="en-US" sz="1800" dirty="0"/>
              <a:t>Remember that the first step in solving quadratic equations by factoring or by the quadratic formula is to collect all the terms on one side. In this problem, we can easily factor the resulting left-hand side.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Solving Trigonometric Equations by Factoring</a:t>
            </a:r>
            <a:r>
              <a:rPr lang="en-US" sz="3200" dirty="0"/>
              <a:t>—Slide 4</a:t>
            </a:r>
            <a:endParaRPr dirty="0"/>
          </a:p>
        </p:txBody>
      </p:sp>
      <p:sp>
        <p:nvSpPr>
          <p:cNvPr id="3" name="Text Placeholder 2"/>
          <p:cNvSpPr>
            <a:spLocks noGrp="1"/>
          </p:cNvSpPr>
          <p:nvPr>
            <p:ph type="body" sz="quarter" idx="10"/>
          </p:nvPr>
        </p:nvSpPr>
        <p:spPr/>
        <p:txBody>
          <a:bodyPr>
            <a:normAutofit/>
          </a:bodyPr>
          <a:lstStyle/>
          <a:p>
            <a:r>
              <a:rPr sz="2800" dirty="0"/>
              <a:t>As in any quadratic equation solved by factoring, the two factors now lead to two equations.</a:t>
            </a:r>
            <a:endParaRPr lang="en-US" sz="2800" dirty="0"/>
          </a:p>
          <a:p>
            <a:endParaRPr lang="en-US" sz="2800" dirty="0"/>
          </a:p>
          <a:p>
            <a:endParaRPr lang="en-US" dirty="0"/>
          </a:p>
          <a:p>
            <a:endParaRPr lang="en-US" sz="2800"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1C23DC3B-D607-4ADE-8A20-7B815D708516}"/>
                  </a:ext>
                </a:extLst>
              </p:cNvPr>
              <p:cNvGraphicFramePr>
                <a:graphicFrameLocks noGrp="1"/>
              </p:cNvGraphicFramePr>
              <p:nvPr>
                <p:extLst>
                  <p:ext uri="{D42A27DB-BD31-4B8C-83A1-F6EECF244321}">
                    <p14:modId xmlns:p14="http://schemas.microsoft.com/office/powerpoint/2010/main" val="1208361645"/>
                  </p:ext>
                </p:extLst>
              </p:nvPr>
            </p:nvGraphicFramePr>
            <p:xfrm>
              <a:off x="-533400" y="2057400"/>
              <a:ext cx="6934200" cy="1828800"/>
            </p:xfrm>
            <a:graphic>
              <a:graphicData uri="http://schemas.openxmlformats.org/drawingml/2006/table">
                <a:tbl>
                  <a:tblPr firstRow="1" bandRow="1">
                    <a:tableStyleId>{2D5ABB26-0587-4C30-8999-92F81FD0307C}</a:tableStyleId>
                  </a:tblPr>
                  <a:tblGrid>
                    <a:gridCol w="3033712">
                      <a:extLst>
                        <a:ext uri="{9D8B030D-6E8A-4147-A177-3AD203B41FA5}">
                          <a16:colId xmlns:a16="http://schemas.microsoft.com/office/drawing/2014/main" val="20000"/>
                        </a:ext>
                      </a:extLst>
                    </a:gridCol>
                    <a:gridCol w="800493">
                      <a:extLst>
                        <a:ext uri="{9D8B030D-6E8A-4147-A177-3AD203B41FA5}">
                          <a16:colId xmlns:a16="http://schemas.microsoft.com/office/drawing/2014/main" val="20001"/>
                        </a:ext>
                      </a:extLst>
                    </a:gridCol>
                    <a:gridCol w="2604695">
                      <a:extLst>
                        <a:ext uri="{9D8B030D-6E8A-4147-A177-3AD203B41FA5}">
                          <a16:colId xmlns:a16="http://schemas.microsoft.com/office/drawing/2014/main" val="20002"/>
                        </a:ext>
                      </a:extLst>
                    </a:gridCol>
                    <a:gridCol w="495300">
                      <a:extLst>
                        <a:ext uri="{9D8B030D-6E8A-4147-A177-3AD203B41FA5}">
                          <a16:colId xmlns:a16="http://schemas.microsoft.com/office/drawing/2014/main" val="20003"/>
                        </a:ext>
                      </a:extLst>
                    </a:gridCol>
                  </a:tblGrid>
                  <a:tr h="914400">
                    <a:tc>
                      <a:txBody>
                        <a:bodyPr/>
                        <a:lstStyle/>
                        <a:p>
                          <a:pPr algn="r">
                            <a:defRPr sz="1600"/>
                          </a:pPr>
                          <a:r>
                            <a:rPr sz="2500" dirty="0"/>
                            <a:t>​</a:t>
                          </a:r>
                          <a14:m>
                            <m:oMath xmlns:m="http://schemas.openxmlformats.org/officeDocument/2006/math">
                              <m:func>
                                <m:funcPr>
                                  <m:ctrlPr>
                                    <a:rPr sz="2500" i="1">
                                      <a:latin typeface="Cambria Math" panose="02040503050406030204" pitchFamily="18" charset="0"/>
                                    </a:rPr>
                                  </m:ctrlPr>
                                </m:funcPr>
                                <m:fName>
                                  <m:r>
                                    <m:rPr>
                                      <m:sty m:val="p"/>
                                    </m:rPr>
                                    <a:rPr sz="2500">
                                      <a:latin typeface="Cambria Math"/>
                                    </a:rPr>
                                    <m:t>sin</m:t>
                                  </m:r>
                                </m:fName>
                                <m:e>
                                  <m:r>
                                    <a:rPr sz="2500">
                                      <a:latin typeface="Cambria Math"/>
                                    </a:rPr>
                                    <m:t>𝑥</m:t>
                                  </m:r>
                                </m:e>
                              </m:func>
                              <m:r>
                                <a:rPr sz="2500">
                                  <a:latin typeface="Cambria Math"/>
                                </a:rPr>
                                <m:t>=3</m:t>
                              </m:r>
                            </m:oMath>
                          </a14:m>
                          <a:endParaRPr sz="2500" dirty="0"/>
                        </a:p>
                      </a:txBody>
                      <a:tcPr marL="36576" marR="36576" marT="36576" marB="36576" anchor="ctr"/>
                    </a:tc>
                    <a:tc>
                      <a:txBody>
                        <a:bodyPr/>
                        <a:lstStyle/>
                        <a:p>
                          <a:pPr algn="ctr">
                            <a:defRPr sz="1600"/>
                          </a:pPr>
                          <a:r>
                            <a:rPr sz="2500" dirty="0"/>
                            <a:t>​</a:t>
                          </a:r>
                          <a14:m>
                            <m:oMath xmlns:m="http://schemas.openxmlformats.org/officeDocument/2006/math">
                              <m:r>
                                <m:rPr>
                                  <m:nor/>
                                </m:rPr>
                                <a:rPr sz="2500">
                                  <a:latin typeface="Cambria Math"/>
                                </a:rPr>
                                <m:t>or</m:t>
                              </m:r>
                            </m:oMath>
                          </a14:m>
                          <a:endParaRPr sz="2500" dirty="0"/>
                        </a:p>
                      </a:txBody>
                      <a:tcPr marL="36576" marR="36576" marT="36576" marB="36576" anchor="ctr"/>
                    </a:tc>
                    <a:tc>
                      <a:txBody>
                        <a:bodyPr/>
                        <a:lstStyle/>
                        <a:p>
                          <a:pPr algn="l">
                            <a:defRPr sz="1600"/>
                          </a:pPr>
                          <a:r>
                            <a:rPr sz="2500" dirty="0"/>
                            <a:t>​</a:t>
                          </a:r>
                          <a14:m>
                            <m:oMath xmlns:m="http://schemas.openxmlformats.org/officeDocument/2006/math">
                              <m:func>
                                <m:funcPr>
                                  <m:ctrlPr>
                                    <a:rPr sz="2500" i="1">
                                      <a:latin typeface="Cambria Math" panose="02040503050406030204" pitchFamily="18" charset="0"/>
                                    </a:rPr>
                                  </m:ctrlPr>
                                </m:funcPr>
                                <m:fName>
                                  <m:r>
                                    <m:rPr>
                                      <m:sty m:val="p"/>
                                    </m:rPr>
                                    <a:rPr sz="2500">
                                      <a:latin typeface="Cambria Math"/>
                                    </a:rPr>
                                    <m:t>sin</m:t>
                                  </m:r>
                                </m:fName>
                                <m:e>
                                  <m:r>
                                    <a:rPr sz="2500">
                                      <a:latin typeface="Cambria Math"/>
                                    </a:rPr>
                                    <m:t>𝑥</m:t>
                                  </m:r>
                                </m:e>
                              </m:func>
                              <m:r>
                                <a:rPr sz="2500">
                                  <a:latin typeface="Cambria Math"/>
                                </a:rPr>
                                <m:t>=−1</m:t>
                              </m:r>
                            </m:oMath>
                          </a14:m>
                          <a:endParaRPr sz="2500" dirty="0"/>
                        </a:p>
                      </a:txBody>
                      <a:tcPr marL="36576" marR="36576" marT="36576" marB="36576" anchor="ctr"/>
                    </a:tc>
                    <a:tc>
                      <a:txBody>
                        <a:bodyPr/>
                        <a:lstStyle/>
                        <a:p>
                          <a:pPr algn="l">
                            <a:defRPr sz="1600"/>
                          </a:pPr>
                          <a:r>
                            <a:rPr sz="2500"/>
                            <a:t>​</a:t>
                          </a:r>
                        </a:p>
                      </a:txBody>
                      <a:tcPr marL="36576" marR="36576" marT="36576" marB="36576" anchor="ctr"/>
                    </a:tc>
                    <a:extLst>
                      <a:ext uri="{0D108BD9-81ED-4DB2-BD59-A6C34878D82A}">
                        <a16:rowId xmlns:a16="http://schemas.microsoft.com/office/drawing/2014/main" val="10000"/>
                      </a:ext>
                    </a:extLst>
                  </a:tr>
                  <a:tr h="914400">
                    <a:tc>
                      <a:txBody>
                        <a:bodyPr/>
                        <a:lstStyle/>
                        <a:p>
                          <a:pPr algn="r">
                            <a:defRPr sz="1600"/>
                          </a:pPr>
                          <a:r>
                            <a:rPr sz="2500" dirty="0"/>
                            <a:t>​</a:t>
                          </a:r>
                          <a14:m>
                            <m:oMath xmlns:m="http://schemas.openxmlformats.org/officeDocument/2006/math">
                              <m:r>
                                <m:rPr>
                                  <m:nor/>
                                </m:rPr>
                                <a:rPr sz="2500">
                                  <a:latin typeface="Cambria Math"/>
                                </a:rPr>
                                <m:t>no</m:t>
                              </m:r>
                              <m:r>
                                <m:rPr>
                                  <m:nor/>
                                </m:rPr>
                                <a:rPr sz="2500">
                                  <a:latin typeface="Cambria Math"/>
                                </a:rPr>
                                <m:t> </m:t>
                              </m:r>
                              <m:r>
                                <m:rPr>
                                  <m:nor/>
                                </m:rPr>
                                <a:rPr sz="2500">
                                  <a:latin typeface="Cambria Math"/>
                                </a:rPr>
                                <m:t>real</m:t>
                              </m:r>
                              <m:r>
                                <m:rPr>
                                  <m:nor/>
                                </m:rPr>
                                <a:rPr sz="2500">
                                  <a:latin typeface="Cambria Math"/>
                                </a:rPr>
                                <m:t> </m:t>
                              </m:r>
                              <m:r>
                                <m:rPr>
                                  <m:nor/>
                                </m:rPr>
                                <a:rPr sz="2500">
                                  <a:latin typeface="Cambria Math"/>
                                </a:rPr>
                                <m:t>solution</m:t>
                              </m:r>
                            </m:oMath>
                          </a14:m>
                          <a:endParaRPr sz="2500" dirty="0"/>
                        </a:p>
                      </a:txBody>
                      <a:tcPr marL="36576" marR="36576" marT="36576" marB="36576" anchor="ctr"/>
                    </a:tc>
                    <a:tc>
                      <a:txBody>
                        <a:bodyPr/>
                        <a:lstStyle/>
                        <a:p>
                          <a:pPr algn="l">
                            <a:defRPr sz="1600"/>
                          </a:pPr>
                          <a:r>
                            <a:rPr sz="2500" dirty="0"/>
                            <a:t>​</a:t>
                          </a:r>
                        </a:p>
                      </a:txBody>
                      <a:tcPr marL="36576" marR="36576" marT="36576" marB="36576" anchor="ctr"/>
                    </a:tc>
                    <a:tc>
                      <a:txBody>
                        <a:bodyPr/>
                        <a:lstStyle/>
                        <a:p>
                          <a:pPr algn="r">
                            <a:defRPr sz="1600"/>
                          </a:pPr>
                          <a:r>
                            <a:rPr sz="2500" dirty="0"/>
                            <a:t>​</a:t>
                          </a:r>
                          <a14:m>
                            <m:oMath xmlns:m="http://schemas.openxmlformats.org/officeDocument/2006/math">
                              <m:r>
                                <a:rPr sz="2500">
                                  <a:latin typeface="Cambria Math"/>
                                </a:rPr>
                                <m:t>𝑥</m:t>
                              </m:r>
                              <m:r>
                                <a:rPr sz="2500">
                                  <a:latin typeface="Cambria Math"/>
                                </a:rPr>
                                <m:t>=</m:t>
                              </m:r>
                              <m:f>
                                <m:fPr>
                                  <m:ctrlPr>
                                    <a:rPr sz="2500" i="1">
                                      <a:latin typeface="Cambria Math" panose="02040503050406030204" pitchFamily="18" charset="0"/>
                                    </a:rPr>
                                  </m:ctrlPr>
                                </m:fPr>
                                <m:num>
                                  <m:r>
                                    <a:rPr sz="2500">
                                      <a:latin typeface="Cambria Math"/>
                                    </a:rPr>
                                    <m:t>3</m:t>
                                  </m:r>
                                  <m:r>
                                    <a:rPr sz="2500">
                                      <a:latin typeface="Cambria Math"/>
                                    </a:rPr>
                                    <m:t>𝜋</m:t>
                                  </m:r>
                                </m:num>
                                <m:den>
                                  <m:r>
                                    <a:rPr sz="2500">
                                      <a:latin typeface="Cambria Math"/>
                                    </a:rPr>
                                    <m:t>2</m:t>
                                  </m:r>
                                </m:den>
                              </m:f>
                              <m:r>
                                <a:rPr sz="2500">
                                  <a:latin typeface="Cambria Math"/>
                                </a:rPr>
                                <m:t>+2</m:t>
                              </m:r>
                              <m:r>
                                <a:rPr sz="2500">
                                  <a:latin typeface="Cambria Math"/>
                                </a:rPr>
                                <m:t>𝑛</m:t>
                              </m:r>
                              <m:r>
                                <a:rPr sz="2500">
                                  <a:latin typeface="Cambria Math"/>
                                </a:rPr>
                                <m:t>𝜋</m:t>
                              </m:r>
                            </m:oMath>
                          </a14:m>
                          <a:endParaRPr sz="2500" dirty="0"/>
                        </a:p>
                      </a:txBody>
                      <a:tcPr marL="36576" marR="36576" marT="36576" marB="36576" anchor="ctr"/>
                    </a:tc>
                    <a:tc>
                      <a:txBody>
                        <a:bodyPr/>
                        <a:lstStyle/>
                        <a:p>
                          <a:endParaRPr sz="250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3">
                <a:extLst>
                  <a:ext uri="{FF2B5EF4-FFF2-40B4-BE49-F238E27FC236}">
                    <a16:creationId xmlns:a16="http://schemas.microsoft.com/office/drawing/2014/main" id="{1C23DC3B-D607-4ADE-8A20-7B815D708516}"/>
                  </a:ext>
                </a:extLst>
              </p:cNvPr>
              <p:cNvGraphicFramePr>
                <a:graphicFrameLocks noGrp="1"/>
              </p:cNvGraphicFramePr>
              <p:nvPr>
                <p:extLst>
                  <p:ext uri="{D42A27DB-BD31-4B8C-83A1-F6EECF244321}">
                    <p14:modId xmlns:p14="http://schemas.microsoft.com/office/powerpoint/2010/main" val="1208361645"/>
                  </p:ext>
                </p:extLst>
              </p:nvPr>
            </p:nvGraphicFramePr>
            <p:xfrm>
              <a:off x="-533400" y="2057400"/>
              <a:ext cx="6934200" cy="1828800"/>
            </p:xfrm>
            <a:graphic>
              <a:graphicData uri="http://schemas.openxmlformats.org/drawingml/2006/table">
                <a:tbl>
                  <a:tblPr firstRow="1" bandRow="1">
                    <a:tableStyleId>{2D5ABB26-0587-4C30-8999-92F81FD0307C}</a:tableStyleId>
                  </a:tblPr>
                  <a:tblGrid>
                    <a:gridCol w="3033712">
                      <a:extLst>
                        <a:ext uri="{9D8B030D-6E8A-4147-A177-3AD203B41FA5}">
                          <a16:colId xmlns:a16="http://schemas.microsoft.com/office/drawing/2014/main" val="20000"/>
                        </a:ext>
                      </a:extLst>
                    </a:gridCol>
                    <a:gridCol w="800493">
                      <a:extLst>
                        <a:ext uri="{9D8B030D-6E8A-4147-A177-3AD203B41FA5}">
                          <a16:colId xmlns:a16="http://schemas.microsoft.com/office/drawing/2014/main" val="20001"/>
                        </a:ext>
                      </a:extLst>
                    </a:gridCol>
                    <a:gridCol w="2604695">
                      <a:extLst>
                        <a:ext uri="{9D8B030D-6E8A-4147-A177-3AD203B41FA5}">
                          <a16:colId xmlns:a16="http://schemas.microsoft.com/office/drawing/2014/main" val="20002"/>
                        </a:ext>
                      </a:extLst>
                    </a:gridCol>
                    <a:gridCol w="495300">
                      <a:extLst>
                        <a:ext uri="{9D8B030D-6E8A-4147-A177-3AD203B41FA5}">
                          <a16:colId xmlns:a16="http://schemas.microsoft.com/office/drawing/2014/main" val="20003"/>
                        </a:ext>
                      </a:extLst>
                    </a:gridCol>
                  </a:tblGrid>
                  <a:tr h="914400">
                    <a:tc>
                      <a:txBody>
                        <a:bodyPr/>
                        <a:lstStyle/>
                        <a:p>
                          <a:endParaRPr lang="en-US"/>
                        </a:p>
                      </a:txBody>
                      <a:tcPr marL="36576" marR="36576" marT="36576" marB="36576" anchor="ctr">
                        <a:blipFill>
                          <a:blip r:embed="rId2"/>
                          <a:stretch>
                            <a:fillRect r="-128514" b="-99338"/>
                          </a:stretch>
                        </a:blipFill>
                      </a:tcPr>
                    </a:tc>
                    <a:tc>
                      <a:txBody>
                        <a:bodyPr/>
                        <a:lstStyle/>
                        <a:p>
                          <a:endParaRPr lang="en-US"/>
                        </a:p>
                      </a:txBody>
                      <a:tcPr marL="36576" marR="36576" marT="36576" marB="36576" anchor="ctr">
                        <a:blipFill>
                          <a:blip r:embed="rId2"/>
                          <a:stretch>
                            <a:fillRect l="-380153" r="-388550" b="-99338"/>
                          </a:stretch>
                        </a:blipFill>
                      </a:tcPr>
                    </a:tc>
                    <a:tc>
                      <a:txBody>
                        <a:bodyPr/>
                        <a:lstStyle/>
                        <a:p>
                          <a:endParaRPr lang="en-US"/>
                        </a:p>
                      </a:txBody>
                      <a:tcPr marL="36576" marR="36576" marT="36576" marB="36576" anchor="ctr">
                        <a:blipFill>
                          <a:blip r:embed="rId2"/>
                          <a:stretch>
                            <a:fillRect l="-146963" r="-18925" b="-99338"/>
                          </a:stretch>
                        </a:blipFill>
                      </a:tcPr>
                    </a:tc>
                    <a:tc>
                      <a:txBody>
                        <a:bodyPr/>
                        <a:lstStyle/>
                        <a:p>
                          <a:pPr algn="l">
                            <a:defRPr sz="1600"/>
                          </a:pPr>
                          <a:r>
                            <a:rPr sz="2500"/>
                            <a:t>​</a:t>
                          </a:r>
                        </a:p>
                      </a:txBody>
                      <a:tcPr marL="36576" marR="36576" marT="36576" marB="36576" anchor="ctr"/>
                    </a:tc>
                    <a:extLst>
                      <a:ext uri="{0D108BD9-81ED-4DB2-BD59-A6C34878D82A}">
                        <a16:rowId xmlns:a16="http://schemas.microsoft.com/office/drawing/2014/main" val="10000"/>
                      </a:ext>
                    </a:extLst>
                  </a:tr>
                  <a:tr h="914400">
                    <a:tc>
                      <a:txBody>
                        <a:bodyPr/>
                        <a:lstStyle/>
                        <a:p>
                          <a:endParaRPr lang="en-US"/>
                        </a:p>
                      </a:txBody>
                      <a:tcPr marL="36576" marR="36576" marT="36576" marB="36576" anchor="ctr">
                        <a:blipFill>
                          <a:blip r:embed="rId2"/>
                          <a:stretch>
                            <a:fillRect t="-100667" r="-128514"/>
                          </a:stretch>
                        </a:blipFill>
                      </a:tcPr>
                    </a:tc>
                    <a:tc>
                      <a:txBody>
                        <a:bodyPr/>
                        <a:lstStyle/>
                        <a:p>
                          <a:pPr algn="l">
                            <a:defRPr sz="1600"/>
                          </a:pPr>
                          <a:r>
                            <a:rPr sz="2500" dirty="0"/>
                            <a:t>​</a:t>
                          </a:r>
                        </a:p>
                      </a:txBody>
                      <a:tcPr marL="36576" marR="36576" marT="36576" marB="36576" anchor="ctr"/>
                    </a:tc>
                    <a:tc>
                      <a:txBody>
                        <a:bodyPr/>
                        <a:lstStyle/>
                        <a:p>
                          <a:endParaRPr lang="en-US"/>
                        </a:p>
                      </a:txBody>
                      <a:tcPr marL="36576" marR="36576" marT="36576" marB="36576" anchor="ctr">
                        <a:blipFill>
                          <a:blip r:embed="rId2"/>
                          <a:stretch>
                            <a:fillRect l="-146963" t="-100667" r="-18925"/>
                          </a:stretch>
                        </a:blipFill>
                      </a:tcPr>
                    </a:tc>
                    <a:tc>
                      <a:txBody>
                        <a:bodyPr/>
                        <a:lstStyle/>
                        <a:p>
                          <a:endParaRPr sz="2500" dirty="0"/>
                        </a:p>
                      </a:txBody>
                      <a:tcPr/>
                    </a:tc>
                    <a:extLst>
                      <a:ext uri="{0D108BD9-81ED-4DB2-BD59-A6C34878D82A}">
                        <a16:rowId xmlns:a16="http://schemas.microsoft.com/office/drawing/2014/main" val="10001"/>
                      </a:ext>
                    </a:extLst>
                  </a:tr>
                </a:tbl>
              </a:graphicData>
            </a:graphic>
          </p:graphicFrame>
        </mc:Fallback>
      </mc:AlternateContent>
      <p:sp>
        <p:nvSpPr>
          <p:cNvPr id="6" name="TextBox 5">
            <a:extLst>
              <a:ext uri="{FF2B5EF4-FFF2-40B4-BE49-F238E27FC236}">
                <a16:creationId xmlns:a16="http://schemas.microsoft.com/office/drawing/2014/main" id="{9260E4C8-C868-0AE2-CC0E-D16A29E11AD9}"/>
              </a:ext>
            </a:extLst>
          </p:cNvPr>
          <p:cNvSpPr txBox="1"/>
          <p:nvPr/>
        </p:nvSpPr>
        <p:spPr>
          <a:xfrm>
            <a:off x="6096000" y="2309788"/>
            <a:ext cx="2895600" cy="1754326"/>
          </a:xfrm>
          <a:prstGeom prst="rect">
            <a:avLst/>
          </a:prstGeom>
          <a:noFill/>
        </p:spPr>
        <p:txBody>
          <a:bodyPr wrap="square">
            <a:spAutoFit/>
          </a:bodyPr>
          <a:lstStyle/>
          <a:p>
            <a:r>
              <a:rPr lang="en-US" sz="1800" dirty="0"/>
              <a:t>The first equation has no real number solution, as 3 lies outside the range of the sine function. The second equation has an infinite number of solutions.</a:t>
            </a:r>
          </a:p>
        </p:txBody>
      </p:sp>
    </p:spTree>
    <p:extLst>
      <p:ext uri="{BB962C8B-B14F-4D97-AF65-F5344CB8AC3E}">
        <p14:creationId xmlns:p14="http://schemas.microsoft.com/office/powerpoint/2010/main" val="1601653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Solving Equations Using Trigonometric Identities</a:t>
            </a:r>
            <a:r>
              <a:rPr lang="en-US" sz="3200"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r>
                      <a:rPr>
                        <a:latin typeface="Cambria Math" panose="02040503050406030204" pitchFamily="18" charset="0"/>
                      </a:rPr>
                      <m:t>−2</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Solving Equations Using Trigonometric Identities</a:t>
            </a:r>
            <a:r>
              <a:rPr lang="en-US" sz="3200"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IN" sz="2800" b="1" dirty="0"/>
                  <a:t>Solution</a:t>
                </a:r>
              </a:p>
              <a:p>
                <a:pPr>
                  <a:defRPr sz="2800"/>
                </a:pPr>
                <a:r>
                  <a:rPr lang="en-IN" sz="2800" dirty="0"/>
                  <a:t>The presence of a </a:t>
                </a:r>
                <a14:m>
                  <m:oMath xmlns:m="http://schemas.openxmlformats.org/officeDocument/2006/math">
                    <m:sSup>
                      <m:sSupPr>
                        <m:ctrlPr>
                          <a:rPr lang="ar-AE" i="1">
                            <a:latin typeface="Cambria Math" panose="02040503050406030204" pitchFamily="18" charset="0"/>
                          </a:rPr>
                        </m:ctrlPr>
                      </m:sSupPr>
                      <m:e>
                        <m:r>
                          <m:rPr>
                            <m:sty m:val="p"/>
                          </m:rPr>
                          <a:rPr lang="en-IN">
                            <a:latin typeface="Cambria Math" panose="02040503050406030204" pitchFamily="18" charset="0"/>
                          </a:rPr>
                          <m:t>cos</m:t>
                        </m:r>
                        <m:r>
                          <a:rPr lang="en-IN">
                            <a:latin typeface="Cambria Math" panose="02040503050406030204" pitchFamily="18" charset="0"/>
                          </a:rPr>
                          <m:t>⁡</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oMath>
                </a14:m>
                <a:r>
                  <a:rPr lang="ar-AE" sz="2800" dirty="0"/>
                  <a:t> </a:t>
                </a:r>
                <a:r>
                  <a:rPr lang="en-IN" sz="2800" dirty="0"/>
                  <a:t>or </a:t>
                </a:r>
                <a14:m>
                  <m:oMath xmlns:m="http://schemas.openxmlformats.org/officeDocument/2006/math">
                    <m:sSup>
                      <m:sSupPr>
                        <m:ctrlPr>
                          <a:rPr lang="ar-AE" i="1">
                            <a:latin typeface="Cambria Math" panose="02040503050406030204" pitchFamily="18" charset="0"/>
                          </a:rPr>
                        </m:ctrlPr>
                      </m:sSupPr>
                      <m:e>
                        <m:r>
                          <m:rPr>
                            <m:sty m:val="p"/>
                          </m:rPr>
                          <a:rPr lang="en-IN">
                            <a:latin typeface="Cambria Math" panose="02040503050406030204" pitchFamily="18" charset="0"/>
                          </a:rPr>
                          <m:t>sin</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oMath>
                </a14:m>
                <a:r>
                  <a:rPr lang="ar-AE" sz="2800" dirty="0"/>
                  <a:t> </a:t>
                </a:r>
                <a:r>
                  <a:rPr lang="en-IN" sz="2800" dirty="0"/>
                  <a:t>term is almost always an indication that the first Pythagorean identity </a:t>
                </a:r>
                <a14:m>
                  <m:oMath xmlns:m="http://schemas.openxmlformats.org/officeDocument/2006/math">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sin</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𝑥</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cos</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1</m:t>
                    </m:r>
                  </m:oMath>
                </a14:m>
                <a:r>
                  <a:rPr lang="en-IN" sz="2800" dirty="0"/>
                  <a:t> may be useful.</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IN">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Solving Equations Using Trigonometric Identities</a:t>
            </a:r>
            <a:r>
              <a:rPr lang="en-US" sz="3200" dirty="0"/>
              <a:t>—Slide 3</a:t>
            </a:r>
            <a:endParaRPr dirty="0"/>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219200"/>
              <a:ext cx="8229600" cy="2057400"/>
            </p:xfrm>
            <a:graphic>
              <a:graphicData uri="http://schemas.openxmlformats.org/drawingml/2006/table">
                <a:tbl>
                  <a:tblPr firstRow="1" bandRow="1">
                    <a:tableStyleId>{2D5ABB26-0587-4C30-8999-92F81FD0307C}</a:tableStyleId>
                  </a:tblPr>
                  <a:tblGrid>
                    <a:gridCol w="3344711">
                      <a:extLst>
                        <a:ext uri="{9D8B030D-6E8A-4147-A177-3AD203B41FA5}">
                          <a16:colId xmlns:a16="http://schemas.microsoft.com/office/drawing/2014/main" val="20000"/>
                        </a:ext>
                      </a:extLst>
                    </a:gridCol>
                    <a:gridCol w="1337884">
                      <a:extLst>
                        <a:ext uri="{9D8B030D-6E8A-4147-A177-3AD203B41FA5}">
                          <a16:colId xmlns:a16="http://schemas.microsoft.com/office/drawing/2014/main" val="20001"/>
                        </a:ext>
                      </a:extLst>
                    </a:gridCol>
                    <a:gridCol w="3547005">
                      <a:extLst>
                        <a:ext uri="{9D8B030D-6E8A-4147-A177-3AD203B41FA5}">
                          <a16:colId xmlns:a16="http://schemas.microsoft.com/office/drawing/2014/main" val="20002"/>
                        </a:ext>
                      </a:extLst>
                    </a:gridCol>
                  </a:tblGrid>
                  <a:tr h="514350">
                    <a:tc>
                      <a:txBody>
                        <a:bodyPr/>
                        <a:lstStyle/>
                        <a:p>
                          <a:pPr algn="r">
                            <a:defRPr sz="1800"/>
                          </a:pPr>
                          <a:r>
                            <a:rPr sz="2400" dirty="0"/>
                            <a:t>​</a:t>
                          </a:r>
                          <a14:m>
                            <m:oMath xmlns:m="http://schemas.openxmlformats.org/officeDocument/2006/math">
                              <m:r>
                                <a:rPr sz="2400">
                                  <a:latin typeface="Cambria Math"/>
                                </a:rPr>
                                <m:t>−2</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cos</m:t>
                                      </m:r>
                                    </m:e>
                                    <m:sup>
                                      <m:r>
                                        <a:rPr sz="2400">
                                          <a:latin typeface="Cambria Math"/>
                                        </a:rPr>
                                        <m:t>2</m:t>
                                      </m:r>
                                    </m:sup>
                                  </m:sSup>
                                </m:fName>
                                <m:e>
                                  <m:r>
                                    <a:rPr sz="2400">
                                      <a:latin typeface="Cambria Math"/>
                                    </a:rPr>
                                    <m:t>𝑥</m:t>
                                  </m:r>
                                </m:e>
                              </m:func>
                              <m:r>
                                <a:rPr sz="2400">
                                  <a:latin typeface="Cambria Math"/>
                                </a:rPr>
                                <m:t>+1</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oMath>
                          </a14:m>
                          <a:endParaRPr sz="2400" dirty="0"/>
                        </a:p>
                      </a:txBody>
                      <a:tcPr/>
                    </a:tc>
                    <a:tc rowSpan="2">
                      <a:txBody>
                        <a:bodyPr/>
                        <a:lstStyle/>
                        <a:p>
                          <a:pPr algn="l">
                            <a:defRPr b="1"/>
                          </a:pPr>
                          <a:r>
                            <a:rPr lang="en-US" b="0" dirty="0"/>
                            <a:t>Use the first Pythagorean identity to rewrite the equation in terms of sine alone.</a:t>
                          </a:r>
                          <a:endParaRPr b="0" dirty="0"/>
                        </a:p>
                      </a:txBody>
                      <a:tcPr/>
                    </a:tc>
                    <a:extLst>
                      <a:ext uri="{0D108BD9-81ED-4DB2-BD59-A6C34878D82A}">
                        <a16:rowId xmlns:a16="http://schemas.microsoft.com/office/drawing/2014/main" val="10000"/>
                      </a:ext>
                    </a:extLst>
                  </a:tr>
                  <a:tr h="514350">
                    <a:tc>
                      <a:txBody>
                        <a:bodyPr/>
                        <a:lstStyle/>
                        <a:p>
                          <a:pPr algn="r">
                            <a:defRPr sz="1800"/>
                          </a:pPr>
                          <a:r>
                            <a:rPr sz="2400" dirty="0"/>
                            <a:t>​</a:t>
                          </a:r>
                          <a14:m>
                            <m:oMath xmlns:m="http://schemas.openxmlformats.org/officeDocument/2006/math">
                              <m:r>
                                <a:rPr sz="2400">
                                  <a:latin typeface="Cambria Math"/>
                                </a:rPr>
                                <m:t>−2</m:t>
                              </m:r>
                              <m:d>
                                <m:dPr>
                                  <m:ctrlPr>
                                    <a:rPr sz="2400" i="1">
                                      <a:latin typeface="Cambria Math" panose="02040503050406030204" pitchFamily="18" charset="0"/>
                                    </a:rPr>
                                  </m:ctrlPr>
                                </m:dPr>
                                <m:e>
                                  <m:r>
                                    <a:rPr sz="2400">
                                      <a:latin typeface="Cambria Math"/>
                                    </a:rPr>
                                    <m:t>1−</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e>
                              </m:d>
                              <m:r>
                                <a:rPr sz="2400">
                                  <a:latin typeface="Cambria Math"/>
                                </a:rPr>
                                <m:t>+1</m:t>
                              </m:r>
                            </m:oMath>
                          </a14:m>
                          <a:endParaRPr sz="2400" dirty="0"/>
                        </a:p>
                      </a:txBody>
                      <a:tcPr/>
                    </a:tc>
                    <a:tc>
                      <a:txBody>
                        <a:bodyPr/>
                        <a:lstStyle/>
                        <a:p>
                          <a:pPr algn="l">
                            <a:defRPr sz="1800"/>
                          </a:pPr>
                          <a:r>
                            <a:rPr sz="240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oMath>
                          </a14:m>
                          <a:endParaRPr sz="2400"/>
                        </a:p>
                      </a:txBody>
                      <a:tcPr/>
                    </a:tc>
                    <a:tc vMerge="1">
                      <a:txBody>
                        <a:bodyPr/>
                        <a:lstStyle/>
                        <a:p>
                          <a:pPr algn="l"/>
                          <a:endParaRPr dirty="0"/>
                        </a:p>
                      </a:txBody>
                      <a:tcPr/>
                    </a:tc>
                    <a:extLst>
                      <a:ext uri="{0D108BD9-81ED-4DB2-BD59-A6C34878D82A}">
                        <a16:rowId xmlns:a16="http://schemas.microsoft.com/office/drawing/2014/main" val="10001"/>
                      </a:ext>
                    </a:extLst>
                  </a:tr>
                  <a:tr h="514350">
                    <a:tc>
                      <a:txBody>
                        <a:bodyPr/>
                        <a:lstStyle/>
                        <a:p>
                          <a:pPr algn="r">
                            <a:defRPr sz="1800"/>
                          </a:pPr>
                          <a:r>
                            <a:rPr sz="2400" dirty="0"/>
                            <a:t>​</a:t>
                          </a:r>
                          <a14:m>
                            <m:oMath xmlns:m="http://schemas.openxmlformats.org/officeDocument/2006/math">
                              <m:r>
                                <a:rPr sz="2400">
                                  <a:latin typeface="Cambria Math"/>
                                </a:rPr>
                                <m:t>2</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r>
                                <a:rPr sz="2400">
                                  <a:latin typeface="Cambria Math"/>
                                </a:rPr>
                                <m:t>−</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oMath>
                          </a14:m>
                          <a:endParaRPr sz="2400" dirty="0"/>
                        </a:p>
                      </a:txBody>
                      <a:tcPr/>
                    </a:tc>
                    <a:tc>
                      <a:txBody>
                        <a:bodyPr/>
                        <a:lstStyle/>
                        <a:p>
                          <a:pPr algn="l">
                            <a:defRPr sz="1800"/>
                          </a:pPr>
                          <a:r>
                            <a:rPr sz="2400" dirty="0"/>
                            <a:t>​</a:t>
                          </a:r>
                          <a14:m>
                            <m:oMath xmlns:m="http://schemas.openxmlformats.org/officeDocument/2006/math">
                              <m:r>
                                <a:rPr sz="2400">
                                  <a:latin typeface="Cambria Math"/>
                                </a:rPr>
                                <m:t>=0</m:t>
                              </m:r>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514350">
                    <a:tc>
                      <a:txBody>
                        <a:bodyPr/>
                        <a:lstStyle/>
                        <a:p>
                          <a:pPr algn="r">
                            <a:defRPr sz="1800"/>
                          </a:pPr>
                          <a:r>
                            <a:rPr sz="2400" dirty="0"/>
                            <a:t>​</a:t>
                          </a:r>
                          <a14:m>
                            <m:oMath xmlns:m="http://schemas.openxmlformats.org/officeDocument/2006/math">
                              <m:d>
                                <m:dPr>
                                  <m:ctrlPr>
                                    <a:rPr sz="2400" i="1">
                                      <a:latin typeface="Cambria Math" panose="02040503050406030204" pitchFamily="18" charset="0"/>
                                    </a:rPr>
                                  </m:ctrlPr>
                                </m:dPr>
                                <m:e>
                                  <m:r>
                                    <a:rPr sz="2400">
                                      <a:latin typeface="Cambria Math"/>
                                    </a:rPr>
                                    <m:t>2</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e>
                              </m:d>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e>
                              </m:d>
                            </m:oMath>
                          </a14:m>
                          <a:endParaRPr sz="2400" dirty="0"/>
                        </a:p>
                      </a:txBody>
                      <a:tcPr/>
                    </a:tc>
                    <a:tc>
                      <a:txBody>
                        <a:bodyPr/>
                        <a:lstStyle/>
                        <a:p>
                          <a:pPr algn="l">
                            <a:defRPr sz="1800"/>
                          </a:pPr>
                          <a:r>
                            <a:rPr sz="2400" dirty="0"/>
                            <a:t>​</a:t>
                          </a:r>
                          <a14:m>
                            <m:oMath xmlns:m="http://schemas.openxmlformats.org/officeDocument/2006/math">
                              <m:r>
                                <a:rPr sz="2400">
                                  <a:latin typeface="Cambria Math"/>
                                </a:rPr>
                                <m:t>=0</m:t>
                              </m:r>
                            </m:oMath>
                          </a14:m>
                          <a:endParaRPr sz="2400" dirty="0"/>
                        </a:p>
                      </a:txBody>
                      <a:tcPr/>
                    </a:tc>
                    <a:tc>
                      <a:txBody>
                        <a:bodyPr/>
                        <a:lstStyle/>
                        <a:p>
                          <a:pPr algn="l">
                            <a:defRPr b="1"/>
                          </a:pPr>
                          <a:r>
                            <a:rPr lang="en-US" b="0" dirty="0"/>
                            <a:t>Solve the resulting quadratic in sine.</a:t>
                          </a:r>
                          <a:endParaRPr b="0"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621059346"/>
                  </p:ext>
                </p:extLst>
              </p:nvPr>
            </p:nvGraphicFramePr>
            <p:xfrm>
              <a:off x="457200" y="1219200"/>
              <a:ext cx="8229600" cy="2057400"/>
            </p:xfrm>
            <a:graphic>
              <a:graphicData uri="http://schemas.openxmlformats.org/drawingml/2006/table">
                <a:tbl>
                  <a:tblPr firstRow="1" bandRow="1">
                    <a:tableStyleId>{2D5ABB26-0587-4C30-8999-92F81FD0307C}</a:tableStyleId>
                  </a:tblPr>
                  <a:tblGrid>
                    <a:gridCol w="3344711">
                      <a:extLst>
                        <a:ext uri="{9D8B030D-6E8A-4147-A177-3AD203B41FA5}">
                          <a16:colId xmlns:a16="http://schemas.microsoft.com/office/drawing/2014/main" val="20000"/>
                        </a:ext>
                      </a:extLst>
                    </a:gridCol>
                    <a:gridCol w="1337884">
                      <a:extLst>
                        <a:ext uri="{9D8B030D-6E8A-4147-A177-3AD203B41FA5}">
                          <a16:colId xmlns:a16="http://schemas.microsoft.com/office/drawing/2014/main" val="20001"/>
                        </a:ext>
                      </a:extLst>
                    </a:gridCol>
                    <a:gridCol w="3547005">
                      <a:extLst>
                        <a:ext uri="{9D8B030D-6E8A-4147-A177-3AD203B41FA5}">
                          <a16:colId xmlns:a16="http://schemas.microsoft.com/office/drawing/2014/main" val="20002"/>
                        </a:ext>
                      </a:extLst>
                    </a:gridCol>
                  </a:tblGrid>
                  <a:tr h="514350">
                    <a:tc>
                      <a:txBody>
                        <a:bodyPr/>
                        <a:lstStyle/>
                        <a:p>
                          <a:endParaRPr lang="en-US"/>
                        </a:p>
                      </a:txBody>
                      <a:tcPr>
                        <a:blipFill>
                          <a:blip r:embed="rId2"/>
                          <a:stretch>
                            <a:fillRect t="-9412" r="-145902" b="-312941"/>
                          </a:stretch>
                        </a:blipFill>
                      </a:tcPr>
                    </a:tc>
                    <a:tc>
                      <a:txBody>
                        <a:bodyPr/>
                        <a:lstStyle/>
                        <a:p>
                          <a:endParaRPr lang="en-US"/>
                        </a:p>
                      </a:txBody>
                      <a:tcPr>
                        <a:blipFill>
                          <a:blip r:embed="rId2"/>
                          <a:stretch>
                            <a:fillRect l="-250685" t="-9412" r="-265753" b="-312941"/>
                          </a:stretch>
                        </a:blipFill>
                      </a:tcPr>
                    </a:tc>
                    <a:tc rowSpan="2">
                      <a:txBody>
                        <a:bodyPr/>
                        <a:lstStyle/>
                        <a:p>
                          <a:pPr algn="l">
                            <a:defRPr b="1"/>
                          </a:pPr>
                          <a:r>
                            <a:rPr lang="en-US" b="0" dirty="0"/>
                            <a:t>Use the first Pythagorean identity to rewrite the equation in terms of sine alone.</a:t>
                          </a:r>
                          <a:endParaRPr b="0" dirty="0"/>
                        </a:p>
                      </a:txBody>
                      <a:tcPr/>
                    </a:tc>
                    <a:extLst>
                      <a:ext uri="{0D108BD9-81ED-4DB2-BD59-A6C34878D82A}">
                        <a16:rowId xmlns:a16="http://schemas.microsoft.com/office/drawing/2014/main" val="10000"/>
                      </a:ext>
                    </a:extLst>
                  </a:tr>
                  <a:tr h="514350">
                    <a:tc>
                      <a:txBody>
                        <a:bodyPr/>
                        <a:lstStyle/>
                        <a:p>
                          <a:endParaRPr lang="en-US"/>
                        </a:p>
                      </a:txBody>
                      <a:tcPr>
                        <a:blipFill>
                          <a:blip r:embed="rId2"/>
                          <a:stretch>
                            <a:fillRect t="-110714" r="-145902" b="-216667"/>
                          </a:stretch>
                        </a:blipFill>
                      </a:tcPr>
                    </a:tc>
                    <a:tc>
                      <a:txBody>
                        <a:bodyPr/>
                        <a:lstStyle/>
                        <a:p>
                          <a:endParaRPr lang="en-US"/>
                        </a:p>
                      </a:txBody>
                      <a:tcPr>
                        <a:blipFill>
                          <a:blip r:embed="rId2"/>
                          <a:stretch>
                            <a:fillRect l="-250685" t="-110714" r="-265753" b="-216667"/>
                          </a:stretch>
                        </a:blipFill>
                      </a:tcPr>
                    </a:tc>
                    <a:tc vMerge="1">
                      <a:txBody>
                        <a:bodyPr/>
                        <a:lstStyle/>
                        <a:p>
                          <a:pPr algn="l"/>
                          <a:endParaRPr dirty="0"/>
                        </a:p>
                      </a:txBody>
                      <a:tcPr/>
                    </a:tc>
                    <a:extLst>
                      <a:ext uri="{0D108BD9-81ED-4DB2-BD59-A6C34878D82A}">
                        <a16:rowId xmlns:a16="http://schemas.microsoft.com/office/drawing/2014/main" val="10001"/>
                      </a:ext>
                    </a:extLst>
                  </a:tr>
                  <a:tr h="514350">
                    <a:tc>
                      <a:txBody>
                        <a:bodyPr/>
                        <a:lstStyle/>
                        <a:p>
                          <a:endParaRPr lang="en-US"/>
                        </a:p>
                      </a:txBody>
                      <a:tcPr>
                        <a:blipFill>
                          <a:blip r:embed="rId2"/>
                          <a:stretch>
                            <a:fillRect t="-208235" r="-145902" b="-114118"/>
                          </a:stretch>
                        </a:blipFill>
                      </a:tcPr>
                    </a:tc>
                    <a:tc>
                      <a:txBody>
                        <a:bodyPr/>
                        <a:lstStyle/>
                        <a:p>
                          <a:endParaRPr lang="en-US"/>
                        </a:p>
                      </a:txBody>
                      <a:tcPr>
                        <a:blipFill>
                          <a:blip r:embed="rId2"/>
                          <a:stretch>
                            <a:fillRect l="-250685" t="-208235" r="-265753" b="-114118"/>
                          </a:stretch>
                        </a:blipFill>
                      </a:tcPr>
                    </a:tc>
                    <a:tc>
                      <a:txBody>
                        <a:bodyPr/>
                        <a:lstStyle/>
                        <a:p>
                          <a:pPr algn="l"/>
                          <a:endParaRPr dirty="0"/>
                        </a:p>
                      </a:txBody>
                      <a:tcPr/>
                    </a:tc>
                    <a:extLst>
                      <a:ext uri="{0D108BD9-81ED-4DB2-BD59-A6C34878D82A}">
                        <a16:rowId xmlns:a16="http://schemas.microsoft.com/office/drawing/2014/main" val="10002"/>
                      </a:ext>
                    </a:extLst>
                  </a:tr>
                  <a:tr h="514350">
                    <a:tc>
                      <a:txBody>
                        <a:bodyPr/>
                        <a:lstStyle/>
                        <a:p>
                          <a:endParaRPr lang="en-US"/>
                        </a:p>
                      </a:txBody>
                      <a:tcPr>
                        <a:blipFill>
                          <a:blip r:embed="rId2"/>
                          <a:stretch>
                            <a:fillRect t="-311905" r="-145902" b="-15476"/>
                          </a:stretch>
                        </a:blipFill>
                      </a:tcPr>
                    </a:tc>
                    <a:tc>
                      <a:txBody>
                        <a:bodyPr/>
                        <a:lstStyle/>
                        <a:p>
                          <a:endParaRPr lang="en-US"/>
                        </a:p>
                      </a:txBody>
                      <a:tcPr>
                        <a:blipFill>
                          <a:blip r:embed="rId2"/>
                          <a:stretch>
                            <a:fillRect l="-250685" t="-311905" r="-265753" b="-15476"/>
                          </a:stretch>
                        </a:blipFill>
                      </a:tcPr>
                    </a:tc>
                    <a:tc>
                      <a:txBody>
                        <a:bodyPr/>
                        <a:lstStyle/>
                        <a:p>
                          <a:pPr algn="l">
                            <a:defRPr b="1"/>
                          </a:pPr>
                          <a:r>
                            <a:rPr lang="en-US" b="0" dirty="0"/>
                            <a:t>Solve the resulting quadratic in sine.</a:t>
                          </a:r>
                          <a:endParaRPr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Solving Equations Using Trigonometric Identities</a:t>
            </a:r>
            <a:r>
              <a:rPr lang="en-US" sz="3200" dirty="0"/>
              <a:t>—Slide 4</a:t>
            </a:r>
            <a:endParaRPr dirty="0"/>
          </a:p>
        </p:txBody>
      </p:sp>
      <p:sp>
        <p:nvSpPr>
          <p:cNvPr id="3" name="Text Placeholder 2"/>
          <p:cNvSpPr>
            <a:spLocks noGrp="1"/>
          </p:cNvSpPr>
          <p:nvPr>
            <p:ph type="body" sz="quarter" idx="10"/>
          </p:nvPr>
        </p:nvSpPr>
        <p:spPr/>
        <p:txBody>
          <a:bodyPr>
            <a:normAutofit/>
          </a:bodyPr>
          <a:lstStyle/>
          <a:p>
            <a:r>
              <a:rPr sz="2800" dirty="0"/>
              <a:t>As in the last example, we have two equations to solve.</a:t>
            </a:r>
            <a:endParaRPr lang="en-US" sz="2800" dirty="0"/>
          </a:p>
          <a:p>
            <a:endParaRPr lang="en-US" dirty="0"/>
          </a:p>
          <a:p>
            <a:endParaRPr lang="en-US" sz="2800" dirty="0"/>
          </a:p>
          <a:p>
            <a:endParaRPr lang="en-US" dirty="0"/>
          </a:p>
          <a:p>
            <a:endParaRPr lang="en-US" sz="2800" dirty="0"/>
          </a:p>
          <a:p>
            <a:pPr algn="l"/>
            <a:endParaRPr lang="en-US" sz="2800" dirty="0"/>
          </a:p>
          <a:p>
            <a:endParaRPr sz="2800"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657E57F-02E1-4734-B1A1-5B1446BB55AF}"/>
                  </a:ext>
                </a:extLst>
              </p:cNvPr>
              <p:cNvGraphicFramePr>
                <a:graphicFrameLocks noGrp="1"/>
              </p:cNvGraphicFramePr>
              <p:nvPr/>
            </p:nvGraphicFramePr>
            <p:xfrm>
              <a:off x="558672" y="1684464"/>
              <a:ext cx="8144953" cy="2049336"/>
            </p:xfrm>
            <a:graphic>
              <a:graphicData uri="http://schemas.openxmlformats.org/drawingml/2006/table">
                <a:tbl>
                  <a:tblPr firstRow="1" bandRow="1">
                    <a:tableStyleId>{2D5ABB26-0587-4C30-8999-92F81FD0307C}</a:tableStyleId>
                  </a:tblPr>
                  <a:tblGrid>
                    <a:gridCol w="4775327">
                      <a:extLst>
                        <a:ext uri="{9D8B030D-6E8A-4147-A177-3AD203B41FA5}">
                          <a16:colId xmlns:a16="http://schemas.microsoft.com/office/drawing/2014/main" val="20000"/>
                        </a:ext>
                      </a:extLst>
                    </a:gridCol>
                    <a:gridCol w="705271">
                      <a:extLst>
                        <a:ext uri="{9D8B030D-6E8A-4147-A177-3AD203B41FA5}">
                          <a16:colId xmlns:a16="http://schemas.microsoft.com/office/drawing/2014/main" val="20001"/>
                        </a:ext>
                      </a:extLst>
                    </a:gridCol>
                    <a:gridCol w="2664355">
                      <a:extLst>
                        <a:ext uri="{9D8B030D-6E8A-4147-A177-3AD203B41FA5}">
                          <a16:colId xmlns:a16="http://schemas.microsoft.com/office/drawing/2014/main" val="20002"/>
                        </a:ext>
                      </a:extLst>
                    </a:gridCol>
                  </a:tblGrid>
                  <a:tr h="683112">
                    <a:tc>
                      <a:txBody>
                        <a:bodyPr/>
                        <a:lstStyle/>
                        <a:p>
                          <a:pPr algn="l">
                            <a:defRPr sz="1600"/>
                          </a:pPr>
                          <a:r>
                            <a:rPr sz="2400" dirty="0"/>
                            <a:t>​</a:t>
                          </a:r>
                          <a14:m>
                            <m:oMath xmlns:m="http://schemas.openxmlformats.org/officeDocument/2006/math">
                              <m:r>
                                <a:rPr sz="2400">
                                  <a:latin typeface="Cambria Math"/>
                                </a:rPr>
                                <m:t>2</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+1=0</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m:rPr>
                                  <m:nor/>
                                </m:rPr>
                                <a:rPr sz="2400">
                                  <a:latin typeface="Cambria Math"/>
                                </a:rPr>
                                <m:t>or</m:t>
                              </m:r>
                            </m:oMath>
                          </a14:m>
                          <a:endParaRPr sz="2400" dirty="0"/>
                        </a:p>
                      </a:txBody>
                      <a:tcPr marL="36576" marR="36576" marT="36576" marB="36576" anchor="ctr"/>
                    </a:tc>
                    <a:tc>
                      <a:txBody>
                        <a:bodyPr/>
                        <a:lstStyle/>
                        <a:p>
                          <a:pPr algn="l">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−1=0</m:t>
                              </m:r>
                            </m:oMath>
                          </a14:m>
                          <a:endParaRPr sz="2400" dirty="0"/>
                        </a:p>
                      </a:txBody>
                      <a:tcPr marL="36576" marR="36576" marT="36576" marB="36576" anchor="ctr"/>
                    </a:tc>
                    <a:extLst>
                      <a:ext uri="{0D108BD9-81ED-4DB2-BD59-A6C34878D82A}">
                        <a16:rowId xmlns:a16="http://schemas.microsoft.com/office/drawing/2014/main" val="10000"/>
                      </a:ext>
                    </a:extLst>
                  </a:tr>
                  <a:tr h="683112">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1+2</m:t>
                                  </m:r>
                                </m:e>
                              </m:phant>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2</m:t>
                                  </m:r>
                                </m:den>
                              </m:f>
                            </m:oMath>
                          </a14:m>
                          <a:endParaRPr sz="2400" dirty="0"/>
                        </a:p>
                      </a:txBody>
                      <a:tcPr marL="36576" marR="36576" marT="36576" marB="36576" anchor="ctr"/>
                    </a:tc>
                    <a:tc>
                      <a:txBody>
                        <a:bodyPr/>
                        <a:lstStyle/>
                        <a:p>
                          <a:pPr algn="l">
                            <a:defRPr sz="1600"/>
                          </a:pPr>
                          <a:r>
                            <a:rPr sz="2400"/>
                            <a:t>​</a:t>
                          </a:r>
                        </a:p>
                      </a:txBody>
                      <a:tcPr marL="36576" marR="36576" marT="36576" marB="36576" anchor="ctr"/>
                    </a:tc>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1−</m:t>
                                  </m:r>
                                </m:e>
                              </m:phant>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oMath>
                          </a14:m>
                          <a:endParaRPr sz="2400" dirty="0"/>
                        </a:p>
                      </a:txBody>
                      <a:tcPr marL="36576" marR="36576" marT="36576" marB="36576" anchor="ctr"/>
                    </a:tc>
                    <a:extLst>
                      <a:ext uri="{0D108BD9-81ED-4DB2-BD59-A6C34878D82A}">
                        <a16:rowId xmlns:a16="http://schemas.microsoft.com/office/drawing/2014/main" val="10001"/>
                      </a:ext>
                    </a:extLst>
                  </a:tr>
                  <a:tr h="683112">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1+2</m:t>
                                  </m:r>
                                  <m:r>
                                    <m:rPr>
                                      <m:nor/>
                                    </m:rPr>
                                    <a:rPr sz="2400">
                                      <a:latin typeface="Cambria Math"/>
                                    </a:rPr>
                                    <m:t> </m:t>
                                  </m:r>
                                  <m:r>
                                    <m:rPr>
                                      <m:sty m:val="p"/>
                                    </m:rPr>
                                    <a:rPr sz="2400">
                                      <a:latin typeface="Cambria Math"/>
                                    </a:rPr>
                                    <m:t>sin</m:t>
                                  </m:r>
                                </m:e>
                              </m:phant>
                              <m:r>
                                <a:rPr sz="2400">
                                  <a:latin typeface="Cambria Math"/>
                                </a:rPr>
                                <m:t>𝑥</m:t>
                              </m:r>
                              <m:r>
                                <a:rPr sz="2400">
                                  <a:latin typeface="Cambria Math"/>
                                </a:rPr>
                                <m:t>=−</m:t>
                              </m:r>
                              <m:f>
                                <m:fPr>
                                  <m:ctrlPr>
                                    <a:rPr sz="2400" i="1">
                                      <a:latin typeface="Cambria Math" panose="02040503050406030204" pitchFamily="18" charset="0"/>
                                    </a:rPr>
                                  </m:ctrlPr>
                                </m:fPr>
                                <m:num>
                                  <m:r>
                                    <a:rPr sz="2400">
                                      <a:latin typeface="Cambria Math"/>
                                    </a:rPr>
                                    <m:t>5</m:t>
                                  </m:r>
                                  <m:r>
                                    <a:rPr sz="2400">
                                      <a:latin typeface="Cambria Math"/>
                                    </a:rPr>
                                    <m:t>𝜋</m:t>
                                  </m:r>
                                </m:num>
                                <m:den>
                                  <m:r>
                                    <a:rPr sz="2400">
                                      <a:latin typeface="Cambria Math"/>
                                    </a:rPr>
                                    <m:t>6</m:t>
                                  </m:r>
                                </m:den>
                              </m:f>
                              <m:r>
                                <a:rPr sz="2400">
                                  <a:latin typeface="Cambria Math"/>
                                </a:rPr>
                                <m:t>+2</m:t>
                              </m:r>
                              <m:r>
                                <a:rPr sz="2400">
                                  <a:latin typeface="Cambria Math"/>
                                </a:rPr>
                                <m:t>𝑛</m:t>
                              </m:r>
                              <m:r>
                                <a:rPr sz="2400">
                                  <a:latin typeface="Cambria Math"/>
                                </a:rPr>
                                <m:t>𝜋</m:t>
                              </m:r>
                              <m:r>
                                <m:rPr>
                                  <m:nor/>
                                </m:rPr>
                                <a:rPr sz="2400">
                                  <a:latin typeface="Cambria Math"/>
                                </a:rPr>
                                <m:t>,</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6</m:t>
                                  </m:r>
                                </m:den>
                              </m:f>
                              <m:r>
                                <a:rPr sz="2400">
                                  <a:latin typeface="Cambria Math"/>
                                </a:rPr>
                                <m:t>+2</m:t>
                              </m:r>
                              <m:r>
                                <a:rPr sz="2400">
                                  <a:latin typeface="Cambria Math"/>
                                </a:rPr>
                                <m:t>𝑛</m:t>
                              </m:r>
                              <m:r>
                                <a:rPr sz="2400">
                                  <a:latin typeface="Cambria Math"/>
                                </a:rPr>
                                <m:t>𝜋</m:t>
                              </m:r>
                            </m:oMath>
                          </a14:m>
                          <a:endParaRPr sz="2400" dirty="0"/>
                        </a:p>
                      </a:txBody>
                      <a:tcPr marL="36576" marR="36576" marT="36576" marB="36576" anchor="ctr"/>
                    </a:tc>
                    <a:tc>
                      <a:txBody>
                        <a:bodyPr/>
                        <a:lstStyle/>
                        <a:p>
                          <a:pPr algn="l">
                            <a:defRPr sz="1600"/>
                          </a:pPr>
                          <a:r>
                            <a:rPr sz="2400" dirty="0"/>
                            <a:t>​</a:t>
                          </a:r>
                        </a:p>
                      </a:txBody>
                      <a:tcPr marL="36576" marR="36576" marT="36576" marB="36576" anchor="ctr"/>
                    </a:tc>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1−</m:t>
                                  </m:r>
                                  <m:r>
                                    <m:rPr>
                                      <m:sty m:val="p"/>
                                    </m:rPr>
                                    <a:rPr sz="2400">
                                      <a:latin typeface="Cambria Math"/>
                                    </a:rPr>
                                    <m:t>sin</m:t>
                                  </m:r>
                                </m:e>
                              </m:phant>
                              <m:r>
                                <a:rPr sz="2400">
                                  <a:latin typeface="Cambria Math"/>
                                </a:rPr>
                                <m:t>𝑥</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2</m:t>
                                  </m:r>
                                </m:den>
                              </m:f>
                              <m:r>
                                <a:rPr sz="2400">
                                  <a:latin typeface="Cambria Math"/>
                                </a:rPr>
                                <m:t>+2</m:t>
                              </m:r>
                              <m:r>
                                <a:rPr sz="2400">
                                  <a:latin typeface="Cambria Math"/>
                                </a:rPr>
                                <m:t>𝑛</m:t>
                              </m:r>
                              <m:r>
                                <a:rPr sz="2400">
                                  <a:latin typeface="Cambria Math"/>
                                </a:rPr>
                                <m:t>𝜋</m:t>
                              </m:r>
                            </m:oMath>
                          </a14:m>
                          <a:endParaRPr sz="24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a:extLst>
                  <a:ext uri="{FF2B5EF4-FFF2-40B4-BE49-F238E27FC236}">
                    <a16:creationId xmlns:a16="http://schemas.microsoft.com/office/drawing/2014/main" id="{5657E57F-02E1-4734-B1A1-5B1446BB55AF}"/>
                  </a:ext>
                </a:extLst>
              </p:cNvPr>
              <p:cNvGraphicFramePr>
                <a:graphicFrameLocks noGrp="1"/>
              </p:cNvGraphicFramePr>
              <p:nvPr>
                <p:extLst>
                  <p:ext uri="{D42A27DB-BD31-4B8C-83A1-F6EECF244321}">
                    <p14:modId xmlns:p14="http://schemas.microsoft.com/office/powerpoint/2010/main" val="1932732531"/>
                  </p:ext>
                </p:extLst>
              </p:nvPr>
            </p:nvGraphicFramePr>
            <p:xfrm>
              <a:off x="558672" y="1684464"/>
              <a:ext cx="8144953" cy="2049336"/>
            </p:xfrm>
            <a:graphic>
              <a:graphicData uri="http://schemas.openxmlformats.org/drawingml/2006/table">
                <a:tbl>
                  <a:tblPr firstRow="1" bandRow="1">
                    <a:tableStyleId>{2D5ABB26-0587-4C30-8999-92F81FD0307C}</a:tableStyleId>
                  </a:tblPr>
                  <a:tblGrid>
                    <a:gridCol w="4775327">
                      <a:extLst>
                        <a:ext uri="{9D8B030D-6E8A-4147-A177-3AD203B41FA5}">
                          <a16:colId xmlns:a16="http://schemas.microsoft.com/office/drawing/2014/main" val="20000"/>
                        </a:ext>
                      </a:extLst>
                    </a:gridCol>
                    <a:gridCol w="705271">
                      <a:extLst>
                        <a:ext uri="{9D8B030D-6E8A-4147-A177-3AD203B41FA5}">
                          <a16:colId xmlns:a16="http://schemas.microsoft.com/office/drawing/2014/main" val="20001"/>
                        </a:ext>
                      </a:extLst>
                    </a:gridCol>
                    <a:gridCol w="2664355">
                      <a:extLst>
                        <a:ext uri="{9D8B030D-6E8A-4147-A177-3AD203B41FA5}">
                          <a16:colId xmlns:a16="http://schemas.microsoft.com/office/drawing/2014/main" val="20002"/>
                        </a:ext>
                      </a:extLst>
                    </a:gridCol>
                  </a:tblGrid>
                  <a:tr h="683112">
                    <a:tc>
                      <a:txBody>
                        <a:bodyPr/>
                        <a:lstStyle/>
                        <a:p>
                          <a:endParaRPr lang="en-US"/>
                        </a:p>
                      </a:txBody>
                      <a:tcPr marL="36576" marR="36576" marT="36576" marB="36576" anchor="ctr">
                        <a:blipFill>
                          <a:blip r:embed="rId2"/>
                          <a:stretch>
                            <a:fillRect r="-70536" b="-205357"/>
                          </a:stretch>
                        </a:blipFill>
                      </a:tcPr>
                    </a:tc>
                    <a:tc>
                      <a:txBody>
                        <a:bodyPr/>
                        <a:lstStyle/>
                        <a:p>
                          <a:endParaRPr lang="en-US"/>
                        </a:p>
                      </a:txBody>
                      <a:tcPr marL="36576" marR="36576" marT="36576" marB="36576" anchor="ctr">
                        <a:blipFill>
                          <a:blip r:embed="rId2"/>
                          <a:stretch>
                            <a:fillRect l="-675862" r="-376724" b="-205357"/>
                          </a:stretch>
                        </a:blipFill>
                      </a:tcPr>
                    </a:tc>
                    <a:tc>
                      <a:txBody>
                        <a:bodyPr/>
                        <a:lstStyle/>
                        <a:p>
                          <a:endParaRPr lang="en-US"/>
                        </a:p>
                      </a:txBody>
                      <a:tcPr marL="36576" marR="36576" marT="36576" marB="36576" anchor="ctr">
                        <a:blipFill>
                          <a:blip r:embed="rId2"/>
                          <a:stretch>
                            <a:fillRect l="-205950" b="-205357"/>
                          </a:stretch>
                        </a:blipFill>
                      </a:tcPr>
                    </a:tc>
                    <a:extLst>
                      <a:ext uri="{0D108BD9-81ED-4DB2-BD59-A6C34878D82A}">
                        <a16:rowId xmlns:a16="http://schemas.microsoft.com/office/drawing/2014/main" val="10000"/>
                      </a:ext>
                    </a:extLst>
                  </a:tr>
                  <a:tr h="683112">
                    <a:tc>
                      <a:txBody>
                        <a:bodyPr/>
                        <a:lstStyle/>
                        <a:p>
                          <a:endParaRPr lang="en-US"/>
                        </a:p>
                      </a:txBody>
                      <a:tcPr marL="36576" marR="36576" marT="36576" marB="36576" anchor="ctr">
                        <a:blipFill>
                          <a:blip r:embed="rId2"/>
                          <a:stretch>
                            <a:fillRect t="-99115" r="-70536" b="-103540"/>
                          </a:stretch>
                        </a:blipFill>
                      </a:tcPr>
                    </a:tc>
                    <a:tc>
                      <a:txBody>
                        <a:bodyPr/>
                        <a:lstStyle/>
                        <a:p>
                          <a:pPr algn="l">
                            <a:defRPr sz="1600"/>
                          </a:pPr>
                          <a:r>
                            <a:rPr sz="2400"/>
                            <a:t>​</a:t>
                          </a:r>
                        </a:p>
                      </a:txBody>
                      <a:tcPr marL="36576" marR="36576" marT="36576" marB="36576" anchor="ctr"/>
                    </a:tc>
                    <a:tc>
                      <a:txBody>
                        <a:bodyPr/>
                        <a:lstStyle/>
                        <a:p>
                          <a:endParaRPr lang="en-US"/>
                        </a:p>
                      </a:txBody>
                      <a:tcPr marL="36576" marR="36576" marT="36576" marB="36576" anchor="ctr">
                        <a:blipFill>
                          <a:blip r:embed="rId2"/>
                          <a:stretch>
                            <a:fillRect l="-205950" t="-99115" b="-103540"/>
                          </a:stretch>
                        </a:blipFill>
                      </a:tcPr>
                    </a:tc>
                    <a:extLst>
                      <a:ext uri="{0D108BD9-81ED-4DB2-BD59-A6C34878D82A}">
                        <a16:rowId xmlns:a16="http://schemas.microsoft.com/office/drawing/2014/main" val="10001"/>
                      </a:ext>
                    </a:extLst>
                  </a:tr>
                  <a:tr h="683112">
                    <a:tc>
                      <a:txBody>
                        <a:bodyPr/>
                        <a:lstStyle/>
                        <a:p>
                          <a:endParaRPr lang="en-US"/>
                        </a:p>
                      </a:txBody>
                      <a:tcPr marL="36576" marR="36576" marT="36576" marB="36576" anchor="ctr">
                        <a:blipFill>
                          <a:blip r:embed="rId2"/>
                          <a:stretch>
                            <a:fillRect t="-200893" r="-70536" b="-4464"/>
                          </a:stretch>
                        </a:blipFill>
                      </a:tcPr>
                    </a:tc>
                    <a:tc>
                      <a:txBody>
                        <a:bodyPr/>
                        <a:lstStyle/>
                        <a:p>
                          <a:pPr algn="l">
                            <a:defRPr sz="1600"/>
                          </a:pPr>
                          <a:r>
                            <a:rPr sz="2400" dirty="0"/>
                            <a:t>​</a:t>
                          </a:r>
                        </a:p>
                      </a:txBody>
                      <a:tcPr marL="36576" marR="36576" marT="36576" marB="36576" anchor="ctr"/>
                    </a:tc>
                    <a:tc>
                      <a:txBody>
                        <a:bodyPr/>
                        <a:lstStyle/>
                        <a:p>
                          <a:endParaRPr lang="en-US"/>
                        </a:p>
                      </a:txBody>
                      <a:tcPr marL="36576" marR="36576" marT="36576" marB="36576" anchor="ctr">
                        <a:blipFill>
                          <a:blip r:embed="rId2"/>
                          <a:stretch>
                            <a:fillRect l="-205950" t="-200893" b="-4464"/>
                          </a:stretch>
                        </a:blipFill>
                      </a:tcPr>
                    </a:tc>
                    <a:extLst>
                      <a:ext uri="{0D108BD9-81ED-4DB2-BD59-A6C34878D82A}">
                        <a16:rowId xmlns:a16="http://schemas.microsoft.com/office/drawing/2014/main" val="10002"/>
                      </a:ext>
                    </a:extLst>
                  </a:tr>
                </a:tbl>
              </a:graphicData>
            </a:graphic>
          </p:graphicFrame>
        </mc:Fallback>
      </mc:AlternateContent>
      <p:sp>
        <p:nvSpPr>
          <p:cNvPr id="6" name="TextBox 5">
            <a:extLst>
              <a:ext uri="{FF2B5EF4-FFF2-40B4-BE49-F238E27FC236}">
                <a16:creationId xmlns:a16="http://schemas.microsoft.com/office/drawing/2014/main" id="{C17EB764-817D-A2BA-86B4-790104CBF7B4}"/>
              </a:ext>
            </a:extLst>
          </p:cNvPr>
          <p:cNvSpPr txBox="1"/>
          <p:nvPr/>
        </p:nvSpPr>
        <p:spPr>
          <a:xfrm>
            <a:off x="4572000" y="3909536"/>
            <a:ext cx="4572000" cy="1477328"/>
          </a:xfrm>
          <a:prstGeom prst="rect">
            <a:avLst/>
          </a:prstGeom>
          <a:noFill/>
        </p:spPr>
        <p:txBody>
          <a:bodyPr wrap="square">
            <a:spAutoFit/>
          </a:bodyPr>
          <a:lstStyle/>
          <a:p>
            <a:pPr algn="l"/>
            <a:r>
              <a:rPr lang="en-US" sz="1800" dirty="0"/>
              <a:t>The solutions to the first equation are angles lying in the third and fourth </a:t>
            </a:r>
            <a:r>
              <a:rPr lang="en-US" b="0" i="0" u="none" strike="noStrike" baseline="0" dirty="0"/>
              <a:t>quadrants, while the solution to the second equation is a right angle. Three equations are thus necessary to describe the solution set.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Solving Equations by Isolating the Trigonometric Function</a:t>
            </a:r>
            <a:r>
              <a:rPr lang="en-US" sz="3200"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Solve the equation </a:t>
            </a:r>
            <a:r>
              <a:rPr lang="en-US" sz="2800" dirty="0">
                <a:latin typeface="Cambria Math" panose="02040503050406030204" pitchFamily="18" charset="0"/>
                <a:ea typeface="Cambria Math" panose="02040503050406030204" pitchFamily="18" charset="0"/>
              </a:rPr>
              <a:t>3 − 6</a:t>
            </a:r>
            <a:r>
              <a:rPr lang="en-US" sz="2800" dirty="0"/>
              <a:t>cos</a:t>
            </a:r>
            <a:r>
              <a:rPr lang="en-US" sz="1050" dirty="0"/>
              <a:t> </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 0</a:t>
            </a:r>
            <a:r>
              <a:rPr lang="en-US" sz="2800" dirty="0"/>
              <a:t>.</a:t>
            </a:r>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Solving Trigonometric Equations by Graphing</a:t>
            </a:r>
            <a:r>
              <a:rPr lang="en-US" sz="3200"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Solve the equation</a:t>
            </a:r>
            <a:r>
              <a:rPr lang="en-US" sz="2800" dirty="0"/>
              <a:t> sin</a:t>
            </a:r>
            <a:r>
              <a:rPr lang="en-US" sz="1050" dirty="0"/>
              <a:t> </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a:t>
            </a:r>
            <a:r>
              <a:rPr lang="en-US" sz="2800" dirty="0"/>
              <a:t> cos</a:t>
            </a:r>
            <a:r>
              <a:rPr lang="en-US" sz="1050" dirty="0"/>
              <a:t> </a:t>
            </a:r>
            <a:r>
              <a:rPr lang="en-US" sz="2800" i="1" dirty="0"/>
              <a:t>x</a:t>
            </a:r>
            <a:r>
              <a:rPr sz="2800" dirty="0"/>
              <a:t> </a:t>
            </a:r>
            <a:r>
              <a:rPr lang="en-US" sz="2800" dirty="0"/>
              <a:t>o</a:t>
            </a:r>
            <a:r>
              <a:rPr sz="2800" dirty="0"/>
              <a:t>n the interval</a:t>
            </a:r>
            <a:r>
              <a:rPr lang="en-US" sz="2800" dirty="0"/>
              <a:t> </a:t>
            </a:r>
            <a:r>
              <a:rPr lang="en-US" sz="2800" dirty="0">
                <a:latin typeface="Cambria Math" panose="02040503050406030204" pitchFamily="18" charset="0"/>
                <a:ea typeface="Cambria Math" panose="02040503050406030204" pitchFamily="18" charset="0"/>
              </a:rPr>
              <a:t>[0,</a:t>
            </a:r>
            <a:r>
              <a:rPr lang="en-US" sz="2800" dirty="0"/>
              <a:t> </a:t>
            </a:r>
            <a:r>
              <a:rPr lang="en-US" sz="2800" dirty="0">
                <a:latin typeface="Cambria Math" panose="02040503050406030204" pitchFamily="18" charset="0"/>
                <a:ea typeface="Cambria Math" panose="02040503050406030204" pitchFamily="18" charset="0"/>
              </a:rPr>
              <a:t>2</a:t>
            </a:r>
            <a:r>
              <a:rPr lang="el-GR" i="1" dirty="0">
                <a:latin typeface="Cambria Math" panose="02040503050406030204" pitchFamily="18" charset="0"/>
                <a:ea typeface="Cambria Math" panose="02040503050406030204" pitchFamily="18" charset="0"/>
              </a:rPr>
              <a:t>π</a:t>
            </a:r>
            <a:r>
              <a:rPr lang="en-US" sz="2800" dirty="0">
                <a:latin typeface="Cambria Math" panose="02040503050406030204" pitchFamily="18" charset="0"/>
                <a:ea typeface="Cambria Math" panose="02040503050406030204" pitchFamily="18" charset="0"/>
              </a:rPr>
              <a:t>)</a:t>
            </a:r>
            <a:r>
              <a:rPr sz="2800"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Solving Trigonometric Equations by Graphing</a:t>
            </a:r>
            <a:r>
              <a:rPr lang="en-US" sz="3200"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Graphically, we are looking for those </a:t>
            </a:r>
            <a:r>
              <a:rPr lang="en-US" sz="2800" i="1" dirty="0"/>
              <a:t>x</a:t>
            </a:r>
            <a:r>
              <a:rPr sz="2800" dirty="0"/>
              <a:t>'s at which sine and cosine coincide. The graph in Figure </a:t>
            </a:r>
            <a:r>
              <a:rPr lang="en-US" sz="2800" dirty="0"/>
              <a:t>5</a:t>
            </a:r>
            <a:r>
              <a:rPr sz="2800" dirty="0"/>
              <a:t> illustrates the two points </a:t>
            </a:r>
            <a:r>
              <a:rPr lang="en-US" sz="2800" dirty="0"/>
              <a:t>o</a:t>
            </a:r>
            <a:r>
              <a:rPr sz="2800" dirty="0"/>
              <a:t>n the interval </a:t>
            </a:r>
            <a:r>
              <a:rPr lang="en-US" dirty="0">
                <a:latin typeface="Cambria Math" panose="02040503050406030204" pitchFamily="18" charset="0"/>
                <a:ea typeface="Cambria Math" panose="02040503050406030204" pitchFamily="18" charset="0"/>
              </a:rPr>
              <a:t>[0,</a:t>
            </a:r>
            <a:r>
              <a:rPr lang="en-US" dirty="0"/>
              <a:t> </a:t>
            </a:r>
            <a:r>
              <a:rPr lang="en-US" dirty="0">
                <a:latin typeface="Cambria Math" panose="02040503050406030204" pitchFamily="18" charset="0"/>
                <a:ea typeface="Cambria Math" panose="02040503050406030204" pitchFamily="18" charset="0"/>
              </a:rPr>
              <a:t>2</a:t>
            </a:r>
            <a:r>
              <a:rPr lang="el-GR" i="1" dirty="0">
                <a:latin typeface="Cambria Math" panose="02040503050406030204" pitchFamily="18" charset="0"/>
                <a:ea typeface="Cambria Math" panose="02040503050406030204" pitchFamily="18" charset="0"/>
              </a:rPr>
              <a:t>π</a:t>
            </a:r>
            <a:r>
              <a:rPr lang="en-US" dirty="0">
                <a:latin typeface="Cambria Math" panose="02040503050406030204" pitchFamily="18" charset="0"/>
                <a:ea typeface="Cambria Math" panose="02040503050406030204" pitchFamily="18" charset="0"/>
              </a:rPr>
              <a:t>) </a:t>
            </a:r>
            <a:r>
              <a:rPr sz="2800" dirty="0"/>
              <a:t>where this happens.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Solving Trigonometric Equations by Graphing</a:t>
            </a:r>
            <a:r>
              <a:rPr lang="en-US" sz="3200" dirty="0"/>
              <a:t>—Slide 3</a:t>
            </a:r>
            <a:endParaRPr dirty="0"/>
          </a:p>
        </p:txBody>
      </p:sp>
      <p:pic>
        <p:nvPicPr>
          <p:cNvPr id="5" name="Content Placeholder 4">
            <a:extLst>
              <a:ext uri="{FF2B5EF4-FFF2-40B4-BE49-F238E27FC236}">
                <a16:creationId xmlns:a16="http://schemas.microsoft.com/office/drawing/2014/main" id="{5D10AC34-547F-4C35-BCB4-2043B57AD32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6338" y="1082676"/>
            <a:ext cx="4403724" cy="4403724"/>
          </a:xfrm>
        </p:spPr>
      </p:pic>
      <p:sp>
        <p:nvSpPr>
          <p:cNvPr id="3" name="Text Placeholder 2">
            <a:extLst>
              <a:ext uri="{FF2B5EF4-FFF2-40B4-BE49-F238E27FC236}">
                <a16:creationId xmlns:a16="http://schemas.microsoft.com/office/drawing/2014/main" id="{3659DE5B-E182-D427-817B-5AA8449C0E4A}"/>
              </a:ext>
            </a:extLst>
          </p:cNvPr>
          <p:cNvSpPr txBox="1">
            <a:spLocks/>
          </p:cNvSpPr>
          <p:nvPr/>
        </p:nvSpPr>
        <p:spPr>
          <a:xfrm>
            <a:off x="533400" y="5486400"/>
            <a:ext cx="8229600" cy="5709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2800"/>
            </a:pPr>
            <a:r>
              <a:rPr lang="en-US" sz="2800" dirty="0"/>
              <a:t>Figure 5</a:t>
            </a:r>
            <a:endParaRPr lang="ar-AE"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Solving Trigonometric Equations by Graphing</a:t>
            </a:r>
            <a:r>
              <a:rPr lang="en-US" sz="3200"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228600" y="1029287"/>
                <a:ext cx="8686800" cy="4967067"/>
              </a:xfrm>
            </p:spPr>
            <p:txBody>
              <a:bodyPr>
                <a:normAutofit/>
              </a:bodyPr>
              <a:lstStyle/>
              <a:p>
                <a:pPr>
                  <a:defRPr sz="2800"/>
                </a:pPr>
                <a:r>
                  <a:rPr sz="2800" dirty="0"/>
                  <a:t>From the graph, it appears that the solution of the equation is the set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oMath>
                </a14:m>
                <a:r>
                  <a:rPr sz="2800" dirty="0"/>
                  <a:t>, and this is indeed the case. </a:t>
                </a:r>
                <a:endParaRPr lang="en-US" sz="2800" dirty="0"/>
              </a:p>
              <a:p>
                <a:pPr>
                  <a:defRPr sz="2800"/>
                </a:pPr>
                <a:r>
                  <a:rPr sz="2800" dirty="0"/>
                  <a:t>Algebraically, we could also solve the equation </a:t>
                </a:r>
                <a:r>
                  <a:rPr lang="en-US" dirty="0"/>
                  <a:t>sin</a:t>
                </a:r>
                <a:r>
                  <a:rPr lang="en-US" sz="1050" dirty="0"/>
                  <a:t> </a:t>
                </a:r>
                <a:r>
                  <a:rPr lang="en-US" i="1" dirty="0"/>
                  <a:t>x</a:t>
                </a:r>
                <a:r>
                  <a:rPr lang="en-US" dirty="0"/>
                  <a:t> </a:t>
                </a:r>
                <a:r>
                  <a:rPr lang="en-US" dirty="0">
                    <a:latin typeface="Cambria Math" panose="02040503050406030204" pitchFamily="18" charset="0"/>
                    <a:ea typeface="Cambria Math" panose="02040503050406030204" pitchFamily="18" charset="0"/>
                  </a:rPr>
                  <a:t>=</a:t>
                </a:r>
                <a:r>
                  <a:rPr lang="en-US" dirty="0"/>
                  <a:t> cos</a:t>
                </a:r>
                <a:r>
                  <a:rPr lang="en-US" sz="1050" dirty="0"/>
                  <a:t> </a:t>
                </a:r>
                <a:r>
                  <a:rPr lang="en-US" i="1" dirty="0"/>
                  <a:t>x</a:t>
                </a:r>
                <a:r>
                  <a:rPr lang="en-US" dirty="0"/>
                  <a:t> </a:t>
                </a:r>
                <a:r>
                  <a:rPr sz="2800" dirty="0"/>
                  <a:t>by dividing both sides by</a:t>
                </a:r>
                <a:r>
                  <a:rPr lang="en-US" sz="2800" dirty="0"/>
                  <a:t> </a:t>
                </a:r>
                <a:r>
                  <a:rPr lang="en-US" dirty="0"/>
                  <a:t>cos</a:t>
                </a:r>
                <a:r>
                  <a:rPr lang="en-US" sz="1050" dirty="0"/>
                  <a:t> </a:t>
                </a:r>
                <a:r>
                  <a:rPr lang="en-US" i="1" dirty="0"/>
                  <a:t>x</a:t>
                </a:r>
                <a:r>
                  <a:rPr sz="2800" dirty="0"/>
                  <a:t> and making use of our knowledge of the tangent function. Note, though, that we can only do this after we determine that we won't lose any solutions in the process</a:t>
                </a:r>
                <a:r>
                  <a:rPr lang="en-US" dirty="0"/>
                  <a:t>—</a:t>
                </a:r>
                <a:r>
                  <a:rPr sz="2800" dirty="0"/>
                  <a:t>dividing by</a:t>
                </a:r>
                <a:r>
                  <a:rPr lang="en-US" sz="2800" dirty="0"/>
                  <a:t> </a:t>
                </a:r>
                <a:r>
                  <a:rPr lang="en-US" dirty="0"/>
                  <a:t>cos</a:t>
                </a:r>
                <a:r>
                  <a:rPr lang="en-US" sz="1050" dirty="0"/>
                  <a:t> </a:t>
                </a:r>
                <a:r>
                  <a:rPr lang="en-US" i="1" dirty="0"/>
                  <a:t>x</a:t>
                </a:r>
                <a:r>
                  <a:rPr sz="2800" dirty="0"/>
                  <a:t> is only a legitimate step if</a:t>
                </a:r>
                <a:r>
                  <a:rPr lang="en-US" dirty="0"/>
                  <a:t> cos</a:t>
                </a:r>
                <a:r>
                  <a:rPr lang="en-US" sz="1050" dirty="0"/>
                  <a:t> </a:t>
                </a:r>
                <a:r>
                  <a:rPr lang="en-US" i="1" dirty="0"/>
                  <a:t>x</a:t>
                </a:r>
                <a:r>
                  <a:rPr sz="2800" dirty="0"/>
                  <a:t> is nonzero.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228600" y="1029287"/>
                <a:ext cx="8686800" cy="4967067"/>
              </a:xfrm>
              <a:blipFill>
                <a:blip r:embed="rId2"/>
                <a:stretch>
                  <a:fillRect l="-1474" t="-1227" r="-1965"/>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Solving Trigonometric Equations by Graphing</a:t>
            </a:r>
            <a:r>
              <a:rPr lang="en-US" sz="3200" dirty="0"/>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pPr>
                  <a:defRPr sz="2800"/>
                </a:pPr>
                <a:r>
                  <a:rPr sz="2800" dirty="0"/>
                  <a:t>But when cosine </a:t>
                </a:r>
                <a:r>
                  <a:rPr sz="2800" i="1" dirty="0"/>
                  <a:t>is</a:t>
                </a:r>
                <a:r>
                  <a:rPr sz="2800" dirty="0"/>
                  <a:t> zero, sine is not, so we can safely discard those values of </a:t>
                </a:r>
                <a:r>
                  <a:rPr lang="en-US" sz="2800" i="1" dirty="0"/>
                  <a:t>x </a:t>
                </a:r>
                <a:r>
                  <a:rPr sz="2800" dirty="0"/>
                  <a:t>as they can't possibly be part of the solution set. After the division, we have the equation</a:t>
                </a:r>
                <a:r>
                  <a:rPr lang="en-US" sz="2800" dirty="0"/>
                  <a:t> tan</a:t>
                </a:r>
                <a:r>
                  <a:rPr lang="en-US" sz="1050" dirty="0"/>
                  <a:t> </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 1</a:t>
                </a:r>
                <a:r>
                  <a:rPr sz="2800" dirty="0"/>
                  <a:t>, and the solution set of this equation in the interval </a:t>
                </a:r>
                <a:r>
                  <a:rPr lang="en-US" dirty="0">
                    <a:latin typeface="Cambria Math" panose="02040503050406030204" pitchFamily="18" charset="0"/>
                    <a:ea typeface="Cambria Math" panose="02040503050406030204" pitchFamily="18" charset="0"/>
                  </a:rPr>
                  <a:t>[0,</a:t>
                </a:r>
                <a:r>
                  <a:rPr lang="en-US" dirty="0"/>
                  <a:t> </a:t>
                </a:r>
                <a:r>
                  <a:rPr lang="en-US" dirty="0">
                    <a:latin typeface="Cambria Math" panose="02040503050406030204" pitchFamily="18" charset="0"/>
                    <a:ea typeface="Cambria Math" panose="02040503050406030204" pitchFamily="18" charset="0"/>
                  </a:rPr>
                  <a:t>2</a:t>
                </a:r>
                <a:r>
                  <a:rPr lang="el-GR" i="1" dirty="0">
                    <a:latin typeface="Cambria Math" panose="02040503050406030204" pitchFamily="18" charset="0"/>
                    <a:ea typeface="Cambria Math" panose="02040503050406030204" pitchFamily="18" charset="0"/>
                  </a:rPr>
                  <a:t>π</a:t>
                </a:r>
                <a:r>
                  <a:rPr lang="en-US" dirty="0">
                    <a:latin typeface="Cambria Math" panose="02040503050406030204" pitchFamily="18" charset="0"/>
                    <a:ea typeface="Cambria Math" panose="02040503050406030204" pitchFamily="18" charset="0"/>
                  </a:rPr>
                  <a:t>) </a:t>
                </a:r>
                <a:r>
                  <a:rPr sz="2800" dirty="0"/>
                  <a:t>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1227" r="-2036"/>
                </a:stretch>
              </a:blipFill>
            </p:spPr>
            <p:txBody>
              <a:bodyPr/>
              <a:lstStyle/>
              <a:p>
                <a:r>
                  <a:rPr lang="en-US">
                    <a:noFill/>
                  </a:rPr>
                  <a:t> </a:t>
                </a:r>
              </a:p>
            </p:txBody>
          </p:sp>
        </mc:Fallback>
      </mc:AlternateContent>
    </p:spTree>
    <p:extLst>
      <p:ext uri="{BB962C8B-B14F-4D97-AF65-F5344CB8AC3E}">
        <p14:creationId xmlns:p14="http://schemas.microsoft.com/office/powerpoint/2010/main" val="1966668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E58D-CC87-AFF7-A0EB-D436E9A12439}"/>
              </a:ext>
            </a:extLst>
          </p:cNvPr>
          <p:cNvSpPr>
            <a:spLocks noGrp="1"/>
          </p:cNvSpPr>
          <p:nvPr>
            <p:ph type="title"/>
          </p:nvPr>
        </p:nvSpPr>
        <p:spPr/>
        <p:txBody>
          <a:bodyPr/>
          <a:lstStyle/>
          <a:p>
            <a:r>
              <a:rPr lang="en-US" dirty="0"/>
              <a:t>Example 6: Solving Equations Using Trigonometric Identities</a:t>
            </a:r>
            <a:r>
              <a:rPr lang="en-US" sz="3200" dirty="0"/>
              <a:t>—Slide 1</a:t>
            </a:r>
            <a:endParaRPr lang="en-IN"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05BBFEE-2D5B-0627-5FA5-8A937670FBD2}"/>
                  </a:ext>
                </a:extLst>
              </p:cNvPr>
              <p:cNvSpPr>
                <a:spLocks noGrp="1"/>
              </p:cNvSpPr>
              <p:nvPr>
                <p:ph type="body" sz="quarter" idx="10"/>
              </p:nvPr>
            </p:nvSpPr>
            <p:spPr/>
            <p:txBody>
              <a:bodyPr/>
              <a:lstStyle/>
              <a:p>
                <a:r>
                  <a:rPr lang="en-IN" b="0" i="0" dirty="0">
                    <a:effectLst/>
                  </a:rPr>
                  <a:t>Solve the equation </a:t>
                </a:r>
                <a14:m>
                  <m:oMath xmlns:m="http://schemas.openxmlformats.org/officeDocument/2006/math">
                    <m:r>
                      <m:rPr>
                        <m:sty m:val="p"/>
                      </m:rPr>
                      <a:rPr lang="en-US" b="0" i="0" smtClean="0">
                        <a:effectLst/>
                        <a:latin typeface="Cambria Math" panose="02040503050406030204" pitchFamily="18" charset="0"/>
                      </a:rPr>
                      <m:t>sin</m:t>
                    </m:r>
                    <m:d>
                      <m:dPr>
                        <m:ctrlPr>
                          <a:rPr lang="en-US" b="0" i="1" smtClean="0">
                            <a:effectLst/>
                            <a:latin typeface="Cambria Math" panose="02040503050406030204" pitchFamily="18" charset="0"/>
                          </a:rPr>
                        </m:ctrlPr>
                      </m:dPr>
                      <m:e>
                        <m:r>
                          <a:rPr lang="en-US" b="0" i="0" smtClean="0">
                            <a:effectLst/>
                            <a:latin typeface="Cambria Math" panose="02040503050406030204" pitchFamily="18" charset="0"/>
                          </a:rPr>
                          <m:t>2</m:t>
                        </m:r>
                        <m:r>
                          <a:rPr lang="en-US" b="0" i="1" smtClean="0">
                            <a:effectLst/>
                            <a:latin typeface="Cambria Math" panose="02040503050406030204" pitchFamily="18" charset="0"/>
                          </a:rPr>
                          <m:t>𝑥</m:t>
                        </m:r>
                      </m:e>
                    </m:d>
                    <m:r>
                      <a:rPr lang="en-US" b="0" i="0" smtClean="0">
                        <a:effectLst/>
                        <a:latin typeface="Cambria Math" panose="02040503050406030204" pitchFamily="18" charset="0"/>
                      </a:rPr>
                      <m:t>=</m:t>
                    </m:r>
                    <m:r>
                      <m:rPr>
                        <m:sty m:val="p"/>
                      </m:rPr>
                      <a:rPr lang="en-US" b="0" i="0" smtClean="0">
                        <a:effectLst/>
                        <a:latin typeface="Cambria Math" panose="02040503050406030204" pitchFamily="18" charset="0"/>
                      </a:rPr>
                      <m:t>cos</m:t>
                    </m:r>
                    <m:r>
                      <a:rPr lang="en-US" b="0" i="0" smtClean="0">
                        <a:effectLst/>
                        <a:latin typeface="Cambria Math" panose="02040503050406030204" pitchFamily="18" charset="0"/>
                      </a:rPr>
                      <m:t> </m:t>
                    </m:r>
                    <m:r>
                      <a:rPr lang="en-US" b="0" i="1" smtClean="0">
                        <a:effectLst/>
                        <a:latin typeface="Cambria Math" panose="02040503050406030204" pitchFamily="18" charset="0"/>
                      </a:rPr>
                      <m:t>𝑥</m:t>
                    </m:r>
                  </m:oMath>
                </a14:m>
                <a:r>
                  <a:rPr lang="en-IN" dirty="0"/>
                  <a:t> on the interval </a:t>
                </a:r>
              </a:p>
              <a:p>
                <a:r>
                  <a:rPr lang="en-US" dirty="0">
                    <a:latin typeface="Cambria Math" panose="02040503050406030204" pitchFamily="18" charset="0"/>
                    <a:ea typeface="Cambria Math" panose="02040503050406030204" pitchFamily="18" charset="0"/>
                  </a:rPr>
                  <a:t>[0,</a:t>
                </a:r>
                <a:r>
                  <a:rPr lang="en-US" dirty="0"/>
                  <a:t> </a:t>
                </a:r>
                <a:r>
                  <a:rPr lang="en-US" dirty="0">
                    <a:latin typeface="Cambria Math" panose="02040503050406030204" pitchFamily="18" charset="0"/>
                    <a:ea typeface="Cambria Math" panose="02040503050406030204" pitchFamily="18" charset="0"/>
                  </a:rPr>
                  <a:t>2</a:t>
                </a:r>
                <a:r>
                  <a:rPr lang="el-GR" i="1" dirty="0">
                    <a:latin typeface="Cambria Math" panose="02040503050406030204" pitchFamily="18" charset="0"/>
                    <a:ea typeface="Cambria Math" panose="02040503050406030204" pitchFamily="18" charset="0"/>
                  </a:rPr>
                  <a:t>π</a:t>
                </a:r>
                <a:r>
                  <a:rPr lang="en-US" dirty="0">
                    <a:latin typeface="Cambria Math" panose="02040503050406030204" pitchFamily="18" charset="0"/>
                    <a:ea typeface="Cambria Math" panose="02040503050406030204" pitchFamily="18" charset="0"/>
                  </a:rPr>
                  <a:t>) </a:t>
                </a:r>
                <a:r>
                  <a:rPr lang="en-IN" dirty="0"/>
                  <a:t>.</a:t>
                </a:r>
              </a:p>
              <a:p>
                <a:r>
                  <a:rPr lang="en-IN" sz="3200" b="1" dirty="0"/>
                  <a:t>Solution</a:t>
                </a:r>
              </a:p>
              <a:p>
                <a:r>
                  <a:rPr lang="en-US" b="0" i="0" dirty="0">
                    <a:effectLst/>
                    <a:cs typeface="Times New Roman" panose="02020603050405020304" pitchFamily="18" charset="0"/>
                  </a:rPr>
                  <a:t>When solving a trigonometric equation, we want to have trigonometric functions of the same angle. In this case, sine is a function of the angle 2</a:t>
                </a:r>
                <a:r>
                  <a:rPr lang="en-US" b="0" i="1" dirty="0">
                    <a:effectLst/>
                    <a:cs typeface="Times New Roman" panose="02020603050405020304" pitchFamily="18" charset="0"/>
                  </a:rPr>
                  <a:t>x</a:t>
                </a:r>
                <a:r>
                  <a:rPr lang="en-US" b="0" dirty="0">
                    <a:effectLst/>
                    <a:cs typeface="Times New Roman" panose="02020603050405020304" pitchFamily="18" charset="0"/>
                  </a:rPr>
                  <a:t>,</a:t>
                </a:r>
                <a:r>
                  <a:rPr lang="en-IN" b="0" i="0" dirty="0">
                    <a:effectLst/>
                    <a:cs typeface="Times New Roman" panose="02020603050405020304" pitchFamily="18" charset="0"/>
                  </a:rPr>
                  <a:t> </a:t>
                </a:r>
                <a:r>
                  <a:rPr lang="en-US" b="0" i="0" dirty="0">
                    <a:effectLst/>
                    <a:cs typeface="Times New Roman" panose="02020603050405020304" pitchFamily="18" charset="0"/>
                  </a:rPr>
                  <a:t>and cosine is a function of the angle </a:t>
                </a:r>
                <a:r>
                  <a:rPr lang="en-US" b="0" i="1" dirty="0">
                    <a:effectLst/>
                    <a:cs typeface="Times New Roman" panose="02020603050405020304" pitchFamily="18" charset="0"/>
                  </a:rPr>
                  <a:t>x</a:t>
                </a:r>
                <a:r>
                  <a:rPr lang="en-US" b="0" dirty="0">
                    <a:effectLst/>
                    <a:cs typeface="Times New Roman" panose="02020603050405020304" pitchFamily="18" charset="0"/>
                  </a:rPr>
                  <a:t>.</a:t>
                </a:r>
                <a:r>
                  <a:rPr lang="en-IN" b="0" i="0" dirty="0">
                    <a:effectLst/>
                    <a:cs typeface="Times New Roman" panose="02020603050405020304" pitchFamily="18" charset="0"/>
                  </a:rPr>
                  <a:t> </a:t>
                </a:r>
                <a:r>
                  <a:rPr lang="en-US" b="0" i="0" dirty="0">
                    <a:effectLst/>
                    <a:cs typeface="Times New Roman" panose="02020603050405020304" pitchFamily="18" charset="0"/>
                  </a:rPr>
                  <a:t>In such situations, we will see if we can apply any of the double-angle identities.</a:t>
                </a:r>
                <a:endParaRPr lang="en-IN" dirty="0">
                  <a:cs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id="{705BBFEE-2D5B-0627-5FA5-8A937670FBD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852" t="-1227" r="-1259"/>
                </a:stretch>
              </a:blipFill>
            </p:spPr>
            <p:txBody>
              <a:bodyPr/>
              <a:lstStyle/>
              <a:p>
                <a:r>
                  <a:rPr lang="en-US">
                    <a:noFill/>
                  </a:rPr>
                  <a:t> </a:t>
                </a:r>
              </a:p>
            </p:txBody>
          </p:sp>
        </mc:Fallback>
      </mc:AlternateContent>
    </p:spTree>
    <p:extLst>
      <p:ext uri="{BB962C8B-B14F-4D97-AF65-F5344CB8AC3E}">
        <p14:creationId xmlns:p14="http://schemas.microsoft.com/office/powerpoint/2010/main" val="1761564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1087-7F1F-A2BD-453A-595692F22068}"/>
              </a:ext>
            </a:extLst>
          </p:cNvPr>
          <p:cNvSpPr>
            <a:spLocks noGrp="1"/>
          </p:cNvSpPr>
          <p:nvPr>
            <p:ph type="title"/>
          </p:nvPr>
        </p:nvSpPr>
        <p:spPr/>
        <p:txBody>
          <a:bodyPr/>
          <a:lstStyle/>
          <a:p>
            <a:r>
              <a:rPr lang="en-US" dirty="0"/>
              <a:t>Example 6: Solving Equations Using Trigonometric Identities</a:t>
            </a:r>
            <a:r>
              <a:rPr lang="en-US" sz="3200" dirty="0"/>
              <a:t>—Slide 2</a:t>
            </a:r>
            <a:endParaRPr lang="en-IN" dirty="0"/>
          </a:p>
        </p:txBody>
      </p:sp>
      <p:sp>
        <p:nvSpPr>
          <p:cNvPr id="3" name="Text Placeholder 2">
            <a:extLst>
              <a:ext uri="{FF2B5EF4-FFF2-40B4-BE49-F238E27FC236}">
                <a16:creationId xmlns:a16="http://schemas.microsoft.com/office/drawing/2014/main" id="{2D38F0D1-F422-AB5D-7594-0CA2A5247896}"/>
              </a:ext>
            </a:extLst>
          </p:cNvPr>
          <p:cNvSpPr>
            <a:spLocks noGrp="1"/>
          </p:cNvSpPr>
          <p:nvPr>
            <p:ph type="body" sz="quarter" idx="10"/>
          </p:nvPr>
        </p:nvSpPr>
        <p:spPr/>
        <p:txBody>
          <a:bodyPr/>
          <a:lstStyle/>
          <a:p>
            <a:endParaRPr lang="en-US" dirty="0"/>
          </a:p>
          <a:p>
            <a:endParaRPr lang="en-IN"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1F8CDA6-955B-AEF6-5C78-CB664E68CEC4}"/>
                  </a:ext>
                </a:extLst>
              </p:cNvPr>
              <p:cNvGraphicFramePr>
                <a:graphicFrameLocks/>
              </p:cNvGraphicFramePr>
              <p:nvPr>
                <p:extLst>
                  <p:ext uri="{D42A27DB-BD31-4B8C-83A1-F6EECF244321}">
                    <p14:modId xmlns:p14="http://schemas.microsoft.com/office/powerpoint/2010/main" val="794770941"/>
                  </p:ext>
                </p:extLst>
              </p:nvPr>
            </p:nvGraphicFramePr>
            <p:xfrm>
              <a:off x="457200" y="1093470"/>
              <a:ext cx="8229600" cy="2183130"/>
            </p:xfrm>
            <a:graphic>
              <a:graphicData uri="http://schemas.openxmlformats.org/drawingml/2006/table">
                <a:tbl>
                  <a:tblPr firstRow="1" bandRow="1">
                    <a:tableStyleId>{2D5ABB26-0587-4C30-8999-92F81FD0307C}</a:tableStyleId>
                  </a:tblPr>
                  <a:tblGrid>
                    <a:gridCol w="3344711">
                      <a:extLst>
                        <a:ext uri="{9D8B030D-6E8A-4147-A177-3AD203B41FA5}">
                          <a16:colId xmlns:a16="http://schemas.microsoft.com/office/drawing/2014/main" val="20000"/>
                        </a:ext>
                      </a:extLst>
                    </a:gridCol>
                    <a:gridCol w="1337884">
                      <a:extLst>
                        <a:ext uri="{9D8B030D-6E8A-4147-A177-3AD203B41FA5}">
                          <a16:colId xmlns:a16="http://schemas.microsoft.com/office/drawing/2014/main" val="20001"/>
                        </a:ext>
                      </a:extLst>
                    </a:gridCol>
                    <a:gridCol w="3547005">
                      <a:extLst>
                        <a:ext uri="{9D8B030D-6E8A-4147-A177-3AD203B41FA5}">
                          <a16:colId xmlns:a16="http://schemas.microsoft.com/office/drawing/2014/main" val="20002"/>
                        </a:ext>
                      </a:extLst>
                    </a:gridCol>
                  </a:tblGrid>
                  <a:tr h="514350">
                    <a:tc>
                      <a:txBody>
                        <a:bodyPr/>
                        <a:lstStyle/>
                        <a:p>
                          <a:pPr algn="r">
                            <a:defRPr sz="1800"/>
                          </a:pPr>
                          <a:r>
                            <a:rPr lang="en-IN" sz="2400" dirty="0"/>
                            <a:t>​</a:t>
                          </a:r>
                          <a14:m>
                            <m:oMath xmlns:m="http://schemas.openxmlformats.org/officeDocument/2006/math">
                              <m:r>
                                <m:rPr>
                                  <m:sty m:val="p"/>
                                </m:rPr>
                                <a:rPr lang="en-IN" sz="2400" b="0" i="0" smtClean="0">
                                  <a:latin typeface="Cambria Math" panose="02040503050406030204" pitchFamily="18" charset="0"/>
                                </a:rPr>
                                <m:t>s</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(2</m:t>
                              </m:r>
                              <m:r>
                                <a:rPr lang="en-US" sz="2400" b="0" i="1" smtClean="0">
                                  <a:latin typeface="Cambria Math" panose="02040503050406030204" pitchFamily="18" charset="0"/>
                                </a:rPr>
                                <m:t>𝑥</m:t>
                              </m:r>
                              <m:r>
                                <a:rPr lang="en-US" sz="2400" b="0" i="0" smtClean="0">
                                  <a:latin typeface="Cambria Math" panose="02040503050406030204" pitchFamily="18" charset="0"/>
                                </a:rPr>
                                <m:t>)</m:t>
                              </m:r>
                            </m:oMath>
                          </a14:m>
                          <a:endParaRPr sz="2400" dirty="0"/>
                        </a:p>
                      </a:txBody>
                      <a:tcPr/>
                    </a:tc>
                    <a:tc>
                      <a:txBody>
                        <a:bodyPr/>
                        <a:lstStyle/>
                        <a:p>
                          <a:pPr algn="l">
                            <a:defRPr sz="1800"/>
                          </a:pPr>
                          <a:r>
                            <a:rPr lang="ar-AE" sz="2400" dirty="0"/>
                            <a:t>​</a:t>
                          </a:r>
                          <a14:m>
                            <m:oMath xmlns:m="http://schemas.openxmlformats.org/officeDocument/2006/math">
                              <m:r>
                                <a:rPr lang="ar-AE" sz="2400">
                                  <a:latin typeface="Cambria Math"/>
                                </a:rPr>
                                <m:t>=</m:t>
                              </m:r>
                              <m:func>
                                <m:funcPr>
                                  <m:ctrlPr>
                                    <a:rPr lang="ar-AE" sz="2400" i="1">
                                      <a:latin typeface="Cambria Math" panose="02040503050406030204" pitchFamily="18" charset="0"/>
                                    </a:rPr>
                                  </m:ctrlPr>
                                </m:funcPr>
                                <m:fName>
                                  <m:r>
                                    <m:rPr>
                                      <m:sty m:val="p"/>
                                    </m:rPr>
                                    <a:rPr lang="en-IN" sz="2400" b="0" i="0" smtClean="0">
                                      <a:latin typeface="Cambria Math" panose="02040503050406030204" pitchFamily="18" charset="0"/>
                                    </a:rPr>
                                    <m:t>c</m:t>
                                  </m:r>
                                  <m:r>
                                    <m:rPr>
                                      <m:sty m:val="p"/>
                                    </m:rPr>
                                    <a:rPr lang="en-US" sz="2400" b="0" i="0" smtClean="0">
                                      <a:latin typeface="Cambria Math" panose="02040503050406030204" pitchFamily="18" charset="0"/>
                                    </a:rPr>
                                    <m:t>os</m:t>
                                  </m:r>
                                </m:fName>
                                <m:e>
                                  <m:r>
                                    <a:rPr lang="ar-AE" sz="2400">
                                      <a:latin typeface="Cambria Math"/>
                                    </a:rPr>
                                    <m:t>𝑥</m:t>
                                  </m:r>
                                </m:e>
                              </m:func>
                            </m:oMath>
                          </a14:m>
                          <a:endParaRPr sz="2400" dirty="0"/>
                        </a:p>
                      </a:txBody>
                      <a:tcPr/>
                    </a:tc>
                    <a:tc rowSpan="2">
                      <a:txBody>
                        <a:bodyPr/>
                        <a:lstStyle/>
                        <a:p>
                          <a:pPr algn="l">
                            <a:defRPr b="1"/>
                          </a:pPr>
                          <a:r>
                            <a:rPr lang="en-US" b="0" dirty="0"/>
                            <a:t>Use the double-angle identity       sin (2</a:t>
                          </a:r>
                          <a:r>
                            <a:rPr lang="en-US" b="0" i="1" dirty="0"/>
                            <a:t>x</a:t>
                          </a:r>
                          <a:r>
                            <a:rPr lang="en-US" b="0" dirty="0"/>
                            <a:t>) = 2 sin </a:t>
                          </a:r>
                          <a:r>
                            <a:rPr lang="en-US" b="0" i="1" dirty="0"/>
                            <a:t>x </a:t>
                          </a:r>
                          <a:r>
                            <a:rPr lang="en-US" b="0" i="0" dirty="0"/>
                            <a:t>cos </a:t>
                          </a:r>
                          <a:r>
                            <a:rPr lang="en-US" b="0" i="1" dirty="0"/>
                            <a:t>x</a:t>
                          </a:r>
                          <a:r>
                            <a:rPr lang="en-US" b="0" i="0" dirty="0"/>
                            <a:t>.</a:t>
                          </a:r>
                        </a:p>
                        <a:p>
                          <a:pPr algn="l">
                            <a:defRPr b="1"/>
                          </a:pPr>
                          <a:r>
                            <a:rPr lang="en-US" b="0" i="0" dirty="0"/>
                            <a:t>Subtract cos </a:t>
                          </a:r>
                          <a:r>
                            <a:rPr lang="en-US" b="0" i="1" dirty="0"/>
                            <a:t>x</a:t>
                          </a:r>
                          <a:r>
                            <a:rPr lang="en-US" b="0" i="0" dirty="0"/>
                            <a:t> from both sides.</a:t>
                          </a:r>
                          <a:endParaRPr b="0" i="0" dirty="0"/>
                        </a:p>
                      </a:txBody>
                      <a:tcPr/>
                    </a:tc>
                    <a:extLst>
                      <a:ext uri="{0D108BD9-81ED-4DB2-BD59-A6C34878D82A}">
                        <a16:rowId xmlns:a16="http://schemas.microsoft.com/office/drawing/2014/main" val="10000"/>
                      </a:ext>
                    </a:extLst>
                  </a:tr>
                  <a:tr h="514350">
                    <a:tc>
                      <a:txBody>
                        <a:bodyPr/>
                        <a:lstStyle/>
                        <a:p>
                          <a:pPr algn="r">
                            <a:defRPr sz="1800"/>
                          </a:pPr>
                          <a:r>
                            <a:rPr lang="en-IN" sz="2400" dirty="0"/>
                            <a:t>​</a:t>
                          </a:r>
                          <a14:m>
                            <m:oMath xmlns:m="http://schemas.openxmlformats.org/officeDocument/2006/math">
                              <m:r>
                                <a:rPr lang="en-IN" sz="2400">
                                  <a:latin typeface="Cambria Math"/>
                                </a:rPr>
                                <m:t>2</m:t>
                              </m:r>
                              <m:r>
                                <a:rPr lang="en-US" sz="2400" b="0" i="0" smtClean="0">
                                  <a:latin typeface="Cambria Math" panose="02040503050406030204" pitchFamily="18" charset="0"/>
                                </a:rPr>
                                <m:t> </m:t>
                              </m:r>
                              <m:r>
                                <m:rPr>
                                  <m:sty m:val="p"/>
                                </m:rPr>
                                <a:rPr lang="en-IN" sz="2400" b="0" i="0" smtClean="0">
                                  <a:latin typeface="Cambria Math" panose="02040503050406030204" pitchFamily="18" charset="0"/>
                                </a:rPr>
                                <m:t>s</m:t>
                              </m:r>
                              <m:r>
                                <m:rPr>
                                  <m:sty m:val="p"/>
                                </m:rPr>
                                <a:rPr lang="en-US" sz="2400" b="0" i="0" smtClean="0">
                                  <a:latin typeface="Cambria Math" panose="02040503050406030204" pitchFamily="18" charset="0"/>
                                </a:rPr>
                                <m:t>in</m:t>
                              </m:r>
                              <m:r>
                                <a:rPr lang="en-US" sz="2400" b="0" i="1" smtClean="0">
                                  <a:latin typeface="Cambria Math" panose="02040503050406030204" pitchFamily="18" charset="0"/>
                                </a:rPr>
                                <m:t> </m:t>
                              </m:r>
                              <m:r>
                                <a:rPr lang="en-US" sz="2400" b="0" i="1" smtClean="0">
                                  <a:latin typeface="Cambria Math" panose="02040503050406030204" pitchFamily="18" charset="0"/>
                                </a:rPr>
                                <m:t>𝑥</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m:t>
                              </m:r>
                              <m:r>
                                <a:rPr lang="en-US" sz="2400" b="0" i="0" smtClean="0">
                                  <a:latin typeface="Cambria Math" panose="02040503050406030204" pitchFamily="18" charset="0"/>
                                </a:rPr>
                                <m:t> </m:t>
                              </m:r>
                              <m:r>
                                <a:rPr lang="en-US" sz="2400" b="0" i="1" smtClean="0">
                                  <a:latin typeface="Cambria Math" panose="02040503050406030204" pitchFamily="18" charset="0"/>
                                </a:rPr>
                                <m:t>𝑥</m:t>
                              </m:r>
                            </m:oMath>
                          </a14:m>
                          <a:endParaRPr sz="2400" dirty="0"/>
                        </a:p>
                      </a:txBody>
                      <a:tcPr/>
                    </a:tc>
                    <a:tc>
                      <a:txBody>
                        <a:bodyPr/>
                        <a:lstStyle/>
                        <a:p>
                          <a:pPr algn="l">
                            <a:defRPr sz="1800"/>
                          </a:pPr>
                          <a:r>
                            <a:rPr lang="ar-AE" sz="2400" dirty="0"/>
                            <a:t>​</a:t>
                          </a:r>
                          <a14:m>
                            <m:oMath xmlns:m="http://schemas.openxmlformats.org/officeDocument/2006/math">
                              <m:r>
                                <a:rPr lang="ar-AE" sz="2400">
                                  <a:latin typeface="Cambria Math"/>
                                </a:rPr>
                                <m:t>=</m:t>
                              </m:r>
                              <m:func>
                                <m:funcPr>
                                  <m:ctrlPr>
                                    <a:rPr lang="ar-AE" sz="2400" i="1">
                                      <a:latin typeface="Cambria Math" panose="02040503050406030204" pitchFamily="18" charset="0"/>
                                    </a:rPr>
                                  </m:ctrlPr>
                                </m:funcPr>
                                <m:fName>
                                  <m:r>
                                    <m:rPr>
                                      <m:sty m:val="p"/>
                                    </m:rPr>
                                    <a:rPr lang="en-IN" sz="2400" b="0" i="0" smtClean="0">
                                      <a:latin typeface="Cambria Math" panose="02040503050406030204" pitchFamily="18" charset="0"/>
                                    </a:rPr>
                                    <m:t>c</m:t>
                                  </m:r>
                                  <m:r>
                                    <m:rPr>
                                      <m:sty m:val="p"/>
                                    </m:rPr>
                                    <a:rPr lang="en-US" sz="2400" b="0" i="0" smtClean="0">
                                      <a:latin typeface="Cambria Math" panose="02040503050406030204" pitchFamily="18" charset="0"/>
                                    </a:rPr>
                                    <m:t>os</m:t>
                                  </m:r>
                                </m:fName>
                                <m:e>
                                  <m:r>
                                    <a:rPr lang="ar-AE" sz="2400">
                                      <a:latin typeface="Cambria Math"/>
                                    </a:rPr>
                                    <m:t>𝑥</m:t>
                                  </m:r>
                                </m:e>
                              </m:func>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514350">
                    <a:tc>
                      <a:txBody>
                        <a:bodyPr/>
                        <a:lstStyle/>
                        <a:p>
                          <a:pPr algn="r">
                            <a:defRPr sz="1800"/>
                          </a:pPr>
                          <a:r>
                            <a:rPr lang="ar-AE" sz="2400" dirty="0"/>
                            <a:t>​</a:t>
                          </a:r>
                          <a14:m>
                            <m:oMath xmlns:m="http://schemas.openxmlformats.org/officeDocument/2006/math">
                              <m:r>
                                <a:rPr lang="ar-AE" sz="2400">
                                  <a:latin typeface="Cambria Math"/>
                                </a:rPr>
                                <m:t>2</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sin</m:t>
                              </m:r>
                              <m:r>
                                <a:rPr lang="en-US" sz="2400" b="0" i="0"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cos</m:t>
                              </m:r>
                              <m:r>
                                <a:rPr lang="en-US" sz="2400" b="0" i="0"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r>
                                    <a:rPr lang="en-US" sz="2400" b="0" i="1" smtClean="0">
                                      <a:latin typeface="Cambria Math" panose="02040503050406030204" pitchFamily="18" charset="0"/>
                                    </a:rPr>
                                    <m:t>𝑥</m:t>
                                  </m:r>
                                </m:e>
                              </m:func>
                            </m:oMath>
                          </a14:m>
                          <a:r>
                            <a:rPr lang="en-US" sz="2400" i="1" dirty="0"/>
                            <a:t> </a:t>
                          </a:r>
                          <a:endParaRPr sz="2400" i="1"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0</m:t>
                              </m:r>
                            </m:oMath>
                          </a14:m>
                          <a:endParaRPr sz="2400" dirty="0"/>
                        </a:p>
                      </a:txBody>
                      <a:tcPr/>
                    </a:tc>
                    <a:tc>
                      <a:txBody>
                        <a:bodyPr/>
                        <a:lstStyle/>
                        <a:p>
                          <a:pPr algn="l"/>
                          <a:r>
                            <a:rPr lang="en-US" dirty="0"/>
                            <a:t>Factor out cos </a:t>
                          </a:r>
                          <a:r>
                            <a:rPr lang="en-US" i="1" dirty="0"/>
                            <a:t>x</a:t>
                          </a:r>
                          <a:r>
                            <a:rPr lang="en-US" i="0" dirty="0"/>
                            <a:t>.</a:t>
                          </a:r>
                          <a:endParaRPr i="0" dirty="0"/>
                        </a:p>
                      </a:txBody>
                      <a:tcPr/>
                    </a:tc>
                    <a:extLst>
                      <a:ext uri="{0D108BD9-81ED-4DB2-BD59-A6C34878D82A}">
                        <a16:rowId xmlns:a16="http://schemas.microsoft.com/office/drawing/2014/main" val="10002"/>
                      </a:ext>
                    </a:extLst>
                  </a:tr>
                  <a:tr h="514350">
                    <a:tc>
                      <a:txBody>
                        <a:bodyPr/>
                        <a:lstStyle/>
                        <a:p>
                          <a:pPr algn="r">
                            <a:defRPr sz="1800"/>
                          </a:pPr>
                          <a:r>
                            <a:rPr lang="en-IN" sz="2400" dirty="0"/>
                            <a:t>​</a:t>
                          </a:r>
                          <a14:m>
                            <m:oMath xmlns:m="http://schemas.openxmlformats.org/officeDocument/2006/math">
                              <m:r>
                                <m:rPr>
                                  <m:sty m:val="p"/>
                                </m:rPr>
                                <a:rPr lang="en-US" sz="2400" b="0" i="0" smtClean="0">
                                  <a:latin typeface="Cambria Math" panose="02040503050406030204" pitchFamily="18" charset="0"/>
                                </a:rPr>
                                <m:t>cos</m:t>
                              </m:r>
                              <m:r>
                                <a:rPr lang="en-US" sz="2400" b="0" i="0"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2</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1</m:t>
                                  </m:r>
                                </m:e>
                              </m:func>
                              <m:r>
                                <a:rPr lang="en-US" sz="2400" b="0" i="1" smtClean="0">
                                  <a:latin typeface="Cambria Math" panose="02040503050406030204" pitchFamily="18" charset="0"/>
                                </a:rPr>
                                <m:t>)</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0</m:t>
                              </m:r>
                            </m:oMath>
                          </a14:m>
                          <a:endParaRPr sz="2400" dirty="0"/>
                        </a:p>
                      </a:txBody>
                      <a:tcPr/>
                    </a:tc>
                    <a:tc>
                      <a:txBody>
                        <a:bodyPr/>
                        <a:lstStyle/>
                        <a:p>
                          <a:pPr algn="l">
                            <a:defRPr b="1"/>
                          </a:pPr>
                          <a:r>
                            <a:rPr lang="en-US" b="0" dirty="0"/>
                            <a:t>The two factors now lead to solving two equations.</a:t>
                          </a:r>
                          <a:endParaRPr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A1F8CDA6-955B-AEF6-5C78-CB664E68CEC4}"/>
                  </a:ext>
                </a:extLst>
              </p:cNvPr>
              <p:cNvGraphicFramePr>
                <a:graphicFrameLocks/>
              </p:cNvGraphicFramePr>
              <p:nvPr>
                <p:extLst>
                  <p:ext uri="{D42A27DB-BD31-4B8C-83A1-F6EECF244321}">
                    <p14:modId xmlns:p14="http://schemas.microsoft.com/office/powerpoint/2010/main" val="794770941"/>
                  </p:ext>
                </p:extLst>
              </p:nvPr>
            </p:nvGraphicFramePr>
            <p:xfrm>
              <a:off x="457200" y="1093470"/>
              <a:ext cx="8229600" cy="2183130"/>
            </p:xfrm>
            <a:graphic>
              <a:graphicData uri="http://schemas.openxmlformats.org/drawingml/2006/table">
                <a:tbl>
                  <a:tblPr firstRow="1" bandRow="1">
                    <a:tableStyleId>{2D5ABB26-0587-4C30-8999-92F81FD0307C}</a:tableStyleId>
                  </a:tblPr>
                  <a:tblGrid>
                    <a:gridCol w="3344711">
                      <a:extLst>
                        <a:ext uri="{9D8B030D-6E8A-4147-A177-3AD203B41FA5}">
                          <a16:colId xmlns:a16="http://schemas.microsoft.com/office/drawing/2014/main" val="20000"/>
                        </a:ext>
                      </a:extLst>
                    </a:gridCol>
                    <a:gridCol w="1337884">
                      <a:extLst>
                        <a:ext uri="{9D8B030D-6E8A-4147-A177-3AD203B41FA5}">
                          <a16:colId xmlns:a16="http://schemas.microsoft.com/office/drawing/2014/main" val="20001"/>
                        </a:ext>
                      </a:extLst>
                    </a:gridCol>
                    <a:gridCol w="3547005">
                      <a:extLst>
                        <a:ext uri="{9D8B030D-6E8A-4147-A177-3AD203B41FA5}">
                          <a16:colId xmlns:a16="http://schemas.microsoft.com/office/drawing/2014/main" val="20002"/>
                        </a:ext>
                      </a:extLst>
                    </a:gridCol>
                  </a:tblGrid>
                  <a:tr h="514350">
                    <a:tc>
                      <a:txBody>
                        <a:bodyPr/>
                        <a:lstStyle/>
                        <a:p>
                          <a:endParaRPr lang="en-US"/>
                        </a:p>
                      </a:txBody>
                      <a:tcPr>
                        <a:blipFill>
                          <a:blip r:embed="rId2"/>
                          <a:stretch>
                            <a:fillRect t="-9412" r="-145902" b="-340000"/>
                          </a:stretch>
                        </a:blipFill>
                      </a:tcPr>
                    </a:tc>
                    <a:tc>
                      <a:txBody>
                        <a:bodyPr/>
                        <a:lstStyle/>
                        <a:p>
                          <a:endParaRPr lang="en-US"/>
                        </a:p>
                      </a:txBody>
                      <a:tcPr>
                        <a:blipFill>
                          <a:blip r:embed="rId2"/>
                          <a:stretch>
                            <a:fillRect l="-250685" t="-9412" r="-265753" b="-340000"/>
                          </a:stretch>
                        </a:blipFill>
                      </a:tcPr>
                    </a:tc>
                    <a:tc rowSpan="2">
                      <a:txBody>
                        <a:bodyPr/>
                        <a:lstStyle/>
                        <a:p>
                          <a:pPr algn="l">
                            <a:defRPr b="1"/>
                          </a:pPr>
                          <a:r>
                            <a:rPr lang="en-US" b="0" dirty="0"/>
                            <a:t>Use the double-angle identity       sin (2</a:t>
                          </a:r>
                          <a:r>
                            <a:rPr lang="en-US" b="0" i="1" dirty="0"/>
                            <a:t>x</a:t>
                          </a:r>
                          <a:r>
                            <a:rPr lang="en-US" b="0" dirty="0"/>
                            <a:t>) = 2 sin </a:t>
                          </a:r>
                          <a:r>
                            <a:rPr lang="en-US" b="0" i="1" dirty="0"/>
                            <a:t>x </a:t>
                          </a:r>
                          <a:r>
                            <a:rPr lang="en-US" b="0" i="0" dirty="0"/>
                            <a:t>cos </a:t>
                          </a:r>
                          <a:r>
                            <a:rPr lang="en-US" b="0" i="1" dirty="0"/>
                            <a:t>x</a:t>
                          </a:r>
                          <a:r>
                            <a:rPr lang="en-US" b="0" i="0" dirty="0"/>
                            <a:t>.</a:t>
                          </a:r>
                        </a:p>
                        <a:p>
                          <a:pPr algn="l">
                            <a:defRPr b="1"/>
                          </a:pPr>
                          <a:r>
                            <a:rPr lang="en-US" b="0" i="0" dirty="0"/>
                            <a:t>Subtract cos </a:t>
                          </a:r>
                          <a:r>
                            <a:rPr lang="en-US" b="0" i="1" dirty="0"/>
                            <a:t>x</a:t>
                          </a:r>
                          <a:r>
                            <a:rPr lang="en-US" b="0" i="0" dirty="0"/>
                            <a:t> from both sides.</a:t>
                          </a:r>
                          <a:endParaRPr b="0" i="0" dirty="0"/>
                        </a:p>
                      </a:txBody>
                      <a:tcPr/>
                    </a:tc>
                    <a:extLst>
                      <a:ext uri="{0D108BD9-81ED-4DB2-BD59-A6C34878D82A}">
                        <a16:rowId xmlns:a16="http://schemas.microsoft.com/office/drawing/2014/main" val="10000"/>
                      </a:ext>
                    </a:extLst>
                  </a:tr>
                  <a:tr h="514350">
                    <a:tc>
                      <a:txBody>
                        <a:bodyPr/>
                        <a:lstStyle/>
                        <a:p>
                          <a:endParaRPr lang="en-US"/>
                        </a:p>
                      </a:txBody>
                      <a:tcPr>
                        <a:blipFill>
                          <a:blip r:embed="rId2"/>
                          <a:stretch>
                            <a:fillRect t="-110714" r="-145902" b="-244048"/>
                          </a:stretch>
                        </a:blipFill>
                      </a:tcPr>
                    </a:tc>
                    <a:tc>
                      <a:txBody>
                        <a:bodyPr/>
                        <a:lstStyle/>
                        <a:p>
                          <a:endParaRPr lang="en-US"/>
                        </a:p>
                      </a:txBody>
                      <a:tcPr>
                        <a:blipFill>
                          <a:blip r:embed="rId2"/>
                          <a:stretch>
                            <a:fillRect l="-250685" t="-110714" r="-265753" b="-244048"/>
                          </a:stretch>
                        </a:blipFill>
                      </a:tcPr>
                    </a:tc>
                    <a:tc vMerge="1">
                      <a:txBody>
                        <a:bodyPr/>
                        <a:lstStyle/>
                        <a:p>
                          <a:pPr algn="l"/>
                          <a:endParaRPr dirty="0"/>
                        </a:p>
                      </a:txBody>
                      <a:tcPr/>
                    </a:tc>
                    <a:extLst>
                      <a:ext uri="{0D108BD9-81ED-4DB2-BD59-A6C34878D82A}">
                        <a16:rowId xmlns:a16="http://schemas.microsoft.com/office/drawing/2014/main" val="10001"/>
                      </a:ext>
                    </a:extLst>
                  </a:tr>
                  <a:tr h="514350">
                    <a:tc>
                      <a:txBody>
                        <a:bodyPr/>
                        <a:lstStyle/>
                        <a:p>
                          <a:endParaRPr lang="en-US"/>
                        </a:p>
                      </a:txBody>
                      <a:tcPr>
                        <a:blipFill>
                          <a:blip r:embed="rId2"/>
                          <a:stretch>
                            <a:fillRect t="-208235" r="-145902" b="-141176"/>
                          </a:stretch>
                        </a:blipFill>
                      </a:tcPr>
                    </a:tc>
                    <a:tc>
                      <a:txBody>
                        <a:bodyPr/>
                        <a:lstStyle/>
                        <a:p>
                          <a:endParaRPr lang="en-US"/>
                        </a:p>
                      </a:txBody>
                      <a:tcPr>
                        <a:blipFill>
                          <a:blip r:embed="rId2"/>
                          <a:stretch>
                            <a:fillRect l="-250685" t="-208235" r="-265753" b="-141176"/>
                          </a:stretch>
                        </a:blipFill>
                      </a:tcPr>
                    </a:tc>
                    <a:tc>
                      <a:txBody>
                        <a:bodyPr/>
                        <a:lstStyle/>
                        <a:p>
                          <a:pPr algn="l"/>
                          <a:r>
                            <a:rPr lang="en-US" dirty="0"/>
                            <a:t>Factor out cos </a:t>
                          </a:r>
                          <a:r>
                            <a:rPr lang="en-US" i="1" dirty="0"/>
                            <a:t>x</a:t>
                          </a:r>
                          <a:r>
                            <a:rPr lang="en-US" i="0" dirty="0"/>
                            <a:t>.</a:t>
                          </a:r>
                          <a:endParaRPr i="0" dirty="0"/>
                        </a:p>
                      </a:txBody>
                      <a:tcPr/>
                    </a:tc>
                    <a:extLst>
                      <a:ext uri="{0D108BD9-81ED-4DB2-BD59-A6C34878D82A}">
                        <a16:rowId xmlns:a16="http://schemas.microsoft.com/office/drawing/2014/main" val="10002"/>
                      </a:ext>
                    </a:extLst>
                  </a:tr>
                  <a:tr h="640080">
                    <a:tc>
                      <a:txBody>
                        <a:bodyPr/>
                        <a:lstStyle/>
                        <a:p>
                          <a:endParaRPr lang="en-US"/>
                        </a:p>
                      </a:txBody>
                      <a:tcPr>
                        <a:blipFill>
                          <a:blip r:embed="rId2"/>
                          <a:stretch>
                            <a:fillRect t="-249524" r="-145902" b="-14286"/>
                          </a:stretch>
                        </a:blipFill>
                      </a:tcPr>
                    </a:tc>
                    <a:tc>
                      <a:txBody>
                        <a:bodyPr/>
                        <a:lstStyle/>
                        <a:p>
                          <a:endParaRPr lang="en-US"/>
                        </a:p>
                      </a:txBody>
                      <a:tcPr>
                        <a:blipFill>
                          <a:blip r:embed="rId2"/>
                          <a:stretch>
                            <a:fillRect l="-250685" t="-249524" r="-265753" b="-14286"/>
                          </a:stretch>
                        </a:blipFill>
                      </a:tcPr>
                    </a:tc>
                    <a:tc>
                      <a:txBody>
                        <a:bodyPr/>
                        <a:lstStyle/>
                        <a:p>
                          <a:pPr algn="l">
                            <a:defRPr b="1"/>
                          </a:pPr>
                          <a:r>
                            <a:rPr lang="en-US" b="0" dirty="0"/>
                            <a:t>The two factors now lead to solving two equations.</a:t>
                          </a:r>
                          <a:endParaRPr b="0" dirty="0"/>
                        </a:p>
                      </a:txBody>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2A826AEB-38ED-6CFC-CDA5-2A5AB41A18CF}"/>
                  </a:ext>
                </a:extLst>
              </p:cNvPr>
              <p:cNvGraphicFramePr>
                <a:graphicFrameLocks/>
              </p:cNvGraphicFramePr>
              <p:nvPr>
                <p:extLst>
                  <p:ext uri="{D42A27DB-BD31-4B8C-83A1-F6EECF244321}">
                    <p14:modId xmlns:p14="http://schemas.microsoft.com/office/powerpoint/2010/main" val="4212776996"/>
                  </p:ext>
                </p:extLst>
              </p:nvPr>
            </p:nvGraphicFramePr>
            <p:xfrm>
              <a:off x="457200" y="3276600"/>
              <a:ext cx="8229600" cy="1789557"/>
            </p:xfrm>
            <a:graphic>
              <a:graphicData uri="http://schemas.openxmlformats.org/drawingml/2006/table">
                <a:tbl>
                  <a:tblPr firstRow="1" bandRow="1">
                    <a:tableStyleId>{2D5ABB26-0587-4C30-8999-92F81FD0307C}</a:tableStyleId>
                  </a:tblPr>
                  <a:tblGrid>
                    <a:gridCol w="3344711">
                      <a:extLst>
                        <a:ext uri="{9D8B030D-6E8A-4147-A177-3AD203B41FA5}">
                          <a16:colId xmlns:a16="http://schemas.microsoft.com/office/drawing/2014/main" val="20000"/>
                        </a:ext>
                      </a:extLst>
                    </a:gridCol>
                    <a:gridCol w="1337884">
                      <a:extLst>
                        <a:ext uri="{9D8B030D-6E8A-4147-A177-3AD203B41FA5}">
                          <a16:colId xmlns:a16="http://schemas.microsoft.com/office/drawing/2014/main" val="20001"/>
                        </a:ext>
                      </a:extLst>
                    </a:gridCol>
                    <a:gridCol w="3547005">
                      <a:extLst>
                        <a:ext uri="{9D8B030D-6E8A-4147-A177-3AD203B41FA5}">
                          <a16:colId xmlns:a16="http://schemas.microsoft.com/office/drawing/2014/main" val="20002"/>
                        </a:ext>
                      </a:extLst>
                    </a:gridCol>
                  </a:tblGrid>
                  <a:tr h="381000">
                    <a:tc>
                      <a:txBody>
                        <a:bodyPr/>
                        <a:lstStyle/>
                        <a:p>
                          <a:pPr algn="r">
                            <a:defRPr sz="1800"/>
                          </a:pPr>
                          <a:r>
                            <a:rPr lang="en-IN" sz="2400" dirty="0"/>
                            <a:t>​</a:t>
                          </a:r>
                          <a:endParaRPr sz="2400" dirty="0"/>
                        </a:p>
                      </a:txBody>
                      <a:tcPr/>
                    </a:tc>
                    <a:tc>
                      <a:txBody>
                        <a:bodyPr/>
                        <a:lstStyle/>
                        <a:p>
                          <a:pPr algn="l">
                            <a:defRPr sz="1800"/>
                          </a:pPr>
                          <a:r>
                            <a:rPr lang="ar-AE" sz="2400" dirty="0"/>
                            <a:t>​</a:t>
                          </a:r>
                          <a:endParaRPr sz="2400" dirty="0"/>
                        </a:p>
                      </a:txBody>
                      <a:tcPr/>
                    </a:tc>
                    <a:tc>
                      <a:txBody>
                        <a:bodyPr/>
                        <a:lstStyle/>
                        <a:p>
                          <a:pPr algn="l"/>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sin</m:t>
                                </m:r>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1</m:t>
                                </m:r>
                                <m:r>
                                  <a:rPr lang="en-US" sz="2000" b="0" i="1" smtClean="0">
                                    <a:latin typeface="Cambria Math" panose="02040503050406030204" pitchFamily="18" charset="0"/>
                                  </a:rPr>
                                  <m:t>=</m:t>
                                </m:r>
                                <m:r>
                                  <a:rPr lang="en-US" sz="2000" b="0" i="1" smtClean="0">
                                    <a:latin typeface="Cambria Math" panose="02040503050406030204" pitchFamily="18" charset="0"/>
                                  </a:rPr>
                                  <m:t>0</m:t>
                                </m:r>
                              </m:oMath>
                            </m:oMathPara>
                          </a14:m>
                          <a:endParaRPr sz="2000" dirty="0"/>
                        </a:p>
                      </a:txBody>
                      <a:tcPr/>
                    </a:tc>
                    <a:extLst>
                      <a:ext uri="{0D108BD9-81ED-4DB2-BD59-A6C34878D82A}">
                        <a16:rowId xmlns:a16="http://schemas.microsoft.com/office/drawing/2014/main" val="10001"/>
                      </a:ext>
                    </a:extLst>
                  </a:tr>
                  <a:tr h="514350">
                    <a:tc>
                      <a:txBody>
                        <a:bodyPr/>
                        <a:lstStyle/>
                        <a:p>
                          <a:pPr algn="l">
                            <a:defRPr sz="1800"/>
                          </a:pPr>
                          <a:r>
                            <a:rPr lang="ar-AE" sz="2400" dirty="0"/>
                            <a:t>​</a:t>
                          </a:r>
                          <a14:m>
                            <m:oMath xmlns:m="http://schemas.openxmlformats.org/officeDocument/2006/math">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m:t>
                              </m:r>
                              <m:r>
                                <a:rPr lang="en-US" sz="2400" b="0" i="0"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0</m:t>
                              </m:r>
                            </m:oMath>
                          </a14:m>
                          <a:endParaRPr sz="2400" i="1" dirty="0"/>
                        </a:p>
                      </a:txBody>
                      <a:tcPr/>
                    </a:tc>
                    <a:tc>
                      <a:txBody>
                        <a:bodyPr/>
                        <a:lstStyle/>
                        <a:p>
                          <a:pPr algn="l">
                            <a:defRPr sz="1800"/>
                          </a:pPr>
                          <a:r>
                            <a:rPr sz="2400" dirty="0"/>
                            <a:t>​</a:t>
                          </a:r>
                        </a:p>
                      </a:txBody>
                      <a:tcPr/>
                    </a:tc>
                    <a:tc>
                      <a:txBody>
                        <a:bodyPr/>
                        <a:lstStyle/>
                        <a:p>
                          <a:pPr algn="l"/>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m:rPr>
                                    <m:sty m:val="p"/>
                                  </m:rPr>
                                  <a:rPr lang="en-US" sz="2000" b="0" i="0" smtClean="0">
                                    <a:latin typeface="Cambria Math" panose="02040503050406030204" pitchFamily="18" charset="0"/>
                                  </a:rPr>
                                  <m:t>sin</m:t>
                                </m:r>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m:oMathPara>
                          </a14:m>
                          <a:endParaRPr sz="2000" i="0" dirty="0"/>
                        </a:p>
                      </a:txBody>
                      <a:tcPr/>
                    </a:tc>
                    <a:extLst>
                      <a:ext uri="{0D108BD9-81ED-4DB2-BD59-A6C34878D82A}">
                        <a16:rowId xmlns:a16="http://schemas.microsoft.com/office/drawing/2014/main" val="10002"/>
                      </a:ext>
                    </a:extLst>
                  </a:tr>
                  <a:tr h="514350">
                    <a:tc>
                      <a:txBody>
                        <a:bodyPr/>
                        <a:lstStyle/>
                        <a:p>
                          <a:pPr algn="r">
                            <a:defRPr sz="1800"/>
                          </a:pPr>
                          <a:r>
                            <a:rPr lang="en-IN" sz="2400" dirty="0"/>
                            <a:t>​</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r>
                                    <a:rPr lang="en-US" sz="2400" b="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rPr>
                                    <m:t>2</m:t>
                                  </m:r>
                                </m:den>
                              </m:f>
                            </m:oMath>
                          </a14:m>
                          <a:endParaRPr sz="2400" dirty="0"/>
                        </a:p>
                      </a:txBody>
                      <a:tcPr/>
                    </a:tc>
                    <a:tc>
                      <a:txBody>
                        <a:bodyPr/>
                        <a:lstStyle/>
                        <a:p>
                          <a:pPr algn="l">
                            <a:defRPr sz="1800"/>
                          </a:pPr>
                          <a:r>
                            <a:rPr lang="en-IN" sz="2400" dirty="0"/>
                            <a:t>​</a:t>
                          </a:r>
                          <a14:m>
                            <m:oMath xmlns:m="http://schemas.openxmlformats.org/officeDocument/2006/math">
                              <m:r>
                                <a:rPr lang="en-US" sz="2400" b="0" i="0" smtClean="0">
                                  <a:latin typeface="Cambria Math" panose="02040503050406030204" pitchFamily="18" charset="0"/>
                                </a:rPr>
                                <m:t>         </m:t>
                              </m:r>
                              <m:r>
                                <m:rPr>
                                  <m:sty m:val="p"/>
                                </m:rPr>
                                <a:rPr lang="en-IN" sz="2400" b="0" i="0" smtClean="0">
                                  <a:latin typeface="Cambria Math" panose="02040503050406030204" pitchFamily="18" charset="0"/>
                                </a:rPr>
                                <m:t>o</m:t>
                              </m:r>
                              <m:r>
                                <m:rPr>
                                  <m:sty m:val="p"/>
                                </m:rPr>
                                <a:rPr lang="en-US" sz="2400" b="0" i="0" smtClean="0">
                                  <a:latin typeface="Cambria Math" panose="02040503050406030204" pitchFamily="18" charset="0"/>
                                </a:rPr>
                                <m:t>r</m:t>
                              </m:r>
                            </m:oMath>
                          </a14:m>
                          <a:endParaRPr sz="2400" dirty="0"/>
                        </a:p>
                      </a:txBody>
                      <a:tcPr/>
                    </a:tc>
                    <a:tc>
                      <a:txBody>
                        <a:bodyPr/>
                        <a:lstStyle/>
                        <a:p>
                          <a:pPr algn="l">
                            <a:defRPr b="1"/>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ea typeface="Cambria Math" panose="02040503050406030204" pitchFamily="18" charset="0"/>
                                      </a:rPr>
                                      <m:t>6</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m:t>
                                    </m:r>
                                    <m:r>
                                      <a:rPr lang="en-US" sz="2000" b="0" i="1" smtClean="0">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ea typeface="Cambria Math" panose="02040503050406030204" pitchFamily="18" charset="0"/>
                                      </a:rPr>
                                      <m:t>6</m:t>
                                    </m:r>
                                  </m:den>
                                </m:f>
                              </m:oMath>
                            </m:oMathPara>
                          </a14:m>
                          <a:endParaRPr sz="2000" b="0"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a:extLst>
                  <a:ext uri="{FF2B5EF4-FFF2-40B4-BE49-F238E27FC236}">
                    <a16:creationId xmlns:a16="http://schemas.microsoft.com/office/drawing/2014/main" id="{2A826AEB-38ED-6CFC-CDA5-2A5AB41A18CF}"/>
                  </a:ext>
                </a:extLst>
              </p:cNvPr>
              <p:cNvGraphicFramePr>
                <a:graphicFrameLocks/>
              </p:cNvGraphicFramePr>
              <p:nvPr>
                <p:extLst>
                  <p:ext uri="{D42A27DB-BD31-4B8C-83A1-F6EECF244321}">
                    <p14:modId xmlns:p14="http://schemas.microsoft.com/office/powerpoint/2010/main" val="4212776996"/>
                  </p:ext>
                </p:extLst>
              </p:nvPr>
            </p:nvGraphicFramePr>
            <p:xfrm>
              <a:off x="457200" y="3276600"/>
              <a:ext cx="8229600" cy="1789557"/>
            </p:xfrm>
            <a:graphic>
              <a:graphicData uri="http://schemas.openxmlformats.org/drawingml/2006/table">
                <a:tbl>
                  <a:tblPr firstRow="1" bandRow="1">
                    <a:tableStyleId>{2D5ABB26-0587-4C30-8999-92F81FD0307C}</a:tableStyleId>
                  </a:tblPr>
                  <a:tblGrid>
                    <a:gridCol w="3344711">
                      <a:extLst>
                        <a:ext uri="{9D8B030D-6E8A-4147-A177-3AD203B41FA5}">
                          <a16:colId xmlns:a16="http://schemas.microsoft.com/office/drawing/2014/main" val="20000"/>
                        </a:ext>
                      </a:extLst>
                    </a:gridCol>
                    <a:gridCol w="1337884">
                      <a:extLst>
                        <a:ext uri="{9D8B030D-6E8A-4147-A177-3AD203B41FA5}">
                          <a16:colId xmlns:a16="http://schemas.microsoft.com/office/drawing/2014/main" val="20001"/>
                        </a:ext>
                      </a:extLst>
                    </a:gridCol>
                    <a:gridCol w="3547005">
                      <a:extLst>
                        <a:ext uri="{9D8B030D-6E8A-4147-A177-3AD203B41FA5}">
                          <a16:colId xmlns:a16="http://schemas.microsoft.com/office/drawing/2014/main" val="20002"/>
                        </a:ext>
                      </a:extLst>
                    </a:gridCol>
                  </a:tblGrid>
                  <a:tr h="457200">
                    <a:tc>
                      <a:txBody>
                        <a:bodyPr/>
                        <a:lstStyle/>
                        <a:p>
                          <a:pPr algn="r">
                            <a:defRPr sz="1800"/>
                          </a:pPr>
                          <a:r>
                            <a:rPr lang="en-IN" sz="2400" dirty="0"/>
                            <a:t>​</a:t>
                          </a:r>
                          <a:endParaRPr sz="2400" dirty="0"/>
                        </a:p>
                      </a:txBody>
                      <a:tcPr/>
                    </a:tc>
                    <a:tc>
                      <a:txBody>
                        <a:bodyPr/>
                        <a:lstStyle/>
                        <a:p>
                          <a:pPr algn="l">
                            <a:defRPr sz="1800"/>
                          </a:pPr>
                          <a:r>
                            <a:rPr lang="ar-AE" sz="2400" dirty="0"/>
                            <a:t>​</a:t>
                          </a:r>
                          <a:endParaRPr sz="2400" dirty="0"/>
                        </a:p>
                      </a:txBody>
                      <a:tcPr/>
                    </a:tc>
                    <a:tc>
                      <a:txBody>
                        <a:bodyPr/>
                        <a:lstStyle/>
                        <a:p>
                          <a:endParaRPr lang="en-US"/>
                        </a:p>
                      </a:txBody>
                      <a:tcPr>
                        <a:blipFill>
                          <a:blip r:embed="rId3"/>
                          <a:stretch>
                            <a:fillRect l="-131959" t="-9333" b="-293333"/>
                          </a:stretch>
                        </a:blipFill>
                      </a:tcPr>
                    </a:tc>
                    <a:extLst>
                      <a:ext uri="{0D108BD9-81ED-4DB2-BD59-A6C34878D82A}">
                        <a16:rowId xmlns:a16="http://schemas.microsoft.com/office/drawing/2014/main" val="10001"/>
                      </a:ext>
                    </a:extLst>
                  </a:tr>
                  <a:tr h="662051">
                    <a:tc>
                      <a:txBody>
                        <a:bodyPr/>
                        <a:lstStyle/>
                        <a:p>
                          <a:endParaRPr lang="en-US"/>
                        </a:p>
                      </a:txBody>
                      <a:tcPr>
                        <a:blipFill>
                          <a:blip r:embed="rId3"/>
                          <a:stretch>
                            <a:fillRect t="-74545" r="-145902" b="-100000"/>
                          </a:stretch>
                        </a:blipFill>
                      </a:tcPr>
                    </a:tc>
                    <a:tc>
                      <a:txBody>
                        <a:bodyPr/>
                        <a:lstStyle/>
                        <a:p>
                          <a:pPr algn="l">
                            <a:defRPr sz="1800"/>
                          </a:pPr>
                          <a:r>
                            <a:rPr sz="2400" dirty="0"/>
                            <a:t>​</a:t>
                          </a:r>
                        </a:p>
                      </a:txBody>
                      <a:tcPr/>
                    </a:tc>
                    <a:tc>
                      <a:txBody>
                        <a:bodyPr/>
                        <a:lstStyle/>
                        <a:p>
                          <a:endParaRPr lang="en-US"/>
                        </a:p>
                      </a:txBody>
                      <a:tcPr>
                        <a:blipFill>
                          <a:blip r:embed="rId3"/>
                          <a:stretch>
                            <a:fillRect l="-131959" t="-74545" b="-100000"/>
                          </a:stretch>
                        </a:blipFill>
                      </a:tcPr>
                    </a:tc>
                    <a:extLst>
                      <a:ext uri="{0D108BD9-81ED-4DB2-BD59-A6C34878D82A}">
                        <a16:rowId xmlns:a16="http://schemas.microsoft.com/office/drawing/2014/main" val="10002"/>
                      </a:ext>
                    </a:extLst>
                  </a:tr>
                  <a:tr h="670306">
                    <a:tc>
                      <a:txBody>
                        <a:bodyPr/>
                        <a:lstStyle/>
                        <a:p>
                          <a:endParaRPr lang="en-US"/>
                        </a:p>
                      </a:txBody>
                      <a:tcPr>
                        <a:blipFill>
                          <a:blip r:embed="rId3"/>
                          <a:stretch>
                            <a:fillRect t="-174545" r="-145902"/>
                          </a:stretch>
                        </a:blipFill>
                      </a:tcPr>
                    </a:tc>
                    <a:tc>
                      <a:txBody>
                        <a:bodyPr/>
                        <a:lstStyle/>
                        <a:p>
                          <a:endParaRPr lang="en-US"/>
                        </a:p>
                      </a:txBody>
                      <a:tcPr>
                        <a:blipFill>
                          <a:blip r:embed="rId3"/>
                          <a:stretch>
                            <a:fillRect l="-250685" t="-174545" r="-265753"/>
                          </a:stretch>
                        </a:blipFill>
                      </a:tcPr>
                    </a:tc>
                    <a:tc>
                      <a:txBody>
                        <a:bodyPr/>
                        <a:lstStyle/>
                        <a:p>
                          <a:endParaRPr lang="en-US"/>
                        </a:p>
                      </a:txBody>
                      <a:tcPr>
                        <a:blipFill>
                          <a:blip r:embed="rId3"/>
                          <a:stretch>
                            <a:fillRect l="-131959" t="-174545"/>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1D6E01B8-0896-0546-A2D9-96C7380079F3}"/>
                  </a:ext>
                </a:extLst>
              </p:cNvPr>
              <p:cNvSpPr txBox="1">
                <a:spLocks/>
              </p:cNvSpPr>
              <p:nvPr/>
            </p:nvSpPr>
            <p:spPr>
              <a:xfrm>
                <a:off x="304800" y="4953000"/>
                <a:ext cx="8382000" cy="1028113"/>
              </a:xfrm>
              <a:prstGeom prst="rect">
                <a:avLst/>
              </a:prstGeom>
            </p:spPr>
            <p:txBody>
              <a:bodyPr>
                <a:no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sz="2500" dirty="0"/>
                  <a:t>Therefore, our solution set for </a:t>
                </a:r>
                <a14:m>
                  <m:oMath xmlns:m="http://schemas.openxmlformats.org/officeDocument/2006/math">
                    <m:r>
                      <m:rPr>
                        <m:sty m:val="p"/>
                      </m:rPr>
                      <a:rPr lang="en-US" sz="2500" b="0" i="0" smtClean="0">
                        <a:latin typeface="Cambria Math" panose="02040503050406030204" pitchFamily="18" charset="0"/>
                      </a:rPr>
                      <m:t>sin</m:t>
                    </m:r>
                    <m:d>
                      <m:dPr>
                        <m:ctrlPr>
                          <a:rPr lang="en-US" sz="2500" b="0" i="1" smtClean="0">
                            <a:latin typeface="Cambria Math" panose="02040503050406030204" pitchFamily="18" charset="0"/>
                          </a:rPr>
                        </m:ctrlPr>
                      </m:dPr>
                      <m:e>
                        <m:r>
                          <a:rPr lang="en-US" sz="2500" b="0" i="0" smtClean="0">
                            <a:latin typeface="Cambria Math" panose="02040503050406030204" pitchFamily="18" charset="0"/>
                          </a:rPr>
                          <m:t>2</m:t>
                        </m:r>
                        <m:r>
                          <a:rPr lang="en-US" sz="2500" b="0" i="1" smtClean="0">
                            <a:latin typeface="Cambria Math" panose="02040503050406030204" pitchFamily="18" charset="0"/>
                          </a:rPr>
                          <m:t>𝑥</m:t>
                        </m:r>
                      </m:e>
                    </m:d>
                    <m:r>
                      <a:rPr lang="en-US" sz="2500" b="0" i="0" smtClean="0">
                        <a:latin typeface="Cambria Math" panose="02040503050406030204" pitchFamily="18" charset="0"/>
                      </a:rPr>
                      <m:t>=</m:t>
                    </m:r>
                    <m:r>
                      <m:rPr>
                        <m:sty m:val="p"/>
                      </m:rPr>
                      <a:rPr lang="en-US" sz="2500" b="0" i="0" smtClean="0">
                        <a:latin typeface="Cambria Math" panose="02040503050406030204" pitchFamily="18" charset="0"/>
                      </a:rPr>
                      <m:t>cos</m:t>
                    </m:r>
                    <m:r>
                      <a:rPr lang="en-US" sz="2500" b="0" i="1" smtClean="0">
                        <a:latin typeface="Cambria Math" panose="02040503050406030204" pitchFamily="18" charset="0"/>
                      </a:rPr>
                      <m:t> </m:t>
                    </m:r>
                    <m:r>
                      <a:rPr lang="en-US" sz="2500" b="0" i="1" smtClean="0">
                        <a:latin typeface="Cambria Math" panose="02040503050406030204" pitchFamily="18" charset="0"/>
                      </a:rPr>
                      <m:t>𝑥</m:t>
                    </m:r>
                  </m:oMath>
                </a14:m>
                <a:r>
                  <a:rPr lang="en-US" sz="2500" dirty="0"/>
                  <a:t> on the interval [0, 2</a:t>
                </a:r>
                <a14:m>
                  <m:oMath xmlns:m="http://schemas.openxmlformats.org/officeDocument/2006/math">
                    <m:r>
                      <a:rPr lang="en-US" sz="2500" i="1" smtClean="0">
                        <a:latin typeface="Cambria Math" panose="02040503050406030204" pitchFamily="18" charset="0"/>
                        <a:ea typeface="Cambria Math" panose="02040503050406030204" pitchFamily="18" charset="0"/>
                      </a:rPr>
                      <m:t>𝜋</m:t>
                    </m:r>
                  </m:oMath>
                </a14:m>
                <a:r>
                  <a:rPr lang="en-US" sz="2500" dirty="0"/>
                  <a:t>) is </a:t>
                </a:r>
                <a14:m>
                  <m:oMath xmlns:m="http://schemas.openxmlformats.org/officeDocument/2006/math">
                    <m:d>
                      <m:dPr>
                        <m:begChr m:val="{"/>
                        <m:endChr m:val="}"/>
                        <m:ctrlPr>
                          <a:rPr lang="en-US" sz="2500" i="1" smtClean="0">
                            <a:latin typeface="Cambria Math" panose="02040503050406030204" pitchFamily="18" charset="0"/>
                          </a:rPr>
                        </m:ctrlPr>
                      </m:dPr>
                      <m:e>
                        <m:f>
                          <m:fPr>
                            <m:ctrlPr>
                              <a:rPr lang="en-US" sz="2500" i="1" smtClean="0">
                                <a:latin typeface="Cambria Math" panose="02040503050406030204" pitchFamily="18" charset="0"/>
                              </a:rPr>
                            </m:ctrlPr>
                          </m:fPr>
                          <m:num>
                            <m:r>
                              <a:rPr lang="en-US" sz="2500" i="1" smtClean="0">
                                <a:latin typeface="Cambria Math" panose="02040503050406030204" pitchFamily="18" charset="0"/>
                                <a:ea typeface="Cambria Math" panose="02040503050406030204" pitchFamily="18" charset="0"/>
                              </a:rPr>
                              <m:t>𝜋</m:t>
                            </m:r>
                          </m:num>
                          <m:den>
                            <m:r>
                              <a:rPr lang="en-US" sz="2500" b="0" i="1" smtClean="0">
                                <a:latin typeface="Cambria Math" panose="02040503050406030204" pitchFamily="18" charset="0"/>
                              </a:rPr>
                              <m:t>6</m:t>
                            </m:r>
                          </m:den>
                        </m:f>
                        <m:r>
                          <a:rPr lang="en-US" sz="2500" b="0" i="1" smtClean="0">
                            <a:latin typeface="Cambria Math" panose="02040503050406030204" pitchFamily="18" charset="0"/>
                          </a:rPr>
                          <m:t>,</m:t>
                        </m:r>
                        <m:f>
                          <m:fPr>
                            <m:ctrlPr>
                              <a:rPr lang="en-US" sz="2500" i="1">
                                <a:latin typeface="Cambria Math" panose="02040503050406030204" pitchFamily="18" charset="0"/>
                              </a:rPr>
                            </m:ctrlPr>
                          </m:fPr>
                          <m:num>
                            <m:r>
                              <a:rPr lang="en-US" sz="2500" i="1">
                                <a:latin typeface="Cambria Math" panose="02040503050406030204" pitchFamily="18" charset="0"/>
                                <a:ea typeface="Cambria Math" panose="02040503050406030204" pitchFamily="18" charset="0"/>
                              </a:rPr>
                              <m:t>𝜋</m:t>
                            </m:r>
                          </m:num>
                          <m:den>
                            <m:r>
                              <a:rPr lang="en-US" sz="2500" b="0" i="1" smtClean="0">
                                <a:latin typeface="Cambria Math" panose="02040503050406030204" pitchFamily="18" charset="0"/>
                                <a:ea typeface="Cambria Math" panose="02040503050406030204" pitchFamily="18" charset="0"/>
                              </a:rPr>
                              <m:t>2</m:t>
                            </m:r>
                          </m:den>
                        </m:f>
                        <m:r>
                          <a:rPr lang="en-US" sz="2500" i="1">
                            <a:latin typeface="Cambria Math" panose="02040503050406030204" pitchFamily="18" charset="0"/>
                          </a:rPr>
                          <m:t>,</m:t>
                        </m:r>
                        <m:f>
                          <m:fPr>
                            <m:ctrlPr>
                              <a:rPr lang="en-US" sz="2500" i="1">
                                <a:latin typeface="Cambria Math" panose="02040503050406030204" pitchFamily="18" charset="0"/>
                              </a:rPr>
                            </m:ctrlPr>
                          </m:fPr>
                          <m:num>
                            <m:r>
                              <a:rPr lang="en-US" sz="2500" b="0" i="1" smtClean="0">
                                <a:latin typeface="Cambria Math" panose="02040503050406030204" pitchFamily="18" charset="0"/>
                              </a:rPr>
                              <m:t>5</m:t>
                            </m:r>
                            <m:r>
                              <a:rPr lang="en-US" sz="2500" i="1">
                                <a:latin typeface="Cambria Math" panose="02040503050406030204" pitchFamily="18" charset="0"/>
                                <a:ea typeface="Cambria Math" panose="02040503050406030204" pitchFamily="18" charset="0"/>
                              </a:rPr>
                              <m:t>𝜋</m:t>
                            </m:r>
                          </m:num>
                          <m:den>
                            <m:r>
                              <a:rPr lang="en-US" sz="2500" i="1">
                                <a:latin typeface="Cambria Math" panose="02040503050406030204" pitchFamily="18" charset="0"/>
                              </a:rPr>
                              <m:t>6</m:t>
                            </m:r>
                          </m:den>
                        </m:f>
                        <m:r>
                          <a:rPr lang="en-US" sz="2500" i="1">
                            <a:latin typeface="Cambria Math" panose="02040503050406030204" pitchFamily="18" charset="0"/>
                          </a:rPr>
                          <m:t>,</m:t>
                        </m:r>
                        <m:f>
                          <m:fPr>
                            <m:ctrlPr>
                              <a:rPr lang="en-US" sz="2500" i="1">
                                <a:latin typeface="Cambria Math" panose="02040503050406030204" pitchFamily="18" charset="0"/>
                              </a:rPr>
                            </m:ctrlPr>
                          </m:fPr>
                          <m:num>
                            <m:r>
                              <a:rPr lang="en-US" sz="2500" b="0" i="1" smtClean="0">
                                <a:latin typeface="Cambria Math" panose="02040503050406030204" pitchFamily="18" charset="0"/>
                              </a:rPr>
                              <m:t>3</m:t>
                            </m:r>
                            <m:r>
                              <a:rPr lang="en-US" sz="2500" i="1">
                                <a:latin typeface="Cambria Math" panose="02040503050406030204" pitchFamily="18" charset="0"/>
                                <a:ea typeface="Cambria Math" panose="02040503050406030204" pitchFamily="18" charset="0"/>
                              </a:rPr>
                              <m:t>𝜋</m:t>
                            </m:r>
                          </m:num>
                          <m:den>
                            <m:r>
                              <a:rPr lang="en-US" sz="2500" b="0" i="1" smtClean="0">
                                <a:latin typeface="Cambria Math" panose="02040503050406030204" pitchFamily="18" charset="0"/>
                                <a:ea typeface="Cambria Math" panose="02040503050406030204" pitchFamily="18" charset="0"/>
                              </a:rPr>
                              <m:t>2</m:t>
                            </m:r>
                          </m:den>
                        </m:f>
                      </m:e>
                    </m:d>
                  </m:oMath>
                </a14:m>
                <a:endParaRPr lang="ar-AE" sz="2500" dirty="0"/>
              </a:p>
            </p:txBody>
          </p:sp>
        </mc:Choice>
        <mc:Fallback xmlns="">
          <p:sp>
            <p:nvSpPr>
              <p:cNvPr id="6" name="Text Placeholder 2">
                <a:extLst>
                  <a:ext uri="{FF2B5EF4-FFF2-40B4-BE49-F238E27FC236}">
                    <a16:creationId xmlns:a16="http://schemas.microsoft.com/office/drawing/2014/main" id="{1D6E01B8-0896-0546-A2D9-96C7380079F3}"/>
                  </a:ext>
                </a:extLst>
              </p:cNvPr>
              <p:cNvSpPr txBox="1">
                <a:spLocks noRot="1" noChangeAspect="1" noMove="1" noResize="1" noEditPoints="1" noAdjustHandles="1" noChangeArrowheads="1" noChangeShapeType="1" noTextEdit="1"/>
              </p:cNvSpPr>
              <p:nvPr/>
            </p:nvSpPr>
            <p:spPr>
              <a:xfrm>
                <a:off x="304800" y="4953000"/>
                <a:ext cx="8382000" cy="1028113"/>
              </a:xfrm>
              <a:prstGeom prst="rect">
                <a:avLst/>
              </a:prstGeom>
              <a:blipFill>
                <a:blip r:embed="rId4"/>
                <a:stretch>
                  <a:fillRect l="-1164" t="-4762" b="-7143"/>
                </a:stretch>
              </a:blipFill>
            </p:spPr>
            <p:txBody>
              <a:bodyPr/>
              <a:lstStyle/>
              <a:p>
                <a:r>
                  <a:rPr lang="en-IN">
                    <a:noFill/>
                  </a:rPr>
                  <a:t> </a:t>
                </a:r>
              </a:p>
            </p:txBody>
          </p:sp>
        </mc:Fallback>
      </mc:AlternateContent>
    </p:spTree>
    <p:extLst>
      <p:ext uri="{BB962C8B-B14F-4D97-AF65-F5344CB8AC3E}">
        <p14:creationId xmlns:p14="http://schemas.microsoft.com/office/powerpoint/2010/main" val="424016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7</a:t>
            </a:r>
            <a:r>
              <a:rPr dirty="0"/>
              <a:t>: Solving Equations Using Trigonometric Identities</a:t>
            </a:r>
            <a:r>
              <a:rPr lang="en-US" sz="3200"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Solve the equation</a:t>
            </a:r>
            <a:r>
              <a:rPr lang="en-US" sz="2800" dirty="0"/>
              <a:t> sin</a:t>
            </a:r>
            <a:r>
              <a:rPr lang="en-US" sz="1050" dirty="0"/>
              <a:t> </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 1 = </a:t>
            </a:r>
            <a:r>
              <a:rPr lang="en-US" sz="2800" dirty="0"/>
              <a:t>cos</a:t>
            </a:r>
            <a:r>
              <a:rPr lang="en-US" sz="1050" dirty="0"/>
              <a:t> </a:t>
            </a:r>
            <a:r>
              <a:rPr lang="en-US" sz="2800" i="1" dirty="0"/>
              <a:t>x</a:t>
            </a:r>
            <a:r>
              <a:rPr sz="2800" dirty="0"/>
              <a:t> </a:t>
            </a:r>
            <a:r>
              <a:rPr lang="en-US" sz="2800" dirty="0"/>
              <a:t>o</a:t>
            </a:r>
            <a:r>
              <a:rPr sz="2800" dirty="0"/>
              <a:t>n the interval</a:t>
            </a:r>
            <a:r>
              <a:rPr lang="en-US" dirty="0">
                <a:latin typeface="Cambria Math" panose="02040503050406030204" pitchFamily="18" charset="0"/>
                <a:ea typeface="Cambria Math" panose="02040503050406030204" pitchFamily="18" charset="0"/>
              </a:rPr>
              <a:t>  </a:t>
            </a:r>
          </a:p>
          <a:p>
            <a:pPr>
              <a:defRPr sz="2800"/>
            </a:pPr>
            <a:r>
              <a:rPr lang="en-US" dirty="0">
                <a:latin typeface="Cambria Math" panose="02040503050406030204" pitchFamily="18" charset="0"/>
                <a:ea typeface="Cambria Math" panose="02040503050406030204" pitchFamily="18" charset="0"/>
              </a:rPr>
              <a:t>[0,</a:t>
            </a:r>
            <a:r>
              <a:rPr lang="en-US" dirty="0"/>
              <a:t> </a:t>
            </a:r>
            <a:r>
              <a:rPr lang="en-US" dirty="0">
                <a:latin typeface="Cambria Math" panose="02040503050406030204" pitchFamily="18" charset="0"/>
                <a:ea typeface="Cambria Math" panose="02040503050406030204" pitchFamily="18" charset="0"/>
              </a:rPr>
              <a:t>2</a:t>
            </a:r>
            <a:r>
              <a:rPr lang="el-GR" i="1" dirty="0">
                <a:latin typeface="Cambria Math" panose="02040503050406030204" pitchFamily="18" charset="0"/>
                <a:ea typeface="Cambria Math" panose="02040503050406030204" pitchFamily="18" charset="0"/>
              </a:rPr>
              <a:t>π</a:t>
            </a:r>
            <a:r>
              <a:rPr lang="en-US" dirty="0">
                <a:latin typeface="Cambria Math" panose="02040503050406030204" pitchFamily="18" charset="0"/>
                <a:ea typeface="Cambria Math" panose="02040503050406030204" pitchFamily="18" charset="0"/>
              </a:rPr>
              <a:t>)</a:t>
            </a:r>
            <a:r>
              <a:rPr sz="28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7</a:t>
            </a:r>
            <a:r>
              <a:rPr dirty="0"/>
              <a:t>: Solving Equations Using Trigonometric Identities</a:t>
            </a:r>
            <a:r>
              <a:rPr lang="en-US" sz="3200"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2B1C03E-CC10-489A-A205-901161AE34F5}"/>
                  </a:ext>
                </a:extLst>
              </p:cNvPr>
              <p:cNvGraphicFramePr>
                <a:graphicFrameLocks/>
              </p:cNvGraphicFramePr>
              <p:nvPr>
                <p:extLst>
                  <p:ext uri="{D42A27DB-BD31-4B8C-83A1-F6EECF244321}">
                    <p14:modId xmlns:p14="http://schemas.microsoft.com/office/powerpoint/2010/main" val="123180491"/>
                  </p:ext>
                </p:extLst>
              </p:nvPr>
            </p:nvGraphicFramePr>
            <p:xfrm>
              <a:off x="381000" y="1417794"/>
              <a:ext cx="8458200" cy="4525806"/>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447799">
                      <a:extLst>
                        <a:ext uri="{9D8B030D-6E8A-4147-A177-3AD203B41FA5}">
                          <a16:colId xmlns:a16="http://schemas.microsoft.com/office/drawing/2014/main" val="20003"/>
                        </a:ext>
                      </a:extLst>
                    </a:gridCol>
                    <a:gridCol w="2362201">
                      <a:extLst>
                        <a:ext uri="{9D8B030D-6E8A-4147-A177-3AD203B41FA5}">
                          <a16:colId xmlns:a16="http://schemas.microsoft.com/office/drawing/2014/main" val="20004"/>
                        </a:ext>
                      </a:extLst>
                    </a:gridCol>
                  </a:tblGrid>
                  <a:tr h="601442">
                    <a:tc gridSpan="3">
                      <a:txBody>
                        <a:bodyPr/>
                        <a:lstStyle/>
                        <a:p>
                          <a:pPr algn="r">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m:t>
                              </m:r>
                              <m:r>
                                <a:rPr sz="2400">
                                  <a:latin typeface="Cambria Math"/>
                                </a:rPr>
                                <m:t>1</m:t>
                              </m:r>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cos</m:t>
                                  </m:r>
                                </m:fName>
                                <m:e>
                                  <m:r>
                                    <a:rPr sz="2400">
                                      <a:latin typeface="Cambria Math"/>
                                    </a:rPr>
                                    <m:t>𝑥</m:t>
                                  </m:r>
                                </m:e>
                              </m:func>
                            </m:oMath>
                          </a14:m>
                          <a:endParaRPr sz="2400"/>
                        </a:p>
                      </a:txBody>
                      <a:tcPr/>
                    </a:tc>
                    <a:tc rowSpan="4">
                      <a:txBody>
                        <a:bodyPr/>
                        <a:lstStyle/>
                        <a:p>
                          <a:r>
                            <a:rPr lang="en-US" sz="1800" b="0" i="0" u="none" strike="noStrike" kern="1200" baseline="0" dirty="0">
                              <a:solidFill>
                                <a:schemeClr val="tx1"/>
                              </a:solidFill>
                              <a:latin typeface="+mn-lt"/>
                              <a:ea typeface="+mn-ea"/>
                              <a:cs typeface="+mn-cs"/>
                            </a:rPr>
                            <a:t>By squaring both sides of the equation, we can apply an identity</a:t>
                          </a:r>
                        </a:p>
                        <a:p>
                          <a:r>
                            <a:rPr lang="en-US" sz="1800" b="0" i="0" u="none" strike="noStrike" kern="1200" baseline="0" dirty="0">
                              <a:solidFill>
                                <a:schemeClr val="tx1"/>
                              </a:solidFill>
                              <a:latin typeface="+mn-lt"/>
                              <a:ea typeface="+mn-ea"/>
                              <a:cs typeface="+mn-cs"/>
                            </a:rPr>
                            <a:t>and rewrite the equation in terms of</a:t>
                          </a:r>
                        </a:p>
                        <a:p>
                          <a:r>
                            <a:rPr lang="en-US" sz="1800" b="0" i="0" u="none" strike="noStrike" kern="1200" baseline="0" dirty="0">
                              <a:solidFill>
                                <a:schemeClr val="tx1"/>
                              </a:solidFill>
                              <a:latin typeface="+mn-lt"/>
                              <a:ea typeface="+mn-ea"/>
                              <a:cs typeface="+mn-cs"/>
                            </a:rPr>
                            <a:t>a single trigonometric function.</a:t>
                          </a:r>
                          <a:endParaRPr b="0" dirty="0"/>
                        </a:p>
                      </a:txBody>
                      <a:tcPr/>
                    </a:tc>
                    <a:extLst>
                      <a:ext uri="{0D108BD9-81ED-4DB2-BD59-A6C34878D82A}">
                        <a16:rowId xmlns:a16="http://schemas.microsoft.com/office/drawing/2014/main" val="10000"/>
                      </a:ext>
                    </a:extLst>
                  </a:tr>
                  <a:tr h="533400">
                    <a:tc gridSpan="3">
                      <a:txBody>
                        <a:bodyPr/>
                        <a:lstStyle/>
                        <a:p>
                          <a:pPr algn="r">
                            <a:defRPr sz="1600"/>
                          </a:pPr>
                          <a:r>
                            <a:rPr sz="2400" dirty="0"/>
                            <a:t>​</a:t>
                          </a:r>
                          <a14:m>
                            <m:oMath xmlns:m="http://schemas.openxmlformats.org/officeDocument/2006/math">
                              <m:sSup>
                                <m:sSupPr>
                                  <m:ctrlPr>
                                    <a:rPr sz="2400" i="1">
                                      <a:latin typeface="Cambria Math" panose="02040503050406030204" pitchFamily="18" charset="0"/>
                                    </a:rPr>
                                  </m:ctrlPr>
                                </m:sSupPr>
                                <m:e>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m:t>
                                      </m:r>
                                      <m:r>
                                        <a:rPr sz="2400">
                                          <a:latin typeface="Cambria Math"/>
                                        </a:rPr>
                                        <m:t>1</m:t>
                                      </m:r>
                                    </m:e>
                                  </m:d>
                                </m:e>
                                <m:sup>
                                  <m:r>
                                    <a:rPr sz="2400">
                                      <a:latin typeface="Cambria Math"/>
                                    </a:rPr>
                                    <m:t>2</m:t>
                                  </m:r>
                                </m:sup>
                              </m:sSup>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a:t>​</a:t>
                          </a:r>
                          <a14:m>
                            <m:oMath xmlns:m="http://schemas.openxmlformats.org/officeDocument/2006/math">
                              <m:r>
                                <a:rPr sz="2400">
                                  <a:latin typeface="Cambria Math"/>
                                </a:rPr>
                                <m:t>=</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cos</m:t>
                                      </m:r>
                                      <m:r>
                                        <a:rPr sz="2400">
                                          <a:latin typeface="Cambria Math"/>
                                        </a:rPr>
                                        <m:t>⁡</m:t>
                                      </m:r>
                                    </m:e>
                                    <m:sup>
                                      <m:r>
                                        <a:rPr sz="2400">
                                          <a:latin typeface="Cambria Math"/>
                                        </a:rPr>
                                        <m:t>2</m:t>
                                      </m:r>
                                    </m:sup>
                                  </m:sSup>
                                </m:fName>
                                <m:e>
                                  <m:r>
                                    <a:rPr sz="2400">
                                      <a:latin typeface="Cambria Math"/>
                                    </a:rPr>
                                    <m:t>𝑥</m:t>
                                  </m:r>
                                </m:e>
                              </m:func>
                            </m:oMath>
                          </a14:m>
                          <a:endParaRPr sz="2400"/>
                        </a:p>
                      </a:txBody>
                      <a:tcPr/>
                    </a:tc>
                    <a:tc vMerge="1">
                      <a:txBody>
                        <a:bodyPr/>
                        <a:lstStyle/>
                        <a:p>
                          <a:pPr algn="l"/>
                          <a:endParaRPr/>
                        </a:p>
                      </a:txBody>
                      <a:tcPr/>
                    </a:tc>
                    <a:extLst>
                      <a:ext uri="{0D108BD9-81ED-4DB2-BD59-A6C34878D82A}">
                        <a16:rowId xmlns:a16="http://schemas.microsoft.com/office/drawing/2014/main" val="10001"/>
                      </a:ext>
                    </a:extLst>
                  </a:tr>
                  <a:tr h="525242">
                    <a:tc gridSpan="3">
                      <a:txBody>
                        <a:bodyPr/>
                        <a:lstStyle/>
                        <a:p>
                          <a:pPr algn="r">
                            <a:defRPr sz="1600"/>
                          </a:pPr>
                          <a:r>
                            <a:rPr sz="2400" dirty="0"/>
                            <a:t>​</a:t>
                          </a:r>
                          <a14:m>
                            <m:oMath xmlns:m="http://schemas.openxmlformats.org/officeDocument/2006/math">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r>
                                <a:rPr sz="2400">
                                  <a:latin typeface="Cambria Math"/>
                                </a:rPr>
                                <m:t>−</m:t>
                              </m:r>
                              <m:r>
                                <a:rPr sz="2400">
                                  <a:latin typeface="Cambria Math"/>
                                </a:rPr>
                                <m:t>2</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m:t>
                              </m:r>
                              <m:r>
                                <a:rPr sz="2400">
                                  <a:latin typeface="Cambria Math"/>
                                </a:rPr>
                                <m:t>1</m:t>
                              </m:r>
                              <m:r>
                                <a:rPr sz="2400">
                                  <a:latin typeface="Cambria Math"/>
                                </a:rPr>
                                <m:t>−</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cos</m:t>
                                      </m:r>
                                    </m:e>
                                    <m:sup>
                                      <m:r>
                                        <a:rPr sz="2400">
                                          <a:latin typeface="Cambria Math"/>
                                        </a:rPr>
                                        <m:t>2</m:t>
                                      </m:r>
                                    </m:sup>
                                  </m:sSup>
                                </m:fName>
                                <m:e>
                                  <m:r>
                                    <a:rPr sz="2400">
                                      <a:latin typeface="Cambria Math"/>
                                    </a:rPr>
                                    <m:t>𝑥</m:t>
                                  </m:r>
                                </m:e>
                              </m:func>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m:t>
                              </m:r>
                              <m:r>
                                <a:rPr sz="2400">
                                  <a:latin typeface="Cambria Math"/>
                                </a:rPr>
                                <m:t>0</m:t>
                              </m:r>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gridSpan="3">
                      <a:txBody>
                        <a:bodyPr/>
                        <a:lstStyle/>
                        <a:p>
                          <a:pPr algn="r">
                            <a:defRPr sz="1600"/>
                          </a:pPr>
                          <a:r>
                            <a:rPr sz="2400" dirty="0"/>
                            <a:t>​</a:t>
                          </a:r>
                          <a14:m>
                            <m:oMath xmlns:m="http://schemas.openxmlformats.org/officeDocument/2006/math">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r>
                                <a:rPr sz="2400">
                                  <a:latin typeface="Cambria Math"/>
                                </a:rPr>
                                <m:t>−</m:t>
                              </m:r>
                              <m:r>
                                <a:rPr sz="2400">
                                  <a:latin typeface="Cambria Math"/>
                                </a:rPr>
                                <m:t>2</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m:t>
                              </m:r>
                              <m:r>
                                <a:rPr sz="2400">
                                  <a:latin typeface="Cambria Math"/>
                                </a:rPr>
                                <m:t>1</m:t>
                              </m:r>
                              <m:r>
                                <a:rPr sz="2400">
                                  <a:latin typeface="Cambria Math"/>
                                </a:rPr>
                                <m:t>−</m:t>
                              </m:r>
                              <m:d>
                                <m:dPr>
                                  <m:ctrlPr>
                                    <a:rPr sz="2400" i="1">
                                      <a:latin typeface="Cambria Math" panose="02040503050406030204" pitchFamily="18" charset="0"/>
                                    </a:rPr>
                                  </m:ctrlPr>
                                </m:dPr>
                                <m:e>
                                  <m:r>
                                    <a:rPr sz="2400">
                                      <a:latin typeface="Cambria Math"/>
                                    </a:rPr>
                                    <m:t>1</m:t>
                                  </m:r>
                                  <m:r>
                                    <a:rPr sz="2400">
                                      <a:latin typeface="Cambria Math"/>
                                    </a:rPr>
                                    <m:t>−</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e>
                              </m:d>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m:t>
                              </m:r>
                              <m:r>
                                <a:rPr sz="2400">
                                  <a:latin typeface="Cambria Math"/>
                                </a:rPr>
                                <m:t>0</m:t>
                              </m:r>
                            </m:oMath>
                          </a14:m>
                          <a:endParaRPr sz="2400" dirty="0"/>
                        </a:p>
                      </a:txBody>
                      <a:tcPr/>
                    </a:tc>
                    <a:tc vMerge="1">
                      <a:txBody>
                        <a:bodyPr/>
                        <a:lstStyle/>
                        <a:p>
                          <a:pPr algn="l"/>
                          <a:endParaRPr dirty="0"/>
                        </a:p>
                      </a:txBody>
                      <a:tcPr/>
                    </a:tc>
                    <a:extLst>
                      <a:ext uri="{0D108BD9-81ED-4DB2-BD59-A6C34878D82A}">
                        <a16:rowId xmlns:a16="http://schemas.microsoft.com/office/drawing/2014/main" val="10003"/>
                      </a:ext>
                    </a:extLst>
                  </a:tr>
                  <a:tr h="551718">
                    <a:tc gridSpan="3">
                      <a:txBody>
                        <a:bodyPr/>
                        <a:lstStyle/>
                        <a:p>
                          <a:pPr algn="r">
                            <a:defRPr sz="1600"/>
                          </a:pPr>
                          <a:r>
                            <a:rPr sz="2400" dirty="0"/>
                            <a:t>​</a:t>
                          </a:r>
                          <a14:m>
                            <m:oMath xmlns:m="http://schemas.openxmlformats.org/officeDocument/2006/math">
                              <m:r>
                                <a:rPr sz="2400">
                                  <a:latin typeface="Cambria Math"/>
                                </a:rPr>
                                <m:t>2</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r>
                                <a:rPr sz="2400">
                                  <a:latin typeface="Cambria Math"/>
                                </a:rPr>
                                <m:t>−</m:t>
                              </m:r>
                              <m:r>
                                <a:rPr sz="2400">
                                  <a:latin typeface="Cambria Math"/>
                                </a:rPr>
                                <m:t>2</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m:t>
                              </m:r>
                              <m:r>
                                <a:rPr sz="2400">
                                  <a:latin typeface="Cambria Math"/>
                                </a:rPr>
                                <m:t>0</m:t>
                              </m:r>
                            </m:oMath>
                          </a14:m>
                          <a:endParaRPr sz="2400" dirty="0"/>
                        </a:p>
                      </a:txBody>
                      <a:tcPr/>
                    </a:tc>
                    <a:tc rowSpan="2">
                      <a:txBody>
                        <a:bodyPr/>
                        <a:lstStyle/>
                        <a:p>
                          <a:r>
                            <a:rPr lang="en-US" sz="1800" b="0" i="0" u="none" strike="noStrike" kern="1200" baseline="0" dirty="0">
                              <a:solidFill>
                                <a:schemeClr val="tx1"/>
                              </a:solidFill>
                              <a:latin typeface="+mn-lt"/>
                              <a:ea typeface="+mn-ea"/>
                              <a:cs typeface="+mn-cs"/>
                            </a:rPr>
                            <a:t>The new equation is quadratic in sine and can be solved by factoring.</a:t>
                          </a:r>
                          <a:endParaRPr b="0" dirty="0"/>
                        </a:p>
                      </a:txBody>
                      <a:tcPr/>
                    </a:tc>
                    <a:extLst>
                      <a:ext uri="{0D108BD9-81ED-4DB2-BD59-A6C34878D82A}">
                        <a16:rowId xmlns:a16="http://schemas.microsoft.com/office/drawing/2014/main" val="10004"/>
                      </a:ext>
                    </a:extLst>
                  </a:tr>
                  <a:tr h="427796">
                    <a:tc gridSpan="3">
                      <a:txBody>
                        <a:bodyPr/>
                        <a:lstStyle/>
                        <a:p>
                          <a:pPr algn="r">
                            <a:defRPr sz="1600"/>
                          </a:pPr>
                          <a:r>
                            <a:rPr sz="2400" dirty="0"/>
                            <a:t>​</a:t>
                          </a:r>
                          <a14:m>
                            <m:oMath xmlns:m="http://schemas.openxmlformats.org/officeDocument/2006/math">
                              <m:r>
                                <a:rPr sz="2400">
                                  <a:latin typeface="Cambria Math"/>
                                </a:rPr>
                                <m:t>2</m:t>
                              </m:r>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e>
                              </m:d>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m:t>
                                  </m:r>
                                  <m:r>
                                    <a:rPr sz="2400">
                                      <a:latin typeface="Cambria Math"/>
                                    </a:rPr>
                                    <m:t>1</m:t>
                                  </m:r>
                                </m:e>
                              </m:d>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m:t>
                              </m:r>
                              <m:r>
                                <a:rPr sz="2400">
                                  <a:latin typeface="Cambria Math"/>
                                </a:rPr>
                                <m:t>0</m:t>
                              </m:r>
                            </m:oMath>
                          </a14:m>
                          <a:endParaRPr lang="en-US" sz="2400" dirty="0"/>
                        </a:p>
                        <a:p>
                          <a:pPr algn="l">
                            <a:defRPr sz="1600"/>
                          </a:pPr>
                          <a:endParaRPr sz="2400" dirty="0"/>
                        </a:p>
                      </a:txBody>
                      <a:tcPr/>
                    </a:tc>
                    <a:tc vMerge="1">
                      <a:txBody>
                        <a:bodyPr/>
                        <a:lstStyle/>
                        <a:p>
                          <a:pPr algn="l"/>
                          <a:endParaRPr dirty="0"/>
                        </a:p>
                      </a:txBody>
                      <a:tcPr/>
                    </a:tc>
                    <a:extLst>
                      <a:ext uri="{0D108BD9-81ED-4DB2-BD59-A6C34878D82A}">
                        <a16:rowId xmlns:a16="http://schemas.microsoft.com/office/drawing/2014/main" val="10005"/>
                      </a:ext>
                    </a:extLst>
                  </a:tr>
                  <a:tr h="370840">
                    <a:tc>
                      <a:txBody>
                        <a:bodyPr/>
                        <a:lstStyle/>
                        <a:p>
                          <a:pPr algn="l">
                            <a:defRPr sz="1600"/>
                          </a:pPr>
                          <a:r>
                            <a:rPr lang="ar-AE" sz="2400" dirty="0"/>
                            <a:t>​</a:t>
                          </a:r>
                          <a14:m>
                            <m:oMath xmlns:m="http://schemas.openxmlformats.org/officeDocument/2006/math">
                              <m:func>
                                <m:funcPr>
                                  <m:ctrlPr>
                                    <a:rPr lang="ar-AE" sz="2400" i="1">
                                      <a:latin typeface="Cambria Math" panose="02040503050406030204" pitchFamily="18" charset="0"/>
                                    </a:rPr>
                                  </m:ctrlPr>
                                </m:funcPr>
                                <m:fName>
                                  <m:r>
                                    <m:rPr>
                                      <m:sty m:val="p"/>
                                    </m:rPr>
                                    <a:rPr lang="en-US" sz="2400">
                                      <a:latin typeface="Cambria Math"/>
                                    </a:rPr>
                                    <m:t>sin</m:t>
                                  </m:r>
                                </m:fName>
                                <m:e>
                                  <m:r>
                                    <a:rPr lang="ar-AE" sz="2400">
                                      <a:latin typeface="Cambria Math"/>
                                    </a:rPr>
                                    <m:t>𝑥</m:t>
                                  </m:r>
                                </m:e>
                              </m:func>
                              <m:r>
                                <a:rPr lang="ar-AE" sz="2400">
                                  <a:latin typeface="Cambria Math"/>
                                </a:rPr>
                                <m:t>=</m:t>
                              </m:r>
                              <m:r>
                                <a:rPr lang="ar-AE" sz="2400">
                                  <a:latin typeface="Cambria Math"/>
                                </a:rPr>
                                <m:t>0</m:t>
                              </m:r>
                            </m:oMath>
                          </a14:m>
                          <a:endParaRPr lang="ar-AE" sz="2400" dirty="0"/>
                        </a:p>
                      </a:txBody>
                      <a:tcPr/>
                    </a:tc>
                    <a:tc>
                      <a:txBody>
                        <a:bodyPr/>
                        <a:lstStyle/>
                        <a:p>
                          <a:pPr algn="ctr">
                            <a:defRPr sz="1600"/>
                          </a:pPr>
                          <a:r>
                            <a:rPr lang="en-US" sz="2400" dirty="0"/>
                            <a:t>or</a:t>
                          </a:r>
                        </a:p>
                      </a:txBody>
                      <a:tcPr/>
                    </a:tc>
                    <a:tc>
                      <a:txBody>
                        <a:bodyPr/>
                        <a:lstStyle/>
                        <a:p>
                          <a:pPr algn="l">
                            <a:defRPr sz="1600"/>
                          </a:pPr>
                          <a:r>
                            <a:rPr lang="ar-AE" sz="2400" dirty="0"/>
                            <a:t>​</a:t>
                          </a:r>
                          <a14:m>
                            <m:oMath xmlns:m="http://schemas.openxmlformats.org/officeDocument/2006/math">
                              <m:func>
                                <m:funcPr>
                                  <m:ctrlPr>
                                    <a:rPr lang="ar-AE" sz="2400" i="1">
                                      <a:latin typeface="Cambria Math" panose="02040503050406030204" pitchFamily="18" charset="0"/>
                                    </a:rPr>
                                  </m:ctrlPr>
                                </m:funcPr>
                                <m:fName>
                                  <m:r>
                                    <m:rPr>
                                      <m:sty m:val="p"/>
                                    </m:rPr>
                                    <a:rPr lang="en-US" sz="2400">
                                      <a:latin typeface="Cambria Math"/>
                                    </a:rPr>
                                    <m:t>sin</m:t>
                                  </m:r>
                                </m:fName>
                                <m:e>
                                  <m:r>
                                    <a:rPr lang="ar-AE" sz="2400">
                                      <a:latin typeface="Cambria Math"/>
                                    </a:rPr>
                                    <m:t>𝑥</m:t>
                                  </m:r>
                                </m:e>
                              </m:func>
                              <m:r>
                                <a:rPr lang="ar-AE" sz="2400">
                                  <a:latin typeface="Cambria Math"/>
                                </a:rPr>
                                <m:t>=</m:t>
                              </m:r>
                              <m:r>
                                <a:rPr lang="ar-AE" sz="2400">
                                  <a:latin typeface="Cambria Math"/>
                                </a:rPr>
                                <m:t>1</m:t>
                              </m:r>
                            </m:oMath>
                          </a14:m>
                          <a:endParaRPr lang="ar-AE" sz="2400" dirty="0"/>
                        </a:p>
                      </a:txBody>
                      <a:tcPr/>
                    </a:tc>
                    <a:tc rowSpan="2" gridSpan="2">
                      <a:txBody>
                        <a:bodyPr/>
                        <a:lstStyle/>
                        <a:p>
                          <a:pPr algn="l"/>
                          <a:endParaRPr sz="1800" dirty="0"/>
                        </a:p>
                      </a:txBody>
                      <a:tcPr/>
                    </a:tc>
                    <a:tc rowSpan="2" hMerge="1">
                      <a:txBody>
                        <a:bodyPr/>
                        <a:lstStyle/>
                        <a:p>
                          <a:endParaRPr/>
                        </a:p>
                      </a:txBody>
                      <a:tcPr/>
                    </a:tc>
                    <a:extLst>
                      <a:ext uri="{0D108BD9-81ED-4DB2-BD59-A6C34878D82A}">
                        <a16:rowId xmlns:a16="http://schemas.microsoft.com/office/drawing/2014/main" val="10006"/>
                      </a:ext>
                    </a:extLst>
                  </a:tr>
                  <a:tr h="370840">
                    <a:tc>
                      <a:txBody>
                        <a:bodyPr/>
                        <a:lstStyle/>
                        <a:p>
                          <a:pPr algn="l">
                            <a:defRPr sz="1600"/>
                          </a:pPr>
                          <a:r>
                            <a:rPr lang="en-US" sz="2400" dirty="0"/>
                            <a:t>​       </a:t>
                          </a:r>
                          <a14:m>
                            <m:oMath xmlns:m="http://schemas.openxmlformats.org/officeDocument/2006/math">
                              <m:r>
                                <a:rPr lang="en-US" sz="2400">
                                  <a:latin typeface="Cambria Math"/>
                                </a:rPr>
                                <m:t>𝑥</m:t>
                              </m:r>
                              <m:r>
                                <a:rPr lang="en-US" sz="2400">
                                  <a:latin typeface="Cambria Math"/>
                                </a:rPr>
                                <m:t>=</m:t>
                              </m:r>
                              <m:r>
                                <a:rPr lang="en-US" sz="2400">
                                  <a:latin typeface="Cambria Math"/>
                                </a:rPr>
                                <m:t>0</m:t>
                              </m:r>
                              <m:r>
                                <m:rPr>
                                  <m:nor/>
                                </m:rPr>
                                <a:rPr lang="en-US" sz="2400">
                                  <a:latin typeface="Cambria Math"/>
                                </a:rPr>
                                <m:t>,</m:t>
                              </m:r>
                              <m:r>
                                <a:rPr lang="en-US" sz="2400" b="0" i="0" smtClean="0">
                                  <a:latin typeface="Cambria Math" panose="02040503050406030204" pitchFamily="18" charset="0"/>
                                </a:rPr>
                                <m:t>   </m:t>
                              </m:r>
                              <m:r>
                                <a:rPr lang="en-US" sz="2400">
                                  <a:latin typeface="Cambria Math"/>
                                </a:rPr>
                                <m:t>𝜋</m:t>
                              </m:r>
                            </m:oMath>
                          </a14:m>
                          <a:endParaRPr lang="en-US" sz="2400" dirty="0"/>
                        </a:p>
                      </a:txBody>
                      <a:tcPr/>
                    </a:tc>
                    <a:tc>
                      <a:txBody>
                        <a:bodyPr/>
                        <a:lstStyle/>
                        <a:p>
                          <a:pPr algn="ctr">
                            <a:defRPr sz="1600"/>
                          </a:pPr>
                          <a:r>
                            <a:rPr lang="en-US" sz="2400" dirty="0"/>
                            <a:t>or</a:t>
                          </a:r>
                        </a:p>
                      </a:txBody>
                      <a:tcPr/>
                    </a:tc>
                    <a:tc>
                      <a:txBody>
                        <a:bodyPr/>
                        <a:lstStyle/>
                        <a:p>
                          <a:pPr algn="l">
                            <a:defRPr sz="1600"/>
                          </a:pPr>
                          <a:r>
                            <a:rPr lang="ar-AE" sz="2400" dirty="0"/>
                            <a:t> </a:t>
                          </a:r>
                          <a:r>
                            <a:rPr lang="en-US" sz="2400" dirty="0"/>
                            <a:t> </a:t>
                          </a:r>
                          <a:r>
                            <a:rPr lang="ar-AE" sz="2400" dirty="0"/>
                            <a:t>    ​</a:t>
                          </a:r>
                          <a14:m>
                            <m:oMath xmlns:m="http://schemas.openxmlformats.org/officeDocument/2006/math">
                              <m:r>
                                <a:rPr lang="ar-AE" sz="2400">
                                  <a:latin typeface="Cambria Math"/>
                                </a:rPr>
                                <m:t>𝑥</m:t>
                              </m:r>
                              <m:r>
                                <a:rPr lang="ar-AE" sz="2400">
                                  <a:latin typeface="Cambria Math"/>
                                </a:rPr>
                                <m:t>=</m:t>
                              </m:r>
                              <m:f>
                                <m:fPr>
                                  <m:ctrlPr>
                                    <a:rPr lang="ar-AE" sz="2400" i="1">
                                      <a:latin typeface="Cambria Math" panose="02040503050406030204" pitchFamily="18" charset="0"/>
                                    </a:rPr>
                                  </m:ctrlPr>
                                </m:fPr>
                                <m:num>
                                  <m:r>
                                    <a:rPr lang="ar-AE" sz="2400">
                                      <a:latin typeface="Cambria Math"/>
                                    </a:rPr>
                                    <m:t>𝜋</m:t>
                                  </m:r>
                                </m:num>
                                <m:den>
                                  <m:r>
                                    <a:rPr lang="ar-AE" sz="2400">
                                      <a:latin typeface="Cambria Math"/>
                                    </a:rPr>
                                    <m:t>2</m:t>
                                  </m:r>
                                </m:den>
                              </m:f>
                            </m:oMath>
                          </a14:m>
                          <a:endParaRPr lang="ar-AE" sz="2400" dirty="0"/>
                        </a:p>
                      </a:txBody>
                      <a:tcPr/>
                    </a:tc>
                    <a:tc gridSpan="2" vMerge="1">
                      <a:txBody>
                        <a:bodyPr/>
                        <a:lstStyle/>
                        <a:p>
                          <a:pPr algn="l"/>
                          <a:endParaRPr sz="1600" dirty="0"/>
                        </a:p>
                      </a:txBody>
                      <a:tcPr/>
                    </a:tc>
                    <a:tc hMerge="1" vMerge="1">
                      <a:txBody>
                        <a:bodyPr/>
                        <a:lstStyle/>
                        <a:p>
                          <a:endParaRPr dirty="0"/>
                        </a:p>
                      </a:txBody>
                      <a:tcPr/>
                    </a:tc>
                    <a:extLst>
                      <a:ext uri="{0D108BD9-81ED-4DB2-BD59-A6C34878D82A}">
                        <a16:rowId xmlns:a16="http://schemas.microsoft.com/office/drawing/2014/main" val="10007"/>
                      </a:ext>
                    </a:extLst>
                  </a:tr>
                </a:tbl>
              </a:graphicData>
            </a:graphic>
          </p:graphicFrame>
        </mc:Choice>
        <mc:Fallback xmlns="">
          <p:graphicFrame>
            <p:nvGraphicFramePr>
              <p:cNvPr id="4" name="Table Placeholder 2">
                <a:extLst>
                  <a:ext uri="{FF2B5EF4-FFF2-40B4-BE49-F238E27FC236}">
                    <a16:creationId xmlns:a16="http://schemas.microsoft.com/office/drawing/2014/main" id="{A2B1C03E-CC10-489A-A205-901161AE34F5}"/>
                  </a:ext>
                </a:extLst>
              </p:cNvPr>
              <p:cNvGraphicFramePr>
                <a:graphicFrameLocks/>
              </p:cNvGraphicFramePr>
              <p:nvPr>
                <p:extLst>
                  <p:ext uri="{D42A27DB-BD31-4B8C-83A1-F6EECF244321}">
                    <p14:modId xmlns:p14="http://schemas.microsoft.com/office/powerpoint/2010/main" val="123180491"/>
                  </p:ext>
                </p:extLst>
              </p:nvPr>
            </p:nvGraphicFramePr>
            <p:xfrm>
              <a:off x="381000" y="1417794"/>
              <a:ext cx="8458200" cy="4525806"/>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447799">
                      <a:extLst>
                        <a:ext uri="{9D8B030D-6E8A-4147-A177-3AD203B41FA5}">
                          <a16:colId xmlns:a16="http://schemas.microsoft.com/office/drawing/2014/main" val="20003"/>
                        </a:ext>
                      </a:extLst>
                    </a:gridCol>
                    <a:gridCol w="2362201">
                      <a:extLst>
                        <a:ext uri="{9D8B030D-6E8A-4147-A177-3AD203B41FA5}">
                          <a16:colId xmlns:a16="http://schemas.microsoft.com/office/drawing/2014/main" val="20004"/>
                        </a:ext>
                      </a:extLst>
                    </a:gridCol>
                  </a:tblGrid>
                  <a:tr h="601442">
                    <a:tc gridSpan="3">
                      <a:txBody>
                        <a:bodyPr/>
                        <a:lstStyle/>
                        <a:p>
                          <a:endParaRPr lang="en-US"/>
                        </a:p>
                      </a:txBody>
                      <a:tcPr>
                        <a:blipFill>
                          <a:blip r:embed="rId2"/>
                          <a:stretch>
                            <a:fillRect t="-7071" r="-81913" b="-659596"/>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7071" r="-163713" b="-659596"/>
                          </a:stretch>
                        </a:blipFill>
                      </a:tcPr>
                    </a:tc>
                    <a:tc rowSpan="4">
                      <a:txBody>
                        <a:bodyPr/>
                        <a:lstStyle/>
                        <a:p>
                          <a:r>
                            <a:rPr lang="en-US" sz="1800" b="0" i="0" u="none" strike="noStrike" kern="1200" baseline="0" dirty="0">
                              <a:solidFill>
                                <a:schemeClr val="tx1"/>
                              </a:solidFill>
                              <a:latin typeface="+mn-lt"/>
                              <a:ea typeface="+mn-ea"/>
                              <a:cs typeface="+mn-cs"/>
                            </a:rPr>
                            <a:t>By squaring both sides of the equation, we can apply an identity</a:t>
                          </a:r>
                        </a:p>
                        <a:p>
                          <a:r>
                            <a:rPr lang="en-US" sz="1800" b="0" i="0" u="none" strike="noStrike" kern="1200" baseline="0" dirty="0">
                              <a:solidFill>
                                <a:schemeClr val="tx1"/>
                              </a:solidFill>
                              <a:latin typeface="+mn-lt"/>
                              <a:ea typeface="+mn-ea"/>
                              <a:cs typeface="+mn-cs"/>
                            </a:rPr>
                            <a:t>and rewrite the equation in terms of</a:t>
                          </a:r>
                        </a:p>
                        <a:p>
                          <a:r>
                            <a:rPr lang="en-US" sz="1800" b="0" i="0" u="none" strike="noStrike" kern="1200" baseline="0" dirty="0">
                              <a:solidFill>
                                <a:schemeClr val="tx1"/>
                              </a:solidFill>
                              <a:latin typeface="+mn-lt"/>
                              <a:ea typeface="+mn-ea"/>
                              <a:cs typeface="+mn-cs"/>
                            </a:rPr>
                            <a:t>a single trigonometric function.</a:t>
                          </a:r>
                          <a:endParaRPr b="0" dirty="0"/>
                        </a:p>
                      </a:txBody>
                      <a:tcPr/>
                    </a:tc>
                    <a:extLst>
                      <a:ext uri="{0D108BD9-81ED-4DB2-BD59-A6C34878D82A}">
                        <a16:rowId xmlns:a16="http://schemas.microsoft.com/office/drawing/2014/main" val="10000"/>
                      </a:ext>
                    </a:extLst>
                  </a:tr>
                  <a:tr h="533400">
                    <a:tc gridSpan="3">
                      <a:txBody>
                        <a:bodyPr/>
                        <a:lstStyle/>
                        <a:p>
                          <a:endParaRPr lang="en-US"/>
                        </a:p>
                      </a:txBody>
                      <a:tcPr>
                        <a:blipFill>
                          <a:blip r:embed="rId2"/>
                          <a:stretch>
                            <a:fillRect t="-121839" r="-81913" b="-650575"/>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121839" r="-163713" b="-650575"/>
                          </a:stretch>
                        </a:blipFill>
                      </a:tcPr>
                    </a:tc>
                    <a:tc vMerge="1">
                      <a:txBody>
                        <a:bodyPr/>
                        <a:lstStyle/>
                        <a:p>
                          <a:pPr algn="l"/>
                          <a:endParaRPr/>
                        </a:p>
                      </a:txBody>
                      <a:tcPr/>
                    </a:tc>
                    <a:extLst>
                      <a:ext uri="{0D108BD9-81ED-4DB2-BD59-A6C34878D82A}">
                        <a16:rowId xmlns:a16="http://schemas.microsoft.com/office/drawing/2014/main" val="10001"/>
                      </a:ext>
                    </a:extLst>
                  </a:tr>
                  <a:tr h="525242">
                    <a:tc gridSpan="3">
                      <a:txBody>
                        <a:bodyPr/>
                        <a:lstStyle/>
                        <a:p>
                          <a:endParaRPr lang="en-US"/>
                        </a:p>
                      </a:txBody>
                      <a:tcPr>
                        <a:blipFill>
                          <a:blip r:embed="rId2"/>
                          <a:stretch>
                            <a:fillRect t="-221839" r="-81913" b="-550575"/>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221839" r="-163713" b="-550575"/>
                          </a:stretch>
                        </a:blipFill>
                      </a:tcPr>
                    </a:tc>
                    <a:tc vMerge="1">
                      <a:txBody>
                        <a:bodyPr/>
                        <a:lstStyle/>
                        <a:p>
                          <a:pPr algn="l"/>
                          <a:endParaRPr dirty="0"/>
                        </a:p>
                      </a:txBody>
                      <a:tcPr/>
                    </a:tc>
                    <a:extLst>
                      <a:ext uri="{0D108BD9-81ED-4DB2-BD59-A6C34878D82A}">
                        <a16:rowId xmlns:a16="http://schemas.microsoft.com/office/drawing/2014/main" val="10002"/>
                      </a:ext>
                    </a:extLst>
                  </a:tr>
                  <a:tr h="457200">
                    <a:tc gridSpan="3">
                      <a:txBody>
                        <a:bodyPr/>
                        <a:lstStyle/>
                        <a:p>
                          <a:endParaRPr lang="en-US"/>
                        </a:p>
                      </a:txBody>
                      <a:tcPr>
                        <a:blipFill>
                          <a:blip r:embed="rId2"/>
                          <a:stretch>
                            <a:fillRect t="-373333" r="-81913" b="-538667"/>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373333" r="-163713" b="-538667"/>
                          </a:stretch>
                        </a:blipFill>
                      </a:tcPr>
                    </a:tc>
                    <a:tc vMerge="1">
                      <a:txBody>
                        <a:bodyPr/>
                        <a:lstStyle/>
                        <a:p>
                          <a:pPr algn="l"/>
                          <a:endParaRPr dirty="0"/>
                        </a:p>
                      </a:txBody>
                      <a:tcPr/>
                    </a:tc>
                    <a:extLst>
                      <a:ext uri="{0D108BD9-81ED-4DB2-BD59-A6C34878D82A}">
                        <a16:rowId xmlns:a16="http://schemas.microsoft.com/office/drawing/2014/main" val="10003"/>
                      </a:ext>
                    </a:extLst>
                  </a:tr>
                  <a:tr h="551718">
                    <a:tc gridSpan="3">
                      <a:txBody>
                        <a:bodyPr/>
                        <a:lstStyle/>
                        <a:p>
                          <a:endParaRPr lang="en-US"/>
                        </a:p>
                      </a:txBody>
                      <a:tcPr>
                        <a:blipFill>
                          <a:blip r:embed="rId2"/>
                          <a:stretch>
                            <a:fillRect t="-394444" r="-81913" b="-348889"/>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394444" r="-163713" b="-348889"/>
                          </a:stretch>
                        </a:blipFill>
                      </a:tcPr>
                    </a:tc>
                    <a:tc rowSpan="2">
                      <a:txBody>
                        <a:bodyPr/>
                        <a:lstStyle/>
                        <a:p>
                          <a:r>
                            <a:rPr lang="en-US" sz="1800" b="0" i="0" u="none" strike="noStrike" kern="1200" baseline="0" dirty="0">
                              <a:solidFill>
                                <a:schemeClr val="tx1"/>
                              </a:solidFill>
                              <a:latin typeface="+mn-lt"/>
                              <a:ea typeface="+mn-ea"/>
                              <a:cs typeface="+mn-cs"/>
                            </a:rPr>
                            <a:t>The new equation is quadratic in sine and can be solved by factoring.</a:t>
                          </a:r>
                          <a:endParaRPr b="0" dirty="0"/>
                        </a:p>
                      </a:txBody>
                      <a:tcPr/>
                    </a:tc>
                    <a:extLst>
                      <a:ext uri="{0D108BD9-81ED-4DB2-BD59-A6C34878D82A}">
                        <a16:rowId xmlns:a16="http://schemas.microsoft.com/office/drawing/2014/main" val="10004"/>
                      </a:ext>
                    </a:extLst>
                  </a:tr>
                  <a:tr h="822960">
                    <a:tc gridSpan="3">
                      <a:txBody>
                        <a:bodyPr/>
                        <a:lstStyle/>
                        <a:p>
                          <a:endParaRPr lang="en-US"/>
                        </a:p>
                      </a:txBody>
                      <a:tcPr>
                        <a:blipFill>
                          <a:blip r:embed="rId2"/>
                          <a:stretch>
                            <a:fillRect t="-329630" r="-81913" b="-132593"/>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329630" r="-163713" b="-132593"/>
                          </a:stretch>
                        </a:blipFill>
                      </a:tcPr>
                    </a:tc>
                    <a:tc vMerge="1">
                      <a:txBody>
                        <a:bodyPr/>
                        <a:lstStyle/>
                        <a:p>
                          <a:pPr algn="l"/>
                          <a:endParaRPr dirty="0"/>
                        </a:p>
                      </a:txBody>
                      <a:tcPr/>
                    </a:tc>
                    <a:extLst>
                      <a:ext uri="{0D108BD9-81ED-4DB2-BD59-A6C34878D82A}">
                        <a16:rowId xmlns:a16="http://schemas.microsoft.com/office/drawing/2014/main" val="10005"/>
                      </a:ext>
                    </a:extLst>
                  </a:tr>
                  <a:tr h="457200">
                    <a:tc>
                      <a:txBody>
                        <a:bodyPr/>
                        <a:lstStyle/>
                        <a:p>
                          <a:endParaRPr lang="en-US"/>
                        </a:p>
                      </a:txBody>
                      <a:tcPr>
                        <a:blipFill>
                          <a:blip r:embed="rId2"/>
                          <a:stretch>
                            <a:fillRect t="-773333" r="-327077" b="-138667"/>
                          </a:stretch>
                        </a:blipFill>
                      </a:tcPr>
                    </a:tc>
                    <a:tc>
                      <a:txBody>
                        <a:bodyPr/>
                        <a:lstStyle/>
                        <a:p>
                          <a:pPr algn="ctr">
                            <a:defRPr sz="1600"/>
                          </a:pPr>
                          <a:r>
                            <a:rPr lang="en-US" sz="2400" dirty="0"/>
                            <a:t>or</a:t>
                          </a:r>
                        </a:p>
                      </a:txBody>
                      <a:tcPr/>
                    </a:tc>
                    <a:tc>
                      <a:txBody>
                        <a:bodyPr/>
                        <a:lstStyle/>
                        <a:p>
                          <a:endParaRPr lang="en-US"/>
                        </a:p>
                      </a:txBody>
                      <a:tcPr>
                        <a:blipFill>
                          <a:blip r:embed="rId2"/>
                          <a:stretch>
                            <a:fillRect l="-154333" t="-773333" r="-208333" b="-138667"/>
                          </a:stretch>
                        </a:blipFill>
                      </a:tcPr>
                    </a:tc>
                    <a:tc rowSpan="2" gridSpan="2">
                      <a:txBody>
                        <a:bodyPr/>
                        <a:lstStyle/>
                        <a:p>
                          <a:pPr algn="l"/>
                          <a:endParaRPr sz="1800" dirty="0"/>
                        </a:p>
                      </a:txBody>
                      <a:tcPr/>
                    </a:tc>
                    <a:tc rowSpan="2" hMerge="1">
                      <a:txBody>
                        <a:bodyPr/>
                        <a:lstStyle/>
                        <a:p>
                          <a:endParaRPr/>
                        </a:p>
                      </a:txBody>
                      <a:tcPr/>
                    </a:tc>
                    <a:extLst>
                      <a:ext uri="{0D108BD9-81ED-4DB2-BD59-A6C34878D82A}">
                        <a16:rowId xmlns:a16="http://schemas.microsoft.com/office/drawing/2014/main" val="10006"/>
                      </a:ext>
                    </a:extLst>
                  </a:tr>
                  <a:tr h="576644">
                    <a:tc>
                      <a:txBody>
                        <a:bodyPr/>
                        <a:lstStyle/>
                        <a:p>
                          <a:endParaRPr lang="en-US"/>
                        </a:p>
                      </a:txBody>
                      <a:tcPr>
                        <a:blipFill>
                          <a:blip r:embed="rId2"/>
                          <a:stretch>
                            <a:fillRect t="-689474" r="-327077" b="-9474"/>
                          </a:stretch>
                        </a:blipFill>
                      </a:tcPr>
                    </a:tc>
                    <a:tc>
                      <a:txBody>
                        <a:bodyPr/>
                        <a:lstStyle/>
                        <a:p>
                          <a:pPr algn="ctr">
                            <a:defRPr sz="1600"/>
                          </a:pPr>
                          <a:r>
                            <a:rPr lang="en-US" sz="2400" dirty="0"/>
                            <a:t>or</a:t>
                          </a:r>
                        </a:p>
                      </a:txBody>
                      <a:tcPr/>
                    </a:tc>
                    <a:tc>
                      <a:txBody>
                        <a:bodyPr/>
                        <a:lstStyle/>
                        <a:p>
                          <a:endParaRPr lang="en-US"/>
                        </a:p>
                      </a:txBody>
                      <a:tcPr>
                        <a:blipFill>
                          <a:blip r:embed="rId2"/>
                          <a:stretch>
                            <a:fillRect l="-154333" t="-689474" r="-208333" b="-9474"/>
                          </a:stretch>
                        </a:blipFill>
                      </a:tcPr>
                    </a:tc>
                    <a:tc gridSpan="2" vMerge="1">
                      <a:txBody>
                        <a:bodyPr/>
                        <a:lstStyle/>
                        <a:p>
                          <a:pPr algn="l"/>
                          <a:endParaRPr sz="1600" dirty="0"/>
                        </a:p>
                      </a:txBody>
                      <a:tcPr/>
                    </a:tc>
                    <a:tc hMerge="1" vMerge="1">
                      <a:txBody>
                        <a:bodyPr/>
                        <a:lstStyle/>
                        <a:p>
                          <a:endParaRPr dirty="0"/>
                        </a:p>
                      </a:txBody>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7</a:t>
            </a:r>
            <a:r>
              <a:rPr dirty="0"/>
              <a:t>: Solving Equations Using Trigonometric Identities</a:t>
            </a:r>
            <a:r>
              <a:rPr lang="en-US" sz="3200"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2195733"/>
                <a:ext cx="8229600" cy="2681067"/>
              </a:xfrm>
            </p:spPr>
            <p:txBody>
              <a:bodyPr>
                <a:normAutofit/>
              </a:bodyPr>
              <a:lstStyle/>
              <a:p>
                <a:pPr>
                  <a:defRPr sz="2800"/>
                </a:pPr>
                <a:endParaRPr lang="en-US" sz="2800" dirty="0"/>
              </a:p>
              <a:p>
                <a:pPr>
                  <a:defRPr sz="2800"/>
                </a:pPr>
                <a:endParaRPr lang="en-US" dirty="0"/>
              </a:p>
              <a:p>
                <a:pPr>
                  <a:defRPr sz="2800"/>
                </a:pPr>
                <a:endParaRPr lang="en-US" sz="2800" dirty="0"/>
              </a:p>
              <a:p>
                <a:pPr>
                  <a:defRPr sz="2800"/>
                </a:pPr>
                <a:r>
                  <a:rPr lang="en-US" sz="2800" dirty="0"/>
                  <a:t>Checking </a:t>
                </a:r>
                <a:r>
                  <a:rPr sz="2800" dirty="0"/>
                  <a:t>the potential solutions reveals that the solution set is actually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𝜋</m:t>
                    </m:r>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2195733"/>
                <a:ext cx="8229600" cy="2681067"/>
              </a:xfrm>
              <a:blipFill>
                <a:blip r:embed="rId2"/>
                <a:stretch>
                  <a:fillRect l="-1481" b="-113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F916B602-0ECF-4BC4-9193-F0B94EEFAF91}"/>
                  </a:ext>
                </a:extLst>
              </p:cNvPr>
              <p:cNvGraphicFramePr>
                <a:graphicFrameLocks/>
              </p:cNvGraphicFramePr>
              <p:nvPr>
                <p:extLst>
                  <p:ext uri="{D42A27DB-BD31-4B8C-83A1-F6EECF244321}">
                    <p14:modId xmlns:p14="http://schemas.microsoft.com/office/powerpoint/2010/main" val="3227610416"/>
                  </p:ext>
                </p:extLst>
              </p:nvPr>
            </p:nvGraphicFramePr>
            <p:xfrm>
              <a:off x="457200" y="2385646"/>
              <a:ext cx="8458199" cy="1215454"/>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28599">
                      <a:extLst>
                        <a:ext uri="{9D8B030D-6E8A-4147-A177-3AD203B41FA5}">
                          <a16:colId xmlns:a16="http://schemas.microsoft.com/office/drawing/2014/main" val="20003"/>
                        </a:ext>
                      </a:extLst>
                    </a:gridCol>
                  </a:tblGrid>
                  <a:tr h="370840">
                    <a:tc>
                      <a:txBody>
                        <a:bodyPr/>
                        <a:lstStyle/>
                        <a:p>
                          <a:pPr algn="l">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0</m:t>
                                  </m:r>
                                </m:e>
                              </m:func>
                              <m:r>
                                <a:rPr sz="2400">
                                  <a:latin typeface="Cambria Math"/>
                                </a:rPr>
                                <m:t>−1≟</m:t>
                              </m:r>
                              <m:func>
                                <m:funcPr>
                                  <m:ctrlPr>
                                    <a:rPr sz="2400" i="1">
                                      <a:latin typeface="Cambria Math" panose="02040503050406030204" pitchFamily="18" charset="0"/>
                                    </a:rPr>
                                  </m:ctrlPr>
                                </m:funcPr>
                                <m:fName>
                                  <m:r>
                                    <m:rPr>
                                      <m:sty m:val="p"/>
                                    </m:rPr>
                                    <a:rPr sz="2400">
                                      <a:latin typeface="Cambria Math"/>
                                    </a:rPr>
                                    <m:t>cos</m:t>
                                  </m:r>
                                </m:fName>
                                <m:e>
                                  <m:r>
                                    <a:rPr sz="2400">
                                      <a:latin typeface="Cambria Math"/>
                                    </a:rPr>
                                    <m:t>0</m:t>
                                  </m:r>
                                </m:e>
                              </m:func>
                            </m:oMath>
                          </a14:m>
                          <a:endParaRPr sz="2400" dirty="0"/>
                        </a:p>
                      </a:txBody>
                      <a:tcPr anchor="ctr"/>
                    </a:tc>
                    <a:tc>
                      <a:txBody>
                        <a:bodyPr/>
                        <a:lstStyle/>
                        <a:p>
                          <a:pPr algn="l">
                            <a:defRPr sz="1600"/>
                          </a:pPr>
                          <a:r>
                            <a:rPr lang="en-US" sz="2400" dirty="0"/>
                            <a:t>​</a:t>
                          </a:r>
                          <a14:m>
                            <m:oMath xmlns:m="http://schemas.openxmlformats.org/officeDocument/2006/math">
                              <m:r>
                                <m:rPr>
                                  <m:sty m:val="p"/>
                                </m:rPr>
                                <a:rPr lang="en-US" sz="2400" b="0" i="0" smtClean="0">
                                  <a:latin typeface="Cambria Math" panose="02040503050406030204" pitchFamily="18" charset="0"/>
                                </a:rPr>
                                <m:t>sin</m:t>
                              </m:r>
                              <m:d>
                                <m:dPr>
                                  <m:ctrlPr>
                                    <a:rPr lang="en-US" sz="2400" b="0" i="1" smtClean="0">
                                      <a:latin typeface="Cambria Math" panose="02040503050406030204" pitchFamily="18" charset="0"/>
                                    </a:rPr>
                                  </m:ctrlPr>
                                </m:dPr>
                                <m:e>
                                  <m:f>
                                    <m:fPr>
                                      <m:ctrlPr>
                                        <a:rPr lang="ar-AE" sz="2400" i="1" smtClean="0">
                                          <a:latin typeface="Cambria Math" panose="02040503050406030204" pitchFamily="18" charset="0"/>
                                        </a:rPr>
                                      </m:ctrlPr>
                                    </m:fPr>
                                    <m:num>
                                      <m:r>
                                        <a:rPr lang="ar-AE" sz="2400">
                                          <a:latin typeface="Cambria Math"/>
                                        </a:rPr>
                                        <m:t>𝜋</m:t>
                                      </m:r>
                                    </m:num>
                                    <m:den>
                                      <m:r>
                                        <a:rPr lang="ar-AE" sz="2400">
                                          <a:latin typeface="Cambria Math"/>
                                        </a:rPr>
                                        <m:t>2</m:t>
                                      </m:r>
                                    </m:den>
                                  </m:f>
                                </m:e>
                              </m:d>
                              <m:r>
                                <a:rPr lang="en-US" sz="2400">
                                  <a:latin typeface="Cambria Math"/>
                                </a:rPr>
                                <m:t>−</m:t>
                              </m:r>
                              <m:r>
                                <a:rPr lang="en-US" sz="2400">
                                  <a:latin typeface="Cambria Math"/>
                                </a:rPr>
                                <m:t>1</m:t>
                              </m:r>
                              <m:r>
                                <a:rPr lang="en-US" sz="2400">
                                  <a:latin typeface="Cambria Math"/>
                                </a:rPr>
                                <m:t>≟</m:t>
                              </m:r>
                              <m:func>
                                <m:funcPr>
                                  <m:ctrlPr>
                                    <a:rPr lang="ar-AE" sz="2400" i="1">
                                      <a:latin typeface="Cambria Math" panose="02040503050406030204" pitchFamily="18" charset="0"/>
                                    </a:rPr>
                                  </m:ctrlPr>
                                </m:funcPr>
                                <m:fName>
                                  <m:r>
                                    <m:rPr>
                                      <m:sty m:val="p"/>
                                    </m:rPr>
                                    <a:rPr lang="en-US" sz="2400">
                                      <a:latin typeface="Cambria Math"/>
                                    </a:rPr>
                                    <m:t>cos</m:t>
                                  </m:r>
                                </m:fName>
                                <m:e>
                                  <m:d>
                                    <m:dPr>
                                      <m:ctrlPr>
                                        <a:rPr lang="ar-AE" sz="2400" i="1" smtClean="0">
                                          <a:latin typeface="Cambria Math" panose="02040503050406030204" pitchFamily="18" charset="0"/>
                                        </a:rPr>
                                      </m:ctrlPr>
                                    </m:dPr>
                                    <m:e>
                                      <m:f>
                                        <m:fPr>
                                          <m:ctrlPr>
                                            <a:rPr lang="ar-AE" sz="2400" i="1" smtClean="0">
                                              <a:latin typeface="Cambria Math" panose="02040503050406030204" pitchFamily="18" charset="0"/>
                                            </a:rPr>
                                          </m:ctrlPr>
                                        </m:fPr>
                                        <m:num>
                                          <m:r>
                                            <a:rPr lang="ar-AE" sz="2400">
                                              <a:latin typeface="Cambria Math"/>
                                            </a:rPr>
                                            <m:t>𝜋</m:t>
                                          </m:r>
                                        </m:num>
                                        <m:den>
                                          <m:r>
                                            <a:rPr lang="ar-AE" sz="2400">
                                              <a:latin typeface="Cambria Math"/>
                                            </a:rPr>
                                            <m:t>2</m:t>
                                          </m:r>
                                        </m:den>
                                      </m:f>
                                    </m:e>
                                  </m:d>
                                </m:e>
                              </m:func>
                            </m:oMath>
                          </a14:m>
                          <a:endParaRPr sz="2400" dirty="0"/>
                        </a:p>
                      </a:txBody>
                      <a:tcPr anchor="ctr"/>
                    </a:tc>
                    <a:tc>
                      <a:txBody>
                        <a:bodyPr/>
                        <a:lstStyle/>
                        <a:p>
                          <a:pPr algn="l">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𝜋</m:t>
                                  </m:r>
                                </m:e>
                              </m:func>
                              <m:r>
                                <a:rPr sz="2400">
                                  <a:latin typeface="Cambria Math"/>
                                </a:rPr>
                                <m:t>−</m:t>
                              </m:r>
                              <m:r>
                                <a:rPr sz="2400">
                                  <a:latin typeface="Cambria Math"/>
                                </a:rPr>
                                <m:t>1</m:t>
                              </m:r>
                              <m:r>
                                <a:rPr sz="2400">
                                  <a:latin typeface="Cambria Math"/>
                                </a:rPr>
                                <m:t>≟</m:t>
                              </m:r>
                              <m:func>
                                <m:funcPr>
                                  <m:ctrlPr>
                                    <a:rPr sz="2400" i="1">
                                      <a:latin typeface="Cambria Math" panose="02040503050406030204" pitchFamily="18" charset="0"/>
                                    </a:rPr>
                                  </m:ctrlPr>
                                </m:funcPr>
                                <m:fName>
                                  <m:r>
                                    <m:rPr>
                                      <m:sty m:val="p"/>
                                    </m:rPr>
                                    <a:rPr sz="2400">
                                      <a:latin typeface="Cambria Math"/>
                                    </a:rPr>
                                    <m:t>cos</m:t>
                                  </m:r>
                                </m:fName>
                                <m:e>
                                  <m:r>
                                    <a:rPr sz="2400">
                                      <a:latin typeface="Cambria Math"/>
                                    </a:rPr>
                                    <m:t>𝜋</m:t>
                                  </m:r>
                                </m:e>
                              </m:func>
                            </m:oMath>
                          </a14:m>
                          <a:endParaRPr sz="2400" dirty="0"/>
                        </a:p>
                      </a:txBody>
                      <a:tcPr anchor="ctr"/>
                    </a:tc>
                    <a:tc>
                      <a:txBody>
                        <a:bodyPr/>
                        <a:lstStyle/>
                        <a:p>
                          <a:pPr algn="l"/>
                          <a:endParaRPr sz="2400"/>
                        </a:p>
                      </a:txBody>
                      <a:tcPr/>
                    </a:tc>
                    <a:extLst>
                      <a:ext uri="{0D108BD9-81ED-4DB2-BD59-A6C34878D82A}">
                        <a16:rowId xmlns:a16="http://schemas.microsoft.com/office/drawing/2014/main" val="10000"/>
                      </a:ext>
                    </a:extLst>
                  </a:tr>
                  <a:tr h="370840">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m:rPr>
                                      <m:sty m:val="p"/>
                                    </m:rPr>
                                    <a:rPr sz="2400">
                                      <a:latin typeface="Cambria Math"/>
                                    </a:rPr>
                                    <m:t>sin</m:t>
                                  </m:r>
                                  <m:r>
                                    <a:rPr sz="2400">
                                      <a:latin typeface="Cambria Math"/>
                                    </a:rPr>
                                    <m:t>⁡</m:t>
                                  </m:r>
                                  <m:r>
                                    <a:rPr sz="2400">
                                      <a:latin typeface="Cambria Math"/>
                                    </a:rPr>
                                    <m:t>0</m:t>
                                  </m:r>
                                </m:e>
                              </m:phant>
                              <m:r>
                                <a:rPr sz="2400">
                                  <a:latin typeface="Cambria Math"/>
                                </a:rPr>
                                <m:t>−</m:t>
                              </m:r>
                              <m:r>
                                <a:rPr sz="2400">
                                  <a:latin typeface="Cambria Math"/>
                                </a:rPr>
                                <m:t>1</m:t>
                              </m:r>
                              <m:r>
                                <a:rPr sz="2400">
                                  <a:latin typeface="Cambria Math"/>
                                </a:rPr>
                                <m:t>≠</m:t>
                              </m:r>
                              <m:r>
                                <a:rPr sz="2400">
                                  <a:latin typeface="Cambria Math"/>
                                </a:rPr>
                                <m:t>1</m:t>
                              </m:r>
                            </m:oMath>
                          </a14:m>
                          <a:endParaRPr sz="2400" dirty="0"/>
                        </a:p>
                      </a:txBody>
                      <a:tcPr anchor="ctr"/>
                    </a:tc>
                    <a:tc>
                      <a:txBody>
                        <a:bodyPr/>
                        <a:lstStyle/>
                        <a:p>
                          <a:pPr algn="l">
                            <a:defRPr sz="1600"/>
                          </a:pPr>
                          <a:r>
                            <a:rPr lang="ar-AE" sz="2400" dirty="0"/>
                            <a:t>​</a:t>
                          </a:r>
                          <a14:m>
                            <m:oMath xmlns:m="http://schemas.openxmlformats.org/officeDocument/2006/math">
                              <m:phant>
                                <m:phantPr>
                                  <m:show m:val="off"/>
                                  <m:ctrlPr>
                                    <a:rPr lang="ar-AE" sz="2400" i="1">
                                      <a:latin typeface="Cambria Math" panose="02040503050406030204" pitchFamily="18" charset="0"/>
                                    </a:rPr>
                                  </m:ctrlPr>
                                </m:phantPr>
                                <m:e>
                                  <m:func>
                                    <m:funcPr>
                                      <m:ctrlPr>
                                        <a:rPr lang="ar-AE" sz="2400" i="1">
                                          <a:latin typeface="Cambria Math" panose="02040503050406030204" pitchFamily="18" charset="0"/>
                                        </a:rPr>
                                      </m:ctrlPr>
                                    </m:funcPr>
                                    <m:fName>
                                      <m:r>
                                        <m:rPr>
                                          <m:sty m:val="p"/>
                                        </m:rPr>
                                        <a:rPr lang="en-US" sz="2400">
                                          <a:latin typeface="Cambria Math"/>
                                        </a:rPr>
                                        <m:t>sin</m:t>
                                      </m:r>
                                    </m:fName>
                                    <m:e>
                                      <m:f>
                                        <m:fPr>
                                          <m:ctrlPr>
                                            <a:rPr lang="ar-AE" sz="2400" i="1">
                                              <a:latin typeface="Cambria Math" panose="02040503050406030204" pitchFamily="18" charset="0"/>
                                            </a:rPr>
                                          </m:ctrlPr>
                                        </m:fPr>
                                        <m:num>
                                          <m:r>
                                            <a:rPr lang="ar-AE" sz="2400">
                                              <a:latin typeface="Cambria Math"/>
                                            </a:rPr>
                                            <m:t>𝜋</m:t>
                                          </m:r>
                                        </m:num>
                                        <m:den>
                                          <m:r>
                                            <a:rPr lang="ar-AE" sz="2400">
                                              <a:latin typeface="Cambria Math"/>
                                            </a:rPr>
                                            <m:t>2</m:t>
                                          </m:r>
                                        </m:den>
                                      </m:f>
                                    </m:e>
                                  </m:func>
                                  <m:r>
                                    <a:rPr lang="ar-AE" sz="2400">
                                      <a:latin typeface="Cambria Math"/>
                                    </a:rPr>
                                    <m:t>−</m:t>
                                  </m:r>
                                  <m:r>
                                    <a:rPr lang="en-US" sz="2400" b="0" i="0" smtClean="0">
                                      <a:latin typeface="Cambria Math" panose="02040503050406030204" pitchFamily="18" charset="0"/>
                                    </a:rPr>
                                    <m:t> </m:t>
                                  </m:r>
                                </m:e>
                              </m:phant>
                              <m:r>
                                <a:rPr lang="en-US" sz="2400" b="0" i="0" smtClean="0">
                                  <a:latin typeface="Cambria Math" panose="02040503050406030204" pitchFamily="18" charset="0"/>
                                </a:rPr>
                                <m:t>     </m:t>
                              </m:r>
                              <m:r>
                                <a:rPr lang="ar-AE" sz="2400">
                                  <a:latin typeface="Cambria Math"/>
                                </a:rPr>
                                <m:t>0</m:t>
                              </m:r>
                              <m:r>
                                <a:rPr lang="ar-AE" sz="2400">
                                  <a:latin typeface="Cambria Math"/>
                                </a:rPr>
                                <m:t>=</m:t>
                              </m:r>
                              <m:r>
                                <a:rPr lang="ar-AE" sz="2400">
                                  <a:latin typeface="Cambria Math"/>
                                </a:rPr>
                                <m:t>0</m:t>
                              </m:r>
                            </m:oMath>
                          </a14:m>
                          <a:endParaRPr sz="2400" dirty="0"/>
                        </a:p>
                      </a:txBody>
                      <a:tcPr anchor="ctr"/>
                    </a:tc>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m:rPr>
                                      <m:sty m:val="p"/>
                                    </m:rPr>
                                    <a:rPr sz="2400">
                                      <a:latin typeface="Cambria Math"/>
                                    </a:rPr>
                                    <m:t>sin</m:t>
                                  </m:r>
                                  <m:r>
                                    <a:rPr sz="2400">
                                      <a:latin typeface="Cambria Math"/>
                                    </a:rPr>
                                    <m:t>⁡</m:t>
                                  </m:r>
                                  <m:r>
                                    <a:rPr sz="2400">
                                      <a:latin typeface="Cambria Math"/>
                                    </a:rPr>
                                    <m:t>𝜋</m:t>
                                  </m:r>
                                </m:e>
                              </m:phant>
                              <m:r>
                                <a:rPr sz="2400">
                                  <a:latin typeface="Cambria Math"/>
                                </a:rPr>
                                <m:t>−</m:t>
                              </m:r>
                              <m:r>
                                <a:rPr sz="2400">
                                  <a:latin typeface="Cambria Math"/>
                                </a:rPr>
                                <m:t>1</m:t>
                              </m:r>
                              <m:r>
                                <a:rPr sz="2400">
                                  <a:latin typeface="Cambria Math"/>
                                </a:rPr>
                                <m:t>=−</m:t>
                              </m:r>
                              <m:r>
                                <a:rPr sz="2400">
                                  <a:latin typeface="Cambria Math"/>
                                </a:rPr>
                                <m:t>1</m:t>
                              </m:r>
                            </m:oMath>
                          </a14:m>
                          <a:endParaRPr sz="2400" dirty="0"/>
                        </a:p>
                      </a:txBody>
                      <a:tcPr anchor="ctr"/>
                    </a:tc>
                    <a:tc>
                      <a:txBody>
                        <a:bodyPr/>
                        <a:lstStyle/>
                        <a:p>
                          <a:pPr algn="l"/>
                          <a:endParaRPr sz="2400" dirty="0"/>
                        </a:p>
                      </a:txBody>
                      <a:tcPr/>
                    </a:tc>
                    <a:extLst>
                      <a:ext uri="{0D108BD9-81ED-4DB2-BD59-A6C34878D82A}">
                        <a16:rowId xmlns:a16="http://schemas.microsoft.com/office/drawing/2014/main" val="10001"/>
                      </a:ext>
                    </a:extLst>
                  </a:tr>
                </a:tbl>
              </a:graphicData>
            </a:graphic>
          </p:graphicFrame>
        </mc:Choice>
        <mc:Fallback xmlns="">
          <p:graphicFrame>
            <p:nvGraphicFramePr>
              <p:cNvPr id="6" name="Table Placeholder 2">
                <a:extLst>
                  <a:ext uri="{FF2B5EF4-FFF2-40B4-BE49-F238E27FC236}">
                    <a16:creationId xmlns:a16="http://schemas.microsoft.com/office/drawing/2014/main" id="{F916B602-0ECF-4BC4-9193-F0B94EEFAF91}"/>
                  </a:ext>
                </a:extLst>
              </p:cNvPr>
              <p:cNvGraphicFramePr>
                <a:graphicFrameLocks/>
              </p:cNvGraphicFramePr>
              <p:nvPr>
                <p:extLst>
                  <p:ext uri="{D42A27DB-BD31-4B8C-83A1-F6EECF244321}">
                    <p14:modId xmlns:p14="http://schemas.microsoft.com/office/powerpoint/2010/main" val="3227610416"/>
                  </p:ext>
                </p:extLst>
              </p:nvPr>
            </p:nvGraphicFramePr>
            <p:xfrm>
              <a:off x="457200" y="2385646"/>
              <a:ext cx="8458199" cy="1215454"/>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28599">
                      <a:extLst>
                        <a:ext uri="{9D8B030D-6E8A-4147-A177-3AD203B41FA5}">
                          <a16:colId xmlns:a16="http://schemas.microsoft.com/office/drawing/2014/main" val="20003"/>
                        </a:ext>
                      </a:extLst>
                    </a:gridCol>
                  </a:tblGrid>
                  <a:tr h="638810">
                    <a:tc>
                      <a:txBody>
                        <a:bodyPr/>
                        <a:lstStyle/>
                        <a:p>
                          <a:endParaRPr lang="en-US"/>
                        </a:p>
                      </a:txBody>
                      <a:tcPr anchor="ctr">
                        <a:blipFill>
                          <a:blip r:embed="rId3"/>
                          <a:stretch>
                            <a:fillRect r="-216895" b="-102857"/>
                          </a:stretch>
                        </a:blipFill>
                      </a:tcPr>
                    </a:tc>
                    <a:tc>
                      <a:txBody>
                        <a:bodyPr/>
                        <a:lstStyle/>
                        <a:p>
                          <a:endParaRPr lang="en-US"/>
                        </a:p>
                      </a:txBody>
                      <a:tcPr anchor="ctr">
                        <a:blipFill>
                          <a:blip r:embed="rId3"/>
                          <a:stretch>
                            <a:fillRect l="-85547" r="-85547" b="-102857"/>
                          </a:stretch>
                        </a:blipFill>
                      </a:tcPr>
                    </a:tc>
                    <a:tc>
                      <a:txBody>
                        <a:bodyPr/>
                        <a:lstStyle/>
                        <a:p>
                          <a:endParaRPr lang="en-US"/>
                        </a:p>
                      </a:txBody>
                      <a:tcPr anchor="ctr">
                        <a:blipFill>
                          <a:blip r:embed="rId3"/>
                          <a:stretch>
                            <a:fillRect l="-237500" r="-9500" b="-102857"/>
                          </a:stretch>
                        </a:blipFill>
                      </a:tcPr>
                    </a:tc>
                    <a:tc>
                      <a:txBody>
                        <a:bodyPr/>
                        <a:lstStyle/>
                        <a:p>
                          <a:pPr algn="l"/>
                          <a:endParaRPr sz="2400"/>
                        </a:p>
                      </a:txBody>
                      <a:tcPr/>
                    </a:tc>
                    <a:extLst>
                      <a:ext uri="{0D108BD9-81ED-4DB2-BD59-A6C34878D82A}">
                        <a16:rowId xmlns:a16="http://schemas.microsoft.com/office/drawing/2014/main" val="10000"/>
                      </a:ext>
                    </a:extLst>
                  </a:tr>
                  <a:tr h="576644">
                    <a:tc>
                      <a:txBody>
                        <a:bodyPr/>
                        <a:lstStyle/>
                        <a:p>
                          <a:endParaRPr lang="en-US"/>
                        </a:p>
                      </a:txBody>
                      <a:tcPr anchor="ctr">
                        <a:blipFill>
                          <a:blip r:embed="rId3"/>
                          <a:stretch>
                            <a:fillRect t="-110526" r="-216895" b="-13684"/>
                          </a:stretch>
                        </a:blipFill>
                      </a:tcPr>
                    </a:tc>
                    <a:tc>
                      <a:txBody>
                        <a:bodyPr/>
                        <a:lstStyle/>
                        <a:p>
                          <a:endParaRPr lang="en-US"/>
                        </a:p>
                      </a:txBody>
                      <a:tcPr anchor="ctr">
                        <a:blipFill>
                          <a:blip r:embed="rId3"/>
                          <a:stretch>
                            <a:fillRect l="-85547" t="-110526" r="-85547" b="-13684"/>
                          </a:stretch>
                        </a:blipFill>
                      </a:tcPr>
                    </a:tc>
                    <a:tc>
                      <a:txBody>
                        <a:bodyPr/>
                        <a:lstStyle/>
                        <a:p>
                          <a:endParaRPr lang="en-US"/>
                        </a:p>
                      </a:txBody>
                      <a:tcPr anchor="ctr">
                        <a:blipFill>
                          <a:blip r:embed="rId3"/>
                          <a:stretch>
                            <a:fillRect l="-237500" t="-110526" r="-9500" b="-13684"/>
                          </a:stretch>
                        </a:blipFill>
                      </a:tcPr>
                    </a:tc>
                    <a:tc>
                      <a:txBody>
                        <a:bodyPr/>
                        <a:lstStyle/>
                        <a:p>
                          <a:pPr algn="l"/>
                          <a:endParaRPr sz="2400" dirty="0"/>
                        </a:p>
                      </a:txBody>
                      <a:tcPr/>
                    </a:tc>
                    <a:extLst>
                      <a:ext uri="{0D108BD9-81ED-4DB2-BD59-A6C34878D82A}">
                        <a16:rowId xmlns:a16="http://schemas.microsoft.com/office/drawing/2014/main" val="10001"/>
                      </a:ext>
                    </a:extLst>
                  </a:tr>
                </a:tbl>
              </a:graphicData>
            </a:graphic>
          </p:graphicFrame>
        </mc:Fallback>
      </mc:AlternateContent>
      <p:sp>
        <p:nvSpPr>
          <p:cNvPr id="5" name="TextBox 4">
            <a:extLst>
              <a:ext uri="{FF2B5EF4-FFF2-40B4-BE49-F238E27FC236}">
                <a16:creationId xmlns:a16="http://schemas.microsoft.com/office/drawing/2014/main" id="{29F14C01-CA93-C00F-0020-7064D4943460}"/>
              </a:ext>
            </a:extLst>
          </p:cNvPr>
          <p:cNvSpPr txBox="1"/>
          <p:nvPr/>
        </p:nvSpPr>
        <p:spPr>
          <a:xfrm>
            <a:off x="457200" y="1179493"/>
            <a:ext cx="8229600" cy="954107"/>
          </a:xfrm>
          <a:prstGeom prst="rect">
            <a:avLst/>
          </a:prstGeom>
          <a:noFill/>
        </p:spPr>
        <p:txBody>
          <a:bodyPr wrap="square">
            <a:spAutoFit/>
          </a:bodyPr>
          <a:lstStyle/>
          <a:p>
            <a:pPr algn="l"/>
            <a:r>
              <a:rPr lang="en-US" sz="2800" dirty="0"/>
              <a:t>At this point, there are three potential solutions that we must test in the original equation.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Solving Equations by Isolating the Trigonometric Function</a:t>
            </a:r>
            <a:r>
              <a:rPr lang="en-US" sz="3200"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Isolating </a:t>
            </a:r>
            <a:r>
              <a:rPr lang="en-US" sz="2800" dirty="0"/>
              <a:t>cos</a:t>
            </a:r>
            <a:r>
              <a:rPr lang="en-US" sz="1050" dirty="0"/>
              <a:t> </a:t>
            </a:r>
            <a:r>
              <a:rPr lang="en-US" sz="2800" i="1" dirty="0"/>
              <a:t>x</a:t>
            </a:r>
            <a:r>
              <a:rPr sz="2800" dirty="0"/>
              <a:t> is easily accomplished.</a:t>
            </a:r>
          </a:p>
          <a:p>
            <a:pPr algn="ctr"/>
            <a:r>
              <a:rPr dirty="0"/>
              <a:t>​</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2743200" y="2362200"/>
              <a:ext cx="3657600" cy="189484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a:t>​</a:t>
                          </a:r>
                          <a14:m>
                            <m:oMath xmlns:m="http://schemas.openxmlformats.org/officeDocument/2006/math">
                              <m:r>
                                <a:rPr sz="2800">
                                  <a:latin typeface="Cambria Math"/>
                                </a:rPr>
                                <m:t>3</m:t>
                              </m:r>
                              <m:r>
                                <a:rPr sz="2800">
                                  <a:latin typeface="Cambria Math"/>
                                </a:rPr>
                                <m:t>−</m:t>
                              </m:r>
                              <m:r>
                                <a:rPr sz="2800">
                                  <a:latin typeface="Cambria Math"/>
                                </a:rPr>
                                <m:t>6</m:t>
                              </m:r>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0</m:t>
                              </m:r>
                            </m:oMath>
                          </a14:m>
                          <a:endParaRPr sz="2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3</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6</m:t>
                              </m:r>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oMath>
                          </a14:m>
                          <a:endParaRPr sz="28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dirty="0"/>
                            <a:t>​</a:t>
                          </a:r>
                          <a14:m>
                            <m:oMath xmlns:m="http://schemas.openxmlformats.org/officeDocument/2006/math">
                              <m:r>
                                <m:rPr>
                                  <m:sty m:val="p"/>
                                </m:rPr>
                                <a:rPr sz="2800">
                                  <a:latin typeface="Cambria Math"/>
                                </a:rPr>
                                <m:t>cos</m:t>
                              </m:r>
                              <m:r>
                                <a:rPr sz="2800">
                                  <a:latin typeface="Cambria Math"/>
                                </a:rPr>
                                <m:t>⁡</m:t>
                              </m:r>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2</m:t>
                                  </m:r>
                                </m:den>
                              </m:f>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144321894"/>
                  </p:ext>
                </p:extLst>
              </p:nvPr>
            </p:nvGraphicFramePr>
            <p:xfrm>
              <a:off x="2743200" y="2362200"/>
              <a:ext cx="3657600" cy="189484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1000" r="-100000" b="-228000"/>
                          </a:stretch>
                        </a:blipFill>
                      </a:tcPr>
                    </a:tc>
                    <a:tc>
                      <a:txBody>
                        <a:bodyPr/>
                        <a:lstStyle/>
                        <a:p>
                          <a:endParaRPr lang="en-US"/>
                        </a:p>
                      </a:txBody>
                      <a:tcPr marL="36576" marR="36576" marT="36576" marB="36576" anchor="ctr">
                        <a:blipFill>
                          <a:blip r:embed="rId3"/>
                          <a:stretch>
                            <a:fillRect l="-100000" t="-1000" b="-228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100000" b="-125743"/>
                          </a:stretch>
                        </a:blipFill>
                      </a:tcPr>
                    </a:tc>
                    <a:tc>
                      <a:txBody>
                        <a:bodyPr/>
                        <a:lstStyle/>
                        <a:p>
                          <a:endParaRPr lang="en-US"/>
                        </a:p>
                      </a:txBody>
                      <a:tcPr marL="36576" marR="36576" marT="36576" marB="36576" anchor="ctr">
                        <a:blipFill>
                          <a:blip r:embed="rId3"/>
                          <a:stretch>
                            <a:fillRect l="-100000" t="-100000" b="-125743"/>
                          </a:stretch>
                        </a:blipFill>
                      </a:tcPr>
                    </a:tc>
                    <a:extLst>
                      <a:ext uri="{0D108BD9-81ED-4DB2-BD59-A6C34878D82A}">
                        <a16:rowId xmlns:a16="http://schemas.microsoft.com/office/drawing/2014/main" val="10001"/>
                      </a:ext>
                    </a:extLst>
                  </a:tr>
                  <a:tr h="675640">
                    <a:tc>
                      <a:txBody>
                        <a:bodyPr/>
                        <a:lstStyle/>
                        <a:p>
                          <a:endParaRPr lang="en-US"/>
                        </a:p>
                      </a:txBody>
                      <a:tcPr marL="36576" marR="36576" marT="36576" marB="36576" anchor="ctr">
                        <a:blipFill>
                          <a:blip r:embed="rId3"/>
                          <a:stretch>
                            <a:fillRect t="-181982" r="-100000" b="-14414"/>
                          </a:stretch>
                        </a:blipFill>
                      </a:tcPr>
                    </a:tc>
                    <a:tc>
                      <a:txBody>
                        <a:bodyPr/>
                        <a:lstStyle/>
                        <a:p>
                          <a:endParaRPr lang="en-US"/>
                        </a:p>
                      </a:txBody>
                      <a:tcPr marL="36576" marR="36576" marT="36576" marB="36576" anchor="ctr">
                        <a:blipFill>
                          <a:blip r:embed="rId3"/>
                          <a:stretch>
                            <a:fillRect l="-100000" t="-181982" b="-14414"/>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8CB37-018B-541D-FDEE-B20E6A10B648}"/>
              </a:ext>
            </a:extLst>
          </p:cNvPr>
          <p:cNvSpPr>
            <a:spLocks noGrp="1"/>
          </p:cNvSpPr>
          <p:nvPr>
            <p:ph type="title"/>
          </p:nvPr>
        </p:nvSpPr>
        <p:spPr/>
        <p:txBody>
          <a:bodyPr/>
          <a:lstStyle/>
          <a:p>
            <a:r>
              <a:rPr lang="en-US" dirty="0"/>
              <a:t>Example 8: Solving Equations with Multiples of Angles</a:t>
            </a:r>
            <a:r>
              <a:rPr lang="en-US" sz="3200" dirty="0"/>
              <a:t>—Slide 1</a:t>
            </a:r>
            <a:endParaRPr lang="en-IN"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6925F8B-55EC-C425-FBE4-97B1B83A9375}"/>
                  </a:ext>
                </a:extLst>
              </p:cNvPr>
              <p:cNvSpPr>
                <a:spLocks noGrp="1"/>
              </p:cNvSpPr>
              <p:nvPr>
                <p:ph type="body" sz="quarter" idx="10"/>
              </p:nvPr>
            </p:nvSpPr>
            <p:spPr/>
            <p:txBody>
              <a:bodyPr/>
              <a:lstStyle/>
              <a:p>
                <a:r>
                  <a:rPr lang="en-IN" b="0" i="0" dirty="0">
                    <a:effectLst/>
                    <a:cs typeface="Times New Roman" panose="02020603050405020304" pitchFamily="18" charset="0"/>
                  </a:rPr>
                  <a:t>Solve the equation </a:t>
                </a:r>
                <a14:m>
                  <m:oMath xmlns:m="http://schemas.openxmlformats.org/officeDocument/2006/math">
                    <m:r>
                      <a:rPr lang="en-US" b="0" i="1" smtClean="0">
                        <a:effectLst/>
                        <a:latin typeface="Cambria Math" panose="02040503050406030204" pitchFamily="18" charset="0"/>
                        <a:cs typeface="Times New Roman" panose="02020603050405020304" pitchFamily="18" charset="0"/>
                      </a:rPr>
                      <m:t>2 </m:t>
                    </m:r>
                    <m:r>
                      <m:rPr>
                        <m:sty m:val="p"/>
                      </m:rPr>
                      <a:rPr lang="en-US" b="0" i="0" smtClean="0">
                        <a:effectLst/>
                        <a:latin typeface="Cambria Math" panose="02040503050406030204" pitchFamily="18" charset="0"/>
                        <a:cs typeface="Times New Roman" panose="02020603050405020304" pitchFamily="18" charset="0"/>
                      </a:rPr>
                      <m:t>cos</m:t>
                    </m:r>
                    <m:r>
                      <a:rPr lang="en-US" b="0" i="0" smtClean="0">
                        <a:effectLst/>
                        <a:latin typeface="Cambria Math" panose="02040503050406030204" pitchFamily="18" charset="0"/>
                        <a:cs typeface="Times New Roman" panose="02020603050405020304" pitchFamily="18" charset="0"/>
                      </a:rPr>
                      <m:t> </m:t>
                    </m:r>
                    <m:d>
                      <m:dPr>
                        <m:ctrlPr>
                          <a:rPr lang="en-US" b="0" i="1" smtClean="0">
                            <a:effectLst/>
                            <a:latin typeface="Cambria Math" panose="02040503050406030204" pitchFamily="18" charset="0"/>
                            <a:cs typeface="Times New Roman" panose="02020603050405020304" pitchFamily="18" charset="0"/>
                          </a:rPr>
                        </m:ctrlPr>
                      </m:dPr>
                      <m:e>
                        <m:r>
                          <a:rPr lang="en-US" b="0" i="0" smtClean="0">
                            <a:effectLst/>
                            <a:latin typeface="Cambria Math" panose="02040503050406030204" pitchFamily="18" charset="0"/>
                            <a:cs typeface="Times New Roman" panose="02020603050405020304" pitchFamily="18" charset="0"/>
                          </a:rPr>
                          <m:t>3</m:t>
                        </m:r>
                        <m:r>
                          <a:rPr lang="en-US" b="0" i="1" smtClean="0">
                            <a:effectLst/>
                            <a:latin typeface="Cambria Math" panose="02040503050406030204" pitchFamily="18" charset="0"/>
                            <a:cs typeface="Times New Roman" panose="02020603050405020304" pitchFamily="18" charset="0"/>
                          </a:rPr>
                          <m:t>𝑡</m:t>
                        </m:r>
                      </m:e>
                    </m:d>
                    <m:r>
                      <a:rPr lang="en-US" b="0" i="0" smtClean="0">
                        <a:effectLst/>
                        <a:latin typeface="Cambria Math" panose="02040503050406030204" pitchFamily="18" charset="0"/>
                        <a:cs typeface="Times New Roman" panose="02020603050405020304" pitchFamily="18" charset="0"/>
                      </a:rPr>
                      <m:t>−</m:t>
                    </m:r>
                    <m:rad>
                      <m:radPr>
                        <m:degHide m:val="on"/>
                        <m:ctrlPr>
                          <a:rPr lang="en-US" b="0" i="1" smtClean="0">
                            <a:effectLst/>
                            <a:latin typeface="Cambria Math" panose="02040503050406030204" pitchFamily="18" charset="0"/>
                            <a:cs typeface="Times New Roman" panose="02020603050405020304" pitchFamily="18" charset="0"/>
                          </a:rPr>
                        </m:ctrlPr>
                      </m:radPr>
                      <m:deg/>
                      <m:e>
                        <m:r>
                          <a:rPr lang="en-US" b="0" i="1" smtClean="0">
                            <a:effectLst/>
                            <a:latin typeface="Cambria Math" panose="02040503050406030204" pitchFamily="18" charset="0"/>
                            <a:cs typeface="Times New Roman" panose="02020603050405020304" pitchFamily="18" charset="0"/>
                          </a:rPr>
                          <m:t>3</m:t>
                        </m:r>
                      </m:e>
                    </m:rad>
                    <m:r>
                      <a:rPr lang="en-US" b="0" i="1" smtClean="0">
                        <a:effectLst/>
                        <a:latin typeface="Cambria Math" panose="02040503050406030204" pitchFamily="18" charset="0"/>
                        <a:cs typeface="Times New Roman" panose="02020603050405020304" pitchFamily="18" charset="0"/>
                      </a:rPr>
                      <m:t>=0.</m:t>
                    </m:r>
                  </m:oMath>
                </a14:m>
                <a:endParaRPr lang="en-US" b="0" i="0" dirty="0">
                  <a:effectLst/>
                  <a:cs typeface="Times New Roman" panose="02020603050405020304" pitchFamily="18" charset="0"/>
                </a:endParaRPr>
              </a:p>
              <a:p>
                <a:r>
                  <a:rPr lang="en-IN" sz="2800" b="1" dirty="0"/>
                  <a:t>Solution</a:t>
                </a:r>
              </a:p>
              <a:p>
                <a:endParaRPr lang="en-IN" b="1" dirty="0">
                  <a:cs typeface="Times New Roman" panose="02020603050405020304" pitchFamily="18" charset="0"/>
                </a:endParaRPr>
              </a:p>
              <a:p>
                <a:endParaRPr lang="en-IN" b="1" dirty="0">
                  <a:cs typeface="Times New Roman" panose="02020603050405020304" pitchFamily="18" charset="0"/>
                </a:endParaRPr>
              </a:p>
              <a:p>
                <a:endParaRPr lang="en-IN" b="1" dirty="0">
                  <a:cs typeface="Times New Roman" panose="02020603050405020304" pitchFamily="18" charset="0"/>
                </a:endParaRPr>
              </a:p>
              <a:p>
                <a:r>
                  <a:rPr lang="en-US" b="0" i="0" dirty="0">
                    <a:effectLst/>
                    <a:cs typeface="Times New Roman" panose="02020603050405020304" pitchFamily="18" charset="0"/>
                  </a:rPr>
                  <a:t>The period of cosine is</a:t>
                </a:r>
                <a:r>
                  <a:rPr lang="en-IN" b="1" i="0" dirty="0">
                    <a:effectLst/>
                    <a:cs typeface="Times New Roman" panose="02020603050405020304" pitchFamily="18" charset="0"/>
                  </a:rPr>
                  <a:t> </a:t>
                </a:r>
                <a:r>
                  <a:rPr lang="en-US" dirty="0">
                    <a:latin typeface="Cambria Math" panose="02040503050406030204" pitchFamily="18" charset="0"/>
                    <a:ea typeface="Cambria Math" panose="02040503050406030204" pitchFamily="18" charset="0"/>
                  </a:rPr>
                  <a:t>2</a:t>
                </a:r>
                <a:r>
                  <a:rPr lang="el-GR" i="1" dirty="0">
                    <a:latin typeface="Cambria Math" panose="02040503050406030204" pitchFamily="18" charset="0"/>
                    <a:ea typeface="Cambria Math" panose="02040503050406030204" pitchFamily="18" charset="0"/>
                  </a:rPr>
                  <a:t>π </a:t>
                </a:r>
                <a:r>
                  <a:rPr lang="en-IN" dirty="0">
                    <a:cs typeface="Times New Roman" panose="02020603050405020304" pitchFamily="18" charset="0"/>
                  </a:rPr>
                  <a:t>, </a:t>
                </a:r>
                <a:r>
                  <a:rPr lang="en-US" dirty="0"/>
                  <a:t>and we see on the interval </a:t>
                </a:r>
                <a:r>
                  <a:rPr lang="en-US" dirty="0">
                    <a:latin typeface="Cambria Math" panose="02040503050406030204" pitchFamily="18" charset="0"/>
                    <a:ea typeface="Cambria Math" panose="02040503050406030204" pitchFamily="18" charset="0"/>
                  </a:rPr>
                  <a:t>[0,</a:t>
                </a:r>
                <a:r>
                  <a:rPr lang="en-US" dirty="0"/>
                  <a:t> </a:t>
                </a:r>
                <a:r>
                  <a:rPr lang="en-US" dirty="0">
                    <a:latin typeface="Cambria Math" panose="02040503050406030204" pitchFamily="18" charset="0"/>
                    <a:ea typeface="Cambria Math" panose="02040503050406030204" pitchFamily="18" charset="0"/>
                  </a:rPr>
                  <a:t>2</a:t>
                </a:r>
                <a:r>
                  <a:rPr lang="el-GR" i="1" dirty="0">
                    <a:latin typeface="Cambria Math" panose="02040503050406030204" pitchFamily="18" charset="0"/>
                    <a:ea typeface="Cambria Math" panose="02040503050406030204" pitchFamily="18" charset="0"/>
                  </a:rPr>
                  <a:t>π</a:t>
                </a:r>
                <a:r>
                  <a:rPr lang="en-US" dirty="0">
                    <a:latin typeface="Cambria Math" panose="02040503050406030204" pitchFamily="18" charset="0"/>
                    <a:ea typeface="Cambria Math" panose="02040503050406030204" pitchFamily="18" charset="0"/>
                  </a:rPr>
                  <a:t>)</a:t>
                </a:r>
                <a:r>
                  <a:rPr lang="en-US" dirty="0"/>
                  <a:t> there are two values at which </a:t>
                </a:r>
                <a14:m>
                  <m:oMath xmlns:m="http://schemas.openxmlformats.org/officeDocument/2006/math">
                    <m:r>
                      <m:rPr>
                        <m:sty m:val="p"/>
                      </m:rPr>
                      <a:rPr lang="en-US" b="0" i="0" smtClean="0">
                        <a:latin typeface="Cambria Math" panose="02040503050406030204" pitchFamily="18" charset="0"/>
                      </a:rPr>
                      <m:t>cos</m:t>
                    </m:r>
                    <m:d>
                      <m:dPr>
                        <m:ctrlPr>
                          <a:rPr lang="en-US" b="0" i="1" smtClean="0">
                            <a:latin typeface="Cambria Math" panose="02040503050406030204" pitchFamily="18" charset="0"/>
                          </a:rPr>
                        </m:ctrlPr>
                      </m:dPr>
                      <m:e>
                        <m:r>
                          <a:rPr lang="en-US" b="0" i="0" smtClean="0">
                            <a:latin typeface="Cambria Math" panose="02040503050406030204" pitchFamily="18" charset="0"/>
                          </a:rPr>
                          <m:t>3</m:t>
                        </m:r>
                        <m:r>
                          <a:rPr lang="en-US" b="0" i="1" smtClean="0">
                            <a:latin typeface="Cambria Math" panose="02040503050406030204" pitchFamily="18" charset="0"/>
                          </a:rPr>
                          <m:t>𝑡</m:t>
                        </m:r>
                      </m:e>
                    </m:d>
                    <m:r>
                      <a:rPr lang="en-US" b="0" i="0" smtClean="0">
                        <a:latin typeface="Cambria Math" panose="02040503050406030204" pitchFamily="18" charset="0"/>
                      </a:rPr>
                      <m:t>=</m:t>
                    </m:r>
                  </m:oMath>
                </a14:m>
                <a:r>
                  <a:rPr lang="ar-AE" dirty="0"/>
                  <a:t> </a:t>
                </a:r>
                <a14:m>
                  <m:oMath xmlns:m="http://schemas.openxmlformats.org/officeDocument/2006/math">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en-US" i="1">
                                <a:latin typeface="Cambria Math" panose="02040503050406030204" pitchFamily="18" charset="0"/>
                              </a:rPr>
                              <m:t>3</m:t>
                            </m:r>
                          </m:e>
                        </m:rad>
                      </m:num>
                      <m:den>
                        <m:r>
                          <a:rPr lang="en-US" i="1">
                            <a:latin typeface="Cambria Math" panose="02040503050406030204" pitchFamily="18" charset="0"/>
                          </a:rPr>
                          <m:t>2</m:t>
                        </m:r>
                      </m:den>
                    </m:f>
                  </m:oMath>
                </a14:m>
                <a:r>
                  <a:rPr lang="en-IN" dirty="0">
                    <a:cs typeface="Times New Roman" panose="02020603050405020304" pitchFamily="18" charset="0"/>
                  </a:rPr>
                  <a:t>.</a:t>
                </a:r>
              </a:p>
            </p:txBody>
          </p:sp>
        </mc:Choice>
        <mc:Fallback xmlns="">
          <p:sp>
            <p:nvSpPr>
              <p:cNvPr id="3" name="Text Placeholder 2">
                <a:extLst>
                  <a:ext uri="{FF2B5EF4-FFF2-40B4-BE49-F238E27FC236}">
                    <a16:creationId xmlns:a16="http://schemas.microsoft.com/office/drawing/2014/main" id="{56925F8B-55EC-C425-FBE4-97B1B83A937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481" t="-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492D639-6342-6D3F-842A-BB68707F15DC}"/>
                  </a:ext>
                </a:extLst>
              </p:cNvPr>
              <p:cNvGraphicFramePr>
                <a:graphicFrameLocks/>
              </p:cNvGraphicFramePr>
              <p:nvPr>
                <p:extLst>
                  <p:ext uri="{D42A27DB-BD31-4B8C-83A1-F6EECF244321}">
                    <p14:modId xmlns:p14="http://schemas.microsoft.com/office/powerpoint/2010/main" val="1578742303"/>
                  </p:ext>
                </p:extLst>
              </p:nvPr>
            </p:nvGraphicFramePr>
            <p:xfrm>
              <a:off x="460248" y="2317559"/>
              <a:ext cx="7693152" cy="1187641"/>
            </p:xfrm>
            <a:graphic>
              <a:graphicData uri="http://schemas.openxmlformats.org/drawingml/2006/table">
                <a:tbl>
                  <a:tblPr firstRow="1" bandRow="1">
                    <a:tableStyleId>{2D5ABB26-0587-4C30-8999-92F81FD0307C}</a:tableStyleId>
                  </a:tblPr>
                  <a:tblGrid>
                    <a:gridCol w="3344711">
                      <a:extLst>
                        <a:ext uri="{9D8B030D-6E8A-4147-A177-3AD203B41FA5}">
                          <a16:colId xmlns:a16="http://schemas.microsoft.com/office/drawing/2014/main" val="20000"/>
                        </a:ext>
                      </a:extLst>
                    </a:gridCol>
                    <a:gridCol w="4348441">
                      <a:extLst>
                        <a:ext uri="{9D8B030D-6E8A-4147-A177-3AD203B41FA5}">
                          <a16:colId xmlns:a16="http://schemas.microsoft.com/office/drawing/2014/main" val="20002"/>
                        </a:ext>
                      </a:extLst>
                    </a:gridCol>
                  </a:tblGrid>
                  <a:tr h="514350">
                    <a:tc>
                      <a:txBody>
                        <a:bodyPr/>
                        <a:lstStyle/>
                        <a:p>
                          <a:pPr algn="r">
                            <a:defRPr sz="1800"/>
                          </a:pPr>
                          <a14:m>
                            <m:oMathPara xmlns:m="http://schemas.openxmlformats.org/officeDocument/2006/math">
                              <m:oMathParaPr>
                                <m:jc m:val="centerGroup"/>
                              </m:oMathParaPr>
                              <m:oMath xmlns:m="http://schemas.openxmlformats.org/officeDocument/2006/math">
                                <m:r>
                                  <a:rPr lang="en-US" sz="2400" b="0" i="0" smtClean="0">
                                    <a:latin typeface="Cambria Math" panose="02040503050406030204" pitchFamily="18" charset="0"/>
                                  </a:rPr>
                                  <m:t>2</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m:t>
                                </m:r>
                                <m:d>
                                  <m:dPr>
                                    <m:ctrlPr>
                                      <a:rPr lang="en-US" sz="2400" b="0" i="1" smtClean="0">
                                        <a:latin typeface="Cambria Math" panose="02040503050406030204" pitchFamily="18" charset="0"/>
                                      </a:rPr>
                                    </m:ctrlPr>
                                  </m:dPr>
                                  <m:e>
                                    <m:r>
                                      <a:rPr lang="en-US" sz="2400" b="0" i="0" smtClean="0">
                                        <a:latin typeface="Cambria Math" panose="02040503050406030204" pitchFamily="18" charset="0"/>
                                      </a:rPr>
                                      <m:t>3</m:t>
                                    </m:r>
                                    <m:r>
                                      <a:rPr lang="en-US" sz="2400" b="0" i="1" smtClean="0">
                                        <a:latin typeface="Cambria Math" panose="02040503050406030204" pitchFamily="18" charset="0"/>
                                      </a:rPr>
                                      <m:t>𝑡</m:t>
                                    </m:r>
                                  </m:e>
                                </m:d>
                                <m:r>
                                  <a:rPr lang="en-US" sz="2400" b="0" i="0" smtClean="0">
                                    <a:latin typeface="Cambria Math" panose="02040503050406030204" pitchFamily="18" charset="0"/>
                                  </a:rPr>
                                  <m:t>−</m:t>
                                </m:r>
                                <m:rad>
                                  <m:radPr>
                                    <m:degHide m:val="on"/>
                                    <m:ctrlPr>
                                      <a:rPr lang="en-US" sz="2400" b="0" i="1" smtClean="0">
                                        <a:effectLst/>
                                        <a:latin typeface="Cambria Math" panose="02040503050406030204" pitchFamily="18" charset="0"/>
                                        <a:cs typeface="Times New Roman" panose="02020603050405020304" pitchFamily="18" charset="0"/>
                                      </a:rPr>
                                    </m:ctrlPr>
                                  </m:radPr>
                                  <m:deg/>
                                  <m:e>
                                    <m:r>
                                      <a:rPr lang="en-US" sz="2400" b="0" i="1" smtClean="0">
                                        <a:effectLst/>
                                        <a:latin typeface="Cambria Math" panose="02040503050406030204" pitchFamily="18" charset="0"/>
                                        <a:cs typeface="Times New Roman" panose="02020603050405020304" pitchFamily="18" charset="0"/>
                                      </a:rPr>
                                      <m:t>3</m:t>
                                    </m:r>
                                  </m:e>
                                </m:rad>
                                <m:r>
                                  <a:rPr lang="en-US" sz="2400" b="0" i="1" smtClean="0">
                                    <a:effectLst/>
                                    <a:latin typeface="Cambria Math" panose="02040503050406030204" pitchFamily="18" charset="0"/>
                                    <a:cs typeface="Times New Roman" panose="02020603050405020304" pitchFamily="18" charset="0"/>
                                  </a:rPr>
                                  <m:t>=</m:t>
                                </m:r>
                                <m:r>
                                  <a:rPr lang="en-US" sz="2400" b="0" i="1" smtClean="0">
                                    <a:effectLst/>
                                    <a:latin typeface="Cambria Math" panose="02040503050406030204" pitchFamily="18" charset="0"/>
                                    <a:cs typeface="Times New Roman" panose="02020603050405020304" pitchFamily="18" charset="0"/>
                                  </a:rPr>
                                  <m:t>0</m:t>
                                </m:r>
                              </m:oMath>
                            </m:oMathPara>
                          </a14:m>
                          <a:endParaRPr sz="2400" dirty="0"/>
                        </a:p>
                      </a:txBody>
                      <a:tcPr/>
                    </a:tc>
                    <a:tc rowSpan="2">
                      <a:txBody>
                        <a:bodyPr/>
                        <a:lstStyle/>
                        <a:p>
                          <a:pPr algn="l">
                            <a:defRPr b="1"/>
                          </a:pPr>
                          <a:r>
                            <a:rPr lang="en-US" b="0" dirty="0"/>
                            <a:t>Begin by isolating the single trigonometric function.</a:t>
                          </a:r>
                          <a:endParaRPr lang="en-US" b="0" i="0" dirty="0"/>
                        </a:p>
                      </a:txBody>
                      <a:tcPr/>
                    </a:tc>
                    <a:extLst>
                      <a:ext uri="{0D108BD9-81ED-4DB2-BD59-A6C34878D82A}">
                        <a16:rowId xmlns:a16="http://schemas.microsoft.com/office/drawing/2014/main" val="10000"/>
                      </a:ext>
                    </a:extLst>
                  </a:tr>
                  <a:tr h="514350">
                    <a:tc>
                      <a:txBody>
                        <a:bodyPr/>
                        <a:lstStyle/>
                        <a:p>
                          <a:pPr algn="l">
                            <a:defRPr sz="1800"/>
                          </a:pPr>
                          <a:r>
                            <a:rPr lang="en-IN" sz="2400" dirty="0"/>
                            <a:t>​                  </a:t>
                          </a:r>
                          <a14:m>
                            <m:oMath xmlns:m="http://schemas.openxmlformats.org/officeDocument/2006/math">
                              <m:r>
                                <m:rPr>
                                  <m:sty m:val="p"/>
                                </m:rPr>
                                <a:rPr lang="en-US" sz="2400" b="0" i="0" smtClean="0">
                                  <a:latin typeface="Cambria Math" panose="02040503050406030204" pitchFamily="18" charset="0"/>
                                </a:rPr>
                                <m:t>cos</m:t>
                              </m:r>
                              <m:r>
                                <a:rPr lang="en-US" sz="2400" b="0" i="0" smtClean="0">
                                  <a:latin typeface="Cambria Math" panose="02040503050406030204" pitchFamily="18" charset="0"/>
                                </a:rPr>
                                <m:t> </m:t>
                              </m:r>
                              <m:d>
                                <m:dPr>
                                  <m:ctrlPr>
                                    <a:rPr lang="en-US" sz="2400" b="0" i="1" smtClean="0">
                                      <a:latin typeface="Cambria Math" panose="02040503050406030204" pitchFamily="18" charset="0"/>
                                    </a:rPr>
                                  </m:ctrlPr>
                                </m:dPr>
                                <m:e>
                                  <m:r>
                                    <a:rPr lang="en-US" sz="2400" b="0" i="0" smtClean="0">
                                      <a:latin typeface="Cambria Math" panose="02040503050406030204" pitchFamily="18" charset="0"/>
                                    </a:rPr>
                                    <m:t>3</m:t>
                                  </m:r>
                                  <m:r>
                                    <a:rPr lang="en-US" sz="2400" b="0" i="1" smtClean="0">
                                      <a:latin typeface="Cambria Math" panose="02040503050406030204" pitchFamily="18" charset="0"/>
                                    </a:rPr>
                                    <m:t>𝑡</m:t>
                                  </m:r>
                                </m:e>
                              </m:d>
                              <m:r>
                                <a:rPr lang="en-US" sz="2400" b="0" i="0" smtClean="0">
                                  <a:latin typeface="Cambria Math" panose="02040503050406030204" pitchFamily="18" charset="0"/>
                                </a:rPr>
                                <m:t>=</m:t>
                              </m:r>
                              <m:f>
                                <m:fPr>
                                  <m:ctrlPr>
                                    <a:rPr lang="ar-AE" sz="2400" i="1" smtClean="0">
                                      <a:latin typeface="Cambria Math" panose="02040503050406030204" pitchFamily="18" charset="0"/>
                                    </a:rPr>
                                  </m:ctrlPr>
                                </m:fPr>
                                <m:num>
                                  <m:rad>
                                    <m:radPr>
                                      <m:degHide m:val="on"/>
                                      <m:ctrlPr>
                                        <a:rPr lang="ar-AE" sz="2400" i="1" smtClean="0">
                                          <a:latin typeface="Cambria Math" panose="02040503050406030204" pitchFamily="18" charset="0"/>
                                        </a:rPr>
                                      </m:ctrlPr>
                                    </m:radPr>
                                    <m:deg/>
                                    <m:e>
                                      <m:r>
                                        <a:rPr lang="en-US" sz="2400" b="0" i="1" smtClean="0">
                                          <a:latin typeface="Cambria Math" panose="02040503050406030204" pitchFamily="18" charset="0"/>
                                        </a:rPr>
                                        <m:t>3</m:t>
                                      </m:r>
                                    </m:e>
                                  </m:rad>
                                </m:num>
                                <m:den>
                                  <m:r>
                                    <a:rPr lang="en-US" sz="2400" b="0" i="1" smtClean="0">
                                      <a:latin typeface="Cambria Math" panose="02040503050406030204" pitchFamily="18" charset="0"/>
                                    </a:rPr>
                                    <m:t>2</m:t>
                                  </m:r>
                                </m:den>
                              </m:f>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A492D639-6342-6D3F-842A-BB68707F15DC}"/>
                  </a:ext>
                </a:extLst>
              </p:cNvPr>
              <p:cNvGraphicFramePr>
                <a:graphicFrameLocks/>
              </p:cNvGraphicFramePr>
              <p:nvPr>
                <p:extLst>
                  <p:ext uri="{D42A27DB-BD31-4B8C-83A1-F6EECF244321}">
                    <p14:modId xmlns:p14="http://schemas.microsoft.com/office/powerpoint/2010/main" val="1578742303"/>
                  </p:ext>
                </p:extLst>
              </p:nvPr>
            </p:nvGraphicFramePr>
            <p:xfrm>
              <a:off x="460248" y="2317559"/>
              <a:ext cx="7693152" cy="1187641"/>
            </p:xfrm>
            <a:graphic>
              <a:graphicData uri="http://schemas.openxmlformats.org/drawingml/2006/table">
                <a:tbl>
                  <a:tblPr firstRow="1" bandRow="1">
                    <a:tableStyleId>{2D5ABB26-0587-4C30-8999-92F81FD0307C}</a:tableStyleId>
                  </a:tblPr>
                  <a:tblGrid>
                    <a:gridCol w="3344711">
                      <a:extLst>
                        <a:ext uri="{9D8B030D-6E8A-4147-A177-3AD203B41FA5}">
                          <a16:colId xmlns:a16="http://schemas.microsoft.com/office/drawing/2014/main" val="20000"/>
                        </a:ext>
                      </a:extLst>
                    </a:gridCol>
                    <a:gridCol w="4348441">
                      <a:extLst>
                        <a:ext uri="{9D8B030D-6E8A-4147-A177-3AD203B41FA5}">
                          <a16:colId xmlns:a16="http://schemas.microsoft.com/office/drawing/2014/main" val="20002"/>
                        </a:ext>
                      </a:extLst>
                    </a:gridCol>
                  </a:tblGrid>
                  <a:tr h="514350">
                    <a:tc>
                      <a:txBody>
                        <a:bodyPr/>
                        <a:lstStyle/>
                        <a:p>
                          <a:endParaRPr lang="en-US"/>
                        </a:p>
                      </a:txBody>
                      <a:tcPr>
                        <a:blipFill>
                          <a:blip r:embed="rId3"/>
                          <a:stretch>
                            <a:fillRect t="-5952" r="-130055" b="-145238"/>
                          </a:stretch>
                        </a:blipFill>
                      </a:tcPr>
                    </a:tc>
                    <a:tc rowSpan="2">
                      <a:txBody>
                        <a:bodyPr/>
                        <a:lstStyle/>
                        <a:p>
                          <a:pPr algn="l">
                            <a:defRPr b="1"/>
                          </a:pPr>
                          <a:r>
                            <a:rPr lang="en-US" b="0" dirty="0"/>
                            <a:t>Begin by isolating the single trigonometric function.</a:t>
                          </a:r>
                          <a:endParaRPr lang="en-US" b="0" i="0" dirty="0"/>
                        </a:p>
                      </a:txBody>
                      <a:tcPr/>
                    </a:tc>
                    <a:extLst>
                      <a:ext uri="{0D108BD9-81ED-4DB2-BD59-A6C34878D82A}">
                        <a16:rowId xmlns:a16="http://schemas.microsoft.com/office/drawing/2014/main" val="10000"/>
                      </a:ext>
                    </a:extLst>
                  </a:tr>
                  <a:tr h="673291">
                    <a:tc>
                      <a:txBody>
                        <a:bodyPr/>
                        <a:lstStyle/>
                        <a:p>
                          <a:endParaRPr lang="en-US"/>
                        </a:p>
                      </a:txBody>
                      <a:tcPr>
                        <a:blipFill>
                          <a:blip r:embed="rId3"/>
                          <a:stretch>
                            <a:fillRect t="-80180" r="-130055" b="-9910"/>
                          </a:stretch>
                        </a:blipFill>
                      </a:tcPr>
                    </a:tc>
                    <a:tc vMerge="1">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1713061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5D30-4AC4-45DE-208E-26C930143B78}"/>
              </a:ext>
            </a:extLst>
          </p:cNvPr>
          <p:cNvSpPr>
            <a:spLocks noGrp="1"/>
          </p:cNvSpPr>
          <p:nvPr>
            <p:ph type="title"/>
          </p:nvPr>
        </p:nvSpPr>
        <p:spPr/>
        <p:txBody>
          <a:bodyPr/>
          <a:lstStyle/>
          <a:p>
            <a:r>
              <a:rPr lang="en-US" dirty="0"/>
              <a:t>Example 8: Solving Equations with Multiples of Angles</a:t>
            </a:r>
            <a:r>
              <a:rPr lang="en-US" sz="3200" dirty="0"/>
              <a:t>—Slide 2</a:t>
            </a:r>
            <a:endParaRPr lang="en-IN" dirty="0"/>
          </a:p>
        </p:txBody>
      </p:sp>
      <p:sp>
        <p:nvSpPr>
          <p:cNvPr id="3" name="Text Placeholder 2">
            <a:extLst>
              <a:ext uri="{FF2B5EF4-FFF2-40B4-BE49-F238E27FC236}">
                <a16:creationId xmlns:a16="http://schemas.microsoft.com/office/drawing/2014/main" id="{000C921D-6030-E2FC-3428-6080DFF02279}"/>
              </a:ext>
            </a:extLst>
          </p:cNvPr>
          <p:cNvSpPr>
            <a:spLocks noGrp="1"/>
          </p:cNvSpPr>
          <p:nvPr>
            <p:ph type="body" sz="quarter" idx="10"/>
          </p:nvPr>
        </p:nvSpPr>
        <p:spPr/>
        <p:txBody>
          <a:bodyPr/>
          <a:lstStyle/>
          <a:p>
            <a:endParaRPr lang="en-US" dirty="0"/>
          </a:p>
          <a:p>
            <a:endParaRPr lang="en-IN" dirty="0"/>
          </a:p>
        </p:txBody>
      </p:sp>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7F42C71E-A373-317E-DE70-5A949438CF08}"/>
                  </a:ext>
                </a:extLst>
              </p:cNvPr>
              <p:cNvGraphicFramePr>
                <a:graphicFrameLocks/>
              </p:cNvGraphicFramePr>
              <p:nvPr>
                <p:extLst>
                  <p:ext uri="{D42A27DB-BD31-4B8C-83A1-F6EECF244321}">
                    <p14:modId xmlns:p14="http://schemas.microsoft.com/office/powerpoint/2010/main" val="3781569230"/>
                  </p:ext>
                </p:extLst>
              </p:nvPr>
            </p:nvGraphicFramePr>
            <p:xfrm>
              <a:off x="466344" y="1245870"/>
              <a:ext cx="8229600" cy="1554480"/>
            </p:xfrm>
            <a:graphic>
              <a:graphicData uri="http://schemas.openxmlformats.org/drawingml/2006/table">
                <a:tbl>
                  <a:tblPr firstRow="1" bandRow="1">
                    <a:tableStyleId>{2D5ABB26-0587-4C30-8999-92F81FD0307C}</a:tableStyleId>
                  </a:tblPr>
                  <a:tblGrid>
                    <a:gridCol w="1972056">
                      <a:extLst>
                        <a:ext uri="{9D8B030D-6E8A-4147-A177-3AD203B41FA5}">
                          <a16:colId xmlns:a16="http://schemas.microsoft.com/office/drawing/2014/main" val="20000"/>
                        </a:ext>
                      </a:extLst>
                    </a:gridCol>
                    <a:gridCol w="533400">
                      <a:extLst>
                        <a:ext uri="{9D8B030D-6E8A-4147-A177-3AD203B41FA5}">
                          <a16:colId xmlns:a16="http://schemas.microsoft.com/office/drawing/2014/main" val="558933462"/>
                        </a:ext>
                      </a:extLst>
                    </a:gridCol>
                    <a:gridCol w="2209800">
                      <a:extLst>
                        <a:ext uri="{9D8B030D-6E8A-4147-A177-3AD203B41FA5}">
                          <a16:colId xmlns:a16="http://schemas.microsoft.com/office/drawing/2014/main" val="20001"/>
                        </a:ext>
                      </a:extLst>
                    </a:gridCol>
                    <a:gridCol w="3514344">
                      <a:extLst>
                        <a:ext uri="{9D8B030D-6E8A-4147-A177-3AD203B41FA5}">
                          <a16:colId xmlns:a16="http://schemas.microsoft.com/office/drawing/2014/main" val="20002"/>
                        </a:ext>
                      </a:extLst>
                    </a:gridCol>
                  </a:tblGrid>
                  <a:tr h="914400">
                    <a:tc>
                      <a:txBody>
                        <a:bodyPr/>
                        <a:lstStyle/>
                        <a:p>
                          <a:pPr algn="l">
                            <a:defRPr sz="1800"/>
                          </a:pPr>
                          <a:r>
                            <a:rPr lang="en-IN" sz="2400" dirty="0"/>
                            <a:t>​</a:t>
                          </a:r>
                          <a14:m>
                            <m:oMath xmlns:m="http://schemas.openxmlformats.org/officeDocument/2006/math">
                              <m:r>
                                <a:rPr lang="en-US" sz="2400" b="0" i="0" smtClean="0">
                                  <a:latin typeface="Cambria Math" panose="02040503050406030204" pitchFamily="18" charset="0"/>
                                </a:rPr>
                                <m:t>3</m:t>
                              </m:r>
                              <m:r>
                                <a:rPr lang="en-US" sz="2400" b="0" i="1" smtClean="0">
                                  <a:latin typeface="Cambria Math" panose="02040503050406030204" pitchFamily="18" charset="0"/>
                                </a:rPr>
                                <m:t>𝑡</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rPr>
                                    <m:t>6</m:t>
                                  </m:r>
                                </m:den>
                              </m:f>
                              <m:r>
                                <a:rPr lang="en-US" sz="2400" b="0" i="1" smtClean="0">
                                  <a:latin typeface="Cambria Math" panose="02040503050406030204" pitchFamily="18" charset="0"/>
                                </a:rPr>
                                <m:t>+2</m:t>
                              </m:r>
                              <m:r>
                                <a:rPr lang="en-US" sz="2400" b="0" i="1" smtClean="0">
                                  <a:latin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𝜋</m:t>
                              </m:r>
                            </m:oMath>
                          </a14:m>
                          <a:endParaRPr sz="2400" i="1" dirty="0"/>
                        </a:p>
                      </a:txBody>
                      <a:tcPr/>
                    </a:tc>
                    <a:tc>
                      <a:txBody>
                        <a:bodyPr/>
                        <a:lstStyle/>
                        <a:p>
                          <a:pPr algn="l">
                            <a:defRPr sz="1800"/>
                          </a:pPr>
                          <a:r>
                            <a:rPr lang="en-US" sz="2400" dirty="0"/>
                            <a:t>or</a:t>
                          </a:r>
                          <a:endParaRPr sz="2400" dirty="0"/>
                        </a:p>
                      </a:txBody>
                      <a:tcPr/>
                    </a:tc>
                    <a:tc>
                      <a:txBody>
                        <a:bodyPr/>
                        <a:lstStyle/>
                        <a:p>
                          <a:pPr algn="l">
                            <a:defRPr sz="1800"/>
                          </a:pPr>
                          <a:r>
                            <a:rPr lang="ar-AE" sz="2400" dirty="0"/>
                            <a:t>​</a:t>
                          </a:r>
                          <a14:m>
                            <m:oMath xmlns:m="http://schemas.openxmlformats.org/officeDocument/2006/math">
                              <m:r>
                                <a:rPr lang="en-US" sz="2400" b="0" i="0" smtClean="0">
                                  <a:latin typeface="Cambria Math" panose="02040503050406030204" pitchFamily="18" charset="0"/>
                                </a:rPr>
                                <m:t>3</m:t>
                              </m:r>
                              <m:r>
                                <a:rPr lang="en-US" sz="2400" b="0" i="1" smtClean="0">
                                  <a:latin typeface="Cambria Math" panose="02040503050406030204" pitchFamily="18" charset="0"/>
                                </a:rPr>
                                <m:t>𝑡</m:t>
                              </m:r>
                              <m:r>
                                <a:rPr lang="ar-AE" sz="2400">
                                  <a:latin typeface="Cambria Math"/>
                                </a:rPr>
                                <m:t>=</m:t>
                              </m:r>
                              <m:f>
                                <m:fPr>
                                  <m:ctrlPr>
                                    <a:rPr lang="ar-AE" sz="2400" i="1" smtClean="0">
                                      <a:latin typeface="Cambria Math" panose="02040503050406030204" pitchFamily="18" charset="0"/>
                                    </a:rPr>
                                  </m:ctrlPr>
                                </m:fPr>
                                <m:num>
                                  <m:r>
                                    <a:rPr lang="en-US" sz="2400" b="0" i="1" smtClean="0">
                                      <a:latin typeface="Cambria Math" panose="02040503050406030204" pitchFamily="18" charset="0"/>
                                    </a:rPr>
                                    <m:t>11</m:t>
                                  </m:r>
                                  <m:r>
                                    <a:rPr lang="ar-AE" sz="240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rPr>
                                    <m:t>6</m:t>
                                  </m:r>
                                </m:den>
                              </m:f>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𝜋</m:t>
                              </m:r>
                            </m:oMath>
                          </a14:m>
                          <a:endParaRPr sz="2400" dirty="0"/>
                        </a:p>
                      </a:txBody>
                      <a:tcPr/>
                    </a:tc>
                    <a:tc>
                      <a:txBody>
                        <a:bodyPr/>
                        <a:lstStyle/>
                        <a:p>
                          <a:pPr algn="l">
                            <a:defRPr b="1"/>
                          </a:pPr>
                          <a:r>
                            <a:rPr lang="en-US" sz="1800" b="0" i="0" kern="1200" dirty="0">
                              <a:solidFill>
                                <a:schemeClr val="tx1"/>
                              </a:solidFill>
                              <a:effectLst/>
                              <a:latin typeface="+mn-lt"/>
                              <a:ea typeface="+mn-ea"/>
                              <a:cs typeface="+mn-cs"/>
                            </a:rPr>
                            <a:t>There are two solutions of the equation in any interval of length 2</a:t>
                          </a:r>
                          <a14:m>
                            <m:oMath xmlns:m="http://schemas.openxmlformats.org/officeDocument/2006/math">
                              <m:r>
                                <a:rPr lang="en-US" sz="1800" b="0" i="1" kern="1200" smtClean="0">
                                  <a:solidFill>
                                    <a:schemeClr val="tx1"/>
                                  </a:solidFill>
                                  <a:effectLst/>
                                  <a:latin typeface="Cambria Math" panose="02040503050406030204" pitchFamily="18" charset="0"/>
                                  <a:ea typeface="Cambria Math" panose="02040503050406030204" pitchFamily="18" charset="0"/>
                                  <a:cs typeface="+mn-cs"/>
                                </a:rPr>
                                <m:t>𝜋</m:t>
                              </m:r>
                            </m:oMath>
                          </a14:m>
                          <a:r>
                            <a:rPr lang="en-US" b="0" i="0" dirty="0"/>
                            <a:t>.</a:t>
                          </a:r>
                          <a:endParaRPr b="0" i="0" dirty="0"/>
                        </a:p>
                      </a:txBody>
                      <a:tcPr/>
                    </a:tc>
                    <a:extLst>
                      <a:ext uri="{0D108BD9-81ED-4DB2-BD59-A6C34878D82A}">
                        <a16:rowId xmlns:a16="http://schemas.microsoft.com/office/drawing/2014/main" val="10000"/>
                      </a:ext>
                    </a:extLst>
                  </a:tr>
                  <a:tr h="610712">
                    <a:tc>
                      <a:txBody>
                        <a:bodyPr/>
                        <a:lstStyle/>
                        <a:p>
                          <a:r>
                            <a:rPr lang="en-IN" sz="2400" dirty="0"/>
                            <a:t>​</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0"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rPr>
                                    <m:t>18</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rPr>
                                    <m:t>3</m:t>
                                  </m:r>
                                </m:den>
                              </m:f>
                            </m:oMath>
                          </a14:m>
                          <a:endParaRPr lang="en-IN" dirty="0"/>
                        </a:p>
                      </a:txBody>
                      <a:tcPr/>
                    </a:tc>
                    <a:tc>
                      <a:txBody>
                        <a:bodyPr/>
                        <a:lstStyle/>
                        <a:p>
                          <a:r>
                            <a:rPr lang="en-US" sz="2400"/>
                            <a:t>or</a:t>
                          </a:r>
                          <a:endParaRPr lang="en-IN"/>
                        </a:p>
                      </a:txBody>
                      <a:tcPr/>
                    </a:tc>
                    <a:tc>
                      <a:txBody>
                        <a:bodyPr/>
                        <a:lstStyle/>
                        <a:p>
                          <a:r>
                            <a:rPr lang="ar-AE" sz="2400" dirty="0"/>
                            <a:t>​</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𝑡</m:t>
                              </m:r>
                              <m:r>
                                <a:rPr lang="ar-AE" sz="2400">
                                  <a:latin typeface="Cambria Math"/>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11</m:t>
                                  </m:r>
                                  <m:r>
                                    <a:rPr lang="en-US" sz="2400" b="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rPr>
                                    <m:t>18</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rPr>
                                    <m:t>3</m:t>
                                  </m:r>
                                </m:den>
                              </m:f>
                            </m:oMath>
                          </a14:m>
                          <a:endParaRPr lang="en-IN" dirty="0"/>
                        </a:p>
                      </a:txBody>
                      <a:tcPr/>
                    </a:tc>
                    <a:tc>
                      <a:txBody>
                        <a:bodyPr/>
                        <a:lstStyle/>
                        <a:p>
                          <a:pPr algn="l">
                            <a:defRPr b="1"/>
                          </a:pPr>
                          <a:r>
                            <a:rPr lang="en-IN" sz="1800" b="0" i="0" kern="1200" dirty="0">
                              <a:solidFill>
                                <a:schemeClr val="tx1"/>
                              </a:solidFill>
                              <a:effectLst/>
                              <a:latin typeface="+mn-lt"/>
                              <a:ea typeface="+mn-ea"/>
                              <a:cs typeface="+mn-cs"/>
                            </a:rPr>
                            <a:t>Divide both sides (including the 2</a:t>
                          </a:r>
                          <a:r>
                            <a:rPr lang="en-IN" sz="1800" b="0" i="1" kern="1200" dirty="0">
                              <a:solidFill>
                                <a:schemeClr val="tx1"/>
                              </a:solidFill>
                              <a:effectLst/>
                              <a:latin typeface="+mn-lt"/>
                              <a:ea typeface="+mn-ea"/>
                              <a:cs typeface="+mn-cs"/>
                            </a:rPr>
                            <a:t>n</a:t>
                          </a:r>
                          <a14:m>
                            <m:oMath xmlns:m="http://schemas.openxmlformats.org/officeDocument/2006/math">
                              <m:r>
                                <a:rPr lang="en-US" sz="1800" b="0" i="1" kern="1200" smtClean="0">
                                  <a:solidFill>
                                    <a:schemeClr val="tx1"/>
                                  </a:solidFill>
                                  <a:effectLst/>
                                  <a:latin typeface="Cambria Math" panose="02040503050406030204" pitchFamily="18" charset="0"/>
                                  <a:ea typeface="Cambria Math" panose="02040503050406030204" pitchFamily="18" charset="0"/>
                                  <a:cs typeface="+mn-cs"/>
                                </a:rPr>
                                <m:t>𝜋</m:t>
                              </m:r>
                            </m:oMath>
                          </a14:m>
                          <a:r>
                            <a:rPr lang="en-US" b="0" i="0" dirty="0"/>
                            <a:t> term) by 3 and solve for </a:t>
                          </a:r>
                          <a:r>
                            <a:rPr lang="en-US" b="0" i="1" dirty="0"/>
                            <a:t>t</a:t>
                          </a:r>
                          <a:r>
                            <a:rPr lang="en-US" b="0" i="0" dirty="0"/>
                            <a:t>.</a:t>
                          </a:r>
                          <a:endParaRPr b="0" i="0" dirty="0"/>
                        </a:p>
                      </a:txBody>
                      <a:tcPr/>
                    </a:tc>
                    <a:extLst>
                      <a:ext uri="{0D108BD9-81ED-4DB2-BD59-A6C34878D82A}">
                        <a16:rowId xmlns:a16="http://schemas.microsoft.com/office/drawing/2014/main" val="1726079932"/>
                      </a:ext>
                    </a:extLst>
                  </a:tr>
                </a:tbl>
              </a:graphicData>
            </a:graphic>
          </p:graphicFrame>
        </mc:Choice>
        <mc:Fallback xmlns="">
          <p:graphicFrame>
            <p:nvGraphicFramePr>
              <p:cNvPr id="6" name="Table Placeholder 2">
                <a:extLst>
                  <a:ext uri="{FF2B5EF4-FFF2-40B4-BE49-F238E27FC236}">
                    <a16:creationId xmlns:a16="http://schemas.microsoft.com/office/drawing/2014/main" id="{7F42C71E-A373-317E-DE70-5A949438CF08}"/>
                  </a:ext>
                </a:extLst>
              </p:cNvPr>
              <p:cNvGraphicFramePr>
                <a:graphicFrameLocks/>
              </p:cNvGraphicFramePr>
              <p:nvPr>
                <p:extLst>
                  <p:ext uri="{D42A27DB-BD31-4B8C-83A1-F6EECF244321}">
                    <p14:modId xmlns:p14="http://schemas.microsoft.com/office/powerpoint/2010/main" val="3781569230"/>
                  </p:ext>
                </p:extLst>
              </p:nvPr>
            </p:nvGraphicFramePr>
            <p:xfrm>
              <a:off x="466344" y="1245870"/>
              <a:ext cx="8229600" cy="1554480"/>
            </p:xfrm>
            <a:graphic>
              <a:graphicData uri="http://schemas.openxmlformats.org/drawingml/2006/table">
                <a:tbl>
                  <a:tblPr firstRow="1" bandRow="1">
                    <a:tableStyleId>{2D5ABB26-0587-4C30-8999-92F81FD0307C}</a:tableStyleId>
                  </a:tblPr>
                  <a:tblGrid>
                    <a:gridCol w="1972056">
                      <a:extLst>
                        <a:ext uri="{9D8B030D-6E8A-4147-A177-3AD203B41FA5}">
                          <a16:colId xmlns:a16="http://schemas.microsoft.com/office/drawing/2014/main" val="20000"/>
                        </a:ext>
                      </a:extLst>
                    </a:gridCol>
                    <a:gridCol w="533400">
                      <a:extLst>
                        <a:ext uri="{9D8B030D-6E8A-4147-A177-3AD203B41FA5}">
                          <a16:colId xmlns:a16="http://schemas.microsoft.com/office/drawing/2014/main" val="558933462"/>
                        </a:ext>
                      </a:extLst>
                    </a:gridCol>
                    <a:gridCol w="2209800">
                      <a:extLst>
                        <a:ext uri="{9D8B030D-6E8A-4147-A177-3AD203B41FA5}">
                          <a16:colId xmlns:a16="http://schemas.microsoft.com/office/drawing/2014/main" val="20001"/>
                        </a:ext>
                      </a:extLst>
                    </a:gridCol>
                    <a:gridCol w="3514344">
                      <a:extLst>
                        <a:ext uri="{9D8B030D-6E8A-4147-A177-3AD203B41FA5}">
                          <a16:colId xmlns:a16="http://schemas.microsoft.com/office/drawing/2014/main" val="20002"/>
                        </a:ext>
                      </a:extLst>
                    </a:gridCol>
                  </a:tblGrid>
                  <a:tr h="914400">
                    <a:tc>
                      <a:txBody>
                        <a:bodyPr/>
                        <a:lstStyle/>
                        <a:p>
                          <a:endParaRPr lang="en-US"/>
                        </a:p>
                      </a:txBody>
                      <a:tcPr>
                        <a:blipFill>
                          <a:blip r:embed="rId2"/>
                          <a:stretch>
                            <a:fillRect t="-5298" r="-316975" b="-79470"/>
                          </a:stretch>
                        </a:blipFill>
                      </a:tcPr>
                    </a:tc>
                    <a:tc>
                      <a:txBody>
                        <a:bodyPr/>
                        <a:lstStyle/>
                        <a:p>
                          <a:pPr algn="l">
                            <a:defRPr sz="1800"/>
                          </a:pPr>
                          <a:r>
                            <a:rPr lang="en-US" sz="2400" dirty="0"/>
                            <a:t>or</a:t>
                          </a:r>
                          <a:endParaRPr sz="2400" dirty="0"/>
                        </a:p>
                      </a:txBody>
                      <a:tcPr/>
                    </a:tc>
                    <a:tc>
                      <a:txBody>
                        <a:bodyPr/>
                        <a:lstStyle/>
                        <a:p>
                          <a:endParaRPr lang="en-US"/>
                        </a:p>
                      </a:txBody>
                      <a:tcPr>
                        <a:blipFill>
                          <a:blip r:embed="rId2"/>
                          <a:stretch>
                            <a:fillRect l="-113223" t="-5298" r="-158953" b="-79470"/>
                          </a:stretch>
                        </a:blipFill>
                      </a:tcPr>
                    </a:tc>
                    <a:tc>
                      <a:txBody>
                        <a:bodyPr/>
                        <a:lstStyle/>
                        <a:p>
                          <a:endParaRPr lang="en-US"/>
                        </a:p>
                      </a:txBody>
                      <a:tcPr>
                        <a:blipFill>
                          <a:blip r:embed="rId2"/>
                          <a:stretch>
                            <a:fillRect l="-134142" t="-5298" b="-79470"/>
                          </a:stretch>
                        </a:blipFill>
                      </a:tcPr>
                    </a:tc>
                    <a:extLst>
                      <a:ext uri="{0D108BD9-81ED-4DB2-BD59-A6C34878D82A}">
                        <a16:rowId xmlns:a16="http://schemas.microsoft.com/office/drawing/2014/main" val="10000"/>
                      </a:ext>
                    </a:extLst>
                  </a:tr>
                  <a:tr h="640080">
                    <a:tc>
                      <a:txBody>
                        <a:bodyPr/>
                        <a:lstStyle/>
                        <a:p>
                          <a:endParaRPr lang="en-US"/>
                        </a:p>
                      </a:txBody>
                      <a:tcPr>
                        <a:blipFill>
                          <a:blip r:embed="rId2"/>
                          <a:stretch>
                            <a:fillRect t="-151429" r="-316975" b="-14286"/>
                          </a:stretch>
                        </a:blipFill>
                      </a:tcPr>
                    </a:tc>
                    <a:tc>
                      <a:txBody>
                        <a:bodyPr/>
                        <a:lstStyle/>
                        <a:p>
                          <a:r>
                            <a:rPr lang="en-US" sz="2400"/>
                            <a:t>or</a:t>
                          </a:r>
                          <a:endParaRPr lang="en-IN"/>
                        </a:p>
                      </a:txBody>
                      <a:tcPr/>
                    </a:tc>
                    <a:tc>
                      <a:txBody>
                        <a:bodyPr/>
                        <a:lstStyle/>
                        <a:p>
                          <a:endParaRPr lang="en-US"/>
                        </a:p>
                      </a:txBody>
                      <a:tcPr>
                        <a:blipFill>
                          <a:blip r:embed="rId2"/>
                          <a:stretch>
                            <a:fillRect l="-113223" t="-151429" r="-158953" b="-14286"/>
                          </a:stretch>
                        </a:blipFill>
                      </a:tcPr>
                    </a:tc>
                    <a:tc>
                      <a:txBody>
                        <a:bodyPr/>
                        <a:lstStyle/>
                        <a:p>
                          <a:endParaRPr lang="en-US"/>
                        </a:p>
                      </a:txBody>
                      <a:tcPr>
                        <a:blipFill>
                          <a:blip r:embed="rId2"/>
                          <a:stretch>
                            <a:fillRect l="-134142" t="-151429" b="-14286"/>
                          </a:stretch>
                        </a:blipFill>
                      </a:tcPr>
                    </a:tc>
                    <a:extLst>
                      <a:ext uri="{0D108BD9-81ED-4DB2-BD59-A6C34878D82A}">
                        <a16:rowId xmlns:a16="http://schemas.microsoft.com/office/drawing/2014/main" val="1726079932"/>
                      </a:ext>
                    </a:extLst>
                  </a:tr>
                </a:tbl>
              </a:graphicData>
            </a:graphic>
          </p:graphicFrame>
        </mc:Fallback>
      </mc:AlternateContent>
    </p:spTree>
    <p:extLst>
      <p:ext uri="{BB962C8B-B14F-4D97-AF65-F5344CB8AC3E}">
        <p14:creationId xmlns:p14="http://schemas.microsoft.com/office/powerpoint/2010/main" val="919405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9</a:t>
            </a:r>
            <a:r>
              <a:rPr dirty="0"/>
              <a:t>: Solving Equations Using Inverse Trigonometric Functions</a:t>
            </a:r>
            <a:r>
              <a:rPr lang="en-US" sz="3200"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𝑥</m:t>
                        </m:r>
                      </m:e>
                    </m:func>
                    <m:r>
                      <a:rPr>
                        <a:latin typeface="Cambria Math" panose="02040503050406030204" pitchFamily="18" charset="0"/>
                      </a:rPr>
                      <m:t>=3</m:t>
                    </m:r>
                  </m:oMath>
                </a14:m>
                <a:r>
                  <a:rPr sz="2800"/>
                  <a:t> on the interval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9</a:t>
            </a:r>
            <a:r>
              <a:rPr dirty="0"/>
              <a:t>: Solving Equations Using Inverse Trigonometric Functions</a:t>
            </a:r>
            <a:r>
              <a:rPr lang="en-US" sz="3200" dirty="0"/>
              <a:t>—Slide 2</a:t>
            </a:r>
            <a:endParaRPr dirty="0"/>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CD18E1F-197F-458D-8FD5-0D830FB7206C}"/>
                  </a:ext>
                </a:extLst>
              </p:cNvPr>
              <p:cNvGraphicFramePr>
                <a:graphicFrameLocks/>
              </p:cNvGraphicFramePr>
              <p:nvPr>
                <p:extLst>
                  <p:ext uri="{D42A27DB-BD31-4B8C-83A1-F6EECF244321}">
                    <p14:modId xmlns:p14="http://schemas.microsoft.com/office/powerpoint/2010/main" val="4003681295"/>
                  </p:ext>
                </p:extLst>
              </p:nvPr>
            </p:nvGraphicFramePr>
            <p:xfrm>
              <a:off x="457200" y="1524000"/>
              <a:ext cx="8229600" cy="3428999"/>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519545">
                    <a:tc gridSpan="3">
                      <a:txBody>
                        <a:bodyPr/>
                        <a:lstStyle/>
                        <a:p>
                          <a:pPr algn="ctr">
                            <a:defRPr sz="1600"/>
                          </a:pPr>
                          <a:r>
                            <a:rPr lang="en-US" sz="2400" dirty="0"/>
                            <a:t>           </a:t>
                          </a:r>
                          <a:r>
                            <a:rPr sz="2400" dirty="0"/>
                            <a:t>​</a:t>
                          </a:r>
                          <a14:m>
                            <m:oMath xmlns:m="http://schemas.openxmlformats.org/officeDocument/2006/math">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tan</m:t>
                                      </m:r>
                                    </m:e>
                                    <m:sup>
                                      <m:r>
                                        <a:rPr sz="2400">
                                          <a:latin typeface="Cambria Math"/>
                                        </a:rPr>
                                        <m:t>2</m:t>
                                      </m:r>
                                    </m:sup>
                                  </m:sSup>
                                </m:fName>
                                <m:e>
                                  <m:r>
                                    <a:rPr sz="2400">
                                      <a:latin typeface="Cambria Math"/>
                                    </a:rPr>
                                    <m:t>𝑥</m:t>
                                  </m:r>
                                </m:e>
                              </m:func>
                              <m:r>
                                <a:rPr sz="2400">
                                  <a:latin typeface="Cambria Math"/>
                                </a:rPr>
                                <m:t>+2</m:t>
                              </m:r>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=3</m:t>
                              </m:r>
                            </m:oMath>
                          </a14:m>
                          <a:endParaRPr sz="2400" dirty="0"/>
                        </a:p>
                      </a:txBody>
                      <a:tcPr/>
                    </a:tc>
                    <a:tc hMerge="1">
                      <a:txBody>
                        <a:bodyPr/>
                        <a:lstStyle/>
                        <a:p>
                          <a:endParaRPr/>
                        </a:p>
                      </a:txBody>
                      <a:tcPr/>
                    </a:tc>
                    <a:tc hMerge="1">
                      <a:txBody>
                        <a:bodyPr/>
                        <a:lstStyle/>
                        <a:p>
                          <a:endParaRPr/>
                        </a:p>
                      </a:txBody>
                      <a:tcPr/>
                    </a:tc>
                    <a:tc rowSpan="2">
                      <a:txBody>
                        <a:bodyPr/>
                        <a:lstStyle/>
                        <a:p>
                          <a:r>
                            <a:rPr lang="en-US" sz="1800" b="0" i="0" u="none" strike="noStrike" kern="1200" baseline="0" dirty="0">
                              <a:solidFill>
                                <a:schemeClr val="tx1"/>
                              </a:solidFill>
                              <a:latin typeface="+mn-lt"/>
                              <a:ea typeface="+mn-ea"/>
                              <a:cs typeface="+mn-cs"/>
                            </a:rPr>
                            <a:t>The equation is quadratic in tangent and can be solved by factoring.</a:t>
                          </a:r>
                          <a:endParaRPr b="1" dirty="0"/>
                        </a:p>
                      </a:txBody>
                      <a:tcPr/>
                    </a:tc>
                    <a:extLst>
                      <a:ext uri="{0D108BD9-81ED-4DB2-BD59-A6C34878D82A}">
                        <a16:rowId xmlns:a16="http://schemas.microsoft.com/office/drawing/2014/main" val="10000"/>
                      </a:ext>
                    </a:extLst>
                  </a:tr>
                  <a:tr h="519545">
                    <a:tc gridSpan="3">
                      <a:txBody>
                        <a:bodyPr/>
                        <a:lstStyle/>
                        <a:p>
                          <a:pPr algn="ctr">
                            <a:defRPr sz="1600"/>
                          </a:pPr>
                          <a:r>
                            <a:rPr lang="en-US" sz="2400" dirty="0"/>
                            <a:t>    </a:t>
                          </a:r>
                          <a:r>
                            <a:rPr sz="2400" dirty="0"/>
                            <a:t>​</a:t>
                          </a:r>
                          <a14:m>
                            <m:oMath xmlns:m="http://schemas.openxmlformats.org/officeDocument/2006/math">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tan</m:t>
                                      </m:r>
                                    </m:e>
                                    <m:sup>
                                      <m:r>
                                        <a:rPr sz="2400">
                                          <a:latin typeface="Cambria Math"/>
                                        </a:rPr>
                                        <m:t>2</m:t>
                                      </m:r>
                                    </m:sup>
                                  </m:sSup>
                                </m:fName>
                                <m:e>
                                  <m:r>
                                    <a:rPr sz="2400">
                                      <a:latin typeface="Cambria Math"/>
                                    </a:rPr>
                                    <m:t>𝑥</m:t>
                                  </m:r>
                                </m:e>
                              </m:func>
                              <m:r>
                                <a:rPr sz="2400">
                                  <a:latin typeface="Cambria Math"/>
                                </a:rPr>
                                <m:t>+2</m:t>
                              </m:r>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−3=0</m:t>
                              </m:r>
                            </m:oMath>
                          </a14:m>
                          <a:endParaRPr sz="2400" dirty="0"/>
                        </a:p>
                      </a:txBody>
                      <a:tcPr/>
                    </a:tc>
                    <a:tc hMerge="1">
                      <a:txBody>
                        <a:bodyPr/>
                        <a:lstStyle/>
                        <a:p>
                          <a:endParaRPr/>
                        </a:p>
                      </a:txBody>
                      <a:tcPr/>
                    </a:tc>
                    <a:tc hMerge="1">
                      <a:txBody>
                        <a:bodyPr/>
                        <a:lstStyle/>
                        <a:p>
                          <a:endParaRPr/>
                        </a:p>
                      </a:txBody>
                      <a:tcPr/>
                    </a:tc>
                    <a:tc vMerge="1">
                      <a:txBody>
                        <a:bodyPr/>
                        <a:lstStyle/>
                        <a:p>
                          <a:pPr algn="l"/>
                          <a:endParaRPr dirty="0"/>
                        </a:p>
                      </a:txBody>
                      <a:tcPr/>
                    </a:tc>
                    <a:extLst>
                      <a:ext uri="{0D108BD9-81ED-4DB2-BD59-A6C34878D82A}">
                        <a16:rowId xmlns:a16="http://schemas.microsoft.com/office/drawing/2014/main" val="10001"/>
                      </a:ext>
                    </a:extLst>
                  </a:tr>
                  <a:tr h="727364">
                    <a:tc gridSpan="3">
                      <a:txBody>
                        <a:bodyPr/>
                        <a:lstStyle/>
                        <a:p>
                          <a:pPr algn="ctr">
                            <a:defRPr sz="1600"/>
                          </a:pPr>
                          <a:r>
                            <a:rPr sz="2400" dirty="0"/>
                            <a:t>​</a:t>
                          </a:r>
                          <a14:m>
                            <m:oMath xmlns:m="http://schemas.openxmlformats.org/officeDocument/2006/math">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+3</m:t>
                                  </m:r>
                                </m:e>
                              </m:d>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−1</m:t>
                                  </m:r>
                                </m:e>
                              </m:d>
                              <m:r>
                                <a:rPr sz="2400">
                                  <a:latin typeface="Cambria Math"/>
                                </a:rPr>
                                <m:t>=0</m:t>
                              </m:r>
                            </m:oMath>
                          </a14:m>
                          <a:endParaRPr sz="2400" dirty="0"/>
                        </a:p>
                      </a:txBody>
                      <a:tcPr/>
                    </a:tc>
                    <a:tc hMerge="1">
                      <a:txBody>
                        <a:bodyPr/>
                        <a:lstStyle/>
                        <a:p>
                          <a:endParaRPr/>
                        </a:p>
                      </a:txBody>
                      <a:tcPr/>
                    </a:tc>
                    <a:tc hMerge="1">
                      <a:txBody>
                        <a:bodyPr/>
                        <a:lstStyle/>
                        <a:p>
                          <a:endParaRPr/>
                        </a:p>
                      </a:txBody>
                      <a:tcPr/>
                    </a:tc>
                    <a:tc>
                      <a:txBody>
                        <a:bodyPr/>
                        <a:lstStyle/>
                        <a:p>
                          <a:pPr algn="l"/>
                          <a:endParaRPr lang="en-US" dirty="0"/>
                        </a:p>
                        <a:p>
                          <a:pPr algn="l"/>
                          <a:endParaRPr dirty="0"/>
                        </a:p>
                      </a:txBody>
                      <a:tcPr/>
                    </a:tc>
                    <a:extLst>
                      <a:ext uri="{0D108BD9-81ED-4DB2-BD59-A6C34878D82A}">
                        <a16:rowId xmlns:a16="http://schemas.microsoft.com/office/drawing/2014/main" val="10002"/>
                      </a:ext>
                    </a:extLst>
                  </a:tr>
                  <a:tr h="519545">
                    <a:tc>
                      <a:txBody>
                        <a:bodyPr/>
                        <a:lstStyle/>
                        <a:p>
                          <a:pPr algn="l">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=−3</m:t>
                              </m:r>
                            </m:oMath>
                          </a14:m>
                          <a:endParaRPr sz="2400" dirty="0"/>
                        </a:p>
                      </a:txBody>
                      <a:tcPr/>
                    </a:tc>
                    <a:tc>
                      <a:txBody>
                        <a:bodyPr/>
                        <a:lstStyle/>
                        <a:p>
                          <a:pPr algn="l">
                            <a:defRPr sz="1600"/>
                          </a:pPr>
                          <a:r>
                            <a:rPr sz="2400" dirty="0"/>
                            <a:t>or</a:t>
                          </a:r>
                        </a:p>
                      </a:txBody>
                      <a:tcPr/>
                    </a:tc>
                    <a:tc>
                      <a:txBody>
                        <a:bodyPr/>
                        <a:lstStyle/>
                        <a:p>
                          <a:pPr algn="l">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=1</m:t>
                              </m:r>
                            </m:oMath>
                          </a14:m>
                          <a:endParaRPr sz="2400" dirty="0"/>
                        </a:p>
                      </a:txBody>
                      <a:tcPr/>
                    </a:tc>
                    <a:tc rowSpan="2">
                      <a:txBody>
                        <a:bodyPr/>
                        <a:lstStyle/>
                        <a:p>
                          <a:pPr algn="l">
                            <a:defRPr sz="1100" b="1"/>
                          </a:pPr>
                          <a:r>
                            <a:rPr sz="1800" b="0" dirty="0"/>
                            <a:t>At this point, one of the two resulting equations can be solved easily. The other solution is </a:t>
                          </a:r>
                          <a14:m>
                            <m:oMath xmlns:m="http://schemas.openxmlformats.org/officeDocument/2006/math">
                              <m:sSup>
                                <m:sSupPr>
                                  <m:ctrlPr>
                                    <a:rPr sz="1800" b="0" i="1">
                                      <a:latin typeface="Cambria Math" panose="02040503050406030204" pitchFamily="18" charset="0"/>
                                    </a:rPr>
                                  </m:ctrlPr>
                                </m:sSupPr>
                                <m:e>
                                  <m:r>
                                    <m:rPr>
                                      <m:sty m:val="p"/>
                                    </m:rPr>
                                    <a:rPr sz="1800" b="0" i="0">
                                      <a:latin typeface="Cambria Math"/>
                                    </a:rPr>
                                    <m:t>tan</m:t>
                                  </m:r>
                                </m:e>
                                <m:sup>
                                  <m:r>
                                    <a:rPr sz="1800" b="0">
                                      <a:latin typeface="Cambria Math"/>
                                    </a:rPr>
                                    <m:t>−</m:t>
                                  </m:r>
                                  <m:r>
                                    <a:rPr sz="1800" b="0" i="1">
                                      <a:latin typeface="Cambria Math"/>
                                    </a:rPr>
                                    <m:t>1</m:t>
                                  </m:r>
                                </m:sup>
                              </m:sSup>
                              <m:r>
                                <a:rPr sz="1800" b="0">
                                  <a:latin typeface="Cambria Math"/>
                                </a:rPr>
                                <m:t>⁡</m:t>
                              </m:r>
                              <m:d>
                                <m:dPr>
                                  <m:ctrlPr>
                                    <a:rPr sz="1800" b="0" i="1">
                                      <a:latin typeface="Cambria Math" panose="02040503050406030204" pitchFamily="18" charset="0"/>
                                    </a:rPr>
                                  </m:ctrlPr>
                                </m:dPr>
                                <m:e>
                                  <m:r>
                                    <a:rPr sz="1800" b="0">
                                      <a:latin typeface="Cambria Math"/>
                                    </a:rPr>
                                    <m:t>−</m:t>
                                  </m:r>
                                  <m:r>
                                    <a:rPr sz="1800" b="0" i="1">
                                      <a:latin typeface="Cambria Math"/>
                                    </a:rPr>
                                    <m:t>3</m:t>
                                  </m:r>
                                </m:e>
                              </m:d>
                            </m:oMath>
                          </a14:m>
                          <a:r>
                            <a:rPr sz="1800" b="0" dirty="0"/>
                            <a:t>, which is approximately</a:t>
                          </a:r>
                          <a:r>
                            <a:rPr lang="en-US" sz="1800" b="0" dirty="0"/>
                            <a:t> </a:t>
                          </a:r>
                          <a:r>
                            <a:rPr lang="en-US" sz="1800" b="0" dirty="0">
                              <a:latin typeface="Cambria Math" panose="02040503050406030204" pitchFamily="18" charset="0"/>
                              <a:ea typeface="Cambria Math" panose="02040503050406030204" pitchFamily="18" charset="0"/>
                            </a:rPr>
                            <a:t>−1.2490</a:t>
                          </a:r>
                          <a:r>
                            <a:rPr sz="1800" b="0" dirty="0"/>
                            <a:t>.</a:t>
                          </a:r>
                        </a:p>
                      </a:txBody>
                      <a:tcPr/>
                    </a:tc>
                    <a:extLst>
                      <a:ext uri="{0D108BD9-81ED-4DB2-BD59-A6C34878D82A}">
                        <a16:rowId xmlns:a16="http://schemas.microsoft.com/office/drawing/2014/main" val="10003"/>
                      </a:ext>
                    </a:extLst>
                  </a:tr>
                  <a:tr h="1143000">
                    <a:tc>
                      <a:txBody>
                        <a:bodyPr/>
                        <a:lstStyle/>
                        <a:p>
                          <a:pPr algn="l">
                            <a:defRPr sz="1600"/>
                          </a:pPr>
                          <a:r>
                            <a:rPr sz="2400" dirty="0"/>
                            <a:t>​</a:t>
                          </a:r>
                          <a14:m>
                            <m:oMath xmlns:m="http://schemas.openxmlformats.org/officeDocument/2006/math">
                              <m:r>
                                <a:rPr sz="2400">
                                  <a:latin typeface="Cambria Math"/>
                                </a:rPr>
                                <m:t>𝑥</m:t>
                              </m:r>
                              <m:r>
                                <a:rPr sz="2400">
                                  <a:latin typeface="Cambria Math"/>
                                </a:rPr>
                                <m:t>=</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tan</m:t>
                                      </m:r>
                                    </m:e>
                                    <m:sup>
                                      <m:r>
                                        <a:rPr sz="2400">
                                          <a:latin typeface="Cambria Math"/>
                                        </a:rPr>
                                        <m:t>−1</m:t>
                                      </m:r>
                                    </m:sup>
                                  </m:sSup>
                                </m:fName>
                                <m:e>
                                  <m:d>
                                    <m:dPr>
                                      <m:ctrlPr>
                                        <a:rPr sz="2400" i="1">
                                          <a:latin typeface="Cambria Math" panose="02040503050406030204" pitchFamily="18" charset="0"/>
                                        </a:rPr>
                                      </m:ctrlPr>
                                    </m:dPr>
                                    <m:e>
                                      <m:r>
                                        <a:rPr sz="2400">
                                          <a:latin typeface="Cambria Math"/>
                                        </a:rPr>
                                        <m:t>−3</m:t>
                                      </m:r>
                                    </m:e>
                                  </m:d>
                                </m:e>
                              </m:func>
                            </m:oMath>
                          </a14:m>
                          <a:endParaRPr sz="2400" dirty="0"/>
                        </a:p>
                      </a:txBody>
                      <a:tcPr/>
                    </a:tc>
                    <a:tc>
                      <a:txBody>
                        <a:bodyPr/>
                        <a:lstStyle/>
                        <a:p>
                          <a:pPr algn="l">
                            <a:defRPr sz="1600"/>
                          </a:pPr>
                          <a:r>
                            <a:rPr sz="2400" dirty="0"/>
                            <a:t>or</a:t>
                          </a:r>
                        </a:p>
                      </a:txBody>
                      <a:tcPr/>
                    </a:tc>
                    <a:tc>
                      <a:txBody>
                        <a:bodyPr/>
                        <a:lstStyle/>
                        <a:p>
                          <a:pPr algn="l">
                            <a:defRPr sz="1600"/>
                          </a:pPr>
                          <a:r>
                            <a:rPr sz="2400" dirty="0"/>
                            <a:t>​</a:t>
                          </a:r>
                          <a14:m>
                            <m:oMath xmlns:m="http://schemas.openxmlformats.org/officeDocument/2006/math">
                              <m:r>
                                <a:rPr sz="2400">
                                  <a:latin typeface="Cambria Math"/>
                                </a:rPr>
                                <m:t>𝑥</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4</m:t>
                                  </m:r>
                                </m:den>
                              </m:f>
                            </m:oMath>
                          </a14:m>
                          <a:endParaRPr sz="2400" dirty="0"/>
                        </a:p>
                      </a:txBody>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ECD18E1F-197F-458D-8FD5-0D830FB7206C}"/>
                  </a:ext>
                </a:extLst>
              </p:cNvPr>
              <p:cNvGraphicFramePr>
                <a:graphicFrameLocks/>
              </p:cNvGraphicFramePr>
              <p:nvPr>
                <p:extLst>
                  <p:ext uri="{D42A27DB-BD31-4B8C-83A1-F6EECF244321}">
                    <p14:modId xmlns:p14="http://schemas.microsoft.com/office/powerpoint/2010/main" val="4003681295"/>
                  </p:ext>
                </p:extLst>
              </p:nvPr>
            </p:nvGraphicFramePr>
            <p:xfrm>
              <a:off x="457200" y="1524000"/>
              <a:ext cx="8229600" cy="3428999"/>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519545">
                    <a:tc gridSpan="3">
                      <a:txBody>
                        <a:bodyPr/>
                        <a:lstStyle/>
                        <a:p>
                          <a:endParaRPr lang="en-US"/>
                        </a:p>
                      </a:txBody>
                      <a:tcPr>
                        <a:blipFill>
                          <a:blip r:embed="rId2"/>
                          <a:stretch>
                            <a:fillRect t="-9412" r="-63636" b="-562353"/>
                          </a:stretch>
                        </a:blipFill>
                      </a:tcPr>
                    </a:tc>
                    <a:tc hMerge="1">
                      <a:txBody>
                        <a:bodyPr/>
                        <a:lstStyle/>
                        <a:p>
                          <a:endParaRPr/>
                        </a:p>
                      </a:txBody>
                      <a:tcPr/>
                    </a:tc>
                    <a:tc hMerge="1">
                      <a:txBody>
                        <a:bodyPr/>
                        <a:lstStyle/>
                        <a:p>
                          <a:endParaRPr/>
                        </a:p>
                      </a:txBody>
                      <a:tcPr/>
                    </a:tc>
                    <a:tc rowSpan="2">
                      <a:txBody>
                        <a:bodyPr/>
                        <a:lstStyle/>
                        <a:p>
                          <a:r>
                            <a:rPr lang="en-US" sz="1800" b="0" i="0" u="none" strike="noStrike" kern="1200" baseline="0" dirty="0">
                              <a:solidFill>
                                <a:schemeClr val="tx1"/>
                              </a:solidFill>
                              <a:latin typeface="+mn-lt"/>
                              <a:ea typeface="+mn-ea"/>
                              <a:cs typeface="+mn-cs"/>
                            </a:rPr>
                            <a:t>The equation is quadratic in tangent and can be solved by factoring.</a:t>
                          </a:r>
                          <a:endParaRPr b="1" dirty="0"/>
                        </a:p>
                      </a:txBody>
                      <a:tcPr/>
                    </a:tc>
                    <a:extLst>
                      <a:ext uri="{0D108BD9-81ED-4DB2-BD59-A6C34878D82A}">
                        <a16:rowId xmlns:a16="http://schemas.microsoft.com/office/drawing/2014/main" val="10000"/>
                      </a:ext>
                    </a:extLst>
                  </a:tr>
                  <a:tr h="519545">
                    <a:tc gridSpan="3">
                      <a:txBody>
                        <a:bodyPr/>
                        <a:lstStyle/>
                        <a:p>
                          <a:endParaRPr lang="en-US"/>
                        </a:p>
                      </a:txBody>
                      <a:tcPr>
                        <a:blipFill>
                          <a:blip r:embed="rId2"/>
                          <a:stretch>
                            <a:fillRect t="-108140" r="-63636" b="-455814"/>
                          </a:stretch>
                        </a:blipFill>
                      </a:tcPr>
                    </a:tc>
                    <a:tc hMerge="1">
                      <a:txBody>
                        <a:bodyPr/>
                        <a:lstStyle/>
                        <a:p>
                          <a:endParaRPr/>
                        </a:p>
                      </a:txBody>
                      <a:tcPr/>
                    </a:tc>
                    <a:tc hMerge="1">
                      <a:txBody>
                        <a:bodyPr/>
                        <a:lstStyle/>
                        <a:p>
                          <a:endParaRPr/>
                        </a:p>
                      </a:txBody>
                      <a:tcPr/>
                    </a:tc>
                    <a:tc vMerge="1">
                      <a:txBody>
                        <a:bodyPr/>
                        <a:lstStyle/>
                        <a:p>
                          <a:pPr algn="l"/>
                          <a:endParaRPr dirty="0"/>
                        </a:p>
                      </a:txBody>
                      <a:tcPr/>
                    </a:tc>
                    <a:extLst>
                      <a:ext uri="{0D108BD9-81ED-4DB2-BD59-A6C34878D82A}">
                        <a16:rowId xmlns:a16="http://schemas.microsoft.com/office/drawing/2014/main" val="10001"/>
                      </a:ext>
                    </a:extLst>
                  </a:tr>
                  <a:tr h="727364">
                    <a:tc gridSpan="3">
                      <a:txBody>
                        <a:bodyPr/>
                        <a:lstStyle/>
                        <a:p>
                          <a:endParaRPr lang="en-US"/>
                        </a:p>
                      </a:txBody>
                      <a:tcPr>
                        <a:blipFill>
                          <a:blip r:embed="rId2"/>
                          <a:stretch>
                            <a:fillRect t="-150420" r="-63636" b="-229412"/>
                          </a:stretch>
                        </a:blipFill>
                      </a:tcPr>
                    </a:tc>
                    <a:tc hMerge="1">
                      <a:txBody>
                        <a:bodyPr/>
                        <a:lstStyle/>
                        <a:p>
                          <a:endParaRPr/>
                        </a:p>
                      </a:txBody>
                      <a:tcPr/>
                    </a:tc>
                    <a:tc hMerge="1">
                      <a:txBody>
                        <a:bodyPr/>
                        <a:lstStyle/>
                        <a:p>
                          <a:endParaRPr/>
                        </a:p>
                      </a:txBody>
                      <a:tcPr/>
                    </a:tc>
                    <a:tc>
                      <a:txBody>
                        <a:bodyPr/>
                        <a:lstStyle/>
                        <a:p>
                          <a:pPr algn="l"/>
                          <a:endParaRPr lang="en-US" dirty="0"/>
                        </a:p>
                        <a:p>
                          <a:pPr algn="l"/>
                          <a:endParaRPr dirty="0"/>
                        </a:p>
                      </a:txBody>
                      <a:tcPr/>
                    </a:tc>
                    <a:extLst>
                      <a:ext uri="{0D108BD9-81ED-4DB2-BD59-A6C34878D82A}">
                        <a16:rowId xmlns:a16="http://schemas.microsoft.com/office/drawing/2014/main" val="10002"/>
                      </a:ext>
                    </a:extLst>
                  </a:tr>
                  <a:tr h="519545">
                    <a:tc>
                      <a:txBody>
                        <a:bodyPr/>
                        <a:lstStyle/>
                        <a:p>
                          <a:endParaRPr lang="en-US"/>
                        </a:p>
                      </a:txBody>
                      <a:tcPr>
                        <a:blipFill>
                          <a:blip r:embed="rId2"/>
                          <a:stretch>
                            <a:fillRect t="-350588" r="-271901" b="-221176"/>
                          </a:stretch>
                        </a:blipFill>
                      </a:tcPr>
                    </a:tc>
                    <a:tc>
                      <a:txBody>
                        <a:bodyPr/>
                        <a:lstStyle/>
                        <a:p>
                          <a:pPr algn="l">
                            <a:defRPr sz="1600"/>
                          </a:pPr>
                          <a:r>
                            <a:rPr sz="2400" dirty="0"/>
                            <a:t>or</a:t>
                          </a:r>
                        </a:p>
                      </a:txBody>
                      <a:tcPr/>
                    </a:tc>
                    <a:tc>
                      <a:txBody>
                        <a:bodyPr/>
                        <a:lstStyle/>
                        <a:p>
                          <a:endParaRPr lang="en-US"/>
                        </a:p>
                      </a:txBody>
                      <a:tcPr>
                        <a:blipFill>
                          <a:blip r:embed="rId2"/>
                          <a:stretch>
                            <a:fillRect l="-135714" t="-350588" r="-150000" b="-221176"/>
                          </a:stretch>
                        </a:blipFill>
                      </a:tcPr>
                    </a:tc>
                    <a:tc rowSpan="2">
                      <a:txBody>
                        <a:bodyPr/>
                        <a:lstStyle/>
                        <a:p>
                          <a:endParaRPr lang="en-US"/>
                        </a:p>
                      </a:txBody>
                      <a:tcPr>
                        <a:blipFill>
                          <a:blip r:embed="rId2"/>
                          <a:stretch>
                            <a:fillRect l="-157143" t="-109158"/>
                          </a:stretch>
                        </a:blipFill>
                      </a:tcPr>
                    </a:tc>
                    <a:extLst>
                      <a:ext uri="{0D108BD9-81ED-4DB2-BD59-A6C34878D82A}">
                        <a16:rowId xmlns:a16="http://schemas.microsoft.com/office/drawing/2014/main" val="10003"/>
                      </a:ext>
                    </a:extLst>
                  </a:tr>
                  <a:tr h="1143000">
                    <a:tc>
                      <a:txBody>
                        <a:bodyPr/>
                        <a:lstStyle/>
                        <a:p>
                          <a:endParaRPr lang="en-US"/>
                        </a:p>
                      </a:txBody>
                      <a:tcPr>
                        <a:blipFill>
                          <a:blip r:embed="rId2"/>
                          <a:stretch>
                            <a:fillRect t="-203723" r="-271901"/>
                          </a:stretch>
                        </a:blipFill>
                      </a:tcPr>
                    </a:tc>
                    <a:tc>
                      <a:txBody>
                        <a:bodyPr/>
                        <a:lstStyle/>
                        <a:p>
                          <a:pPr algn="l">
                            <a:defRPr sz="1600"/>
                          </a:pPr>
                          <a:r>
                            <a:rPr sz="2400" dirty="0"/>
                            <a:t>or</a:t>
                          </a:r>
                        </a:p>
                      </a:txBody>
                      <a:tcPr/>
                    </a:tc>
                    <a:tc>
                      <a:txBody>
                        <a:bodyPr/>
                        <a:lstStyle/>
                        <a:p>
                          <a:endParaRPr lang="en-US"/>
                        </a:p>
                      </a:txBody>
                      <a:tcPr>
                        <a:blipFill>
                          <a:blip r:embed="rId2"/>
                          <a:stretch>
                            <a:fillRect l="-135714" t="-203723" r="-150000"/>
                          </a:stretch>
                        </a:blipFill>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10</a:t>
            </a:r>
            <a:r>
              <a:rPr dirty="0"/>
              <a:t>: Solving Equations Using Inverse Trigonometric Functions</a:t>
            </a:r>
            <a:r>
              <a:rPr lang="en-US" sz="3200"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Solve the equation</a:t>
            </a:r>
            <a:r>
              <a:rPr lang="en-US" sz="2800" dirty="0"/>
              <a:t> </a:t>
            </a:r>
            <a:r>
              <a:rPr lang="en-US" sz="2800" dirty="0">
                <a:latin typeface="Cambria Math" panose="02040503050406030204" pitchFamily="18" charset="0"/>
                <a:ea typeface="Cambria Math" panose="02040503050406030204" pitchFamily="18" charset="0"/>
              </a:rPr>
              <a:t>6</a:t>
            </a:r>
            <a:r>
              <a:rPr lang="en-US" sz="2800" dirty="0"/>
              <a:t>sin</a:t>
            </a:r>
            <a:r>
              <a:rPr lang="en-US" sz="1050" dirty="0"/>
              <a:t> </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 2 = </a:t>
            </a:r>
            <a:r>
              <a:rPr lang="en-US" sz="2800" dirty="0"/>
              <a:t>sin</a:t>
            </a:r>
            <a:r>
              <a:rPr lang="en-US" sz="1050" dirty="0"/>
              <a:t> </a:t>
            </a:r>
            <a:r>
              <a:rPr lang="en-US" sz="2800" i="1" dirty="0"/>
              <a:t>x</a:t>
            </a:r>
            <a:r>
              <a:rPr sz="2800" dirty="0"/>
              <a:t> on the interval</a:t>
            </a:r>
            <a:r>
              <a:rPr lang="en-US" sz="2800" dirty="0"/>
              <a:t> </a:t>
            </a:r>
          </a:p>
          <a:p>
            <a:pPr>
              <a:defRPr sz="2800"/>
            </a:pPr>
            <a:r>
              <a:rPr lang="en-US" dirty="0">
                <a:latin typeface="Cambria Math" panose="02040503050406030204" pitchFamily="18" charset="0"/>
                <a:ea typeface="Cambria Math" panose="02040503050406030204" pitchFamily="18" charset="0"/>
              </a:rPr>
              <a:t>[0,</a:t>
            </a:r>
            <a:r>
              <a:rPr lang="en-US" dirty="0"/>
              <a:t> </a:t>
            </a:r>
            <a:r>
              <a:rPr lang="en-US" dirty="0">
                <a:latin typeface="Cambria Math" panose="02040503050406030204" pitchFamily="18" charset="0"/>
                <a:ea typeface="Cambria Math" panose="02040503050406030204" pitchFamily="18" charset="0"/>
              </a:rPr>
              <a:t>2</a:t>
            </a:r>
            <a:r>
              <a:rPr lang="el-GR" i="1" dirty="0">
                <a:latin typeface="Cambria Math" panose="02040503050406030204" pitchFamily="18" charset="0"/>
                <a:ea typeface="Cambria Math" panose="02040503050406030204" pitchFamily="18" charset="0"/>
              </a:rPr>
              <a:t>π</a:t>
            </a:r>
            <a:r>
              <a:rPr lang="en-US" dirty="0">
                <a:latin typeface="Cambria Math" panose="02040503050406030204" pitchFamily="18" charset="0"/>
                <a:ea typeface="Cambria Math" panose="02040503050406030204" pitchFamily="18" charset="0"/>
              </a:rPr>
              <a:t>)</a:t>
            </a:r>
            <a:r>
              <a:rPr sz="2800"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10</a:t>
            </a:r>
            <a:r>
              <a:rPr dirty="0"/>
              <a:t>: Solving Equations Using Inverse Trigonometric Functions</a:t>
            </a:r>
            <a:r>
              <a:rPr lang="en-US" sz="3200"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endParaRPr lang="en-US" sz="2800" b="1" dirty="0"/>
              </a:p>
              <a:p>
                <a:endParaRPr lang="en-US" b="1" dirty="0"/>
              </a:p>
              <a:p>
                <a:endParaRPr lang="en-US" sz="2800" b="1" dirty="0"/>
              </a:p>
              <a:p>
                <a:endParaRPr lang="en-US" b="1" dirty="0"/>
              </a:p>
              <a:p>
                <a:endParaRPr lang="en-US" sz="2800" b="1" dirty="0"/>
              </a:p>
              <a:p>
                <a:r>
                  <a:rPr lang="en-US" sz="2800" b="0" dirty="0"/>
                  <a:t>Note that since sin</a:t>
                </a:r>
                <a:r>
                  <a:rPr lang="en-US" sz="1050" b="0" dirty="0"/>
                  <a:t> </a:t>
                </a:r>
                <a:r>
                  <a:rPr lang="en-US" sz="2800" b="0" i="1" dirty="0"/>
                  <a:t>x</a:t>
                </a:r>
                <a:r>
                  <a:rPr lang="en-US" sz="2800" b="0" dirty="0"/>
                  <a:t> is positive, </a:t>
                </a:r>
                <a:r>
                  <a:rPr lang="en-US" sz="2800" b="0" i="1" dirty="0"/>
                  <a:t>x</a:t>
                </a:r>
                <a:r>
                  <a:rPr lang="en-US" sz="2800" b="0" dirty="0"/>
                  <a:t> lies in the first or second quadrant. The solution in the first quadrant is </a:t>
                </a:r>
                <a14:m>
                  <m:oMath xmlns:m="http://schemas.openxmlformats.org/officeDocument/2006/math">
                    <m:sSup>
                      <m:sSupPr>
                        <m:ctrlPr>
                          <a:rPr lang="ar-AE" sz="2800" b="0" i="1">
                            <a:latin typeface="Cambria Math" panose="02040503050406030204" pitchFamily="18" charset="0"/>
                          </a:rPr>
                        </m:ctrlPr>
                      </m:sSupPr>
                      <m:e>
                        <m:r>
                          <m:rPr>
                            <m:sty m:val="p"/>
                          </m:rPr>
                          <a:rPr lang="en-US" sz="2800" b="0" i="0">
                            <a:latin typeface="Cambria Math"/>
                          </a:rPr>
                          <m:t>sin</m:t>
                        </m:r>
                      </m:e>
                      <m:sup>
                        <m:r>
                          <a:rPr lang="ar-AE" sz="2800" b="0" i="0">
                            <a:latin typeface="Cambria Math"/>
                          </a:rPr>
                          <m:t>−</m:t>
                        </m:r>
                        <m:r>
                          <a:rPr lang="ar-AE" sz="2800" b="0" i="0">
                            <a:latin typeface="Cambria Math"/>
                          </a:rPr>
                          <m:t>1</m:t>
                        </m:r>
                      </m:sup>
                    </m:sSup>
                    <m:r>
                      <a:rPr lang="ar-AE" sz="2800" b="0">
                        <a:latin typeface="Cambria Math"/>
                      </a:rPr>
                      <m:t>⁡</m:t>
                    </m:r>
                    <m:d>
                      <m:dPr>
                        <m:ctrlPr>
                          <a:rPr lang="ar-AE" sz="2800" b="0" i="1">
                            <a:latin typeface="Cambria Math" panose="02040503050406030204" pitchFamily="18" charset="0"/>
                          </a:rPr>
                        </m:ctrlPr>
                      </m:dPr>
                      <m:e>
                        <m:r>
                          <a:rPr lang="ar-AE" sz="2800" b="0" i="1">
                            <a:latin typeface="Cambria Math"/>
                          </a:rPr>
                          <m:t>0</m:t>
                        </m:r>
                        <m:r>
                          <a:rPr lang="ar-AE" sz="2800" b="0">
                            <a:latin typeface="Cambria Math"/>
                          </a:rPr>
                          <m:t>.</m:t>
                        </m:r>
                        <m:r>
                          <a:rPr lang="ar-AE" sz="2800" b="0" i="1">
                            <a:latin typeface="Cambria Math"/>
                          </a:rPr>
                          <m:t>4</m:t>
                        </m:r>
                      </m:e>
                    </m:d>
                  </m:oMath>
                </a14:m>
                <a:r>
                  <a:rPr lang="en-US" sz="2800" b="0" dirty="0"/>
                  <a:t>, and the solution in the second quadrant has </a:t>
                </a:r>
                <a14:m>
                  <m:oMath xmlns:m="http://schemas.openxmlformats.org/officeDocument/2006/math">
                    <m:sSup>
                      <m:sSupPr>
                        <m:ctrlPr>
                          <a:rPr lang="ar-AE" sz="2800" b="0" i="1">
                            <a:latin typeface="Cambria Math" panose="02040503050406030204" pitchFamily="18" charset="0"/>
                          </a:rPr>
                        </m:ctrlPr>
                      </m:sSupPr>
                      <m:e>
                        <m:r>
                          <m:rPr>
                            <m:sty m:val="p"/>
                          </m:rPr>
                          <a:rPr lang="en-US" sz="2800" b="0" i="0">
                            <a:latin typeface="Cambria Math"/>
                          </a:rPr>
                          <m:t>sin</m:t>
                        </m:r>
                      </m:e>
                      <m:sup>
                        <m:r>
                          <a:rPr lang="ar-AE" sz="2800" b="0">
                            <a:latin typeface="Cambria Math"/>
                          </a:rPr>
                          <m:t>−</m:t>
                        </m:r>
                        <m:r>
                          <a:rPr lang="ar-AE" sz="2800" b="0" i="1">
                            <a:latin typeface="Cambria Math"/>
                          </a:rPr>
                          <m:t>1</m:t>
                        </m:r>
                      </m:sup>
                    </m:sSup>
                    <m:r>
                      <a:rPr lang="ar-AE" sz="2800" b="0">
                        <a:latin typeface="Cambria Math"/>
                      </a:rPr>
                      <m:t>⁡</m:t>
                    </m:r>
                    <m:d>
                      <m:dPr>
                        <m:ctrlPr>
                          <a:rPr lang="ar-AE" sz="2800" b="0" i="1">
                            <a:latin typeface="Cambria Math" panose="02040503050406030204" pitchFamily="18" charset="0"/>
                          </a:rPr>
                        </m:ctrlPr>
                      </m:dPr>
                      <m:e>
                        <m:r>
                          <a:rPr lang="ar-AE" sz="2800" b="0" i="1">
                            <a:latin typeface="Cambria Math"/>
                          </a:rPr>
                          <m:t>0</m:t>
                        </m:r>
                        <m:r>
                          <a:rPr lang="ar-AE" sz="2800" b="0">
                            <a:latin typeface="Cambria Math"/>
                          </a:rPr>
                          <m:t>.</m:t>
                        </m:r>
                        <m:r>
                          <a:rPr lang="ar-AE" sz="2800" b="0" i="1">
                            <a:latin typeface="Cambria Math"/>
                          </a:rPr>
                          <m:t>4</m:t>
                        </m:r>
                      </m:e>
                    </m:d>
                  </m:oMath>
                </a14:m>
                <a:r>
                  <a:rPr lang="ar-AE" sz="2800" b="0" dirty="0"/>
                  <a:t> </a:t>
                </a:r>
                <a:r>
                  <a:rPr lang="en-US" sz="2800" b="0" dirty="0"/>
                  <a:t>as its reference angle.</a:t>
                </a:r>
              </a:p>
              <a:p>
                <a:endParaRPr sz="2800" b="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70B348C-5E19-431F-9A5A-5E0B9B1EAA60}"/>
                  </a:ext>
                </a:extLst>
              </p:cNvPr>
              <p:cNvGraphicFramePr>
                <a:graphicFrameLocks/>
              </p:cNvGraphicFramePr>
              <p:nvPr/>
            </p:nvGraphicFramePr>
            <p:xfrm>
              <a:off x="533400" y="1488488"/>
              <a:ext cx="8229600" cy="1920240"/>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40">
                    <a:tc gridSpan="2">
                      <a:txBody>
                        <a:bodyPr/>
                        <a:lstStyle/>
                        <a:p>
                          <a:pPr algn="r">
                            <a:defRPr sz="1600"/>
                          </a:pPr>
                          <a:r>
                            <a:rPr sz="2400" dirty="0"/>
                            <a:t>​</a:t>
                          </a:r>
                          <a14:m>
                            <m:oMath xmlns:m="http://schemas.openxmlformats.org/officeDocument/2006/math">
                              <m:r>
                                <a:rPr sz="2400">
                                  <a:latin typeface="Cambria Math"/>
                                </a:rPr>
                                <m:t>6</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m:t>
                              </m:r>
                              <m:r>
                                <a:rPr sz="2400">
                                  <a:latin typeface="Cambria Math"/>
                                </a:rPr>
                                <m:t>2</m:t>
                              </m:r>
                            </m:oMath>
                          </a14:m>
                          <a:endParaRPr sz="2400" dirty="0"/>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oMath>
                          </a14:m>
                          <a:endParaRPr sz="2400" dirty="0"/>
                        </a:p>
                      </a:txBody>
                      <a:tcPr/>
                    </a:tc>
                    <a:tc rowSpan="2">
                      <a:txBody>
                        <a:bodyPr/>
                        <a:lstStyle/>
                        <a:p>
                          <a:r>
                            <a:rPr lang="en-US" sz="2000" b="0" i="0" u="none" strike="noStrike" kern="1200" baseline="0" dirty="0">
                              <a:solidFill>
                                <a:schemeClr val="tx1"/>
                              </a:solidFill>
                              <a:latin typeface="+mn-lt"/>
                              <a:ea typeface="+mn-ea"/>
                              <a:cs typeface="+mn-cs"/>
                            </a:rPr>
                            <a:t>The trigonometric function can be easily isolated.</a:t>
                          </a:r>
                          <a:r>
                            <a:rPr sz="2000" dirty="0"/>
                            <a:t> </a:t>
                          </a:r>
                        </a:p>
                      </a:txBody>
                      <a:tcPr/>
                    </a:tc>
                    <a:extLst>
                      <a:ext uri="{0D108BD9-81ED-4DB2-BD59-A6C34878D82A}">
                        <a16:rowId xmlns:a16="http://schemas.microsoft.com/office/drawing/2014/main" val="10000"/>
                      </a:ext>
                    </a:extLst>
                  </a:tr>
                  <a:tr h="370840">
                    <a:tc gridSpan="2">
                      <a:txBody>
                        <a:bodyPr/>
                        <a:lstStyle/>
                        <a:p>
                          <a:pPr algn="r">
                            <a:defRPr sz="1600"/>
                          </a:pPr>
                          <a:r>
                            <a:rPr sz="2400" dirty="0"/>
                            <a:t>​</a:t>
                          </a:r>
                          <a14:m>
                            <m:oMath xmlns:m="http://schemas.openxmlformats.org/officeDocument/2006/math">
                              <m:r>
                                <a:rPr sz="2400">
                                  <a:latin typeface="Cambria Math"/>
                                </a:rPr>
                                <m:t>5</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oMath>
                          </a14:m>
                          <a:endParaRPr sz="2400" dirty="0"/>
                        </a:p>
                      </a:txBody>
                      <a:tcPr/>
                    </a:tc>
                    <a:tc hMerge="1">
                      <a:txBody>
                        <a:bodyPr/>
                        <a:lstStyle/>
                        <a:p>
                          <a:endParaRPr/>
                        </a:p>
                      </a:txBody>
                      <a:tcPr/>
                    </a:tc>
                    <a:tc>
                      <a:txBody>
                        <a:bodyPr/>
                        <a:lstStyle/>
                        <a:p>
                          <a:pPr algn="l">
                            <a:defRPr sz="1600"/>
                          </a:pPr>
                          <a:r>
                            <a:rPr sz="2400"/>
                            <a:t>​</a:t>
                          </a:r>
                          <a14:m>
                            <m:oMath xmlns:m="http://schemas.openxmlformats.org/officeDocument/2006/math">
                              <m:r>
                                <a:rPr sz="2400">
                                  <a:latin typeface="Cambria Math"/>
                                </a:rPr>
                                <m:t>=</m:t>
                              </m:r>
                              <m:r>
                                <a:rPr sz="2400">
                                  <a:latin typeface="Cambria Math"/>
                                </a:rPr>
                                <m:t>2</m:t>
                              </m:r>
                            </m:oMath>
                          </a14:m>
                          <a:endParaRPr sz="2400"/>
                        </a:p>
                      </a:txBody>
                      <a:tcPr/>
                    </a:tc>
                    <a:tc vMerge="1">
                      <a:txBody>
                        <a:bodyPr/>
                        <a:lstStyle/>
                        <a:p>
                          <a:pPr algn="l"/>
                          <a:endParaRPr dirty="0"/>
                        </a:p>
                      </a:txBody>
                      <a:tcPr/>
                    </a:tc>
                    <a:extLst>
                      <a:ext uri="{0D108BD9-81ED-4DB2-BD59-A6C34878D82A}">
                        <a16:rowId xmlns:a16="http://schemas.microsoft.com/office/drawing/2014/main" val="10001"/>
                      </a:ext>
                    </a:extLst>
                  </a:tr>
                  <a:tr h="370840">
                    <a:tc gridSpan="2">
                      <a:txBody>
                        <a:bodyPr/>
                        <a:lstStyle/>
                        <a:p>
                          <a:pPr algn="r">
                            <a:defRPr sz="1600"/>
                          </a:pPr>
                          <a:r>
                            <a:rPr sz="2400" dirty="0"/>
                            <a:t>​</a:t>
                          </a:r>
                          <a14:m>
                            <m:oMath xmlns:m="http://schemas.openxmlformats.org/officeDocument/2006/math">
                              <m:r>
                                <m:rPr>
                                  <m:sty m:val="p"/>
                                </m:rPr>
                                <a:rPr sz="2400">
                                  <a:latin typeface="Cambria Math"/>
                                </a:rPr>
                                <m:t>sin</m:t>
                              </m:r>
                              <m:r>
                                <a:rPr sz="2400">
                                  <a:latin typeface="Cambria Math"/>
                                </a:rPr>
                                <m:t>⁡</m:t>
                              </m:r>
                              <m:r>
                                <a:rPr sz="2400">
                                  <a:latin typeface="Cambria Math"/>
                                </a:rPr>
                                <m:t>𝑥</m:t>
                              </m:r>
                            </m:oMath>
                          </a14:m>
                          <a:endParaRPr sz="2400" dirty="0"/>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m:t>
                              </m:r>
                              <m:r>
                                <a:rPr sz="2400">
                                  <a:latin typeface="Cambria Math"/>
                                </a:rPr>
                                <m:t>0</m:t>
                              </m:r>
                              <m:r>
                                <a:rPr sz="2400">
                                  <a:latin typeface="Cambria Math"/>
                                </a:rPr>
                                <m:t>.</m:t>
                              </m:r>
                              <m:r>
                                <a:rPr sz="2400">
                                  <a:latin typeface="Cambria Math"/>
                                </a:rPr>
                                <m:t>4</m:t>
                              </m:r>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600"/>
                          </a:pPr>
                          <a:r>
                            <a:rPr sz="2400" dirty="0"/>
                            <a:t>​</a:t>
                          </a:r>
                          <a14:m>
                            <m:oMath xmlns:m="http://schemas.openxmlformats.org/officeDocument/2006/math">
                              <m:r>
                                <a:rPr sz="2400">
                                  <a:latin typeface="Cambria Math"/>
                                </a:rPr>
                                <m:t>𝑥</m:t>
                              </m:r>
                              <m:r>
                                <a:rPr sz="2400">
                                  <a:latin typeface="Cambria Math"/>
                                </a:rPr>
                                <m:t>=</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m:t>
                                      </m:r>
                                      <m:r>
                                        <a:rPr sz="2400">
                                          <a:latin typeface="Cambria Math"/>
                                        </a:rPr>
                                        <m:t>1</m:t>
                                      </m:r>
                                    </m:sup>
                                  </m:sSup>
                                </m:fName>
                                <m:e>
                                  <m:d>
                                    <m:dPr>
                                      <m:ctrlPr>
                                        <a:rPr sz="2400" i="1">
                                          <a:latin typeface="Cambria Math" panose="02040503050406030204" pitchFamily="18" charset="0"/>
                                        </a:rPr>
                                      </m:ctrlPr>
                                    </m:dPr>
                                    <m:e>
                                      <m:r>
                                        <a:rPr sz="2400">
                                          <a:latin typeface="Cambria Math"/>
                                        </a:rPr>
                                        <m:t>0</m:t>
                                      </m:r>
                                      <m:r>
                                        <a:rPr sz="2400">
                                          <a:latin typeface="Cambria Math"/>
                                        </a:rPr>
                                        <m:t>.</m:t>
                                      </m:r>
                                      <m:r>
                                        <a:rPr sz="2400">
                                          <a:latin typeface="Cambria Math"/>
                                        </a:rPr>
                                        <m:t>4</m:t>
                                      </m:r>
                                    </m:e>
                                  </m:d>
                                </m:e>
                              </m:func>
                            </m:oMath>
                          </a14:m>
                          <a:endParaRPr sz="2400" dirty="0"/>
                        </a:p>
                      </a:txBody>
                      <a:tcPr/>
                    </a:tc>
                    <a:tc>
                      <a:txBody>
                        <a:bodyPr/>
                        <a:lstStyle/>
                        <a:p>
                          <a:pPr algn="ctr">
                            <a:defRPr sz="1600"/>
                          </a:pPr>
                          <a:r>
                            <a:rPr sz="2400" dirty="0"/>
                            <a:t>or</a:t>
                          </a:r>
                        </a:p>
                      </a:txBody>
                      <a:tcPr/>
                    </a:tc>
                    <a:tc>
                      <a:txBody>
                        <a:bodyPr/>
                        <a:lstStyle/>
                        <a:p>
                          <a:pPr algn="l">
                            <a:defRPr sz="1600"/>
                          </a:pPr>
                          <a:r>
                            <a:rPr sz="2400" dirty="0"/>
                            <a:t>​</a:t>
                          </a:r>
                          <a14:m>
                            <m:oMath xmlns:m="http://schemas.openxmlformats.org/officeDocument/2006/math">
                              <m:r>
                                <a:rPr sz="2400">
                                  <a:latin typeface="Cambria Math"/>
                                </a:rPr>
                                <m:t>𝑥</m:t>
                              </m:r>
                              <m:r>
                                <a:rPr sz="2400">
                                  <a:latin typeface="Cambria Math"/>
                                </a:rPr>
                                <m:t>=</m:t>
                              </m:r>
                              <m:r>
                                <a:rPr sz="2400">
                                  <a:latin typeface="Cambria Math"/>
                                </a:rPr>
                                <m:t>𝜋</m:t>
                              </m:r>
                              <m:r>
                                <a:rPr sz="2400">
                                  <a:latin typeface="Cambria Math"/>
                                </a:rPr>
                                <m:t>−</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m:t>
                                      </m:r>
                                      <m:r>
                                        <a:rPr sz="2400">
                                          <a:latin typeface="Cambria Math"/>
                                        </a:rPr>
                                        <m:t>1</m:t>
                                      </m:r>
                                    </m:sup>
                                  </m:sSup>
                                </m:fName>
                                <m:e>
                                  <m:d>
                                    <m:dPr>
                                      <m:ctrlPr>
                                        <a:rPr sz="2400" i="1">
                                          <a:latin typeface="Cambria Math" panose="02040503050406030204" pitchFamily="18" charset="0"/>
                                        </a:rPr>
                                      </m:ctrlPr>
                                    </m:dPr>
                                    <m:e>
                                      <m:r>
                                        <a:rPr sz="2400">
                                          <a:latin typeface="Cambria Math"/>
                                        </a:rPr>
                                        <m:t>0</m:t>
                                      </m:r>
                                      <m:r>
                                        <a:rPr sz="2400">
                                          <a:latin typeface="Cambria Math"/>
                                        </a:rPr>
                                        <m:t>.</m:t>
                                      </m:r>
                                      <m:r>
                                        <a:rPr sz="2400">
                                          <a:latin typeface="Cambria Math"/>
                                        </a:rPr>
                                        <m:t>4</m:t>
                                      </m:r>
                                    </m:e>
                                  </m:d>
                                </m:e>
                              </m:func>
                            </m:oMath>
                          </a14:m>
                          <a:endParaRPr sz="2400" dirty="0"/>
                        </a:p>
                      </a:txBody>
                      <a:tcPr/>
                    </a:tc>
                    <a:tc>
                      <a:txBody>
                        <a:bodyPr/>
                        <a:lstStyle/>
                        <a:p>
                          <a:pPr algn="l">
                            <a:defRPr sz="1100" b="1"/>
                          </a:pPr>
                          <a:endParaRPr sz="14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670B348C-5E19-431F-9A5A-5E0B9B1EAA60}"/>
                  </a:ext>
                </a:extLst>
              </p:cNvPr>
              <p:cNvGraphicFramePr>
                <a:graphicFrameLocks/>
              </p:cNvGraphicFramePr>
              <p:nvPr>
                <p:extLst>
                  <p:ext uri="{D42A27DB-BD31-4B8C-83A1-F6EECF244321}">
                    <p14:modId xmlns:p14="http://schemas.microsoft.com/office/powerpoint/2010/main" val="2337605637"/>
                  </p:ext>
                </p:extLst>
              </p:nvPr>
            </p:nvGraphicFramePr>
            <p:xfrm>
              <a:off x="533400" y="1488488"/>
              <a:ext cx="8229600" cy="1920240"/>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457200">
                    <a:tc gridSpan="2">
                      <a:txBody>
                        <a:bodyPr/>
                        <a:lstStyle/>
                        <a:p>
                          <a:endParaRPr lang="en-US"/>
                        </a:p>
                      </a:txBody>
                      <a:tcPr>
                        <a:blipFill>
                          <a:blip r:embed="rId3"/>
                          <a:stretch>
                            <a:fillRect t="-10667" r="-170200" b="-350667"/>
                          </a:stretch>
                        </a:blipFill>
                      </a:tcPr>
                    </a:tc>
                    <a:tc hMerge="1">
                      <a:txBody>
                        <a:bodyPr/>
                        <a:lstStyle/>
                        <a:p>
                          <a:endParaRPr/>
                        </a:p>
                      </a:txBody>
                      <a:tcPr/>
                    </a:tc>
                    <a:tc>
                      <a:txBody>
                        <a:bodyPr/>
                        <a:lstStyle/>
                        <a:p>
                          <a:endParaRPr lang="en-US"/>
                        </a:p>
                      </a:txBody>
                      <a:tcPr>
                        <a:blipFill>
                          <a:blip r:embed="rId3"/>
                          <a:stretch>
                            <a:fillRect l="-105042" t="-10667" r="-78782" b="-350667"/>
                          </a:stretch>
                        </a:blipFill>
                      </a:tcPr>
                    </a:tc>
                    <a:tc rowSpan="2">
                      <a:txBody>
                        <a:bodyPr/>
                        <a:lstStyle/>
                        <a:p>
                          <a:r>
                            <a:rPr lang="en-US" sz="2000" b="0" i="0" u="none" strike="noStrike" kern="1200" baseline="0" dirty="0">
                              <a:solidFill>
                                <a:schemeClr val="tx1"/>
                              </a:solidFill>
                              <a:latin typeface="+mn-lt"/>
                              <a:ea typeface="+mn-ea"/>
                              <a:cs typeface="+mn-cs"/>
                            </a:rPr>
                            <a:t>The trigonometric function can be easily isolated.</a:t>
                          </a:r>
                          <a:r>
                            <a:rPr sz="2000" dirty="0"/>
                            <a:t> </a:t>
                          </a:r>
                        </a:p>
                      </a:txBody>
                      <a:tcPr/>
                    </a:tc>
                    <a:extLst>
                      <a:ext uri="{0D108BD9-81ED-4DB2-BD59-A6C34878D82A}">
                        <a16:rowId xmlns:a16="http://schemas.microsoft.com/office/drawing/2014/main" val="10000"/>
                      </a:ext>
                    </a:extLst>
                  </a:tr>
                  <a:tr h="548640">
                    <a:tc gridSpan="2">
                      <a:txBody>
                        <a:bodyPr/>
                        <a:lstStyle/>
                        <a:p>
                          <a:endParaRPr lang="en-US"/>
                        </a:p>
                      </a:txBody>
                      <a:tcPr>
                        <a:blipFill>
                          <a:blip r:embed="rId3"/>
                          <a:stretch>
                            <a:fillRect t="-91209" r="-170200" b="-189011"/>
                          </a:stretch>
                        </a:blipFill>
                      </a:tcPr>
                    </a:tc>
                    <a:tc hMerge="1">
                      <a:txBody>
                        <a:bodyPr/>
                        <a:lstStyle/>
                        <a:p>
                          <a:endParaRPr/>
                        </a:p>
                      </a:txBody>
                      <a:tcPr/>
                    </a:tc>
                    <a:tc>
                      <a:txBody>
                        <a:bodyPr/>
                        <a:lstStyle/>
                        <a:p>
                          <a:endParaRPr lang="en-US"/>
                        </a:p>
                      </a:txBody>
                      <a:tcPr>
                        <a:blipFill>
                          <a:blip r:embed="rId3"/>
                          <a:stretch>
                            <a:fillRect l="-105042" t="-91209" r="-78782" b="-189011"/>
                          </a:stretch>
                        </a:blipFill>
                      </a:tcPr>
                    </a:tc>
                    <a:tc vMerge="1">
                      <a:txBody>
                        <a:bodyPr/>
                        <a:lstStyle/>
                        <a:p>
                          <a:pPr algn="l"/>
                          <a:endParaRPr dirty="0"/>
                        </a:p>
                      </a:txBody>
                      <a:tcPr/>
                    </a:tc>
                    <a:extLst>
                      <a:ext uri="{0D108BD9-81ED-4DB2-BD59-A6C34878D82A}">
                        <a16:rowId xmlns:a16="http://schemas.microsoft.com/office/drawing/2014/main" val="10001"/>
                      </a:ext>
                    </a:extLst>
                  </a:tr>
                  <a:tr h="457200">
                    <a:tc gridSpan="2">
                      <a:txBody>
                        <a:bodyPr/>
                        <a:lstStyle/>
                        <a:p>
                          <a:endParaRPr lang="en-US"/>
                        </a:p>
                      </a:txBody>
                      <a:tcPr>
                        <a:blipFill>
                          <a:blip r:embed="rId3"/>
                          <a:stretch>
                            <a:fillRect t="-232000" r="-170200" b="-129333"/>
                          </a:stretch>
                        </a:blipFill>
                      </a:tcPr>
                    </a:tc>
                    <a:tc hMerge="1">
                      <a:txBody>
                        <a:bodyPr/>
                        <a:lstStyle/>
                        <a:p>
                          <a:endParaRPr/>
                        </a:p>
                      </a:txBody>
                      <a:tcPr/>
                    </a:tc>
                    <a:tc>
                      <a:txBody>
                        <a:bodyPr/>
                        <a:lstStyle/>
                        <a:p>
                          <a:endParaRPr lang="en-US"/>
                        </a:p>
                      </a:txBody>
                      <a:tcPr>
                        <a:blipFill>
                          <a:blip r:embed="rId3"/>
                          <a:stretch>
                            <a:fillRect l="-105042" t="-232000" r="-78782" b="-129333"/>
                          </a:stretch>
                        </a:blipFill>
                      </a:tcPr>
                    </a:tc>
                    <a:tc>
                      <a:txBody>
                        <a:bodyPr/>
                        <a:lstStyle/>
                        <a:p>
                          <a:pPr algn="l"/>
                          <a:endParaRPr dirty="0"/>
                        </a:p>
                      </a:txBody>
                      <a:tcPr/>
                    </a:tc>
                    <a:extLst>
                      <a:ext uri="{0D108BD9-81ED-4DB2-BD59-A6C34878D82A}">
                        <a16:rowId xmlns:a16="http://schemas.microsoft.com/office/drawing/2014/main" val="10002"/>
                      </a:ext>
                    </a:extLst>
                  </a:tr>
                  <a:tr h="457200">
                    <a:tc>
                      <a:txBody>
                        <a:bodyPr/>
                        <a:lstStyle/>
                        <a:p>
                          <a:endParaRPr lang="en-US"/>
                        </a:p>
                      </a:txBody>
                      <a:tcPr>
                        <a:blipFill>
                          <a:blip r:embed="rId3"/>
                          <a:stretch>
                            <a:fillRect t="-332000" r="-260267" b="-29333"/>
                          </a:stretch>
                        </a:blipFill>
                      </a:tcPr>
                    </a:tc>
                    <a:tc>
                      <a:txBody>
                        <a:bodyPr/>
                        <a:lstStyle/>
                        <a:p>
                          <a:pPr algn="ctr">
                            <a:defRPr sz="1600"/>
                          </a:pPr>
                          <a:r>
                            <a:rPr sz="2400" dirty="0"/>
                            <a:t>or</a:t>
                          </a:r>
                        </a:p>
                      </a:txBody>
                      <a:tcPr/>
                    </a:tc>
                    <a:tc>
                      <a:txBody>
                        <a:bodyPr/>
                        <a:lstStyle/>
                        <a:p>
                          <a:endParaRPr lang="en-US"/>
                        </a:p>
                      </a:txBody>
                      <a:tcPr>
                        <a:blipFill>
                          <a:blip r:embed="rId3"/>
                          <a:stretch>
                            <a:fillRect l="-105042" t="-332000" r="-78782" b="-29333"/>
                          </a:stretch>
                        </a:blipFill>
                      </a:tcPr>
                    </a:tc>
                    <a:tc>
                      <a:txBody>
                        <a:bodyPr/>
                        <a:lstStyle/>
                        <a:p>
                          <a:pPr algn="l">
                            <a:defRPr sz="1100" b="1"/>
                          </a:pPr>
                          <a:endParaRPr sz="14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10</a:t>
            </a:r>
            <a:r>
              <a:rPr dirty="0"/>
              <a:t>: Solving Equations Using Inverse Trigonometric Functions</a:t>
            </a:r>
            <a:r>
              <a:rPr lang="en-US" sz="3200" dirty="0"/>
              <a:t>—Slide 3</a:t>
            </a:r>
            <a:endParaRPr dirty="0"/>
          </a:p>
        </p:txBody>
      </p:sp>
      <p:pic>
        <p:nvPicPr>
          <p:cNvPr id="5" name="Content Placeholder 4">
            <a:extLst>
              <a:ext uri="{FF2B5EF4-FFF2-40B4-BE49-F238E27FC236}">
                <a16:creationId xmlns:a16="http://schemas.microsoft.com/office/drawing/2014/main" id="{BF0FEF1B-F644-44FB-AEB4-58E40F3DD43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7047" y="1082675"/>
            <a:ext cx="4329907" cy="4329907"/>
          </a:xfrm>
        </p:spPr>
      </p:pic>
      <p:sp>
        <p:nvSpPr>
          <p:cNvPr id="3" name="Text Placeholder 2">
            <a:extLst>
              <a:ext uri="{FF2B5EF4-FFF2-40B4-BE49-F238E27FC236}">
                <a16:creationId xmlns:a16="http://schemas.microsoft.com/office/drawing/2014/main" id="{48F4B36B-FFD9-B434-D4F7-6C2C97343F43}"/>
              </a:ext>
            </a:extLst>
          </p:cNvPr>
          <p:cNvSpPr txBox="1">
            <a:spLocks/>
          </p:cNvSpPr>
          <p:nvPr/>
        </p:nvSpPr>
        <p:spPr>
          <a:xfrm>
            <a:off x="533400" y="5486400"/>
            <a:ext cx="8229600" cy="5709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2800"/>
            </a:pPr>
            <a:r>
              <a:rPr lang="en-US" sz="2800" dirty="0"/>
              <a:t>Figure 6</a:t>
            </a:r>
            <a:endParaRPr lang="ar-AE"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Solving Equations by Isolating the Trigonometric Function</a:t>
            </a:r>
            <a:r>
              <a:rPr lang="en-US" sz="3200"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This tells us several things. First, the fact that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𝑥</m:t>
                    </m:r>
                  </m:oMath>
                </a14:m>
                <a:r>
                  <a:rPr sz="2800" dirty="0"/>
                  <a:t> is positive means that </a:t>
                </a:r>
                <a14:m>
                  <m:oMath xmlns:m="http://schemas.openxmlformats.org/officeDocument/2006/math">
                    <m:r>
                      <a:rPr>
                        <a:latin typeface="Cambria Math" panose="02040503050406030204" pitchFamily="18" charset="0"/>
                      </a:rPr>
                      <m:t>𝑥</m:t>
                    </m:r>
                  </m:oMath>
                </a14:m>
                <a:r>
                  <a:rPr sz="2800" dirty="0"/>
                  <a:t> lies in the first or fourth quadrant. This means that </a:t>
                </a:r>
                <a14:m>
                  <m:oMath xmlns:m="http://schemas.openxmlformats.org/officeDocument/2006/math">
                    <m:r>
                      <a:rPr>
                        <a:latin typeface="Cambria Math" panose="02040503050406030204" pitchFamily="18" charset="0"/>
                      </a:rPr>
                      <m:t>0≤</m:t>
                    </m:r>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a:t>
                </a:r>
                <a:r>
                  <a:rPr lang="en-US" sz="2800" dirty="0"/>
                  <a:t> </a:t>
                </a:r>
                <a:r>
                  <a:rPr sz="2800" dirty="0"/>
                  <a:t>or </a:t>
                </a:r>
                <a:r>
                  <a:rPr lang="en-US" sz="2800" dirty="0"/>
                  <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≤0</m:t>
                    </m:r>
                  </m:oMath>
                </a14:m>
                <a:r>
                  <a:rPr sz="2800" dirty="0"/>
                  <a:t> (we could also use the range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≤2</m:t>
                    </m:r>
                    <m:r>
                      <a:rPr>
                        <a:latin typeface="Cambria Math" panose="02040503050406030204" pitchFamily="18" charset="0"/>
                      </a:rPr>
                      <m:t>𝜋</m:t>
                    </m:r>
                  </m:oMath>
                </a14:m>
                <a:r>
                  <a:rPr sz="2800" dirty="0"/>
                  <a:t> to describe fourth-quadrant angles). We can then sketch a triangle or two, if necessary, to remind ourselves that </a:t>
                </a:r>
                <a:br>
                  <a:rPr lang="en-US" sz="2800" dirty="0"/>
                </a:b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and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US">
                    <a:noFill/>
                  </a:rPr>
                  <a:t> </a:t>
                </a:r>
              </a:p>
            </p:txBody>
          </p:sp>
        </mc:Fallback>
      </mc:AlternateContent>
    </p:spTree>
    <p:extLst>
      <p:ext uri="{BB962C8B-B14F-4D97-AF65-F5344CB8AC3E}">
        <p14:creationId xmlns:p14="http://schemas.microsoft.com/office/powerpoint/2010/main" val="10858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Solving Equations by Isolating the Trigonometric Function</a:t>
            </a:r>
            <a:r>
              <a:rPr lang="en-US" sz="3200" dirty="0"/>
              <a:t>—Slide 4</a:t>
            </a:r>
            <a:endParaRPr dirty="0"/>
          </a:p>
        </p:txBody>
      </p:sp>
      <p:pic>
        <p:nvPicPr>
          <p:cNvPr id="5" name="Content Placeholder 4">
            <a:extLst>
              <a:ext uri="{FF2B5EF4-FFF2-40B4-BE49-F238E27FC236}">
                <a16:creationId xmlns:a16="http://schemas.microsoft.com/office/drawing/2014/main" id="{ACD2DD16-8A1D-49F2-8559-913C137101DF}"/>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8947" y="1082675"/>
            <a:ext cx="4406107" cy="4406107"/>
          </a:xfrm>
        </p:spPr>
      </p:pic>
      <p:sp>
        <p:nvSpPr>
          <p:cNvPr id="3" name="Text Placeholder 2">
            <a:extLst>
              <a:ext uri="{FF2B5EF4-FFF2-40B4-BE49-F238E27FC236}">
                <a16:creationId xmlns:a16="http://schemas.microsoft.com/office/drawing/2014/main" id="{DA86ED52-662B-0485-BDC7-6C835BE1ED6A}"/>
              </a:ext>
            </a:extLst>
          </p:cNvPr>
          <p:cNvSpPr txBox="1">
            <a:spLocks/>
          </p:cNvSpPr>
          <p:nvPr/>
        </p:nvSpPr>
        <p:spPr>
          <a:xfrm>
            <a:off x="533400" y="5486400"/>
            <a:ext cx="8229600" cy="5709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2800"/>
            </a:pPr>
            <a:r>
              <a:rPr lang="en-US" sz="2800" dirty="0"/>
              <a:t>Figure 2</a:t>
            </a:r>
            <a:endParaRPr lang="ar-AE"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Solving Equations by Isolating the Trigonometric Function</a:t>
            </a:r>
            <a:r>
              <a:rPr lang="en-US" sz="3200" dirty="0"/>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Then, since cosine is </a:t>
                </a:r>
                <a:r>
                  <a:rPr lang="en-US" sz="2800" dirty="0">
                    <a:latin typeface="Cambria Math" panose="02040503050406030204" pitchFamily="18" charset="0"/>
                    <a:ea typeface="Cambria Math" panose="02040503050406030204" pitchFamily="18" charset="0"/>
                  </a:rPr>
                  <a:t>2</a:t>
                </a:r>
                <a:r>
                  <a:rPr lang="el-GR" sz="2800" i="1" dirty="0">
                    <a:latin typeface="Cambria Math" panose="02040503050406030204" pitchFamily="18" charset="0"/>
                    <a:ea typeface="Cambria Math" panose="02040503050406030204" pitchFamily="18" charset="0"/>
                  </a:rPr>
                  <a:t>π</a:t>
                </a:r>
                <a:r>
                  <a:rPr sz="2800" dirty="0"/>
                  <a:t>-periodic, we can describe the complete solution set as</a:t>
                </a:r>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+2</m:t>
                    </m:r>
                    <m:r>
                      <a:rPr>
                        <a:latin typeface="Cambria Math" panose="02040503050406030204" pitchFamily="18" charset="0"/>
                      </a:rPr>
                      <m:t>𝑛</m:t>
                    </m:r>
                    <m:r>
                      <a:rPr>
                        <a:latin typeface="Cambria Math" panose="02040503050406030204" pitchFamily="18" charset="0"/>
                      </a:rPr>
                      <m:t>𝜋</m:t>
                    </m:r>
                  </m:oMath>
                </a14:m>
                <a:r>
                  <a:rPr sz="2800" dirty="0"/>
                  <a:t> </a:t>
                </a:r>
                <a:r>
                  <a:rPr lang="en-US" sz="2800" dirty="0"/>
                  <a:t>   </a:t>
                </a:r>
                <a:r>
                  <a:rPr sz="2800" dirty="0"/>
                  <a:t>or</a:t>
                </a:r>
                <a:r>
                  <a:rPr lang="en-US" sz="2800" dirty="0"/>
                  <a:t>   </a:t>
                </a:r>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+2</m:t>
                    </m:r>
                    <m:r>
                      <a:rPr>
                        <a:latin typeface="Cambria Math" panose="02040503050406030204" pitchFamily="18" charset="0"/>
                      </a:rPr>
                      <m:t>𝑛</m:t>
                    </m:r>
                    <m:r>
                      <a:rPr>
                        <a:latin typeface="Cambria Math" panose="02040503050406030204" pitchFamily="18" charset="0"/>
                      </a:rPr>
                      <m:t>𝜋</m:t>
                    </m:r>
                  </m:oMath>
                </a14:m>
                <a:r>
                  <a:rPr sz="2800" dirty="0"/>
                  <a:t>,</a:t>
                </a:r>
              </a:p>
              <a:p>
                <a:pPr>
                  <a:defRPr sz="2800"/>
                </a:pPr>
                <a:r>
                  <a:rPr sz="2800" dirty="0"/>
                  <a:t>where </a:t>
                </a:r>
                <a:r>
                  <a:rPr lang="en-US" sz="2800" i="1" dirty="0"/>
                  <a:t>n </a:t>
                </a:r>
                <a:r>
                  <a:rPr sz="2800" dirty="0"/>
                  <a:t>is any integer. Note that this set could be described, less precisely, as follows.</a:t>
                </a:r>
                <a:endParaRPr lang="en-US" sz="2800" dirty="0"/>
              </a:p>
              <a:p>
                <a:pPr>
                  <a:defRPr sz="2800"/>
                </a:pPr>
                <a:endParaRPr sz="2800" dirty="0"/>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Solving Equations by Isolating the Trigonometric Function</a:t>
            </a:r>
            <a:r>
              <a:rPr lang="en-US" sz="3200" dirty="0"/>
              <a:t>—Slide 6</a:t>
            </a:r>
            <a:endParaRPr dirty="0"/>
          </a:p>
        </p:txBody>
      </p:sp>
      <p:sp>
        <p:nvSpPr>
          <p:cNvPr id="3" name="Text Placeholder 2">
            <a:extLst>
              <a:ext uri="{FF2B5EF4-FFF2-40B4-BE49-F238E27FC236}">
                <a16:creationId xmlns:a16="http://schemas.microsoft.com/office/drawing/2014/main" id="{40C1D686-505F-FE30-5DF8-89061D83B79C}"/>
              </a:ext>
            </a:extLst>
          </p:cNvPr>
          <p:cNvSpPr txBox="1">
            <a:spLocks/>
          </p:cNvSpPr>
          <p:nvPr/>
        </p:nvSpPr>
        <p:spPr>
          <a:xfrm>
            <a:off x="533400" y="5486400"/>
            <a:ext cx="8229600" cy="5709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2800"/>
            </a:pPr>
            <a:r>
              <a:rPr lang="en-US" sz="2800" dirty="0"/>
              <a:t>Figure 3</a:t>
            </a:r>
            <a:endParaRPr lang="ar-AE" sz="2800" dirty="0"/>
          </a:p>
        </p:txBody>
      </p:sp>
      <p:pic>
        <p:nvPicPr>
          <p:cNvPr id="4" name="Picture 3">
            <a:extLst>
              <a:ext uri="{FF2B5EF4-FFF2-40B4-BE49-F238E27FC236}">
                <a16:creationId xmlns:a16="http://schemas.microsoft.com/office/drawing/2014/main" id="{64169A33-69BD-C505-10E3-36FDB457AF12}"/>
              </a:ext>
            </a:extLst>
          </p:cNvPr>
          <p:cNvPicPr>
            <a:picLocks noChangeAspect="1"/>
          </p:cNvPicPr>
          <p:nvPr/>
        </p:nvPicPr>
        <p:blipFill>
          <a:blip r:embed="rId2"/>
          <a:stretch>
            <a:fillRect/>
          </a:stretch>
        </p:blipFill>
        <p:spPr>
          <a:xfrm>
            <a:off x="2394000" y="1108261"/>
            <a:ext cx="4356000" cy="43781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Solving Equations by Isolating the Trigonometric Function</a:t>
            </a:r>
            <a:r>
              <a:rPr lang="en-US" sz="3200"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Solving Equations by Isolating the Trigonometric Function</a:t>
            </a:r>
            <a:r>
              <a:rPr lang="en-US" sz="3200"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r>
              <a:rPr sz="2800" dirty="0"/>
              <a:t>The trigonometric function can again be isolated fairly easily.</a:t>
            </a:r>
          </a:p>
          <a:p>
            <a:pPr algn="ctr"/>
            <a:r>
              <a:rPr dirty="0"/>
              <a:t>​</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2743200" y="25908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a:t>​</a:t>
                          </a:r>
                          <a14:m>
                            <m:oMath xmlns:m="http://schemas.openxmlformats.org/officeDocument/2006/math">
                              <m:func>
                                <m:funcPr>
                                  <m:ctrlPr>
                                    <a:rPr sz="2800" i="1">
                                      <a:latin typeface="Cambria Math" panose="02040503050406030204" pitchFamily="18" charset="0"/>
                                    </a:rPr>
                                  </m:ctrlPr>
                                </m:funcPr>
                                <m:fName>
                                  <m:sSup>
                                    <m:sSupPr>
                                      <m:ctrlPr>
                                        <a:rPr sz="2800" i="1">
                                          <a:latin typeface="Cambria Math" panose="02040503050406030204" pitchFamily="18" charset="0"/>
                                        </a:rPr>
                                      </m:ctrlPr>
                                    </m:sSupPr>
                                    <m:e>
                                      <m:r>
                                        <m:rPr>
                                          <m:sty m:val="p"/>
                                        </m:rPr>
                                        <a:rPr sz="2800">
                                          <a:latin typeface="Cambria Math"/>
                                        </a:rPr>
                                        <m:t>tan</m:t>
                                      </m:r>
                                    </m:e>
                                    <m:sup>
                                      <m:r>
                                        <a:rPr sz="2800">
                                          <a:latin typeface="Cambria Math"/>
                                        </a:rPr>
                                        <m:t>2</m:t>
                                      </m:r>
                                    </m:sup>
                                  </m:sSup>
                                </m:fName>
                                <m:e>
                                  <m:r>
                                    <a:rPr sz="2800">
                                      <a:latin typeface="Cambria Math"/>
                                    </a:rPr>
                                    <m:t>𝑥</m:t>
                                  </m:r>
                                </m:e>
                              </m:func>
                              <m:r>
                                <a:rPr sz="2800">
                                  <a:latin typeface="Cambria Math"/>
                                </a:rPr>
                                <m:t>−1</m:t>
                              </m:r>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=2</m:t>
                              </m:r>
                            </m:oMath>
                          </a14:m>
                          <a:endParaRPr sz="2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sSup>
                                <m:sSupPr>
                                  <m:ctrlPr>
                                    <a:rPr sz="2800" i="1">
                                      <a:latin typeface="Cambria Math" panose="02040503050406030204" pitchFamily="18" charset="0"/>
                                    </a:rPr>
                                  </m:ctrlPr>
                                </m:sSupPr>
                                <m:e>
                                  <m:r>
                                    <m:rPr>
                                      <m:sty m:val="p"/>
                                    </m:rPr>
                                    <a:rPr sz="2800">
                                      <a:latin typeface="Cambria Math"/>
                                    </a:rPr>
                                    <m:t>tan</m:t>
                                  </m:r>
                                </m:e>
                                <m:sup>
                                  <m:r>
                                    <a:rPr sz="2800">
                                      <a:latin typeface="Cambria Math"/>
                                    </a:rPr>
                                    <m:t>2</m:t>
                                  </m:r>
                                </m:sup>
                              </m:sSup>
                              <m:r>
                                <a:rPr sz="2800">
                                  <a:latin typeface="Cambria Math"/>
                                </a:rPr>
                                <m:t>⁡</m:t>
                              </m:r>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=3</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m:rPr>
                                  <m:sty m:val="p"/>
                                </m:rPr>
                                <a:rPr sz="2800">
                                  <a:latin typeface="Cambria Math"/>
                                </a:rPr>
                                <m:t>tan</m:t>
                              </m:r>
                              <m:r>
                                <a:rPr sz="2800">
                                  <a:latin typeface="Cambria Math"/>
                                </a:rPr>
                                <m:t>⁡</m:t>
                              </m:r>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37838432"/>
                  </p:ext>
                </p:extLst>
              </p:nvPr>
            </p:nvGraphicFramePr>
            <p:xfrm>
              <a:off x="2743200" y="25908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2"/>
                          <a:stretch>
                            <a:fillRect t="-2000" r="-100000" b="-225000"/>
                          </a:stretch>
                        </a:blipFill>
                      </a:tcPr>
                    </a:tc>
                    <a:tc>
                      <a:txBody>
                        <a:bodyPr/>
                        <a:lstStyle/>
                        <a:p>
                          <a:endParaRPr lang="en-US"/>
                        </a:p>
                      </a:txBody>
                      <a:tcPr marL="36576" marR="36576" marT="36576" marB="36576" anchor="ctr">
                        <a:blipFill>
                          <a:blip r:embed="rId2"/>
                          <a:stretch>
                            <a:fillRect l="-100000" t="-2000" b="-225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2"/>
                          <a:stretch>
                            <a:fillRect t="-102000" r="-100000" b="-125000"/>
                          </a:stretch>
                        </a:blipFill>
                      </a:tcPr>
                    </a:tc>
                    <a:tc>
                      <a:txBody>
                        <a:bodyPr/>
                        <a:lstStyle/>
                        <a:p>
                          <a:endParaRPr lang="en-US"/>
                        </a:p>
                      </a:txBody>
                      <a:tcPr marL="36576" marR="36576" marT="36576" marB="36576" anchor="ctr">
                        <a:blipFill>
                          <a:blip r:embed="rId2"/>
                          <a:stretch>
                            <a:fillRect l="-100000" t="-102000" b="-125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2"/>
                          <a:stretch>
                            <a:fillRect t="-202000" r="-100000" b="-25000"/>
                          </a:stretch>
                        </a:blipFill>
                      </a:tcPr>
                    </a:tc>
                    <a:tc>
                      <a:txBody>
                        <a:bodyPr/>
                        <a:lstStyle/>
                        <a:p>
                          <a:endParaRPr lang="en-US"/>
                        </a:p>
                      </a:txBody>
                      <a:tcPr marL="36576" marR="36576" marT="36576" marB="36576" anchor="ctr">
                        <a:blipFill>
                          <a:blip r:embed="rId2"/>
                          <a:stretch>
                            <a:fillRect l="-100000" t="-202000" b="-25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3401</TotalTime>
  <Words>2138</Words>
  <Application>Microsoft Office PowerPoint</Application>
  <PresentationFormat>On-screen Show (4:3)</PresentationFormat>
  <Paragraphs>235</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Cambria Math</vt:lpstr>
      <vt:lpstr>Times New Roman</vt:lpstr>
      <vt:lpstr>Office Theme</vt:lpstr>
      <vt:lpstr>Section 3.R.7</vt:lpstr>
      <vt:lpstr>Example 1: Solving Equations by Isolating the Trigonometric Function—Slide 1</vt:lpstr>
      <vt:lpstr>Example 1: Solving Equations by Isolating the Trigonometric Function—Slide 2</vt:lpstr>
      <vt:lpstr>Example 1: Solving Equations by Isolating the Trigonometric Function—Slide 3</vt:lpstr>
      <vt:lpstr>Example 1: Solving Equations by Isolating the Trigonometric Function—Slide 4</vt:lpstr>
      <vt:lpstr>Example 1: Solving Equations by Isolating the Trigonometric Function—Slide 5</vt:lpstr>
      <vt:lpstr>Example 1: Solving Equations by Isolating the Trigonometric Function—Slide 6</vt:lpstr>
      <vt:lpstr>Example 2: Solving Equations by Isolating the Trigonometric Function—Slide 1</vt:lpstr>
      <vt:lpstr>Example 2: Solving Equations by Isolating the Trigonometric Function—Slide 2</vt:lpstr>
      <vt:lpstr>Example 2: Solving Equations by Isolating the Trigonometric Function—Slide 3</vt:lpstr>
      <vt:lpstr>Example 2: Solving Equations by Isolating the Trigonometric Function—Slide 4</vt:lpstr>
      <vt:lpstr>Example 3: Solving Trigonometric Equations by Factoring—Slide 1</vt:lpstr>
      <vt:lpstr>Example 3: Solving Trigonometric Equations by Factoring—Slide 2</vt:lpstr>
      <vt:lpstr>Example 3: Solving Trigonometric Equations by Factoring—Slide 3</vt:lpstr>
      <vt:lpstr>Example 3: Solving Trigonometric Equations by Factoring—Slide 4</vt:lpstr>
      <vt:lpstr>Example 4: Solving Equations Using Trigonometric Identities—Slide 1</vt:lpstr>
      <vt:lpstr>Example 4: Solving Equations Using Trigonometric Identities—Slide 2</vt:lpstr>
      <vt:lpstr>Example 4: Solving Equations Using Trigonometric Identities—Slide 3</vt:lpstr>
      <vt:lpstr>Example 4: Solving Equations Using Trigonometric Identities—Slide 4</vt:lpstr>
      <vt:lpstr>Example 5: Solving Trigonometric Equations by Graphing—Slide 1</vt:lpstr>
      <vt:lpstr>Example 5: Solving Trigonometric Equations by Graphing—Slide 2</vt:lpstr>
      <vt:lpstr>Example 5: Solving Trigonometric Equations by Graphing—Slide 3</vt:lpstr>
      <vt:lpstr>Example 5: Solving Trigonometric Equations by Graphing—Slide 4</vt:lpstr>
      <vt:lpstr>Example 5: Solving Trigonometric Equations by Graphing—Slide 5</vt:lpstr>
      <vt:lpstr>Example 6: Solving Equations Using Trigonometric Identities—Slide 1</vt:lpstr>
      <vt:lpstr>Example 6: Solving Equations Using Trigonometric Identities—Slide 2</vt:lpstr>
      <vt:lpstr>Example 7: Solving Equations Using Trigonometric Identities—Slide 1</vt:lpstr>
      <vt:lpstr>Example 7: Solving Equations Using Trigonometric Identities—Slide 2</vt:lpstr>
      <vt:lpstr>Example 7: Solving Equations Using Trigonometric Identities—Slide 3</vt:lpstr>
      <vt:lpstr>Example 8: Solving Equations with Multiples of Angles—Slide 1</vt:lpstr>
      <vt:lpstr>Example 8: Solving Equations with Multiples of Angles—Slide 2</vt:lpstr>
      <vt:lpstr>Example 9: Solving Equations Using Inverse Trigonometric Functions—Slide 1</vt:lpstr>
      <vt:lpstr>Example 9: Solving Equations Using Inverse Trigonometric Functions—Slide 2</vt:lpstr>
      <vt:lpstr>Example 10: Solving Equations Using Inverse Trigonometric Functions—Slide 1</vt:lpstr>
      <vt:lpstr>Example 10: Solving Equations Using Inverse Trigonometric Functions—Slide 2</vt:lpstr>
      <vt:lpstr>Example 10: Solving Equations Using Inverse Trigonometric Functions—Slide 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Plus Integrated Review, 2nd Edition</dc:title>
  <dc:creator>Hawkes Learning</dc:creator>
  <cp:lastModifiedBy>Marvin Glover</cp:lastModifiedBy>
  <cp:revision>278</cp:revision>
  <dcterms:created xsi:type="dcterms:W3CDTF">2013-04-26T14:43:13Z</dcterms:created>
  <dcterms:modified xsi:type="dcterms:W3CDTF">2025-06-27T16:38:06Z</dcterms:modified>
</cp:coreProperties>
</file>