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257" r:id="rId3"/>
    <p:sldId id="261" r:id="rId4"/>
    <p:sldId id="263" r:id="rId5"/>
    <p:sldId id="265" r:id="rId6"/>
    <p:sldId id="270" r:id="rId7"/>
    <p:sldId id="271" r:id="rId8"/>
    <p:sldId id="292" r:id="rId9"/>
    <p:sldId id="272" r:id="rId10"/>
    <p:sldId id="273" r:id="rId11"/>
    <p:sldId id="274" r:id="rId12"/>
    <p:sldId id="275" r:id="rId13"/>
    <p:sldId id="276" r:id="rId14"/>
    <p:sldId id="277" r:id="rId15"/>
    <p:sldId id="278" r:id="rId16"/>
    <p:sldId id="279" r:id="rId17"/>
    <p:sldId id="280" r:id="rId18"/>
    <p:sldId id="281" r:id="rId19"/>
    <p:sldId id="282" r:id="rId20"/>
    <p:sldId id="285" r:id="rId21"/>
    <p:sldId id="286" r:id="rId22"/>
    <p:sldId id="287" r:id="rId23"/>
    <p:sldId id="288" r:id="rId24"/>
    <p:sldId id="289" r:id="rId25"/>
    <p:sldId id="291" r:id="rId26"/>
    <p:sldId id="294" r:id="rId27"/>
    <p:sldId id="260" r:id="rId28"/>
    <p:sldId id="295" r:id="rId29"/>
    <p:sldId id="296" r:id="rId30"/>
    <p:sldId id="297" r:id="rId31"/>
    <p:sldId id="298" r:id="rId32"/>
    <p:sldId id="262" r:id="rId33"/>
    <p:sldId id="299" r:id="rId34"/>
    <p:sldId id="300" r:id="rId35"/>
    <p:sldId id="264" r:id="rId36"/>
    <p:sldId id="301" r:id="rId37"/>
    <p:sldId id="267" r:id="rId38"/>
    <p:sldId id="302" r:id="rId39"/>
    <p:sldId id="303" r:id="rId40"/>
    <p:sldId id="304" r:id="rId41"/>
    <p:sldId id="305" r:id="rId42"/>
    <p:sldId id="306" r:id="rId43"/>
    <p:sldId id="290" r:id="rId44"/>
  </p:sldIdLst>
  <p:sldSz cx="9144000" cy="6858000" type="screen4x3"/>
  <p:notesSz cx="6858000" cy="9144000"/>
  <p:embeddedFontLs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5" d="100"/>
          <a:sy n="105" d="100"/>
        </p:scale>
        <p:origin x="195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Trigonometric Identities</a:t>
            </a:r>
          </a:p>
        </p:txBody>
      </p:sp>
      <p:sp>
        <p:nvSpPr>
          <p:cNvPr id="3" name="Title 2"/>
          <p:cNvSpPr>
            <a:spLocks noGrp="1"/>
          </p:cNvSpPr>
          <p:nvPr>
            <p:ph type="title"/>
          </p:nvPr>
        </p:nvSpPr>
        <p:spPr/>
        <p:txBody>
          <a:bodyPr/>
          <a:lstStyle/>
          <a:p>
            <a:r>
              <a:rPr dirty="0"/>
              <a:t>Section </a:t>
            </a:r>
            <a:r>
              <a:rPr lang="en-US" dirty="0"/>
              <a:t>3</a:t>
            </a:r>
            <a:r>
              <a:rPr dirty="0"/>
              <a:t>.</a:t>
            </a:r>
            <a:r>
              <a:rPr lang="en-US" dirty="0"/>
              <a:t>R.6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a:t>Solution</a:t>
            </a:r>
          </a:p>
          <a:p>
            <a:r>
              <a:rPr sz="2800"/>
              <a:t>As in Example 1, rewriting the expression in terms of only sine and cosine is a good way to start. And as in so many problems, finding a common denominator and combining the resulting fractions is a promising way to proceed. After that, the remaining steps suggest themselves clearly.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oMath>
                          </a14:m>
                          <a:endParaRPr sz="2200" dirty="0"/>
                        </a:p>
                      </a:txBody>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oMath>
                          </a14:m>
                          <a:endParaRPr sz="2200" dirty="0"/>
                        </a:p>
                      </a:txBody>
                      <a:tcPr/>
                    </a:tc>
                    <a:tc vMerge="1">
                      <a:txBody>
                        <a:bodyPr/>
                        <a:lstStyle/>
                        <a:p>
                          <a:pPr algn="l">
                            <a:defRPr b="1"/>
                          </a:pPr>
                          <a:endParaRPr dirty="0"/>
                        </a:p>
                      </a:txBody>
                      <a:tcPr/>
                    </a:tc>
                    <a:extLst>
                      <a:ext uri="{0D108BD9-81ED-4DB2-BD59-A6C34878D82A}">
                        <a16:rowId xmlns:a16="http://schemas.microsoft.com/office/drawing/2014/main" val="10001"/>
                      </a:ext>
                    </a:extLst>
                  </a:tr>
                  <a:tr h="707369">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a:p>
                      </a:txBody>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dirty="0"/>
                        </a:p>
                      </a:txBody>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oMath>
                          </a14:m>
                          <a:endParaRPr sz="2200" dirty="0"/>
                        </a:p>
                      </a:txBody>
                      <a:tcPr/>
                    </a:tc>
                    <a:tc>
                      <a:txBody>
                        <a:bodyPr/>
                        <a:lstStyle/>
                        <a:p>
                          <a:pPr algn="l"/>
                          <a:endParaRPr/>
                        </a:p>
                      </a:txBody>
                      <a:tcPr/>
                    </a:tc>
                    <a:extLst>
                      <a:ext uri="{0D108BD9-81ED-4DB2-BD59-A6C34878D82A}">
                        <a16:rowId xmlns:a16="http://schemas.microsoft.com/office/drawing/2014/main" val="10004"/>
                      </a:ext>
                    </a:extLst>
                  </a:tr>
                  <a:tr h="631503">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𝛼</m:t>
                                  </m:r>
                                </m:e>
                              </m:func>
                            </m:oMath>
                          </a14:m>
                          <a:endParaRPr sz="22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endParaRPr lang="en-US"/>
                        </a:p>
                      </a:txBody>
                      <a:tcPr>
                        <a:blipFill>
                          <a:blip r:embed="rId2"/>
                          <a:stretch>
                            <a:fillRect t="-3185" r="-28571" b="-398089"/>
                          </a:stretch>
                        </a:blipFill>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endParaRPr lang="en-US"/>
                        </a:p>
                      </a:txBody>
                      <a:tcPr>
                        <a:blipFill>
                          <a:blip r:embed="rId2"/>
                          <a:stretch>
                            <a:fillRect t="-121805" r="-28571" b="-369925"/>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914400">
                    <a:tc>
                      <a:txBody>
                        <a:bodyPr/>
                        <a:lstStyle/>
                        <a:p>
                          <a:endParaRPr lang="en-US"/>
                        </a:p>
                      </a:txBody>
                      <a:tcPr>
                        <a:blipFill>
                          <a:blip r:embed="rId2"/>
                          <a:stretch>
                            <a:fillRect t="-196667" r="-28571" b="-228000"/>
                          </a:stretch>
                        </a:blipFill>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endParaRPr lang="en-US"/>
                        </a:p>
                      </a:txBody>
                      <a:tcPr>
                        <a:blipFill>
                          <a:blip r:embed="rId2"/>
                          <a:stretch>
                            <a:fillRect t="-353175" r="-28571" b="-171429"/>
                          </a:stretch>
                        </a:blipFill>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endParaRPr lang="en-US"/>
                        </a:p>
                      </a:txBody>
                      <a:tcPr>
                        <a:blipFill>
                          <a:blip r:embed="rId2"/>
                          <a:stretch>
                            <a:fillRect t="-509821" r="-28571" b="-92857"/>
                          </a:stretch>
                        </a:blipFill>
                      </a:tcPr>
                    </a:tc>
                    <a:tc>
                      <a:txBody>
                        <a:bodyPr/>
                        <a:lstStyle/>
                        <a:p>
                          <a:pPr algn="l"/>
                          <a:endParaRPr/>
                        </a:p>
                      </a:txBody>
                      <a:tcPr/>
                    </a:tc>
                    <a:extLst>
                      <a:ext uri="{0D108BD9-81ED-4DB2-BD59-A6C34878D82A}">
                        <a16:rowId xmlns:a16="http://schemas.microsoft.com/office/drawing/2014/main" val="10004"/>
                      </a:ext>
                    </a:extLst>
                  </a:tr>
                  <a:tr h="631503">
                    <a:tc>
                      <a:txBody>
                        <a:bodyPr/>
                        <a:lstStyle/>
                        <a:p>
                          <a:endParaRPr lang="en-US"/>
                        </a:p>
                      </a:txBody>
                      <a:tcPr>
                        <a:blipFill>
                          <a:blip r:embed="rId2"/>
                          <a:stretch>
                            <a:fillRect t="-656731" r="-28571"/>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Guidelines for Verifying Trigonometric Identities</a:t>
            </a:r>
          </a:p>
        </p:txBody>
      </p:sp>
      <p:sp>
        <p:nvSpPr>
          <p:cNvPr id="3" name="Text Placeholder 2"/>
          <p:cNvSpPr>
            <a:spLocks noGrp="1"/>
          </p:cNvSpPr>
          <p:nvPr>
            <p:ph type="body" sz="quarter" idx="10"/>
          </p:nvPr>
        </p:nvSpPr>
        <p:spPr/>
        <p:txBody>
          <a:bodyPr>
            <a:normAutofit lnSpcReduction="10000"/>
          </a:bodyPr>
          <a:lstStyle/>
          <a:p>
            <a:pPr marL="514350" indent="-514350">
              <a:buFont typeface="+mj-lt"/>
              <a:buAutoNum type="arabicPeriod"/>
              <a:defRPr sz="2800"/>
            </a:pPr>
            <a:r>
              <a:rPr dirty="0"/>
              <a:t>​</a:t>
            </a:r>
            <a:r>
              <a:rPr sz="2800" b="1" dirty="0"/>
              <a:t>Work with one side at a time.</a:t>
            </a:r>
            <a:r>
              <a:rPr sz="2800" dirty="0"/>
              <a:t> Choose one side of the equation to work with and simplify it. The more complicated side is usually the best choice. The goal is to transform it into the other side.</a:t>
            </a:r>
          </a:p>
          <a:p>
            <a:pPr marL="514350" indent="-514350">
              <a:buFont typeface="+mj-lt"/>
              <a:buAutoNum type="arabicPeriod" startAt="2"/>
              <a:defRPr sz="2800"/>
            </a:pPr>
            <a:r>
              <a:rPr dirty="0"/>
              <a:t>​</a:t>
            </a:r>
            <a:r>
              <a:rPr sz="2800" b="1" dirty="0"/>
              <a:t>Apply trigonometric identities as appropriate.</a:t>
            </a:r>
            <a:r>
              <a:rPr sz="2800" dirty="0"/>
              <a:t> To do so, it will probably be necessary to combine fractions, add or subtract terms, factor expressions, or use other algebraic manipulations.</a:t>
            </a:r>
          </a:p>
          <a:p>
            <a:pPr marL="514350" indent="-514350">
              <a:buFont typeface="+mj-lt"/>
              <a:buAutoNum type="arabicPeriod" startAt="3"/>
              <a:defRPr sz="2800"/>
            </a:pPr>
            <a:r>
              <a:rPr dirty="0"/>
              <a:t>​</a:t>
            </a:r>
            <a:r>
              <a:rPr sz="2800" b="1" dirty="0"/>
              <a:t>Rewrite in terms of sine and cosine if necessary.</a:t>
            </a:r>
            <a:r>
              <a:rPr sz="2800" dirty="0"/>
              <a:t> If you are stuck, expressing everything in terms of sine and cosine often leads to inspiration.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right-hand side is more complicated, so we'll begin with it.</a:t>
                </a:r>
                <a:r>
                  <a:rPr lang="en-US" sz="2800" dirty="0"/>
                  <a:t> C</a:t>
                </a:r>
                <a:r>
                  <a:rPr sz="2800" dirty="0"/>
                  <a:t>ombining the two fractions is a good way to begin, especially </a:t>
                </a:r>
                <a:r>
                  <a:rPr lang="en-US" sz="2800" dirty="0"/>
                  <a:t>if we notice </a:t>
                </a:r>
                <a:r>
                  <a:rPr sz="2800" dirty="0"/>
                  <a:t>that a denominator of </a:t>
                </a:r>
                <a:br>
                  <a:rPr lang="en-US" sz="2800" dirty="0"/>
                </a:b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oMath>
                </a14:m>
                <a:r>
                  <a:rPr sz="2800" dirty="0"/>
                  <a:t> will eventually appear.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228764">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num>
                                <m:den>
                                  <m:d>
                                    <m:dPr>
                                      <m:ctrlPr>
                                        <a:rPr sz="2600" i="1">
                                          <a:latin typeface="Cambria Math" panose="02040503050406030204" pitchFamily="18" charset="0"/>
                                        </a:rPr>
                                      </m:ctrlPr>
                                    </m:dPr>
                                    <m:e>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
                                    <m:dPr>
                                      <m:ctrlPr>
                                        <a:rPr sz="2600" i="1">
                                          <a:latin typeface="Cambria Math" panose="02040503050406030204" pitchFamily="18" charset="0"/>
                                        </a:rPr>
                                      </m:ctrlPr>
                                    </m:dPr>
                                    <m:e>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en>
                              </m:f>
                            </m:oMath>
                          </a14:m>
                          <a:endParaRPr sz="2600" dirty="0"/>
                        </a:p>
                      </a:txBody>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1−</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cos</m:t>
                                          </m:r>
                                        </m:e>
                                        <m:sup>
                                          <m:r>
                                            <a:rPr sz="2600">
                                              <a:latin typeface="Cambria Math"/>
                                            </a:rPr>
                                            <m:t>2</m:t>
                                          </m:r>
                                        </m:sup>
                                      </m:sSup>
                                    </m:fName>
                                    <m:e>
                                      <m:r>
                                        <a:rPr sz="2600">
                                          <a:latin typeface="Cambria Math"/>
                                        </a:rPr>
                                        <m:t>𝑥</m:t>
                                      </m:r>
                                    </m:e>
                                  </m:func>
                                </m:den>
                              </m:f>
                            </m:oMath>
                          </a14:m>
                          <a:endParaRPr sz="2600" dirty="0"/>
                        </a:p>
                      </a:txBody>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sin</m:t>
                                          </m:r>
                                        </m:e>
                                        <m:sup>
                                          <m:r>
                                            <a:rPr sz="2600">
                                              <a:latin typeface="Cambria Math"/>
                                            </a:rPr>
                                            <m:t>2</m:t>
                                          </m:r>
                                        </m:sup>
                                      </m:sSup>
                                    </m:fName>
                                    <m:e>
                                      <m:r>
                                        <a:rPr sz="2600">
                                          <a:latin typeface="Cambria Math"/>
                                        </a:rPr>
                                        <m:t>𝑥</m:t>
                                      </m:r>
                                    </m:e>
                                  </m:func>
                                </m:den>
                              </m:f>
                            </m:oMath>
                          </a14:m>
                          <a:endParaRPr sz="2600"/>
                        </a:p>
                      </a:txBody>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=2</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csc</m:t>
                                      </m:r>
                                    </m:e>
                                    <m:sup>
                                      <m:r>
                                        <a:rPr sz="2600">
                                          <a:latin typeface="Cambria Math"/>
                                        </a:rPr>
                                        <m:t>2</m:t>
                                      </m:r>
                                    </m:sup>
                                  </m:sSup>
                                </m:fName>
                                <m:e>
                                  <m:r>
                                    <a:rPr sz="2600">
                                      <a:latin typeface="Cambria Math"/>
                                    </a:rPr>
                                    <m:t>𝑥</m:t>
                                  </m:r>
                                </m:e>
                              </m:func>
                            </m:oMath>
                          </a14:m>
                          <a:endParaRPr sz="26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310640">
                    <a:tc>
                      <a:txBody>
                        <a:bodyPr/>
                        <a:lstStyle/>
                        <a:p>
                          <a:endParaRPr lang="en-US"/>
                        </a:p>
                      </a:txBody>
                      <a:tcPr>
                        <a:blipFill>
                          <a:blip r:embed="rId2"/>
                          <a:stretch>
                            <a:fillRect t="-2326" r="-54286" b="-210233"/>
                          </a:stretch>
                        </a:blipFill>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endParaRPr lang="en-US"/>
                        </a:p>
                      </a:txBody>
                      <a:tcPr>
                        <a:blipFill>
                          <a:blip r:embed="rId2"/>
                          <a:stretch>
                            <a:fillRect t="-145695" r="-54286" b="-199338"/>
                          </a:stretch>
                        </a:blipFill>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endParaRPr lang="en-US"/>
                        </a:p>
                      </a:txBody>
                      <a:tcPr>
                        <a:blipFill>
                          <a:blip r:embed="rId2"/>
                          <a:stretch>
                            <a:fillRect t="-245695" r="-54286" b="-99338"/>
                          </a:stretch>
                        </a:blipFill>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endParaRPr lang="en-US"/>
                        </a:p>
                      </a:txBody>
                      <a:tcPr>
                        <a:blipFill>
                          <a:blip r:embed="rId2"/>
                          <a:stretch>
                            <a:fillRect t="-348000" r="-5428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It's not immediately clear that either side is more complicated than the other, so we can try simplifying both. Beginning with the left-hand side, we can use another of the Pythagorean </a:t>
            </a:r>
            <a:r>
              <a:rPr lang="en-US" sz="2800" dirty="0"/>
              <a:t>i</a:t>
            </a:r>
            <a:r>
              <a:rPr sz="2800" dirty="0"/>
              <a:t>dentities as follows.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pPr algn="l">
                            <a:defRPr sz="1800"/>
                          </a:pPr>
                          <a:r>
                            <a:rPr sz="3200" dirty="0"/>
                            <a:t>​</a:t>
                          </a:r>
                          <a14:m>
                            <m:oMath xmlns:m="http://schemas.openxmlformats.org/officeDocument/2006/math">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r>
                                <a:rPr sz="3200">
                                  <a:latin typeface="Cambria Math"/>
                                </a:rPr>
                                <m:t>=</m:t>
                              </m:r>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sec</m:t>
                                          </m:r>
                                        </m:e>
                                        <m:sup>
                                          <m:r>
                                            <a:rPr sz="3200">
                                              <a:latin typeface="Cambria Math"/>
                                            </a:rPr>
                                            <m:t>2</m:t>
                                          </m:r>
                                        </m:sup>
                                      </m:sSup>
                                    </m:fName>
                                    <m:e>
                                      <m:r>
                                        <a:rPr sz="3200">
                                          <a:latin typeface="Cambria Math"/>
                                        </a:rPr>
                                        <m:t>𝑥</m:t>
                                      </m:r>
                                    </m:e>
                                  </m:func>
                                  <m:r>
                                    <a:rPr sz="3200">
                                      <a:latin typeface="Cambria Math"/>
                                    </a:rPr>
                                    <m:t>−1</m:t>
                                  </m:r>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
                                <m:fPr>
                                  <m:ctrlPr>
                                    <a:rPr sz="3200" i="1">
                                      <a:latin typeface="Cambria Math" panose="02040503050406030204" pitchFamily="18" charset="0"/>
                                    </a:rPr>
                                  </m:ctrlPr>
                                </m:fPr>
                                <m:num>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oMath>
                          </a14:m>
                          <a:endParaRPr sz="3200" dirty="0"/>
                        </a:p>
                      </a:txBody>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endParaRPr lang="en-US"/>
                        </a:p>
                      </a:txBody>
                      <a:tcPr>
                        <a:blipFill>
                          <a:blip r:embed="rId2"/>
                          <a:stretch>
                            <a:fillRect t="-2660" r="-63636" b="-169681"/>
                          </a:stretch>
                        </a:blipFill>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endParaRPr lang="en-US"/>
                        </a:p>
                      </a:txBody>
                      <a:tcPr>
                        <a:blipFill>
                          <a:blip r:embed="rId2"/>
                          <a:stretch>
                            <a:fillRect t="-120625" r="-63636" b="-99375"/>
                          </a:stretch>
                        </a:blipFill>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endParaRPr lang="en-US"/>
                        </a:p>
                      </a:txBody>
                      <a:tcPr>
                        <a:blipFill>
                          <a:blip r:embed="rId2"/>
                          <a:stretch>
                            <a:fillRect t="-222013" r="-63636"/>
                          </a:stretch>
                        </a:blipFill>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right-hand side is more easily dealt with.</a:t>
                </a:r>
                <a:endParaRPr lang="en-US" sz="2800" dirty="0"/>
              </a:p>
              <a:p>
                <a:endParaRPr lang="en-US" dirty="0"/>
              </a:p>
              <a:p>
                <a:endParaRPr lang="en-US" sz="2800" dirty="0"/>
              </a:p>
              <a:p>
                <a:endParaRPr lang="en-US" dirty="0"/>
              </a:p>
              <a:p>
                <a:endParaRPr lang="en-US" sz="2800" dirty="0"/>
              </a:p>
              <a:p>
                <a:r>
                  <a:rPr lang="en-US" sz="2800" dirty="0"/>
                  <a:t>Since both sides of the original equation are equivalent to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𝑥</m:t>
                        </m:r>
                      </m:e>
                    </m:func>
                    <m:r>
                      <a:rPr lang="ar-AE">
                        <a:latin typeface="Cambria Math" panose="02040503050406030204" pitchFamily="18" charset="0"/>
                      </a:rPr>
                      <m:t>−</m:t>
                    </m:r>
                    <m:r>
                      <a:rPr lang="ar-AE">
                        <a:latin typeface="Cambria Math" panose="02040503050406030204" pitchFamily="18" charset="0"/>
                      </a:rPr>
                      <m:t>1</m:t>
                    </m:r>
                  </m:oMath>
                </a14:m>
                <a:r>
                  <a:rPr lang="en-US" sz="2800" dirty="0"/>
                  <a:t>,</a:t>
                </a:r>
                <a:r>
                  <a:rPr lang="ar-AE" sz="2800" dirty="0"/>
                  <a:t> </a:t>
                </a:r>
                <a:r>
                  <a:rPr lang="en-US" sz="2800" dirty="0"/>
                  <a:t>the identity is true.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r>
                                    <a:rPr sz="2800">
                                      <a:latin typeface="Cambria Math"/>
                                    </a:rPr>
                                    <m:t>1</m:t>
                                  </m:r>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oMath>
                          </a14:m>
                          <a:endParaRPr sz="2800" dirty="0"/>
                        </a:p>
                      </a:txBody>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sec</m:t>
                                  </m:r>
                                </m:fName>
                                <m:e>
                                  <m:r>
                                    <a:rPr sz="2800">
                                      <a:latin typeface="Cambria Math"/>
                                    </a:rPr>
                                    <m:t>𝑥</m:t>
                                  </m:r>
                                </m:e>
                              </m:func>
                              <m:r>
                                <a:rPr sz="2800">
                                  <a:latin typeface="Cambria Math"/>
                                </a:rPr>
                                <m:t>−</m:t>
                              </m:r>
                              <m:r>
                                <a:rPr sz="2800">
                                  <a:latin typeface="Cambria Math"/>
                                </a:rPr>
                                <m:t>1</m:t>
                              </m:r>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701040">
                    <a:tc>
                      <a:txBody>
                        <a:bodyPr/>
                        <a:lstStyle/>
                        <a:p>
                          <a:endParaRPr lang="en-US"/>
                        </a:p>
                      </a:txBody>
                      <a:tcPr>
                        <a:blipFill>
                          <a:blip r:embed="rId3"/>
                          <a:stretch>
                            <a:fillRect t="-4348" r="-80645" b="-112174"/>
                          </a:stretch>
                        </a:blipFill>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696214">
                    <a:tc>
                      <a:txBody>
                        <a:bodyPr/>
                        <a:lstStyle/>
                        <a:p>
                          <a:endParaRPr lang="en-US"/>
                        </a:p>
                      </a:txBody>
                      <a:tcPr>
                        <a:blipFill>
                          <a:blip r:embed="rId3"/>
                          <a:stretch>
                            <a:fillRect t="-104348" r="-80645" b="-1217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Identities Already Seen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b="1" dirty="0"/>
              <a:t>Reciprocal Identities</a:t>
            </a:r>
          </a:p>
          <a:p>
            <a:endParaRPr lang="en-US" sz="2800" b="1" dirty="0"/>
          </a:p>
          <a:p>
            <a:endParaRPr lang="en-US" b="1" dirty="0"/>
          </a:p>
          <a:p>
            <a:endParaRPr lang="en-US" b="1" dirty="0"/>
          </a:p>
          <a:p>
            <a:endParaRPr lang="en-US" b="1" dirty="0"/>
          </a:p>
          <a:p>
            <a:r>
              <a:rPr lang="en-US" sz="2800" b="1" dirty="0"/>
              <a:t>Quotient Identities</a:t>
            </a:r>
          </a:p>
          <a:p>
            <a:endParaRPr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r h="697968">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endParaRPr lang="en-US"/>
                        </a:p>
                      </a:txBody>
                      <a:tcPr>
                        <a:blipFill>
                          <a:blip r:embed="rId2"/>
                          <a:stretch>
                            <a:fillRect r="-200000" b="-83942"/>
                          </a:stretch>
                        </a:blipFill>
                      </a:tcPr>
                    </a:tc>
                    <a:tc>
                      <a:txBody>
                        <a:bodyPr/>
                        <a:lstStyle/>
                        <a:p>
                          <a:endParaRPr lang="en-US"/>
                        </a:p>
                      </a:txBody>
                      <a:tcPr>
                        <a:blipFill>
                          <a:blip r:embed="rId2"/>
                          <a:stretch>
                            <a:fillRect l="-100000" r="-100000" b="-83942"/>
                          </a:stretch>
                        </a:blipFill>
                      </a:tcPr>
                    </a:tc>
                    <a:tc>
                      <a:txBody>
                        <a:bodyPr/>
                        <a:lstStyle/>
                        <a:p>
                          <a:endParaRPr lang="en-US"/>
                        </a:p>
                      </a:txBody>
                      <a:tcPr>
                        <a:blipFill>
                          <a:blip r:embed="rId2"/>
                          <a:stretch>
                            <a:fillRect l="-200000" b="-83942"/>
                          </a:stretch>
                        </a:blipFill>
                      </a:tcPr>
                    </a:tc>
                    <a:extLst>
                      <a:ext uri="{0D108BD9-81ED-4DB2-BD59-A6C34878D82A}">
                        <a16:rowId xmlns:a16="http://schemas.microsoft.com/office/drawing/2014/main" val="10000"/>
                      </a:ext>
                    </a:extLst>
                  </a:tr>
                  <a:tr h="697968">
                    <a:tc>
                      <a:txBody>
                        <a:bodyPr/>
                        <a:lstStyle/>
                        <a:p>
                          <a:endParaRPr lang="en-US"/>
                        </a:p>
                      </a:txBody>
                      <a:tcPr>
                        <a:blipFill>
                          <a:blip r:embed="rId2"/>
                          <a:stretch>
                            <a:fillRect t="-119130" r="-200000"/>
                          </a:stretch>
                        </a:blipFill>
                      </a:tcPr>
                    </a:tc>
                    <a:tc>
                      <a:txBody>
                        <a:bodyPr/>
                        <a:lstStyle/>
                        <a:p>
                          <a:endParaRPr lang="en-US"/>
                        </a:p>
                      </a:txBody>
                      <a:tcPr>
                        <a:blipFill>
                          <a:blip r:embed="rId2"/>
                          <a:stretch>
                            <a:fillRect l="-100000" t="-119130" r="-100000"/>
                          </a:stretch>
                        </a:blipFill>
                      </a:tcPr>
                    </a:tc>
                    <a:tc>
                      <a:txBody>
                        <a:bodyPr/>
                        <a:lstStyle/>
                        <a:p>
                          <a:endParaRPr lang="en-US"/>
                        </a:p>
                      </a:txBody>
                      <a:tcPr>
                        <a:blipFill>
                          <a:blip r:embed="rId2"/>
                          <a:stretch>
                            <a:fillRect l="-200000" t="-11913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660019">
                    <a:tc>
                      <a:txBody>
                        <a:bodyPr/>
                        <a:lstStyle/>
                        <a:p>
                          <a:endParaRPr lang="en-US"/>
                        </a:p>
                      </a:txBody>
                      <a:tcPr>
                        <a:blipFill>
                          <a:blip r:embed="rId3"/>
                          <a:stretch>
                            <a:fillRect r="-100000"/>
                          </a:stretch>
                        </a:blipFill>
                      </a:tcPr>
                    </a:tc>
                    <a:tc>
                      <a:txBody>
                        <a:bodyPr/>
                        <a:lstStyle/>
                        <a:p>
                          <a:endParaRPr lang="en-US"/>
                        </a:p>
                      </a:txBody>
                      <a:tcPr>
                        <a:blipFill>
                          <a:blip r:embed="rId3"/>
                          <a:stretch>
                            <a:fillRect l="-1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Verify the identity</a:t>
                </a:r>
                <a:r>
                  <a:rPr lang="en-US" sz="2800" dirty="0"/>
                  <a:t> </a:t>
                </a:r>
                <a:r>
                  <a:rPr sz="2800" dirty="0"/>
                  <a:t>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𝜑</m:t>
                            </m:r>
                          </m:e>
                        </m:func>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𝜑</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𝜑</m:t>
                            </m:r>
                          </m:e>
                        </m:func>
                      </m:den>
                    </m:f>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𝜑</m:t>
                        </m:r>
                      </m:e>
                    </m:func>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left-hand side is clearly more complicated, and there are several ways of beginning the process of simplifying it. First, rewriting the numerator of the fraction in terms of sine and cosine looks promising, as a factor of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𝜑</m:t>
                    </m:r>
                  </m:oMath>
                </a14:m>
                <a:r>
                  <a:rPr sz="2800" dirty="0"/>
                  <a:t> would then appear. Second, obtaining a denominator of </a:t>
                </a: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𝜑</m:t>
                        </m:r>
                      </m:e>
                    </m:func>
                  </m:oMath>
                </a14:m>
                <a:r>
                  <a:rPr sz="2800" dirty="0"/>
                  <a:t> in the fraction would be easily done and would allow one of the Pythagorean </a:t>
                </a:r>
                <a:r>
                  <a:rPr lang="en-US" sz="2800" dirty="0"/>
                  <a:t>i</a:t>
                </a:r>
                <a:r>
                  <a:rPr sz="2800" dirty="0"/>
                  <a:t>dentities to apply. We'll try both ideas.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Verifying Trigonometric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pPr algn="l">
                            <a:defRPr sz="1800"/>
                          </a:pPr>
                          <a:r>
                            <a:rPr sz="2200" dirty="0"/>
                            <a:t>​</a:t>
                          </a:r>
                          <a14:m>
                            <m:oMath xmlns:m="http://schemas.openxmlformats.org/officeDocument/2006/math">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dirty="0"/>
                        </a:p>
                      </a:txBody>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r>
                                <a:rPr sz="2200">
                                  <a:latin typeface="Cambria Math"/>
                                </a:rPr>
                                <m:t>−1</m:t>
                              </m:r>
                            </m:oMath>
                          </a14:m>
                          <a:endParaRPr sz="2200" dirty="0"/>
                        </a:p>
                      </a:txBody>
                      <a:tcPr/>
                    </a:tc>
                    <a:tc>
                      <a:txBody>
                        <a:bodyPr/>
                        <a:lstStyle/>
                        <a:p>
                          <a:pPr algn="l">
                            <a:defRPr sz="1100" b="1"/>
                          </a:pPr>
                          <a:r>
                            <a:rPr sz="1600" b="0" dirty="0"/>
                            <a:t>Multiply appropriately in order to obtain </a:t>
                          </a:r>
                          <a14:m>
                            <m:oMath xmlns:m="http://schemas.openxmlformats.org/officeDocument/2006/math">
                              <m:r>
                                <a:rPr lang="en-US" sz="1600" b="0" i="1" smtClean="0">
                                  <a:latin typeface="Cambria Math"/>
                                </a:rPr>
                                <m:t>1</m:t>
                              </m:r>
                              <m:r>
                                <a:rPr lang="en-US" sz="1600" b="0" smtClean="0">
                                  <a:latin typeface="Cambria Math"/>
                                </a:rPr>
                                <m:t>−</m:t>
                              </m:r>
                              <m:func>
                                <m:funcPr>
                                  <m:ctrlPr>
                                    <a:rPr sz="1600" b="0" i="1">
                                      <a:latin typeface="Cambria Math" panose="02040503050406030204" pitchFamily="18" charset="0"/>
                                    </a:rPr>
                                  </m:ctrlPr>
                                </m:funcPr>
                                <m:fName>
                                  <m:sSup>
                                    <m:sSupPr>
                                      <m:ctrlPr>
                                        <a:rPr sz="1600" b="0" i="1">
                                          <a:latin typeface="Cambria Math" panose="02040503050406030204" pitchFamily="18" charset="0"/>
                                        </a:rPr>
                                      </m:ctrlPr>
                                    </m:sSupPr>
                                    <m:e>
                                      <m:r>
                                        <m:rPr>
                                          <m:sty m:val="p"/>
                                        </m:rPr>
                                        <a:rPr lang="en-US" sz="1600" b="0" i="0" smtClean="0">
                                          <a:latin typeface="Cambria Math"/>
                                        </a:rPr>
                                        <m:t>sin</m:t>
                                      </m:r>
                                    </m:e>
                                    <m:sup>
                                      <m:r>
                                        <a:rPr lang="en-US" sz="1600" b="0" i="1" smtClean="0">
                                          <a:latin typeface="Cambria Math"/>
                                        </a:rPr>
                                        <m:t>2</m:t>
                                      </m:r>
                                    </m:sup>
                                  </m:sSup>
                                </m:fName>
                                <m:e>
                                  <m:r>
                                    <a:rPr lang="el-GR" sz="1600" b="0" i="1" smtClean="0">
                                      <a:latin typeface="Cambria Math"/>
                                    </a:rPr>
                                    <m:t>𝜑</m:t>
                                  </m:r>
                                </m:e>
                              </m:func>
                            </m:oMath>
                          </a14:m>
                          <a:r>
                            <a:rPr sz="1600" b="0" dirty="0"/>
                            <a:t> in the denominator.</a:t>
                          </a:r>
                        </a:p>
                      </a:txBody>
                      <a:tcPr/>
                    </a:tc>
                    <a:extLst>
                      <a:ext uri="{0D108BD9-81ED-4DB2-BD59-A6C34878D82A}">
                        <a16:rowId xmlns:a16="http://schemas.microsoft.com/office/drawing/2014/main" val="10001"/>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𝜑</m:t>
                                              </m:r>
                                            </m:e>
                                          </m:func>
                                        </m:e>
                                      </m:d>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a:p>
                      </a:txBody>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+1−1</m:t>
                              </m:r>
                            </m:oMath>
                          </a14:m>
                          <a:endParaRPr sz="2200" dirty="0"/>
                        </a:p>
                      </a:txBody>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𝜑</m:t>
                                  </m:r>
                                </m:e>
                              </m:func>
                            </m:oMath>
                          </a14:m>
                          <a:endParaRPr sz="2200" dirty="0"/>
                        </a:p>
                      </a:txBody>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endParaRPr lang="en-US"/>
                        </a:p>
                      </a:txBody>
                      <a:tcPr>
                        <a:blipFill>
                          <a:blip r:embed="rId2"/>
                          <a:stretch>
                            <a:fillRect t="-2239" r="-42105" b="-502239"/>
                          </a:stretch>
                        </a:blipFill>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endParaRPr lang="en-US"/>
                        </a:p>
                      </a:txBody>
                      <a:tcPr>
                        <a:blipFill>
                          <a:blip r:embed="rId2"/>
                          <a:stretch>
                            <a:fillRect t="-98561" r="-42105" b="-384173"/>
                          </a:stretch>
                        </a:blipFill>
                      </a:tcPr>
                    </a:tc>
                    <a:tc>
                      <a:txBody>
                        <a:bodyPr/>
                        <a:lstStyle/>
                        <a:p>
                          <a:endParaRPr lang="en-US"/>
                        </a:p>
                      </a:txBody>
                      <a:tcPr>
                        <a:blipFill>
                          <a:blip r:embed="rId2"/>
                          <a:stretch>
                            <a:fillRect l="-237500" t="-98561" b="-384173"/>
                          </a:stretch>
                        </a:blipFill>
                      </a:tcPr>
                    </a:tc>
                    <a:extLst>
                      <a:ext uri="{0D108BD9-81ED-4DB2-BD59-A6C34878D82A}">
                        <a16:rowId xmlns:a16="http://schemas.microsoft.com/office/drawing/2014/main" val="10001"/>
                      </a:ext>
                    </a:extLst>
                  </a:tr>
                  <a:tr h="677713">
                    <a:tc>
                      <a:txBody>
                        <a:bodyPr/>
                        <a:lstStyle/>
                        <a:p>
                          <a:endParaRPr lang="en-US"/>
                        </a:p>
                      </a:txBody>
                      <a:tcPr>
                        <a:blipFill>
                          <a:blip r:embed="rId2"/>
                          <a:stretch>
                            <a:fillRect t="-246429" r="-42105" b="-376786"/>
                          </a:stretch>
                        </a:blipFill>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endParaRPr lang="en-US"/>
                        </a:p>
                      </a:txBody>
                      <a:tcPr>
                        <a:blipFill>
                          <a:blip r:embed="rId2"/>
                          <a:stretch>
                            <a:fillRect t="-349550" r="-42105" b="-280180"/>
                          </a:stretch>
                        </a:blipFill>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endParaRPr lang="en-US"/>
                        </a:p>
                      </a:txBody>
                      <a:tcPr>
                        <a:blipFill>
                          <a:blip r:embed="rId2"/>
                          <a:stretch>
                            <a:fillRect t="-475238" r="-42105" b="-196190"/>
                          </a:stretch>
                        </a:blipFill>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endParaRPr lang="en-US"/>
                        </a:p>
                      </a:txBody>
                      <a:tcPr>
                        <a:blipFill>
                          <a:blip r:embed="rId2"/>
                          <a:stretch>
                            <a:fillRect t="-586408" r="-42105" b="-100000"/>
                          </a:stretch>
                        </a:blipFill>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endParaRPr lang="en-US"/>
                        </a:p>
                      </a:txBody>
                      <a:tcPr>
                        <a:blipFill>
                          <a:blip r:embed="rId2"/>
                          <a:stretch>
                            <a:fillRect t="-686408" r="-42105"/>
                          </a:stretch>
                        </a:blipFill>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Trigonometric Substitutions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substitution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oMath>
                </a14:m>
                <a:r>
                  <a:rPr sz="2800" dirty="0"/>
                  <a:t> </a:t>
                </a:r>
                <a:r>
                  <a:rPr lang="en-US" sz="2800" dirty="0"/>
                  <a:t> </a:t>
                </a:r>
                <a:r>
                  <a:rPr sz="2800" dirty="0"/>
                  <a:t>to 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dirty="0"/>
                  <a:t> as a trigonometric expression. Assume </a:t>
                </a:r>
                <a14:m>
                  <m:oMath xmlns:m="http://schemas.openxmlformats.org/officeDocument/2006/math">
                    <m:r>
                      <a:rPr>
                        <a:latin typeface="Cambria Math" panose="02040503050406030204" pitchFamily="18" charset="0"/>
                      </a:rPr>
                      <m:t>0≤</m:t>
                    </m:r>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Trigonometric Substitutions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Although it is not necessary for the task at hand, a diagram motivating the substitution may be helpful. The triangle </a:t>
                </a:r>
                <a:r>
                  <a:rPr lang="en-US" dirty="0"/>
                  <a:t>in Figure 4</a:t>
                </a:r>
                <a:r>
                  <a:rPr sz="2800" dirty="0"/>
                  <a:t> illustrates the geometric relation between </a:t>
                </a:r>
                <a14:m>
                  <m:oMath xmlns:m="http://schemas.openxmlformats.org/officeDocument/2006/math">
                    <m:r>
                      <a:rPr>
                        <a:latin typeface="Cambria Math" panose="02040503050406030204" pitchFamily="18" charset="0"/>
                      </a:rPr>
                      <m:t>𝜃</m:t>
                    </m:r>
                  </m:oMath>
                </a14:m>
                <a:r>
                  <a:rPr sz="2800" dirty="0"/>
                  <a:t> and the various algebraic expressions.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4" name="Content Placeholder 4">
            <a:extLst>
              <a:ext uri="{FF2B5EF4-FFF2-40B4-BE49-F238E27FC236}">
                <a16:creationId xmlns:a16="http://schemas.microsoft.com/office/drawing/2014/main" id="{1DCE3406-DB6E-43BF-88E0-8B8FCCBDA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5125" y="3186346"/>
            <a:ext cx="3333750" cy="2381250"/>
          </a:xfrm>
          <a:prstGeom prst="rect">
            <a:avLst/>
          </a:prstGeom>
        </p:spPr>
      </p:pic>
      <p:sp>
        <p:nvSpPr>
          <p:cNvPr id="7" name="TextBox 6">
            <a:extLst>
              <a:ext uri="{FF2B5EF4-FFF2-40B4-BE49-F238E27FC236}">
                <a16:creationId xmlns:a16="http://schemas.microsoft.com/office/drawing/2014/main" id="{F898872F-E624-1B2A-5931-1ABE8BF088F8}"/>
              </a:ext>
            </a:extLst>
          </p:cNvPr>
          <p:cNvSpPr txBox="1"/>
          <p:nvPr/>
        </p:nvSpPr>
        <p:spPr>
          <a:xfrm>
            <a:off x="4343400" y="5562600"/>
            <a:ext cx="1143000" cy="400110"/>
          </a:xfrm>
          <a:prstGeom prst="rect">
            <a:avLst/>
          </a:prstGeom>
          <a:noFill/>
        </p:spPr>
        <p:txBody>
          <a:bodyPr wrap="square">
            <a:spAutoFit/>
          </a:bodyPr>
          <a:lstStyle/>
          <a:p>
            <a:r>
              <a:rPr lang="en-US" sz="2000" dirty="0"/>
              <a:t>Figure 4</a:t>
            </a:r>
            <a:endParaRPr lang="en-IN"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Trigonometric Substitutions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suggested substitution can be rewritten as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oMath>
                </a14:m>
                <a:r>
                  <a:rPr lang="en-US" sz="2800" dirty="0"/>
                  <a:t>,</a:t>
                </a:r>
                <a:r>
                  <a:rPr lang="ar-AE" sz="2800" dirty="0"/>
                  <a:t> </a:t>
                </a:r>
                <a:r>
                  <a:rPr lang="en-US" sz="2800" dirty="0"/>
                  <a:t>and so we obtain the following.</a:t>
                </a:r>
              </a:p>
              <a:p>
                <a:pPr>
                  <a:defRPr sz="2800"/>
                </a:pPr>
                <a:endParaRPr lang="en-US" sz="2800" dirty="0"/>
              </a:p>
              <a:p>
                <a:pPr/>
                <a14:m>
                  <m:oMathPara xmlns:m="http://schemas.openxmlformats.org/officeDocument/2006/math">
                    <m:oMathParaPr>
                      <m:jc m:val="centerGroup"/>
                    </m:oMathParaPr>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e>
                              </m:d>
                            </m:e>
                            <m:sup>
                              <m:r>
                                <a:rPr lang="ar-AE">
                                  <a:latin typeface="Cambria Math" panose="02040503050406030204" pitchFamily="18" charset="0"/>
                                </a:rPr>
                                <m:t>2</m:t>
                              </m:r>
                            </m:sup>
                          </m:sSup>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Para>
                </a14:m>
                <a:endParaRPr lang="en-US" i="1" dirty="0">
                  <a:latin typeface="Cambria Math" panose="02040503050406030204" pitchFamily="18" charset="0"/>
                </a:endParaRPr>
              </a:p>
              <a:p>
                <a:pPr algn="ctr"/>
                <a:r>
                  <a:rPr lang="en-US" b="0" dirty="0"/>
                  <a:t>     </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2</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e>
                    </m:rad>
                  </m:oMath>
                </a14:m>
                <a:br>
                  <a:rPr lang="ar-AE" dirty="0">
                    <a:latin typeface="Cambria Math" panose="02040503050406030204" pitchFamily="18" charset="0"/>
                  </a:rPr>
                </a:br>
                <a14:m>
                  <m:oMathPara xmlns:m="http://schemas.openxmlformats.org/officeDocument/2006/math">
                    <m:oMathParaPr>
                      <m:jc m:val="center"/>
                    </m:oMathParaPr>
                    <m:oMath xmlns:m="http://schemas.openxmlformats.org/officeDocument/2006/math">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oMath>
                  </m:oMathPara>
                </a14:m>
                <a:endParaRPr lang="ar-AE" sz="2800" dirty="0"/>
              </a:p>
              <a:p>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6A6BC7-0931-2415-3F3B-16B3621F0463}"/>
                  </a:ext>
                </a:extLst>
              </p:cNvPr>
              <p:cNvSpPr txBox="1"/>
              <p:nvPr/>
            </p:nvSpPr>
            <p:spPr>
              <a:xfrm>
                <a:off x="4114800" y="5091973"/>
                <a:ext cx="4572000" cy="736740"/>
              </a:xfrm>
              <a:prstGeom prst="rect">
                <a:avLst/>
              </a:prstGeom>
              <a:noFill/>
            </p:spPr>
            <p:txBody>
              <a:bodyPr wrap="square">
                <a:spAutoFit/>
              </a:bodyPr>
              <a:lstStyle/>
              <a:p>
                <a:r>
                  <a:rPr lang="en-US" sz="1800" dirty="0"/>
                  <a:t>we can write </a:t>
                </a:r>
                <a14:m>
                  <m:oMath xmlns:m="http://schemas.openxmlformats.org/officeDocument/2006/math">
                    <m:r>
                      <a:rPr lang="en-US" sz="1800" b="0" i="1" smtClean="0">
                        <a:latin typeface="Cambria Math" panose="02040503050406030204" pitchFamily="18" charset="0"/>
                      </a:rPr>
                      <m:t>2</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𝜃</m:t>
                        </m:r>
                      </m:e>
                    </m:func>
                  </m:oMath>
                </a14:m>
                <a:r>
                  <a:rPr lang="en-US" sz="1800" dirty="0"/>
                  <a:t> instead of </a:t>
                </a:r>
                <a14:m>
                  <m:oMath xmlns:m="http://schemas.openxmlformats.org/officeDocument/2006/math">
                    <m:r>
                      <a:rPr lang="en-US" i="1">
                        <a:latin typeface="Cambria Math" panose="02040503050406030204" pitchFamily="18" charset="0"/>
                      </a:rPr>
                      <m:t>2</m:t>
                    </m:r>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e>
                    </m:d>
                  </m:oMath>
                </a14:m>
                <a:r>
                  <a:rPr lang="en-US" sz="1800" dirty="0"/>
                  <a:t> since the restriction </a:t>
                </a:r>
                <a14:m>
                  <m:oMath xmlns:m="http://schemas.openxmlformats.org/officeDocument/2006/math">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𝜃</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1800" dirty="0"/>
                  <a:t> means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endParaRPr lang="en-IN" dirty="0"/>
              </a:p>
            </p:txBody>
          </p:sp>
        </mc:Choice>
        <mc:Fallback xmlns="">
          <p:sp>
            <p:nvSpPr>
              <p:cNvPr id="5" name="TextBox 4">
                <a:extLst>
                  <a:ext uri="{FF2B5EF4-FFF2-40B4-BE49-F238E27FC236}">
                    <a16:creationId xmlns:a16="http://schemas.microsoft.com/office/drawing/2014/main" id="{286A6BC7-0931-2415-3F3B-16B3621F0463}"/>
                  </a:ext>
                </a:extLst>
              </p:cNvPr>
              <p:cNvSpPr txBox="1">
                <a:spLocks noRot="1" noChangeAspect="1" noMove="1" noResize="1" noEditPoints="1" noAdjustHandles="1" noChangeArrowheads="1" noChangeShapeType="1" noTextEdit="1"/>
              </p:cNvSpPr>
              <p:nvPr/>
            </p:nvSpPr>
            <p:spPr>
              <a:xfrm>
                <a:off x="4114800" y="5091973"/>
                <a:ext cx="4572000" cy="736740"/>
              </a:xfrm>
              <a:prstGeom prst="rect">
                <a:avLst/>
              </a:prstGeom>
              <a:blipFill>
                <a:blip r:embed="rId3"/>
                <a:stretch>
                  <a:fillRect l="-1067" t="-4132" b="-4959"/>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Sum and Difference Identities</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390888516"/>
                  </p:ext>
                </p:extLst>
              </p:nvPr>
            </p:nvGraphicFramePr>
            <p:xfrm>
              <a:off x="516509" y="1194308"/>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708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1"/>
                      </a:ext>
                    </a:extLst>
                  </a:tr>
                  <a:tr h="3708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3"/>
                      </a:ext>
                    </a:extLst>
                  </a:tr>
                  <a:tr h="3708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37084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390888516"/>
                  </p:ext>
                </p:extLst>
              </p:nvPr>
            </p:nvGraphicFramePr>
            <p:xfrm>
              <a:off x="516509" y="1194308"/>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962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endParaRPr lang="en-US"/>
                        </a:p>
                      </a:txBody>
                      <a:tcPr>
                        <a:blipFill>
                          <a:blip r:embed="rId2"/>
                          <a:stretch>
                            <a:fillRect t="-71429" r="-100000" b="-336735"/>
                          </a:stretch>
                        </a:blipFill>
                      </a:tcPr>
                    </a:tc>
                    <a:tc>
                      <a:txBody>
                        <a:bodyPr/>
                        <a:lstStyle/>
                        <a:p>
                          <a:endParaRPr lang="en-US"/>
                        </a:p>
                      </a:txBody>
                      <a:tcPr>
                        <a:blipFill>
                          <a:blip r:embed="rId2"/>
                          <a:stretch>
                            <a:fillRect l="-100000" t="-71429" b="-336735"/>
                          </a:stretch>
                        </a:blipFill>
                      </a:tcPr>
                    </a:tc>
                    <a:extLst>
                      <a:ext uri="{0D108BD9-81ED-4DB2-BD59-A6C34878D82A}">
                        <a16:rowId xmlns:a16="http://schemas.microsoft.com/office/drawing/2014/main" val="10001"/>
                      </a:ext>
                    </a:extLst>
                  </a:tr>
                  <a:tr h="3962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endParaRPr lang="en-US"/>
                        </a:p>
                      </a:txBody>
                      <a:tcPr>
                        <a:blipFill>
                          <a:blip r:embed="rId2"/>
                          <a:stretch>
                            <a:fillRect t="-237755" r="-100000" b="-170408"/>
                          </a:stretch>
                        </a:blipFill>
                      </a:tcPr>
                    </a:tc>
                    <a:tc>
                      <a:txBody>
                        <a:bodyPr/>
                        <a:lstStyle/>
                        <a:p>
                          <a:endParaRPr lang="en-US"/>
                        </a:p>
                      </a:txBody>
                      <a:tcPr>
                        <a:blipFill>
                          <a:blip r:embed="rId2"/>
                          <a:stretch>
                            <a:fillRect l="-100000" t="-237755" b="-170408"/>
                          </a:stretch>
                        </a:blipFill>
                      </a:tcPr>
                    </a:tc>
                    <a:extLst>
                      <a:ext uri="{0D108BD9-81ED-4DB2-BD59-A6C34878D82A}">
                        <a16:rowId xmlns:a16="http://schemas.microsoft.com/office/drawing/2014/main" val="10003"/>
                      </a:ext>
                    </a:extLst>
                  </a:tr>
                  <a:tr h="3962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619252">
                    <a:tc>
                      <a:txBody>
                        <a:bodyPr/>
                        <a:lstStyle/>
                        <a:p>
                          <a:endParaRPr lang="en-US"/>
                        </a:p>
                      </a:txBody>
                      <a:tcPr>
                        <a:blipFill>
                          <a:blip r:embed="rId2"/>
                          <a:stretch>
                            <a:fillRect t="-388235" r="-100000"/>
                          </a:stretch>
                        </a:blipFill>
                      </a:tcPr>
                    </a:tc>
                    <a:tc>
                      <a:txBody>
                        <a:bodyPr/>
                        <a:lstStyle/>
                        <a:p>
                          <a:endParaRPr lang="en-US"/>
                        </a:p>
                      </a:txBody>
                      <a:tcPr>
                        <a:blipFill>
                          <a:blip r:embed="rId2"/>
                          <a:stretch>
                            <a:fillRect l="-100000" t="-388235"/>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Using the Sum and Difference Identities for Exact Evaluation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Determine the exact value of</a:t>
            </a:r>
            <a:r>
              <a:rPr lang="en-US" sz="2800" dirty="0"/>
              <a:t> </a:t>
            </a:r>
            <a:r>
              <a:rPr lang="en-US" sz="2800" dirty="0">
                <a:latin typeface="Cambria Math" panose="02040503050406030204" pitchFamily="18" charset="0"/>
                <a:ea typeface="Cambria Math" panose="02040503050406030204" pitchFamily="18" charset="0"/>
              </a:rPr>
              <a:t>sin</a:t>
            </a:r>
            <a:r>
              <a:rPr lang="en-US" sz="1050" dirty="0">
                <a:latin typeface="Cambria Math" panose="02040503050406030204" pitchFamily="18" charset="0"/>
                <a:ea typeface="Cambria Math" panose="02040503050406030204" pitchFamily="18" charset="0"/>
              </a:rPr>
              <a:t> </a:t>
            </a:r>
            <a:r>
              <a:rPr lang="en-US" sz="2800" dirty="0">
                <a:latin typeface="Cambria Math" panose="02040503050406030204" pitchFamily="18" charset="0"/>
                <a:ea typeface="Cambria Math" panose="02040503050406030204" pitchFamily="18" charset="0"/>
              </a:rPr>
              <a:t>75</a:t>
            </a:r>
            <a:r>
              <a:rPr lang="en-US" sz="2800" baseline="30000" dirty="0"/>
              <a:t>°</a:t>
            </a:r>
            <a:r>
              <a:rPr sz="28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Using the Sum and Difference Identities for Exact Evaluation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All problems of this sort will call for us to express the given angle in terms of angles about which we know more. In this case, we'll use the fact that</a:t>
                </a:r>
                <a:r>
                  <a:rPr lang="en-US" sz="2800" dirty="0"/>
                  <a:t> </a:t>
                </a:r>
                <a:r>
                  <a:rPr lang="en-US" sz="2800" dirty="0">
                    <a:latin typeface="Cambria Math" panose="02040503050406030204" pitchFamily="18" charset="0"/>
                    <a:ea typeface="Cambria Math" panose="02040503050406030204" pitchFamily="18" charset="0"/>
                  </a:rPr>
                  <a:t>75</a:t>
                </a:r>
                <a:r>
                  <a:rPr lang="en-US" sz="2800" dirty="0"/>
                  <a:t>° </a:t>
                </a:r>
                <a:r>
                  <a:rPr lang="en-US" sz="2800" dirty="0">
                    <a:latin typeface="Cambria Math" panose="02040503050406030204" pitchFamily="18" charset="0"/>
                    <a:ea typeface="Cambria Math" panose="02040503050406030204" pitchFamily="18" charset="0"/>
                  </a:rPr>
                  <a:t>=</a:t>
                </a:r>
                <a:r>
                  <a:rPr lang="en-US" sz="2800" dirty="0"/>
                  <a:t> </a:t>
                </a:r>
                <a:r>
                  <a:rPr lang="en-US" sz="2800" dirty="0">
                    <a:latin typeface="Cambria Math" panose="02040503050406030204" pitchFamily="18" charset="0"/>
                    <a:ea typeface="Cambria Math" panose="02040503050406030204" pitchFamily="18" charset="0"/>
                  </a:rPr>
                  <a:t>45</a:t>
                </a:r>
                <a:r>
                  <a:rPr lang="en-US" sz="2800" dirty="0"/>
                  <a:t>° </a:t>
                </a:r>
                <a:r>
                  <a:rPr lang="en-US" sz="2800" dirty="0">
                    <a:latin typeface="Cambria Math" panose="02040503050406030204" pitchFamily="18" charset="0"/>
                    <a:ea typeface="Cambria Math" panose="02040503050406030204" pitchFamily="18" charset="0"/>
                  </a:rPr>
                  <a:t>+ 30</a:t>
                </a:r>
                <a:r>
                  <a:rPr lang="en-US" sz="2800" dirty="0"/>
                  <a:t>°</a:t>
                </a:r>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den>
                      </m:f>
                    </m:oMath>
                  </m:oMathPara>
                </a14:m>
                <a:endParaRPr sz="2800" dirty="0"/>
              </a:p>
              <a:p>
                <a:r>
                  <a:rPr sz="2800" dirty="0"/>
                  <a:t>You can </a:t>
                </a:r>
                <a:r>
                  <a:rPr lang="en-US" sz="2800" dirty="0"/>
                  <a:t>use a calculator to</a:t>
                </a:r>
                <a:r>
                  <a:rPr sz="2800" dirty="0"/>
                  <a:t> verify that this exact value is approximately </a:t>
                </a:r>
                <a:r>
                  <a:rPr sz="2800" dirty="0">
                    <a:latin typeface="Cambria Math"/>
                  </a:rPr>
                  <a:t>0.9659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259" b="-1595"/>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Double-Angle Identities</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97EC2B5-AF16-4765-9C37-64752FAA0616}"/>
                  </a:ext>
                </a:extLst>
              </p:cNvPr>
              <p:cNvGraphicFramePr>
                <a:graphicFrameLocks/>
              </p:cNvGraphicFramePr>
              <p:nvPr>
                <p:extLst>
                  <p:ext uri="{D42A27DB-BD31-4B8C-83A1-F6EECF244321}">
                    <p14:modId xmlns:p14="http://schemas.microsoft.com/office/powerpoint/2010/main" val="1678132573"/>
                  </p:ext>
                </p:extLst>
              </p:nvPr>
            </p:nvGraphicFramePr>
            <p:xfrm>
              <a:off x="867982" y="1371600"/>
              <a:ext cx="7408037" cy="2586863"/>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207637">
                      <a:extLst>
                        <a:ext uri="{9D8B030D-6E8A-4147-A177-3AD203B41FA5}">
                          <a16:colId xmlns:a16="http://schemas.microsoft.com/office/drawing/2014/main" val="20001"/>
                        </a:ext>
                      </a:extLst>
                    </a:gridCol>
                  </a:tblGrid>
                  <a:tr h="370840">
                    <a:tc>
                      <a:txBody>
                        <a:bodyPr/>
                        <a:lstStyle/>
                        <a:p>
                          <a:pPr algn="l">
                            <a:defRPr b="1"/>
                          </a:pPr>
                          <a:r>
                            <a:rPr sz="2800" b="1" dirty="0">
                              <a:solidFill>
                                <a:srgbClr val="000000"/>
                              </a:solidFill>
                            </a:rPr>
                            <a:t>Sine Identity</a:t>
                          </a:r>
                          <a:r>
                            <a:rPr sz="2800" dirty="0">
                              <a:solidFill>
                                <a:srgbClr val="000000"/>
                              </a:solidFill>
                            </a:rPr>
                            <a:t>:</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sin</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𝑢</m:t>
                                      </m:r>
                                    </m:e>
                                  </m:d>
                                </m:e>
                              </m:func>
                              <m:r>
                                <a:rPr lang="ar-AE" sz="2800">
                                  <a:solidFill>
                                    <a:srgbClr val="000000"/>
                                  </a:solidFill>
                                  <a:latin typeface="Cambria Math"/>
                                </a:rPr>
                                <m:t>=</m:t>
                              </m:r>
                              <m:r>
                                <a:rPr lang="ar-AE" sz="2800">
                                  <a:solidFill>
                                    <a:srgbClr val="000000"/>
                                  </a:solidFill>
                                  <a:latin typeface="Cambria Math"/>
                                </a:rPr>
                                <m:t>2</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sin</m:t>
                                  </m:r>
                                </m:fName>
                                <m:e>
                                  <m:r>
                                    <a:rPr lang="ar-AE" sz="2800">
                                      <a:solidFill>
                                        <a:srgbClr val="000000"/>
                                      </a:solidFill>
                                      <a:latin typeface="Cambria Math"/>
                                    </a:rPr>
                                    <m:t>𝑢</m:t>
                                  </m:r>
                                </m:e>
                              </m:func>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r>
                                    <a:rPr lang="ar-AE" sz="2800">
                                      <a:solidFill>
                                        <a:srgbClr val="000000"/>
                                      </a:solidFill>
                                      <a:latin typeface="Cambria Math"/>
                                    </a:rPr>
                                    <m:t>𝑢</m:t>
                                  </m:r>
                                </m:e>
                              </m:func>
                            </m:oMath>
                          </a14:m>
                          <a:endParaRPr lang="ar-AE" sz="2800" dirty="0">
                            <a:solidFill>
                              <a:srgbClr val="000000"/>
                            </a:solidFill>
                          </a:endParaRPr>
                        </a:p>
                      </a:txBody>
                      <a:tcPr anchor="ctr"/>
                    </a:tc>
                    <a:extLst>
                      <a:ext uri="{0D108BD9-81ED-4DB2-BD59-A6C34878D82A}">
                        <a16:rowId xmlns:a16="http://schemas.microsoft.com/office/drawing/2014/main" val="10000"/>
                      </a:ext>
                    </a:extLst>
                  </a:tr>
                  <a:tr h="370840">
                    <a:tc>
                      <a:txBody>
                        <a:bodyPr/>
                        <a:lstStyle/>
                        <a:p>
                          <a:pPr algn="l">
                            <a:defRPr b="1"/>
                          </a:pPr>
                          <a:r>
                            <a:rPr sz="2800" b="1" dirty="0">
                              <a:solidFill>
                                <a:srgbClr val="000000"/>
                              </a:solidFill>
                            </a:rPr>
                            <a:t>Cosine Identities</a:t>
                          </a:r>
                          <a:r>
                            <a:rPr sz="2800" dirty="0">
                              <a:solidFill>
                                <a:srgbClr val="000000"/>
                              </a:solidFill>
                            </a:rPr>
                            <a:t>:</a:t>
                          </a:r>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800" i="1" smtClean="0">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cos</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2</m:t>
                                        </m:r>
                                        <m:r>
                                          <a:rPr lang="ar-AE" sz="2800">
                                            <a:solidFill>
                                              <a:srgbClr val="000000"/>
                                            </a:solidFill>
                                            <a:latin typeface="Cambria Math" panose="02040503050406030204" pitchFamily="18" charset="0"/>
                                          </a:rPr>
                                          <m:t>𝑢</m:t>
                                        </m:r>
                                      </m:e>
                                    </m:d>
                                  </m:e>
                                </m:func>
                                <m:r>
                                  <a:rPr lang="ar-AE" sz="2800">
                                    <a:solidFill>
                                      <a:srgbClr val="000000"/>
                                    </a:solidFill>
                                    <a:latin typeface="Cambria Math" panose="02040503050406030204" pitchFamily="18" charset="0"/>
                                  </a:rPr>
                                  <m:t>=</m:t>
                                </m:r>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cos</m:t>
                                        </m:r>
                                      </m:e>
                                      <m:sup>
                                        <m:r>
                                          <a:rPr lang="ar-AE" sz="2800">
                                            <a:solidFill>
                                              <a:srgbClr val="000000"/>
                                            </a:solidFill>
                                            <a:latin typeface="Cambria Math" panose="02040503050406030204" pitchFamily="18" charset="0"/>
                                          </a:rPr>
                                          <m:t>2</m:t>
                                        </m:r>
                                      </m:sup>
                                    </m:sSup>
                                  </m:fName>
                                  <m:e>
                                    <m:r>
                                      <a:rPr lang="ar-AE" sz="2800">
                                        <a:solidFill>
                                          <a:srgbClr val="000000"/>
                                        </a:solidFill>
                                        <a:latin typeface="Cambria Math" panose="02040503050406030204" pitchFamily="18" charset="0"/>
                                      </a:rPr>
                                      <m:t>𝑢</m:t>
                                    </m:r>
                                  </m:e>
                                </m:func>
                                <m:r>
                                  <a:rPr lang="ar-AE" sz="2800">
                                    <a:solidFill>
                                      <a:srgbClr val="000000"/>
                                    </a:solidFill>
                                    <a:latin typeface="Cambria Math" panose="02040503050406030204" pitchFamily="18" charset="0"/>
                                  </a:rPr>
                                  <m:t>−</m:t>
                                </m:r>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sin</m:t>
                                        </m:r>
                                      </m:e>
                                      <m:sup>
                                        <m:r>
                                          <a:rPr lang="ar-AE" sz="2800">
                                            <a:solidFill>
                                              <a:srgbClr val="000000"/>
                                            </a:solidFill>
                                            <a:latin typeface="Cambria Math" panose="02040503050406030204" pitchFamily="18" charset="0"/>
                                          </a:rPr>
                                          <m:t>2</m:t>
                                        </m:r>
                                      </m:sup>
                                    </m:sSup>
                                  </m:fName>
                                  <m:e>
                                    <m:r>
                                      <a:rPr lang="ar-AE" sz="2800">
                                        <a:solidFill>
                                          <a:srgbClr val="000000"/>
                                        </a:solidFill>
                                        <a:latin typeface="Cambria Math" panose="02040503050406030204" pitchFamily="18" charset="0"/>
                                      </a:rPr>
                                      <m:t>𝑢</m:t>
                                    </m:r>
                                  </m:e>
                                </m:func>
                              </m:oMath>
                              <m:oMath xmlns:m="http://schemas.openxmlformats.org/officeDocument/2006/math">
                                <m:phant>
                                  <m:phantPr>
                                    <m:show m:val="off"/>
                                    <m:ctrlPr>
                                      <a:rPr lang="ar-AE" sz="2800" i="1">
                                        <a:solidFill>
                                          <a:srgbClr val="000000"/>
                                        </a:solidFill>
                                        <a:latin typeface="Cambria Math" panose="02040503050406030204" pitchFamily="18" charset="0"/>
                                      </a:rPr>
                                    </m:ctrlPr>
                                  </m:phantPr>
                                  <m:e>
                                    <m:r>
                                      <m:rPr>
                                        <m:sty m:val="p"/>
                                      </m:rPr>
                                      <a:rPr lang="en-US" sz="2800">
                                        <a:solidFill>
                                          <a:srgbClr val="000000"/>
                                        </a:solidFill>
                                        <a:latin typeface="Cambria Math" panose="02040503050406030204" pitchFamily="18" charset="0"/>
                                      </a:rPr>
                                      <m:t>cos</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2</m:t>
                                        </m:r>
                                        <m:r>
                                          <a:rPr lang="ar-AE" sz="2800">
                                            <a:solidFill>
                                              <a:srgbClr val="000000"/>
                                            </a:solidFill>
                                            <a:latin typeface="Cambria Math" panose="02040503050406030204" pitchFamily="18" charset="0"/>
                                          </a:rPr>
                                          <m:t>𝑢</m:t>
                                        </m:r>
                                      </m:e>
                                    </m:d>
                                  </m:e>
                                </m:phant>
                                <m:r>
                                  <a:rPr lang="ar-AE" sz="2800">
                                    <a:solidFill>
                                      <a:srgbClr val="000000"/>
                                    </a:solidFill>
                                    <a:latin typeface="Cambria Math" panose="02040503050406030204" pitchFamily="18" charset="0"/>
                                  </a:rPr>
                                  <m:t>=</m:t>
                                </m:r>
                                <m:r>
                                  <a:rPr lang="ar-AE" sz="2800">
                                    <a:solidFill>
                                      <a:srgbClr val="000000"/>
                                    </a:solidFill>
                                    <a:latin typeface="Cambria Math" panose="02040503050406030204" pitchFamily="18" charset="0"/>
                                  </a:rPr>
                                  <m:t>2</m:t>
                                </m:r>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cos</m:t>
                                        </m:r>
                                      </m:e>
                                      <m:sup>
                                        <m:r>
                                          <a:rPr lang="ar-AE" sz="2800">
                                            <a:solidFill>
                                              <a:srgbClr val="000000"/>
                                            </a:solidFill>
                                            <a:latin typeface="Cambria Math" panose="02040503050406030204" pitchFamily="18" charset="0"/>
                                          </a:rPr>
                                          <m:t>2</m:t>
                                        </m:r>
                                      </m:sup>
                                    </m:sSup>
                                  </m:fName>
                                  <m:e>
                                    <m:r>
                                      <a:rPr lang="ar-AE" sz="2800">
                                        <a:solidFill>
                                          <a:srgbClr val="000000"/>
                                        </a:solidFill>
                                        <a:latin typeface="Cambria Math" panose="02040503050406030204" pitchFamily="18" charset="0"/>
                                      </a:rPr>
                                      <m:t>𝑢</m:t>
                                    </m:r>
                                  </m:e>
                                </m:func>
                                <m:r>
                                  <a:rPr lang="ar-AE" sz="2800">
                                    <a:solidFill>
                                      <a:srgbClr val="000000"/>
                                    </a:solidFill>
                                    <a:latin typeface="Cambria Math" panose="02040503050406030204" pitchFamily="18" charset="0"/>
                                  </a:rPr>
                                  <m:t>−</m:t>
                                </m:r>
                                <m:r>
                                  <a:rPr lang="ar-AE" sz="2800">
                                    <a:solidFill>
                                      <a:srgbClr val="000000"/>
                                    </a:solidFill>
                                    <a:latin typeface="Cambria Math" panose="02040503050406030204" pitchFamily="18" charset="0"/>
                                  </a:rPr>
                                  <m:t>1</m:t>
                                </m:r>
                              </m:oMath>
                              <m:oMath xmlns:m="http://schemas.openxmlformats.org/officeDocument/2006/math">
                                <m:phant>
                                  <m:phantPr>
                                    <m:show m:val="off"/>
                                    <m:ctrlPr>
                                      <a:rPr lang="ar-AE" sz="2800" i="1">
                                        <a:solidFill>
                                          <a:srgbClr val="000000"/>
                                        </a:solidFill>
                                        <a:latin typeface="Cambria Math" panose="02040503050406030204" pitchFamily="18" charset="0"/>
                                      </a:rPr>
                                    </m:ctrlPr>
                                  </m:phantPr>
                                  <m:e>
                                    <m:r>
                                      <m:rPr>
                                        <m:sty m:val="p"/>
                                      </m:rPr>
                                      <a:rPr lang="en-US" sz="2800">
                                        <a:solidFill>
                                          <a:srgbClr val="000000"/>
                                        </a:solidFill>
                                        <a:latin typeface="Cambria Math" panose="02040503050406030204" pitchFamily="18" charset="0"/>
                                      </a:rPr>
                                      <m:t>cos</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2</m:t>
                                        </m:r>
                                        <m:r>
                                          <a:rPr lang="ar-AE" sz="2800">
                                            <a:solidFill>
                                              <a:srgbClr val="000000"/>
                                            </a:solidFill>
                                            <a:latin typeface="Cambria Math" panose="02040503050406030204" pitchFamily="18" charset="0"/>
                                          </a:rPr>
                                          <m:t>𝑢</m:t>
                                        </m:r>
                                      </m:e>
                                    </m:d>
                                  </m:e>
                                </m:phant>
                                <m:r>
                                  <a:rPr lang="ar-AE" sz="2800">
                                    <a:solidFill>
                                      <a:srgbClr val="000000"/>
                                    </a:solidFill>
                                    <a:latin typeface="Cambria Math" panose="02040503050406030204" pitchFamily="18" charset="0"/>
                                  </a:rPr>
                                  <m:t>=</m:t>
                                </m:r>
                                <m:r>
                                  <a:rPr lang="ar-AE" sz="2800">
                                    <a:solidFill>
                                      <a:srgbClr val="000000"/>
                                    </a:solidFill>
                                    <a:latin typeface="Cambria Math" panose="02040503050406030204" pitchFamily="18" charset="0"/>
                                  </a:rPr>
                                  <m:t>1</m:t>
                                </m:r>
                                <m:r>
                                  <a:rPr lang="ar-AE" sz="2800">
                                    <a:solidFill>
                                      <a:srgbClr val="000000"/>
                                    </a:solidFill>
                                    <a:latin typeface="Cambria Math" panose="02040503050406030204" pitchFamily="18" charset="0"/>
                                  </a:rPr>
                                  <m:t>−</m:t>
                                </m:r>
                                <m:r>
                                  <a:rPr lang="ar-AE" sz="2800">
                                    <a:solidFill>
                                      <a:srgbClr val="000000"/>
                                    </a:solidFill>
                                    <a:latin typeface="Cambria Math" panose="02040503050406030204" pitchFamily="18" charset="0"/>
                                  </a:rPr>
                                  <m:t>2</m:t>
                                </m:r>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sin</m:t>
                                        </m:r>
                                      </m:e>
                                      <m:sup>
                                        <m:r>
                                          <a:rPr lang="ar-AE" sz="2800">
                                            <a:solidFill>
                                              <a:srgbClr val="000000"/>
                                            </a:solidFill>
                                            <a:latin typeface="Cambria Math" panose="02040503050406030204" pitchFamily="18" charset="0"/>
                                          </a:rPr>
                                          <m:t>2</m:t>
                                        </m:r>
                                      </m:sup>
                                    </m:sSup>
                                  </m:fName>
                                  <m:e>
                                    <m:r>
                                      <a:rPr lang="ar-AE" sz="2800">
                                        <a:solidFill>
                                          <a:srgbClr val="000000"/>
                                        </a:solidFill>
                                        <a:latin typeface="Cambria Math" panose="02040503050406030204" pitchFamily="18" charset="0"/>
                                      </a:rPr>
                                      <m:t>𝑢</m:t>
                                    </m:r>
                                  </m:e>
                                </m:func>
                              </m:oMath>
                            </m:oMathPara>
                          </a14:m>
                          <a:endParaRPr lang="ar-AE" sz="2800" dirty="0">
                            <a:solidFill>
                              <a:srgbClr val="000000"/>
                            </a:solidFill>
                          </a:endParaRPr>
                        </a:p>
                      </a:txBody>
                      <a:tcPr/>
                    </a:tc>
                    <a:extLst>
                      <a:ext uri="{0D108BD9-81ED-4DB2-BD59-A6C34878D82A}">
                        <a16:rowId xmlns:a16="http://schemas.microsoft.com/office/drawing/2014/main" val="10001"/>
                      </a:ext>
                    </a:extLst>
                  </a:tr>
                  <a:tr h="370840">
                    <a:tc>
                      <a:txBody>
                        <a:bodyPr/>
                        <a:lstStyle/>
                        <a:p>
                          <a:pPr algn="l">
                            <a:defRPr b="1"/>
                          </a:pPr>
                          <a:r>
                            <a:rPr sz="2800" b="1" dirty="0">
                              <a:solidFill>
                                <a:srgbClr val="000000"/>
                              </a:solidFill>
                            </a:rPr>
                            <a:t>Tangent Identity</a:t>
                          </a:r>
                          <a:r>
                            <a:rPr sz="2800" dirty="0">
                              <a:solidFill>
                                <a:srgbClr val="000000"/>
                              </a:solidFill>
                            </a:rPr>
                            <a:t>:</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tan</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𝑢</m:t>
                                      </m:r>
                                    </m:e>
                                  </m:d>
                                </m:e>
                              </m:func>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2</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tan</m:t>
                                      </m:r>
                                    </m:fName>
                                    <m:e>
                                      <m:r>
                                        <a:rPr lang="ar-AE" sz="2800">
                                          <a:solidFill>
                                            <a:srgbClr val="000000"/>
                                          </a:solidFill>
                                          <a:latin typeface="Cambria Math"/>
                                        </a:rPr>
                                        <m:t>𝑢</m:t>
                                      </m:r>
                                    </m:e>
                                  </m:func>
                                </m:num>
                                <m:den>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a:rPr>
                                            <m:t>tan</m:t>
                                          </m:r>
                                        </m:e>
                                        <m:sup>
                                          <m:r>
                                            <a:rPr lang="ar-AE" sz="2800">
                                              <a:solidFill>
                                                <a:srgbClr val="000000"/>
                                              </a:solidFill>
                                              <a:latin typeface="Cambria Math"/>
                                            </a:rPr>
                                            <m:t>2</m:t>
                                          </m:r>
                                        </m:sup>
                                      </m:sSup>
                                    </m:fName>
                                    <m:e>
                                      <m:r>
                                        <a:rPr lang="ar-AE" sz="2800">
                                          <a:solidFill>
                                            <a:srgbClr val="000000"/>
                                          </a:solidFill>
                                          <a:latin typeface="Cambria Math"/>
                                        </a:rPr>
                                        <m:t>𝑢</m:t>
                                      </m:r>
                                    </m:e>
                                  </m:func>
                                </m:den>
                              </m:f>
                            </m:oMath>
                          </a14:m>
                          <a:endParaRPr lang="ar-AE" sz="2800" dirty="0">
                            <a:solidFill>
                              <a:srgbClr val="000000"/>
                            </a:solidFill>
                          </a:endParaRP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97EC2B5-AF16-4765-9C37-64752FAA0616}"/>
                  </a:ext>
                </a:extLst>
              </p:cNvPr>
              <p:cNvGraphicFramePr>
                <a:graphicFrameLocks/>
              </p:cNvGraphicFramePr>
              <p:nvPr>
                <p:extLst>
                  <p:ext uri="{D42A27DB-BD31-4B8C-83A1-F6EECF244321}">
                    <p14:modId xmlns:p14="http://schemas.microsoft.com/office/powerpoint/2010/main" val="1678132573"/>
                  </p:ext>
                </p:extLst>
              </p:nvPr>
            </p:nvGraphicFramePr>
            <p:xfrm>
              <a:off x="867982" y="1371600"/>
              <a:ext cx="7408037" cy="2586863"/>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207637">
                      <a:extLst>
                        <a:ext uri="{9D8B030D-6E8A-4147-A177-3AD203B41FA5}">
                          <a16:colId xmlns:a16="http://schemas.microsoft.com/office/drawing/2014/main" val="20001"/>
                        </a:ext>
                      </a:extLst>
                    </a:gridCol>
                  </a:tblGrid>
                  <a:tr h="518160">
                    <a:tc>
                      <a:txBody>
                        <a:bodyPr/>
                        <a:lstStyle/>
                        <a:p>
                          <a:pPr algn="l">
                            <a:defRPr b="1"/>
                          </a:pPr>
                          <a:r>
                            <a:rPr sz="2800" b="1" dirty="0">
                              <a:solidFill>
                                <a:srgbClr val="000000"/>
                              </a:solidFill>
                            </a:rPr>
                            <a:t>Sine Identity</a:t>
                          </a:r>
                          <a:r>
                            <a:rPr sz="2800" dirty="0">
                              <a:solidFill>
                                <a:srgbClr val="000000"/>
                              </a:solidFill>
                            </a:rPr>
                            <a:t>:</a:t>
                          </a:r>
                        </a:p>
                      </a:txBody>
                      <a:tcPr anchor="ctr"/>
                    </a:tc>
                    <a:tc>
                      <a:txBody>
                        <a:bodyPr/>
                        <a:lstStyle/>
                        <a:p>
                          <a:endParaRPr lang="en-US"/>
                        </a:p>
                      </a:txBody>
                      <a:tcPr anchor="ctr">
                        <a:blipFill>
                          <a:blip r:embed="rId2"/>
                          <a:stretch>
                            <a:fillRect l="-75977" t="-10588" b="-416471"/>
                          </a:stretch>
                        </a:blipFill>
                      </a:tcPr>
                    </a:tc>
                    <a:extLst>
                      <a:ext uri="{0D108BD9-81ED-4DB2-BD59-A6C34878D82A}">
                        <a16:rowId xmlns:a16="http://schemas.microsoft.com/office/drawing/2014/main" val="10000"/>
                      </a:ext>
                    </a:extLst>
                  </a:tr>
                  <a:tr h="1371600">
                    <a:tc>
                      <a:txBody>
                        <a:bodyPr/>
                        <a:lstStyle/>
                        <a:p>
                          <a:pPr algn="l">
                            <a:defRPr b="1"/>
                          </a:pPr>
                          <a:r>
                            <a:rPr sz="2800" b="1" dirty="0">
                              <a:solidFill>
                                <a:srgbClr val="000000"/>
                              </a:solidFill>
                            </a:rPr>
                            <a:t>Cosine Identities</a:t>
                          </a:r>
                          <a:r>
                            <a:rPr sz="2800" dirty="0">
                              <a:solidFill>
                                <a:srgbClr val="000000"/>
                              </a:solidFill>
                            </a:rPr>
                            <a:t>:</a:t>
                          </a:r>
                        </a:p>
                      </a:txBody>
                      <a:tcPr/>
                    </a:tc>
                    <a:tc>
                      <a:txBody>
                        <a:bodyPr/>
                        <a:lstStyle/>
                        <a:p>
                          <a:endParaRPr lang="en-US"/>
                        </a:p>
                      </a:txBody>
                      <a:tcPr>
                        <a:blipFill>
                          <a:blip r:embed="rId2"/>
                          <a:stretch>
                            <a:fillRect l="-75977" t="-41778" b="-57333"/>
                          </a:stretch>
                        </a:blipFill>
                      </a:tcPr>
                    </a:tc>
                    <a:extLst>
                      <a:ext uri="{0D108BD9-81ED-4DB2-BD59-A6C34878D82A}">
                        <a16:rowId xmlns:a16="http://schemas.microsoft.com/office/drawing/2014/main" val="10001"/>
                      </a:ext>
                    </a:extLst>
                  </a:tr>
                  <a:tr h="697103">
                    <a:tc>
                      <a:txBody>
                        <a:bodyPr/>
                        <a:lstStyle/>
                        <a:p>
                          <a:pPr algn="l">
                            <a:defRPr b="1"/>
                          </a:pPr>
                          <a:r>
                            <a:rPr sz="2800" b="1" dirty="0">
                              <a:solidFill>
                                <a:srgbClr val="000000"/>
                              </a:solidFill>
                            </a:rPr>
                            <a:t>Tangent Identity</a:t>
                          </a:r>
                          <a:r>
                            <a:rPr sz="2800" dirty="0">
                              <a:solidFill>
                                <a:srgbClr val="000000"/>
                              </a:solidFill>
                            </a:rPr>
                            <a:t>:</a:t>
                          </a:r>
                        </a:p>
                      </a:txBody>
                      <a:tcPr anchor="ctr"/>
                    </a:tc>
                    <a:tc>
                      <a:txBody>
                        <a:bodyPr/>
                        <a:lstStyle/>
                        <a:p>
                          <a:endParaRPr lang="en-US"/>
                        </a:p>
                      </a:txBody>
                      <a:tcPr>
                        <a:blipFill>
                          <a:blip r:embed="rId2"/>
                          <a:stretch>
                            <a:fillRect l="-75977" t="-277391" b="-1217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Identities Already Seen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Cofunction Identities</a:t>
            </a:r>
          </a:p>
          <a:p>
            <a:endParaRPr sz="2800" b="1" dirty="0"/>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a:solidFill>
                              <a:srgbClr val="000000"/>
                            </a:solidFill>
                          </a:endParaRPr>
                        </a:p>
                      </a:txBody>
                      <a:tcPr/>
                    </a:tc>
                    <a:extLst>
                      <a:ext uri="{0D108BD9-81ED-4DB2-BD59-A6C34878D82A}">
                        <a16:rowId xmlns:a16="http://schemas.microsoft.com/office/drawing/2014/main" val="10000"/>
                      </a:ext>
                    </a:extLst>
                  </a:tr>
                  <a:tr h="690817">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endParaRPr lang="en-US"/>
                        </a:p>
                      </a:txBody>
                      <a:tcPr>
                        <a:blipFill>
                          <a:blip r:embed="rId2"/>
                          <a:stretch>
                            <a:fillRect r="-200222" b="-81884"/>
                          </a:stretch>
                        </a:blipFill>
                      </a:tcPr>
                    </a:tc>
                    <a:tc>
                      <a:txBody>
                        <a:bodyPr/>
                        <a:lstStyle/>
                        <a:p>
                          <a:endParaRPr lang="en-US"/>
                        </a:p>
                      </a:txBody>
                      <a:tcPr>
                        <a:blipFill>
                          <a:blip r:embed="rId2"/>
                          <a:stretch>
                            <a:fillRect l="-99778" r="-99778" b="-81884"/>
                          </a:stretch>
                        </a:blipFill>
                      </a:tcPr>
                    </a:tc>
                    <a:tc>
                      <a:txBody>
                        <a:bodyPr/>
                        <a:lstStyle/>
                        <a:p>
                          <a:endParaRPr lang="en-US"/>
                        </a:p>
                      </a:txBody>
                      <a:tcPr>
                        <a:blipFill>
                          <a:blip r:embed="rId2"/>
                          <a:stretch>
                            <a:fillRect l="-200222" b="-81884"/>
                          </a:stretch>
                        </a:blipFill>
                      </a:tcPr>
                    </a:tc>
                    <a:extLst>
                      <a:ext uri="{0D108BD9-81ED-4DB2-BD59-A6C34878D82A}">
                        <a16:rowId xmlns:a16="http://schemas.microsoft.com/office/drawing/2014/main" val="10000"/>
                      </a:ext>
                    </a:extLst>
                  </a:tr>
                  <a:tr h="690817">
                    <a:tc>
                      <a:txBody>
                        <a:bodyPr/>
                        <a:lstStyle/>
                        <a:p>
                          <a:endParaRPr lang="en-US"/>
                        </a:p>
                      </a:txBody>
                      <a:tcPr>
                        <a:blipFill>
                          <a:blip r:embed="rId2"/>
                          <a:stretch>
                            <a:fillRect t="-122124" r="-200222"/>
                          </a:stretch>
                        </a:blipFill>
                      </a:tcPr>
                    </a:tc>
                    <a:tc>
                      <a:txBody>
                        <a:bodyPr/>
                        <a:lstStyle/>
                        <a:p>
                          <a:endParaRPr lang="en-US"/>
                        </a:p>
                      </a:txBody>
                      <a:tcPr>
                        <a:blipFill>
                          <a:blip r:embed="rId2"/>
                          <a:stretch>
                            <a:fillRect l="-99778" t="-122124" r="-99778"/>
                          </a:stretch>
                        </a:blipFill>
                      </a:tcPr>
                    </a:tc>
                    <a:tc>
                      <a:txBody>
                        <a:bodyPr/>
                        <a:lstStyle/>
                        <a:p>
                          <a:endParaRPr lang="en-US"/>
                        </a:p>
                      </a:txBody>
                      <a:tcPr>
                        <a:blipFill>
                          <a:blip r:embed="rId2"/>
                          <a:stretch>
                            <a:fillRect l="-200222" t="-12212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Using the Double-Angle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Given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ad>
                          <m:radPr>
                            <m:degHide m:val="on"/>
                            <m:ctrlPr>
                              <a:rPr i="1">
                                <a:latin typeface="Cambria Math" panose="02040503050406030204" pitchFamily="18" charset="0"/>
                              </a:rPr>
                            </m:ctrlPr>
                          </m:radPr>
                          <m:deg/>
                          <m:e>
                            <m:r>
                              <a:rPr>
                                <a:latin typeface="Cambria Math" panose="02040503050406030204" pitchFamily="18" charset="0"/>
                              </a:rPr>
                              <m:t>5</m:t>
                            </m:r>
                          </m:e>
                        </m:rad>
                      </m:den>
                    </m:f>
                  </m:oMath>
                </a14:m>
                <a:r>
                  <a:rPr sz="2800" dirty="0"/>
                  <a:t> and that</a:t>
                </a:r>
                <a:r>
                  <a:rPr lang="en-US" sz="2800" dirty="0"/>
                  <a:t> sin</a:t>
                </a:r>
                <a:r>
                  <a:rPr lang="en-US" sz="1050" dirty="0"/>
                  <a:t> </a:t>
                </a:r>
                <a:r>
                  <a:rPr lang="en-US" sz="2800" i="1" dirty="0"/>
                  <a:t>x</a:t>
                </a:r>
                <a:r>
                  <a:rPr sz="2800" dirty="0"/>
                  <a:t> is positive, determine</a:t>
                </a:r>
                <a:r>
                  <a:rPr lang="en-US" sz="2800" dirty="0"/>
                  <a:t> cos</a:t>
                </a:r>
                <a:r>
                  <a:rPr lang="en-US" sz="1050" dirty="0"/>
                  <a:t> </a:t>
                </a:r>
                <a:r>
                  <a:rPr lang="en-US" sz="2800" dirty="0"/>
                  <a:t>(2</a:t>
                </a:r>
                <a:r>
                  <a:rPr lang="en-US" sz="2800" i="1" dirty="0"/>
                  <a:t>x</a:t>
                </a:r>
                <a:r>
                  <a:rPr lang="en-US" sz="2800" dirty="0"/>
                  <a:t>), sin</a:t>
                </a:r>
                <a:r>
                  <a:rPr lang="en-US" sz="1050" dirty="0"/>
                  <a:t> </a:t>
                </a:r>
                <a:r>
                  <a:rPr lang="en-US" sz="2800" dirty="0"/>
                  <a:t>(2</a:t>
                </a:r>
                <a:r>
                  <a:rPr lang="en-US" sz="2800" i="1" dirty="0"/>
                  <a:t>x</a:t>
                </a:r>
                <a:r>
                  <a:rPr lang="en-US" sz="2800" dirty="0"/>
                  <a:t>), and tan</a:t>
                </a:r>
                <a:r>
                  <a:rPr lang="en-US" sz="1050" dirty="0"/>
                  <a:t> </a:t>
                </a:r>
                <a:r>
                  <a:rPr lang="en-US" sz="2800" dirty="0"/>
                  <a:t>(2</a:t>
                </a:r>
                <a:r>
                  <a:rPr lang="en-US" sz="2800" i="1" dirty="0"/>
                  <a:t>x</a:t>
                </a:r>
                <a:r>
                  <a:rPr lang="en-US" sz="2800" dirty="0"/>
                  <a:t>)</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8: Using the Double-Angle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sz="2800" dirty="0"/>
                  <a:t>First, note that since </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m:t>
                    </m:r>
                    <m:r>
                      <a:rPr lang="en-US">
                        <a:latin typeface="Cambria Math" panose="02040503050406030204" pitchFamily="18" charset="0"/>
                      </a:rPr>
                      <m:t>𝑥</m:t>
                    </m:r>
                  </m:oMath>
                </a14:m>
                <a:r>
                  <a:rPr lang="en-US" sz="2800" dirty="0"/>
                  <a:t> is negative and </a:t>
                </a:r>
                <a14:m>
                  <m:oMath xmlns:m="http://schemas.openxmlformats.org/officeDocument/2006/math">
                    <m:r>
                      <m:rPr>
                        <m:sty m:val="p"/>
                      </m:rPr>
                      <a:rPr lang="en-US">
                        <a:latin typeface="Cambria Math" panose="02040503050406030204" pitchFamily="18" charset="0"/>
                      </a:rPr>
                      <m:t>sin</m:t>
                    </m:r>
                    <m:r>
                      <a:rPr lang="en-US">
                        <a:latin typeface="Cambria Math" panose="02040503050406030204" pitchFamily="18" charset="0"/>
                      </a:rPr>
                      <m:t>⁡</m:t>
                    </m:r>
                    <m:r>
                      <a:rPr lang="en-US">
                        <a:latin typeface="Cambria Math" panose="02040503050406030204" pitchFamily="18" charset="0"/>
                      </a:rPr>
                      <m:t>𝑥</m:t>
                    </m:r>
                  </m:oMath>
                </a14:m>
                <a:r>
                  <a:rPr lang="en-US" sz="2800" dirty="0"/>
                  <a:t> is positive, we know that </a:t>
                </a:r>
                <a:r>
                  <a:rPr lang="en-US" sz="2800" i="1" dirty="0"/>
                  <a:t>x </a:t>
                </a:r>
                <a:r>
                  <a:rPr lang="en-US" sz="2800" dirty="0"/>
                  <a:t>lies in quadrant II.</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8: Using the Double-Angle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sp>
        <p:nvSpPr>
          <p:cNvPr id="3" name="Text Placeholder 2">
            <a:extLst>
              <a:ext uri="{FF2B5EF4-FFF2-40B4-BE49-F238E27FC236}">
                <a16:creationId xmlns:a16="http://schemas.microsoft.com/office/drawing/2014/main" id="{441F37F8-F255-4741-B800-3C2B0B3CF6D0}"/>
              </a:ext>
            </a:extLst>
          </p:cNvPr>
          <p:cNvSpPr txBox="1">
            <a:spLocks/>
          </p:cNvSpPr>
          <p:nvPr/>
        </p:nvSpPr>
        <p:spPr>
          <a:xfrm>
            <a:off x="3886200" y="5525086"/>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pic>
        <p:nvPicPr>
          <p:cNvPr id="9" name="Content Placeholder 8">
            <a:extLst>
              <a:ext uri="{FF2B5EF4-FFF2-40B4-BE49-F238E27FC236}">
                <a16:creationId xmlns:a16="http://schemas.microsoft.com/office/drawing/2014/main" id="{9113C510-DDDB-418F-9219-30F549C1A7D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24563" y="1048512"/>
            <a:ext cx="4694875"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8: Using the Double-Angle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lang="en-US" sz="2800" dirty="0"/>
                  <a:t>The Pythagorean Theorem (or the first Pythagorean Identity) then tells us that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oMath>
                </a14:m>
                <a:r>
                  <a:rPr lang="en-US" sz="2800" dirty="0"/>
                  <a:t>, as follows.</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e>
                              </m:d>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e>
                      </m:ra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oMath>
                  </m:oMathPara>
                </a14:m>
                <a:endParaRPr lang="ar-AE" sz="2800" dirty="0"/>
              </a:p>
              <a:p>
                <a:endParaRPr lang="en-US" sz="2800" dirty="0"/>
              </a:p>
              <a:p>
                <a:r>
                  <a:rPr lang="en-US" sz="2800" dirty="0"/>
                  <a:t>We can now easily apply two of the double-angle identities.</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𝑥</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𝑥</m:t>
                          </m:r>
                        </m:e>
                      </m:func>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e>
                          </m:d>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e>
                          </m:d>
                        </m:e>
                        <m:sup>
                          <m:r>
                            <a:rPr lang="ar-AE">
                              <a:latin typeface="Cambria Math" panose="02040503050406030204" pitchFamily="18" charset="0"/>
                            </a:rPr>
                            <m:t>2</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oMath>
                  </m:oMathPara>
                </a14:m>
                <a:endParaRPr lang="ar-AE" sz="2800" dirty="0"/>
              </a:p>
              <a:p>
                <a:r>
                  <a:rPr lang="en-US" sz="2800" dirty="0"/>
                  <a:t>and</a:t>
                </a:r>
                <a:endParaRPr lang="ar-AE" sz="2800" dirty="0"/>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smtClean="0">
                                  <a:latin typeface="Cambria Math" panose="02040503050406030204" pitchFamily="18" charset="0"/>
                                </a:rPr>
                              </m:ctrlPr>
                            </m:dPr>
                            <m:e>
                              <m:r>
                                <a:rPr lang="ar-AE" b="0" i="1" smtClean="0">
                                  <a:latin typeface="Cambria Math" panose="02040503050406030204" pitchFamily="18" charset="0"/>
                                </a:rPr>
                                <m:t>2</m:t>
                              </m:r>
                              <m:r>
                                <a:rPr lang="en-US" b="0" i="1" smtClean="0">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𝑥</m:t>
                          </m:r>
                        </m:e>
                      </m:func>
                      <m:r>
                        <a:rPr lang="ar-AE">
                          <a:latin typeface="Cambria Math" panose="02040503050406030204" pitchFamily="18" charset="0"/>
                        </a:rPr>
                        <m:t>=</m:t>
                      </m:r>
                      <m:r>
                        <a:rPr lang="ar-AE">
                          <a:latin typeface="Cambria Math" panose="02040503050406030204" pitchFamily="18" charset="0"/>
                        </a:rPr>
                        <m:t>2</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e>
                      </m:d>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ad>
                                <m:radPr>
                                  <m:degHide m:val="on"/>
                                  <m:ctrlPr>
                                    <a:rPr lang="ar-AE" i="1">
                                      <a:latin typeface="Cambria Math" panose="02040503050406030204" pitchFamily="18" charset="0"/>
                                    </a:rPr>
                                  </m:ctrlPr>
                                </m:radPr>
                                <m:deg/>
                                <m:e>
                                  <m:r>
                                    <a:rPr lang="ar-AE">
                                      <a:latin typeface="Cambria Math" panose="02040503050406030204" pitchFamily="18" charset="0"/>
                                    </a:rPr>
                                    <m:t>5</m:t>
                                  </m:r>
                                </m:e>
                              </m:rad>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IN">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8: Using the Double-Angle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can now determine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oMath>
                </a14:m>
                <a:r>
                  <a:rPr sz="2800" dirty="0"/>
                  <a:t> by noting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r>
                  <a:rPr sz="2800" dirty="0"/>
                  <a:t>, but we could also have determined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used the tangent double-angle identity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num>
                        <m:den>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num>
                        <m:den>
                          <m:r>
                            <a:rPr>
                              <a:latin typeface="Cambria Math" panose="02040503050406030204" pitchFamily="18" charset="0"/>
                            </a:rPr>
                            <m:t>1−</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447614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a:t>
            </a:r>
            <a:r>
              <a:rPr lang="en-US" sz="3100" dirty="0"/>
              <a:t>9</a:t>
            </a:r>
            <a:r>
              <a:rPr sz="3100" dirty="0"/>
              <a:t>: Using Trigonometric Identities</a:t>
            </a:r>
            <a:r>
              <a:rPr lang="en-US" sz="3100" dirty="0">
                <a:latin typeface="Calibri" panose="020F0502020204030204" pitchFamily="34" charset="0"/>
                <a:ea typeface="Calibri" panose="020F0502020204030204" pitchFamily="34" charset="0"/>
                <a:cs typeface="Calibri" panose="020F0502020204030204" pitchFamily="34" charset="0"/>
              </a:rPr>
              <a:t>—</a:t>
            </a:r>
            <a:r>
              <a:rPr lang="en-US" sz="3100" dirty="0"/>
              <a:t>Slide 1</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Prove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e>
                        </m:d>
                      </m:e>
                    </m:func>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−4</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3</m:t>
                            </m:r>
                          </m:sup>
                        </m:sSup>
                      </m:fName>
                      <m:e>
                        <m:r>
                          <a:rPr>
                            <a:latin typeface="Cambria Math" panose="02040503050406030204" pitchFamily="18" charset="0"/>
                          </a:rPr>
                          <m:t>𝑥</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9: Using Trigonometric Identities</a:t>
            </a:r>
            <a:r>
              <a:rPr lang="en-US" sz="3100" dirty="0">
                <a:latin typeface="Calibri" panose="020F0502020204030204" pitchFamily="34" charset="0"/>
                <a:ea typeface="Calibri" panose="020F0502020204030204" pitchFamily="34" charset="0"/>
                <a:cs typeface="Calibri" panose="020F0502020204030204" pitchFamily="34" charset="0"/>
              </a:rPr>
              <a:t>—</a:t>
            </a:r>
            <a:r>
              <a:rPr lang="en-US" sz="3100" dirty="0"/>
              <a:t>Slide 2</a:t>
            </a:r>
            <a:endParaRPr sz="3100" dirty="0"/>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79FD0B5-CF9A-4CA6-8A37-A3599E9809D5}"/>
                  </a:ext>
                </a:extLst>
              </p:cNvPr>
              <p:cNvGraphicFramePr>
                <a:graphicFrameLocks/>
              </p:cNvGraphicFramePr>
              <p:nvPr/>
            </p:nvGraphicFramePr>
            <p:xfrm>
              <a:off x="281654" y="1595120"/>
              <a:ext cx="8580692" cy="2595880"/>
            </p:xfrm>
            <a:graphic>
              <a:graphicData uri="http://schemas.openxmlformats.org/drawingml/2006/table">
                <a:tbl>
                  <a:tblPr firstRow="1" bandRow="1">
                    <a:tableStyleId>{2D5ABB26-0587-4C30-8999-92F81FD0307C}</a:tableStyleId>
                  </a:tblPr>
                  <a:tblGrid>
                    <a:gridCol w="4985322">
                      <a:extLst>
                        <a:ext uri="{9D8B030D-6E8A-4147-A177-3AD203B41FA5}">
                          <a16:colId xmlns:a16="http://schemas.microsoft.com/office/drawing/2014/main" val="20000"/>
                        </a:ext>
                      </a:extLst>
                    </a:gridCol>
                    <a:gridCol w="359537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sin</m:t>
                                  </m:r>
                                </m:fName>
                                <m:e>
                                  <m:d>
                                    <m:dPr>
                                      <m:ctrlPr>
                                        <a:rPr sz="1800" i="1">
                                          <a:latin typeface="Cambria Math" panose="02040503050406030204" pitchFamily="18" charset="0"/>
                                        </a:rPr>
                                      </m:ctrlPr>
                                    </m:dPr>
                                    <m:e>
                                      <m:r>
                                        <a:rPr sz="1800">
                                          <a:latin typeface="Cambria Math"/>
                                        </a:rPr>
                                        <m:t>3</m:t>
                                      </m:r>
                                      <m:r>
                                        <a:rPr sz="1800">
                                          <a:latin typeface="Cambria Math"/>
                                        </a:rPr>
                                        <m:t>𝑥</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sin</m:t>
                                  </m:r>
                                </m:fName>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m:t>
                                      </m:r>
                                      <m:r>
                                        <a:rPr sz="1800">
                                          <a:latin typeface="Cambria Math"/>
                                        </a:rPr>
                                        <m:t>𝑥</m:t>
                                      </m:r>
                                    </m:e>
                                  </m:d>
                                </m:e>
                              </m:func>
                            </m:oMath>
                          </a14:m>
                          <a:endParaRPr dirty="0"/>
                        </a:p>
                      </a:txBody>
                      <a:tcPr/>
                    </a:tc>
                    <a:tc>
                      <a:txBody>
                        <a:bodyPr/>
                        <a:lstStyle/>
                        <a:p>
                          <a:pPr algn="l">
                            <a:defRPr b="1"/>
                          </a:pPr>
                          <a:r>
                            <a:rPr lang="en-US" sz="1600" b="0" dirty="0"/>
                            <a:t>Rewrite the argument as a sum.</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sin</m:t>
                                  </m:r>
                                </m:fName>
                                <m:e>
                                  <m:d>
                                    <m:dPr>
                                      <m:ctrlPr>
                                        <a:rPr sz="1800" i="1">
                                          <a:latin typeface="Cambria Math" panose="02040503050406030204" pitchFamily="18" charset="0"/>
                                        </a:rPr>
                                      </m:ctrlPr>
                                    </m:dPr>
                                    <m:e>
                                      <m:r>
                                        <a:rPr sz="1800">
                                          <a:latin typeface="Cambria Math"/>
                                        </a:rPr>
                                        <m:t>2</m:t>
                                      </m:r>
                                      <m:r>
                                        <a:rPr sz="1800">
                                          <a:latin typeface="Cambria Math"/>
                                        </a:rPr>
                                        <m:t>𝑥</m:t>
                                      </m:r>
                                    </m:e>
                                  </m:d>
                                </m:e>
                              </m:func>
                              <m:func>
                                <m:funcPr>
                                  <m:ctrlPr>
                                    <a:rPr sz="1800" i="1">
                                      <a:latin typeface="Cambria Math" panose="02040503050406030204" pitchFamily="18" charset="0"/>
                                    </a:rPr>
                                  </m:ctrlPr>
                                </m:funcPr>
                                <m:fName>
                                  <m:r>
                                    <m:rPr>
                                      <m:sty m:val="p"/>
                                    </m:rPr>
                                    <a:rPr sz="1800">
                                      <a:latin typeface="Cambria Math"/>
                                    </a:rPr>
                                    <m:t>cos</m:t>
                                  </m:r>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cos</m:t>
                                  </m:r>
                                </m:fName>
                                <m:e>
                                  <m:d>
                                    <m:dPr>
                                      <m:ctrlPr>
                                        <a:rPr sz="1800" i="1">
                                          <a:latin typeface="Cambria Math" panose="02040503050406030204" pitchFamily="18" charset="0"/>
                                        </a:rPr>
                                      </m:ctrlPr>
                                    </m:dPr>
                                    <m:e>
                                      <m:r>
                                        <a:rPr sz="1800">
                                          <a:latin typeface="Cambria Math"/>
                                        </a:rPr>
                                        <m:t>2</m:t>
                                      </m:r>
                                      <m:r>
                                        <a:rPr sz="1800">
                                          <a:latin typeface="Cambria Math"/>
                                        </a:rPr>
                                        <m:t>𝑥</m:t>
                                      </m:r>
                                    </m:e>
                                  </m:d>
                                </m:e>
                              </m:func>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oMath>
                          </a14:m>
                          <a:endParaRPr dirty="0"/>
                        </a:p>
                      </a:txBody>
                      <a:tcPr/>
                    </a:tc>
                    <a:tc>
                      <a:txBody>
                        <a:bodyPr/>
                        <a:lstStyle/>
                        <a:p>
                          <a:pPr algn="l">
                            <a:defRPr b="1"/>
                          </a:pPr>
                          <a:r>
                            <a:rPr lang="en-US" sz="1600" b="0" dirty="0"/>
                            <a:t>Apply the sum identity for sine.</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r>
                                <a:rPr sz="1800">
                                  <a:latin typeface="Cambria Math"/>
                                </a:rPr>
                                <m:t>2</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func>
                                <m:funcPr>
                                  <m:ctrlPr>
                                    <a:rPr sz="1800" i="1">
                                      <a:latin typeface="Cambria Math" panose="02040503050406030204" pitchFamily="18" charset="0"/>
                                    </a:rPr>
                                  </m:ctrlPr>
                                </m:funcPr>
                                <m:fName>
                                  <m:r>
                                    <m:rPr>
                                      <m:sty m:val="p"/>
                                    </m:rPr>
                                    <a:rPr sz="1800">
                                      <a:latin typeface="Cambria Math"/>
                                    </a:rPr>
                                    <m:t>cos</m:t>
                                  </m:r>
                                </m:fName>
                                <m:e>
                                  <m:r>
                                    <a:rPr sz="1800">
                                      <a:latin typeface="Cambria Math"/>
                                    </a:rPr>
                                    <m:t>𝑥</m:t>
                                  </m:r>
                                </m:e>
                              </m:func>
                              <m:func>
                                <m:funcPr>
                                  <m:ctrlPr>
                                    <a:rPr sz="1800" i="1">
                                      <a:latin typeface="Cambria Math" panose="02040503050406030204" pitchFamily="18" charset="0"/>
                                    </a:rPr>
                                  </m:ctrlPr>
                                </m:funcPr>
                                <m:fName>
                                  <m:r>
                                    <m:rPr>
                                      <m:sty m:val="p"/>
                                    </m:rPr>
                                    <a:rPr sz="1800">
                                      <a:latin typeface="Cambria Math"/>
                                    </a:rPr>
                                    <m:t>cos</m:t>
                                  </m:r>
                                </m:fName>
                                <m:e>
                                  <m:r>
                                    <a:rPr sz="1800">
                                      <a:latin typeface="Cambria Math"/>
                                    </a:rPr>
                                    <m:t>𝑥</m:t>
                                  </m:r>
                                </m:e>
                              </m:func>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r>
                                    <a:rPr sz="1800">
                                      <a:latin typeface="Cambria Math"/>
                                    </a:rPr>
                                    <m:t>2</m:t>
                                  </m:r>
                                  <m:sSup>
                                    <m:sSupPr>
                                      <m:ctrlPr>
                                        <a:rPr sz="1800" i="1">
                                          <a:latin typeface="Cambria Math" panose="02040503050406030204" pitchFamily="18" charset="0"/>
                                        </a:rPr>
                                      </m:ctrlPr>
                                    </m:sSupPr>
                                    <m:e>
                                      <m:r>
                                        <m:rPr>
                                          <m:sty m:val="p"/>
                                        </m:rPr>
                                        <a:rPr sz="1800">
                                          <a:latin typeface="Cambria Math"/>
                                        </a:rPr>
                                        <m:t>sin</m:t>
                                      </m:r>
                                    </m:e>
                                    <m:sup>
                                      <m:r>
                                        <a:rPr sz="1800">
                                          <a:latin typeface="Cambria Math"/>
                                        </a:rPr>
                                        <m:t>2</m:t>
                                      </m:r>
                                    </m:sup>
                                  </m:sSup>
                                  <m:r>
                                    <a:rPr sz="1800">
                                      <a:latin typeface="Cambria Math"/>
                                    </a:rPr>
                                    <m:t>⁡</m:t>
                                  </m:r>
                                  <m:r>
                                    <a:rPr sz="1800">
                                      <a:latin typeface="Cambria Math"/>
                                    </a:rPr>
                                    <m:t>𝑥</m:t>
                                  </m:r>
                                </m:e>
                              </m:d>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oMath>
                          </a14:m>
                          <a:endParaRPr dirty="0"/>
                        </a:p>
                      </a:txBody>
                      <a:tcPr/>
                    </a:tc>
                    <a:tc>
                      <a:txBody>
                        <a:bodyPr/>
                        <a:lstStyle/>
                        <a:p>
                          <a:pPr algn="l">
                            <a:defRPr b="1"/>
                          </a:pPr>
                          <a:r>
                            <a:rPr lang="en-US" sz="1600" b="0" dirty="0"/>
                            <a:t>Apply two of the double-angle identities.</a:t>
                          </a:r>
                          <a:endParaRPr sz="1600" b="0" dirty="0"/>
                        </a:p>
                      </a:txBody>
                      <a:tcPr anchor="ct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r>
                                <a:rPr sz="1800">
                                  <a:latin typeface="Cambria Math"/>
                                </a:rPr>
                                <m:t>2</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cos</m:t>
                                      </m:r>
                                    </m:e>
                                    <m:sup>
                                      <m:r>
                                        <a:rPr sz="1800">
                                          <a:latin typeface="Cambria Math"/>
                                        </a:rPr>
                                        <m:t>2</m:t>
                                      </m:r>
                                    </m:sup>
                                  </m:sSup>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r>
                                <a:rPr sz="1800">
                                  <a:latin typeface="Cambria Math"/>
                                </a:rPr>
                                <m:t>−</m:t>
                              </m:r>
                              <m:r>
                                <a:rPr sz="1800">
                                  <a:latin typeface="Cambria Math"/>
                                </a:rPr>
                                <m:t>2</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3</m:t>
                                      </m:r>
                                    </m:sup>
                                  </m:sSup>
                                </m:fName>
                                <m:e>
                                  <m:r>
                                    <a:rPr sz="1800">
                                      <a:latin typeface="Cambria Math"/>
                                    </a:rPr>
                                    <m:t>𝑥</m:t>
                                  </m:r>
                                </m:e>
                              </m:func>
                            </m:oMath>
                          </a14:m>
                          <a:endParaRPr dirty="0"/>
                        </a:p>
                      </a:txBody>
                      <a:tcPr/>
                    </a:tc>
                    <a:tc>
                      <a:txBody>
                        <a:bodyPr/>
                        <a:lstStyle/>
                        <a:p>
                          <a:pPr algn="l">
                            <a:defRPr sz="1800"/>
                          </a:pPr>
                          <a:endParaRPr sz="1600" b="0" dirty="0"/>
                        </a:p>
                      </a:txBody>
                      <a:tcPr anchor="ct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r>
                                <a:rPr sz="1800">
                                  <a:latin typeface="Cambria Math"/>
                                </a:rPr>
                                <m:t>2</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d>
                                <m:dPr>
                                  <m:ctrlPr>
                                    <a:rPr sz="1800" i="1">
                                      <a:latin typeface="Cambria Math" panose="02040503050406030204" pitchFamily="18" charset="0"/>
                                    </a:rPr>
                                  </m:ctrlPr>
                                </m:dPr>
                                <m:e>
                                  <m:r>
                                    <a:rPr sz="1800">
                                      <a:latin typeface="Cambria Math"/>
                                    </a:rPr>
                                    <m:t>1</m:t>
                                  </m:r>
                                  <m:r>
                                    <a:rPr sz="1800">
                                      <a:latin typeface="Cambria Math"/>
                                    </a:rPr>
                                    <m:t>−</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2</m:t>
                                          </m:r>
                                        </m:sup>
                                      </m:sSup>
                                    </m:fName>
                                    <m:e>
                                      <m:r>
                                        <a:rPr sz="1800">
                                          <a:latin typeface="Cambria Math"/>
                                        </a:rPr>
                                        <m:t>𝑥</m:t>
                                      </m:r>
                                    </m:e>
                                  </m:func>
                                </m:e>
                              </m:d>
                              <m:r>
                                <a:rPr sz="1800">
                                  <a:latin typeface="Cambria Math"/>
                                </a:rPr>
                                <m:t>+</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r>
                                <a:rPr sz="1800">
                                  <a:latin typeface="Cambria Math"/>
                                </a:rPr>
                                <m:t>−</m:t>
                              </m:r>
                              <m:r>
                                <a:rPr sz="1800">
                                  <a:latin typeface="Cambria Math"/>
                                </a:rPr>
                                <m:t>2</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3</m:t>
                                      </m:r>
                                    </m:sup>
                                  </m:sSup>
                                </m:fName>
                                <m:e>
                                  <m:r>
                                    <a:rPr sz="1800">
                                      <a:latin typeface="Cambria Math"/>
                                    </a:rPr>
                                    <m:t>𝑥</m:t>
                                  </m:r>
                                </m:e>
                              </m:func>
                            </m:oMath>
                          </a14:m>
                          <a:endParaRPr dirty="0"/>
                        </a:p>
                      </a:txBody>
                      <a:tcPr/>
                    </a:tc>
                    <a:tc>
                      <a:txBody>
                        <a:bodyPr/>
                        <a:lstStyle/>
                        <a:p>
                          <a:pPr algn="l">
                            <a:defRPr b="1"/>
                          </a:pPr>
                          <a:r>
                            <a:rPr lang="en-US" sz="1600" b="0" dirty="0"/>
                            <a:t>Apply the first Pythagorean identity.</a:t>
                          </a:r>
                          <a:endParaRPr sz="1600" b="0" dirty="0"/>
                        </a:p>
                      </a:txBody>
                      <a:tcPr anchor="ctr"/>
                    </a:tc>
                    <a:extLst>
                      <a:ext uri="{0D108BD9-81ED-4DB2-BD59-A6C34878D82A}">
                        <a16:rowId xmlns:a16="http://schemas.microsoft.com/office/drawing/2014/main" val="10004"/>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r>
                                <a:rPr sz="1800">
                                  <a:latin typeface="Cambria Math"/>
                                </a:rPr>
                                <m:t>2</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r>
                                <a:rPr sz="1800">
                                  <a:latin typeface="Cambria Math"/>
                                </a:rPr>
                                <m:t>−</m:t>
                              </m:r>
                              <m:r>
                                <a:rPr sz="1800">
                                  <a:latin typeface="Cambria Math"/>
                                </a:rPr>
                                <m:t>2</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3</m:t>
                                      </m:r>
                                    </m:sup>
                                  </m:sSup>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r>
                                <a:rPr sz="1800">
                                  <a:latin typeface="Cambria Math"/>
                                </a:rPr>
                                <m:t>−</m:t>
                              </m:r>
                              <m:r>
                                <a:rPr sz="1800">
                                  <a:latin typeface="Cambria Math"/>
                                </a:rPr>
                                <m:t>2</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3</m:t>
                                      </m:r>
                                    </m:sup>
                                  </m:sSup>
                                </m:fName>
                                <m:e>
                                  <m:r>
                                    <a:rPr sz="1800">
                                      <a:latin typeface="Cambria Math"/>
                                    </a:rPr>
                                    <m:t>𝑥</m:t>
                                  </m:r>
                                </m:e>
                              </m:func>
                            </m:oMath>
                          </a14:m>
                          <a:endParaRPr dirty="0"/>
                        </a:p>
                      </a:txBody>
                      <a:tcPr/>
                    </a:tc>
                    <a:tc>
                      <a:txBody>
                        <a:bodyPr/>
                        <a:lstStyle/>
                        <a:p>
                          <a:pPr algn="l">
                            <a:defRPr sz="1800"/>
                          </a:pPr>
                          <a:endParaRPr sz="1600" b="0" dirty="0"/>
                        </a:p>
                      </a:txBody>
                      <a:tcPr anchor="ctr"/>
                    </a:tc>
                    <a:extLst>
                      <a:ext uri="{0D108BD9-81ED-4DB2-BD59-A6C34878D82A}">
                        <a16:rowId xmlns:a16="http://schemas.microsoft.com/office/drawing/2014/main" val="10005"/>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sin</m:t>
                                  </m:r>
                                  <m:r>
                                    <a:rPr sz="1800">
                                      <a:latin typeface="Cambria Math"/>
                                    </a:rPr>
                                    <m:t>⁡</m:t>
                                  </m:r>
                                  <m:d>
                                    <m:dPr>
                                      <m:ctrlPr>
                                        <a:rPr sz="1800" i="1">
                                          <a:latin typeface="Cambria Math" panose="02040503050406030204" pitchFamily="18" charset="0"/>
                                        </a:rPr>
                                      </m:ctrlPr>
                                    </m:dPr>
                                    <m:e>
                                      <m:r>
                                        <a:rPr sz="1800">
                                          <a:latin typeface="Cambria Math"/>
                                        </a:rPr>
                                        <m:t>3</m:t>
                                      </m:r>
                                      <m:r>
                                        <a:rPr sz="1800">
                                          <a:latin typeface="Cambria Math"/>
                                        </a:rPr>
                                        <m:t>𝑥</m:t>
                                      </m:r>
                                    </m:e>
                                  </m:d>
                                </m:e>
                              </m:phant>
                              <m:r>
                                <a:rPr sz="1800">
                                  <a:latin typeface="Cambria Math"/>
                                </a:rPr>
                                <m:t>=</m:t>
                              </m:r>
                              <m:r>
                                <a:rPr sz="1800">
                                  <a:latin typeface="Cambria Math"/>
                                </a:rPr>
                                <m:t>3</m:t>
                              </m:r>
                              <m:func>
                                <m:funcPr>
                                  <m:ctrlPr>
                                    <a:rPr sz="1800" i="1">
                                      <a:latin typeface="Cambria Math" panose="02040503050406030204" pitchFamily="18" charset="0"/>
                                    </a:rPr>
                                  </m:ctrlPr>
                                </m:funcPr>
                                <m:fName>
                                  <m:r>
                                    <m:rPr>
                                      <m:sty m:val="p"/>
                                    </m:rPr>
                                    <a:rPr sz="1800">
                                      <a:latin typeface="Cambria Math"/>
                                    </a:rPr>
                                    <m:t>sin</m:t>
                                  </m:r>
                                </m:fName>
                                <m:e>
                                  <m:r>
                                    <a:rPr sz="1800">
                                      <a:latin typeface="Cambria Math"/>
                                    </a:rPr>
                                    <m:t>𝑥</m:t>
                                  </m:r>
                                </m:e>
                              </m:func>
                              <m:r>
                                <a:rPr sz="1800">
                                  <a:latin typeface="Cambria Math"/>
                                </a:rPr>
                                <m:t>−</m:t>
                              </m:r>
                              <m:r>
                                <a:rPr sz="1800">
                                  <a:latin typeface="Cambria Math"/>
                                </a:rPr>
                                <m:t>4</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m:rPr>
                                          <m:sty m:val="p"/>
                                        </m:rPr>
                                        <a:rPr sz="1800">
                                          <a:latin typeface="Cambria Math"/>
                                        </a:rPr>
                                        <m:t>sin</m:t>
                                      </m:r>
                                    </m:e>
                                    <m:sup>
                                      <m:r>
                                        <a:rPr sz="1800">
                                          <a:latin typeface="Cambria Math"/>
                                        </a:rPr>
                                        <m:t>3</m:t>
                                      </m:r>
                                    </m:sup>
                                  </m:sSup>
                                </m:fName>
                                <m:e>
                                  <m:r>
                                    <a:rPr sz="1800">
                                      <a:latin typeface="Cambria Math"/>
                                    </a:rPr>
                                    <m:t>𝑥</m:t>
                                  </m:r>
                                </m:e>
                              </m:func>
                            </m:oMath>
                          </a14:m>
                          <a:endParaRPr dirty="0"/>
                        </a:p>
                      </a:txBody>
                      <a:tcPr/>
                    </a:tc>
                    <a:tc>
                      <a:txBody>
                        <a:bodyPr/>
                        <a:lstStyle/>
                        <a:p>
                          <a:pPr algn="l">
                            <a:defRPr sz="1800"/>
                          </a:pPr>
                          <a:endParaRPr sz="1600" b="0" dirty="0"/>
                        </a:p>
                      </a:txBody>
                      <a:tcPr anchor="ct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C79FD0B5-CF9A-4CA6-8A37-A3599E9809D5}"/>
                  </a:ext>
                </a:extLst>
              </p:cNvPr>
              <p:cNvGraphicFramePr>
                <a:graphicFrameLocks/>
              </p:cNvGraphicFramePr>
              <p:nvPr>
                <p:extLst>
                  <p:ext uri="{D42A27DB-BD31-4B8C-83A1-F6EECF244321}">
                    <p14:modId xmlns:p14="http://schemas.microsoft.com/office/powerpoint/2010/main" val="2517805953"/>
                  </p:ext>
                </p:extLst>
              </p:nvPr>
            </p:nvGraphicFramePr>
            <p:xfrm>
              <a:off x="281654" y="1595120"/>
              <a:ext cx="8580692" cy="2595880"/>
            </p:xfrm>
            <a:graphic>
              <a:graphicData uri="http://schemas.openxmlformats.org/drawingml/2006/table">
                <a:tbl>
                  <a:tblPr firstRow="1" bandRow="1">
                    <a:tableStyleId>{2D5ABB26-0587-4C30-8999-92F81FD0307C}</a:tableStyleId>
                  </a:tblPr>
                  <a:tblGrid>
                    <a:gridCol w="4985322">
                      <a:extLst>
                        <a:ext uri="{9D8B030D-6E8A-4147-A177-3AD203B41FA5}">
                          <a16:colId xmlns:a16="http://schemas.microsoft.com/office/drawing/2014/main" val="20000"/>
                        </a:ext>
                      </a:extLst>
                    </a:gridCol>
                    <a:gridCol w="359537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72127" b="-624590"/>
                          </a:stretch>
                        </a:blipFill>
                      </a:tcPr>
                    </a:tc>
                    <a:tc>
                      <a:txBody>
                        <a:bodyPr/>
                        <a:lstStyle/>
                        <a:p>
                          <a:pPr algn="l">
                            <a:defRPr b="1"/>
                          </a:pPr>
                          <a:r>
                            <a:rPr lang="en-US" sz="1600" b="0" dirty="0"/>
                            <a:t>Rewrite the argument as a sum.</a:t>
                          </a:r>
                          <a:endParaRPr sz="1600" b="0" dirty="0"/>
                        </a:p>
                      </a:txBody>
                      <a:tcPr anchor="ct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72127" b="-524590"/>
                          </a:stretch>
                        </a:blipFill>
                      </a:tcPr>
                    </a:tc>
                    <a:tc>
                      <a:txBody>
                        <a:bodyPr/>
                        <a:lstStyle/>
                        <a:p>
                          <a:pPr algn="l">
                            <a:defRPr b="1"/>
                          </a:pPr>
                          <a:r>
                            <a:rPr lang="en-US" sz="1600" b="0" dirty="0"/>
                            <a:t>Apply the sum identity for sine.</a:t>
                          </a:r>
                          <a:endParaRPr sz="1600" b="0" dirty="0"/>
                        </a:p>
                      </a:txBody>
                      <a:tcPr anchor="ct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72127" b="-424590"/>
                          </a:stretch>
                        </a:blipFill>
                      </a:tcPr>
                    </a:tc>
                    <a:tc>
                      <a:txBody>
                        <a:bodyPr/>
                        <a:lstStyle/>
                        <a:p>
                          <a:pPr algn="l">
                            <a:defRPr b="1"/>
                          </a:pPr>
                          <a:r>
                            <a:rPr lang="en-US" sz="1600" b="0" dirty="0"/>
                            <a:t>Apply two of the double-angle identities.</a:t>
                          </a:r>
                          <a:endParaRPr sz="1600" b="0" dirty="0"/>
                        </a:p>
                      </a:txBody>
                      <a:tcPr anchor="ctr"/>
                    </a:tc>
                    <a:extLst>
                      <a:ext uri="{0D108BD9-81ED-4DB2-BD59-A6C34878D82A}">
                        <a16:rowId xmlns:a16="http://schemas.microsoft.com/office/drawing/2014/main" val="10002"/>
                      </a:ext>
                    </a:extLst>
                  </a:tr>
                  <a:tr h="370840">
                    <a:tc>
                      <a:txBody>
                        <a:bodyPr/>
                        <a:lstStyle/>
                        <a:p>
                          <a:endParaRPr lang="en-US"/>
                        </a:p>
                      </a:txBody>
                      <a:tcPr>
                        <a:blipFill>
                          <a:blip r:embed="rId2"/>
                          <a:stretch>
                            <a:fillRect t="-308197" r="-72127" b="-324590"/>
                          </a:stretch>
                        </a:blipFill>
                      </a:tcPr>
                    </a:tc>
                    <a:tc>
                      <a:txBody>
                        <a:bodyPr/>
                        <a:lstStyle/>
                        <a:p>
                          <a:pPr algn="l">
                            <a:defRPr sz="1800"/>
                          </a:pPr>
                          <a:endParaRPr sz="1600" b="0" dirty="0"/>
                        </a:p>
                      </a:txBody>
                      <a:tcPr anchor="ctr"/>
                    </a:tc>
                    <a:extLst>
                      <a:ext uri="{0D108BD9-81ED-4DB2-BD59-A6C34878D82A}">
                        <a16:rowId xmlns:a16="http://schemas.microsoft.com/office/drawing/2014/main" val="10003"/>
                      </a:ext>
                    </a:extLst>
                  </a:tr>
                  <a:tr h="370840">
                    <a:tc>
                      <a:txBody>
                        <a:bodyPr/>
                        <a:lstStyle/>
                        <a:p>
                          <a:endParaRPr lang="en-US"/>
                        </a:p>
                      </a:txBody>
                      <a:tcPr>
                        <a:blipFill>
                          <a:blip r:embed="rId2"/>
                          <a:stretch>
                            <a:fillRect t="-408197" r="-72127" b="-224590"/>
                          </a:stretch>
                        </a:blipFill>
                      </a:tcPr>
                    </a:tc>
                    <a:tc>
                      <a:txBody>
                        <a:bodyPr/>
                        <a:lstStyle/>
                        <a:p>
                          <a:pPr algn="l">
                            <a:defRPr b="1"/>
                          </a:pPr>
                          <a:r>
                            <a:rPr lang="en-US" sz="1600" b="0" dirty="0"/>
                            <a:t>Apply the first Pythagorean identity.</a:t>
                          </a:r>
                          <a:endParaRPr sz="1600" b="0" dirty="0"/>
                        </a:p>
                      </a:txBody>
                      <a:tcPr anchor="ctr"/>
                    </a:tc>
                    <a:extLst>
                      <a:ext uri="{0D108BD9-81ED-4DB2-BD59-A6C34878D82A}">
                        <a16:rowId xmlns:a16="http://schemas.microsoft.com/office/drawing/2014/main" val="10004"/>
                      </a:ext>
                    </a:extLst>
                  </a:tr>
                  <a:tr h="370840">
                    <a:tc>
                      <a:txBody>
                        <a:bodyPr/>
                        <a:lstStyle/>
                        <a:p>
                          <a:endParaRPr lang="en-US"/>
                        </a:p>
                      </a:txBody>
                      <a:tcPr>
                        <a:blipFill>
                          <a:blip r:embed="rId2"/>
                          <a:stretch>
                            <a:fillRect t="-508197" r="-72127" b="-124590"/>
                          </a:stretch>
                        </a:blipFill>
                      </a:tcPr>
                    </a:tc>
                    <a:tc>
                      <a:txBody>
                        <a:bodyPr/>
                        <a:lstStyle/>
                        <a:p>
                          <a:pPr algn="l">
                            <a:defRPr sz="1800"/>
                          </a:pPr>
                          <a:endParaRPr sz="1600" b="0" dirty="0"/>
                        </a:p>
                      </a:txBody>
                      <a:tcPr anchor="ctr"/>
                    </a:tc>
                    <a:extLst>
                      <a:ext uri="{0D108BD9-81ED-4DB2-BD59-A6C34878D82A}">
                        <a16:rowId xmlns:a16="http://schemas.microsoft.com/office/drawing/2014/main" val="10005"/>
                      </a:ext>
                    </a:extLst>
                  </a:tr>
                  <a:tr h="370840">
                    <a:tc>
                      <a:txBody>
                        <a:bodyPr/>
                        <a:lstStyle/>
                        <a:p>
                          <a:endParaRPr lang="en-US"/>
                        </a:p>
                      </a:txBody>
                      <a:tcPr>
                        <a:blipFill>
                          <a:blip r:embed="rId2"/>
                          <a:stretch>
                            <a:fillRect t="-608197" r="-72127" b="-24590"/>
                          </a:stretch>
                        </a:blipFill>
                      </a:tcPr>
                    </a:tc>
                    <a:tc>
                      <a:txBody>
                        <a:bodyPr/>
                        <a:lstStyle/>
                        <a:p>
                          <a:pPr algn="l">
                            <a:defRPr sz="1800"/>
                          </a:pPr>
                          <a:endParaRPr sz="1600" b="0" dirty="0"/>
                        </a:p>
                      </a:txBody>
                      <a:tcPr anchor="ct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Power-Reducing Identities</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FBAE1FD-CB43-4A7F-A1D4-70D2159FB6C2}"/>
                  </a:ext>
                </a:extLst>
              </p:cNvPr>
              <p:cNvGraphicFramePr>
                <a:graphicFrameLocks/>
              </p:cNvGraphicFramePr>
              <p:nvPr>
                <p:extLst>
                  <p:ext uri="{D42A27DB-BD31-4B8C-83A1-F6EECF244321}">
                    <p14:modId xmlns:p14="http://schemas.microsoft.com/office/powerpoint/2010/main" val="3576735032"/>
                  </p:ext>
                </p:extLst>
              </p:nvPr>
            </p:nvGraphicFramePr>
            <p:xfrm>
              <a:off x="1492758" y="1219200"/>
              <a:ext cx="6158484" cy="222085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2958084">
                      <a:extLst>
                        <a:ext uri="{9D8B030D-6E8A-4147-A177-3AD203B41FA5}">
                          <a16:colId xmlns:a16="http://schemas.microsoft.com/office/drawing/2014/main" val="20001"/>
                        </a:ext>
                      </a:extLst>
                    </a:gridCol>
                  </a:tblGrid>
                  <a:tr h="370840">
                    <a:tc>
                      <a:txBody>
                        <a:bodyPr/>
                        <a:lstStyle/>
                        <a:p>
                          <a:pPr algn="l">
                            <a:defRPr sz="1800" b="1"/>
                          </a:pPr>
                          <a:r>
                            <a:rPr sz="2800" dirty="0">
                              <a:solidFill>
                                <a:srgbClr val="000000"/>
                              </a:solidFill>
                            </a:rPr>
                            <a:t>Sine Identity:</a:t>
                          </a:r>
                        </a:p>
                      </a:txBody>
                      <a:tcPr anchor="ctr"/>
                    </a:tc>
                    <a:tc>
                      <a:txBody>
                        <a:bodyPr/>
                        <a:lstStyle/>
                        <a:p>
                          <a:pPr algn="l">
                            <a:defRPr sz="1800"/>
                          </a:pPr>
                          <a:r>
                            <a:rPr lang="ar-AE" sz="280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a:rPr>
                                        <m:t>sin</m:t>
                                      </m:r>
                                    </m:e>
                                    <m:sup>
                                      <m:r>
                                        <a:rPr lang="ar-AE" sz="2800">
                                          <a:solidFill>
                                            <a:srgbClr val="000000"/>
                                          </a:solidFill>
                                          <a:latin typeface="Cambria Math"/>
                                        </a:rPr>
                                        <m:t>2</m:t>
                                      </m:r>
                                    </m:sup>
                                  </m:sSup>
                                </m:fName>
                                <m:e>
                                  <m:r>
                                    <a:rPr lang="ar-AE" sz="2800">
                                      <a:solidFill>
                                        <a:srgbClr val="000000"/>
                                      </a:solidFill>
                                      <a:latin typeface="Cambria Math"/>
                                    </a:rPr>
                                    <m:t>𝑥</m:t>
                                  </m:r>
                                </m:e>
                              </m:func>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𝑥</m:t>
                                          </m:r>
                                        </m:e>
                                      </m:d>
                                    </m:e>
                                  </m:func>
                                </m:num>
                                <m:den>
                                  <m:r>
                                    <a:rPr lang="ar-AE" sz="2800">
                                      <a:solidFill>
                                        <a:srgbClr val="000000"/>
                                      </a:solidFill>
                                      <a:latin typeface="Cambria Math"/>
                                    </a:rPr>
                                    <m:t>2</m:t>
                                  </m:r>
                                </m:den>
                              </m:f>
                            </m:oMath>
                          </a14:m>
                          <a:endParaRPr lang="ar-AE" sz="2800">
                            <a:solidFill>
                              <a:srgbClr val="000000"/>
                            </a:solidFill>
                          </a:endParaRPr>
                        </a:p>
                      </a:txBody>
                      <a:tcPr anchor="ctr"/>
                    </a:tc>
                    <a:extLst>
                      <a:ext uri="{0D108BD9-81ED-4DB2-BD59-A6C34878D82A}">
                        <a16:rowId xmlns:a16="http://schemas.microsoft.com/office/drawing/2014/main" val="10000"/>
                      </a:ext>
                    </a:extLst>
                  </a:tr>
                  <a:tr h="370840">
                    <a:tc>
                      <a:txBody>
                        <a:bodyPr/>
                        <a:lstStyle/>
                        <a:p>
                          <a:pPr algn="l">
                            <a:defRPr sz="1800" b="1"/>
                          </a:pPr>
                          <a:r>
                            <a:rPr sz="2800" dirty="0">
                              <a:solidFill>
                                <a:srgbClr val="000000"/>
                              </a:solidFill>
                            </a:rPr>
                            <a:t>Cosine Identity:</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a:rPr>
                                        <m:t>cos</m:t>
                                      </m:r>
                                    </m:e>
                                    <m:sup>
                                      <m:r>
                                        <a:rPr lang="ar-AE" sz="2800">
                                          <a:solidFill>
                                            <a:srgbClr val="000000"/>
                                          </a:solidFill>
                                          <a:latin typeface="Cambria Math"/>
                                        </a:rPr>
                                        <m:t>2</m:t>
                                      </m:r>
                                    </m:sup>
                                  </m:sSup>
                                </m:fName>
                                <m:e>
                                  <m:r>
                                    <a:rPr lang="ar-AE" sz="2800">
                                      <a:solidFill>
                                        <a:srgbClr val="000000"/>
                                      </a:solidFill>
                                      <a:latin typeface="Cambria Math"/>
                                    </a:rPr>
                                    <m:t>𝑥</m:t>
                                  </m:r>
                                </m:e>
                              </m:func>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𝑥</m:t>
                                          </m:r>
                                        </m:e>
                                      </m:d>
                                    </m:e>
                                  </m:func>
                                </m:num>
                                <m:den>
                                  <m:r>
                                    <a:rPr lang="ar-AE" sz="2800">
                                      <a:solidFill>
                                        <a:srgbClr val="000000"/>
                                      </a:solidFill>
                                      <a:latin typeface="Cambria Math"/>
                                    </a:rPr>
                                    <m:t>2</m:t>
                                  </m:r>
                                </m:den>
                              </m:f>
                            </m:oMath>
                          </a14:m>
                          <a:endParaRPr lang="ar-AE" sz="2800" dirty="0">
                            <a:solidFill>
                              <a:srgbClr val="000000"/>
                            </a:solidFill>
                          </a:endParaRPr>
                        </a:p>
                      </a:txBody>
                      <a:tcPr anchor="ctr"/>
                    </a:tc>
                    <a:extLst>
                      <a:ext uri="{0D108BD9-81ED-4DB2-BD59-A6C34878D82A}">
                        <a16:rowId xmlns:a16="http://schemas.microsoft.com/office/drawing/2014/main" val="10001"/>
                      </a:ext>
                    </a:extLst>
                  </a:tr>
                  <a:tr h="370840">
                    <a:tc>
                      <a:txBody>
                        <a:bodyPr/>
                        <a:lstStyle/>
                        <a:p>
                          <a:pPr algn="l">
                            <a:defRPr sz="1800" b="1"/>
                          </a:pPr>
                          <a:r>
                            <a:rPr sz="2800" dirty="0">
                              <a:solidFill>
                                <a:srgbClr val="000000"/>
                              </a:solidFill>
                            </a:rPr>
                            <a:t>Tangent Identity:</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sSup>
                                    <m:sSupPr>
                                      <m:ctrlPr>
                                        <a:rPr lang="ar-AE" sz="2800" i="1">
                                          <a:solidFill>
                                            <a:srgbClr val="000000"/>
                                          </a:solidFill>
                                          <a:latin typeface="Cambria Math" panose="02040503050406030204" pitchFamily="18" charset="0"/>
                                        </a:rPr>
                                      </m:ctrlPr>
                                    </m:sSupPr>
                                    <m:e>
                                      <m:r>
                                        <m:rPr>
                                          <m:sty m:val="p"/>
                                        </m:rPr>
                                        <a:rPr lang="en-US" sz="2800">
                                          <a:solidFill>
                                            <a:srgbClr val="000000"/>
                                          </a:solidFill>
                                          <a:latin typeface="Cambria Math"/>
                                        </a:rPr>
                                        <m:t>tan</m:t>
                                      </m:r>
                                    </m:e>
                                    <m:sup>
                                      <m:r>
                                        <a:rPr lang="ar-AE" sz="2800">
                                          <a:solidFill>
                                            <a:srgbClr val="000000"/>
                                          </a:solidFill>
                                          <a:latin typeface="Cambria Math"/>
                                        </a:rPr>
                                        <m:t>2</m:t>
                                      </m:r>
                                    </m:sup>
                                  </m:sSup>
                                </m:fName>
                                <m:e>
                                  <m:r>
                                    <a:rPr lang="ar-AE" sz="2800">
                                      <a:solidFill>
                                        <a:srgbClr val="000000"/>
                                      </a:solidFill>
                                      <a:latin typeface="Cambria Math"/>
                                    </a:rPr>
                                    <m:t>𝑥</m:t>
                                  </m:r>
                                </m:e>
                              </m:func>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𝑥</m:t>
                                          </m:r>
                                        </m:e>
                                      </m:d>
                                    </m:e>
                                  </m:func>
                                </m:num>
                                <m:den>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a:rPr>
                                            <m:t>2</m:t>
                                          </m:r>
                                          <m:r>
                                            <a:rPr lang="ar-AE" sz="2800">
                                              <a:solidFill>
                                                <a:srgbClr val="000000"/>
                                              </a:solidFill>
                                              <a:latin typeface="Cambria Math"/>
                                            </a:rPr>
                                            <m:t>𝑥</m:t>
                                          </m:r>
                                        </m:e>
                                      </m:d>
                                    </m:e>
                                  </m:func>
                                </m:den>
                              </m:f>
                            </m:oMath>
                          </a14:m>
                          <a:endParaRPr lang="ar-AE" sz="2800" dirty="0">
                            <a:solidFill>
                              <a:srgbClr val="000000"/>
                            </a:solidFill>
                          </a:endParaRPr>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1FBAE1FD-CB43-4A7F-A1D4-70D2159FB6C2}"/>
                  </a:ext>
                </a:extLst>
              </p:cNvPr>
              <p:cNvGraphicFramePr>
                <a:graphicFrameLocks/>
              </p:cNvGraphicFramePr>
              <p:nvPr>
                <p:extLst>
                  <p:ext uri="{D42A27DB-BD31-4B8C-83A1-F6EECF244321}">
                    <p14:modId xmlns:p14="http://schemas.microsoft.com/office/powerpoint/2010/main" val="3576735032"/>
                  </p:ext>
                </p:extLst>
              </p:nvPr>
            </p:nvGraphicFramePr>
            <p:xfrm>
              <a:off x="1492758" y="1219200"/>
              <a:ext cx="6158484" cy="222085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2958084">
                      <a:extLst>
                        <a:ext uri="{9D8B030D-6E8A-4147-A177-3AD203B41FA5}">
                          <a16:colId xmlns:a16="http://schemas.microsoft.com/office/drawing/2014/main" val="20001"/>
                        </a:ext>
                      </a:extLst>
                    </a:gridCol>
                  </a:tblGrid>
                  <a:tr h="724853">
                    <a:tc>
                      <a:txBody>
                        <a:bodyPr/>
                        <a:lstStyle/>
                        <a:p>
                          <a:pPr algn="l">
                            <a:defRPr sz="1800" b="1"/>
                          </a:pPr>
                          <a:r>
                            <a:rPr sz="2800" dirty="0">
                              <a:solidFill>
                                <a:srgbClr val="000000"/>
                              </a:solidFill>
                            </a:rPr>
                            <a:t>Sine Identity:</a:t>
                          </a:r>
                        </a:p>
                      </a:txBody>
                      <a:tcPr anchor="ctr"/>
                    </a:tc>
                    <a:tc>
                      <a:txBody>
                        <a:bodyPr/>
                        <a:lstStyle/>
                        <a:p>
                          <a:endParaRPr lang="en-US"/>
                        </a:p>
                      </a:txBody>
                      <a:tcPr anchor="ctr">
                        <a:blipFill>
                          <a:blip r:embed="rId2"/>
                          <a:stretch>
                            <a:fillRect l="-108230" b="-213445"/>
                          </a:stretch>
                        </a:blipFill>
                      </a:tcPr>
                    </a:tc>
                    <a:extLst>
                      <a:ext uri="{0D108BD9-81ED-4DB2-BD59-A6C34878D82A}">
                        <a16:rowId xmlns:a16="http://schemas.microsoft.com/office/drawing/2014/main" val="10000"/>
                      </a:ext>
                    </a:extLst>
                  </a:tr>
                  <a:tr h="724853">
                    <a:tc>
                      <a:txBody>
                        <a:bodyPr/>
                        <a:lstStyle/>
                        <a:p>
                          <a:pPr algn="l">
                            <a:defRPr sz="1800" b="1"/>
                          </a:pPr>
                          <a:r>
                            <a:rPr sz="2800" dirty="0">
                              <a:solidFill>
                                <a:srgbClr val="000000"/>
                              </a:solidFill>
                            </a:rPr>
                            <a:t>Cosine Identity:</a:t>
                          </a:r>
                        </a:p>
                      </a:txBody>
                      <a:tcPr anchor="ctr"/>
                    </a:tc>
                    <a:tc>
                      <a:txBody>
                        <a:bodyPr/>
                        <a:lstStyle/>
                        <a:p>
                          <a:endParaRPr lang="en-US"/>
                        </a:p>
                      </a:txBody>
                      <a:tcPr anchor="ctr">
                        <a:blipFill>
                          <a:blip r:embed="rId2"/>
                          <a:stretch>
                            <a:fillRect l="-108230" t="-100000" b="-113445"/>
                          </a:stretch>
                        </a:blipFill>
                      </a:tcPr>
                    </a:tc>
                    <a:extLst>
                      <a:ext uri="{0D108BD9-81ED-4DB2-BD59-A6C34878D82A}">
                        <a16:rowId xmlns:a16="http://schemas.microsoft.com/office/drawing/2014/main" val="10001"/>
                      </a:ext>
                    </a:extLst>
                  </a:tr>
                  <a:tr h="771144">
                    <a:tc>
                      <a:txBody>
                        <a:bodyPr/>
                        <a:lstStyle/>
                        <a:p>
                          <a:pPr algn="l">
                            <a:defRPr sz="1800" b="1"/>
                          </a:pPr>
                          <a:r>
                            <a:rPr sz="2800" dirty="0">
                              <a:solidFill>
                                <a:srgbClr val="000000"/>
                              </a:solidFill>
                            </a:rPr>
                            <a:t>Tangent Identity:</a:t>
                          </a:r>
                        </a:p>
                      </a:txBody>
                      <a:tcPr anchor="ctr"/>
                    </a:tc>
                    <a:tc>
                      <a:txBody>
                        <a:bodyPr/>
                        <a:lstStyle/>
                        <a:p>
                          <a:endParaRPr lang="en-US"/>
                        </a:p>
                      </a:txBody>
                      <a:tcPr anchor="ctr">
                        <a:blipFill>
                          <a:blip r:embed="rId2"/>
                          <a:stretch>
                            <a:fillRect l="-108230" t="-187402" b="-629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10</a:t>
            </a:r>
            <a:r>
              <a:rPr dirty="0"/>
              <a:t>: Using the Power-Reducing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oMath>
                </a14:m>
                <a:r>
                  <a:rPr sz="2800"/>
                  <a:t> in terms containing only first powers of sine and cosine.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10: Using the Power-Reducing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The procedure is to break the expression down into pieces to which the power-reducing identities apply, repeating the process if necessary.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Identities Already Seen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sp>
        <p:nvSpPr>
          <p:cNvPr id="3" name="Text Placeholder 2"/>
          <p:cNvSpPr>
            <a:spLocks noGrp="1"/>
          </p:cNvSpPr>
          <p:nvPr>
            <p:ph type="body" sz="quarter" idx="10"/>
          </p:nvPr>
        </p:nvSpPr>
        <p:spPr/>
        <p:txBody>
          <a:bodyPr>
            <a:normAutofit/>
          </a:bodyPr>
          <a:lstStyle/>
          <a:p>
            <a:r>
              <a:rPr lang="en-US" sz="2800" b="1" dirty="0"/>
              <a:t>Period Identities</a:t>
            </a:r>
          </a:p>
          <a:p>
            <a:endParaRPr lang="en-US"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oMath>
                            </m:oMathPara>
                          </a14:m>
                          <a:endParaRPr lang="ar-AE" sz="200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endParaRPr lang="en-US"/>
                        </a:p>
                      </a:txBody>
                      <a:tcPr>
                        <a:blipFill>
                          <a:blip r:embed="rId2"/>
                          <a:stretch>
                            <a:fillRect r="-100000" b="-198649"/>
                          </a:stretch>
                        </a:blipFill>
                      </a:tcPr>
                    </a:tc>
                    <a:tc>
                      <a:txBody>
                        <a:bodyPr/>
                        <a:lstStyle/>
                        <a:p>
                          <a:endParaRPr lang="en-US"/>
                        </a:p>
                      </a:txBody>
                      <a:tcPr>
                        <a:blipFill>
                          <a:blip r:embed="rId2"/>
                          <a:stretch>
                            <a:fillRect l="-100000" b="-198649"/>
                          </a:stretch>
                        </a:blipFill>
                      </a:tcPr>
                    </a:tc>
                    <a:extLst>
                      <a:ext uri="{0D108BD9-81ED-4DB2-BD59-A6C34878D82A}">
                        <a16:rowId xmlns:a16="http://schemas.microsoft.com/office/drawing/2014/main" val="10000"/>
                      </a:ext>
                    </a:extLst>
                  </a:tr>
                  <a:tr h="447040">
                    <a:tc>
                      <a:txBody>
                        <a:bodyPr/>
                        <a:lstStyle/>
                        <a:p>
                          <a:endParaRPr lang="en-US"/>
                        </a:p>
                      </a:txBody>
                      <a:tcPr>
                        <a:blipFill>
                          <a:blip r:embed="rId2"/>
                          <a:stretch>
                            <a:fillRect t="-101370" r="-100000" b="-101370"/>
                          </a:stretch>
                        </a:blipFill>
                      </a:tcPr>
                    </a:tc>
                    <a:tc>
                      <a:txBody>
                        <a:bodyPr/>
                        <a:lstStyle/>
                        <a:p>
                          <a:endParaRPr lang="en-US"/>
                        </a:p>
                      </a:txBody>
                      <a:tcPr>
                        <a:blipFill>
                          <a:blip r:embed="rId2"/>
                          <a:stretch>
                            <a:fillRect l="-100000" t="-101370" b="-101370"/>
                          </a:stretch>
                        </a:blipFill>
                      </a:tcPr>
                    </a:tc>
                    <a:extLst>
                      <a:ext uri="{0D108BD9-81ED-4DB2-BD59-A6C34878D82A}">
                        <a16:rowId xmlns:a16="http://schemas.microsoft.com/office/drawing/2014/main" val="10001"/>
                      </a:ext>
                    </a:extLst>
                  </a:tr>
                  <a:tr h="447040">
                    <a:tc>
                      <a:txBody>
                        <a:bodyPr/>
                        <a:lstStyle/>
                        <a:p>
                          <a:endParaRPr lang="en-US"/>
                        </a:p>
                      </a:txBody>
                      <a:tcPr>
                        <a:blipFill>
                          <a:blip r:embed="rId2"/>
                          <a:stretch>
                            <a:fillRect t="-198649" r="-100000"/>
                          </a:stretch>
                        </a:blipFill>
                      </a:tcPr>
                    </a:tc>
                    <a:tc>
                      <a:txBody>
                        <a:bodyPr/>
                        <a:lstStyle/>
                        <a:p>
                          <a:endParaRPr lang="en-US"/>
                        </a:p>
                      </a:txBody>
                      <a:tcPr>
                        <a:blipFill>
                          <a:blip r:embed="rId2"/>
                          <a:stretch>
                            <a:fillRect l="-100000" t="-19864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10: Using the Power-Reducing Identities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5</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num>
                            <m:den>
                              <m:r>
                                <a:rPr>
                                  <a:latin typeface="Cambria Math" panose="02040503050406030204" pitchFamily="18" charset="0"/>
                                </a:rPr>
                                <m:t>2</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num>
                            <m:den>
                              <m:r>
                                <a:rPr>
                                  <a:latin typeface="Cambria Math" panose="02040503050406030204" pitchFamily="18" charset="0"/>
                                </a:rPr>
                                <m:t>2</m:t>
                              </m:r>
                            </m:den>
                          </m:f>
                        </m:e>
                      </m:d>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num>
                            <m:den>
                              <m:r>
                                <a:rPr>
                                  <a:latin typeface="Cambria Math" panose="02040503050406030204" pitchFamily="18" charset="0"/>
                                </a:rPr>
                                <m:t>4</m:t>
                              </m:r>
                            </m:den>
                          </m:f>
                        </m:e>
                      </m:d>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e>
                      </m:d>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𝑥</m:t>
                                          </m:r>
                                        </m:e>
                                      </m:d>
                                    </m:e>
                                  </m:func>
                                </m:num>
                                <m:den>
                                  <m:r>
                                    <a:rPr>
                                      <a:latin typeface="Cambria Math" panose="02040503050406030204" pitchFamily="18" charset="0"/>
                                    </a:rPr>
                                    <m:t>2</m:t>
                                  </m:r>
                                </m:den>
                              </m:f>
                            </m:e>
                          </m:d>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e>
                      </m:d>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𝑥</m:t>
                          </m:r>
                        </m:e>
                      </m:phant>
                      <m:r>
                        <a:rPr>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𝑥</m:t>
                                      </m:r>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2</m:t>
                              </m:r>
                            </m:den>
                          </m:f>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0659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Half-Angle Identities</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C27D161-7753-40F8-AEAC-67EA3236BEAB}"/>
                  </a:ext>
                </a:extLst>
              </p:cNvPr>
              <p:cNvGraphicFramePr>
                <a:graphicFrameLocks/>
              </p:cNvGraphicFramePr>
              <p:nvPr>
                <p:extLst>
                  <p:ext uri="{D42A27DB-BD31-4B8C-83A1-F6EECF244321}">
                    <p14:modId xmlns:p14="http://schemas.microsoft.com/office/powerpoint/2010/main" val="3812273074"/>
                  </p:ext>
                </p:extLst>
              </p:nvPr>
            </p:nvGraphicFramePr>
            <p:xfrm>
              <a:off x="750951" y="1235074"/>
              <a:ext cx="7642098" cy="287972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213098">
                      <a:extLst>
                        <a:ext uri="{9D8B030D-6E8A-4147-A177-3AD203B41FA5}">
                          <a16:colId xmlns:a16="http://schemas.microsoft.com/office/drawing/2014/main" val="20001"/>
                        </a:ext>
                      </a:extLst>
                    </a:gridCol>
                  </a:tblGrid>
                  <a:tr h="370840">
                    <a:tc>
                      <a:txBody>
                        <a:bodyPr/>
                        <a:lstStyle/>
                        <a:p>
                          <a:pPr algn="l">
                            <a:defRPr sz="1800" b="1"/>
                          </a:pPr>
                          <a:r>
                            <a:rPr sz="2800" dirty="0">
                              <a:solidFill>
                                <a:srgbClr val="000000"/>
                              </a:solidFill>
                            </a:rPr>
                            <a:t>Sine Identity:</a:t>
                          </a:r>
                        </a:p>
                      </a:txBody>
                      <a:tcPr anchor="ctr"/>
                    </a:tc>
                    <a:tc>
                      <a:txBody>
                        <a:bodyPr/>
                        <a:lstStyle/>
                        <a:p>
                          <a:pPr algn="l">
                            <a:defRPr sz="1800"/>
                          </a:pPr>
                          <a:r>
                            <a:rPr lang="ar-AE" sz="280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sin</m:t>
                                  </m:r>
                                </m:fName>
                                <m:e>
                                  <m:d>
                                    <m:dPr>
                                      <m:ctrlPr>
                                        <a:rPr lang="ar-AE" sz="2800" i="1">
                                          <a:solidFill>
                                            <a:srgbClr val="000000"/>
                                          </a:solidFill>
                                          <a:latin typeface="Cambria Math" panose="02040503050406030204" pitchFamily="18" charset="0"/>
                                        </a:rPr>
                                      </m:ctrlPr>
                                    </m:dPr>
                                    <m:e>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𝑥</m:t>
                                          </m:r>
                                        </m:num>
                                        <m:den>
                                          <m:r>
                                            <a:rPr lang="ar-AE" sz="2800">
                                              <a:solidFill>
                                                <a:srgbClr val="000000"/>
                                              </a:solidFill>
                                              <a:latin typeface="Cambria Math"/>
                                            </a:rPr>
                                            <m:t>2</m:t>
                                          </m:r>
                                        </m:den>
                                      </m:f>
                                    </m:e>
                                  </m:d>
                                </m:e>
                              </m:func>
                              <m:r>
                                <a:rPr lang="ar-AE" sz="2800">
                                  <a:solidFill>
                                    <a:srgbClr val="000000"/>
                                  </a:solidFill>
                                  <a:latin typeface="Cambria Math"/>
                                </a:rPr>
                                <m:t>=±</m:t>
                              </m:r>
                              <m:rad>
                                <m:radPr>
                                  <m:degHide m:val="on"/>
                                  <m:ctrlPr>
                                    <a:rPr lang="ar-AE" sz="2800" i="1">
                                      <a:solidFill>
                                        <a:srgbClr val="000000"/>
                                      </a:solidFill>
                                      <a:latin typeface="Cambria Math" panose="02040503050406030204" pitchFamily="18" charset="0"/>
                                    </a:rPr>
                                  </m:ctrlPr>
                                </m:radPr>
                                <m:deg/>
                                <m:e>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r>
                                            <a:rPr lang="ar-AE" sz="2800">
                                              <a:solidFill>
                                                <a:srgbClr val="000000"/>
                                              </a:solidFill>
                                              <a:latin typeface="Cambria Math"/>
                                            </a:rPr>
                                            <m:t>𝑥</m:t>
                                          </m:r>
                                        </m:e>
                                      </m:func>
                                    </m:num>
                                    <m:den>
                                      <m:r>
                                        <a:rPr lang="ar-AE" sz="2800">
                                          <a:solidFill>
                                            <a:srgbClr val="000000"/>
                                          </a:solidFill>
                                          <a:latin typeface="Cambria Math"/>
                                        </a:rPr>
                                        <m:t>2</m:t>
                                      </m:r>
                                    </m:den>
                                  </m:f>
                                </m:e>
                              </m:rad>
                            </m:oMath>
                          </a14:m>
                          <a:endParaRPr lang="ar-AE" sz="2800">
                            <a:solidFill>
                              <a:srgbClr val="000000"/>
                            </a:solidFill>
                          </a:endParaRPr>
                        </a:p>
                      </a:txBody>
                      <a:tcPr anchor="ctr"/>
                    </a:tc>
                    <a:extLst>
                      <a:ext uri="{0D108BD9-81ED-4DB2-BD59-A6C34878D82A}">
                        <a16:rowId xmlns:a16="http://schemas.microsoft.com/office/drawing/2014/main" val="10000"/>
                      </a:ext>
                    </a:extLst>
                  </a:tr>
                  <a:tr h="370840">
                    <a:tc>
                      <a:txBody>
                        <a:bodyPr/>
                        <a:lstStyle/>
                        <a:p>
                          <a:pPr algn="l">
                            <a:defRPr sz="1800" b="1"/>
                          </a:pPr>
                          <a:r>
                            <a:rPr sz="2800" dirty="0">
                              <a:solidFill>
                                <a:srgbClr val="000000"/>
                              </a:solidFill>
                            </a:rPr>
                            <a:t>Cosine Identity:</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d>
                                    <m:dPr>
                                      <m:ctrlPr>
                                        <a:rPr lang="ar-AE" sz="2800" i="1">
                                          <a:solidFill>
                                            <a:srgbClr val="000000"/>
                                          </a:solidFill>
                                          <a:latin typeface="Cambria Math" panose="02040503050406030204" pitchFamily="18" charset="0"/>
                                        </a:rPr>
                                      </m:ctrlPr>
                                    </m:dPr>
                                    <m:e>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𝑥</m:t>
                                          </m:r>
                                        </m:num>
                                        <m:den>
                                          <m:r>
                                            <a:rPr lang="ar-AE" sz="2800">
                                              <a:solidFill>
                                                <a:srgbClr val="000000"/>
                                              </a:solidFill>
                                              <a:latin typeface="Cambria Math"/>
                                            </a:rPr>
                                            <m:t>2</m:t>
                                          </m:r>
                                        </m:den>
                                      </m:f>
                                    </m:e>
                                  </m:d>
                                </m:e>
                              </m:func>
                              <m:r>
                                <a:rPr lang="ar-AE" sz="2800">
                                  <a:solidFill>
                                    <a:srgbClr val="000000"/>
                                  </a:solidFill>
                                  <a:latin typeface="Cambria Math"/>
                                </a:rPr>
                                <m:t>=±</m:t>
                              </m:r>
                              <m:rad>
                                <m:radPr>
                                  <m:degHide m:val="on"/>
                                  <m:ctrlPr>
                                    <a:rPr lang="ar-AE" sz="2800" i="1">
                                      <a:solidFill>
                                        <a:srgbClr val="000000"/>
                                      </a:solidFill>
                                      <a:latin typeface="Cambria Math" panose="02040503050406030204" pitchFamily="18" charset="0"/>
                                    </a:rPr>
                                  </m:ctrlPr>
                                </m:radPr>
                                <m:deg/>
                                <m:e>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r>
                                            <a:rPr lang="ar-AE" sz="2800">
                                              <a:solidFill>
                                                <a:srgbClr val="000000"/>
                                              </a:solidFill>
                                              <a:latin typeface="Cambria Math"/>
                                            </a:rPr>
                                            <m:t>𝑥</m:t>
                                          </m:r>
                                        </m:e>
                                      </m:func>
                                    </m:num>
                                    <m:den>
                                      <m:r>
                                        <a:rPr lang="ar-AE" sz="2800">
                                          <a:solidFill>
                                            <a:srgbClr val="000000"/>
                                          </a:solidFill>
                                          <a:latin typeface="Cambria Math"/>
                                        </a:rPr>
                                        <m:t>2</m:t>
                                      </m:r>
                                    </m:den>
                                  </m:f>
                                </m:e>
                              </m:rad>
                            </m:oMath>
                          </a14:m>
                          <a:endParaRPr lang="ar-AE" sz="2800" dirty="0">
                            <a:solidFill>
                              <a:srgbClr val="000000"/>
                            </a:solidFill>
                          </a:endParaRPr>
                        </a:p>
                      </a:txBody>
                      <a:tcPr anchor="ctr"/>
                    </a:tc>
                    <a:extLst>
                      <a:ext uri="{0D108BD9-81ED-4DB2-BD59-A6C34878D82A}">
                        <a16:rowId xmlns:a16="http://schemas.microsoft.com/office/drawing/2014/main" val="10001"/>
                      </a:ext>
                    </a:extLst>
                  </a:tr>
                  <a:tr h="960120">
                    <a:tc>
                      <a:txBody>
                        <a:bodyPr/>
                        <a:lstStyle/>
                        <a:p>
                          <a:pPr algn="l">
                            <a:defRPr sz="1800" b="1"/>
                          </a:pPr>
                          <a:r>
                            <a:rPr sz="2800" dirty="0">
                              <a:solidFill>
                                <a:srgbClr val="000000"/>
                              </a:solidFill>
                            </a:rPr>
                            <a:t>Tangent Identities:</a:t>
                          </a:r>
                        </a:p>
                      </a:txBody>
                      <a:tcPr anchor="ctr"/>
                    </a:tc>
                    <a:tc>
                      <a:txBody>
                        <a:bodyPr/>
                        <a:lstStyle/>
                        <a:p>
                          <a:pPr algn="l">
                            <a:defRPr sz="1800"/>
                          </a:pPr>
                          <a:r>
                            <a:rPr lang="ar-AE" sz="2800" dirty="0">
                              <a:solidFill>
                                <a:srgbClr val="000000"/>
                              </a:solidFill>
                            </a:rPr>
                            <a:t>​</a:t>
                          </a:r>
                          <a14:m>
                            <m:oMath xmlns:m="http://schemas.openxmlformats.org/officeDocument/2006/math">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tan</m:t>
                                  </m:r>
                                </m:fName>
                                <m:e>
                                  <m:d>
                                    <m:dPr>
                                      <m:ctrlPr>
                                        <a:rPr lang="ar-AE" sz="2800" i="1">
                                          <a:solidFill>
                                            <a:srgbClr val="000000"/>
                                          </a:solidFill>
                                          <a:latin typeface="Cambria Math" panose="02040503050406030204" pitchFamily="18" charset="0"/>
                                        </a:rPr>
                                      </m:ctrlPr>
                                    </m:dPr>
                                    <m:e>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𝑥</m:t>
                                          </m:r>
                                        </m:num>
                                        <m:den>
                                          <m:r>
                                            <a:rPr lang="ar-AE" sz="2800">
                                              <a:solidFill>
                                                <a:srgbClr val="000000"/>
                                              </a:solidFill>
                                              <a:latin typeface="Cambria Math"/>
                                            </a:rPr>
                                            <m:t>2</m:t>
                                          </m:r>
                                        </m:den>
                                      </m:f>
                                    </m:e>
                                  </m:d>
                                </m:e>
                              </m:func>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r>
                                        <a:rPr lang="ar-AE" sz="2800">
                                          <a:solidFill>
                                            <a:srgbClr val="000000"/>
                                          </a:solidFill>
                                          <a:latin typeface="Cambria Math"/>
                                        </a:rPr>
                                        <m:t>𝑥</m:t>
                                      </m:r>
                                    </m:e>
                                  </m:func>
                                </m:num>
                                <m:den>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sin</m:t>
                                      </m:r>
                                    </m:fName>
                                    <m:e>
                                      <m:r>
                                        <a:rPr lang="ar-AE" sz="2800">
                                          <a:solidFill>
                                            <a:srgbClr val="000000"/>
                                          </a:solidFill>
                                          <a:latin typeface="Cambria Math"/>
                                        </a:rPr>
                                        <m:t>𝑥</m:t>
                                      </m:r>
                                    </m:e>
                                  </m:func>
                                </m:den>
                              </m:f>
                              <m:r>
                                <a:rPr lang="ar-AE" sz="2800">
                                  <a:solidFill>
                                    <a:srgbClr val="000000"/>
                                  </a:solidFill>
                                  <a:latin typeface="Cambria Math"/>
                                </a:rPr>
                                <m:t>=</m:t>
                              </m:r>
                              <m:f>
                                <m:fPr>
                                  <m:ctrlPr>
                                    <a:rPr lang="ar-AE" sz="2800" i="1">
                                      <a:solidFill>
                                        <a:srgbClr val="000000"/>
                                      </a:solidFill>
                                      <a:latin typeface="Cambria Math" panose="02040503050406030204" pitchFamily="18" charset="0"/>
                                    </a:rPr>
                                  </m:ctrlPr>
                                </m:fPr>
                                <m:num>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sin</m:t>
                                      </m:r>
                                    </m:fName>
                                    <m:e>
                                      <m:r>
                                        <a:rPr lang="ar-AE" sz="2800">
                                          <a:solidFill>
                                            <a:srgbClr val="000000"/>
                                          </a:solidFill>
                                          <a:latin typeface="Cambria Math"/>
                                        </a:rPr>
                                        <m:t>𝑥</m:t>
                                      </m:r>
                                    </m:e>
                                  </m:func>
                                </m:num>
                                <m:den>
                                  <m:r>
                                    <a:rPr lang="ar-AE" sz="2800">
                                      <a:solidFill>
                                        <a:srgbClr val="000000"/>
                                      </a:solidFill>
                                      <a:latin typeface="Cambria Math"/>
                                    </a:rPr>
                                    <m:t>1</m:t>
                                  </m:r>
                                  <m:r>
                                    <a:rPr lang="ar-AE" sz="2800">
                                      <a:solidFill>
                                        <a:srgbClr val="000000"/>
                                      </a:solidFill>
                                      <a:latin typeface="Cambria Math"/>
                                    </a:rPr>
                                    <m:t>+</m:t>
                                  </m:r>
                                  <m:func>
                                    <m:funcPr>
                                      <m:ctrlPr>
                                        <a:rPr lang="ar-AE" sz="2800" i="1">
                                          <a:solidFill>
                                            <a:srgbClr val="000000"/>
                                          </a:solidFill>
                                          <a:latin typeface="Cambria Math" panose="02040503050406030204" pitchFamily="18" charset="0"/>
                                        </a:rPr>
                                      </m:ctrlPr>
                                    </m:funcPr>
                                    <m:fName>
                                      <m:r>
                                        <m:rPr>
                                          <m:sty m:val="p"/>
                                        </m:rPr>
                                        <a:rPr lang="en-US" sz="2800">
                                          <a:solidFill>
                                            <a:srgbClr val="000000"/>
                                          </a:solidFill>
                                          <a:latin typeface="Cambria Math"/>
                                        </a:rPr>
                                        <m:t>cos</m:t>
                                      </m:r>
                                    </m:fName>
                                    <m:e>
                                      <m:r>
                                        <a:rPr lang="ar-AE" sz="2800">
                                          <a:solidFill>
                                            <a:srgbClr val="000000"/>
                                          </a:solidFill>
                                          <a:latin typeface="Cambria Math"/>
                                        </a:rPr>
                                        <m:t>𝑥</m:t>
                                      </m:r>
                                    </m:e>
                                  </m:func>
                                </m:den>
                              </m:f>
                            </m:oMath>
                          </a14:m>
                          <a:endParaRPr lang="ar-AE" sz="2800" dirty="0">
                            <a:solidFill>
                              <a:srgbClr val="000000"/>
                            </a:solidFill>
                          </a:endParaRPr>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C27D161-7753-40F8-AEAC-67EA3236BEAB}"/>
                  </a:ext>
                </a:extLst>
              </p:cNvPr>
              <p:cNvGraphicFramePr>
                <a:graphicFrameLocks/>
              </p:cNvGraphicFramePr>
              <p:nvPr>
                <p:extLst>
                  <p:ext uri="{D42A27DB-BD31-4B8C-83A1-F6EECF244321}">
                    <p14:modId xmlns:p14="http://schemas.microsoft.com/office/powerpoint/2010/main" val="3812273074"/>
                  </p:ext>
                </p:extLst>
              </p:nvPr>
            </p:nvGraphicFramePr>
            <p:xfrm>
              <a:off x="750951" y="1235074"/>
              <a:ext cx="7642098" cy="287972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213098">
                      <a:extLst>
                        <a:ext uri="{9D8B030D-6E8A-4147-A177-3AD203B41FA5}">
                          <a16:colId xmlns:a16="http://schemas.microsoft.com/office/drawing/2014/main" val="20001"/>
                        </a:ext>
                      </a:extLst>
                    </a:gridCol>
                  </a:tblGrid>
                  <a:tr h="959803">
                    <a:tc>
                      <a:txBody>
                        <a:bodyPr/>
                        <a:lstStyle/>
                        <a:p>
                          <a:pPr algn="l">
                            <a:defRPr sz="1800" b="1"/>
                          </a:pPr>
                          <a:r>
                            <a:rPr sz="2800" dirty="0">
                              <a:solidFill>
                                <a:srgbClr val="000000"/>
                              </a:solidFill>
                            </a:rPr>
                            <a:t>Sine Identity:</a:t>
                          </a:r>
                        </a:p>
                      </a:txBody>
                      <a:tcPr anchor="ctr"/>
                    </a:tc>
                    <a:tc>
                      <a:txBody>
                        <a:bodyPr/>
                        <a:lstStyle/>
                        <a:p>
                          <a:endParaRPr lang="en-US"/>
                        </a:p>
                      </a:txBody>
                      <a:tcPr anchor="ctr">
                        <a:blipFill>
                          <a:blip r:embed="rId2"/>
                          <a:stretch>
                            <a:fillRect l="-81476" b="-199367"/>
                          </a:stretch>
                        </a:blipFill>
                      </a:tcPr>
                    </a:tc>
                    <a:extLst>
                      <a:ext uri="{0D108BD9-81ED-4DB2-BD59-A6C34878D82A}">
                        <a16:rowId xmlns:a16="http://schemas.microsoft.com/office/drawing/2014/main" val="10000"/>
                      </a:ext>
                    </a:extLst>
                  </a:tr>
                  <a:tr h="959803">
                    <a:tc>
                      <a:txBody>
                        <a:bodyPr/>
                        <a:lstStyle/>
                        <a:p>
                          <a:pPr algn="l">
                            <a:defRPr sz="1800" b="1"/>
                          </a:pPr>
                          <a:r>
                            <a:rPr sz="2800" dirty="0">
                              <a:solidFill>
                                <a:srgbClr val="000000"/>
                              </a:solidFill>
                            </a:rPr>
                            <a:t>Cosine Identity:</a:t>
                          </a:r>
                        </a:p>
                      </a:txBody>
                      <a:tcPr anchor="ctr"/>
                    </a:tc>
                    <a:tc>
                      <a:txBody>
                        <a:bodyPr/>
                        <a:lstStyle/>
                        <a:p>
                          <a:endParaRPr lang="en-US"/>
                        </a:p>
                      </a:txBody>
                      <a:tcPr anchor="ctr">
                        <a:blipFill>
                          <a:blip r:embed="rId2"/>
                          <a:stretch>
                            <a:fillRect l="-81476" t="-100637" b="-100637"/>
                          </a:stretch>
                        </a:blipFill>
                      </a:tcPr>
                    </a:tc>
                    <a:extLst>
                      <a:ext uri="{0D108BD9-81ED-4DB2-BD59-A6C34878D82A}">
                        <a16:rowId xmlns:a16="http://schemas.microsoft.com/office/drawing/2014/main" val="10001"/>
                      </a:ext>
                    </a:extLst>
                  </a:tr>
                  <a:tr h="960120">
                    <a:tc>
                      <a:txBody>
                        <a:bodyPr/>
                        <a:lstStyle/>
                        <a:p>
                          <a:pPr algn="l">
                            <a:defRPr sz="1800" b="1"/>
                          </a:pPr>
                          <a:r>
                            <a:rPr sz="2800" dirty="0">
                              <a:solidFill>
                                <a:srgbClr val="000000"/>
                              </a:solidFill>
                            </a:rPr>
                            <a:t>Tangent Identities:</a:t>
                          </a:r>
                        </a:p>
                      </a:txBody>
                      <a:tcPr anchor="ctr"/>
                    </a:tc>
                    <a:tc>
                      <a:txBody>
                        <a:bodyPr/>
                        <a:lstStyle/>
                        <a:p>
                          <a:endParaRPr lang="en-US"/>
                        </a:p>
                      </a:txBody>
                      <a:tcPr anchor="ctr">
                        <a:blipFill>
                          <a:blip r:embed="rId2"/>
                          <a:stretch>
                            <a:fillRect l="-81476" t="-199367"/>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Product-to-Sum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914400">
                  <a:spcBef>
                    <a:spcPts val="1200"/>
                  </a:spcBef>
                  <a:spcAft>
                    <a:spcPts val="1200"/>
                  </a:spcAft>
                </a:pPr>
                <a:endParaRPr lang="en-US" i="1"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𝑦</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e>
                      </m:d>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e>
                      </m:d>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𝑦</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e>
                      </m:d>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𝑦</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func>
                        </m:e>
                      </m:d>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Sum-to-Product </a:t>
            </a:r>
            <a:r>
              <a:rPr dirty="0"/>
              <a:t>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spcAft>
                    <a:spcPts val="1200"/>
                  </a:spcAft>
                  <a:defRPr sz="2800" b="1"/>
                </a:pPr>
                <a:endParaRPr dirty="0"/>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𝑦</m:t>
                          </m:r>
                        </m:e>
                      </m:func>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𝑦</m:t>
                          </m:r>
                        </m:e>
                      </m:func>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𝑥</m:t>
                          </m:r>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𝑦</m:t>
                          </m:r>
                        </m:e>
                      </m:func>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oMath>
                  </m:oMathPara>
                </a14:m>
                <a:endParaRPr lang="en-US" dirty="0">
                  <a:latin typeface="Cambria Math" panose="02040503050406030204" pitchFamily="18" charset="0"/>
                </a:endParaRPr>
              </a:p>
              <a:p>
                <a:pPr marL="914400">
                  <a:spcBef>
                    <a:spcPts val="1200"/>
                  </a:spcBef>
                  <a:spcAft>
                    <a:spcPts val="1200"/>
                  </a:spcAft>
                </a:pPr>
                <a14:m>
                  <m:oMathPara xmlns:m="http://schemas.openxmlformats.org/officeDocument/2006/math">
                    <m:oMathParaPr>
                      <m:jc m:val="left"/>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𝑥</m:t>
                          </m:r>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𝑦</m:t>
                          </m:r>
                        </m:e>
                      </m:func>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r>
                                    <a:rPr lang="ar-AE">
                                      <a:latin typeface="Cambria Math" panose="02040503050406030204" pitchFamily="18" charset="0"/>
                                    </a:rPr>
                                    <m:t>2</m:t>
                                  </m:r>
                                </m:den>
                              </m:f>
                            </m:e>
                          </m:d>
                        </m:e>
                      </m:func>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1501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Identities Already Seen</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p:sp>
        <p:nvSpPr>
          <p:cNvPr id="3" name="Text Placeholder 2"/>
          <p:cNvSpPr>
            <a:spLocks noGrp="1"/>
          </p:cNvSpPr>
          <p:nvPr>
            <p:ph type="body" sz="quarter" idx="10"/>
          </p:nvPr>
        </p:nvSpPr>
        <p:spPr/>
        <p:txBody>
          <a:bodyPr>
            <a:normAutofit/>
          </a:bodyPr>
          <a:lstStyle/>
          <a:p>
            <a:r>
              <a:rPr sz="2800" b="1" dirty="0"/>
              <a:t>Even/Odd Identities</a:t>
            </a:r>
          </a:p>
          <a:p>
            <a:endParaRPr lang="en-US" sz="2800" b="1" dirty="0"/>
          </a:p>
          <a:p>
            <a:endParaRPr lang="en-US" b="1" dirty="0"/>
          </a:p>
          <a:p>
            <a:endParaRPr lang="en-US" sz="2800" b="1" dirty="0"/>
          </a:p>
          <a:p>
            <a:r>
              <a:rPr lang="en-US" sz="2800" b="1" dirty="0"/>
              <a:t>Pythagorean Identities</a:t>
            </a:r>
          </a:p>
          <a:p>
            <a:endParaRPr lang="en-US" sz="2800" b="1" dirty="0"/>
          </a:p>
          <a:p>
            <a:endParaRPr lang="en-US" b="1" dirty="0"/>
          </a:p>
          <a:p>
            <a:endParaRPr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endParaRPr lang="en-US"/>
                        </a:p>
                      </a:txBody>
                      <a:tcPr>
                        <a:blipFill>
                          <a:blip r:embed="rId2"/>
                          <a:stretch>
                            <a:fillRect r="-200000" b="-98684"/>
                          </a:stretch>
                        </a:blipFill>
                      </a:tcPr>
                    </a:tc>
                    <a:tc>
                      <a:txBody>
                        <a:bodyPr/>
                        <a:lstStyle/>
                        <a:p>
                          <a:endParaRPr lang="en-US"/>
                        </a:p>
                      </a:txBody>
                      <a:tcPr>
                        <a:blipFill>
                          <a:blip r:embed="rId2"/>
                          <a:stretch>
                            <a:fillRect l="-100000" r="-100000" b="-98684"/>
                          </a:stretch>
                        </a:blipFill>
                      </a:tcPr>
                    </a:tc>
                    <a:tc>
                      <a:txBody>
                        <a:bodyPr/>
                        <a:lstStyle/>
                        <a:p>
                          <a:endParaRPr lang="en-US"/>
                        </a:p>
                      </a:txBody>
                      <a:tcPr>
                        <a:blipFill>
                          <a:blip r:embed="rId2"/>
                          <a:stretch>
                            <a:fillRect l="-200000" b="-98684"/>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1333" r="-200000"/>
                          </a:stretch>
                        </a:blipFill>
                      </a:tcPr>
                    </a:tc>
                    <a:tc>
                      <a:txBody>
                        <a:bodyPr/>
                        <a:lstStyle/>
                        <a:p>
                          <a:endParaRPr lang="en-US"/>
                        </a:p>
                      </a:txBody>
                      <a:tcPr>
                        <a:blipFill>
                          <a:blip r:embed="rId2"/>
                          <a:stretch>
                            <a:fillRect l="-100000" t="-101333" r="-100000"/>
                          </a:stretch>
                        </a:blipFill>
                      </a:tcPr>
                    </a:tc>
                    <a:tc>
                      <a:txBody>
                        <a:bodyPr/>
                        <a:lstStyle/>
                        <a:p>
                          <a:endParaRPr lang="en-US"/>
                        </a:p>
                      </a:txBody>
                      <a:tcPr>
                        <a:blipFill>
                          <a:blip r:embed="rId2"/>
                          <a:stretch>
                            <a:fillRect l="-200000" t="-101333"/>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3962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sin</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cos</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tan</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sec</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ar-AE" sz="2000" smtClean="0">
                                    <a:solidFill>
                                      <a:srgbClr val="000000"/>
                                    </a:solidFill>
                                    <a:latin typeface="Cambria Math" panose="02040503050406030204" pitchFamily="18" charset="0"/>
                                  </a:rPr>
                                  <m:t>1</m:t>
                                </m:r>
                                <m:r>
                                  <a:rPr lang="ar-AE" sz="2000" smtClean="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cot</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csc</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40316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3162">
                    <a:tc>
                      <a:txBody>
                        <a:bodyPr/>
                        <a:lstStyle/>
                        <a:p>
                          <a:endParaRPr lang="en-US"/>
                        </a:p>
                      </a:txBody>
                      <a:tcPr>
                        <a:blipFill>
                          <a:blip r:embed="rId3"/>
                          <a:stretch>
                            <a:fillRect r="-200222"/>
                          </a:stretch>
                        </a:blipFill>
                      </a:tcPr>
                    </a:tc>
                    <a:tc>
                      <a:txBody>
                        <a:bodyPr/>
                        <a:lstStyle/>
                        <a:p>
                          <a:endParaRPr lang="en-US"/>
                        </a:p>
                      </a:txBody>
                      <a:tcPr>
                        <a:blipFill>
                          <a:blip r:embed="rId3"/>
                          <a:stretch>
                            <a:fillRect l="-99778" r="-99778"/>
                          </a:stretch>
                        </a:blipFill>
                      </a:tcPr>
                    </a:tc>
                    <a:tc>
                      <a:txBody>
                        <a:bodyPr/>
                        <a:lstStyle/>
                        <a:p>
                          <a:endParaRPr lang="en-US"/>
                        </a:p>
                      </a:txBody>
                      <a:tcPr>
                        <a:blipFill>
                          <a:blip r:embed="rId3"/>
                          <a:stretch>
                            <a:fillRect l="-20022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Skill in using identities to simplify trigonometric expressions only comes with practice, but the guiding principle is to rewrite the expression in such a way that the use of one or more identities becomes apparent. In the case of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dirty="0"/>
                  <a:t>, a good way to begin is to rewrite it in terms of only sine and cosine, since three distinct functions are unnecessary.</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lang="en-US" sz="2800" dirty="0"/>
                  <a:t>Now, the presence of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should remind you of the first Pythagorean identity (one that you’ll find yourself using frequently). Remember that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 so if some other term can be rewritten in such a way that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is added to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 there is a good chance that the identity applies. In the problem at hand,</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d>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𝜃</m:t>
                          </m:r>
                        </m:e>
                      </m:func>
                      <m:r>
                        <a:rPr lang="ar-AE" b="0" i="1" smtClean="0">
                          <a:latin typeface="Cambria Math" panose="02040503050406030204" pitchFamily="18" charset="0"/>
                        </a:rPr>
                        <m:t>.</m:t>
                      </m:r>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454" r="-1481"/>
                </a:stretch>
              </a:blipFill>
            </p:spPr>
            <p:txBody>
              <a:bodyPr/>
              <a:lstStyle/>
              <a:p>
                <a:r>
                  <a:rPr lang="en-IN">
                    <a:noFill/>
                  </a:rPr>
                  <a:t> </a:t>
                </a:r>
              </a:p>
            </p:txBody>
          </p:sp>
        </mc:Fallback>
      </mc:AlternateContent>
    </p:spTree>
    <p:extLst>
      <p:ext uri="{BB962C8B-B14F-4D97-AF65-F5344CB8AC3E}">
        <p14:creationId xmlns:p14="http://schemas.microsoft.com/office/powerpoint/2010/main" val="390589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Simplifying Trigonometric Expressions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𝛼</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𝛼</m:t>
                            </m:r>
                          </m:e>
                        </m:func>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𝛼</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2018</Words>
  <Application>Microsoft Office PowerPoint</Application>
  <PresentationFormat>On-screen Show (4:3)</PresentationFormat>
  <Paragraphs>237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Cambria Math</vt:lpstr>
      <vt:lpstr>Arial</vt:lpstr>
      <vt:lpstr>Calibri</vt:lpstr>
      <vt:lpstr>Courier New</vt:lpstr>
      <vt:lpstr>Office Theme</vt:lpstr>
      <vt:lpstr>Section 3.R.6</vt:lpstr>
      <vt:lpstr>Identities Already Seen—Slide 1</vt:lpstr>
      <vt:lpstr>Identities Already Seen—Slide 2</vt:lpstr>
      <vt:lpstr>Identities Already Seen—Slide 3</vt:lpstr>
      <vt:lpstr>Identities Already Seen—Slide 4</vt:lpstr>
      <vt:lpstr>Example 1: Simplifying Trigonometric Expressions—Slide 1</vt:lpstr>
      <vt:lpstr>Example 1: Simplifying Trigonometric Expressions—Slide 2</vt:lpstr>
      <vt:lpstr>Example 1: Simplifying Trigonometric Expressions—Slide 3</vt:lpstr>
      <vt:lpstr>Example 2: Simplifying Trigonometric Expressions—Slide 1</vt:lpstr>
      <vt:lpstr>Example 2: Simplifying Trigonometric Expressions—Slide 2</vt:lpstr>
      <vt:lpstr>Example 2: Simplifying Trigonometric Expressions—Slide 3</vt:lpstr>
      <vt:lpstr>Procedure: Guidelines for Verifying Trigonometric Identities</vt:lpstr>
      <vt:lpstr>Example 3: Verifying Trigonometric Identities—Slide 1</vt:lpstr>
      <vt:lpstr>Example 3: Verifying Trigonometric Identities—Slide 2</vt:lpstr>
      <vt:lpstr>Example 3: Verifying Trigonometric Identities—Slide 3</vt:lpstr>
      <vt:lpstr>Example 4: Verifying Trigonometric Identities—Slide 1</vt:lpstr>
      <vt:lpstr>Example 4: Verifying Trigonometric Identities—Slide 2</vt:lpstr>
      <vt:lpstr>Example 4: Verifying Trigonometric Identities—Slide 3</vt:lpstr>
      <vt:lpstr>Example 4: Verifying Trigonometric Identities—Slide 4</vt:lpstr>
      <vt:lpstr>Example 5: Verifying Trigonometric Identities—Slide 1</vt:lpstr>
      <vt:lpstr>Example 5: Verifying Trigonometric Identities—Slide 2</vt:lpstr>
      <vt:lpstr>Example 5: Verifying Trigonometric Identities—Slide 3</vt:lpstr>
      <vt:lpstr>Example 6: Using Trigonometric Substitutions—Slide 1</vt:lpstr>
      <vt:lpstr>Example 6: Using Trigonometric Substitutions—Slide 2</vt:lpstr>
      <vt:lpstr>Example 6: Using Trigonometric Substitutions—Slide 3</vt:lpstr>
      <vt:lpstr>Sum and Difference Identities</vt:lpstr>
      <vt:lpstr>Example 7: Using the Sum and Difference Identities for Exact Evaluation—Slide 1</vt:lpstr>
      <vt:lpstr>Example 7: Using the Sum and Difference Identities for Exact Evaluation—Slide 2</vt:lpstr>
      <vt:lpstr>Double-Angle Identities</vt:lpstr>
      <vt:lpstr>Example 8: Using the Double-Angle Identities—Slide 1</vt:lpstr>
      <vt:lpstr>Example 8: Using the Double-Angle Identities—Slide 2</vt:lpstr>
      <vt:lpstr>Example 8: Using the Double-Angle Identities—Slide 3</vt:lpstr>
      <vt:lpstr>Example 8: Using the Double-Angle Identities—Slide 4</vt:lpstr>
      <vt:lpstr>Example 8: Using the Double-Angle Identities—Slide 5</vt:lpstr>
      <vt:lpstr>Example 9: Using Trigonometric Identities—Slide 1</vt:lpstr>
      <vt:lpstr>Example 9: Using Trigonometric Identities—Slide 2</vt:lpstr>
      <vt:lpstr>Power-Reducing Identities</vt:lpstr>
      <vt:lpstr>Example 10: Using the Power-Reducing Identities—Slide 1</vt:lpstr>
      <vt:lpstr>Example 10: Using the Power-Reducing Identities—Slide 2</vt:lpstr>
      <vt:lpstr>Example 10: Using the Power-Reducing Identities—Slide 3</vt:lpstr>
      <vt:lpstr>Half-Angle Identities</vt:lpstr>
      <vt:lpstr>Product-to-Sum Identities</vt:lpstr>
      <vt:lpstr>Sum-to-Product Identities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171</cp:revision>
  <dcterms:created xsi:type="dcterms:W3CDTF">2013-04-26T14:43:13Z</dcterms:created>
  <dcterms:modified xsi:type="dcterms:W3CDTF">2025-06-27T14:23:04Z</dcterms:modified>
</cp:coreProperties>
</file>