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1" r:id="rId3"/>
    <p:sldId id="257" r:id="rId4"/>
    <p:sldId id="258" r:id="rId5"/>
    <p:sldId id="259" r:id="rId6"/>
    <p:sldId id="261" r:id="rId7"/>
    <p:sldId id="282" r:id="rId8"/>
    <p:sldId id="262" r:id="rId9"/>
    <p:sldId id="283" r:id="rId10"/>
    <p:sldId id="263" r:id="rId11"/>
    <p:sldId id="264" r:id="rId12"/>
    <p:sldId id="265" r:id="rId13"/>
    <p:sldId id="266" r:id="rId14"/>
    <p:sldId id="296" r:id="rId15"/>
    <p:sldId id="297" r:id="rId16"/>
    <p:sldId id="291" r:id="rId17"/>
    <p:sldId id="260" r:id="rId18"/>
    <p:sldId id="292" r:id="rId19"/>
    <p:sldId id="293" r:id="rId20"/>
    <p:sldId id="294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295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</a:t>
            </a:r>
            <a:r>
              <a:rPr lang="en-US" dirty="0"/>
              <a:t>R.5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</a:t>
            </a:r>
            <a:r>
              <a:rPr lang="en-US" dirty="0"/>
              <a:t>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the tangent and secant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With practice, you'll be able to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mentally, but initially it's very useful to draw a picture in order to visualize what is being asked. Since we are working with an angle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radians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remaining angle of our right triangle must be the same size. The sides of such a triangle have lengths in the ratio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so we can draw a triangle </a:t>
                </a:r>
                <a:r>
                  <a:rPr lang="en-US" dirty="0"/>
                  <a:t>as follows.</a:t>
                </a:r>
                <a:endParaRPr lang="en-US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97C8B2-B95C-40E3-A880-7224B4D92FE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76500" y="1267544"/>
            <a:ext cx="4191000" cy="42277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sz="2800" dirty="0"/>
                  <a:t>Note that the lengths of the sides have been arbitrarily chosen to be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 dirty="0"/>
                  <a:t>. Any three numbers in the ratio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1:1: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 dirty="0"/>
                  <a:t> could be used (the common factor will cancel out in the evaluation of any trigonometric function), so we may as well use these relatively simple numbers.</a:t>
                </a:r>
              </a:p>
              <a:p>
                <a:r>
                  <a:rPr sz="2800" dirty="0"/>
                  <a:t>Now </a:t>
                </a:r>
                <a:r>
                  <a:rPr lang="en-US" dirty="0"/>
                  <a:t>notice </a:t>
                </a:r>
                <a:r>
                  <a:rPr sz="2800" dirty="0"/>
                  <a:t>that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Trigonometric Functions and the Unit Circle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:r>
                  <a:rPr lang="en-US" sz="2800" i="1" dirty="0"/>
                  <a:t>P</a:t>
                </a:r>
                <a:r>
                  <a:rPr lang="en-US" sz="2800" dirty="0"/>
                  <a:t>(</a:t>
                </a:r>
                <a:r>
                  <a:rPr lang="en-US" sz="2800" i="1" dirty="0"/>
                  <a:t>x</a:t>
                </a:r>
                <a:r>
                  <a:rPr lang="en-US" sz="2800" dirty="0"/>
                  <a:t>, </a:t>
                </a:r>
                <a:r>
                  <a:rPr lang="en-US" sz="2800" i="1" dirty="0"/>
                  <a:t>y</a:t>
                </a:r>
                <a:r>
                  <a:rPr lang="en-US" sz="2800" dirty="0"/>
                  <a:t>)</a:t>
                </a:r>
                <a:r>
                  <a:rPr sz="2800" dirty="0"/>
                  <a:t> is a point on the unit circle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is the corresponding central angle, then the six trigonometric functions of the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are defined as follows.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0</a:t>
                </a:r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undefined</a:t>
                </a:r>
                <a:r>
                  <a:rPr sz="2800" dirty="0"/>
                  <a:t>. Also, if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sz="2800" i="1" dirty="0"/>
                  <a:t>y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0</a:t>
                </a:r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cot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csc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undefined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3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</a:t>
            </a:r>
            <a:r>
              <a:rPr lang="en-US" dirty="0"/>
              <a:t>Evaluating Trigonometric Functions Using the Unit Circle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given figure and the definitions to find the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for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Evaluating Trigonometric Functions Using the Unit Circle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1AFD96-A229-DAF3-A789-97A8723ACE0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75692" y="1082675"/>
            <a:ext cx="4992616" cy="48498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Evaluating Trigonometric Functions Using the Unit Circle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Evaluating Trigonometric Functions Using the Unit Circle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we have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1</a:t>
                </a:r>
                <a:r>
                  <a:rPr sz="2800" dirty="0"/>
                  <a:t> and</a:t>
                </a:r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0</a:t>
                </a:r>
                <a:r>
                  <a:rPr sz="2800" dirty="0"/>
                  <a:t>. 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we have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0</a:t>
                </a:r>
                <a:r>
                  <a:rPr sz="2800" dirty="0"/>
                  <a:t> and</a:t>
                </a:r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1</a:t>
                </a:r>
                <a:r>
                  <a:rPr sz="2800" dirty="0"/>
                  <a:t>. 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/>
                      <m:t>undefined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we locate the point of intersection in the first quadrant of the line</a:t>
                </a:r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sz="2800" dirty="0"/>
                  <a:t> and the unit circle.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333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Trigonometric Functions and Right Triangles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A61895-BDD5-44BE-B05E-E5C21E40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2000" y="1143000"/>
            <a:ext cx="3780000" cy="37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9AA8C7-AC7A-4AFF-5D3F-7E7DA8F9F412}"/>
                  </a:ext>
                </a:extLst>
              </p:cNvPr>
              <p:cNvSpPr txBox="1"/>
              <p:nvPr/>
            </p:nvSpPr>
            <p:spPr>
              <a:xfrm>
                <a:off x="2438400" y="4954376"/>
                <a:ext cx="3962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Figure 1: Legs Labeled Relative to </a:t>
                </a:r>
                <a14:m>
                  <m:oMath xmlns:m="http://schemas.openxmlformats.org/officeDocument/2006/math">
                    <m:r>
                      <a:rPr lang="en-IN" sz="200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9AA8C7-AC7A-4AFF-5D3F-7E7DA8F9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954376"/>
                <a:ext cx="3962400" cy="400110"/>
              </a:xfrm>
              <a:prstGeom prst="rect">
                <a:avLst/>
              </a:prstGeom>
              <a:blipFill>
                <a:blip r:embed="rId4"/>
                <a:stretch>
                  <a:fillRect l="-153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1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Evaluating Trigonometric Functions Using the Unit Circle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8144492"/>
                  </p:ext>
                </p:extLst>
              </p:nvPr>
            </p:nvGraphicFramePr>
            <p:xfrm>
              <a:off x="457200" y="1105523"/>
              <a:ext cx="8229600" cy="29683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defines the unit circle.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IN" sz="2800" b="0" dirty="0"/>
                            <a:t>Substitute </a:t>
                          </a:r>
                          <a:r>
                            <a:rPr lang="en-IN" sz="2800" b="0" i="1" dirty="0"/>
                            <a:t>x</a:t>
                          </a:r>
                          <a:r>
                            <a:rPr lang="en-IN" sz="2800" b="0" dirty="0"/>
                            <a:t> for </a:t>
                          </a:r>
                          <a:r>
                            <a:rPr lang="en-IN" sz="2800" b="0" i="1" dirty="0"/>
                            <a:t>y</a:t>
                          </a:r>
                          <a:r>
                            <a:rPr lang="en-IN" sz="2800" b="0" dirty="0"/>
                            <a:t>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is in the first quadrant.</a:t>
                          </a:r>
                          <a:r>
                            <a:rPr sz="2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8144492"/>
                  </p:ext>
                </p:extLst>
              </p:nvPr>
            </p:nvGraphicFramePr>
            <p:xfrm>
              <a:off x="457200" y="1105523"/>
              <a:ext cx="8229600" cy="29683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88" r="-467227" b="-4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927" t="-10588" r="-287456" b="-4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defines the unit circle.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588" r="-467227" b="-3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927" t="-110588" r="-287456" b="-3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IN" sz="2800" b="0" dirty="0"/>
                            <a:t>Substitute </a:t>
                          </a:r>
                          <a:r>
                            <a:rPr lang="en-IN" sz="2800" b="0" i="1" dirty="0"/>
                            <a:t>x</a:t>
                          </a:r>
                          <a:r>
                            <a:rPr lang="en-IN" sz="2800" b="0" dirty="0"/>
                            <a:t> for </a:t>
                          </a:r>
                          <a:r>
                            <a:rPr lang="en-IN" sz="2800" b="0" i="1" dirty="0"/>
                            <a:t>y</a:t>
                          </a:r>
                          <a:r>
                            <a:rPr lang="en-IN" sz="2800" b="0" dirty="0"/>
                            <a:t>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40" r="-467227" b="-2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927" t="-208140" r="-287456" b="-2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2456" r="-467227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927" t="-232456" r="-287456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9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1186" r="-46722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927" t="-321186" r="-287456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is in the first quadrant.</a:t>
                          </a:r>
                          <a:r>
                            <a:rPr sz="2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95F60-F95F-D511-7DAD-82B15238DF5F}"/>
                  </a:ext>
                </a:extLst>
              </p:cNvPr>
              <p:cNvSpPr txBox="1"/>
              <p:nvPr/>
            </p:nvSpPr>
            <p:spPr>
              <a:xfrm>
                <a:off x="457200" y="4343400"/>
                <a:ext cx="8229600" cy="72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95F60-F95F-D511-7DAD-82B15238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8229600" cy="726994"/>
              </a:xfrm>
              <a:prstGeom prst="rect">
                <a:avLst/>
              </a:prstGeom>
              <a:blipFill>
                <a:blip r:embed="rId3"/>
                <a:stretch>
                  <a:fillRect l="-148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Trigonometric Functions Defined for an Arbitrary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be an angle in standard position, let</a:t>
                </a:r>
                <a:r>
                  <a:rPr lang="en-US" sz="2800" dirty="0"/>
                  <a:t> (</a:t>
                </a:r>
                <a:r>
                  <a:rPr lang="en-US" sz="2800" i="1" dirty="0"/>
                  <a:t>x</a:t>
                </a:r>
                <a:r>
                  <a:rPr lang="en-US" sz="2800" dirty="0"/>
                  <a:t>, </a:t>
                </a:r>
                <a:r>
                  <a:rPr lang="en-US" sz="2800" i="1" dirty="0"/>
                  <a:t>y</a:t>
                </a:r>
                <a:r>
                  <a:rPr lang="en-US" sz="2800" dirty="0"/>
                  <a:t>)</a:t>
                </a:r>
                <a:r>
                  <a:rPr sz="2800" dirty="0"/>
                  <a:t> be any point (other than the origin) on the terminal side of the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sz="2800" dirty="0"/>
                  <a:t>. We define the six trigonometric functions with argument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as follows.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Reference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an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in standard position, the </a:t>
                </a:r>
                <a:r>
                  <a:rPr lang="en-US" sz="2800" b="1" dirty="0"/>
                  <a:t>reference angle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associated with it is the angle formed by the  </a:t>
                </a:r>
                <a:r>
                  <a:rPr lang="en-US" sz="2800" i="1" dirty="0"/>
                  <a:t>x</a:t>
                </a:r>
                <a:r>
                  <a:rPr lang="en-US" sz="2800" dirty="0"/>
                  <a:t>-axis and the terminal side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 Reference angles are always greater than or equal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less than or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radians; that is,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</a:t>
            </a:r>
            <a:r>
              <a:rPr lang="en-US" dirty="0"/>
              <a:t>Evaluating Trigonometric Functions Using Reference 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Evaluate the following</a:t>
                </a:r>
                <a:r>
                  <a:rPr lang="en-US" sz="2800" dirty="0"/>
                  <a:t> expressions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225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Trigonometric Functions Using Reference 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terminal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lies in the third quadrant and its reference 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We know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but cosine is negative in the third quadrant,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Trigonometric Functions Using Reference 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8F731F-3016-41C3-9998-89DD7E2EEA4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Trigonometric Functions Using Reference 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terminal side of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225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800" dirty="0"/>
                  <a:t> lies in the second quadrant and its reference angle is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45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800" dirty="0"/>
                  <a:t>. Since tangent is negative in the second quadrant,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e>
                              <m:sup>
                                <m:r>
                                  <a:rPr lang="ar-A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r>
                  <a:rPr lang="ar-AE" dirty="0"/>
                  <a:t>​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Trigonometric Functions Using Reference 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638430-D9B4-433C-B161-B22F0011DBA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4724400"/>
              </a:xfrm>
              <a:ln w="28575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 domain of both sine and cosine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sz="2800" dirty="0"/>
                  <a:t> and the range of both sine and cosine is [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dirty="0"/>
                  <a:t>1, 1].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4724400"/>
              </a:xfrm>
              <a:blipFill>
                <a:blip r:embed="rId2"/>
                <a:stretch>
                  <a:fillRect l="-1328" t="-1026" r="-18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67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Period of a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function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said to be </a:t>
                </a:r>
                <a:r>
                  <a:rPr sz="2800" b="1" dirty="0"/>
                  <a:t>periodic</a:t>
                </a:r>
                <a:r>
                  <a:rPr sz="2800" dirty="0"/>
                  <a:t> if there is a positive number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for all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sz="2800" dirty="0"/>
                  <a:t>in the domain of</a:t>
                </a:r>
                <a:r>
                  <a:rPr lang="en-US" sz="2800" dirty="0"/>
                  <a:t> </a:t>
                </a:r>
                <a:r>
                  <a:rPr lang="en-US" i="1" dirty="0"/>
                  <a:t>f</a:t>
                </a:r>
                <a:r>
                  <a:rPr sz="2800" dirty="0"/>
                  <a:t>. The smallest such number </a:t>
                </a:r>
                <a:r>
                  <a:rPr lang="en-US" i="1" dirty="0"/>
                  <a:t>p </a:t>
                </a:r>
                <a:r>
                  <a:rPr sz="2800" dirty="0"/>
                  <a:t>is called the </a:t>
                </a:r>
                <a:r>
                  <a:rPr sz="2800" b="1" dirty="0"/>
                  <a:t>period</a:t>
                </a:r>
                <a:r>
                  <a:rPr sz="2800" dirty="0"/>
                  <a:t> of</a:t>
                </a:r>
                <a:r>
                  <a:rPr lang="en-US" sz="2800" dirty="0"/>
                  <a:t> </a:t>
                </a:r>
                <a:r>
                  <a:rPr lang="en-US" i="1" dirty="0"/>
                  <a:t>f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Sine, Cosine, and 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Assume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is one of the acute (less than a right angle) angles in a right triangle, as in Figure 1, and let </a:t>
                </a:r>
                <a:r>
                  <a:rPr sz="2800" i="1" dirty="0"/>
                  <a:t>adj</a:t>
                </a:r>
                <a:r>
                  <a:rPr sz="2800" dirty="0"/>
                  <a:t> and </a:t>
                </a:r>
                <a:r>
                  <a:rPr sz="2800" i="1" dirty="0" err="1"/>
                  <a:t>opp</a:t>
                </a:r>
                <a:r>
                  <a:rPr sz="2800" dirty="0"/>
                  <a:t> stand for, respectively, the lengths of the legs adjacent to and opposite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. Let </a:t>
                </a:r>
                <a:r>
                  <a:rPr sz="2800" i="1" dirty="0"/>
                  <a:t>hyp</a:t>
                </a:r>
                <a:r>
                  <a:rPr sz="2800" dirty="0"/>
                  <a:t> stand for the length of the hypotenuse of the right triangle. Then the </a:t>
                </a:r>
                <a:r>
                  <a:rPr sz="2800" b="1" dirty="0"/>
                  <a:t>sine</a:t>
                </a:r>
                <a:r>
                  <a:rPr sz="2800" dirty="0"/>
                  <a:t>, </a:t>
                </a:r>
                <a:r>
                  <a:rPr sz="2800" b="1" dirty="0"/>
                  <a:t>cosine</a:t>
                </a:r>
                <a:r>
                  <a:rPr sz="2800" dirty="0"/>
                  <a:t>, and </a:t>
                </a:r>
                <a:r>
                  <a:rPr sz="2800" b="1" dirty="0"/>
                  <a:t>tangent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abbreviated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are the ratios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Even</a:t>
            </a:r>
            <a:r>
              <a:rPr dirty="0"/>
              <a:t>/Odd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14276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F66D0A-2ABE-4565-B04A-D74039D0CA6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84610588"/>
                  </p:ext>
                </p:extLst>
              </p:nvPr>
            </p:nvGraphicFramePr>
            <p:xfrm>
              <a:off x="457200" y="1143000"/>
              <a:ext cx="8229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F66D0A-2ABE-4565-B04A-D74039D0CA6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84610588"/>
                  </p:ext>
                </p:extLst>
              </p:nvPr>
            </p:nvGraphicFramePr>
            <p:xfrm>
              <a:off x="457200" y="1143000"/>
              <a:ext cx="8229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000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r="-1000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1333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1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Amplitude, Period, and Phase Shift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constants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</a:t>
                </a:r>
                <a:r>
                  <a:rPr lang="en-US" sz="2800" i="1" dirty="0"/>
                  <a:t>b</a:t>
                </a:r>
                <a:r>
                  <a:rPr sz="2800" dirty="0"/>
                  <a:t> (such that</a:t>
                </a:r>
                <a:r>
                  <a:rPr lang="en-US" sz="2800" dirty="0"/>
                  <a:t>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 0</a:t>
                </a:r>
                <a:r>
                  <a:rPr sz="2800" dirty="0"/>
                  <a:t>), and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sz="2800" dirty="0"/>
                  <a:t>, the functions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 </a:t>
                </a:r>
                <a:r>
                  <a:rPr sz="2800" dirty="0"/>
                  <a:t>and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have </a:t>
                </a:r>
                <a:r>
                  <a:rPr sz="2800" b="1" dirty="0"/>
                  <a:t>amplitude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:r>
                  <a:rPr sz="2800" b="1" dirty="0"/>
                  <a:t>period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sz="2800" dirty="0"/>
                  <a:t>, and a </a:t>
                </a:r>
                <a:r>
                  <a:rPr sz="2800" b="1" dirty="0"/>
                  <a:t>phase shift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sz="2800" dirty="0"/>
                  <a:t>. The left endpoint of one cycle of either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sz="2800" dirty="0"/>
                  <a:t> and the right endpoint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Amplitude, Period, and Phase Shift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A8A9C-C223-4DD3-9605-085B91D1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334000"/>
            <a:ext cx="4944285" cy="7498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B07EDF-4921-41B7-BC3A-3A1EFF3A90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4192" y="1160756"/>
            <a:ext cx="4415616" cy="416299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Amplitude, Period, and Phase Shift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B3C71-D84F-413F-AD8E-AFAA54C0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46127"/>
            <a:ext cx="5011346" cy="7498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66D541-3D24-4B36-84B3-42BD6EC97E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72" y="1162492"/>
            <a:ext cx="4634256" cy="429727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Graphing </a:t>
            </a:r>
            <a:r>
              <a:rPr lang="en-IN" dirty="0"/>
              <a:t>Transformations</a:t>
            </a:r>
            <a:r>
              <a:rPr dirty="0"/>
              <a:t> 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Example 5: Graphing Transformations Trigonometric Functions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IN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of the basic cosine function completes one cycle over an interval of length 2</a:t>
                </a:r>
                <a:r>
                  <a:rPr lang="el-GR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US" sz="2800" dirty="0"/>
                  <a:t>, so we can determine the left and right endpoints of one cycle of </a:t>
                </a:r>
                <a:r>
                  <a:rPr lang="en-US" sz="2800" i="1" dirty="0"/>
                  <a:t>f</a:t>
                </a:r>
                <a:r>
                  <a:rPr lang="en-US" sz="2800" dirty="0"/>
                  <a:t> by solving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/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" y="36576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869660"/>
                  </p:ext>
                </p:extLst>
              </p:nvPr>
            </p:nvGraphicFramePr>
            <p:xfrm>
              <a:off x="914400" y="36576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100000" b="-2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00" b="-2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2000" r="-100000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1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572000" y="36576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1169"/>
                  </p:ext>
                </p:extLst>
              </p:nvPr>
            </p:nvGraphicFramePr>
            <p:xfrm>
              <a:off x="4572000" y="36576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00" r="-100000" b="-2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2000" b="-2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2000" r="-100000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2000" r="-1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2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914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Example 5: Graphing Transformations Trigonometric Functions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IN" dirty="0"/>
              <a:t>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05800" cy="4967067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This tells us that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sz="2800" dirty="0"/>
              <a:t> has a period of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and the cycle of cosine that occurs over the interval</a:t>
            </a:r>
            <a:r>
              <a:rPr lang="en-US" dirty="0"/>
              <a:t>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/>
              <a:t>]</a:t>
            </a:r>
            <a:r>
              <a:rPr sz="2800" dirty="0"/>
              <a:t> instead occurs for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sz="2800" dirty="0"/>
              <a:t> over the interval</a:t>
            </a:r>
            <a:r>
              <a:rPr lang="en-US" sz="2800" dirty="0"/>
              <a:t> [1, 3]</a:t>
            </a:r>
            <a:r>
              <a:rPr sz="2800" dirty="0"/>
              <a:t>. However, the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800" dirty="0"/>
              <a:t>2</a:t>
            </a:r>
            <a:r>
              <a:rPr sz="2800" dirty="0"/>
              <a:t> factor of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sz="2800" dirty="0"/>
              <a:t> tells us that the amplitude of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sz="2800" dirty="0"/>
              <a:t> is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and the graph of the cycle is reflected with respect to the </a:t>
            </a:r>
            <a:r>
              <a:rPr lang="en-US" sz="2800" i="1" dirty="0"/>
              <a:t>x</a:t>
            </a:r>
            <a:r>
              <a:rPr sz="2800" dirty="0"/>
              <a:t>-axis. Putting this all together we get the </a:t>
            </a:r>
            <a:r>
              <a:rPr lang="en-US" sz="2800" dirty="0"/>
              <a:t>following </a:t>
            </a:r>
            <a:r>
              <a:rPr sz="2800" dirty="0"/>
              <a:t>graph, which shows two complete cycles of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Example 5: Graphing Transformations Trigonometric Functions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IN" dirty="0"/>
              <a:t>Slide 4</a:t>
            </a:r>
            <a:endParaRPr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8FE90E-8F83-4A55-9BB5-0321B6345F5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7474" y="1082676"/>
            <a:ext cx="4489053" cy="448905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Graphing </a:t>
            </a:r>
            <a:r>
              <a:rPr lang="en-IN" dirty="0"/>
              <a:t>Transformations</a:t>
            </a:r>
            <a:r>
              <a:rPr dirty="0"/>
              <a:t> Trigonometric Functions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IN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6: Graphing Transformations 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sz="2800" dirty="0"/>
                  <a:t> is the graph of</a:t>
                </a:r>
                <a:r>
                  <a:rPr lang="en-US" sz="2800" dirty="0"/>
                  <a:t> sin</a:t>
                </a:r>
                <a:r>
                  <a:rPr lang="en-US" sz="1050" dirty="0"/>
                  <a:t> </a:t>
                </a:r>
                <a:r>
                  <a:rPr lang="en-US" sz="2800" i="1" dirty="0"/>
                  <a:t>x</a:t>
                </a:r>
                <a:r>
                  <a:rPr sz="2800" dirty="0"/>
                  <a:t> shifted to the right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units and up by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(recall that adding a constant to a function merely shifts the graph up or down, according to whether the constant is positive or negative). Neither the amplitude nor period has changed, however. Our sketch is thus</a:t>
                </a:r>
                <a:r>
                  <a:rPr lang="en-US" sz="2800" dirty="0"/>
                  <a:t> the following.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Cosecant, Secant, and Cotangent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Again, assume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is one of the acute angles in a right triangle, as in Figure 1. Then the </a:t>
                </a:r>
                <a:r>
                  <a:rPr sz="2800" b="1" dirty="0"/>
                  <a:t>cosecant</a:t>
                </a:r>
                <a:r>
                  <a:rPr sz="2800" dirty="0"/>
                  <a:t>, </a:t>
                </a:r>
                <a:r>
                  <a:rPr sz="2800" b="1" dirty="0"/>
                  <a:t>secant</a:t>
                </a:r>
                <a:r>
                  <a:rPr sz="2800" dirty="0"/>
                  <a:t>, and </a:t>
                </a:r>
                <a:r>
                  <a:rPr sz="2800" b="1" dirty="0"/>
                  <a:t>cotangent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abbreviated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csc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cot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are the reciprocals, respectively,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. That is,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6: Graphing Transformations 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5ED7B6-254C-49A2-9134-C88B26F0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4" y="1115557"/>
            <a:ext cx="4747812" cy="459944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domain of 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tangent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</a:t>
                </a:r>
                <a:r>
                  <a:rPr sz="2800" dirty="0"/>
                  <a:t>he domain of cotangent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cotangent is again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=1+3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7: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As always, multiplying a function by a constant has the effect of stretching or compressing the graph of the function vertically. In this case, multiplying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stretches the graph vertically. The effect of this is most easily seen at </a:t>
                </a:r>
                <a:r>
                  <a:rPr lang="en-US" sz="2800" dirty="0"/>
                  <a:t>odd </a:t>
                </a:r>
                <a:r>
                  <a:rPr sz="2800" dirty="0"/>
                  <a:t>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where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be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±3</a:t>
                </a:r>
                <a:r>
                  <a:rPr sz="2800" dirty="0"/>
                  <a:t> instead of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±1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7: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effect of adding a constant, in this case 1, to a function simply shifts the entire graph upward by</a:t>
            </a:r>
            <a:r>
              <a:rPr lang="en-US" sz="2800" dirty="0"/>
              <a:t> 1</a:t>
            </a:r>
            <a:r>
              <a:rPr sz="2800" dirty="0"/>
              <a:t>  unit. Incorporating these two transformations into the graph of the basic tangent function, we are led to the </a:t>
            </a:r>
            <a:r>
              <a:rPr lang="en-US" sz="2800" dirty="0"/>
              <a:t>following </a:t>
            </a:r>
            <a:r>
              <a:rPr sz="2800" dirty="0"/>
              <a:t>graph.</a:t>
            </a:r>
          </a:p>
        </p:txBody>
      </p:sp>
    </p:spTree>
    <p:extLst>
      <p:ext uri="{BB962C8B-B14F-4D97-AF65-F5344CB8AC3E}">
        <p14:creationId xmlns:p14="http://schemas.microsoft.com/office/powerpoint/2010/main" val="3678607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7: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7AD26C-277D-40BD-BAA7-167EA53F43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8105" y="1073798"/>
            <a:ext cx="4407790" cy="44077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0E6E10-EC79-F3F5-8112-75EC2BBDA4DC}"/>
                  </a:ext>
                </a:extLst>
              </p:cNvPr>
              <p:cNvSpPr txBox="1"/>
              <p:nvPr/>
            </p:nvSpPr>
            <p:spPr>
              <a:xfrm>
                <a:off x="3535242" y="5559623"/>
                <a:ext cx="20735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IN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0E6E10-EC79-F3F5-8112-75EC2BBD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42" y="5559623"/>
                <a:ext cx="2073516" cy="307777"/>
              </a:xfrm>
              <a:prstGeom prst="rect">
                <a:avLst/>
              </a:prstGeom>
              <a:blipFill>
                <a:blip r:embed="rId4"/>
                <a:stretch>
                  <a:fillRect l="-4118" r="-58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8: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8: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one complete cycle between the asymptotes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has one complete cycle between asymptotes defined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Solving these two equations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give us an interval over which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has one complete cycle.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8: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dirty="0"/>
              <a:t>​</a:t>
            </a:r>
          </a:p>
          <a:p>
            <a:pPr algn="l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63298"/>
                  </p:ext>
                </p:extLst>
              </p:nvPr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905" r="-9966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905" b="-2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630511"/>
                  </p:ext>
                </p:extLst>
              </p:nvPr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43" r="-99668" b="-2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43" b="-2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638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8: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>
              <a:defRPr sz="2800"/>
            </a:pPr>
            <a:r>
              <a:rPr sz="2800" dirty="0"/>
              <a:t>This tells us that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sz="2800" dirty="0"/>
              <a:t> has a period of </a:t>
            </a:r>
            <a:r>
              <a:rPr sz="2800" dirty="0">
                <a:latin typeface="Cambria Math"/>
              </a:rPr>
              <a:t>4</a:t>
            </a:r>
            <a:r>
              <a:rPr sz="2800" dirty="0"/>
              <a:t> and vertical asymptotes at multiples of </a:t>
            </a:r>
            <a:r>
              <a:rPr sz="2800" dirty="0">
                <a:latin typeface="Cambria Math"/>
              </a:rPr>
              <a:t>4</a:t>
            </a:r>
            <a:r>
              <a:rPr sz="2800" dirty="0"/>
              <a:t>, with the graph of tangent being stretched out a bit horizontally accordingly. The graph </a:t>
            </a:r>
            <a:r>
              <a:rPr lang="en-US" sz="2800" dirty="0"/>
              <a:t>is shown below</a:t>
            </a:r>
            <a:r>
              <a:rPr sz="2800" dirty="0"/>
              <a:t>, with values of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sz="2800" dirty="0"/>
              <a:t> at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1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2</a:t>
            </a:r>
            <a:r>
              <a:rPr lang="en-US" sz="2800" dirty="0"/>
              <a:t>, and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3</a:t>
            </a:r>
            <a:r>
              <a:rPr sz="2800" dirty="0"/>
              <a:t> highlighted.</a:t>
            </a:r>
          </a:p>
        </p:txBody>
      </p:sp>
    </p:spTree>
    <p:extLst>
      <p:ext uri="{BB962C8B-B14F-4D97-AF65-F5344CB8AC3E}">
        <p14:creationId xmlns:p14="http://schemas.microsoft.com/office/powerpoint/2010/main" val="402752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</a:t>
            </a:r>
            <a:r>
              <a:rPr lang="en-US" dirty="0"/>
              <a:t>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information contained in these two figures to determine the values of the six trigonometric functions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					b.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27A4A4B9-214E-4344-89E7-9C2F7332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2102" y="2057400"/>
            <a:ext cx="3695698" cy="4152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1F70FC7-BF60-4C76-8F52-157178793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2102827"/>
            <a:ext cx="4151974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8: Graphing </a:t>
            </a:r>
            <a:r>
              <a:rPr lang="en-IN" dirty="0"/>
              <a:t>Transformations of </a:t>
            </a:r>
            <a:r>
              <a:rPr lang="en-US" dirty="0"/>
              <a:t>Trigonometric Functions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887D4D1-0DDB-418F-A7F0-6510DF3FE2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9079" y="1082676"/>
            <a:ext cx="4265842" cy="42658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DDEE8-B087-A20B-F8E8-B329598D9A70}"/>
                  </a:ext>
                </a:extLst>
              </p:cNvPr>
              <p:cNvSpPr txBox="1"/>
              <p:nvPr/>
            </p:nvSpPr>
            <p:spPr>
              <a:xfrm>
                <a:off x="3276600" y="5401907"/>
                <a:ext cx="2306978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DDEE8-B087-A20B-F8E8-B329598D9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01907"/>
                <a:ext cx="2306978" cy="525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With the information given, we can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cot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without effort (make sure you see why this is so). In order to evaluate the remaining four trigonometric functions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, all we need to do is determine the length of the hypotenuse. By the Pythagorean Theorem,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hyp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adj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opp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hyp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hyp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sz="280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S</a:t>
                </a:r>
                <a:r>
                  <a:rPr dirty="0"/>
                  <a:t>o</a:t>
                </a:r>
                <a:r>
                  <a:rPr lang="en-US" dirty="0"/>
                  <a:t> hyp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/>
                  <a:t> 5</a:t>
                </a:r>
                <a:r>
                  <a:rPr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556" t="-2010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Thus</a:t>
                </a:r>
                <a:r>
                  <a:rPr lang="en-US" sz="2800" dirty="0"/>
                  <a:t>,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2800"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852" t="-113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44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the triangle pictured contains a right angle and an </a:t>
                </a:r>
                <a:r>
                  <a:rPr dirty="0"/>
                  <a:t>angle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dirty="0"/>
                  <a:t> radians, the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dirty="0"/>
                  <a:t> must have measure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dirty="0"/>
                  <a:t>; in degree terms, this is 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dirty="0"/>
                  <a:t>‐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dirty="0"/>
                  <a:t>‐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dirty="0"/>
                  <a:t> triangle. Such triangles always have sides in the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1: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dirty="0"/>
                  <a:t>, so even though we are not given the length of any side, we can still evaluate all six trigonometric functions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dirty="0"/>
                  <a:t>. For example, if the shorter leg (the leg adjacent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dirty="0"/>
                  <a:t>) is assumed to have a length of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dirty="0"/>
                  <a:t>, then the other leg must have a length of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dirty="0"/>
                  <a:t> and the hypotenuse must have a length of</a:t>
                </a:r>
                <a:r>
                  <a:rPr lang="en-US" dirty="0"/>
                  <a:t> 2</a:t>
                </a:r>
                <a:r>
                  <a:rPr lang="en-US" i="1" dirty="0"/>
                  <a:t>a</a:t>
                </a:r>
                <a:r>
                  <a:rPr dirty="0"/>
                  <a:t>. So,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sz="3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sz="30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sz="3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sz="3000"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sz="3000"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  <m:r>
                      <a:rPr sz="3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sz="3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69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 Evaluating Trigonometric Functions Using Right Triangles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Similarly,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hyp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adj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79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2518</Words>
  <Application>Microsoft Office PowerPoint</Application>
  <PresentationFormat>On-screen Show (4:3)</PresentationFormat>
  <Paragraphs>189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Cambria Math</vt:lpstr>
      <vt:lpstr>Arial</vt:lpstr>
      <vt:lpstr>Calibri</vt:lpstr>
      <vt:lpstr>Courier New</vt:lpstr>
      <vt:lpstr>Office Theme</vt:lpstr>
      <vt:lpstr>Section 3.R.5</vt:lpstr>
      <vt:lpstr>Trigonometric Functions and Right Triangles</vt:lpstr>
      <vt:lpstr>Definition: Sine, Cosine, and Tangent</vt:lpstr>
      <vt:lpstr>Definition: Cosecant, Secant, and Cotangent</vt:lpstr>
      <vt:lpstr>Example 1:  Evaluating Trigonometric Functions Using Right Triangles—Slide 1</vt:lpstr>
      <vt:lpstr>Example 1:  Evaluating Trigonometric Functions Using Right Triangles—Slide 2</vt:lpstr>
      <vt:lpstr>Example 1:  Evaluating Trigonometric Functions Using Right Triangles—Slide 3</vt:lpstr>
      <vt:lpstr>Example 1:  Evaluating Trigonometric Functions Using Right Triangles—Slide 4</vt:lpstr>
      <vt:lpstr>Example 1:  Evaluating Trigonometric Functions Using Right Triangles—Slide 5</vt:lpstr>
      <vt:lpstr>Example 2: Evaluating Trigonometric Functions Using Right Triangles—Slide 1</vt:lpstr>
      <vt:lpstr>Example 2: Evaluating Trigonometric Functions Using Right Triangles—Slide 2</vt:lpstr>
      <vt:lpstr>Example 2: Evaluating Trigonometric Functions Using Right Triangles—Slide 3</vt:lpstr>
      <vt:lpstr>Example 2: Evaluating Trigonometric Functions Using Right Triangles—Slide 4</vt:lpstr>
      <vt:lpstr>Trigonometric Functions and the Unit Circle</vt:lpstr>
      <vt:lpstr>Note 1</vt:lpstr>
      <vt:lpstr>Example 3: Evaluating Trigonometric Functions Using the Unit Circle—Slide 1</vt:lpstr>
      <vt:lpstr>Example 3: Evaluating Trigonometric Functions Using the Unit Circle—Slide 2</vt:lpstr>
      <vt:lpstr>Example 3: Evaluating Trigonometric Functions Using the Unit Circle—Slide 3</vt:lpstr>
      <vt:lpstr>Example 3: Evaluating Trigonometric Functions Using the Unit Circle—Slide 4</vt:lpstr>
      <vt:lpstr>Example 3: Evaluating Trigonometric Functions Using the Unit Circle—Slide 5</vt:lpstr>
      <vt:lpstr>Definition: Trigonometric Functions Defined for an Arbitrary Angle</vt:lpstr>
      <vt:lpstr>Definition: Reference Angle</vt:lpstr>
      <vt:lpstr>Example 4: Evaluating Trigonometric Functions Using Reference Angles—Slide 1</vt:lpstr>
      <vt:lpstr>Example 4: Evaluating Trigonometric Functions Using Reference Angles—Slide 2</vt:lpstr>
      <vt:lpstr>Example 4: Evaluating Trigonometric Functions Using Reference Angles—Slide 3</vt:lpstr>
      <vt:lpstr>Example 4: Evaluating Trigonometric Functions Using Reference Angles—Slide 4</vt:lpstr>
      <vt:lpstr>Example 4: Evaluating Trigonometric Functions Using Reference Angles—Slide 5</vt:lpstr>
      <vt:lpstr>Note 2</vt:lpstr>
      <vt:lpstr>Definition: Period of a Function</vt:lpstr>
      <vt:lpstr>Even/Odd Identities</vt:lpstr>
      <vt:lpstr>Definition: Amplitude, Period, and Phase Shift—Slide 1</vt:lpstr>
      <vt:lpstr>Definition: Amplitude, Period, and Phase Shift—Slide 2</vt:lpstr>
      <vt:lpstr>Definition: Amplitude, Period, and Phase Shift—Slide 3</vt:lpstr>
      <vt:lpstr>Example 5: Graphing Transformations Trigonometric Functions—Slide 1</vt:lpstr>
      <vt:lpstr>Example 5: Graphing Transformations Trigonometric Functions—Slide 2</vt:lpstr>
      <vt:lpstr>Example 5: Graphing Transformations Trigonometric Functions—Slide 3</vt:lpstr>
      <vt:lpstr>Example 5: Graphing Transformations Trigonometric Functions—Slide 4</vt:lpstr>
      <vt:lpstr>Example 6: Graphing Transformations Trigonometric Functions—Slide 1</vt:lpstr>
      <vt:lpstr>Example 6: Graphing Transformations Trigonometric Functions—Slide 2</vt:lpstr>
      <vt:lpstr>Example 6: Graphing Transformations Trigonometric Functions—Slide 3</vt:lpstr>
      <vt:lpstr>Note 3</vt:lpstr>
      <vt:lpstr>Example 7: Graphing Transformations of Trigonometric Functions—Slide 1</vt:lpstr>
      <vt:lpstr>Example 7: Graphing Transformations of Trigonometric Functions—Slide 2</vt:lpstr>
      <vt:lpstr>Example 7: Graphing Transformations of Trigonometric Functions—Slide 3</vt:lpstr>
      <vt:lpstr>Example 7: Graphing Transformations of Trigonometric Functions—Slide 4</vt:lpstr>
      <vt:lpstr>Example 8: Graphing Transformations of Trigonometric Functions—Slide 1</vt:lpstr>
      <vt:lpstr>Example 8: Graphing Transformations of Trigonometric Functions—Slide 2</vt:lpstr>
      <vt:lpstr>Example 8: Graphing Transformations of Trigonometric Functions—Slide 3</vt:lpstr>
      <vt:lpstr>Example 8: Graphing Transformations of Trigonometric Functions—Slide 4</vt:lpstr>
      <vt:lpstr>Example 8: Graphing Transformations of Trigonometric Functions—Slide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206</cp:revision>
  <dcterms:created xsi:type="dcterms:W3CDTF">2013-04-26T14:43:13Z</dcterms:created>
  <dcterms:modified xsi:type="dcterms:W3CDTF">2025-06-26T19:20:26Z</dcterms:modified>
</cp:coreProperties>
</file>