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handoutMasterIdLst>
    <p:handoutMasterId r:id="rId40"/>
  </p:handoutMasterIdLst>
  <p:sldIdLst>
    <p:sldId id="256" r:id="rId2"/>
    <p:sldId id="285" r:id="rId3"/>
    <p:sldId id="286" r:id="rId4"/>
    <p:sldId id="257" r:id="rId5"/>
    <p:sldId id="258" r:id="rId6"/>
    <p:sldId id="275" r:id="rId7"/>
    <p:sldId id="287" r:id="rId8"/>
    <p:sldId id="288" r:id="rId9"/>
    <p:sldId id="289" r:id="rId10"/>
    <p:sldId id="290" r:id="rId11"/>
    <p:sldId id="291" r:id="rId12"/>
    <p:sldId id="292" r:id="rId13"/>
    <p:sldId id="259" r:id="rId14"/>
    <p:sldId id="260" r:id="rId15"/>
    <p:sldId id="261" r:id="rId16"/>
    <p:sldId id="262" r:id="rId17"/>
    <p:sldId id="264" r:id="rId18"/>
    <p:sldId id="266" r:id="rId19"/>
    <p:sldId id="267" r:id="rId20"/>
    <p:sldId id="268" r:id="rId21"/>
    <p:sldId id="269" r:id="rId22"/>
    <p:sldId id="300" r:id="rId23"/>
    <p:sldId id="301" r:id="rId24"/>
    <p:sldId id="293" r:id="rId25"/>
    <p:sldId id="306" r:id="rId26"/>
    <p:sldId id="294" r:id="rId27"/>
    <p:sldId id="295" r:id="rId28"/>
    <p:sldId id="296" r:id="rId29"/>
    <p:sldId id="307" r:id="rId30"/>
    <p:sldId id="270" r:id="rId31"/>
    <p:sldId id="271" r:id="rId32"/>
    <p:sldId id="274" r:id="rId33"/>
    <p:sldId id="280" r:id="rId34"/>
    <p:sldId id="308" r:id="rId35"/>
    <p:sldId id="309" r:id="rId36"/>
    <p:sldId id="277" r:id="rId37"/>
    <p:sldId id="278"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E7E"/>
    <a:srgbClr val="000000"/>
    <a:srgbClr val="00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05" autoAdjust="0"/>
    <p:restoredTop sz="94721" autoAdjust="0"/>
  </p:normalViewPr>
  <p:slideViewPr>
    <p:cSldViewPr>
      <p:cViewPr varScale="1">
        <p:scale>
          <a:sx n="105" d="100"/>
          <a:sy n="105" d="100"/>
        </p:scale>
        <p:origin x="1056"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2593934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060DA8-C176-4674-B244-F2449830EBC7}" type="datetimeFigureOut">
              <a:rPr lang="en-US" smtClean="0"/>
              <a:pPr/>
              <a:t>6/25/2025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6137BB-B22E-4460-8B89-5C14C2DC49D5}" type="slidenum">
              <a:rPr lang="en-US" smtClean="0"/>
              <a:pPr/>
              <a:t>‹#›</a:t>
            </a:fld>
            <a:endParaRPr lang="en-US"/>
          </a:p>
        </p:txBody>
      </p:sp>
    </p:spTree>
    <p:extLst>
      <p:ext uri="{BB962C8B-B14F-4D97-AF65-F5344CB8AC3E}">
        <p14:creationId xmlns:p14="http://schemas.microsoft.com/office/powerpoint/2010/main" val="1806114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4188099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3731230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136768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31401692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31.bin"/><Relationship Id="rId13" Type="http://schemas.openxmlformats.org/officeDocument/2006/relationships/image" Target="../media/image34.wmf"/><Relationship Id="rId3" Type="http://schemas.openxmlformats.org/officeDocument/2006/relationships/image" Target="../media/image29.wmf"/><Relationship Id="rId7" Type="http://schemas.openxmlformats.org/officeDocument/2006/relationships/image" Target="../media/image31.wmf"/><Relationship Id="rId12" Type="http://schemas.openxmlformats.org/officeDocument/2006/relationships/oleObject" Target="../embeddings/oleObject33.bin"/><Relationship Id="rId17" Type="http://schemas.openxmlformats.org/officeDocument/2006/relationships/image" Target="../media/image36.wmf"/><Relationship Id="rId2" Type="http://schemas.openxmlformats.org/officeDocument/2006/relationships/oleObject" Target="../embeddings/oleObject28.bin"/><Relationship Id="rId16"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oleObject" Target="../embeddings/oleObject30.bin"/><Relationship Id="rId11" Type="http://schemas.openxmlformats.org/officeDocument/2006/relationships/image" Target="../media/image33.wmf"/><Relationship Id="rId5" Type="http://schemas.openxmlformats.org/officeDocument/2006/relationships/image" Target="../media/image30.wmf"/><Relationship Id="rId15" Type="http://schemas.openxmlformats.org/officeDocument/2006/relationships/image" Target="../media/image35.wmf"/><Relationship Id="rId10" Type="http://schemas.openxmlformats.org/officeDocument/2006/relationships/oleObject" Target="../embeddings/oleObject32.bin"/><Relationship Id="rId4" Type="http://schemas.openxmlformats.org/officeDocument/2006/relationships/oleObject" Target="../embeddings/oleObject29.bin"/><Relationship Id="rId9" Type="http://schemas.openxmlformats.org/officeDocument/2006/relationships/image" Target="../media/image32.wmf"/><Relationship Id="rId14" Type="http://schemas.openxmlformats.org/officeDocument/2006/relationships/oleObject" Target="../embeddings/oleObject34.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9.bin"/><Relationship Id="rId13" Type="http://schemas.openxmlformats.org/officeDocument/2006/relationships/image" Target="../media/image42.wmf"/><Relationship Id="rId3" Type="http://schemas.openxmlformats.org/officeDocument/2006/relationships/image" Target="../media/image37.wmf"/><Relationship Id="rId7" Type="http://schemas.openxmlformats.org/officeDocument/2006/relationships/image" Target="../media/image39.wmf"/><Relationship Id="rId12" Type="http://schemas.openxmlformats.org/officeDocument/2006/relationships/oleObject" Target="../embeddings/oleObject41.bin"/><Relationship Id="rId2" Type="http://schemas.openxmlformats.org/officeDocument/2006/relationships/oleObject" Target="../embeddings/oleObject36.bin"/><Relationship Id="rId1" Type="http://schemas.openxmlformats.org/officeDocument/2006/relationships/slideLayout" Target="../slideLayouts/slideLayout2.xml"/><Relationship Id="rId6" Type="http://schemas.openxmlformats.org/officeDocument/2006/relationships/oleObject" Target="../embeddings/oleObject38.bin"/><Relationship Id="rId11" Type="http://schemas.openxmlformats.org/officeDocument/2006/relationships/image" Target="../media/image41.wmf"/><Relationship Id="rId5" Type="http://schemas.openxmlformats.org/officeDocument/2006/relationships/image" Target="../media/image38.wmf"/><Relationship Id="rId10" Type="http://schemas.openxmlformats.org/officeDocument/2006/relationships/oleObject" Target="../embeddings/oleObject40.bin"/><Relationship Id="rId4" Type="http://schemas.openxmlformats.org/officeDocument/2006/relationships/oleObject" Target="../embeddings/oleObject37.bin"/><Relationship Id="rId9" Type="http://schemas.openxmlformats.org/officeDocument/2006/relationships/image" Target="../media/image40.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45.bin"/><Relationship Id="rId13" Type="http://schemas.openxmlformats.org/officeDocument/2006/relationships/image" Target="../media/image48.wmf"/><Relationship Id="rId3" Type="http://schemas.openxmlformats.org/officeDocument/2006/relationships/image" Target="../media/image43.wmf"/><Relationship Id="rId7" Type="http://schemas.openxmlformats.org/officeDocument/2006/relationships/image" Target="../media/image45.wmf"/><Relationship Id="rId12" Type="http://schemas.openxmlformats.org/officeDocument/2006/relationships/oleObject" Target="../embeddings/oleObject47.bin"/><Relationship Id="rId2" Type="http://schemas.openxmlformats.org/officeDocument/2006/relationships/oleObject" Target="../embeddings/oleObject42.bin"/><Relationship Id="rId1" Type="http://schemas.openxmlformats.org/officeDocument/2006/relationships/slideLayout" Target="../slideLayouts/slideLayout2.xml"/><Relationship Id="rId6" Type="http://schemas.openxmlformats.org/officeDocument/2006/relationships/oleObject" Target="../embeddings/oleObject44.bin"/><Relationship Id="rId11" Type="http://schemas.openxmlformats.org/officeDocument/2006/relationships/image" Target="../media/image47.wmf"/><Relationship Id="rId5" Type="http://schemas.openxmlformats.org/officeDocument/2006/relationships/image" Target="../media/image44.wmf"/><Relationship Id="rId15" Type="http://schemas.openxmlformats.org/officeDocument/2006/relationships/image" Target="../media/image49.wmf"/><Relationship Id="rId10" Type="http://schemas.openxmlformats.org/officeDocument/2006/relationships/oleObject" Target="../embeddings/oleObject46.bin"/><Relationship Id="rId4" Type="http://schemas.openxmlformats.org/officeDocument/2006/relationships/oleObject" Target="../embeddings/oleObject43.bin"/><Relationship Id="rId9" Type="http://schemas.openxmlformats.org/officeDocument/2006/relationships/image" Target="../media/image46.wmf"/><Relationship Id="rId14" Type="http://schemas.openxmlformats.org/officeDocument/2006/relationships/oleObject" Target="../embeddings/oleObject48.bin"/></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70.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80.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s>
</file>

<file path=ppt/slides/_rels/slide20.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52.bin"/><Relationship Id="rId3" Type="http://schemas.openxmlformats.org/officeDocument/2006/relationships/image" Target="../media/image52.wmf"/><Relationship Id="rId7" Type="http://schemas.openxmlformats.org/officeDocument/2006/relationships/image" Target="../media/image54.wmf"/><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56.wmf"/><Relationship Id="rId5" Type="http://schemas.openxmlformats.org/officeDocument/2006/relationships/image" Target="../media/image53.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55.wmf"/></Relationships>
</file>

<file path=ppt/slides/_rels/slide24.xml.rels><?xml version="1.0" encoding="UTF-8" standalone="yes"?>
<Relationships xmlns="http://schemas.openxmlformats.org/package/2006/relationships"><Relationship Id="rId2" Type="http://schemas.openxmlformats.org/officeDocument/2006/relationships/image" Target="../media/image50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57.bin"/><Relationship Id="rId3" Type="http://schemas.openxmlformats.org/officeDocument/2006/relationships/image" Target="../media/image57.wmf"/><Relationship Id="rId7" Type="http://schemas.openxmlformats.org/officeDocument/2006/relationships/image" Target="../media/image59.wmf"/><Relationship Id="rId2" Type="http://schemas.openxmlformats.org/officeDocument/2006/relationships/oleObject" Target="../embeddings/oleObject54.bin"/><Relationship Id="rId1" Type="http://schemas.openxmlformats.org/officeDocument/2006/relationships/slideLayout" Target="../slideLayouts/slideLayout2.xml"/><Relationship Id="rId6" Type="http://schemas.openxmlformats.org/officeDocument/2006/relationships/oleObject" Target="../embeddings/oleObject56.bin"/><Relationship Id="rId5" Type="http://schemas.openxmlformats.org/officeDocument/2006/relationships/image" Target="../media/image58.wmf"/><Relationship Id="rId4" Type="http://schemas.openxmlformats.org/officeDocument/2006/relationships/oleObject" Target="../embeddings/oleObject55.bin"/><Relationship Id="rId9" Type="http://schemas.openxmlformats.org/officeDocument/2006/relationships/image" Target="../media/image60.wmf"/></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61.bin"/><Relationship Id="rId13" Type="http://schemas.openxmlformats.org/officeDocument/2006/relationships/image" Target="../media/image66.wmf"/><Relationship Id="rId3" Type="http://schemas.openxmlformats.org/officeDocument/2006/relationships/image" Target="../media/image61.wmf"/><Relationship Id="rId7" Type="http://schemas.openxmlformats.org/officeDocument/2006/relationships/image" Target="../media/image63.wmf"/><Relationship Id="rId12" Type="http://schemas.openxmlformats.org/officeDocument/2006/relationships/oleObject" Target="../embeddings/oleObject63.bin"/><Relationship Id="rId2" Type="http://schemas.openxmlformats.org/officeDocument/2006/relationships/oleObject" Target="../embeddings/oleObject58.bin"/><Relationship Id="rId1" Type="http://schemas.openxmlformats.org/officeDocument/2006/relationships/slideLayout" Target="../slideLayouts/slideLayout2.xml"/><Relationship Id="rId6" Type="http://schemas.openxmlformats.org/officeDocument/2006/relationships/oleObject" Target="../embeddings/oleObject60.bin"/><Relationship Id="rId11" Type="http://schemas.openxmlformats.org/officeDocument/2006/relationships/image" Target="../media/image65.wmf"/><Relationship Id="rId5" Type="http://schemas.openxmlformats.org/officeDocument/2006/relationships/image" Target="../media/image62.wmf"/><Relationship Id="rId15" Type="http://schemas.openxmlformats.org/officeDocument/2006/relationships/image" Target="../media/image67.wmf"/><Relationship Id="rId10" Type="http://schemas.openxmlformats.org/officeDocument/2006/relationships/oleObject" Target="../embeddings/oleObject62.bin"/><Relationship Id="rId4" Type="http://schemas.openxmlformats.org/officeDocument/2006/relationships/oleObject" Target="../embeddings/oleObject59.bin"/><Relationship Id="rId9" Type="http://schemas.openxmlformats.org/officeDocument/2006/relationships/image" Target="../media/image64.wmf"/><Relationship Id="rId14" Type="http://schemas.openxmlformats.org/officeDocument/2006/relationships/oleObject" Target="../embeddings/oleObject64.bin"/></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68.bin"/><Relationship Id="rId13" Type="http://schemas.openxmlformats.org/officeDocument/2006/relationships/image" Target="../media/image73.wmf"/><Relationship Id="rId3" Type="http://schemas.openxmlformats.org/officeDocument/2006/relationships/image" Target="../media/image68.wmf"/><Relationship Id="rId7" Type="http://schemas.openxmlformats.org/officeDocument/2006/relationships/image" Target="../media/image70.wmf"/><Relationship Id="rId12" Type="http://schemas.openxmlformats.org/officeDocument/2006/relationships/oleObject" Target="../embeddings/oleObject70.bin"/><Relationship Id="rId2" Type="http://schemas.openxmlformats.org/officeDocument/2006/relationships/oleObject" Target="../embeddings/oleObject65.bin"/><Relationship Id="rId16" Type="http://schemas.openxmlformats.org/officeDocument/2006/relationships/image" Target="../media/image76.png"/><Relationship Id="rId1" Type="http://schemas.openxmlformats.org/officeDocument/2006/relationships/slideLayout" Target="../slideLayouts/slideLayout2.xml"/><Relationship Id="rId6" Type="http://schemas.openxmlformats.org/officeDocument/2006/relationships/oleObject" Target="../embeddings/oleObject67.bin"/><Relationship Id="rId11" Type="http://schemas.openxmlformats.org/officeDocument/2006/relationships/image" Target="../media/image72.wmf"/><Relationship Id="rId5" Type="http://schemas.openxmlformats.org/officeDocument/2006/relationships/image" Target="../media/image69.wmf"/><Relationship Id="rId15" Type="http://schemas.openxmlformats.org/officeDocument/2006/relationships/image" Target="../media/image74.wmf"/><Relationship Id="rId10" Type="http://schemas.openxmlformats.org/officeDocument/2006/relationships/oleObject" Target="../embeddings/oleObject69.bin"/><Relationship Id="rId4" Type="http://schemas.openxmlformats.org/officeDocument/2006/relationships/oleObject" Target="../embeddings/oleObject66.bin"/><Relationship Id="rId9" Type="http://schemas.openxmlformats.org/officeDocument/2006/relationships/image" Target="../media/image71.wmf"/><Relationship Id="rId14" Type="http://schemas.openxmlformats.org/officeDocument/2006/relationships/oleObject" Target="../embeddings/oleObject71.bin"/></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75.bin"/><Relationship Id="rId13" Type="http://schemas.openxmlformats.org/officeDocument/2006/relationships/image" Target="../media/image80.wmf"/><Relationship Id="rId3" Type="http://schemas.openxmlformats.org/officeDocument/2006/relationships/image" Target="../media/image75.wmf"/><Relationship Id="rId7" Type="http://schemas.openxmlformats.org/officeDocument/2006/relationships/image" Target="../media/image77.wmf"/><Relationship Id="rId12" Type="http://schemas.openxmlformats.org/officeDocument/2006/relationships/oleObject" Target="../embeddings/oleObject77.bin"/><Relationship Id="rId2" Type="http://schemas.openxmlformats.org/officeDocument/2006/relationships/oleObject" Target="../embeddings/oleObject72.bin"/><Relationship Id="rId1" Type="http://schemas.openxmlformats.org/officeDocument/2006/relationships/slideLayout" Target="../slideLayouts/slideLayout2.xml"/><Relationship Id="rId6" Type="http://schemas.openxmlformats.org/officeDocument/2006/relationships/oleObject" Target="../embeddings/oleObject74.bin"/><Relationship Id="rId11" Type="http://schemas.openxmlformats.org/officeDocument/2006/relationships/image" Target="../media/image79.wmf"/><Relationship Id="rId5" Type="http://schemas.openxmlformats.org/officeDocument/2006/relationships/image" Target="../media/image76.wmf"/><Relationship Id="rId10" Type="http://schemas.openxmlformats.org/officeDocument/2006/relationships/oleObject" Target="../embeddings/oleObject76.bin"/><Relationship Id="rId4" Type="http://schemas.openxmlformats.org/officeDocument/2006/relationships/oleObject" Target="../embeddings/oleObject73.bin"/><Relationship Id="rId9" Type="http://schemas.openxmlformats.org/officeDocument/2006/relationships/image" Target="../media/image78.wmf"/></Relationships>
</file>

<file path=ppt/slides/_rels/slide29.xml.rels><?xml version="1.0" encoding="UTF-8" standalone="yes"?>
<Relationships xmlns="http://schemas.openxmlformats.org/package/2006/relationships"><Relationship Id="rId2" Type="http://schemas.openxmlformats.org/officeDocument/2006/relationships/image" Target="../media/image7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81.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82.png"/><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image" Target="../media/image79.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9.bin"/><Relationship Id="rId13" Type="http://schemas.openxmlformats.org/officeDocument/2006/relationships/image" Target="../media/image12.wmf"/><Relationship Id="rId3" Type="http://schemas.openxmlformats.org/officeDocument/2006/relationships/image" Target="../media/image7.wmf"/><Relationship Id="rId7" Type="http://schemas.openxmlformats.org/officeDocument/2006/relationships/image" Target="../media/image9.wmf"/><Relationship Id="rId12" Type="http://schemas.openxmlformats.org/officeDocument/2006/relationships/oleObject" Target="../embeddings/oleObject11.bin"/><Relationship Id="rId2" Type="http://schemas.openxmlformats.org/officeDocument/2006/relationships/oleObject" Target="../embeddings/oleObject6.bin"/><Relationship Id="rId1" Type="http://schemas.openxmlformats.org/officeDocument/2006/relationships/slideLayout" Target="../slideLayouts/slideLayout2.xml"/><Relationship Id="rId6" Type="http://schemas.openxmlformats.org/officeDocument/2006/relationships/oleObject" Target="../embeddings/oleObject8.bin"/><Relationship Id="rId11" Type="http://schemas.openxmlformats.org/officeDocument/2006/relationships/image" Target="../media/image11.wmf"/><Relationship Id="rId5" Type="http://schemas.openxmlformats.org/officeDocument/2006/relationships/image" Target="../media/image8.wmf"/><Relationship Id="rId15" Type="http://schemas.openxmlformats.org/officeDocument/2006/relationships/image" Target="../media/image13.wmf"/><Relationship Id="rId10" Type="http://schemas.openxmlformats.org/officeDocument/2006/relationships/oleObject" Target="../embeddings/oleObject10.bin"/><Relationship Id="rId4" Type="http://schemas.openxmlformats.org/officeDocument/2006/relationships/oleObject" Target="../embeddings/oleObject7.bin"/><Relationship Id="rId9" Type="http://schemas.openxmlformats.org/officeDocument/2006/relationships/image" Target="../media/image10.wmf"/><Relationship Id="rId14" Type="http://schemas.openxmlformats.org/officeDocument/2006/relationships/oleObject" Target="../embeddings/oleObject12.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6.bin"/><Relationship Id="rId13" Type="http://schemas.openxmlformats.org/officeDocument/2006/relationships/image" Target="../media/image19.wmf"/><Relationship Id="rId3" Type="http://schemas.openxmlformats.org/officeDocument/2006/relationships/image" Target="../media/image14.wmf"/><Relationship Id="rId7" Type="http://schemas.openxmlformats.org/officeDocument/2006/relationships/image" Target="../media/image16.wmf"/><Relationship Id="rId12" Type="http://schemas.openxmlformats.org/officeDocument/2006/relationships/oleObject" Target="../embeddings/oleObject18.bin"/><Relationship Id="rId2" Type="http://schemas.openxmlformats.org/officeDocument/2006/relationships/oleObject" Target="../embeddings/oleObject13.bin"/><Relationship Id="rId1" Type="http://schemas.openxmlformats.org/officeDocument/2006/relationships/slideLayout" Target="../slideLayouts/slideLayout2.xml"/><Relationship Id="rId6" Type="http://schemas.openxmlformats.org/officeDocument/2006/relationships/oleObject" Target="../embeddings/oleObject15.bin"/><Relationship Id="rId11" Type="http://schemas.openxmlformats.org/officeDocument/2006/relationships/image" Target="../media/image18.wmf"/><Relationship Id="rId5" Type="http://schemas.openxmlformats.org/officeDocument/2006/relationships/image" Target="../media/image15.wmf"/><Relationship Id="rId15" Type="http://schemas.openxmlformats.org/officeDocument/2006/relationships/image" Target="../media/image20.wmf"/><Relationship Id="rId10" Type="http://schemas.openxmlformats.org/officeDocument/2006/relationships/oleObject" Target="../embeddings/oleObject17.bin"/><Relationship Id="rId4" Type="http://schemas.openxmlformats.org/officeDocument/2006/relationships/oleObject" Target="../embeddings/oleObject14.bin"/><Relationship Id="rId9" Type="http://schemas.openxmlformats.org/officeDocument/2006/relationships/image" Target="../media/image17.wmf"/><Relationship Id="rId14" Type="http://schemas.openxmlformats.org/officeDocument/2006/relationships/oleObject" Target="../embeddings/oleObject19.bin"/></Relationships>
</file>

<file path=ppt/slides/_rels/slide8.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oleObject" Target="../embeddings/oleObject20.bin"/><Relationship Id="rId1" Type="http://schemas.openxmlformats.org/officeDocument/2006/relationships/slideLayout" Target="../slideLayouts/slideLayout2.xml"/><Relationship Id="rId5" Type="http://schemas.openxmlformats.org/officeDocument/2006/relationships/image" Target="../media/image22.wmf"/><Relationship Id="rId4" Type="http://schemas.openxmlformats.org/officeDocument/2006/relationships/oleObject" Target="../embeddings/oleObject21.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5.bin"/><Relationship Id="rId13" Type="http://schemas.openxmlformats.org/officeDocument/2006/relationships/image" Target="../media/image28.wmf"/><Relationship Id="rId3" Type="http://schemas.openxmlformats.org/officeDocument/2006/relationships/image" Target="../media/image23.wmf"/><Relationship Id="rId7" Type="http://schemas.openxmlformats.org/officeDocument/2006/relationships/image" Target="../media/image25.wmf"/><Relationship Id="rId12" Type="http://schemas.openxmlformats.org/officeDocument/2006/relationships/oleObject" Target="../embeddings/oleObject27.bin"/><Relationship Id="rId2" Type="http://schemas.openxmlformats.org/officeDocument/2006/relationships/oleObject" Target="../embeddings/oleObject22.bin"/><Relationship Id="rId1" Type="http://schemas.openxmlformats.org/officeDocument/2006/relationships/slideLayout" Target="../slideLayouts/slideLayout2.xml"/><Relationship Id="rId6" Type="http://schemas.openxmlformats.org/officeDocument/2006/relationships/oleObject" Target="../embeddings/oleObject24.bin"/><Relationship Id="rId11" Type="http://schemas.openxmlformats.org/officeDocument/2006/relationships/image" Target="../media/image27.wmf"/><Relationship Id="rId5" Type="http://schemas.openxmlformats.org/officeDocument/2006/relationships/image" Target="../media/image24.wmf"/><Relationship Id="rId10" Type="http://schemas.openxmlformats.org/officeDocument/2006/relationships/oleObject" Target="../embeddings/oleObject26.bin"/><Relationship Id="rId4" Type="http://schemas.openxmlformats.org/officeDocument/2006/relationships/oleObject" Target="../embeddings/oleObject23.bin"/><Relationship Id="rId9" Type="http://schemas.openxmlformats.org/officeDocument/2006/relationships/image" Target="../media/image2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3.R.4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Exponential and Logarithmic Equations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382000" cy="4572000"/>
          </a:xfrm>
        </p:spPr>
        <p:txBody>
          <a:bodyPr/>
          <a:lstStyle/>
          <a:p>
            <a:pPr marL="514350" indent="-514350">
              <a:buFont typeface="+mj-lt"/>
              <a:buAutoNum type="alphaLcPeriod" startAt="2"/>
            </a:pPr>
            <a:r>
              <a:rPr lang="en-US" dirty="0"/>
              <a:t>The base is 6, not 10 or </a:t>
            </a:r>
            <a:r>
              <a:rPr lang="en-US" i="1" dirty="0"/>
              <a:t>e</a:t>
            </a:r>
            <a:r>
              <a:rPr lang="en-US" dirty="0"/>
              <a:t>, but we can solve by taking the log of both sides or by taking the </a:t>
            </a:r>
            <a:r>
              <a:rPr lang="en-US" dirty="0" err="1"/>
              <a:t>ln</a:t>
            </a:r>
            <a:r>
              <a:rPr lang="en-US" dirty="0"/>
              <a:t> of both sides. The result is the same.  </a:t>
            </a:r>
          </a:p>
          <a:p>
            <a:r>
              <a:rPr lang="en-US" sz="2600" b="1" dirty="0"/>
              <a:t>Taking the log of both sides:     Taking the ln of both sides: </a:t>
            </a:r>
            <a:r>
              <a:rPr lang="en-US" b="1" dirty="0"/>
              <a:t>				        </a:t>
            </a:r>
          </a:p>
          <a:p>
            <a:pPr marL="514350" indent="-514350"/>
            <a:endParaRPr lang="en-US" dirty="0"/>
          </a:p>
        </p:txBody>
      </p:sp>
      <p:sp>
        <p:nvSpPr>
          <p:cNvPr id="3" name="Title 2"/>
          <p:cNvSpPr>
            <a:spLocks noGrp="1"/>
          </p:cNvSpPr>
          <p:nvPr>
            <p:ph type="title"/>
          </p:nvPr>
        </p:nvSpPr>
        <p:spPr/>
        <p:txBody>
          <a:bodyPr/>
          <a:lstStyle/>
          <a:p>
            <a:r>
              <a:rPr lang="en-US" dirty="0"/>
              <a:t>Example 2: Solving Exponential Equations with Different Bases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3</a:t>
            </a:r>
          </a:p>
        </p:txBody>
      </p:sp>
      <p:graphicFrame>
        <p:nvGraphicFramePr>
          <p:cNvPr id="56322" name="Object 2"/>
          <p:cNvGraphicFramePr>
            <a:graphicFrameLocks noChangeAspect="1"/>
          </p:cNvGraphicFramePr>
          <p:nvPr/>
        </p:nvGraphicFramePr>
        <p:xfrm>
          <a:off x="1600200" y="3276600"/>
          <a:ext cx="1028700" cy="381000"/>
        </p:xfrm>
        <a:graphic>
          <a:graphicData uri="http://schemas.openxmlformats.org/presentationml/2006/ole">
            <mc:AlternateContent xmlns:mc="http://schemas.openxmlformats.org/markup-compatibility/2006">
              <mc:Choice xmlns:v="urn:schemas-microsoft-com:vml" Requires="v">
                <p:oleObj name="Equation" r:id="rId2" imgW="1028520" imgH="380880" progId="Equation.DSMT4">
                  <p:embed/>
                </p:oleObj>
              </mc:Choice>
              <mc:Fallback>
                <p:oleObj name="Equation" r:id="rId2" imgW="102852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3276600"/>
                        <a:ext cx="1028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4" name="Object 4"/>
          <p:cNvGraphicFramePr>
            <a:graphicFrameLocks noChangeAspect="1"/>
          </p:cNvGraphicFramePr>
          <p:nvPr/>
        </p:nvGraphicFramePr>
        <p:xfrm>
          <a:off x="1136590" y="3783366"/>
          <a:ext cx="1955800" cy="469900"/>
        </p:xfrm>
        <a:graphic>
          <a:graphicData uri="http://schemas.openxmlformats.org/presentationml/2006/ole">
            <mc:AlternateContent xmlns:mc="http://schemas.openxmlformats.org/markup-compatibility/2006">
              <mc:Choice xmlns:v="urn:schemas-microsoft-com:vml" Requires="v">
                <p:oleObj name="Equation" r:id="rId4" imgW="1955520" imgH="469800" progId="Equation.DSMT4">
                  <p:embed/>
                </p:oleObj>
              </mc:Choice>
              <mc:Fallback>
                <p:oleObj name="Equation" r:id="rId4" imgW="195552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6590" y="3783366"/>
                        <a:ext cx="195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5" name="Object 5"/>
          <p:cNvGraphicFramePr>
            <a:graphicFrameLocks noChangeAspect="1"/>
          </p:cNvGraphicFramePr>
          <p:nvPr/>
        </p:nvGraphicFramePr>
        <p:xfrm>
          <a:off x="946210" y="4419600"/>
          <a:ext cx="2159000" cy="393700"/>
        </p:xfrm>
        <a:graphic>
          <a:graphicData uri="http://schemas.openxmlformats.org/presentationml/2006/ole">
            <mc:AlternateContent xmlns:mc="http://schemas.openxmlformats.org/markup-compatibility/2006">
              <mc:Choice xmlns:v="urn:schemas-microsoft-com:vml" Requires="v">
                <p:oleObj name="Equation" r:id="rId6" imgW="2158920" imgH="393480" progId="Equation.DSMT4">
                  <p:embed/>
                </p:oleObj>
              </mc:Choice>
              <mc:Fallback>
                <p:oleObj name="Equation" r:id="rId6" imgW="2158920" imgH="3934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46210" y="4419600"/>
                        <a:ext cx="2159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6" name="Object 6"/>
          <p:cNvGraphicFramePr>
            <a:graphicFrameLocks noChangeAspect="1"/>
          </p:cNvGraphicFramePr>
          <p:nvPr/>
        </p:nvGraphicFramePr>
        <p:xfrm>
          <a:off x="1758890" y="4944122"/>
          <a:ext cx="1409700" cy="927100"/>
        </p:xfrm>
        <a:graphic>
          <a:graphicData uri="http://schemas.openxmlformats.org/presentationml/2006/ole">
            <mc:AlternateContent xmlns:mc="http://schemas.openxmlformats.org/markup-compatibility/2006">
              <mc:Choice xmlns:v="urn:schemas-microsoft-com:vml" Requires="v">
                <p:oleObj name="Equation" r:id="rId8" imgW="1409400" imgH="927000" progId="Equation.DSMT4">
                  <p:embed/>
                </p:oleObj>
              </mc:Choice>
              <mc:Fallback>
                <p:oleObj name="Equation" r:id="rId8" imgW="1409400" imgH="9270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8890" y="4944122"/>
                        <a:ext cx="1409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7" name="Object 7"/>
          <p:cNvGraphicFramePr>
            <a:graphicFrameLocks noChangeAspect="1"/>
          </p:cNvGraphicFramePr>
          <p:nvPr/>
        </p:nvGraphicFramePr>
        <p:xfrm>
          <a:off x="5822950" y="3276600"/>
          <a:ext cx="1028700" cy="381000"/>
        </p:xfrm>
        <a:graphic>
          <a:graphicData uri="http://schemas.openxmlformats.org/presentationml/2006/ole">
            <mc:AlternateContent xmlns:mc="http://schemas.openxmlformats.org/markup-compatibility/2006">
              <mc:Choice xmlns:v="urn:schemas-microsoft-com:vml" Requires="v">
                <p:oleObj name="Equation" r:id="rId10" imgW="1028520" imgH="380880" progId="Equation.DSMT4">
                  <p:embed/>
                </p:oleObj>
              </mc:Choice>
              <mc:Fallback>
                <p:oleObj name="Equation" r:id="rId10" imgW="1028520" imgH="3808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22950" y="3276600"/>
                        <a:ext cx="1028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8" name="Object 8"/>
          <p:cNvGraphicFramePr>
            <a:graphicFrameLocks noChangeAspect="1"/>
          </p:cNvGraphicFramePr>
          <p:nvPr/>
        </p:nvGraphicFramePr>
        <p:xfrm>
          <a:off x="5543550" y="3783013"/>
          <a:ext cx="1587500" cy="469900"/>
        </p:xfrm>
        <a:graphic>
          <a:graphicData uri="http://schemas.openxmlformats.org/presentationml/2006/ole">
            <mc:AlternateContent xmlns:mc="http://schemas.openxmlformats.org/markup-compatibility/2006">
              <mc:Choice xmlns:v="urn:schemas-microsoft-com:vml" Requires="v">
                <p:oleObj name="Equation" r:id="rId12" imgW="1587240" imgH="469800" progId="Equation.DSMT4">
                  <p:embed/>
                </p:oleObj>
              </mc:Choice>
              <mc:Fallback>
                <p:oleObj name="Equation" r:id="rId12" imgW="1587240" imgH="4698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543550" y="3783013"/>
                        <a:ext cx="1587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9" name="Object 9"/>
          <p:cNvGraphicFramePr>
            <a:graphicFrameLocks noChangeAspect="1"/>
          </p:cNvGraphicFramePr>
          <p:nvPr/>
        </p:nvGraphicFramePr>
        <p:xfrm>
          <a:off x="5359400" y="4419600"/>
          <a:ext cx="1778000" cy="393700"/>
        </p:xfrm>
        <a:graphic>
          <a:graphicData uri="http://schemas.openxmlformats.org/presentationml/2006/ole">
            <mc:AlternateContent xmlns:mc="http://schemas.openxmlformats.org/markup-compatibility/2006">
              <mc:Choice xmlns:v="urn:schemas-microsoft-com:vml" Requires="v">
                <p:oleObj name="Equation" r:id="rId14" imgW="1777680" imgH="393480" progId="Equation.DSMT4">
                  <p:embed/>
                </p:oleObj>
              </mc:Choice>
              <mc:Fallback>
                <p:oleObj name="Equation" r:id="rId14" imgW="1777680" imgH="39348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359400" y="4419600"/>
                        <a:ext cx="1778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30" name="Object 10"/>
          <p:cNvGraphicFramePr>
            <a:graphicFrameLocks noChangeAspect="1"/>
          </p:cNvGraphicFramePr>
          <p:nvPr/>
        </p:nvGraphicFramePr>
        <p:xfrm>
          <a:off x="6005926" y="4943475"/>
          <a:ext cx="1219200" cy="927100"/>
        </p:xfrm>
        <a:graphic>
          <a:graphicData uri="http://schemas.openxmlformats.org/presentationml/2006/ole">
            <mc:AlternateContent xmlns:mc="http://schemas.openxmlformats.org/markup-compatibility/2006">
              <mc:Choice xmlns:v="urn:schemas-microsoft-com:vml" Requires="v">
                <p:oleObj name="Equation" r:id="rId16" imgW="1218960" imgH="927000" progId="Equation.DSMT4">
                  <p:embed/>
                </p:oleObj>
              </mc:Choice>
              <mc:Fallback>
                <p:oleObj name="Equation" r:id="rId16" imgW="1218960" imgH="92700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005926" y="4943475"/>
                        <a:ext cx="12192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t>Using a calculator:			Using a calculator:</a:t>
            </a:r>
          </a:p>
          <a:p>
            <a:endParaRPr lang="en-US" b="1" dirty="0"/>
          </a:p>
          <a:p>
            <a:endParaRPr lang="en-US" b="1" dirty="0"/>
          </a:p>
          <a:p>
            <a:endParaRPr lang="en-US" b="1" dirty="0"/>
          </a:p>
          <a:p>
            <a:pPr marL="514350" indent="-514350">
              <a:buFont typeface="+mj-lt"/>
              <a:buAutoNum type="alphaLcPeriod" startAt="3"/>
            </a:pPr>
            <a:endParaRPr lang="en-US" dirty="0"/>
          </a:p>
          <a:p>
            <a:pPr marL="514350" indent="-514350">
              <a:buFont typeface="+mj-lt"/>
              <a:buAutoNum type="alphaLcPeriod" startAt="3"/>
            </a:pPr>
            <a:r>
              <a:rPr lang="en-US" dirty="0"/>
              <a:t> </a:t>
            </a:r>
          </a:p>
          <a:p>
            <a:endParaRPr lang="en-US" b="1" dirty="0"/>
          </a:p>
          <a:p>
            <a:endParaRPr lang="en-US" b="1" dirty="0"/>
          </a:p>
          <a:p>
            <a:endParaRPr lang="en-US" dirty="0"/>
          </a:p>
        </p:txBody>
      </p:sp>
      <p:sp>
        <p:nvSpPr>
          <p:cNvPr id="3" name="Title 2"/>
          <p:cNvSpPr>
            <a:spLocks noGrp="1"/>
          </p:cNvSpPr>
          <p:nvPr>
            <p:ph type="title"/>
          </p:nvPr>
        </p:nvSpPr>
        <p:spPr/>
        <p:txBody>
          <a:bodyPr/>
          <a:lstStyle/>
          <a:p>
            <a:r>
              <a:rPr lang="en-US" dirty="0"/>
              <a:t>Example 2: Solving Exponential Equations with Different Bases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4</a:t>
            </a:r>
          </a:p>
        </p:txBody>
      </p:sp>
      <p:graphicFrame>
        <p:nvGraphicFramePr>
          <p:cNvPr id="57347" name="Object 3"/>
          <p:cNvGraphicFramePr>
            <a:graphicFrameLocks noChangeAspect="1"/>
          </p:cNvGraphicFramePr>
          <p:nvPr/>
        </p:nvGraphicFramePr>
        <p:xfrm>
          <a:off x="609600" y="1981200"/>
          <a:ext cx="2781300" cy="927100"/>
        </p:xfrm>
        <a:graphic>
          <a:graphicData uri="http://schemas.openxmlformats.org/presentationml/2006/ole">
            <mc:AlternateContent xmlns:mc="http://schemas.openxmlformats.org/markup-compatibility/2006">
              <mc:Choice xmlns:v="urn:schemas-microsoft-com:vml" Requires="v">
                <p:oleObj name="Equation" r:id="rId2" imgW="2781000" imgH="927000" progId="Equation.DSMT4">
                  <p:embed/>
                </p:oleObj>
              </mc:Choice>
              <mc:Fallback>
                <p:oleObj name="Equation" r:id="rId2" imgW="2781000" imgH="9270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981200"/>
                        <a:ext cx="2781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48" name="Object 4"/>
          <p:cNvGraphicFramePr>
            <a:graphicFrameLocks noChangeAspect="1"/>
          </p:cNvGraphicFramePr>
          <p:nvPr/>
        </p:nvGraphicFramePr>
        <p:xfrm>
          <a:off x="2056166" y="3078456"/>
          <a:ext cx="1346200" cy="292100"/>
        </p:xfrm>
        <a:graphic>
          <a:graphicData uri="http://schemas.openxmlformats.org/presentationml/2006/ole">
            <mc:AlternateContent xmlns:mc="http://schemas.openxmlformats.org/markup-compatibility/2006">
              <mc:Choice xmlns:v="urn:schemas-microsoft-com:vml" Requires="v">
                <p:oleObj name="Equation" r:id="rId4" imgW="1346040" imgH="291960" progId="Equation.DSMT4">
                  <p:embed/>
                </p:oleObj>
              </mc:Choice>
              <mc:Fallback>
                <p:oleObj name="Equation" r:id="rId4" imgW="1346040" imgH="291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6166" y="3078456"/>
                        <a:ext cx="1346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49" name="Object 5"/>
          <p:cNvGraphicFramePr>
            <a:graphicFrameLocks noChangeAspect="1"/>
          </p:cNvGraphicFramePr>
          <p:nvPr/>
        </p:nvGraphicFramePr>
        <p:xfrm>
          <a:off x="5227638" y="1981200"/>
          <a:ext cx="2590800" cy="927100"/>
        </p:xfrm>
        <a:graphic>
          <a:graphicData uri="http://schemas.openxmlformats.org/presentationml/2006/ole">
            <mc:AlternateContent xmlns:mc="http://schemas.openxmlformats.org/markup-compatibility/2006">
              <mc:Choice xmlns:v="urn:schemas-microsoft-com:vml" Requires="v">
                <p:oleObj name="Equation" r:id="rId6" imgW="2590560" imgH="927000" progId="Equation.DSMT4">
                  <p:embed/>
                </p:oleObj>
              </mc:Choice>
              <mc:Fallback>
                <p:oleObj name="Equation" r:id="rId6" imgW="2590560" imgH="9270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27638" y="1981200"/>
                        <a:ext cx="25908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0" name="Object 6"/>
          <p:cNvGraphicFramePr>
            <a:graphicFrameLocks noChangeAspect="1"/>
          </p:cNvGraphicFramePr>
          <p:nvPr/>
        </p:nvGraphicFramePr>
        <p:xfrm>
          <a:off x="6516454" y="3078163"/>
          <a:ext cx="1346200" cy="292100"/>
        </p:xfrm>
        <a:graphic>
          <a:graphicData uri="http://schemas.openxmlformats.org/presentationml/2006/ole">
            <mc:AlternateContent xmlns:mc="http://schemas.openxmlformats.org/markup-compatibility/2006">
              <mc:Choice xmlns:v="urn:schemas-microsoft-com:vml" Requires="v">
                <p:oleObj name="Equation" r:id="rId4" imgW="1346040" imgH="291960" progId="Equation.DSMT4">
                  <p:embed/>
                </p:oleObj>
              </mc:Choice>
              <mc:Fallback>
                <p:oleObj name="Equation" r:id="rId4" imgW="1346040" imgH="29196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16454" y="3078163"/>
                        <a:ext cx="1346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2" name="Object 8"/>
          <p:cNvGraphicFramePr>
            <a:graphicFrameLocks noChangeAspect="1"/>
          </p:cNvGraphicFramePr>
          <p:nvPr/>
        </p:nvGraphicFramePr>
        <p:xfrm>
          <a:off x="1753834" y="3868444"/>
          <a:ext cx="1562100" cy="393700"/>
        </p:xfrm>
        <a:graphic>
          <a:graphicData uri="http://schemas.openxmlformats.org/presentationml/2006/ole">
            <mc:AlternateContent xmlns:mc="http://schemas.openxmlformats.org/markup-compatibility/2006">
              <mc:Choice xmlns:v="urn:schemas-microsoft-com:vml" Requires="v">
                <p:oleObj name="Equation" r:id="rId8" imgW="1562040" imgH="393480" progId="Equation.DSMT4">
                  <p:embed/>
                </p:oleObj>
              </mc:Choice>
              <mc:Fallback>
                <p:oleObj name="Equation" r:id="rId8" imgW="1562040" imgH="39348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3834" y="3868444"/>
                        <a:ext cx="1562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3" name="Object 9"/>
          <p:cNvGraphicFramePr>
            <a:graphicFrameLocks noChangeAspect="1"/>
          </p:cNvGraphicFramePr>
          <p:nvPr/>
        </p:nvGraphicFramePr>
        <p:xfrm>
          <a:off x="1299222" y="4419600"/>
          <a:ext cx="2476500" cy="482600"/>
        </p:xfrm>
        <a:graphic>
          <a:graphicData uri="http://schemas.openxmlformats.org/presentationml/2006/ole">
            <mc:AlternateContent xmlns:mc="http://schemas.openxmlformats.org/markup-compatibility/2006">
              <mc:Choice xmlns:v="urn:schemas-microsoft-com:vml" Requires="v">
                <p:oleObj name="Equation" r:id="rId10" imgW="2476440" imgH="482400" progId="Equation.DSMT4">
                  <p:embed/>
                </p:oleObj>
              </mc:Choice>
              <mc:Fallback>
                <p:oleObj name="Equation" r:id="rId10" imgW="2476440" imgH="48240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99222" y="4419600"/>
                        <a:ext cx="24765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4" name="Object 10"/>
          <p:cNvGraphicFramePr>
            <a:graphicFrameLocks noChangeAspect="1"/>
          </p:cNvGraphicFramePr>
          <p:nvPr/>
        </p:nvGraphicFramePr>
        <p:xfrm>
          <a:off x="774700" y="5061010"/>
          <a:ext cx="3111500" cy="469900"/>
        </p:xfrm>
        <a:graphic>
          <a:graphicData uri="http://schemas.openxmlformats.org/presentationml/2006/ole">
            <mc:AlternateContent xmlns:mc="http://schemas.openxmlformats.org/markup-compatibility/2006">
              <mc:Choice xmlns:v="urn:schemas-microsoft-com:vml" Requires="v">
                <p:oleObj name="Equation" r:id="rId12" imgW="3111480" imgH="469800" progId="Equation.DSMT4">
                  <p:embed/>
                </p:oleObj>
              </mc:Choice>
              <mc:Fallback>
                <p:oleObj name="Equation" r:id="rId12" imgW="3111480" imgH="46980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74700" y="5061010"/>
                        <a:ext cx="3111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12"/>
          <p:cNvSpPr/>
          <p:nvPr/>
        </p:nvSpPr>
        <p:spPr>
          <a:xfrm>
            <a:off x="4343400" y="4481746"/>
            <a:ext cx="2951962" cy="400110"/>
          </a:xfrm>
          <a:prstGeom prst="rect">
            <a:avLst/>
          </a:prstGeom>
        </p:spPr>
        <p:txBody>
          <a:bodyPr wrap="none">
            <a:spAutoFit/>
          </a:bodyPr>
          <a:lstStyle/>
          <a:p>
            <a:r>
              <a:rPr lang="en-US" sz="2000" dirty="0">
                <a:solidFill>
                  <a:srgbClr val="007E7E"/>
                </a:solidFill>
              </a:rPr>
              <a:t>Take the log of both sides. </a:t>
            </a:r>
          </a:p>
        </p:txBody>
      </p:sp>
      <p:sp>
        <p:nvSpPr>
          <p:cNvPr id="14" name="Rectangle 13"/>
          <p:cNvSpPr/>
          <p:nvPr/>
        </p:nvSpPr>
        <p:spPr>
          <a:xfrm>
            <a:off x="4343400" y="5087644"/>
            <a:ext cx="1314399" cy="400110"/>
          </a:xfrm>
          <a:prstGeom prst="rect">
            <a:avLst/>
          </a:prstGeom>
        </p:spPr>
        <p:txBody>
          <a:bodyPr wrap="none">
            <a:spAutoFit/>
          </a:bodyPr>
          <a:lstStyle/>
          <a:p>
            <a:r>
              <a:rPr lang="en-US" sz="2000" dirty="0">
                <a:solidFill>
                  <a:srgbClr val="007E7E"/>
                </a:solidFill>
              </a:rPr>
              <a:t>Power rule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As a decimal approximation, </a:t>
            </a:r>
          </a:p>
        </p:txBody>
      </p:sp>
      <p:sp>
        <p:nvSpPr>
          <p:cNvPr id="3" name="Title 2"/>
          <p:cNvSpPr>
            <a:spLocks noGrp="1"/>
          </p:cNvSpPr>
          <p:nvPr>
            <p:ph type="title"/>
          </p:nvPr>
        </p:nvSpPr>
        <p:spPr/>
        <p:txBody>
          <a:bodyPr/>
          <a:lstStyle/>
          <a:p>
            <a:r>
              <a:rPr lang="en-US" dirty="0"/>
              <a:t>Example 2: Solving Exponential Equations with Different Bases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5</a:t>
            </a:r>
          </a:p>
        </p:txBody>
      </p:sp>
      <p:graphicFrame>
        <p:nvGraphicFramePr>
          <p:cNvPr id="58370" name="Object 2"/>
          <p:cNvGraphicFramePr>
            <a:graphicFrameLocks noChangeAspect="1"/>
          </p:cNvGraphicFramePr>
          <p:nvPr/>
        </p:nvGraphicFramePr>
        <p:xfrm>
          <a:off x="609600" y="1371600"/>
          <a:ext cx="3276600" cy="393700"/>
        </p:xfrm>
        <a:graphic>
          <a:graphicData uri="http://schemas.openxmlformats.org/presentationml/2006/ole">
            <mc:AlternateContent xmlns:mc="http://schemas.openxmlformats.org/markup-compatibility/2006">
              <mc:Choice xmlns:v="urn:schemas-microsoft-com:vml" Requires="v">
                <p:oleObj name="Equation" r:id="rId2" imgW="3276360" imgH="393480" progId="Equation.DSMT4">
                  <p:embed/>
                </p:oleObj>
              </mc:Choice>
              <mc:Fallback>
                <p:oleObj name="Equation" r:id="rId2" imgW="3276360" imgH="3934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371600"/>
                        <a:ext cx="3276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8371" name="Object 3"/>
          <p:cNvGraphicFramePr>
            <a:graphicFrameLocks noChangeAspect="1"/>
          </p:cNvGraphicFramePr>
          <p:nvPr/>
        </p:nvGraphicFramePr>
        <p:xfrm>
          <a:off x="1506244" y="1968500"/>
          <a:ext cx="2514600" cy="393700"/>
        </p:xfrm>
        <a:graphic>
          <a:graphicData uri="http://schemas.openxmlformats.org/presentationml/2006/ole">
            <mc:AlternateContent xmlns:mc="http://schemas.openxmlformats.org/markup-compatibility/2006">
              <mc:Choice xmlns:v="urn:schemas-microsoft-com:vml" Requires="v">
                <p:oleObj name="Equation" r:id="rId4" imgW="2514600" imgH="393480" progId="Equation.DSMT4">
                  <p:embed/>
                </p:oleObj>
              </mc:Choice>
              <mc:Fallback>
                <p:oleObj name="Equation" r:id="rId4" imgW="2514600" imgH="3934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06244" y="1968500"/>
                        <a:ext cx="2514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8372" name="Object 4"/>
          <p:cNvGraphicFramePr>
            <a:graphicFrameLocks noChangeAspect="1"/>
          </p:cNvGraphicFramePr>
          <p:nvPr/>
        </p:nvGraphicFramePr>
        <p:xfrm>
          <a:off x="1268766" y="2526066"/>
          <a:ext cx="2755900" cy="495300"/>
        </p:xfrm>
        <a:graphic>
          <a:graphicData uri="http://schemas.openxmlformats.org/presentationml/2006/ole">
            <mc:AlternateContent xmlns:mc="http://schemas.openxmlformats.org/markup-compatibility/2006">
              <mc:Choice xmlns:v="urn:schemas-microsoft-com:vml" Requires="v">
                <p:oleObj name="Equation" r:id="rId6" imgW="2755800" imgH="495000" progId="Equation.DSMT4">
                  <p:embed/>
                </p:oleObj>
              </mc:Choice>
              <mc:Fallback>
                <p:oleObj name="Equation" r:id="rId6" imgW="2755800" imgH="4950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68766" y="2526066"/>
                        <a:ext cx="2755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8373" name="Object 5"/>
          <p:cNvGraphicFramePr>
            <a:graphicFrameLocks noChangeAspect="1"/>
          </p:cNvGraphicFramePr>
          <p:nvPr/>
        </p:nvGraphicFramePr>
        <p:xfrm>
          <a:off x="2837156" y="3113848"/>
          <a:ext cx="1917700" cy="927100"/>
        </p:xfrm>
        <a:graphic>
          <a:graphicData uri="http://schemas.openxmlformats.org/presentationml/2006/ole">
            <mc:AlternateContent xmlns:mc="http://schemas.openxmlformats.org/markup-compatibility/2006">
              <mc:Choice xmlns:v="urn:schemas-microsoft-com:vml" Requires="v">
                <p:oleObj name="Equation" r:id="rId8" imgW="1917360" imgH="927000" progId="Equation.DSMT4">
                  <p:embed/>
                </p:oleObj>
              </mc:Choice>
              <mc:Fallback>
                <p:oleObj name="Equation" r:id="rId8" imgW="1917360" imgH="9270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37156" y="3113848"/>
                        <a:ext cx="1917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5238801" y="1325856"/>
            <a:ext cx="3490186" cy="400110"/>
          </a:xfrm>
          <a:prstGeom prst="rect">
            <a:avLst/>
          </a:prstGeom>
        </p:spPr>
        <p:txBody>
          <a:bodyPr wrap="none">
            <a:spAutoFit/>
          </a:bodyPr>
          <a:lstStyle/>
          <a:p>
            <a:r>
              <a:rPr lang="en-US" sz="2000" dirty="0">
                <a:solidFill>
                  <a:srgbClr val="007E7E"/>
                </a:solidFill>
              </a:rPr>
              <a:t>Distributive property; log</a:t>
            </a:r>
            <a:r>
              <a:rPr lang="en-US" sz="1050" dirty="0">
                <a:solidFill>
                  <a:srgbClr val="007E7E"/>
                </a:solidFill>
              </a:rPr>
              <a:t> </a:t>
            </a:r>
            <a:r>
              <a:rPr lang="en-US" sz="2000" dirty="0">
                <a:solidFill>
                  <a:srgbClr val="007E7E"/>
                </a:solidFill>
              </a:rPr>
              <a:t>10 = 1</a:t>
            </a:r>
          </a:p>
        </p:txBody>
      </p:sp>
      <p:sp>
        <p:nvSpPr>
          <p:cNvPr id="9" name="Rectangle 8"/>
          <p:cNvSpPr/>
          <p:nvPr/>
        </p:nvSpPr>
        <p:spPr>
          <a:xfrm>
            <a:off x="5240044" y="1912524"/>
            <a:ext cx="3252301" cy="400110"/>
          </a:xfrm>
          <a:prstGeom prst="rect">
            <a:avLst/>
          </a:prstGeom>
        </p:spPr>
        <p:txBody>
          <a:bodyPr wrap="none">
            <a:spAutoFit/>
          </a:bodyPr>
          <a:lstStyle/>
          <a:p>
            <a:r>
              <a:rPr lang="en-US" sz="2000" dirty="0">
                <a:solidFill>
                  <a:srgbClr val="007E7E"/>
                </a:solidFill>
              </a:rPr>
              <a:t>Arrange </a:t>
            </a:r>
            <a:r>
              <a:rPr lang="en-US" sz="2000" i="1" dirty="0">
                <a:solidFill>
                  <a:srgbClr val="007E7E"/>
                </a:solidFill>
              </a:rPr>
              <a:t>x</a:t>
            </a:r>
            <a:r>
              <a:rPr lang="en-US" sz="2000" dirty="0">
                <a:solidFill>
                  <a:srgbClr val="007E7E"/>
                </a:solidFill>
              </a:rPr>
              <a:t>-terms on one side. </a:t>
            </a:r>
          </a:p>
        </p:txBody>
      </p:sp>
      <p:sp>
        <p:nvSpPr>
          <p:cNvPr id="10" name="Rectangle 9"/>
          <p:cNvSpPr/>
          <p:nvPr/>
        </p:nvSpPr>
        <p:spPr>
          <a:xfrm>
            <a:off x="5240306" y="2539880"/>
            <a:ext cx="1890518" cy="400110"/>
          </a:xfrm>
          <a:prstGeom prst="rect">
            <a:avLst/>
          </a:prstGeom>
        </p:spPr>
        <p:txBody>
          <a:bodyPr wrap="none">
            <a:spAutoFit/>
          </a:bodyPr>
          <a:lstStyle/>
          <a:p>
            <a:r>
              <a:rPr lang="en-US" sz="2000" dirty="0">
                <a:solidFill>
                  <a:srgbClr val="007E7E"/>
                </a:solidFill>
              </a:rPr>
              <a:t>Factor out the </a:t>
            </a:r>
            <a:r>
              <a:rPr lang="en-US" sz="2000" i="1" dirty="0">
                <a:solidFill>
                  <a:srgbClr val="007E7E"/>
                </a:solidFill>
              </a:rPr>
              <a:t>x</a:t>
            </a:r>
            <a:r>
              <a:rPr lang="en-US" sz="2000" dirty="0">
                <a:solidFill>
                  <a:srgbClr val="007E7E"/>
                </a:solidFill>
              </a:rPr>
              <a:t>.</a:t>
            </a:r>
          </a:p>
        </p:txBody>
      </p:sp>
      <p:sp>
        <p:nvSpPr>
          <p:cNvPr id="12" name="Rectangle 11"/>
          <p:cNvSpPr/>
          <p:nvPr/>
        </p:nvSpPr>
        <p:spPr>
          <a:xfrm>
            <a:off x="6172200" y="5181600"/>
            <a:ext cx="2483500" cy="400110"/>
          </a:xfrm>
          <a:prstGeom prst="rect">
            <a:avLst/>
          </a:prstGeom>
        </p:spPr>
        <p:txBody>
          <a:bodyPr wrap="none">
            <a:spAutoFit/>
          </a:bodyPr>
          <a:lstStyle/>
          <a:p>
            <a:r>
              <a:rPr lang="en-US" sz="2000" dirty="0">
                <a:solidFill>
                  <a:srgbClr val="007E7E"/>
                </a:solidFill>
              </a:rPr>
              <a:t>Using rounded values </a:t>
            </a:r>
          </a:p>
        </p:txBody>
      </p:sp>
      <p:graphicFrame>
        <p:nvGraphicFramePr>
          <p:cNvPr id="58375" name="Object 7"/>
          <p:cNvGraphicFramePr>
            <a:graphicFrameLocks noChangeAspect="1"/>
          </p:cNvGraphicFramePr>
          <p:nvPr/>
        </p:nvGraphicFramePr>
        <p:xfrm>
          <a:off x="465746" y="4960832"/>
          <a:ext cx="1905000" cy="927100"/>
        </p:xfrm>
        <a:graphic>
          <a:graphicData uri="http://schemas.openxmlformats.org/presentationml/2006/ole">
            <mc:AlternateContent xmlns:mc="http://schemas.openxmlformats.org/markup-compatibility/2006">
              <mc:Choice xmlns:v="urn:schemas-microsoft-com:vml" Requires="v">
                <p:oleObj name="Equation" r:id="rId10" imgW="1904760" imgH="927000" progId="Equation.DSMT4">
                  <p:embed/>
                </p:oleObj>
              </mc:Choice>
              <mc:Fallback>
                <p:oleObj name="Equation" r:id="rId10" imgW="1904760" imgH="9270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5746" y="4960832"/>
                        <a:ext cx="19050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8376" name="Object 8"/>
          <p:cNvGraphicFramePr>
            <a:graphicFrameLocks noChangeAspect="1"/>
          </p:cNvGraphicFramePr>
          <p:nvPr/>
        </p:nvGraphicFramePr>
        <p:xfrm>
          <a:off x="2413000" y="4957630"/>
          <a:ext cx="2235200" cy="952500"/>
        </p:xfrm>
        <a:graphic>
          <a:graphicData uri="http://schemas.openxmlformats.org/presentationml/2006/ole">
            <mc:AlternateContent xmlns:mc="http://schemas.openxmlformats.org/markup-compatibility/2006">
              <mc:Choice xmlns:v="urn:schemas-microsoft-com:vml" Requires="v">
                <p:oleObj name="Equation" r:id="rId12" imgW="2234880" imgH="952200" progId="Equation.DSMT4">
                  <p:embed/>
                </p:oleObj>
              </mc:Choice>
              <mc:Fallback>
                <p:oleObj name="Equation" r:id="rId12" imgW="2234880" imgH="9522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13000" y="4957630"/>
                        <a:ext cx="2235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8377" name="Object 9"/>
          <p:cNvGraphicFramePr>
            <a:graphicFrameLocks noChangeAspect="1"/>
          </p:cNvGraphicFramePr>
          <p:nvPr/>
        </p:nvGraphicFramePr>
        <p:xfrm>
          <a:off x="4673838" y="5228484"/>
          <a:ext cx="1346200" cy="292100"/>
        </p:xfrm>
        <a:graphic>
          <a:graphicData uri="http://schemas.openxmlformats.org/presentationml/2006/ole">
            <mc:AlternateContent xmlns:mc="http://schemas.openxmlformats.org/markup-compatibility/2006">
              <mc:Choice xmlns:v="urn:schemas-microsoft-com:vml" Requires="v">
                <p:oleObj name="Equation" r:id="rId14" imgW="1346040" imgH="291960" progId="Equation.DSMT4">
                  <p:embed/>
                </p:oleObj>
              </mc:Choice>
              <mc:Fallback>
                <p:oleObj name="Equation" r:id="rId14" imgW="1346040" imgH="29196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673838" y="5228484"/>
                        <a:ext cx="1346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3</a:t>
            </a:r>
            <a:r>
              <a:rPr dirty="0"/>
              <a:t>: Solving Exponential Equations</a:t>
            </a:r>
            <a:r>
              <a:rPr lang="en-US" dirty="0"/>
              <a:t> with Different Bases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Solve the equation </a:t>
                </a:r>
                <a14:m>
                  <m:oMath xmlns:m="http://schemas.openxmlformats.org/officeDocument/2006/math">
                    <m:sSup>
                      <m:sSupPr>
                        <m:ctrlPr>
                          <a:rPr i="1">
                            <a:latin typeface="Cambria Math" panose="02040503050406030204" pitchFamily="18" charset="0"/>
                          </a:rPr>
                        </m:ctrlPr>
                      </m:sSupPr>
                      <m:e>
                        <m:r>
                          <a:rPr>
                            <a:latin typeface="Cambria Math" panose="02040503050406030204" pitchFamily="18" charset="0"/>
                          </a:rPr>
                          <m:t>3</m:t>
                        </m:r>
                      </m:e>
                      <m:sup>
                        <m:r>
                          <a:rPr>
                            <a:latin typeface="Cambria Math" panose="02040503050406030204" pitchFamily="18" charset="0"/>
                          </a:rPr>
                          <m:t>2−5</m:t>
                        </m:r>
                        <m:r>
                          <a:rPr>
                            <a:latin typeface="Cambria Math" panose="02040503050406030204" pitchFamily="18" charset="0"/>
                          </a:rPr>
                          <m:t>𝑥</m:t>
                        </m:r>
                      </m:sup>
                    </m:sSup>
                    <m:r>
                      <a:rPr>
                        <a:latin typeface="Cambria Math" panose="02040503050406030204" pitchFamily="18" charset="0"/>
                      </a:rPr>
                      <m:t>=11</m:t>
                    </m:r>
                  </m:oMath>
                </a14:m>
                <a:r>
                  <a:rPr sz="2800" dirty="0"/>
                  <a:t>. Express the answer exactly and as a decimal approximation.</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104"/>
                </a:stretch>
              </a:blipFill>
            </p:spPr>
            <p:txBody>
              <a:bodyPr/>
              <a:lstStyle/>
              <a:p>
                <a:r>
                  <a:rPr lang="en-US">
                    <a:noFill/>
                  </a:rPr>
                  <a:t> </a:t>
                </a:r>
              </a:p>
            </p:txBody>
          </p:sp>
        </mc:Fallback>
      </mc:AlternateContent>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3: Solving Exponential Equations with Different Bases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There are two ways to convert the equation into logarithmic form. We will explore both, and </a:t>
            </a:r>
            <a:r>
              <a:rPr lang="en-US" sz="2800" dirty="0"/>
              <a:t>find</a:t>
            </a:r>
            <a:r>
              <a:rPr sz="2800" dirty="0"/>
              <a:t> that they lead to the same answer.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3: Solving Exponential Equations with Different Bases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3</a:t>
            </a:r>
            <a:endParaRPr dirty="0"/>
          </a:p>
        </p:txBody>
      </p:sp>
      <mc:AlternateContent xmlns:mc="http://schemas.openxmlformats.org/markup-compatibility/2006">
        <mc:Choice xmlns:a14="http://schemas.microsoft.com/office/drawing/2010/main" Requires="a14">
          <p:graphicFrame>
            <p:nvGraphicFramePr>
              <p:cNvPr id="3" name="Table Placeholder 2"/>
              <p:cNvGraphicFramePr>
                <a:graphicFrameLocks noGrp="1"/>
              </p:cNvGraphicFramePr>
              <p:nvPr>
                <p:ph type="tbl" sz="quarter" idx="10"/>
                <p:extLst>
                  <p:ext uri="{D42A27DB-BD31-4B8C-83A1-F6EECF244321}">
                    <p14:modId xmlns:p14="http://schemas.microsoft.com/office/powerpoint/2010/main" val="1111607290"/>
                  </p:ext>
                </p:extLst>
              </p:nvPr>
            </p:nvGraphicFramePr>
            <p:xfrm>
              <a:off x="381000" y="1981200"/>
              <a:ext cx="8534400" cy="3929699"/>
            </p:xfrm>
            <a:graphic>
              <a:graphicData uri="http://schemas.openxmlformats.org/drawingml/2006/table">
                <a:tbl>
                  <a:tblPr firstRow="1" bandRow="1">
                    <a:tableStyleId>{2D5ABB26-0587-4C30-8999-92F81FD0307C}</a:tableStyleId>
                  </a:tblPr>
                  <a:tblGrid>
                    <a:gridCol w="2133600">
                      <a:extLst>
                        <a:ext uri="{9D8B030D-6E8A-4147-A177-3AD203B41FA5}">
                          <a16:colId xmlns:a16="http://schemas.microsoft.com/office/drawing/2014/main" val="20000"/>
                        </a:ext>
                      </a:extLst>
                    </a:gridCol>
                    <a:gridCol w="2133600">
                      <a:extLst>
                        <a:ext uri="{9D8B030D-6E8A-4147-A177-3AD203B41FA5}">
                          <a16:colId xmlns:a16="http://schemas.microsoft.com/office/drawing/2014/main" val="20001"/>
                        </a:ext>
                      </a:extLst>
                    </a:gridCol>
                    <a:gridCol w="4267200">
                      <a:extLst>
                        <a:ext uri="{9D8B030D-6E8A-4147-A177-3AD203B41FA5}">
                          <a16:colId xmlns:a16="http://schemas.microsoft.com/office/drawing/2014/main" val="20002"/>
                        </a:ext>
                      </a:extLst>
                    </a:gridCol>
                  </a:tblGrid>
                  <a:tr h="370840">
                    <a:tc>
                      <a:txBody>
                        <a:bodyPr/>
                        <a:lstStyle/>
                        <a:p>
                          <a:pPr algn="r">
                            <a:defRPr sz="1800"/>
                          </a:pPr>
                          <a:r>
                            <a:rPr sz="2800" dirty="0"/>
                            <a:t>​</a:t>
                          </a:r>
                          <a14:m>
                            <m:oMath xmlns:m="http://schemas.openxmlformats.org/officeDocument/2006/math">
                              <m:sSup>
                                <m:sSupPr>
                                  <m:ctrlPr>
                                    <a:rPr sz="2800" i="1">
                                      <a:latin typeface="Cambria Math" panose="02040503050406030204" pitchFamily="18" charset="0"/>
                                    </a:rPr>
                                  </m:ctrlPr>
                                </m:sSupPr>
                                <m:e>
                                  <m:r>
                                    <a:rPr sz="2800">
                                      <a:latin typeface="Cambria Math"/>
                                    </a:rPr>
                                    <m:t>3</m:t>
                                  </m:r>
                                </m:e>
                                <m:sup>
                                  <m:r>
                                    <a:rPr sz="2800">
                                      <a:latin typeface="Cambria Math"/>
                                    </a:rPr>
                                    <m:t>2−5</m:t>
                                  </m:r>
                                  <m:r>
                                    <a:rPr sz="2800">
                                      <a:latin typeface="Cambria Math"/>
                                    </a:rPr>
                                    <m:t>𝑥</m:t>
                                  </m:r>
                                </m:sup>
                              </m:sSup>
                            </m:oMath>
                          </a14:m>
                          <a:endParaRPr sz="2800" dirty="0"/>
                        </a:p>
                      </a:txBody>
                      <a:tcPr anchor="ctr"/>
                    </a:tc>
                    <a:tc>
                      <a:txBody>
                        <a:bodyPr/>
                        <a:lstStyle/>
                        <a:p>
                          <a:pPr algn="l">
                            <a:defRPr sz="1800"/>
                          </a:pPr>
                          <a:r>
                            <a:rPr sz="2800"/>
                            <a:t>​</a:t>
                          </a:r>
                          <a14:m>
                            <m:oMath xmlns:m="http://schemas.openxmlformats.org/officeDocument/2006/math">
                              <m:r>
                                <a:rPr sz="2800">
                                  <a:latin typeface="Cambria Math"/>
                                </a:rPr>
                                <m:t>=11</m:t>
                              </m:r>
                            </m:oMath>
                          </a14:m>
                          <a:endParaRPr sz="2800"/>
                        </a:p>
                      </a:txBody>
                      <a:tcPr anchor="ctr"/>
                    </a:tc>
                    <a:tc rowSpan="2">
                      <a:txBody>
                        <a:bodyPr/>
                        <a:lstStyle/>
                        <a:p>
                          <a:pPr algn="l">
                            <a:defRPr b="1"/>
                          </a:pPr>
                          <a:r>
                            <a:rPr lang="en-US" sz="2100" b="0" dirty="0"/>
                            <a:t>Take the natural logarithm of both sides.</a:t>
                          </a:r>
                          <a:endParaRPr sz="2100" b="0" dirty="0"/>
                        </a:p>
                      </a:txBody>
                      <a:tcPr anchor="b"/>
                    </a:tc>
                    <a:extLst>
                      <a:ext uri="{0D108BD9-81ED-4DB2-BD59-A6C34878D82A}">
                        <a16:rowId xmlns:a16="http://schemas.microsoft.com/office/drawing/2014/main" val="10000"/>
                      </a:ext>
                    </a:extLst>
                  </a:tr>
                  <a:tr h="370840">
                    <a:tc>
                      <a:txBody>
                        <a:bodyPr/>
                        <a:lstStyle/>
                        <a:p>
                          <a:pPr algn="r">
                            <a:defRPr sz="1800"/>
                          </a:pPr>
                          <a:r>
                            <a:rPr sz="2800" dirty="0"/>
                            <a:t>​</a:t>
                          </a:r>
                          <a14:m>
                            <m:oMath xmlns:m="http://schemas.openxmlformats.org/officeDocument/2006/math">
                              <m:r>
                                <m:rPr>
                                  <m:sty m:val="p"/>
                                </m:rPr>
                                <a:rPr sz="2800">
                                  <a:latin typeface="Cambria Math"/>
                                </a:rPr>
                                <m:t>ln</m:t>
                              </m:r>
                              <m:r>
                                <a:rPr sz="2800">
                                  <a:latin typeface="Cambria Math"/>
                                </a:rPr>
                                <m:t>⁡</m:t>
                              </m:r>
                              <m:d>
                                <m:dPr>
                                  <m:ctrlPr>
                                    <a:rPr sz="2800" i="1">
                                      <a:latin typeface="Cambria Math" panose="02040503050406030204" pitchFamily="18" charset="0"/>
                                    </a:rPr>
                                  </m:ctrlPr>
                                </m:dPr>
                                <m:e>
                                  <m:sSup>
                                    <m:sSupPr>
                                      <m:ctrlPr>
                                        <a:rPr sz="2800" i="1">
                                          <a:latin typeface="Cambria Math" panose="02040503050406030204" pitchFamily="18" charset="0"/>
                                        </a:rPr>
                                      </m:ctrlPr>
                                    </m:sSupPr>
                                    <m:e>
                                      <m:r>
                                        <a:rPr sz="2800">
                                          <a:latin typeface="Cambria Math"/>
                                        </a:rPr>
                                        <m:t>3</m:t>
                                      </m:r>
                                    </m:e>
                                    <m:sup>
                                      <m:r>
                                        <a:rPr sz="2800">
                                          <a:latin typeface="Cambria Math"/>
                                        </a:rPr>
                                        <m:t>2−5</m:t>
                                      </m:r>
                                      <m:r>
                                        <a:rPr sz="2800">
                                          <a:latin typeface="Cambria Math"/>
                                        </a:rPr>
                                        <m:t>𝑥</m:t>
                                      </m:r>
                                    </m:sup>
                                  </m:sSup>
                                </m:e>
                              </m:d>
                            </m:oMath>
                          </a14:m>
                          <a:endParaRPr sz="2800" dirty="0"/>
                        </a:p>
                      </a:txBody>
                      <a:tcPr anchor="ctr"/>
                    </a:tc>
                    <a:tc>
                      <a:txBody>
                        <a:bodyPr/>
                        <a:lstStyle/>
                        <a:p>
                          <a:pPr algn="l">
                            <a:defRPr sz="1800"/>
                          </a:pPr>
                          <a:r>
                            <a:rPr sz="2800"/>
                            <a:t>​</a:t>
                          </a:r>
                          <a14:m>
                            <m:oMath xmlns:m="http://schemas.openxmlformats.org/officeDocument/2006/math">
                              <m:r>
                                <a:rPr sz="2800">
                                  <a:latin typeface="Cambria Math"/>
                                </a:rPr>
                                <m:t>=</m:t>
                              </m:r>
                              <m:func>
                                <m:funcPr>
                                  <m:ctrlPr>
                                    <a:rPr sz="2800" i="1">
                                      <a:latin typeface="Cambria Math" panose="02040503050406030204" pitchFamily="18" charset="0"/>
                                    </a:rPr>
                                  </m:ctrlPr>
                                </m:funcPr>
                                <m:fName>
                                  <m:r>
                                    <m:rPr>
                                      <m:sty m:val="p"/>
                                    </m:rPr>
                                    <a:rPr sz="2800">
                                      <a:latin typeface="Cambria Math"/>
                                    </a:rPr>
                                    <m:t>ln</m:t>
                                  </m:r>
                                </m:fName>
                                <m:e>
                                  <m:r>
                                    <a:rPr sz="2800">
                                      <a:latin typeface="Cambria Math"/>
                                    </a:rPr>
                                    <m:t>11</m:t>
                                  </m:r>
                                </m:e>
                              </m:func>
                            </m:oMath>
                          </a14:m>
                          <a:endParaRPr sz="2800"/>
                        </a:p>
                      </a:txBody>
                      <a:tcPr anchor="ctr"/>
                    </a:tc>
                    <a:tc vMerge="1">
                      <a:txBody>
                        <a:bodyPr/>
                        <a:lstStyle/>
                        <a:p>
                          <a:pPr algn="l">
                            <a:defRPr b="1"/>
                          </a:pPr>
                          <a:endParaRPr sz="2000" b="0" dirty="0"/>
                        </a:p>
                      </a:txBody>
                      <a:tcPr/>
                    </a:tc>
                    <a:extLst>
                      <a:ext uri="{0D108BD9-81ED-4DB2-BD59-A6C34878D82A}">
                        <a16:rowId xmlns:a16="http://schemas.microsoft.com/office/drawing/2014/main" val="10001"/>
                      </a:ext>
                    </a:extLst>
                  </a:tr>
                  <a:tr h="370840">
                    <a:tc>
                      <a:txBody>
                        <a:bodyPr/>
                        <a:lstStyle/>
                        <a:p>
                          <a:pPr algn="r">
                            <a:defRPr sz="1800"/>
                          </a:pPr>
                          <a:r>
                            <a:rPr sz="2800" dirty="0"/>
                            <a:t>​</a:t>
                          </a:r>
                          <a14:m>
                            <m:oMath xmlns:m="http://schemas.openxmlformats.org/officeDocument/2006/math">
                              <m:d>
                                <m:dPr>
                                  <m:ctrlPr>
                                    <a:rPr sz="2800" i="1">
                                      <a:latin typeface="Cambria Math" panose="02040503050406030204" pitchFamily="18" charset="0"/>
                                    </a:rPr>
                                  </m:ctrlPr>
                                </m:dPr>
                                <m:e>
                                  <m:r>
                                    <a:rPr sz="2800">
                                      <a:latin typeface="Cambria Math"/>
                                    </a:rPr>
                                    <m:t>2−5</m:t>
                                  </m:r>
                                  <m:r>
                                    <a:rPr sz="2800">
                                      <a:latin typeface="Cambria Math"/>
                                    </a:rPr>
                                    <m:t>𝑥</m:t>
                                  </m:r>
                                </m:e>
                              </m:d>
                              <m:func>
                                <m:funcPr>
                                  <m:ctrlPr>
                                    <a:rPr sz="2800" i="1">
                                      <a:latin typeface="Cambria Math" panose="02040503050406030204" pitchFamily="18" charset="0"/>
                                    </a:rPr>
                                  </m:ctrlPr>
                                </m:funcPr>
                                <m:fName>
                                  <m:r>
                                    <m:rPr>
                                      <m:sty m:val="p"/>
                                    </m:rPr>
                                    <a:rPr sz="2800">
                                      <a:latin typeface="Cambria Math"/>
                                    </a:rPr>
                                    <m:t>ln</m:t>
                                  </m:r>
                                </m:fName>
                                <m:e>
                                  <m:r>
                                    <a:rPr sz="2800">
                                      <a:latin typeface="Cambria Math"/>
                                    </a:rPr>
                                    <m:t>3</m:t>
                                  </m:r>
                                </m:e>
                              </m:func>
                            </m:oMath>
                          </a14:m>
                          <a:endParaRPr sz="2800" dirty="0"/>
                        </a:p>
                      </a:txBody>
                      <a:tcPr anchor="ctr"/>
                    </a:tc>
                    <a:tc>
                      <a:txBody>
                        <a:bodyPr/>
                        <a:lstStyle/>
                        <a:p>
                          <a:pPr algn="l">
                            <a:defRPr sz="1800"/>
                          </a:pPr>
                          <a:r>
                            <a:rPr sz="2800"/>
                            <a:t>​</a:t>
                          </a:r>
                          <a14:m>
                            <m:oMath xmlns:m="http://schemas.openxmlformats.org/officeDocument/2006/math">
                              <m:r>
                                <a:rPr sz="2800">
                                  <a:latin typeface="Cambria Math"/>
                                </a:rPr>
                                <m:t>=</m:t>
                              </m:r>
                              <m:func>
                                <m:funcPr>
                                  <m:ctrlPr>
                                    <a:rPr sz="2800" i="1">
                                      <a:latin typeface="Cambria Math" panose="02040503050406030204" pitchFamily="18" charset="0"/>
                                    </a:rPr>
                                  </m:ctrlPr>
                                </m:funcPr>
                                <m:fName>
                                  <m:r>
                                    <m:rPr>
                                      <m:sty m:val="p"/>
                                    </m:rPr>
                                    <a:rPr sz="2800">
                                      <a:latin typeface="Cambria Math"/>
                                    </a:rPr>
                                    <m:t>ln</m:t>
                                  </m:r>
                                </m:fName>
                                <m:e>
                                  <m:r>
                                    <a:rPr sz="2800">
                                      <a:latin typeface="Cambria Math"/>
                                    </a:rPr>
                                    <m:t>11</m:t>
                                  </m:r>
                                </m:e>
                              </m:func>
                            </m:oMath>
                          </a14:m>
                          <a:endParaRPr sz="2800"/>
                        </a:p>
                      </a:txBody>
                      <a:tcPr anchor="ctr"/>
                    </a:tc>
                    <a:tc>
                      <a:txBody>
                        <a:bodyPr/>
                        <a:lstStyle/>
                        <a:p>
                          <a:pPr algn="l">
                            <a:defRPr b="1"/>
                          </a:pPr>
                          <a:r>
                            <a:rPr lang="en-US" sz="2100" b="0" dirty="0"/>
                            <a:t>Use properties of logarithms to bring the variable out of the exponent.</a:t>
                          </a:r>
                          <a:endParaRPr sz="2100" b="0" dirty="0"/>
                        </a:p>
                      </a:txBody>
                      <a:tcPr/>
                    </a:tc>
                    <a:extLst>
                      <a:ext uri="{0D108BD9-81ED-4DB2-BD59-A6C34878D82A}">
                        <a16:rowId xmlns:a16="http://schemas.microsoft.com/office/drawing/2014/main" val="10002"/>
                      </a:ext>
                    </a:extLst>
                  </a:tr>
                  <a:tr h="370840">
                    <a:tc>
                      <a:txBody>
                        <a:bodyPr/>
                        <a:lstStyle/>
                        <a:p>
                          <a:pPr algn="r">
                            <a:defRPr sz="1800"/>
                          </a:pPr>
                          <a:r>
                            <a:rPr sz="2800" dirty="0"/>
                            <a:t>​</a:t>
                          </a:r>
                          <a14:m>
                            <m:oMath xmlns:m="http://schemas.openxmlformats.org/officeDocument/2006/math">
                              <m:r>
                                <a:rPr sz="2800">
                                  <a:latin typeface="Cambria Math"/>
                                </a:rPr>
                                <m:t>2−5</m:t>
                              </m:r>
                              <m:r>
                                <a:rPr sz="2800">
                                  <a:latin typeface="Cambria Math"/>
                                </a:rPr>
                                <m:t>𝑥</m:t>
                              </m:r>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m:t>
                              </m:r>
                              <m:f>
                                <m:fPr>
                                  <m:ctrlPr>
                                    <a:rPr sz="2800" i="1">
                                      <a:latin typeface="Cambria Math" panose="02040503050406030204" pitchFamily="18" charset="0"/>
                                    </a:rPr>
                                  </m:ctrlPr>
                                </m:fPr>
                                <m:num>
                                  <m:func>
                                    <m:funcPr>
                                      <m:ctrlPr>
                                        <a:rPr sz="2800" i="1">
                                          <a:latin typeface="Cambria Math" panose="02040503050406030204" pitchFamily="18" charset="0"/>
                                        </a:rPr>
                                      </m:ctrlPr>
                                    </m:funcPr>
                                    <m:fName>
                                      <m:r>
                                        <m:rPr>
                                          <m:sty m:val="p"/>
                                        </m:rPr>
                                        <a:rPr sz="2800">
                                          <a:latin typeface="Cambria Math"/>
                                        </a:rPr>
                                        <m:t>ln</m:t>
                                      </m:r>
                                    </m:fName>
                                    <m:e>
                                      <m:r>
                                        <a:rPr sz="2800">
                                          <a:latin typeface="Cambria Math"/>
                                        </a:rPr>
                                        <m:t>11</m:t>
                                      </m:r>
                                    </m:e>
                                  </m:func>
                                </m:num>
                                <m:den>
                                  <m:func>
                                    <m:funcPr>
                                      <m:ctrlPr>
                                        <a:rPr sz="2800" i="1">
                                          <a:latin typeface="Cambria Math" panose="02040503050406030204" pitchFamily="18" charset="0"/>
                                        </a:rPr>
                                      </m:ctrlPr>
                                    </m:funcPr>
                                    <m:fName>
                                      <m:r>
                                        <m:rPr>
                                          <m:sty m:val="p"/>
                                        </m:rPr>
                                        <a:rPr sz="2800">
                                          <a:latin typeface="Cambria Math"/>
                                        </a:rPr>
                                        <m:t>ln</m:t>
                                      </m:r>
                                    </m:fName>
                                    <m:e>
                                      <m:r>
                                        <a:rPr sz="2800">
                                          <a:latin typeface="Cambria Math"/>
                                        </a:rPr>
                                        <m:t>3</m:t>
                                      </m:r>
                                    </m:e>
                                  </m:func>
                                </m:den>
                              </m:f>
                            </m:oMath>
                          </a14:m>
                          <a:endParaRPr sz="2800" dirty="0"/>
                        </a:p>
                      </a:txBody>
                      <a:tcPr anchor="ctr"/>
                    </a:tc>
                    <a:tc>
                      <a:txBody>
                        <a:bodyPr/>
                        <a:lstStyle/>
                        <a:p>
                          <a:pPr algn="l">
                            <a:defRPr sz="1100" b="1"/>
                          </a:pPr>
                          <a:r>
                            <a:rPr sz="2100" b="0" dirty="0"/>
                            <a:t>Divide both sides by</a:t>
                          </a:r>
                          <a:r>
                            <a:rPr lang="en-US" sz="2100" b="0" baseline="0" dirty="0"/>
                            <a:t> ln</a:t>
                          </a:r>
                          <a:r>
                            <a:rPr lang="en-US" sz="1050" b="0" baseline="0" dirty="0"/>
                            <a:t> </a:t>
                          </a:r>
                          <a:r>
                            <a:rPr lang="en-US" sz="2100" b="0" baseline="0" dirty="0"/>
                            <a:t>3</a:t>
                          </a:r>
                          <a:r>
                            <a:rPr sz="2100" b="0" dirty="0"/>
                            <a:t>.</a:t>
                          </a:r>
                        </a:p>
                      </a:txBody>
                      <a:tcPr anchor="ctr"/>
                    </a:tc>
                    <a:extLst>
                      <a:ext uri="{0D108BD9-81ED-4DB2-BD59-A6C34878D82A}">
                        <a16:rowId xmlns:a16="http://schemas.microsoft.com/office/drawing/2014/main" val="10003"/>
                      </a:ext>
                    </a:extLst>
                  </a:tr>
                  <a:tr h="370840">
                    <a:tc>
                      <a:txBody>
                        <a:bodyPr/>
                        <a:lstStyle/>
                        <a:p>
                          <a:pPr algn="r">
                            <a:defRPr sz="1800"/>
                          </a:pPr>
                          <a:r>
                            <a:rPr sz="2800" dirty="0"/>
                            <a:t>​</a:t>
                          </a:r>
                          <a14:m>
                            <m:oMath xmlns:m="http://schemas.openxmlformats.org/officeDocument/2006/math">
                              <m:r>
                                <a:rPr sz="2800">
                                  <a:latin typeface="Cambria Math"/>
                                </a:rPr>
                                <m:t>−5</m:t>
                              </m:r>
                              <m:r>
                                <a:rPr sz="2800">
                                  <a:latin typeface="Cambria Math"/>
                                </a:rPr>
                                <m:t>𝑥</m:t>
                              </m:r>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m:t>
                              </m:r>
                              <m:f>
                                <m:fPr>
                                  <m:ctrlPr>
                                    <a:rPr sz="2800" i="1">
                                      <a:latin typeface="Cambria Math" panose="02040503050406030204" pitchFamily="18" charset="0"/>
                                    </a:rPr>
                                  </m:ctrlPr>
                                </m:fPr>
                                <m:num>
                                  <m:func>
                                    <m:funcPr>
                                      <m:ctrlPr>
                                        <a:rPr sz="2800" i="1">
                                          <a:latin typeface="Cambria Math" panose="02040503050406030204" pitchFamily="18" charset="0"/>
                                        </a:rPr>
                                      </m:ctrlPr>
                                    </m:funcPr>
                                    <m:fName>
                                      <m:r>
                                        <m:rPr>
                                          <m:sty m:val="p"/>
                                        </m:rPr>
                                        <a:rPr sz="2800">
                                          <a:latin typeface="Cambria Math"/>
                                        </a:rPr>
                                        <m:t>ln</m:t>
                                      </m:r>
                                    </m:fName>
                                    <m:e>
                                      <m:r>
                                        <a:rPr sz="2800">
                                          <a:latin typeface="Cambria Math"/>
                                        </a:rPr>
                                        <m:t>11</m:t>
                                      </m:r>
                                    </m:e>
                                  </m:func>
                                </m:num>
                                <m:den>
                                  <m:func>
                                    <m:funcPr>
                                      <m:ctrlPr>
                                        <a:rPr sz="2800" i="1">
                                          <a:latin typeface="Cambria Math" panose="02040503050406030204" pitchFamily="18" charset="0"/>
                                        </a:rPr>
                                      </m:ctrlPr>
                                    </m:funcPr>
                                    <m:fName>
                                      <m:r>
                                        <m:rPr>
                                          <m:sty m:val="p"/>
                                        </m:rPr>
                                        <a:rPr sz="2800">
                                          <a:latin typeface="Cambria Math"/>
                                        </a:rPr>
                                        <m:t>ln</m:t>
                                      </m:r>
                                    </m:fName>
                                    <m:e>
                                      <m:r>
                                        <a:rPr sz="2800">
                                          <a:latin typeface="Cambria Math"/>
                                        </a:rPr>
                                        <m:t>3</m:t>
                                      </m:r>
                                    </m:e>
                                  </m:func>
                                </m:den>
                              </m:f>
                              <m:r>
                                <a:rPr sz="2800">
                                  <a:latin typeface="Cambria Math"/>
                                </a:rPr>
                                <m:t>−2</m:t>
                              </m:r>
                            </m:oMath>
                          </a14:m>
                          <a:endParaRPr sz="2800" dirty="0"/>
                        </a:p>
                      </a:txBody>
                      <a:tcPr anchor="ctr"/>
                    </a:tc>
                    <a:tc>
                      <a:txBody>
                        <a:bodyPr/>
                        <a:lstStyle/>
                        <a:p>
                          <a:pPr algn="l">
                            <a:defRPr b="1"/>
                          </a:pPr>
                          <a:r>
                            <a:rPr lang="en-US" sz="2100" b="0" dirty="0"/>
                            <a:t>Simplify.</a:t>
                          </a:r>
                          <a:endParaRPr sz="2100" b="0" dirty="0"/>
                        </a:p>
                      </a:txBody>
                      <a:tcPr anchor="ctr"/>
                    </a:tc>
                    <a:extLst>
                      <a:ext uri="{0D108BD9-81ED-4DB2-BD59-A6C34878D82A}">
                        <a16:rowId xmlns:a16="http://schemas.microsoft.com/office/drawing/2014/main" val="10004"/>
                      </a:ext>
                    </a:extLst>
                  </a:tr>
                  <a:tr h="370840">
                    <a:tc>
                      <a:txBody>
                        <a:bodyPr/>
                        <a:lstStyle/>
                        <a:p>
                          <a:pPr algn="r">
                            <a:defRPr sz="1800"/>
                          </a:pPr>
                          <a:r>
                            <a:rPr lang="en-US" sz="2800" dirty="0"/>
                            <a:t> </a:t>
                          </a:r>
                          <a14:m>
                            <m:oMath xmlns:m="http://schemas.openxmlformats.org/officeDocument/2006/math">
                              <m:r>
                                <a:rPr sz="2800">
                                  <a:latin typeface="Cambria Math"/>
                                </a:rPr>
                                <m:t>𝑥</m:t>
                              </m:r>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m:t>
                              </m:r>
                              <m:f>
                                <m:fPr>
                                  <m:ctrlPr>
                                    <a:rPr sz="2800" i="1">
                                      <a:latin typeface="Cambria Math" panose="02040503050406030204" pitchFamily="18" charset="0"/>
                                    </a:rPr>
                                  </m:ctrlPr>
                                </m:fPr>
                                <m:num>
                                  <m:func>
                                    <m:funcPr>
                                      <m:ctrlPr>
                                        <a:rPr sz="2800" i="1">
                                          <a:latin typeface="Cambria Math" panose="02040503050406030204" pitchFamily="18" charset="0"/>
                                        </a:rPr>
                                      </m:ctrlPr>
                                    </m:funcPr>
                                    <m:fName>
                                      <m:r>
                                        <m:rPr>
                                          <m:sty m:val="p"/>
                                        </m:rPr>
                                        <a:rPr sz="2800">
                                          <a:latin typeface="Cambria Math"/>
                                        </a:rPr>
                                        <m:t>ln</m:t>
                                      </m:r>
                                    </m:fName>
                                    <m:e>
                                      <m:r>
                                        <a:rPr sz="2800">
                                          <a:latin typeface="Cambria Math"/>
                                        </a:rPr>
                                        <m:t>11</m:t>
                                      </m:r>
                                    </m:e>
                                  </m:func>
                                </m:num>
                                <m:den>
                                  <m:r>
                                    <a:rPr sz="2800">
                                      <a:latin typeface="Cambria Math"/>
                                    </a:rPr>
                                    <m:t>5</m:t>
                                  </m:r>
                                  <m:func>
                                    <m:funcPr>
                                      <m:ctrlPr>
                                        <a:rPr sz="2800" i="1">
                                          <a:latin typeface="Cambria Math" panose="02040503050406030204" pitchFamily="18" charset="0"/>
                                        </a:rPr>
                                      </m:ctrlPr>
                                    </m:funcPr>
                                    <m:fName>
                                      <m:r>
                                        <m:rPr>
                                          <m:sty m:val="p"/>
                                        </m:rPr>
                                        <a:rPr sz="2800">
                                          <a:latin typeface="Cambria Math"/>
                                        </a:rPr>
                                        <m:t>ln</m:t>
                                      </m:r>
                                    </m:fName>
                                    <m:e>
                                      <m:r>
                                        <a:rPr sz="2800">
                                          <a:latin typeface="Cambria Math"/>
                                        </a:rPr>
                                        <m:t>3</m:t>
                                      </m:r>
                                    </m:e>
                                  </m:func>
                                </m:den>
                              </m:f>
                              <m:r>
                                <a:rPr sz="2800">
                                  <a:latin typeface="Cambria Math"/>
                                </a:rPr>
                                <m:t>+</m:t>
                              </m:r>
                              <m:f>
                                <m:fPr>
                                  <m:ctrlPr>
                                    <a:rPr sz="2800" i="1">
                                      <a:latin typeface="Cambria Math" panose="02040503050406030204" pitchFamily="18" charset="0"/>
                                    </a:rPr>
                                  </m:ctrlPr>
                                </m:fPr>
                                <m:num>
                                  <m:r>
                                    <a:rPr sz="2800">
                                      <a:latin typeface="Cambria Math"/>
                                    </a:rPr>
                                    <m:t>2</m:t>
                                  </m:r>
                                </m:num>
                                <m:den>
                                  <m:r>
                                    <a:rPr sz="2800">
                                      <a:latin typeface="Cambria Math"/>
                                    </a:rPr>
                                    <m:t>5</m:t>
                                  </m:r>
                                </m:den>
                              </m:f>
                            </m:oMath>
                          </a14:m>
                          <a:endParaRPr sz="2800" dirty="0"/>
                        </a:p>
                      </a:txBody>
                      <a:tcPr anchor="ctr"/>
                    </a:tc>
                    <a:tc>
                      <a:txBody>
                        <a:bodyPr/>
                        <a:lstStyle/>
                        <a:p>
                          <a:pPr algn="l">
                            <a:defRPr b="1"/>
                          </a:pPr>
                          <a:r>
                            <a:rPr lang="en-US" sz="2100" b="0" dirty="0"/>
                            <a:t>An exact form of the answer</a:t>
                          </a:r>
                          <a:endParaRPr sz="2100" b="0" dirty="0"/>
                        </a:p>
                      </a:txBody>
                      <a:tcPr anchor="ctr"/>
                    </a:tc>
                    <a:extLst>
                      <a:ext uri="{0D108BD9-81ED-4DB2-BD59-A6C34878D82A}">
                        <a16:rowId xmlns:a16="http://schemas.microsoft.com/office/drawing/2014/main" val="10005"/>
                      </a:ext>
                    </a:extLst>
                  </a:tr>
                </a:tbl>
              </a:graphicData>
            </a:graphic>
          </p:graphicFrame>
        </mc:Choice>
        <mc:Fallback>
          <p:graphicFrame>
            <p:nvGraphicFramePr>
              <p:cNvPr id="3" name="Table Placeholder 2"/>
              <p:cNvGraphicFramePr>
                <a:graphicFrameLocks noGrp="1"/>
              </p:cNvGraphicFramePr>
              <p:nvPr>
                <p:ph type="tbl" sz="quarter" idx="10"/>
                <p:extLst>
                  <p:ext uri="{D42A27DB-BD31-4B8C-83A1-F6EECF244321}">
                    <p14:modId xmlns:p14="http://schemas.microsoft.com/office/powerpoint/2010/main" val="1111607290"/>
                  </p:ext>
                </p:extLst>
              </p:nvPr>
            </p:nvGraphicFramePr>
            <p:xfrm>
              <a:off x="381000" y="1981200"/>
              <a:ext cx="8534400" cy="3929699"/>
            </p:xfrm>
            <a:graphic>
              <a:graphicData uri="http://schemas.openxmlformats.org/drawingml/2006/table">
                <a:tbl>
                  <a:tblPr firstRow="1" bandRow="1">
                    <a:tableStyleId>{2D5ABB26-0587-4C30-8999-92F81FD0307C}</a:tableStyleId>
                  </a:tblPr>
                  <a:tblGrid>
                    <a:gridCol w="2133600">
                      <a:extLst>
                        <a:ext uri="{9D8B030D-6E8A-4147-A177-3AD203B41FA5}">
                          <a16:colId xmlns:a16="http://schemas.microsoft.com/office/drawing/2014/main" val="20000"/>
                        </a:ext>
                      </a:extLst>
                    </a:gridCol>
                    <a:gridCol w="2133600">
                      <a:extLst>
                        <a:ext uri="{9D8B030D-6E8A-4147-A177-3AD203B41FA5}">
                          <a16:colId xmlns:a16="http://schemas.microsoft.com/office/drawing/2014/main" val="20001"/>
                        </a:ext>
                      </a:extLst>
                    </a:gridCol>
                    <a:gridCol w="4267200">
                      <a:extLst>
                        <a:ext uri="{9D8B030D-6E8A-4147-A177-3AD203B41FA5}">
                          <a16:colId xmlns:a16="http://schemas.microsoft.com/office/drawing/2014/main" val="20002"/>
                        </a:ext>
                      </a:extLst>
                    </a:gridCol>
                  </a:tblGrid>
                  <a:tr h="522986">
                    <a:tc>
                      <a:txBody>
                        <a:bodyPr/>
                        <a:lstStyle/>
                        <a:p>
                          <a:endParaRPr lang="en-US"/>
                        </a:p>
                      </a:txBody>
                      <a:tcPr anchor="ctr">
                        <a:blipFill>
                          <a:blip r:embed="rId2"/>
                          <a:stretch>
                            <a:fillRect t="-10465" r="-300286" b="-666279"/>
                          </a:stretch>
                        </a:blipFill>
                      </a:tcPr>
                    </a:tc>
                    <a:tc>
                      <a:txBody>
                        <a:bodyPr/>
                        <a:lstStyle/>
                        <a:p>
                          <a:endParaRPr lang="en-US"/>
                        </a:p>
                      </a:txBody>
                      <a:tcPr anchor="ctr">
                        <a:blipFill>
                          <a:blip r:embed="rId2"/>
                          <a:stretch>
                            <a:fillRect l="-99715" t="-10465" r="-199430" b="-666279"/>
                          </a:stretch>
                        </a:blipFill>
                      </a:tcPr>
                    </a:tc>
                    <a:tc rowSpan="2">
                      <a:txBody>
                        <a:bodyPr/>
                        <a:lstStyle/>
                        <a:p>
                          <a:pPr algn="l">
                            <a:defRPr b="1"/>
                          </a:pPr>
                          <a:r>
                            <a:rPr lang="en-US" sz="2100" b="0" dirty="0"/>
                            <a:t>Take the natural logarithm of both sides.</a:t>
                          </a:r>
                          <a:endParaRPr sz="2100" b="0" dirty="0"/>
                        </a:p>
                      </a:txBody>
                      <a:tcPr anchor="b"/>
                    </a:tc>
                    <a:extLst>
                      <a:ext uri="{0D108BD9-81ED-4DB2-BD59-A6C34878D82A}">
                        <a16:rowId xmlns:a16="http://schemas.microsoft.com/office/drawing/2014/main" val="10000"/>
                      </a:ext>
                    </a:extLst>
                  </a:tr>
                  <a:tr h="522986">
                    <a:tc>
                      <a:txBody>
                        <a:bodyPr/>
                        <a:lstStyle/>
                        <a:p>
                          <a:endParaRPr lang="en-US"/>
                        </a:p>
                      </a:txBody>
                      <a:tcPr anchor="ctr">
                        <a:blipFill>
                          <a:blip r:embed="rId2"/>
                          <a:stretch>
                            <a:fillRect t="-110465" r="-300286" b="-566279"/>
                          </a:stretch>
                        </a:blipFill>
                      </a:tcPr>
                    </a:tc>
                    <a:tc>
                      <a:txBody>
                        <a:bodyPr/>
                        <a:lstStyle/>
                        <a:p>
                          <a:endParaRPr lang="en-US"/>
                        </a:p>
                      </a:txBody>
                      <a:tcPr anchor="ctr">
                        <a:blipFill>
                          <a:blip r:embed="rId2"/>
                          <a:stretch>
                            <a:fillRect l="-99715" t="-110465" r="-199430" b="-566279"/>
                          </a:stretch>
                        </a:blipFill>
                      </a:tcPr>
                    </a:tc>
                    <a:tc vMerge="1">
                      <a:txBody>
                        <a:bodyPr/>
                        <a:lstStyle/>
                        <a:p>
                          <a:pPr algn="l">
                            <a:defRPr b="1"/>
                          </a:pPr>
                          <a:endParaRPr sz="2000" b="0" dirty="0"/>
                        </a:p>
                      </a:txBody>
                      <a:tcPr/>
                    </a:tc>
                    <a:extLst>
                      <a:ext uri="{0D108BD9-81ED-4DB2-BD59-A6C34878D82A}">
                        <a16:rowId xmlns:a16="http://schemas.microsoft.com/office/drawing/2014/main" val="10001"/>
                      </a:ext>
                    </a:extLst>
                  </a:tr>
                  <a:tr h="731520">
                    <a:tc>
                      <a:txBody>
                        <a:bodyPr/>
                        <a:lstStyle/>
                        <a:p>
                          <a:endParaRPr lang="en-US"/>
                        </a:p>
                      </a:txBody>
                      <a:tcPr anchor="ctr">
                        <a:blipFill>
                          <a:blip r:embed="rId2"/>
                          <a:stretch>
                            <a:fillRect t="-150833" r="-300286" b="-305833"/>
                          </a:stretch>
                        </a:blipFill>
                      </a:tcPr>
                    </a:tc>
                    <a:tc>
                      <a:txBody>
                        <a:bodyPr/>
                        <a:lstStyle/>
                        <a:p>
                          <a:endParaRPr lang="en-US"/>
                        </a:p>
                      </a:txBody>
                      <a:tcPr anchor="ctr">
                        <a:blipFill>
                          <a:blip r:embed="rId2"/>
                          <a:stretch>
                            <a:fillRect l="-99715" t="-150833" r="-199430" b="-305833"/>
                          </a:stretch>
                        </a:blipFill>
                      </a:tcPr>
                    </a:tc>
                    <a:tc>
                      <a:txBody>
                        <a:bodyPr/>
                        <a:lstStyle/>
                        <a:p>
                          <a:pPr algn="l">
                            <a:defRPr b="1"/>
                          </a:pPr>
                          <a:r>
                            <a:rPr lang="en-US" sz="2100" b="0" dirty="0"/>
                            <a:t>Use properties of logarithms to bring the variable out of the exponent.</a:t>
                          </a:r>
                          <a:endParaRPr sz="2100" b="0" dirty="0"/>
                        </a:p>
                      </a:txBody>
                      <a:tcPr/>
                    </a:tc>
                    <a:extLst>
                      <a:ext uri="{0D108BD9-81ED-4DB2-BD59-A6C34878D82A}">
                        <a16:rowId xmlns:a16="http://schemas.microsoft.com/office/drawing/2014/main" val="10002"/>
                      </a:ext>
                    </a:extLst>
                  </a:tr>
                  <a:tr h="717233">
                    <a:tc>
                      <a:txBody>
                        <a:bodyPr/>
                        <a:lstStyle/>
                        <a:p>
                          <a:endParaRPr lang="en-US"/>
                        </a:p>
                      </a:txBody>
                      <a:tcPr anchor="ctr">
                        <a:blipFill>
                          <a:blip r:embed="rId2"/>
                          <a:stretch>
                            <a:fillRect t="-257265" r="-300286" b="-213675"/>
                          </a:stretch>
                        </a:blipFill>
                      </a:tcPr>
                    </a:tc>
                    <a:tc>
                      <a:txBody>
                        <a:bodyPr/>
                        <a:lstStyle/>
                        <a:p>
                          <a:endParaRPr lang="en-US"/>
                        </a:p>
                      </a:txBody>
                      <a:tcPr anchor="ctr">
                        <a:blipFill>
                          <a:blip r:embed="rId2"/>
                          <a:stretch>
                            <a:fillRect l="-99715" t="-257265" r="-199430" b="-213675"/>
                          </a:stretch>
                        </a:blipFill>
                      </a:tcPr>
                    </a:tc>
                    <a:tc>
                      <a:txBody>
                        <a:bodyPr/>
                        <a:lstStyle/>
                        <a:p>
                          <a:pPr algn="l">
                            <a:defRPr sz="1100" b="1"/>
                          </a:pPr>
                          <a:r>
                            <a:rPr sz="2100" b="0" dirty="0"/>
                            <a:t>Divide both sides by</a:t>
                          </a:r>
                          <a:r>
                            <a:rPr lang="en-US" sz="2100" b="0" baseline="0" dirty="0"/>
                            <a:t> ln</a:t>
                          </a:r>
                          <a:r>
                            <a:rPr lang="en-US" sz="1050" b="0" baseline="0" dirty="0"/>
                            <a:t> </a:t>
                          </a:r>
                          <a:r>
                            <a:rPr lang="en-US" sz="2100" b="0" baseline="0" dirty="0"/>
                            <a:t>3</a:t>
                          </a:r>
                          <a:r>
                            <a:rPr sz="2100" b="0" dirty="0"/>
                            <a:t>.</a:t>
                          </a:r>
                        </a:p>
                      </a:txBody>
                      <a:tcPr anchor="ctr"/>
                    </a:tc>
                    <a:extLst>
                      <a:ext uri="{0D108BD9-81ED-4DB2-BD59-A6C34878D82A}">
                        <a16:rowId xmlns:a16="http://schemas.microsoft.com/office/drawing/2014/main" val="10003"/>
                      </a:ext>
                    </a:extLst>
                  </a:tr>
                  <a:tr h="717233">
                    <a:tc>
                      <a:txBody>
                        <a:bodyPr/>
                        <a:lstStyle/>
                        <a:p>
                          <a:endParaRPr lang="en-US"/>
                        </a:p>
                      </a:txBody>
                      <a:tcPr anchor="ctr">
                        <a:blipFill>
                          <a:blip r:embed="rId2"/>
                          <a:stretch>
                            <a:fillRect t="-354237" r="-300286" b="-111864"/>
                          </a:stretch>
                        </a:blipFill>
                      </a:tcPr>
                    </a:tc>
                    <a:tc>
                      <a:txBody>
                        <a:bodyPr/>
                        <a:lstStyle/>
                        <a:p>
                          <a:endParaRPr lang="en-US"/>
                        </a:p>
                      </a:txBody>
                      <a:tcPr anchor="ctr">
                        <a:blipFill>
                          <a:blip r:embed="rId2"/>
                          <a:stretch>
                            <a:fillRect l="-99715" t="-354237" r="-199430" b="-111864"/>
                          </a:stretch>
                        </a:blipFill>
                      </a:tcPr>
                    </a:tc>
                    <a:tc>
                      <a:txBody>
                        <a:bodyPr/>
                        <a:lstStyle/>
                        <a:p>
                          <a:pPr algn="l">
                            <a:defRPr b="1"/>
                          </a:pPr>
                          <a:r>
                            <a:rPr lang="en-US" sz="2100" b="0" dirty="0"/>
                            <a:t>Simplify.</a:t>
                          </a:r>
                          <a:endParaRPr sz="2100" b="0" dirty="0"/>
                        </a:p>
                      </a:txBody>
                      <a:tcPr anchor="ctr"/>
                    </a:tc>
                    <a:extLst>
                      <a:ext uri="{0D108BD9-81ED-4DB2-BD59-A6C34878D82A}">
                        <a16:rowId xmlns:a16="http://schemas.microsoft.com/office/drawing/2014/main" val="10004"/>
                      </a:ext>
                    </a:extLst>
                  </a:tr>
                  <a:tr h="717741">
                    <a:tc>
                      <a:txBody>
                        <a:bodyPr/>
                        <a:lstStyle/>
                        <a:p>
                          <a:endParaRPr lang="en-US"/>
                        </a:p>
                      </a:txBody>
                      <a:tcPr anchor="ctr">
                        <a:blipFill>
                          <a:blip r:embed="rId2"/>
                          <a:stretch>
                            <a:fillRect t="-454237" r="-300286" b="-11864"/>
                          </a:stretch>
                        </a:blipFill>
                      </a:tcPr>
                    </a:tc>
                    <a:tc>
                      <a:txBody>
                        <a:bodyPr/>
                        <a:lstStyle/>
                        <a:p>
                          <a:endParaRPr lang="en-US"/>
                        </a:p>
                      </a:txBody>
                      <a:tcPr anchor="ctr">
                        <a:blipFill>
                          <a:blip r:embed="rId2"/>
                          <a:stretch>
                            <a:fillRect l="-99715" t="-454237" r="-199430" b="-11864"/>
                          </a:stretch>
                        </a:blipFill>
                      </a:tcPr>
                    </a:tc>
                    <a:tc>
                      <a:txBody>
                        <a:bodyPr/>
                        <a:lstStyle/>
                        <a:p>
                          <a:pPr algn="l">
                            <a:defRPr b="1"/>
                          </a:pPr>
                          <a:r>
                            <a:rPr lang="en-US" sz="2100" b="0" dirty="0"/>
                            <a:t>An exact form of the answer</a:t>
                          </a:r>
                          <a:endParaRPr sz="2100" b="0" dirty="0"/>
                        </a:p>
                      </a:txBody>
                      <a:tcPr anchor="ctr"/>
                    </a:tc>
                    <a:extLst>
                      <a:ext uri="{0D108BD9-81ED-4DB2-BD59-A6C34878D82A}">
                        <a16:rowId xmlns:a16="http://schemas.microsoft.com/office/drawing/2014/main" val="10005"/>
                      </a:ext>
                    </a:extLst>
                  </a:tr>
                </a:tbl>
              </a:graphicData>
            </a:graphic>
          </p:graphicFrame>
        </mc:Fallback>
      </mc:AlternateContent>
      <p:sp>
        <p:nvSpPr>
          <p:cNvPr id="4" name="TextBox 3">
            <a:extLst>
              <a:ext uri="{FF2B5EF4-FFF2-40B4-BE49-F238E27FC236}">
                <a16:creationId xmlns:a16="http://schemas.microsoft.com/office/drawing/2014/main" id="{6092F609-55A1-4C6C-A389-9DAAE09F4364}"/>
              </a:ext>
            </a:extLst>
          </p:cNvPr>
          <p:cNvSpPr txBox="1"/>
          <p:nvPr/>
        </p:nvSpPr>
        <p:spPr>
          <a:xfrm>
            <a:off x="457200" y="1036606"/>
            <a:ext cx="8229600" cy="1231106"/>
          </a:xfrm>
          <a:prstGeom prst="rect">
            <a:avLst/>
          </a:prstGeom>
          <a:noFill/>
        </p:spPr>
        <p:txBody>
          <a:bodyPr wrap="square" rtlCol="0">
            <a:spAutoFit/>
          </a:bodyPr>
          <a:lstStyle/>
          <a:p>
            <a:r>
              <a:rPr lang="en-US" sz="2800" dirty="0"/>
              <a:t>The first method is to take the natural (or common) logarithm of both sides.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3: Solving Exponential Equations with Different Bases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4</a:t>
            </a:r>
            <a:endParaRPr dirty="0"/>
          </a:p>
        </p:txBody>
      </p:sp>
      <p:sp>
        <p:nvSpPr>
          <p:cNvPr id="3" name="Text Placeholder 2"/>
          <p:cNvSpPr>
            <a:spLocks noGrp="1"/>
          </p:cNvSpPr>
          <p:nvPr>
            <p:ph type="body" sz="quarter" idx="10"/>
          </p:nvPr>
        </p:nvSpPr>
        <p:spPr/>
        <p:txBody>
          <a:bodyPr>
            <a:normAutofit/>
          </a:bodyPr>
          <a:lstStyle/>
          <a:p>
            <a:r>
              <a:rPr sz="2800" dirty="0"/>
              <a:t>The second method is to rewrite the equation using the definition of logarithms, then apply the change of base formula to work with natural (or common) logarithms.</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234C7AA4-1E11-48A8-A968-16620BE41371}"/>
                  </a:ext>
                </a:extLst>
              </p:cNvPr>
              <p:cNvGraphicFramePr>
                <a:graphicFrameLocks/>
              </p:cNvGraphicFramePr>
              <p:nvPr/>
            </p:nvGraphicFramePr>
            <p:xfrm>
              <a:off x="533400" y="2574099"/>
              <a:ext cx="8077200" cy="2717546"/>
            </p:xfrm>
            <a:graphic>
              <a:graphicData uri="http://schemas.openxmlformats.org/drawingml/2006/table">
                <a:tbl>
                  <a:tblPr firstRow="1" bandRow="1">
                    <a:tableStyleId>{2D5ABB26-0587-4C30-8999-92F81FD0307C}</a:tableStyleId>
                  </a:tblPr>
                  <a:tblGrid>
                    <a:gridCol w="1280351">
                      <a:extLst>
                        <a:ext uri="{9D8B030D-6E8A-4147-A177-3AD203B41FA5}">
                          <a16:colId xmlns:a16="http://schemas.microsoft.com/office/drawing/2014/main" val="20000"/>
                        </a:ext>
                      </a:extLst>
                    </a:gridCol>
                    <a:gridCol w="2133600">
                      <a:extLst>
                        <a:ext uri="{9D8B030D-6E8A-4147-A177-3AD203B41FA5}">
                          <a16:colId xmlns:a16="http://schemas.microsoft.com/office/drawing/2014/main" val="20001"/>
                        </a:ext>
                      </a:extLst>
                    </a:gridCol>
                    <a:gridCol w="4663249">
                      <a:extLst>
                        <a:ext uri="{9D8B030D-6E8A-4147-A177-3AD203B41FA5}">
                          <a16:colId xmlns:a16="http://schemas.microsoft.com/office/drawing/2014/main" val="20002"/>
                        </a:ext>
                      </a:extLst>
                    </a:gridCol>
                  </a:tblGrid>
                  <a:tr h="370840">
                    <a:tc>
                      <a:txBody>
                        <a:bodyPr/>
                        <a:lstStyle/>
                        <a:p>
                          <a:pPr algn="r">
                            <a:defRPr sz="1800"/>
                          </a:pPr>
                          <a:r>
                            <a:rPr sz="2800" dirty="0"/>
                            <a:t>​</a:t>
                          </a:r>
                          <a14:m>
                            <m:oMath xmlns:m="http://schemas.openxmlformats.org/officeDocument/2006/math">
                              <m:sSup>
                                <m:sSupPr>
                                  <m:ctrlPr>
                                    <a:rPr sz="2800" i="1">
                                      <a:latin typeface="Cambria Math" panose="02040503050406030204" pitchFamily="18" charset="0"/>
                                    </a:rPr>
                                  </m:ctrlPr>
                                </m:sSupPr>
                                <m:e>
                                  <m:r>
                                    <a:rPr sz="2800">
                                      <a:latin typeface="Cambria Math"/>
                                    </a:rPr>
                                    <m:t>3</m:t>
                                  </m:r>
                                </m:e>
                                <m:sup>
                                  <m:r>
                                    <a:rPr sz="2800">
                                      <a:latin typeface="Cambria Math"/>
                                    </a:rPr>
                                    <m:t>2−5</m:t>
                                  </m:r>
                                  <m:r>
                                    <a:rPr sz="2800">
                                      <a:latin typeface="Cambria Math"/>
                                    </a:rPr>
                                    <m:t>𝑥</m:t>
                                  </m:r>
                                </m:sup>
                              </m:sSup>
                            </m:oMath>
                          </a14:m>
                          <a:endParaRPr sz="2800" dirty="0"/>
                        </a:p>
                      </a:txBody>
                      <a:tcPr anchor="ctr"/>
                    </a:tc>
                    <a:tc>
                      <a:txBody>
                        <a:bodyPr/>
                        <a:lstStyle/>
                        <a:p>
                          <a:pPr algn="l">
                            <a:defRPr sz="1800"/>
                          </a:pPr>
                          <a:r>
                            <a:rPr sz="2800" b="0" dirty="0"/>
                            <a:t>​</a:t>
                          </a:r>
                          <a14:m>
                            <m:oMath xmlns:m="http://schemas.openxmlformats.org/officeDocument/2006/math">
                              <m:r>
                                <a:rPr lang="en-US" sz="2800" b="0" smtClean="0">
                                  <a:latin typeface="Cambria Math"/>
                                </a:rPr>
                                <m:t>=11</m:t>
                              </m:r>
                            </m:oMath>
                          </a14:m>
                          <a:endParaRPr sz="2800" b="0" dirty="0"/>
                        </a:p>
                      </a:txBody>
                      <a:tcPr anchor="ctr"/>
                    </a:tc>
                    <a:tc>
                      <a:txBody>
                        <a:bodyPr/>
                        <a:lstStyle/>
                        <a:p>
                          <a:pPr algn="l"/>
                          <a:endParaRPr sz="2100" b="0" dirty="0"/>
                        </a:p>
                      </a:txBody>
                      <a:tcPr anchor="ctr"/>
                    </a:tc>
                    <a:extLst>
                      <a:ext uri="{0D108BD9-81ED-4DB2-BD59-A6C34878D82A}">
                        <a16:rowId xmlns:a16="http://schemas.microsoft.com/office/drawing/2014/main" val="10000"/>
                      </a:ext>
                    </a:extLst>
                  </a:tr>
                  <a:tr h="370840">
                    <a:tc>
                      <a:txBody>
                        <a:bodyPr/>
                        <a:lstStyle/>
                        <a:p>
                          <a:pPr algn="r">
                            <a:defRPr sz="1800"/>
                          </a:pPr>
                          <a:r>
                            <a:rPr sz="2800" dirty="0"/>
                            <a:t>​</a:t>
                          </a:r>
                          <a14:m>
                            <m:oMath xmlns:m="http://schemas.openxmlformats.org/officeDocument/2006/math">
                              <m:r>
                                <a:rPr sz="2800">
                                  <a:latin typeface="Cambria Math"/>
                                </a:rPr>
                                <m:t>2−5</m:t>
                              </m:r>
                              <m:r>
                                <a:rPr sz="2800">
                                  <a:latin typeface="Cambria Math"/>
                                </a:rPr>
                                <m:t>𝑥</m:t>
                              </m:r>
                            </m:oMath>
                          </a14:m>
                          <a:endParaRPr sz="2800" dirty="0"/>
                        </a:p>
                      </a:txBody>
                      <a:tcPr anchor="ctr"/>
                    </a:tc>
                    <a:tc>
                      <a:txBody>
                        <a:bodyPr/>
                        <a:lstStyle/>
                        <a:p>
                          <a:pPr algn="l">
                            <a:defRPr sz="1800"/>
                          </a:pPr>
                          <a:r>
                            <a:rPr sz="2800" b="0" dirty="0"/>
                            <a:t>​</a:t>
                          </a:r>
                          <a14:m>
                            <m:oMath xmlns:m="http://schemas.openxmlformats.org/officeDocument/2006/math">
                              <m:r>
                                <a:rPr lang="en-US" sz="2800" b="0" smtClean="0">
                                  <a:latin typeface="Cambria Math"/>
                                </a:rPr>
                                <m:t>=</m:t>
                              </m:r>
                              <m:func>
                                <m:funcPr>
                                  <m:ctrlPr>
                                    <a:rPr sz="2800" b="0" i="1">
                                      <a:latin typeface="Cambria Math" panose="02040503050406030204" pitchFamily="18" charset="0"/>
                                    </a:rPr>
                                  </m:ctrlPr>
                                </m:funcPr>
                                <m:fName>
                                  <m:sSub>
                                    <m:sSubPr>
                                      <m:ctrlPr>
                                        <a:rPr sz="2800" b="0" i="1">
                                          <a:latin typeface="Cambria Math" panose="02040503050406030204" pitchFamily="18" charset="0"/>
                                        </a:rPr>
                                      </m:ctrlPr>
                                    </m:sSubPr>
                                    <m:e>
                                      <m:r>
                                        <m:rPr>
                                          <m:sty m:val="p"/>
                                        </m:rPr>
                                        <a:rPr lang="en-US" sz="2800" b="0" smtClean="0">
                                          <a:latin typeface="Cambria Math"/>
                                        </a:rPr>
                                        <m:t>log</m:t>
                                      </m:r>
                                    </m:e>
                                    <m:sub>
                                      <m:r>
                                        <a:rPr lang="en-US" sz="2800" b="0" smtClean="0">
                                          <a:latin typeface="Cambria Math"/>
                                        </a:rPr>
                                        <m:t>3</m:t>
                                      </m:r>
                                    </m:sub>
                                  </m:sSub>
                                </m:fName>
                                <m:e>
                                  <m:r>
                                    <a:rPr lang="en-US" sz="2800" b="0" smtClean="0">
                                      <a:latin typeface="Cambria Math"/>
                                    </a:rPr>
                                    <m:t>11</m:t>
                                  </m:r>
                                </m:e>
                              </m:func>
                            </m:oMath>
                          </a14:m>
                          <a:endParaRPr sz="2800" b="0" dirty="0"/>
                        </a:p>
                      </a:txBody>
                      <a:tcPr anchor="ctr"/>
                    </a:tc>
                    <a:tc>
                      <a:txBody>
                        <a:bodyPr/>
                        <a:lstStyle/>
                        <a:p>
                          <a:pPr algn="l"/>
                          <a:r>
                            <a:rPr lang="en-US" sz="2100" b="0" dirty="0"/>
                            <a:t>Rewrite the equation using the definition of logarithms.</a:t>
                          </a:r>
                          <a:endParaRPr sz="2100" b="0" dirty="0"/>
                        </a:p>
                      </a:txBody>
                      <a:tcPr anchor="ctr"/>
                    </a:tc>
                    <a:extLst>
                      <a:ext uri="{0D108BD9-81ED-4DB2-BD59-A6C34878D82A}">
                        <a16:rowId xmlns:a16="http://schemas.microsoft.com/office/drawing/2014/main" val="10001"/>
                      </a:ext>
                    </a:extLst>
                  </a:tr>
                  <a:tr h="370840">
                    <a:tc>
                      <a:txBody>
                        <a:bodyPr/>
                        <a:lstStyle/>
                        <a:p>
                          <a:pPr algn="r">
                            <a:defRPr sz="1800"/>
                          </a:pPr>
                          <a:r>
                            <a:rPr sz="2800" dirty="0"/>
                            <a:t>​</a:t>
                          </a:r>
                          <a14:m>
                            <m:oMath xmlns:m="http://schemas.openxmlformats.org/officeDocument/2006/math">
                              <m:r>
                                <a:rPr sz="2800">
                                  <a:latin typeface="Cambria Math"/>
                                </a:rPr>
                                <m:t>2−5</m:t>
                              </m:r>
                              <m:r>
                                <a:rPr sz="2800">
                                  <a:latin typeface="Cambria Math"/>
                                </a:rPr>
                                <m:t>𝑥</m:t>
                              </m:r>
                            </m:oMath>
                          </a14:m>
                          <a:endParaRPr sz="2800" dirty="0"/>
                        </a:p>
                      </a:txBody>
                      <a:tcPr anchor="ctr"/>
                    </a:tc>
                    <a:tc>
                      <a:txBody>
                        <a:bodyPr/>
                        <a:lstStyle/>
                        <a:p>
                          <a:pPr algn="l">
                            <a:defRPr sz="1800"/>
                          </a:pPr>
                          <a:r>
                            <a:rPr sz="2800" b="0" dirty="0"/>
                            <a:t>​</a:t>
                          </a:r>
                          <a14:m>
                            <m:oMath xmlns:m="http://schemas.openxmlformats.org/officeDocument/2006/math">
                              <m:r>
                                <a:rPr lang="en-US" sz="2800" b="0" smtClean="0">
                                  <a:latin typeface="Cambria Math"/>
                                </a:rPr>
                                <m:t>=</m:t>
                              </m:r>
                              <m:f>
                                <m:fPr>
                                  <m:ctrlPr>
                                    <a:rPr sz="2800" b="0" i="1">
                                      <a:latin typeface="Cambria Math" panose="02040503050406030204" pitchFamily="18" charset="0"/>
                                    </a:rPr>
                                  </m:ctrlPr>
                                </m:fPr>
                                <m:num>
                                  <m:func>
                                    <m:funcPr>
                                      <m:ctrlPr>
                                        <a:rPr sz="2800" b="0" i="1">
                                          <a:latin typeface="Cambria Math" panose="02040503050406030204" pitchFamily="18" charset="0"/>
                                        </a:rPr>
                                      </m:ctrlPr>
                                    </m:funcPr>
                                    <m:fName>
                                      <m:r>
                                        <m:rPr>
                                          <m:sty m:val="p"/>
                                        </m:rPr>
                                        <a:rPr lang="en-US" sz="2800" b="0" smtClean="0">
                                          <a:latin typeface="Cambria Math"/>
                                        </a:rPr>
                                        <m:t>ln</m:t>
                                      </m:r>
                                    </m:fName>
                                    <m:e>
                                      <m:r>
                                        <a:rPr lang="en-US" sz="2800" b="0" smtClean="0">
                                          <a:latin typeface="Cambria Math"/>
                                        </a:rPr>
                                        <m:t>11</m:t>
                                      </m:r>
                                    </m:e>
                                  </m:func>
                                </m:num>
                                <m:den>
                                  <m:func>
                                    <m:funcPr>
                                      <m:ctrlPr>
                                        <a:rPr sz="2800" b="0" i="1">
                                          <a:latin typeface="Cambria Math" panose="02040503050406030204" pitchFamily="18" charset="0"/>
                                        </a:rPr>
                                      </m:ctrlPr>
                                    </m:funcPr>
                                    <m:fName>
                                      <m:r>
                                        <m:rPr>
                                          <m:sty m:val="p"/>
                                        </m:rPr>
                                        <a:rPr lang="en-US" sz="2800" b="0" smtClean="0">
                                          <a:latin typeface="Cambria Math"/>
                                        </a:rPr>
                                        <m:t>ln</m:t>
                                      </m:r>
                                    </m:fName>
                                    <m:e>
                                      <m:r>
                                        <a:rPr lang="en-US" sz="2800" b="0" smtClean="0">
                                          <a:latin typeface="Cambria Math"/>
                                        </a:rPr>
                                        <m:t>3</m:t>
                                      </m:r>
                                    </m:e>
                                  </m:func>
                                </m:den>
                              </m:f>
                            </m:oMath>
                          </a14:m>
                          <a:endParaRPr sz="2800" b="0" dirty="0"/>
                        </a:p>
                      </a:txBody>
                      <a:tcPr anchor="ctr"/>
                    </a:tc>
                    <a:tc>
                      <a:txBody>
                        <a:bodyPr/>
                        <a:lstStyle/>
                        <a:p>
                          <a:pPr algn="l">
                            <a:defRPr b="1"/>
                          </a:pPr>
                          <a:r>
                            <a:rPr lang="en-US" sz="2100" b="0" dirty="0"/>
                            <a:t>Rewrite the logarithmic term using the change of base formula.</a:t>
                          </a:r>
                          <a:endParaRPr sz="2100" b="0" dirty="0"/>
                        </a:p>
                      </a:txBody>
                      <a:tcPr anchor="ctr"/>
                    </a:tc>
                    <a:extLst>
                      <a:ext uri="{0D108BD9-81ED-4DB2-BD59-A6C34878D82A}">
                        <a16:rowId xmlns:a16="http://schemas.microsoft.com/office/drawing/2014/main" val="10002"/>
                      </a:ext>
                    </a:extLst>
                  </a:tr>
                  <a:tr h="370840">
                    <a:tc>
                      <a:txBody>
                        <a:bodyPr/>
                        <a:lstStyle/>
                        <a:p>
                          <a:pPr algn="r">
                            <a:defRPr sz="1800"/>
                          </a:pPr>
                          <a:r>
                            <a:rPr lang="en-US" sz="2800" dirty="0"/>
                            <a:t> </a:t>
                          </a:r>
                          <a14:m>
                            <m:oMath xmlns:m="http://schemas.openxmlformats.org/officeDocument/2006/math">
                              <m:r>
                                <a:rPr sz="2800">
                                  <a:latin typeface="Cambria Math"/>
                                </a:rPr>
                                <m:t>𝑥</m:t>
                              </m:r>
                            </m:oMath>
                          </a14:m>
                          <a:endParaRPr sz="2800" dirty="0"/>
                        </a:p>
                      </a:txBody>
                      <a:tcPr anchor="ctr"/>
                    </a:tc>
                    <a:tc>
                      <a:txBody>
                        <a:bodyPr/>
                        <a:lstStyle/>
                        <a:p>
                          <a:pPr algn="l">
                            <a:defRPr sz="1800"/>
                          </a:pPr>
                          <a:r>
                            <a:rPr sz="2800" b="0" dirty="0"/>
                            <a:t>​</a:t>
                          </a:r>
                          <a14:m>
                            <m:oMath xmlns:m="http://schemas.openxmlformats.org/officeDocument/2006/math">
                              <m:r>
                                <a:rPr lang="en-US" sz="2800" b="0" smtClean="0">
                                  <a:latin typeface="Cambria Math"/>
                                </a:rPr>
                                <m:t>=−</m:t>
                              </m:r>
                              <m:f>
                                <m:fPr>
                                  <m:ctrlPr>
                                    <a:rPr sz="2800" b="0" i="1">
                                      <a:latin typeface="Cambria Math" panose="02040503050406030204" pitchFamily="18" charset="0"/>
                                    </a:rPr>
                                  </m:ctrlPr>
                                </m:fPr>
                                <m:num>
                                  <m:func>
                                    <m:funcPr>
                                      <m:ctrlPr>
                                        <a:rPr sz="2800" b="0" i="1">
                                          <a:latin typeface="Cambria Math" panose="02040503050406030204" pitchFamily="18" charset="0"/>
                                        </a:rPr>
                                      </m:ctrlPr>
                                    </m:funcPr>
                                    <m:fName>
                                      <m:r>
                                        <m:rPr>
                                          <m:sty m:val="p"/>
                                        </m:rPr>
                                        <a:rPr lang="en-US" sz="2800" b="0" smtClean="0">
                                          <a:latin typeface="Cambria Math"/>
                                        </a:rPr>
                                        <m:t>ln</m:t>
                                      </m:r>
                                    </m:fName>
                                    <m:e>
                                      <m:r>
                                        <a:rPr lang="en-US" sz="2800" b="0" smtClean="0">
                                          <a:latin typeface="Cambria Math"/>
                                        </a:rPr>
                                        <m:t>11</m:t>
                                      </m:r>
                                    </m:e>
                                  </m:func>
                                </m:num>
                                <m:den>
                                  <m:r>
                                    <a:rPr lang="en-US" sz="2800" b="0" smtClean="0">
                                      <a:latin typeface="Cambria Math"/>
                                    </a:rPr>
                                    <m:t>5</m:t>
                                  </m:r>
                                  <m:func>
                                    <m:funcPr>
                                      <m:ctrlPr>
                                        <a:rPr sz="2800" b="0" i="1">
                                          <a:latin typeface="Cambria Math" panose="02040503050406030204" pitchFamily="18" charset="0"/>
                                        </a:rPr>
                                      </m:ctrlPr>
                                    </m:funcPr>
                                    <m:fName>
                                      <m:r>
                                        <m:rPr>
                                          <m:sty m:val="p"/>
                                        </m:rPr>
                                        <a:rPr lang="en-US" sz="2800" b="0" smtClean="0">
                                          <a:latin typeface="Cambria Math"/>
                                        </a:rPr>
                                        <m:t>ln</m:t>
                                      </m:r>
                                    </m:fName>
                                    <m:e>
                                      <m:r>
                                        <a:rPr lang="en-US" sz="2800" b="0" smtClean="0">
                                          <a:latin typeface="Cambria Math"/>
                                        </a:rPr>
                                        <m:t>3</m:t>
                                      </m:r>
                                    </m:e>
                                  </m:func>
                                </m:den>
                              </m:f>
                              <m:r>
                                <a:rPr lang="en-US" sz="2800" b="0" smtClean="0">
                                  <a:latin typeface="Cambria Math"/>
                                </a:rPr>
                                <m:t>+</m:t>
                              </m:r>
                              <m:f>
                                <m:fPr>
                                  <m:ctrlPr>
                                    <a:rPr sz="2800" b="0" i="1">
                                      <a:latin typeface="Cambria Math" panose="02040503050406030204" pitchFamily="18" charset="0"/>
                                    </a:rPr>
                                  </m:ctrlPr>
                                </m:fPr>
                                <m:num>
                                  <m:r>
                                    <a:rPr lang="en-US" sz="2800" b="0" smtClean="0">
                                      <a:latin typeface="Cambria Math"/>
                                    </a:rPr>
                                    <m:t>2</m:t>
                                  </m:r>
                                </m:num>
                                <m:den>
                                  <m:r>
                                    <a:rPr lang="en-US" sz="2800" b="0" smtClean="0">
                                      <a:latin typeface="Cambria Math"/>
                                    </a:rPr>
                                    <m:t>5</m:t>
                                  </m:r>
                                </m:den>
                              </m:f>
                            </m:oMath>
                          </a14:m>
                          <a:endParaRPr sz="2800" b="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b="1"/>
                          </a:pPr>
                          <a:r>
                            <a:rPr lang="en-US" sz="2100" b="0" dirty="0"/>
                            <a:t>Applying the same algebra as before leads to the same exact answer.</a:t>
                          </a:r>
                        </a:p>
                      </a:txBody>
                      <a:tcPr anchor="ctr"/>
                    </a:tc>
                    <a:extLst>
                      <a:ext uri="{0D108BD9-81ED-4DB2-BD59-A6C34878D82A}">
                        <a16:rowId xmlns:a16="http://schemas.microsoft.com/office/drawing/2014/main" val="10003"/>
                      </a:ext>
                    </a:extLst>
                  </a:tr>
                </a:tbl>
              </a:graphicData>
            </a:graphic>
          </p:graphicFrame>
        </mc:Choice>
        <mc:Fallback xmlns="">
          <p:graphicFrame>
            <p:nvGraphicFramePr>
              <p:cNvPr id="4" name="Table Placeholder 2">
                <a:extLst>
                  <a:ext uri="{FF2B5EF4-FFF2-40B4-BE49-F238E27FC236}">
                    <a16:creationId xmlns:a16="http://schemas.microsoft.com/office/drawing/2014/main" id="{234C7AA4-1E11-48A8-A968-16620BE41371}"/>
                  </a:ext>
                </a:extLst>
              </p:cNvPr>
              <p:cNvGraphicFramePr>
                <a:graphicFrameLocks/>
              </p:cNvGraphicFramePr>
              <p:nvPr>
                <p:extLst>
                  <p:ext uri="{D42A27DB-BD31-4B8C-83A1-F6EECF244321}">
                    <p14:modId xmlns:p14="http://schemas.microsoft.com/office/powerpoint/2010/main" val="2729468887"/>
                  </p:ext>
                </p:extLst>
              </p:nvPr>
            </p:nvGraphicFramePr>
            <p:xfrm>
              <a:off x="533400" y="2574099"/>
              <a:ext cx="8077200" cy="2717546"/>
            </p:xfrm>
            <a:graphic>
              <a:graphicData uri="http://schemas.openxmlformats.org/drawingml/2006/table">
                <a:tbl>
                  <a:tblPr firstRow="1" bandRow="1">
                    <a:tableStyleId>{2D5ABB26-0587-4C30-8999-92F81FD0307C}</a:tableStyleId>
                  </a:tblPr>
                  <a:tblGrid>
                    <a:gridCol w="1280351">
                      <a:extLst>
                        <a:ext uri="{9D8B030D-6E8A-4147-A177-3AD203B41FA5}">
                          <a16:colId xmlns:a16="http://schemas.microsoft.com/office/drawing/2014/main" val="20000"/>
                        </a:ext>
                      </a:extLst>
                    </a:gridCol>
                    <a:gridCol w="2133600">
                      <a:extLst>
                        <a:ext uri="{9D8B030D-6E8A-4147-A177-3AD203B41FA5}">
                          <a16:colId xmlns:a16="http://schemas.microsoft.com/office/drawing/2014/main" val="20001"/>
                        </a:ext>
                      </a:extLst>
                    </a:gridCol>
                    <a:gridCol w="4663249">
                      <a:extLst>
                        <a:ext uri="{9D8B030D-6E8A-4147-A177-3AD203B41FA5}">
                          <a16:colId xmlns:a16="http://schemas.microsoft.com/office/drawing/2014/main" val="20002"/>
                        </a:ext>
                      </a:extLst>
                    </a:gridCol>
                  </a:tblGrid>
                  <a:tr h="522986">
                    <a:tc>
                      <a:txBody>
                        <a:bodyPr/>
                        <a:lstStyle/>
                        <a:p>
                          <a:endParaRPr lang="en-US"/>
                        </a:p>
                      </a:txBody>
                      <a:tcPr anchor="ctr">
                        <a:blipFill>
                          <a:blip r:embed="rId2"/>
                          <a:stretch>
                            <a:fillRect t="-10465" r="-531429" b="-441860"/>
                          </a:stretch>
                        </a:blipFill>
                      </a:tcPr>
                    </a:tc>
                    <a:tc>
                      <a:txBody>
                        <a:bodyPr/>
                        <a:lstStyle/>
                        <a:p>
                          <a:endParaRPr lang="en-US"/>
                        </a:p>
                      </a:txBody>
                      <a:tcPr anchor="ctr">
                        <a:blipFill>
                          <a:blip r:embed="rId2"/>
                          <a:stretch>
                            <a:fillRect l="-60000" t="-10465" r="-218857" b="-441860"/>
                          </a:stretch>
                        </a:blipFill>
                      </a:tcPr>
                    </a:tc>
                    <a:tc>
                      <a:txBody>
                        <a:bodyPr/>
                        <a:lstStyle/>
                        <a:p>
                          <a:pPr algn="l"/>
                          <a:endParaRPr sz="2100" b="0" dirty="0"/>
                        </a:p>
                      </a:txBody>
                      <a:tcPr anchor="ctr"/>
                    </a:tc>
                    <a:extLst>
                      <a:ext uri="{0D108BD9-81ED-4DB2-BD59-A6C34878D82A}">
                        <a16:rowId xmlns:a16="http://schemas.microsoft.com/office/drawing/2014/main" val="10000"/>
                      </a:ext>
                    </a:extLst>
                  </a:tr>
                  <a:tr h="731520">
                    <a:tc>
                      <a:txBody>
                        <a:bodyPr/>
                        <a:lstStyle/>
                        <a:p>
                          <a:endParaRPr lang="en-US"/>
                        </a:p>
                      </a:txBody>
                      <a:tcPr anchor="ctr">
                        <a:blipFill>
                          <a:blip r:embed="rId2"/>
                          <a:stretch>
                            <a:fillRect t="-79167" r="-531429" b="-216667"/>
                          </a:stretch>
                        </a:blipFill>
                      </a:tcPr>
                    </a:tc>
                    <a:tc>
                      <a:txBody>
                        <a:bodyPr/>
                        <a:lstStyle/>
                        <a:p>
                          <a:endParaRPr lang="en-US"/>
                        </a:p>
                      </a:txBody>
                      <a:tcPr anchor="ctr">
                        <a:blipFill>
                          <a:blip r:embed="rId2"/>
                          <a:stretch>
                            <a:fillRect l="-60000" t="-79167" r="-218857" b="-216667"/>
                          </a:stretch>
                        </a:blipFill>
                      </a:tcPr>
                    </a:tc>
                    <a:tc>
                      <a:txBody>
                        <a:bodyPr/>
                        <a:lstStyle/>
                        <a:p>
                          <a:pPr algn="l"/>
                          <a:r>
                            <a:rPr lang="en-US" sz="2100" b="0" dirty="0"/>
                            <a:t>Rewrite the equation using the definition of logarithms.</a:t>
                          </a:r>
                          <a:endParaRPr sz="2100" b="0" dirty="0"/>
                        </a:p>
                      </a:txBody>
                      <a:tcPr anchor="ctr"/>
                    </a:tc>
                    <a:extLst>
                      <a:ext uri="{0D108BD9-81ED-4DB2-BD59-A6C34878D82A}">
                        <a16:rowId xmlns:a16="http://schemas.microsoft.com/office/drawing/2014/main" val="10001"/>
                      </a:ext>
                    </a:extLst>
                  </a:tr>
                  <a:tr h="731520">
                    <a:tc>
                      <a:txBody>
                        <a:bodyPr/>
                        <a:lstStyle/>
                        <a:p>
                          <a:endParaRPr lang="en-US"/>
                        </a:p>
                      </a:txBody>
                      <a:tcPr anchor="ctr">
                        <a:blipFill>
                          <a:blip r:embed="rId2"/>
                          <a:stretch>
                            <a:fillRect t="-177686" r="-531429" b="-114876"/>
                          </a:stretch>
                        </a:blipFill>
                      </a:tcPr>
                    </a:tc>
                    <a:tc>
                      <a:txBody>
                        <a:bodyPr/>
                        <a:lstStyle/>
                        <a:p>
                          <a:endParaRPr lang="en-US"/>
                        </a:p>
                      </a:txBody>
                      <a:tcPr anchor="ctr">
                        <a:blipFill>
                          <a:blip r:embed="rId2"/>
                          <a:stretch>
                            <a:fillRect l="-60000" t="-177686" r="-218857" b="-114876"/>
                          </a:stretch>
                        </a:blipFill>
                      </a:tcPr>
                    </a:tc>
                    <a:tc>
                      <a:txBody>
                        <a:bodyPr/>
                        <a:lstStyle/>
                        <a:p>
                          <a:pPr algn="l">
                            <a:defRPr b="1"/>
                          </a:pPr>
                          <a:r>
                            <a:rPr lang="en-US" sz="2100" b="0" dirty="0"/>
                            <a:t>Rewrite the logarithmic term using the change of base formula.</a:t>
                          </a:r>
                          <a:endParaRPr sz="2100" b="0" dirty="0"/>
                        </a:p>
                      </a:txBody>
                      <a:tcPr anchor="ctr"/>
                    </a:tc>
                    <a:extLst>
                      <a:ext uri="{0D108BD9-81ED-4DB2-BD59-A6C34878D82A}">
                        <a16:rowId xmlns:a16="http://schemas.microsoft.com/office/drawing/2014/main" val="10002"/>
                      </a:ext>
                    </a:extLst>
                  </a:tr>
                  <a:tr h="731520">
                    <a:tc>
                      <a:txBody>
                        <a:bodyPr/>
                        <a:lstStyle/>
                        <a:p>
                          <a:endParaRPr lang="en-US"/>
                        </a:p>
                      </a:txBody>
                      <a:tcPr anchor="ctr">
                        <a:blipFill>
                          <a:blip r:embed="rId2"/>
                          <a:stretch>
                            <a:fillRect t="-280000" r="-531429" b="-15833"/>
                          </a:stretch>
                        </a:blipFill>
                      </a:tcPr>
                    </a:tc>
                    <a:tc>
                      <a:txBody>
                        <a:bodyPr/>
                        <a:lstStyle/>
                        <a:p>
                          <a:endParaRPr lang="en-US"/>
                        </a:p>
                      </a:txBody>
                      <a:tcPr anchor="ctr">
                        <a:blipFill>
                          <a:blip r:embed="rId2"/>
                          <a:stretch>
                            <a:fillRect l="-60000" t="-280000" r="-218857" b="-15833"/>
                          </a:stretch>
                        </a:blip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b="1"/>
                          </a:pPr>
                          <a:r>
                            <a:rPr lang="en-US" sz="2100" b="0" dirty="0"/>
                            <a:t>Applying the same algebra as before leads to the same exact answer.</a:t>
                          </a:r>
                        </a:p>
                      </a:txBody>
                      <a:tcPr anchor="ct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3: Solving Exponential Equations with Different Bases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5</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dirty="0"/>
                  <a:t>The key step to finding the exact answer is to remove the variable from the exponent, which is achieved by converting to logarithmic form.</a:t>
                </a:r>
              </a:p>
              <a:p>
                <a:pPr>
                  <a:defRPr sz="2800"/>
                </a:pPr>
                <a:r>
                  <a:rPr sz="2800" dirty="0"/>
                  <a:t>The key step to finding a decimal approximation is to change the base (of the exponent and logarithm) to either </a:t>
                </a:r>
                <a14:m>
                  <m:oMath xmlns:m="http://schemas.openxmlformats.org/officeDocument/2006/math">
                    <m:r>
                      <a:rPr>
                        <a:latin typeface="Cambria Math" panose="02040503050406030204" pitchFamily="18" charset="0"/>
                      </a:rPr>
                      <m:t>𝑒</m:t>
                    </m:r>
                  </m:oMath>
                </a14:m>
                <a:r>
                  <a:rPr sz="2800" dirty="0"/>
                  <a:t> or </a:t>
                </a:r>
                <a:r>
                  <a:rPr sz="2800" dirty="0">
                    <a:latin typeface="Cambria Math"/>
                  </a:rPr>
                  <a:t>10</a:t>
                </a:r>
                <a:r>
                  <a:rPr sz="2800" dirty="0"/>
                  <a:t>, allowing the use of a calculator.</a:t>
                </a:r>
              </a:p>
              <a:p>
                <a:pPr algn="ctr">
                  <a:defRPr sz="2800"/>
                </a:pPr>
                <a14:m>
                  <m:oMath xmlns:m="http://schemas.openxmlformats.org/officeDocument/2006/math">
                    <m:r>
                      <a:rPr>
                        <a:latin typeface="Cambria Math" panose="02040503050406030204" pitchFamily="18" charset="0"/>
                      </a:rPr>
                      <m:t>𝑥</m:t>
                    </m:r>
                    <m:r>
                      <a:rPr>
                        <a:latin typeface="Cambria Math" panose="02040503050406030204" pitchFamily="18" charset="0"/>
                      </a:rPr>
                      <m:t>=−</m:t>
                    </m:r>
                    <m:f>
                      <m:fPr>
                        <m:ctrlPr>
                          <a:rPr i="1">
                            <a:latin typeface="Cambria Math" panose="02040503050406030204" pitchFamily="18" charset="0"/>
                          </a:rPr>
                        </m:ctrlPr>
                      </m:fPr>
                      <m:num>
                        <m:func>
                          <m:funcPr>
                            <m:ctrlPr>
                              <a:rPr i="1">
                                <a:latin typeface="Cambria Math" panose="02040503050406030204" pitchFamily="18" charset="0"/>
                              </a:rPr>
                            </m:ctrlPr>
                          </m:funcPr>
                          <m:fName>
                            <m:r>
                              <m:rPr>
                                <m:sty m:val="p"/>
                              </m:rPr>
                              <a:rPr>
                                <a:latin typeface="Cambria Math" panose="02040503050406030204" pitchFamily="18" charset="0"/>
                              </a:rPr>
                              <m:t>ln</m:t>
                            </m:r>
                          </m:fName>
                          <m:e>
                            <m:r>
                              <a:rPr>
                                <a:latin typeface="Cambria Math" panose="02040503050406030204" pitchFamily="18" charset="0"/>
                              </a:rPr>
                              <m:t>11</m:t>
                            </m:r>
                          </m:e>
                        </m:func>
                      </m:num>
                      <m:den>
                        <m:r>
                          <a:rPr>
                            <a:latin typeface="Cambria Math" panose="02040503050406030204" pitchFamily="18" charset="0"/>
                          </a:rPr>
                          <m:t>5</m:t>
                        </m:r>
                        <m:func>
                          <m:funcPr>
                            <m:ctrlPr>
                              <a:rPr i="1">
                                <a:latin typeface="Cambria Math" panose="02040503050406030204" pitchFamily="18" charset="0"/>
                              </a:rPr>
                            </m:ctrlPr>
                          </m:funcPr>
                          <m:fName>
                            <m:r>
                              <m:rPr>
                                <m:sty m:val="p"/>
                              </m:rPr>
                              <a:rPr>
                                <a:latin typeface="Cambria Math" panose="02040503050406030204" pitchFamily="18" charset="0"/>
                              </a:rPr>
                              <m:t>ln</m:t>
                            </m:r>
                          </m:fName>
                          <m:e>
                            <m:r>
                              <a:rPr>
                                <a:latin typeface="Cambria Math" panose="02040503050406030204" pitchFamily="18" charset="0"/>
                              </a:rPr>
                              <m:t>3</m:t>
                            </m:r>
                          </m:e>
                        </m:func>
                      </m:den>
                    </m:f>
                    <m:r>
                      <a:rPr>
                        <a:latin typeface="Cambria Math" panose="02040503050406030204" pitchFamily="18" charset="0"/>
                      </a:rPr>
                      <m:t>+</m:t>
                    </m:r>
                    <m:f>
                      <m:fPr>
                        <m:ctrlPr>
                          <a:rPr i="1">
                            <a:latin typeface="Cambria Math" panose="02040503050406030204" pitchFamily="18" charset="0"/>
                          </a:rPr>
                        </m:ctrlPr>
                      </m:fPr>
                      <m:num>
                        <m:r>
                          <a:rPr>
                            <a:latin typeface="Cambria Math" panose="02040503050406030204" pitchFamily="18" charset="0"/>
                          </a:rPr>
                          <m:t>2</m:t>
                        </m:r>
                      </m:num>
                      <m:den>
                        <m:r>
                          <a:rPr>
                            <a:latin typeface="Cambria Math" panose="02040503050406030204" pitchFamily="18" charset="0"/>
                          </a:rPr>
                          <m:t>5</m:t>
                        </m:r>
                      </m:den>
                    </m:f>
                    <m:r>
                      <a:rPr>
                        <a:latin typeface="Cambria Math" panose="02040503050406030204" pitchFamily="18" charset="0"/>
                      </a:rPr>
                      <m:t>≈−0.037</m:t>
                    </m:r>
                  </m:oMath>
                </a14:m>
                <a:r>
                  <a:rPr dirty="0"/>
                  <a:t> </a:t>
                </a:r>
                <a:r>
                  <a:rPr lang="en-US" sz="2100" dirty="0"/>
                  <a:t>An approximate form of the answer</a:t>
                </a:r>
                <a:endParaRPr sz="2100" dirty="0"/>
              </a:p>
              <a:p>
                <a:r>
                  <a:rPr sz="2800" dirty="0"/>
                  <a:t>We can also use a calculator to verify this solution in the original equation.</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741"/>
                </a:stretch>
              </a:blipFill>
            </p:spPr>
            <p:txBody>
              <a:bodyPr/>
              <a:lstStyle/>
              <a:p>
                <a:r>
                  <a:rPr lang="en-US">
                    <a:noFill/>
                  </a:rPr>
                  <a:t> </a:t>
                </a:r>
              </a:p>
            </p:txBody>
          </p:sp>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4</a:t>
            </a:r>
            <a:r>
              <a:rPr dirty="0"/>
              <a:t>: Solving Exponential Equations</a:t>
            </a:r>
            <a:r>
              <a:rPr lang="en-US" dirty="0"/>
              <a:t> with Different Bases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a:t>Solve the equation </a:t>
                </a:r>
                <a14:m>
                  <m:oMath xmlns:m="http://schemas.openxmlformats.org/officeDocument/2006/math">
                    <m:sSup>
                      <m:sSupPr>
                        <m:ctrlPr>
                          <a:rPr i="1">
                            <a:latin typeface="Cambria Math" panose="02040503050406030204" pitchFamily="18" charset="0"/>
                          </a:rPr>
                        </m:ctrlPr>
                      </m:sSupPr>
                      <m:e>
                        <m:r>
                          <a:rPr>
                            <a:latin typeface="Cambria Math" panose="02040503050406030204" pitchFamily="18" charset="0"/>
                          </a:rPr>
                          <m:t>5</m:t>
                        </m:r>
                      </m:e>
                      <m:sup>
                        <m:r>
                          <a:rPr>
                            <a:latin typeface="Cambria Math" panose="02040503050406030204" pitchFamily="18" charset="0"/>
                          </a:rPr>
                          <m:t>3</m:t>
                        </m:r>
                        <m:r>
                          <a:rPr>
                            <a:latin typeface="Cambria Math" panose="02040503050406030204" pitchFamily="18" charset="0"/>
                          </a:rPr>
                          <m:t>𝑥</m:t>
                        </m:r>
                        <m:r>
                          <a:rPr>
                            <a:latin typeface="Cambria Math" panose="02040503050406030204" pitchFamily="18" charset="0"/>
                          </a:rPr>
                          <m:t>−1</m:t>
                        </m:r>
                      </m:sup>
                    </m:sSup>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2</m:t>
                        </m:r>
                      </m:e>
                      <m:sup>
                        <m:r>
                          <a:rPr>
                            <a:latin typeface="Cambria Math" panose="02040503050406030204" pitchFamily="18" charset="0"/>
                          </a:rPr>
                          <m:t>𝑥</m:t>
                        </m:r>
                        <m:r>
                          <a:rPr>
                            <a:latin typeface="Cambria Math" panose="02040503050406030204" pitchFamily="18" charset="0"/>
                          </a:rPr>
                          <m:t>+3</m:t>
                        </m:r>
                      </m:sup>
                    </m:sSup>
                  </m:oMath>
                </a14:m>
                <a:r>
                  <a:rPr sz="2800"/>
                  <a:t>. Express the answer exactly and as a decimal approximation.</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4: Solving Exponential Equations with Different Bases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a:t>Solution</a:t>
            </a:r>
          </a:p>
          <a:p>
            <a:r>
              <a:rPr sz="2800"/>
              <a:t>As in the first example, taking a logarithm of both sides is the key. We will use the common logarithm this time, but the natural logarithm would work just as well.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Content Placeholder 1"/>
              <p:cNvSpPr>
                <a:spLocks noGrp="1"/>
              </p:cNvSpPr>
              <p:nvPr>
                <p:ph idx="1"/>
              </p:nvPr>
            </p:nvSpPr>
            <p:spPr>
              <a:xfrm>
                <a:off x="457200" y="1280160"/>
                <a:ext cx="8229600" cy="4185761"/>
              </a:xfrm>
              <a:solidFill>
                <a:schemeClr val="accent3"/>
              </a:solidFill>
              <a:ln w="28575">
                <a:solidFill>
                  <a:srgbClr val="000000"/>
                </a:solidFill>
              </a:ln>
            </p:spPr>
            <p:txBody>
              <a:bodyPr wrap="square">
                <a:spAutoFit/>
              </a:bodyPr>
              <a:lstStyle/>
              <a:p>
                <a:r>
                  <a:rPr lang="en-US" dirty="0">
                    <a:solidFill>
                      <a:srgbClr val="000000"/>
                    </a:solidFill>
                  </a:rPr>
                  <a:t>If </a:t>
                </a:r>
                <a:r>
                  <a:rPr lang="en-US" i="1" dirty="0">
                    <a:solidFill>
                      <a:srgbClr val="000000"/>
                    </a:solidFill>
                  </a:rPr>
                  <a:t>a</a:t>
                </a:r>
                <a:r>
                  <a:rPr lang="en-US" dirty="0">
                    <a:solidFill>
                      <a:srgbClr val="000000"/>
                    </a:solidFill>
                  </a:rPr>
                  <a:t> and </a:t>
                </a:r>
                <a:r>
                  <a:rPr lang="en-US" i="1" dirty="0">
                    <a:solidFill>
                      <a:srgbClr val="000000"/>
                    </a:solidFill>
                  </a:rPr>
                  <a:t>b</a:t>
                </a:r>
                <a:r>
                  <a:rPr lang="en-US" dirty="0">
                    <a:solidFill>
                      <a:srgbClr val="000000"/>
                    </a:solidFill>
                  </a:rPr>
                  <a:t> are positive real numbers and </a:t>
                </a:r>
                <a:r>
                  <a:rPr lang="en-US" i="1" dirty="0">
                    <a:solidFill>
                      <a:srgbClr val="000000"/>
                    </a:solidFill>
                  </a:rPr>
                  <a:t>x</a:t>
                </a:r>
                <a:r>
                  <a:rPr lang="en-US" dirty="0">
                    <a:solidFill>
                      <a:srgbClr val="000000"/>
                    </a:solidFill>
                  </a:rPr>
                  <a:t> and </a:t>
                </a:r>
                <a:r>
                  <a:rPr lang="en-US" i="1" dirty="0">
                    <a:solidFill>
                      <a:srgbClr val="000000"/>
                    </a:solidFill>
                  </a:rPr>
                  <a:t>y</a:t>
                </a:r>
                <a:r>
                  <a:rPr lang="en-US" dirty="0">
                    <a:solidFill>
                      <a:srgbClr val="000000"/>
                    </a:solidFill>
                  </a:rPr>
                  <a:t> are any real numbers, then</a:t>
                </a:r>
              </a:p>
              <a:p>
                <a:pPr marL="514350" indent="-514350"/>
                <a:r>
                  <a:rPr lang="en-US" dirty="0">
                    <a:solidFill>
                      <a:srgbClr val="000000"/>
                    </a:solidFill>
                  </a:rPr>
                  <a:t>1.   </a:t>
                </a:r>
                <a:r>
                  <a:rPr lang="en-US" i="1" dirty="0">
                    <a:solidFill>
                      <a:srgbClr val="000000"/>
                    </a:solidFill>
                  </a:rPr>
                  <a:t>a</a:t>
                </a:r>
                <a:r>
                  <a:rPr lang="en-US" baseline="30000" dirty="0">
                    <a:solidFill>
                      <a:srgbClr val="000000"/>
                    </a:solidFill>
                  </a:rPr>
                  <a:t>0</a:t>
                </a:r>
                <a:r>
                  <a:rPr lang="en-US" dirty="0">
                    <a:solidFill>
                      <a:srgbClr val="000000"/>
                    </a:solidFill>
                  </a:rPr>
                  <a:t> = 1				5.  		</a:t>
                </a:r>
              </a:p>
              <a:p>
                <a:pPr marL="514350" indent="-514350">
                  <a:lnSpc>
                    <a:spcPct val="150000"/>
                  </a:lnSpc>
                </a:pPr>
                <a:r>
                  <a:rPr lang="en-US" dirty="0">
                    <a:solidFill>
                      <a:srgbClr val="000000"/>
                    </a:solidFill>
                  </a:rPr>
                  <a:t>2. 						6.  </a:t>
                </a:r>
              </a:p>
              <a:p>
                <a:pPr marL="514350" indent="-514350">
                  <a:lnSpc>
                    <a:spcPct val="150000"/>
                  </a:lnSpc>
                </a:pPr>
                <a:r>
                  <a:rPr lang="en-US" dirty="0">
                    <a:solidFill>
                      <a:srgbClr val="000000"/>
                    </a:solidFill>
                  </a:rPr>
                  <a:t>3.   </a:t>
                </a:r>
                <a:r>
                  <a:rPr lang="en-US" i="1" dirty="0">
                    <a:solidFill>
                      <a:srgbClr val="000000"/>
                    </a:solidFill>
                  </a:rPr>
                  <a:t>a</a:t>
                </a:r>
                <a:r>
                  <a:rPr lang="en-US" i="1" baseline="30000" dirty="0">
                    <a:solidFill>
                      <a:srgbClr val="000000"/>
                    </a:solidFill>
                  </a:rPr>
                  <a:t>x</a:t>
                </a:r>
                <a:r>
                  <a:rPr lang="en-US" dirty="0">
                    <a:solidFill>
                      <a:srgbClr val="000000"/>
                    </a:solidFill>
                  </a:rPr>
                  <a:t> </a:t>
                </a:r>
                <a:r>
                  <a:rPr lang="en-US" dirty="0">
                    <a:solidFill>
                      <a:srgbClr val="000000"/>
                    </a:solidFill>
                    <a:sym typeface="Symbol"/>
                  </a:rPr>
                  <a:t> </a:t>
                </a:r>
                <a:r>
                  <a:rPr lang="en-US" i="1" dirty="0">
                    <a:solidFill>
                      <a:srgbClr val="000000"/>
                    </a:solidFill>
                  </a:rPr>
                  <a:t>a</a:t>
                </a:r>
                <a:r>
                  <a:rPr lang="en-US" i="1" baseline="30000" dirty="0">
                    <a:solidFill>
                      <a:srgbClr val="000000"/>
                    </a:solidFill>
                  </a:rPr>
                  <a:t>y</a:t>
                </a:r>
                <a:r>
                  <a:rPr lang="en-US" dirty="0">
                    <a:solidFill>
                      <a:srgbClr val="000000"/>
                    </a:solidFill>
                    <a:sym typeface="Symbol"/>
                  </a:rPr>
                  <a:t> </a:t>
                </a:r>
                <a14:m>
                  <m:oMath xmlns:m="http://schemas.openxmlformats.org/officeDocument/2006/math">
                    <m:r>
                      <a:rPr lang="en-US" i="1" dirty="0" smtClean="0">
                        <a:solidFill>
                          <a:srgbClr val="000000"/>
                        </a:solidFill>
                        <a:latin typeface="Cambria Math" panose="02040503050406030204" pitchFamily="18" charset="0"/>
                        <a:sym typeface="Symbol"/>
                      </a:rPr>
                      <m:t>=</m:t>
                    </m:r>
                  </m:oMath>
                </a14:m>
                <a:r>
                  <a:rPr lang="en-US" dirty="0">
                    <a:solidFill>
                      <a:srgbClr val="000000"/>
                    </a:solidFill>
                    <a:sym typeface="Symbol"/>
                  </a:rPr>
                  <a:t> </a:t>
                </a:r>
                <a:r>
                  <a:rPr lang="en-US" i="1" dirty="0">
                    <a:solidFill>
                      <a:srgbClr val="000000"/>
                    </a:solidFill>
                  </a:rPr>
                  <a:t>a</a:t>
                </a:r>
                <a:r>
                  <a:rPr lang="en-US" i="1" baseline="30000" dirty="0">
                    <a:solidFill>
                      <a:srgbClr val="000000"/>
                    </a:solidFill>
                  </a:rPr>
                  <a:t>x </a:t>
                </a:r>
                <a:r>
                  <a:rPr lang="en-US" baseline="30000" dirty="0">
                    <a:solidFill>
                      <a:srgbClr val="000000"/>
                    </a:solidFill>
                  </a:rPr>
                  <a:t>+</a:t>
                </a:r>
                <a:r>
                  <a:rPr lang="en-US" i="1" baseline="30000" dirty="0">
                    <a:solidFill>
                      <a:srgbClr val="000000"/>
                    </a:solidFill>
                  </a:rPr>
                  <a:t> y			</a:t>
                </a:r>
                <a:r>
                  <a:rPr lang="en-US" dirty="0">
                    <a:solidFill>
                      <a:srgbClr val="000000"/>
                    </a:solidFill>
                  </a:rPr>
                  <a:t>7.  	</a:t>
                </a:r>
              </a:p>
              <a:p>
                <a:pPr marL="514350" indent="-514350">
                  <a:lnSpc>
                    <a:spcPct val="150000"/>
                  </a:lnSpc>
                </a:pPr>
                <a:r>
                  <a:rPr lang="en-US" dirty="0">
                    <a:solidFill>
                      <a:srgbClr val="000000"/>
                    </a:solidFill>
                  </a:rPr>
                  <a:t>4.  </a:t>
                </a:r>
              </a:p>
              <a:p>
                <a:pPr marL="514350" indent="-514350"/>
                <a:endParaRPr lang="en-US" dirty="0">
                  <a:solidFill>
                    <a:srgbClr val="000000"/>
                  </a:solidFill>
                </a:endParaRPr>
              </a:p>
            </p:txBody>
          </p:sp>
        </mc:Choice>
        <mc:Fallback xmlns="">
          <p:sp>
            <p:nvSpPr>
              <p:cNvPr id="2" name="Content Placeholder 1"/>
              <p:cNvSpPr>
                <a:spLocks noGrp="1" noRot="1" noChangeAspect="1" noMove="1" noResize="1" noEditPoints="1" noAdjustHandles="1" noChangeArrowheads="1" noChangeShapeType="1" noTextEdit="1"/>
              </p:cNvSpPr>
              <p:nvPr>
                <p:ph idx="1"/>
              </p:nvPr>
            </p:nvSpPr>
            <p:spPr>
              <a:xfrm>
                <a:off x="457200" y="1280160"/>
                <a:ext cx="8229600" cy="4185761"/>
              </a:xfrm>
              <a:blipFill>
                <a:blip r:embed="rId2"/>
                <a:stretch>
                  <a:fillRect l="-1328" t="-1012" r="-1107"/>
                </a:stretch>
              </a:blipFill>
              <a:ln w="28575">
                <a:solidFill>
                  <a:srgbClr val="000000"/>
                </a:solidFill>
              </a:ln>
            </p:spPr>
            <p:txBody>
              <a:bodyPr/>
              <a:lstStyle/>
              <a:p>
                <a:r>
                  <a:rPr lang="en-IN">
                    <a:noFill/>
                  </a:rPr>
                  <a:t> </a:t>
                </a:r>
              </a:p>
            </p:txBody>
          </p:sp>
        </mc:Fallback>
      </mc:AlternateContent>
      <p:sp>
        <p:nvSpPr>
          <p:cNvPr id="3" name="Title 2"/>
          <p:cNvSpPr>
            <a:spLocks noGrp="1"/>
          </p:cNvSpPr>
          <p:nvPr>
            <p:ph type="title"/>
          </p:nvPr>
        </p:nvSpPr>
        <p:spPr/>
        <p:txBody>
          <a:bodyPr>
            <a:normAutofit/>
          </a:bodyPr>
          <a:lstStyle/>
          <a:p>
            <a:r>
              <a:rPr lang="en-US" dirty="0"/>
              <a:t>Properties: Properties of Real Exponents </a:t>
            </a:r>
          </a:p>
        </p:txBody>
      </p:sp>
      <p:graphicFrame>
        <p:nvGraphicFramePr>
          <p:cNvPr id="30722" name="Object 2"/>
          <p:cNvGraphicFramePr>
            <a:graphicFrameLocks noChangeAspect="1"/>
          </p:cNvGraphicFramePr>
          <p:nvPr>
            <p:extLst>
              <p:ext uri="{D42A27DB-BD31-4B8C-83A1-F6EECF244321}">
                <p14:modId xmlns:p14="http://schemas.microsoft.com/office/powerpoint/2010/main" val="929060645"/>
              </p:ext>
            </p:extLst>
          </p:nvPr>
        </p:nvGraphicFramePr>
        <p:xfrm>
          <a:off x="1039813" y="2778125"/>
          <a:ext cx="1206500" cy="838200"/>
        </p:xfrm>
        <a:graphic>
          <a:graphicData uri="http://schemas.openxmlformats.org/presentationml/2006/ole">
            <mc:AlternateContent xmlns:mc="http://schemas.openxmlformats.org/markup-compatibility/2006">
              <mc:Choice xmlns:v="urn:schemas-microsoft-com:vml" Requires="v">
                <p:oleObj name="Equation" r:id="rId3" imgW="1206360" imgH="838080" progId="Equation.DSMT4">
                  <p:embed/>
                </p:oleObj>
              </mc:Choice>
              <mc:Fallback>
                <p:oleObj name="Equation" r:id="rId3" imgW="1206360" imgH="838080" progId="Equation.DSMT4">
                  <p:embed/>
                  <p:pic>
                    <p:nvPicPr>
                      <p:cNvPr id="0" name="Object 2"/>
                      <p:cNvPicPr>
                        <a:picLocks noChangeAspect="1" noChangeArrowheads="1"/>
                      </p:cNvPicPr>
                      <p:nvPr/>
                    </p:nvPicPr>
                    <p:blipFill>
                      <a:blip r:embed="rId4"/>
                      <a:srcRect/>
                      <a:stretch>
                        <a:fillRect/>
                      </a:stretch>
                    </p:blipFill>
                    <p:spPr bwMode="auto">
                      <a:xfrm>
                        <a:off x="1039813" y="2778125"/>
                        <a:ext cx="1206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3" name="Object 3"/>
          <p:cNvGraphicFramePr>
            <a:graphicFrameLocks noChangeAspect="1"/>
          </p:cNvGraphicFramePr>
          <p:nvPr>
            <p:extLst>
              <p:ext uri="{D42A27DB-BD31-4B8C-83A1-F6EECF244321}">
                <p14:modId xmlns:p14="http://schemas.microsoft.com/office/powerpoint/2010/main" val="3851637274"/>
              </p:ext>
            </p:extLst>
          </p:nvPr>
        </p:nvGraphicFramePr>
        <p:xfrm>
          <a:off x="1065213" y="4162425"/>
          <a:ext cx="1270000" cy="889000"/>
        </p:xfrm>
        <a:graphic>
          <a:graphicData uri="http://schemas.openxmlformats.org/presentationml/2006/ole">
            <mc:AlternateContent xmlns:mc="http://schemas.openxmlformats.org/markup-compatibility/2006">
              <mc:Choice xmlns:v="urn:schemas-microsoft-com:vml" Requires="v">
                <p:oleObj name="Equation" r:id="rId5" imgW="1269720" imgH="888840" progId="Equation.DSMT4">
                  <p:embed/>
                </p:oleObj>
              </mc:Choice>
              <mc:Fallback>
                <p:oleObj name="Equation" r:id="rId5" imgW="1269720" imgH="888840" progId="Equation.DSMT4">
                  <p:embed/>
                  <p:pic>
                    <p:nvPicPr>
                      <p:cNvPr id="0" name="Object 3"/>
                      <p:cNvPicPr>
                        <a:picLocks noChangeAspect="1" noChangeArrowheads="1"/>
                      </p:cNvPicPr>
                      <p:nvPr/>
                    </p:nvPicPr>
                    <p:blipFill>
                      <a:blip r:embed="rId6"/>
                      <a:srcRect/>
                      <a:stretch>
                        <a:fillRect/>
                      </a:stretch>
                    </p:blipFill>
                    <p:spPr bwMode="auto">
                      <a:xfrm>
                        <a:off x="1065213" y="4162425"/>
                        <a:ext cx="12700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0" name="Object 4"/>
          <p:cNvGraphicFramePr>
            <a:graphicFrameLocks noChangeAspect="1"/>
          </p:cNvGraphicFramePr>
          <p:nvPr>
            <p:extLst>
              <p:ext uri="{D42A27DB-BD31-4B8C-83A1-F6EECF244321}">
                <p14:modId xmlns:p14="http://schemas.microsoft.com/office/powerpoint/2010/main" val="688285842"/>
              </p:ext>
            </p:extLst>
          </p:nvPr>
        </p:nvGraphicFramePr>
        <p:xfrm>
          <a:off x="5578475" y="2135188"/>
          <a:ext cx="1498600" cy="647700"/>
        </p:xfrm>
        <a:graphic>
          <a:graphicData uri="http://schemas.openxmlformats.org/presentationml/2006/ole">
            <mc:AlternateContent xmlns:mc="http://schemas.openxmlformats.org/markup-compatibility/2006">
              <mc:Choice xmlns:v="urn:schemas-microsoft-com:vml" Requires="v">
                <p:oleObj name="Equation" r:id="rId7" imgW="1498320" imgH="647640" progId="Equation.DSMT4">
                  <p:embed/>
                </p:oleObj>
              </mc:Choice>
              <mc:Fallback>
                <p:oleObj name="Equation" r:id="rId7" imgW="1498320" imgH="647640" progId="Equation.DSMT4">
                  <p:embed/>
                  <p:pic>
                    <p:nvPicPr>
                      <p:cNvPr id="0" name="Picture 4"/>
                      <p:cNvPicPr>
                        <a:picLocks noChangeAspect="1" noChangeArrowheads="1"/>
                      </p:cNvPicPr>
                      <p:nvPr/>
                    </p:nvPicPr>
                    <p:blipFill>
                      <a:blip r:embed="rId8"/>
                      <a:srcRect/>
                      <a:stretch>
                        <a:fillRect/>
                      </a:stretch>
                    </p:blipFill>
                    <p:spPr bwMode="auto">
                      <a:xfrm>
                        <a:off x="5578475" y="2135188"/>
                        <a:ext cx="1498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1" name="Object 5"/>
          <p:cNvGraphicFramePr>
            <a:graphicFrameLocks noChangeAspect="1"/>
          </p:cNvGraphicFramePr>
          <p:nvPr>
            <p:extLst>
              <p:ext uri="{D42A27DB-BD31-4B8C-83A1-F6EECF244321}">
                <p14:modId xmlns:p14="http://schemas.microsoft.com/office/powerpoint/2010/main" val="2512707766"/>
              </p:ext>
            </p:extLst>
          </p:nvPr>
        </p:nvGraphicFramePr>
        <p:xfrm>
          <a:off x="5626100" y="2852260"/>
          <a:ext cx="1714500" cy="533400"/>
        </p:xfrm>
        <a:graphic>
          <a:graphicData uri="http://schemas.openxmlformats.org/presentationml/2006/ole">
            <mc:AlternateContent xmlns:mc="http://schemas.openxmlformats.org/markup-compatibility/2006">
              <mc:Choice xmlns:v="urn:schemas-microsoft-com:vml" Requires="v">
                <p:oleObj name="Equation" r:id="rId9" imgW="1714320" imgH="533160" progId="Equation.DSMT4">
                  <p:embed/>
                </p:oleObj>
              </mc:Choice>
              <mc:Fallback>
                <p:oleObj name="Equation" r:id="rId9" imgW="1714320" imgH="5331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26100" y="2852260"/>
                        <a:ext cx="17145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2" name="Object 6"/>
          <p:cNvGraphicFramePr>
            <a:graphicFrameLocks noChangeAspect="1"/>
          </p:cNvGraphicFramePr>
          <p:nvPr>
            <p:extLst>
              <p:ext uri="{D42A27DB-BD31-4B8C-83A1-F6EECF244321}">
                <p14:modId xmlns:p14="http://schemas.microsoft.com/office/powerpoint/2010/main" val="3910984945"/>
              </p:ext>
            </p:extLst>
          </p:nvPr>
        </p:nvGraphicFramePr>
        <p:xfrm>
          <a:off x="5603875" y="3411538"/>
          <a:ext cx="1473200" cy="1003300"/>
        </p:xfrm>
        <a:graphic>
          <a:graphicData uri="http://schemas.openxmlformats.org/presentationml/2006/ole">
            <mc:AlternateContent xmlns:mc="http://schemas.openxmlformats.org/markup-compatibility/2006">
              <mc:Choice xmlns:v="urn:schemas-microsoft-com:vml" Requires="v">
                <p:oleObj name="Equation" r:id="rId11" imgW="1473120" imgH="1002960" progId="Equation.DSMT4">
                  <p:embed/>
                </p:oleObj>
              </mc:Choice>
              <mc:Fallback>
                <p:oleObj name="Equation" r:id="rId11" imgW="1473120" imgH="1002960" progId="Equation.DSMT4">
                  <p:embed/>
                  <p:pic>
                    <p:nvPicPr>
                      <p:cNvPr id="0" name="Picture 6"/>
                      <p:cNvPicPr>
                        <a:picLocks noChangeAspect="1" noChangeArrowheads="1"/>
                      </p:cNvPicPr>
                      <p:nvPr/>
                    </p:nvPicPr>
                    <p:blipFill>
                      <a:blip r:embed="rId12"/>
                      <a:srcRect/>
                      <a:stretch>
                        <a:fillRect/>
                      </a:stretch>
                    </p:blipFill>
                    <p:spPr bwMode="auto">
                      <a:xfrm>
                        <a:off x="5603875" y="3411538"/>
                        <a:ext cx="14732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4: Solving Exponential Equations with Different Bases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3</a:t>
            </a:r>
            <a:endParaRPr dirty="0"/>
          </a:p>
        </p:txBody>
      </p:sp>
      <mc:AlternateContent xmlns:mc="http://schemas.openxmlformats.org/markup-compatibility/2006">
        <mc:Choice xmlns:a14="http://schemas.microsoft.com/office/drawing/2010/main" Requires="a14">
          <p:graphicFrame>
            <p:nvGraphicFramePr>
              <p:cNvPr id="3" name="Table Placeholder 2"/>
              <p:cNvGraphicFramePr>
                <a:graphicFrameLocks noGrp="1"/>
              </p:cNvGraphicFramePr>
              <p:nvPr>
                <p:ph type="tbl" sz="quarter" idx="10"/>
                <p:extLst>
                  <p:ext uri="{D42A27DB-BD31-4B8C-83A1-F6EECF244321}">
                    <p14:modId xmlns:p14="http://schemas.microsoft.com/office/powerpoint/2010/main" val="1480404930"/>
                  </p:ext>
                </p:extLst>
              </p:nvPr>
            </p:nvGraphicFramePr>
            <p:xfrm>
              <a:off x="152400" y="1105523"/>
              <a:ext cx="8763000" cy="4535869"/>
            </p:xfrm>
            <a:graphic>
              <a:graphicData uri="http://schemas.openxmlformats.org/drawingml/2006/table">
                <a:tbl>
                  <a:tblPr firstRow="1" bandRow="1">
                    <a:tableStyleId>{2D5ABB26-0587-4C30-8999-92F81FD0307C}</a:tableStyleId>
                  </a:tblPr>
                  <a:tblGrid>
                    <a:gridCol w="2819400">
                      <a:extLst>
                        <a:ext uri="{9D8B030D-6E8A-4147-A177-3AD203B41FA5}">
                          <a16:colId xmlns:a16="http://schemas.microsoft.com/office/drawing/2014/main" val="20000"/>
                        </a:ext>
                      </a:extLst>
                    </a:gridCol>
                    <a:gridCol w="2971800">
                      <a:extLst>
                        <a:ext uri="{9D8B030D-6E8A-4147-A177-3AD203B41FA5}">
                          <a16:colId xmlns:a16="http://schemas.microsoft.com/office/drawing/2014/main" val="20001"/>
                        </a:ext>
                      </a:extLst>
                    </a:gridCol>
                    <a:gridCol w="2971800">
                      <a:extLst>
                        <a:ext uri="{9D8B030D-6E8A-4147-A177-3AD203B41FA5}">
                          <a16:colId xmlns:a16="http://schemas.microsoft.com/office/drawing/2014/main" val="3548342047"/>
                        </a:ext>
                      </a:extLst>
                    </a:gridCol>
                  </a:tblGrid>
                  <a:tr h="370840">
                    <a:tc>
                      <a:txBody>
                        <a:bodyPr/>
                        <a:lstStyle/>
                        <a:p>
                          <a:pPr algn="r">
                            <a:defRPr sz="1800"/>
                          </a:pPr>
                          <a:r>
                            <a:rPr sz="2800" dirty="0"/>
                            <a:t>​</a:t>
                          </a:r>
                          <a14:m>
                            <m:oMath xmlns:m="http://schemas.openxmlformats.org/officeDocument/2006/math">
                              <m:sSup>
                                <m:sSupPr>
                                  <m:ctrlPr>
                                    <a:rPr sz="2800" i="1">
                                      <a:latin typeface="Cambria Math" panose="02040503050406030204" pitchFamily="18" charset="0"/>
                                    </a:rPr>
                                  </m:ctrlPr>
                                </m:sSupPr>
                                <m:e>
                                  <m:r>
                                    <a:rPr sz="2800">
                                      <a:latin typeface="Cambria Math"/>
                                    </a:rPr>
                                    <m:t>5</m:t>
                                  </m:r>
                                </m:e>
                                <m:sup>
                                  <m:r>
                                    <a:rPr sz="2800">
                                      <a:latin typeface="Cambria Math"/>
                                    </a:rPr>
                                    <m:t>3</m:t>
                                  </m:r>
                                  <m:r>
                                    <a:rPr sz="2800">
                                      <a:latin typeface="Cambria Math"/>
                                    </a:rPr>
                                    <m:t>𝑥</m:t>
                                  </m:r>
                                  <m:r>
                                    <a:rPr sz="2800">
                                      <a:latin typeface="Cambria Math"/>
                                    </a:rPr>
                                    <m:t>−1</m:t>
                                  </m:r>
                                </m:sup>
                              </m:sSup>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m:t>
                              </m:r>
                              <m:sSup>
                                <m:sSupPr>
                                  <m:ctrlPr>
                                    <a:rPr sz="2800" i="1">
                                      <a:latin typeface="Cambria Math" panose="02040503050406030204" pitchFamily="18" charset="0"/>
                                    </a:rPr>
                                  </m:ctrlPr>
                                </m:sSupPr>
                                <m:e>
                                  <m:r>
                                    <a:rPr sz="2800">
                                      <a:latin typeface="Cambria Math"/>
                                    </a:rPr>
                                    <m:t>2</m:t>
                                  </m:r>
                                </m:e>
                                <m:sup>
                                  <m:r>
                                    <a:rPr sz="2800">
                                      <a:latin typeface="Cambria Math"/>
                                    </a:rPr>
                                    <m:t>𝑥</m:t>
                                  </m:r>
                                  <m:r>
                                    <a:rPr sz="2800">
                                      <a:latin typeface="Cambria Math"/>
                                    </a:rPr>
                                    <m:t>+3</m:t>
                                  </m:r>
                                </m:sup>
                              </m:sSup>
                            </m:oMath>
                          </a14:m>
                          <a:endParaRPr sz="2800" dirty="0"/>
                        </a:p>
                      </a:txBody>
                      <a:tcPr anchor="ctr"/>
                    </a:tc>
                    <a:tc rowSpan="4">
                      <a:txBody>
                        <a:bodyPr/>
                        <a:lstStyle/>
                        <a:p>
                          <a:pPr algn="l">
                            <a:defRPr sz="1800"/>
                          </a:pPr>
                          <a:r>
                            <a:rPr lang="en-US" sz="2100" b="0" dirty="0"/>
                            <a:t>Take the logarithm of both sides.</a:t>
                          </a:r>
                        </a:p>
                        <a:p>
                          <a:pPr algn="l">
                            <a:defRPr sz="1800"/>
                          </a:pPr>
                          <a:endParaRPr lang="en-US" sz="1200" b="0" dirty="0"/>
                        </a:p>
                        <a:p>
                          <a:pPr marL="0" marR="0" lvl="0" indent="0" algn="l" defTabSz="914400" rtl="0" eaLnBrk="1" fontAlgn="auto" latinLnBrk="0" hangingPunct="1">
                            <a:lnSpc>
                              <a:spcPct val="100000"/>
                            </a:lnSpc>
                            <a:spcBef>
                              <a:spcPts val="0"/>
                            </a:spcBef>
                            <a:spcAft>
                              <a:spcPts val="0"/>
                            </a:spcAft>
                            <a:buClrTx/>
                            <a:buSzTx/>
                            <a:buFontTx/>
                            <a:buNone/>
                            <a:tabLst/>
                            <a:defRPr sz="1800"/>
                          </a:pPr>
                          <a:r>
                            <a:rPr lang="en-US" sz="2100" b="0" dirty="0"/>
                            <a:t>Bring the exponents down using a property of logarithms, then multiply the terms out.</a:t>
                          </a:r>
                          <a:endParaRPr lang="en-US" sz="2100" dirty="0"/>
                        </a:p>
                      </a:txBody>
                      <a:tcPr anchor="b"/>
                    </a:tc>
                    <a:extLst>
                      <a:ext uri="{0D108BD9-81ED-4DB2-BD59-A6C34878D82A}">
                        <a16:rowId xmlns:a16="http://schemas.microsoft.com/office/drawing/2014/main" val="10000"/>
                      </a:ext>
                    </a:extLst>
                  </a:tr>
                  <a:tr h="370840">
                    <a:tc>
                      <a:txBody>
                        <a:bodyPr/>
                        <a:lstStyle/>
                        <a:p>
                          <a:pPr algn="r">
                            <a:defRPr sz="1800"/>
                          </a:pPr>
                          <a:r>
                            <a:rPr sz="2800" dirty="0"/>
                            <a:t>​</a:t>
                          </a:r>
                          <a14:m>
                            <m:oMath xmlns:m="http://schemas.openxmlformats.org/officeDocument/2006/math">
                              <m:r>
                                <m:rPr>
                                  <m:sty m:val="p"/>
                                </m:rPr>
                                <a:rPr sz="2800">
                                  <a:latin typeface="Cambria Math"/>
                                </a:rPr>
                                <m:t>log</m:t>
                              </m:r>
                              <m:r>
                                <a:rPr sz="2800">
                                  <a:latin typeface="Cambria Math"/>
                                </a:rPr>
                                <m:t>⁡</m:t>
                              </m:r>
                              <m:d>
                                <m:dPr>
                                  <m:ctrlPr>
                                    <a:rPr sz="2800" i="1">
                                      <a:latin typeface="Cambria Math" panose="02040503050406030204" pitchFamily="18" charset="0"/>
                                    </a:rPr>
                                  </m:ctrlPr>
                                </m:dPr>
                                <m:e>
                                  <m:sSup>
                                    <m:sSupPr>
                                      <m:ctrlPr>
                                        <a:rPr sz="2800" i="1">
                                          <a:latin typeface="Cambria Math" panose="02040503050406030204" pitchFamily="18" charset="0"/>
                                        </a:rPr>
                                      </m:ctrlPr>
                                    </m:sSupPr>
                                    <m:e>
                                      <m:r>
                                        <a:rPr sz="2800">
                                          <a:latin typeface="Cambria Math"/>
                                        </a:rPr>
                                        <m:t>5</m:t>
                                      </m:r>
                                    </m:e>
                                    <m:sup>
                                      <m:r>
                                        <a:rPr sz="2800">
                                          <a:latin typeface="Cambria Math"/>
                                        </a:rPr>
                                        <m:t>3</m:t>
                                      </m:r>
                                      <m:r>
                                        <a:rPr sz="2800">
                                          <a:latin typeface="Cambria Math"/>
                                        </a:rPr>
                                        <m:t>𝑥</m:t>
                                      </m:r>
                                      <m:r>
                                        <a:rPr sz="2800">
                                          <a:latin typeface="Cambria Math"/>
                                        </a:rPr>
                                        <m:t>−1</m:t>
                                      </m:r>
                                    </m:sup>
                                  </m:sSup>
                                </m:e>
                              </m:d>
                            </m:oMath>
                          </a14:m>
                          <a:endParaRPr sz="2800" dirty="0"/>
                        </a:p>
                      </a:txBody>
                      <a:tcPr anchor="ctr"/>
                    </a:tc>
                    <a:tc>
                      <a:txBody>
                        <a:bodyPr/>
                        <a:lstStyle/>
                        <a:p>
                          <a:pPr algn="l">
                            <a:defRPr sz="1800"/>
                          </a:pPr>
                          <a:r>
                            <a:rPr sz="2800"/>
                            <a:t>​</a:t>
                          </a:r>
                          <a14:m>
                            <m:oMath xmlns:m="http://schemas.openxmlformats.org/officeDocument/2006/math">
                              <m:r>
                                <a:rPr sz="2800">
                                  <a:latin typeface="Cambria Math"/>
                                </a:rPr>
                                <m:t>=</m:t>
                              </m:r>
                              <m:func>
                                <m:funcPr>
                                  <m:ctrlPr>
                                    <a:rPr sz="2800" i="1">
                                      <a:latin typeface="Cambria Math" panose="02040503050406030204" pitchFamily="18" charset="0"/>
                                    </a:rPr>
                                  </m:ctrlPr>
                                </m:funcPr>
                                <m:fName>
                                  <m:r>
                                    <m:rPr>
                                      <m:sty m:val="p"/>
                                    </m:rPr>
                                    <a:rPr sz="2800">
                                      <a:latin typeface="Cambria Math"/>
                                    </a:rPr>
                                    <m:t>log</m:t>
                                  </m:r>
                                </m:fName>
                                <m:e>
                                  <m:d>
                                    <m:dPr>
                                      <m:ctrlPr>
                                        <a:rPr sz="2800" i="1">
                                          <a:latin typeface="Cambria Math" panose="02040503050406030204" pitchFamily="18" charset="0"/>
                                        </a:rPr>
                                      </m:ctrlPr>
                                    </m:dPr>
                                    <m:e>
                                      <m:sSup>
                                        <m:sSupPr>
                                          <m:ctrlPr>
                                            <a:rPr sz="2800" i="1">
                                              <a:latin typeface="Cambria Math" panose="02040503050406030204" pitchFamily="18" charset="0"/>
                                            </a:rPr>
                                          </m:ctrlPr>
                                        </m:sSupPr>
                                        <m:e>
                                          <m:r>
                                            <a:rPr sz="2800">
                                              <a:latin typeface="Cambria Math"/>
                                            </a:rPr>
                                            <m:t>2</m:t>
                                          </m:r>
                                        </m:e>
                                        <m:sup>
                                          <m:r>
                                            <a:rPr sz="2800">
                                              <a:latin typeface="Cambria Math"/>
                                            </a:rPr>
                                            <m:t>𝑥</m:t>
                                          </m:r>
                                          <m:r>
                                            <a:rPr sz="2800">
                                              <a:latin typeface="Cambria Math"/>
                                            </a:rPr>
                                            <m:t>+3</m:t>
                                          </m:r>
                                        </m:sup>
                                      </m:sSup>
                                    </m:e>
                                  </m:d>
                                </m:e>
                              </m:func>
                            </m:oMath>
                          </a14:m>
                          <a:endParaRPr sz="2800"/>
                        </a:p>
                      </a:txBody>
                      <a:tcPr anchor="ctr"/>
                    </a:tc>
                    <a:tc vMerge="1">
                      <a:txBody>
                        <a:bodyPr/>
                        <a:lstStyle/>
                        <a:p>
                          <a:pPr algn="l">
                            <a:defRPr sz="1800"/>
                          </a:pPr>
                          <a:endParaRPr sz="2800" dirty="0"/>
                        </a:p>
                      </a:txBody>
                      <a:tcPr/>
                    </a:tc>
                    <a:extLst>
                      <a:ext uri="{0D108BD9-81ED-4DB2-BD59-A6C34878D82A}">
                        <a16:rowId xmlns:a16="http://schemas.microsoft.com/office/drawing/2014/main" val="10001"/>
                      </a:ext>
                    </a:extLst>
                  </a:tr>
                  <a:tr h="370840">
                    <a:tc>
                      <a:txBody>
                        <a:bodyPr/>
                        <a:lstStyle/>
                        <a:p>
                          <a:pPr algn="r">
                            <a:defRPr sz="1800"/>
                          </a:pPr>
                          <a:r>
                            <a:rPr sz="2800" dirty="0"/>
                            <a:t>​</a:t>
                          </a:r>
                          <a14:m>
                            <m:oMath xmlns:m="http://schemas.openxmlformats.org/officeDocument/2006/math">
                              <m:d>
                                <m:dPr>
                                  <m:ctrlPr>
                                    <a:rPr sz="2800" i="1">
                                      <a:latin typeface="Cambria Math" panose="02040503050406030204" pitchFamily="18" charset="0"/>
                                    </a:rPr>
                                  </m:ctrlPr>
                                </m:dPr>
                                <m:e>
                                  <m:r>
                                    <a:rPr sz="2800">
                                      <a:latin typeface="Cambria Math"/>
                                    </a:rPr>
                                    <m:t>3</m:t>
                                  </m:r>
                                  <m:r>
                                    <a:rPr sz="2800">
                                      <a:latin typeface="Cambria Math"/>
                                    </a:rPr>
                                    <m:t>𝑥</m:t>
                                  </m:r>
                                  <m:r>
                                    <a:rPr sz="2800">
                                      <a:latin typeface="Cambria Math"/>
                                    </a:rPr>
                                    <m:t>−1</m:t>
                                  </m:r>
                                </m:e>
                              </m:d>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5</m:t>
                                  </m:r>
                                </m:e>
                              </m:func>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m:t>
                              </m:r>
                              <m:d>
                                <m:dPr>
                                  <m:ctrlPr>
                                    <a:rPr sz="2800" i="1">
                                      <a:latin typeface="Cambria Math" panose="02040503050406030204" pitchFamily="18" charset="0"/>
                                    </a:rPr>
                                  </m:ctrlPr>
                                </m:dPr>
                                <m:e>
                                  <m:r>
                                    <a:rPr sz="2800">
                                      <a:latin typeface="Cambria Math"/>
                                    </a:rPr>
                                    <m:t>𝑥</m:t>
                                  </m:r>
                                  <m:r>
                                    <a:rPr sz="2800">
                                      <a:latin typeface="Cambria Math"/>
                                    </a:rPr>
                                    <m:t>+3</m:t>
                                  </m:r>
                                </m:e>
                              </m:d>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2</m:t>
                                  </m:r>
                                </m:e>
                              </m:func>
                            </m:oMath>
                          </a14:m>
                          <a:endParaRPr sz="2800" dirty="0"/>
                        </a:p>
                      </a:txBody>
                      <a:tcPr anchor="ctr"/>
                    </a:tc>
                    <a:tc vMerge="1">
                      <a:txBody>
                        <a:bodyPr/>
                        <a:lstStyle/>
                        <a:p>
                          <a:pPr algn="l">
                            <a:defRPr sz="1800"/>
                          </a:pPr>
                          <a:endParaRPr sz="2100" dirty="0"/>
                        </a:p>
                      </a:txBody>
                      <a:tcPr anchor="b"/>
                    </a:tc>
                    <a:extLst>
                      <a:ext uri="{0D108BD9-81ED-4DB2-BD59-A6C34878D82A}">
                        <a16:rowId xmlns:a16="http://schemas.microsoft.com/office/drawing/2014/main" val="10002"/>
                      </a:ext>
                    </a:extLst>
                  </a:tr>
                  <a:tr h="370840">
                    <a:tc>
                      <a:txBody>
                        <a:bodyPr/>
                        <a:lstStyle/>
                        <a:p>
                          <a:pPr algn="r">
                            <a:defRPr sz="1800"/>
                          </a:pPr>
                          <a:r>
                            <a:rPr sz="2800" dirty="0"/>
                            <a:t>​</a:t>
                          </a:r>
                          <a14:m>
                            <m:oMath xmlns:m="http://schemas.openxmlformats.org/officeDocument/2006/math">
                              <m:r>
                                <a:rPr sz="2800">
                                  <a:latin typeface="Cambria Math"/>
                                </a:rPr>
                                <m:t>3</m:t>
                              </m:r>
                              <m:r>
                                <a:rPr sz="2800">
                                  <a:latin typeface="Cambria Math"/>
                                </a:rPr>
                                <m:t>𝑥</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5</m:t>
                                  </m:r>
                                </m:e>
                              </m:func>
                              <m:r>
                                <a:rPr sz="2800">
                                  <a:latin typeface="Cambria Math"/>
                                </a:rPr>
                                <m:t>−</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5</m:t>
                                  </m:r>
                                </m:e>
                              </m:func>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m:t>
                              </m:r>
                              <m:r>
                                <a:rPr sz="2800">
                                  <a:latin typeface="Cambria Math"/>
                                </a:rPr>
                                <m:t>𝑥</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2</m:t>
                                  </m:r>
                                </m:e>
                              </m:func>
                              <m:r>
                                <a:rPr sz="2800">
                                  <a:latin typeface="Cambria Math"/>
                                </a:rPr>
                                <m:t>+3</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2</m:t>
                                  </m:r>
                                </m:e>
                              </m:func>
                            </m:oMath>
                          </a14:m>
                          <a:endParaRPr sz="2800" dirty="0"/>
                        </a:p>
                      </a:txBody>
                      <a:tcPr anchor="ctr"/>
                    </a:tc>
                    <a:tc vMerge="1">
                      <a:txBody>
                        <a:bodyPr/>
                        <a:lstStyle/>
                        <a:p>
                          <a:pPr algn="l">
                            <a:defRPr sz="1800"/>
                          </a:pPr>
                          <a:endParaRPr sz="2100" dirty="0"/>
                        </a:p>
                      </a:txBody>
                      <a:tcPr/>
                    </a:tc>
                    <a:extLst>
                      <a:ext uri="{0D108BD9-81ED-4DB2-BD59-A6C34878D82A}">
                        <a16:rowId xmlns:a16="http://schemas.microsoft.com/office/drawing/2014/main" val="10003"/>
                      </a:ext>
                    </a:extLst>
                  </a:tr>
                  <a:tr h="370840">
                    <a:tc>
                      <a:txBody>
                        <a:bodyPr/>
                        <a:lstStyle/>
                        <a:p>
                          <a:pPr algn="r">
                            <a:defRPr sz="1800"/>
                          </a:pPr>
                          <a:r>
                            <a:rPr sz="2800" dirty="0"/>
                            <a:t>​</a:t>
                          </a:r>
                          <a14:m>
                            <m:oMath xmlns:m="http://schemas.openxmlformats.org/officeDocument/2006/math">
                              <m:r>
                                <a:rPr sz="2800">
                                  <a:latin typeface="Cambria Math"/>
                                </a:rPr>
                                <m:t>3</m:t>
                              </m:r>
                              <m:r>
                                <a:rPr sz="2800">
                                  <a:latin typeface="Cambria Math"/>
                                </a:rPr>
                                <m:t>𝑥</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5</m:t>
                                  </m:r>
                                </m:e>
                              </m:func>
                              <m:r>
                                <a:rPr sz="2800">
                                  <a:latin typeface="Cambria Math"/>
                                </a:rPr>
                                <m:t>−</m:t>
                              </m:r>
                              <m:r>
                                <a:rPr sz="2800">
                                  <a:latin typeface="Cambria Math"/>
                                </a:rPr>
                                <m:t>𝑥</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2</m:t>
                                  </m:r>
                                </m:e>
                              </m:func>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=3</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2</m:t>
                                  </m:r>
                                </m:e>
                              </m:func>
                              <m:r>
                                <a:rPr sz="2800">
                                  <a:latin typeface="Cambria Math"/>
                                </a:rPr>
                                <m:t>+</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5</m:t>
                                  </m:r>
                                </m:e>
                              </m:func>
                            </m:oMath>
                          </a14:m>
                          <a:endParaRPr sz="2800" dirty="0"/>
                        </a:p>
                      </a:txBody>
                      <a:tcPr anchor="ctr"/>
                    </a:tc>
                    <a:tc rowSpan="2">
                      <a:txBody>
                        <a:bodyPr/>
                        <a:lstStyle/>
                        <a:p>
                          <a:pPr algn="l">
                            <a:defRPr sz="1800"/>
                          </a:pPr>
                          <a:r>
                            <a:rPr lang="en-US" sz="2100" b="0" dirty="0"/>
                            <a:t>Collect the terms with </a:t>
                          </a:r>
                          <a:r>
                            <a:rPr lang="en-US" sz="2100" b="0" i="1" dirty="0"/>
                            <a:t>x</a:t>
                          </a:r>
                          <a:r>
                            <a:rPr lang="en-US" sz="2100" b="0" dirty="0"/>
                            <a:t> on one side, then factor out </a:t>
                          </a:r>
                          <a:r>
                            <a:rPr lang="en-US" sz="2100" b="0" i="1" dirty="0"/>
                            <a:t>x</a:t>
                          </a:r>
                          <a:r>
                            <a:rPr lang="en-US" sz="2100" b="0" dirty="0"/>
                            <a:t>.</a:t>
                          </a:r>
                          <a:endParaRPr sz="2100" dirty="0"/>
                        </a:p>
                      </a:txBody>
                      <a:tcPr anchor="b"/>
                    </a:tc>
                    <a:extLst>
                      <a:ext uri="{0D108BD9-81ED-4DB2-BD59-A6C34878D82A}">
                        <a16:rowId xmlns:a16="http://schemas.microsoft.com/office/drawing/2014/main" val="10004"/>
                      </a:ext>
                    </a:extLst>
                  </a:tr>
                  <a:tr h="370840">
                    <a:tc>
                      <a:txBody>
                        <a:bodyPr/>
                        <a:lstStyle/>
                        <a:p>
                          <a:pPr algn="r">
                            <a:defRPr sz="1800"/>
                          </a:pPr>
                          <a:r>
                            <a:rPr sz="2800" dirty="0"/>
                            <a:t>​</a:t>
                          </a:r>
                          <a14:m>
                            <m:oMath xmlns:m="http://schemas.openxmlformats.org/officeDocument/2006/math">
                              <m:r>
                                <a:rPr sz="2800">
                                  <a:latin typeface="Cambria Math"/>
                                </a:rPr>
                                <m:t>𝑥</m:t>
                              </m:r>
                              <m:d>
                                <m:dPr>
                                  <m:ctrlPr>
                                    <a:rPr sz="2800" i="1">
                                      <a:latin typeface="Cambria Math" panose="02040503050406030204" pitchFamily="18" charset="0"/>
                                    </a:rPr>
                                  </m:ctrlPr>
                                </m:dPr>
                                <m:e>
                                  <m:r>
                                    <a:rPr sz="2800">
                                      <a:latin typeface="Cambria Math"/>
                                    </a:rPr>
                                    <m:t>3</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5</m:t>
                                      </m:r>
                                    </m:e>
                                  </m:func>
                                  <m:r>
                                    <a:rPr sz="2800">
                                      <a:latin typeface="Cambria Math"/>
                                    </a:rPr>
                                    <m:t>−</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2</m:t>
                                      </m:r>
                                    </m:e>
                                  </m:func>
                                </m:e>
                              </m:d>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=3</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2</m:t>
                                  </m:r>
                                </m:e>
                              </m:func>
                              <m:r>
                                <a:rPr sz="2800">
                                  <a:latin typeface="Cambria Math"/>
                                </a:rPr>
                                <m:t>+</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5</m:t>
                                  </m:r>
                                </m:e>
                              </m:func>
                            </m:oMath>
                          </a14:m>
                          <a:endParaRPr sz="2800" dirty="0"/>
                        </a:p>
                      </a:txBody>
                      <a:tcPr anchor="ctr"/>
                    </a:tc>
                    <a:tc vMerge="1">
                      <a:txBody>
                        <a:bodyPr/>
                        <a:lstStyle/>
                        <a:p>
                          <a:pPr algn="l">
                            <a:defRPr sz="1800"/>
                          </a:pPr>
                          <a:endParaRPr sz="2100" dirty="0"/>
                        </a:p>
                      </a:txBody>
                      <a:tcPr/>
                    </a:tc>
                    <a:extLst>
                      <a:ext uri="{0D108BD9-81ED-4DB2-BD59-A6C34878D82A}">
                        <a16:rowId xmlns:a16="http://schemas.microsoft.com/office/drawing/2014/main" val="10005"/>
                      </a:ext>
                    </a:extLst>
                  </a:tr>
                  <a:tr h="370840">
                    <a:tc>
                      <a:txBody>
                        <a:bodyPr/>
                        <a:lstStyle/>
                        <a:p>
                          <a:pPr algn="r">
                            <a:defRPr sz="1800"/>
                          </a:pPr>
                          <a:r>
                            <a:rPr lang="en-US" sz="2800" dirty="0"/>
                            <a:t> </a:t>
                          </a:r>
                          <a14:m>
                            <m:oMath xmlns:m="http://schemas.openxmlformats.org/officeDocument/2006/math">
                              <m:r>
                                <a:rPr sz="2800">
                                  <a:latin typeface="Cambria Math"/>
                                </a:rPr>
                                <m:t>𝑥</m:t>
                              </m:r>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m:t>
                              </m:r>
                              <m:f>
                                <m:fPr>
                                  <m:ctrlPr>
                                    <a:rPr sz="2800" i="1">
                                      <a:latin typeface="Cambria Math" panose="02040503050406030204" pitchFamily="18" charset="0"/>
                                    </a:rPr>
                                  </m:ctrlPr>
                                </m:fPr>
                                <m:num>
                                  <m:r>
                                    <a:rPr sz="2800">
                                      <a:latin typeface="Cambria Math"/>
                                    </a:rPr>
                                    <m:t>3</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2</m:t>
                                      </m:r>
                                    </m:e>
                                  </m:func>
                                  <m:r>
                                    <a:rPr sz="2800">
                                      <a:latin typeface="Cambria Math"/>
                                    </a:rPr>
                                    <m:t>+</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5</m:t>
                                      </m:r>
                                    </m:e>
                                  </m:func>
                                </m:num>
                                <m:den>
                                  <m:r>
                                    <a:rPr sz="2800">
                                      <a:latin typeface="Cambria Math"/>
                                    </a:rPr>
                                    <m:t>3</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5</m:t>
                                      </m:r>
                                    </m:e>
                                  </m:func>
                                  <m:r>
                                    <a:rPr sz="2800">
                                      <a:latin typeface="Cambria Math"/>
                                    </a:rPr>
                                    <m:t>−</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2</m:t>
                                      </m:r>
                                    </m:e>
                                  </m:func>
                                </m:den>
                              </m:f>
                            </m:oMath>
                          </a14:m>
                          <a:endParaRPr sz="2800" dirty="0"/>
                        </a:p>
                      </a:txBody>
                      <a:tcPr anchor="ctr"/>
                    </a:tc>
                    <a:tc rowSpan="2">
                      <a:txBody>
                        <a:bodyPr/>
                        <a:lstStyle/>
                        <a:p>
                          <a:pPr algn="l">
                            <a:defRPr sz="1800"/>
                          </a:pPr>
                          <a:r>
                            <a:rPr lang="en-US" sz="2100" b="0" dirty="0"/>
                            <a:t>Simplify and evaluate with a calculator.</a:t>
                          </a:r>
                          <a:endParaRPr sz="2100" dirty="0"/>
                        </a:p>
                      </a:txBody>
                      <a:tcPr anchor="b"/>
                    </a:tc>
                    <a:extLst>
                      <a:ext uri="{0D108BD9-81ED-4DB2-BD59-A6C34878D82A}">
                        <a16:rowId xmlns:a16="http://schemas.microsoft.com/office/drawing/2014/main" val="10006"/>
                      </a:ext>
                    </a:extLst>
                  </a:tr>
                  <a:tr h="370840">
                    <a:tc>
                      <a:txBody>
                        <a:bodyPr/>
                        <a:lstStyle/>
                        <a:p>
                          <a:pPr algn="r">
                            <a:defRPr sz="1800"/>
                          </a:pPr>
                          <a:endParaRPr sz="2800" dirty="0"/>
                        </a:p>
                      </a:txBody>
                      <a:tcPr anchor="ctr"/>
                    </a:tc>
                    <a:tc>
                      <a:txBody>
                        <a:bodyPr/>
                        <a:lstStyle/>
                        <a:p>
                          <a:pPr algn="l">
                            <a:defRPr sz="1800"/>
                          </a:pPr>
                          <a14:m>
                            <m:oMathPara xmlns:m="http://schemas.openxmlformats.org/officeDocument/2006/math">
                              <m:oMathParaPr>
                                <m:jc m:val="left"/>
                              </m:oMathParaPr>
                              <m:oMath xmlns:m="http://schemas.openxmlformats.org/officeDocument/2006/math">
                                <m:r>
                                  <a:rPr lang="en-US" sz="2800" smtClean="0">
                                    <a:latin typeface="Cambria Math"/>
                                  </a:rPr>
                                  <m:t>≈0.892</m:t>
                                </m:r>
                              </m:oMath>
                            </m:oMathPara>
                          </a14:m>
                          <a:endParaRPr sz="2800" dirty="0"/>
                        </a:p>
                      </a:txBody>
                      <a:tcPr anchor="ctr"/>
                    </a:tc>
                    <a:tc vMerge="1">
                      <a:txBody>
                        <a:bodyPr/>
                        <a:lstStyle/>
                        <a:p>
                          <a:pPr algn="l">
                            <a:defRPr sz="1800"/>
                          </a:pPr>
                          <a:endParaRPr sz="2100" dirty="0"/>
                        </a:p>
                      </a:txBody>
                      <a:tcPr/>
                    </a:tc>
                    <a:extLst>
                      <a:ext uri="{0D108BD9-81ED-4DB2-BD59-A6C34878D82A}">
                        <a16:rowId xmlns:a16="http://schemas.microsoft.com/office/drawing/2014/main" val="2476503172"/>
                      </a:ext>
                    </a:extLst>
                  </a:tr>
                </a:tbl>
              </a:graphicData>
            </a:graphic>
          </p:graphicFrame>
        </mc:Choice>
        <mc:Fallback>
          <p:graphicFrame>
            <p:nvGraphicFramePr>
              <p:cNvPr id="3" name="Table Placeholder 2"/>
              <p:cNvGraphicFramePr>
                <a:graphicFrameLocks noGrp="1"/>
              </p:cNvGraphicFramePr>
              <p:nvPr>
                <p:ph type="tbl" sz="quarter" idx="10"/>
                <p:extLst>
                  <p:ext uri="{D42A27DB-BD31-4B8C-83A1-F6EECF244321}">
                    <p14:modId xmlns:p14="http://schemas.microsoft.com/office/powerpoint/2010/main" val="1480404930"/>
                  </p:ext>
                </p:extLst>
              </p:nvPr>
            </p:nvGraphicFramePr>
            <p:xfrm>
              <a:off x="152400" y="1105523"/>
              <a:ext cx="8763000" cy="4535869"/>
            </p:xfrm>
            <a:graphic>
              <a:graphicData uri="http://schemas.openxmlformats.org/drawingml/2006/table">
                <a:tbl>
                  <a:tblPr firstRow="1" bandRow="1">
                    <a:tableStyleId>{2D5ABB26-0587-4C30-8999-92F81FD0307C}</a:tableStyleId>
                  </a:tblPr>
                  <a:tblGrid>
                    <a:gridCol w="2819400">
                      <a:extLst>
                        <a:ext uri="{9D8B030D-6E8A-4147-A177-3AD203B41FA5}">
                          <a16:colId xmlns:a16="http://schemas.microsoft.com/office/drawing/2014/main" val="20000"/>
                        </a:ext>
                      </a:extLst>
                    </a:gridCol>
                    <a:gridCol w="2971800">
                      <a:extLst>
                        <a:ext uri="{9D8B030D-6E8A-4147-A177-3AD203B41FA5}">
                          <a16:colId xmlns:a16="http://schemas.microsoft.com/office/drawing/2014/main" val="20001"/>
                        </a:ext>
                      </a:extLst>
                    </a:gridCol>
                    <a:gridCol w="2971800">
                      <a:extLst>
                        <a:ext uri="{9D8B030D-6E8A-4147-A177-3AD203B41FA5}">
                          <a16:colId xmlns:a16="http://schemas.microsoft.com/office/drawing/2014/main" val="3548342047"/>
                        </a:ext>
                      </a:extLst>
                    </a:gridCol>
                  </a:tblGrid>
                  <a:tr h="518160">
                    <a:tc>
                      <a:txBody>
                        <a:bodyPr/>
                        <a:lstStyle/>
                        <a:p>
                          <a:endParaRPr lang="en-US"/>
                        </a:p>
                      </a:txBody>
                      <a:tcPr anchor="ctr">
                        <a:blipFill>
                          <a:blip r:embed="rId2"/>
                          <a:stretch>
                            <a:fillRect t="-10588" r="-210583" b="-798824"/>
                          </a:stretch>
                        </a:blipFill>
                      </a:tcPr>
                    </a:tc>
                    <a:tc>
                      <a:txBody>
                        <a:bodyPr/>
                        <a:lstStyle/>
                        <a:p>
                          <a:endParaRPr lang="en-US"/>
                        </a:p>
                      </a:txBody>
                      <a:tcPr anchor="ctr">
                        <a:blipFill>
                          <a:blip r:embed="rId2"/>
                          <a:stretch>
                            <a:fillRect l="-95072" t="-10588" r="-100205" b="-798824"/>
                          </a:stretch>
                        </a:blipFill>
                      </a:tcPr>
                    </a:tc>
                    <a:tc rowSpan="4">
                      <a:txBody>
                        <a:bodyPr/>
                        <a:lstStyle/>
                        <a:p>
                          <a:pPr algn="l">
                            <a:defRPr sz="1800"/>
                          </a:pPr>
                          <a:r>
                            <a:rPr lang="en-US" sz="2100" b="0" dirty="0"/>
                            <a:t>Take the logarithm of both sides.</a:t>
                          </a:r>
                        </a:p>
                        <a:p>
                          <a:pPr algn="l">
                            <a:defRPr sz="1800"/>
                          </a:pPr>
                          <a:endParaRPr lang="en-US" sz="1200" b="0" dirty="0"/>
                        </a:p>
                        <a:p>
                          <a:pPr marL="0" marR="0" lvl="0" indent="0" algn="l" defTabSz="914400" rtl="0" eaLnBrk="1" fontAlgn="auto" latinLnBrk="0" hangingPunct="1">
                            <a:lnSpc>
                              <a:spcPct val="100000"/>
                            </a:lnSpc>
                            <a:spcBef>
                              <a:spcPts val="0"/>
                            </a:spcBef>
                            <a:spcAft>
                              <a:spcPts val="0"/>
                            </a:spcAft>
                            <a:buClrTx/>
                            <a:buSzTx/>
                            <a:buFontTx/>
                            <a:buNone/>
                            <a:tabLst/>
                            <a:defRPr sz="1800"/>
                          </a:pPr>
                          <a:r>
                            <a:rPr lang="en-US" sz="2100" b="0" dirty="0"/>
                            <a:t>Bring the exponents down using a property of logarithms, then multiply the terms out.</a:t>
                          </a:r>
                          <a:endParaRPr lang="en-US" sz="2100" dirty="0"/>
                        </a:p>
                      </a:txBody>
                      <a:tcPr anchor="b"/>
                    </a:tc>
                    <a:extLst>
                      <a:ext uri="{0D108BD9-81ED-4DB2-BD59-A6C34878D82A}">
                        <a16:rowId xmlns:a16="http://schemas.microsoft.com/office/drawing/2014/main" val="10000"/>
                      </a:ext>
                    </a:extLst>
                  </a:tr>
                  <a:tr h="518160">
                    <a:tc>
                      <a:txBody>
                        <a:bodyPr/>
                        <a:lstStyle/>
                        <a:p>
                          <a:endParaRPr lang="en-US"/>
                        </a:p>
                      </a:txBody>
                      <a:tcPr anchor="ctr">
                        <a:blipFill>
                          <a:blip r:embed="rId2"/>
                          <a:stretch>
                            <a:fillRect t="-110588" r="-210583" b="-698824"/>
                          </a:stretch>
                        </a:blipFill>
                      </a:tcPr>
                    </a:tc>
                    <a:tc>
                      <a:txBody>
                        <a:bodyPr/>
                        <a:lstStyle/>
                        <a:p>
                          <a:endParaRPr lang="en-US"/>
                        </a:p>
                      </a:txBody>
                      <a:tcPr anchor="ctr">
                        <a:blipFill>
                          <a:blip r:embed="rId2"/>
                          <a:stretch>
                            <a:fillRect l="-95072" t="-110588" r="-100205" b="-698824"/>
                          </a:stretch>
                        </a:blipFill>
                      </a:tcPr>
                    </a:tc>
                    <a:tc vMerge="1">
                      <a:txBody>
                        <a:bodyPr/>
                        <a:lstStyle/>
                        <a:p>
                          <a:pPr algn="l">
                            <a:defRPr sz="1800"/>
                          </a:pPr>
                          <a:endParaRPr sz="2800" dirty="0"/>
                        </a:p>
                      </a:txBody>
                      <a:tcPr/>
                    </a:tc>
                    <a:extLst>
                      <a:ext uri="{0D108BD9-81ED-4DB2-BD59-A6C34878D82A}">
                        <a16:rowId xmlns:a16="http://schemas.microsoft.com/office/drawing/2014/main" val="10001"/>
                      </a:ext>
                    </a:extLst>
                  </a:tr>
                  <a:tr h="518160">
                    <a:tc>
                      <a:txBody>
                        <a:bodyPr/>
                        <a:lstStyle/>
                        <a:p>
                          <a:endParaRPr lang="en-US"/>
                        </a:p>
                      </a:txBody>
                      <a:tcPr anchor="ctr">
                        <a:blipFill>
                          <a:blip r:embed="rId2"/>
                          <a:stretch>
                            <a:fillRect t="-210588" r="-210583" b="-598824"/>
                          </a:stretch>
                        </a:blipFill>
                      </a:tcPr>
                    </a:tc>
                    <a:tc>
                      <a:txBody>
                        <a:bodyPr/>
                        <a:lstStyle/>
                        <a:p>
                          <a:endParaRPr lang="en-US"/>
                        </a:p>
                      </a:txBody>
                      <a:tcPr anchor="ctr">
                        <a:blipFill>
                          <a:blip r:embed="rId2"/>
                          <a:stretch>
                            <a:fillRect l="-95072" t="-210588" r="-100205" b="-598824"/>
                          </a:stretch>
                        </a:blipFill>
                      </a:tcPr>
                    </a:tc>
                    <a:tc vMerge="1">
                      <a:txBody>
                        <a:bodyPr/>
                        <a:lstStyle/>
                        <a:p>
                          <a:pPr algn="l">
                            <a:defRPr sz="1800"/>
                          </a:pPr>
                          <a:endParaRPr sz="2100" dirty="0"/>
                        </a:p>
                      </a:txBody>
                      <a:tcPr anchor="b"/>
                    </a:tc>
                    <a:extLst>
                      <a:ext uri="{0D108BD9-81ED-4DB2-BD59-A6C34878D82A}">
                        <a16:rowId xmlns:a16="http://schemas.microsoft.com/office/drawing/2014/main" val="10002"/>
                      </a:ext>
                    </a:extLst>
                  </a:tr>
                  <a:tr h="640080">
                    <a:tc>
                      <a:txBody>
                        <a:bodyPr/>
                        <a:lstStyle/>
                        <a:p>
                          <a:endParaRPr lang="en-US"/>
                        </a:p>
                      </a:txBody>
                      <a:tcPr anchor="ctr">
                        <a:blipFill>
                          <a:blip r:embed="rId2"/>
                          <a:stretch>
                            <a:fillRect t="-251429" r="-210583" b="-384762"/>
                          </a:stretch>
                        </a:blipFill>
                      </a:tcPr>
                    </a:tc>
                    <a:tc>
                      <a:txBody>
                        <a:bodyPr/>
                        <a:lstStyle/>
                        <a:p>
                          <a:endParaRPr lang="en-US"/>
                        </a:p>
                      </a:txBody>
                      <a:tcPr anchor="ctr">
                        <a:blipFill>
                          <a:blip r:embed="rId2"/>
                          <a:stretch>
                            <a:fillRect l="-95072" t="-251429" r="-100205" b="-384762"/>
                          </a:stretch>
                        </a:blipFill>
                      </a:tcPr>
                    </a:tc>
                    <a:tc vMerge="1">
                      <a:txBody>
                        <a:bodyPr/>
                        <a:lstStyle/>
                        <a:p>
                          <a:pPr algn="l">
                            <a:defRPr sz="1800"/>
                          </a:pPr>
                          <a:endParaRPr sz="2100" dirty="0"/>
                        </a:p>
                      </a:txBody>
                      <a:tcPr/>
                    </a:tc>
                    <a:extLst>
                      <a:ext uri="{0D108BD9-81ED-4DB2-BD59-A6C34878D82A}">
                        <a16:rowId xmlns:a16="http://schemas.microsoft.com/office/drawing/2014/main" val="10003"/>
                      </a:ext>
                    </a:extLst>
                  </a:tr>
                  <a:tr h="518160">
                    <a:tc>
                      <a:txBody>
                        <a:bodyPr/>
                        <a:lstStyle/>
                        <a:p>
                          <a:endParaRPr lang="en-US"/>
                        </a:p>
                      </a:txBody>
                      <a:tcPr anchor="ctr">
                        <a:blipFill>
                          <a:blip r:embed="rId2"/>
                          <a:stretch>
                            <a:fillRect t="-429070" r="-210583" b="-369767"/>
                          </a:stretch>
                        </a:blipFill>
                      </a:tcPr>
                    </a:tc>
                    <a:tc>
                      <a:txBody>
                        <a:bodyPr/>
                        <a:lstStyle/>
                        <a:p>
                          <a:endParaRPr lang="en-US"/>
                        </a:p>
                      </a:txBody>
                      <a:tcPr anchor="ctr">
                        <a:blipFill>
                          <a:blip r:embed="rId2"/>
                          <a:stretch>
                            <a:fillRect l="-95072" t="-429070" r="-100205" b="-369767"/>
                          </a:stretch>
                        </a:blipFill>
                      </a:tcPr>
                    </a:tc>
                    <a:tc rowSpan="2">
                      <a:txBody>
                        <a:bodyPr/>
                        <a:lstStyle/>
                        <a:p>
                          <a:pPr algn="l">
                            <a:defRPr sz="1800"/>
                          </a:pPr>
                          <a:r>
                            <a:rPr lang="en-US" sz="2100" b="0" dirty="0"/>
                            <a:t>Collect the terms with </a:t>
                          </a:r>
                          <a:r>
                            <a:rPr lang="en-US" sz="2100" b="0" i="1" dirty="0"/>
                            <a:t>x</a:t>
                          </a:r>
                          <a:r>
                            <a:rPr lang="en-US" sz="2100" b="0" dirty="0"/>
                            <a:t> on one side, then factor out </a:t>
                          </a:r>
                          <a:r>
                            <a:rPr lang="en-US" sz="2100" b="0" i="1" dirty="0"/>
                            <a:t>x</a:t>
                          </a:r>
                          <a:r>
                            <a:rPr lang="en-US" sz="2100" b="0" dirty="0"/>
                            <a:t>.</a:t>
                          </a:r>
                          <a:endParaRPr sz="2100" dirty="0"/>
                        </a:p>
                      </a:txBody>
                      <a:tcPr anchor="b"/>
                    </a:tc>
                    <a:extLst>
                      <a:ext uri="{0D108BD9-81ED-4DB2-BD59-A6C34878D82A}">
                        <a16:rowId xmlns:a16="http://schemas.microsoft.com/office/drawing/2014/main" val="10004"/>
                      </a:ext>
                    </a:extLst>
                  </a:tr>
                  <a:tr h="533400">
                    <a:tc>
                      <a:txBody>
                        <a:bodyPr/>
                        <a:lstStyle/>
                        <a:p>
                          <a:endParaRPr lang="en-US"/>
                        </a:p>
                      </a:txBody>
                      <a:tcPr anchor="ctr">
                        <a:blipFill>
                          <a:blip r:embed="rId2"/>
                          <a:stretch>
                            <a:fillRect t="-522989" r="-210583" b="-265517"/>
                          </a:stretch>
                        </a:blipFill>
                      </a:tcPr>
                    </a:tc>
                    <a:tc>
                      <a:txBody>
                        <a:bodyPr/>
                        <a:lstStyle/>
                        <a:p>
                          <a:endParaRPr lang="en-US"/>
                        </a:p>
                      </a:txBody>
                      <a:tcPr anchor="ctr">
                        <a:blipFill>
                          <a:blip r:embed="rId2"/>
                          <a:stretch>
                            <a:fillRect l="-95072" t="-522989" r="-100205" b="-265517"/>
                          </a:stretch>
                        </a:blipFill>
                      </a:tcPr>
                    </a:tc>
                    <a:tc vMerge="1">
                      <a:txBody>
                        <a:bodyPr/>
                        <a:lstStyle/>
                        <a:p>
                          <a:pPr algn="l">
                            <a:defRPr sz="1800"/>
                          </a:pPr>
                          <a:endParaRPr sz="2100" dirty="0"/>
                        </a:p>
                      </a:txBody>
                      <a:tcPr/>
                    </a:tc>
                    <a:extLst>
                      <a:ext uri="{0D108BD9-81ED-4DB2-BD59-A6C34878D82A}">
                        <a16:rowId xmlns:a16="http://schemas.microsoft.com/office/drawing/2014/main" val="10005"/>
                      </a:ext>
                    </a:extLst>
                  </a:tr>
                  <a:tr h="771589">
                    <a:tc>
                      <a:txBody>
                        <a:bodyPr/>
                        <a:lstStyle/>
                        <a:p>
                          <a:endParaRPr lang="en-US"/>
                        </a:p>
                      </a:txBody>
                      <a:tcPr anchor="ctr">
                        <a:blipFill>
                          <a:blip r:embed="rId2"/>
                          <a:stretch>
                            <a:fillRect t="-426772" r="-210583" b="-81890"/>
                          </a:stretch>
                        </a:blipFill>
                      </a:tcPr>
                    </a:tc>
                    <a:tc>
                      <a:txBody>
                        <a:bodyPr/>
                        <a:lstStyle/>
                        <a:p>
                          <a:endParaRPr lang="en-US"/>
                        </a:p>
                      </a:txBody>
                      <a:tcPr anchor="ctr">
                        <a:blipFill>
                          <a:blip r:embed="rId2"/>
                          <a:stretch>
                            <a:fillRect l="-95072" t="-426772" r="-100205" b="-81890"/>
                          </a:stretch>
                        </a:blipFill>
                      </a:tcPr>
                    </a:tc>
                    <a:tc rowSpan="2">
                      <a:txBody>
                        <a:bodyPr/>
                        <a:lstStyle/>
                        <a:p>
                          <a:pPr algn="l">
                            <a:defRPr sz="1800"/>
                          </a:pPr>
                          <a:r>
                            <a:rPr lang="en-US" sz="2100" b="0" dirty="0"/>
                            <a:t>Simplify and evaluate with a calculator.</a:t>
                          </a:r>
                          <a:endParaRPr sz="2100" dirty="0"/>
                        </a:p>
                      </a:txBody>
                      <a:tcPr anchor="b"/>
                    </a:tc>
                    <a:extLst>
                      <a:ext uri="{0D108BD9-81ED-4DB2-BD59-A6C34878D82A}">
                        <a16:rowId xmlns:a16="http://schemas.microsoft.com/office/drawing/2014/main" val="10006"/>
                      </a:ext>
                    </a:extLst>
                  </a:tr>
                  <a:tr h="518160">
                    <a:tc>
                      <a:txBody>
                        <a:bodyPr/>
                        <a:lstStyle/>
                        <a:p>
                          <a:pPr algn="r">
                            <a:defRPr sz="1800"/>
                          </a:pPr>
                          <a:endParaRPr sz="2800" dirty="0"/>
                        </a:p>
                      </a:txBody>
                      <a:tcPr anchor="ctr"/>
                    </a:tc>
                    <a:tc>
                      <a:txBody>
                        <a:bodyPr/>
                        <a:lstStyle/>
                        <a:p>
                          <a:endParaRPr lang="en-US"/>
                        </a:p>
                      </a:txBody>
                      <a:tcPr anchor="ctr">
                        <a:blipFill>
                          <a:blip r:embed="rId2"/>
                          <a:stretch>
                            <a:fillRect l="-95072" t="-787059" r="-100205" b="-22353"/>
                          </a:stretch>
                        </a:blipFill>
                      </a:tcPr>
                    </a:tc>
                    <a:tc vMerge="1">
                      <a:txBody>
                        <a:bodyPr/>
                        <a:lstStyle/>
                        <a:p>
                          <a:pPr algn="l">
                            <a:defRPr sz="1800"/>
                          </a:pPr>
                          <a:endParaRPr sz="2100" dirty="0"/>
                        </a:p>
                      </a:txBody>
                      <a:tcPr/>
                    </a:tc>
                    <a:extLst>
                      <a:ext uri="{0D108BD9-81ED-4DB2-BD59-A6C34878D82A}">
                        <a16:rowId xmlns:a16="http://schemas.microsoft.com/office/drawing/2014/main" val="2476503172"/>
                      </a:ext>
                    </a:extLst>
                  </a:tr>
                </a:tbl>
              </a:graphicData>
            </a:graphic>
          </p:graphicFrame>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4: Solving Exponential Equations with Different Bases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4</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dirty="0"/>
                  <a:t>The exact answer could appear in many different forms, depending on the base of the logarithm chosen and the order of logarithmic properties used in simplifying the answer. We could simplify it further as follows</a:t>
                </a:r>
                <a:r>
                  <a:rPr lang="en-US" sz="2800" dirty="0"/>
                  <a:t>.</a:t>
                </a:r>
              </a:p>
              <a:p>
                <a:endParaRPr sz="2800" dirty="0"/>
              </a:p>
              <a:p>
                <a:pPr algn="ctr">
                  <a:defRPr sz="2800"/>
                </a:pPr>
                <a14:m>
                  <m:oMathPara xmlns:m="http://schemas.openxmlformats.org/officeDocument/2006/math">
                    <m:oMathParaPr>
                      <m:jc m:val="centerGroup"/>
                    </m:oMathParaPr>
                    <m:oMath xmlns:m="http://schemas.openxmlformats.org/officeDocument/2006/math">
                      <m:r>
                        <a:rPr>
                          <a:latin typeface="Cambria Math" panose="02040503050406030204" pitchFamily="18" charset="0"/>
                        </a:rPr>
                        <m:t>𝑥</m:t>
                      </m:r>
                      <m:r>
                        <a:rPr>
                          <a:latin typeface="Cambria Math" panose="02040503050406030204" pitchFamily="18" charset="0"/>
                        </a:rPr>
                        <m:t>=</m:t>
                      </m:r>
                      <m:f>
                        <m:fPr>
                          <m:ctrlPr>
                            <a:rPr i="1">
                              <a:latin typeface="Cambria Math" panose="02040503050406030204" pitchFamily="18" charset="0"/>
                            </a:rPr>
                          </m:ctrlPr>
                        </m:fPr>
                        <m:num>
                          <m:r>
                            <a:rPr>
                              <a:latin typeface="Cambria Math" panose="02040503050406030204" pitchFamily="18" charset="0"/>
                            </a:rPr>
                            <m:t>3</m:t>
                          </m:r>
                          <m:func>
                            <m:funcPr>
                              <m:ctrlPr>
                                <a:rPr i="1">
                                  <a:latin typeface="Cambria Math" panose="02040503050406030204" pitchFamily="18" charset="0"/>
                                </a:rPr>
                              </m:ctrlPr>
                            </m:funcPr>
                            <m:fName>
                              <m:r>
                                <m:rPr>
                                  <m:sty m:val="p"/>
                                </m:rPr>
                                <a:rPr>
                                  <a:latin typeface="Cambria Math" panose="02040503050406030204" pitchFamily="18" charset="0"/>
                                </a:rPr>
                                <m:t>log</m:t>
                              </m:r>
                            </m:fName>
                            <m:e>
                              <m:r>
                                <a:rPr>
                                  <a:latin typeface="Cambria Math" panose="02040503050406030204" pitchFamily="18" charset="0"/>
                                </a:rPr>
                                <m:t>2</m:t>
                              </m:r>
                            </m:e>
                          </m:func>
                          <m:r>
                            <a:rPr>
                              <a:latin typeface="Cambria Math" panose="02040503050406030204" pitchFamily="18" charset="0"/>
                            </a:rPr>
                            <m:t>+</m:t>
                          </m:r>
                          <m:func>
                            <m:funcPr>
                              <m:ctrlPr>
                                <a:rPr i="1">
                                  <a:latin typeface="Cambria Math" panose="02040503050406030204" pitchFamily="18" charset="0"/>
                                </a:rPr>
                              </m:ctrlPr>
                            </m:funcPr>
                            <m:fName>
                              <m:r>
                                <m:rPr>
                                  <m:sty m:val="p"/>
                                </m:rPr>
                                <a:rPr>
                                  <a:latin typeface="Cambria Math" panose="02040503050406030204" pitchFamily="18" charset="0"/>
                                </a:rPr>
                                <m:t>log</m:t>
                              </m:r>
                            </m:fName>
                            <m:e>
                              <m:r>
                                <a:rPr>
                                  <a:latin typeface="Cambria Math" panose="02040503050406030204" pitchFamily="18" charset="0"/>
                                </a:rPr>
                                <m:t>5</m:t>
                              </m:r>
                            </m:e>
                          </m:func>
                        </m:num>
                        <m:den>
                          <m:r>
                            <a:rPr>
                              <a:latin typeface="Cambria Math" panose="02040503050406030204" pitchFamily="18" charset="0"/>
                            </a:rPr>
                            <m:t>3</m:t>
                          </m:r>
                          <m:func>
                            <m:funcPr>
                              <m:ctrlPr>
                                <a:rPr i="1">
                                  <a:latin typeface="Cambria Math" panose="02040503050406030204" pitchFamily="18" charset="0"/>
                                </a:rPr>
                              </m:ctrlPr>
                            </m:funcPr>
                            <m:fName>
                              <m:r>
                                <m:rPr>
                                  <m:sty m:val="p"/>
                                </m:rPr>
                                <a:rPr>
                                  <a:latin typeface="Cambria Math" panose="02040503050406030204" pitchFamily="18" charset="0"/>
                                </a:rPr>
                                <m:t>log</m:t>
                              </m:r>
                            </m:fName>
                            <m:e>
                              <m:r>
                                <a:rPr>
                                  <a:latin typeface="Cambria Math" panose="02040503050406030204" pitchFamily="18" charset="0"/>
                                </a:rPr>
                                <m:t>5</m:t>
                              </m:r>
                            </m:e>
                          </m:func>
                          <m:r>
                            <a:rPr>
                              <a:latin typeface="Cambria Math" panose="02040503050406030204" pitchFamily="18" charset="0"/>
                            </a:rPr>
                            <m:t>−</m:t>
                          </m:r>
                          <m:func>
                            <m:funcPr>
                              <m:ctrlPr>
                                <a:rPr i="1">
                                  <a:latin typeface="Cambria Math" panose="02040503050406030204" pitchFamily="18" charset="0"/>
                                </a:rPr>
                              </m:ctrlPr>
                            </m:funcPr>
                            <m:fName>
                              <m:r>
                                <m:rPr>
                                  <m:sty m:val="p"/>
                                </m:rPr>
                                <a:rPr>
                                  <a:latin typeface="Cambria Math" panose="02040503050406030204" pitchFamily="18" charset="0"/>
                                </a:rPr>
                                <m:t>log</m:t>
                              </m:r>
                            </m:fName>
                            <m:e>
                              <m:r>
                                <a:rPr>
                                  <a:latin typeface="Cambria Math" panose="02040503050406030204" pitchFamily="18" charset="0"/>
                                </a:rPr>
                                <m:t>2</m:t>
                              </m:r>
                            </m:e>
                          </m:func>
                        </m:den>
                      </m:f>
                      <m:r>
                        <a:rPr>
                          <a:latin typeface="Cambria Math" panose="02040503050406030204" pitchFamily="18" charset="0"/>
                        </a:rPr>
                        <m:t>=</m:t>
                      </m:r>
                      <m:f>
                        <m:fPr>
                          <m:ctrlPr>
                            <a:rPr i="1">
                              <a:latin typeface="Cambria Math" panose="02040503050406030204" pitchFamily="18" charset="0"/>
                            </a:rPr>
                          </m:ctrlPr>
                        </m:fPr>
                        <m:num>
                          <m:func>
                            <m:funcPr>
                              <m:ctrlPr>
                                <a:rPr i="1">
                                  <a:latin typeface="Cambria Math" panose="02040503050406030204" pitchFamily="18" charset="0"/>
                                </a:rPr>
                              </m:ctrlPr>
                            </m:funcPr>
                            <m:fName>
                              <m:r>
                                <m:rPr>
                                  <m:sty m:val="p"/>
                                </m:rPr>
                                <a:rPr>
                                  <a:latin typeface="Cambria Math" panose="02040503050406030204" pitchFamily="18" charset="0"/>
                                </a:rPr>
                                <m:t>log</m:t>
                              </m:r>
                            </m:fName>
                            <m:e>
                              <m:r>
                                <a:rPr>
                                  <a:latin typeface="Cambria Math" panose="02040503050406030204" pitchFamily="18" charset="0"/>
                                </a:rPr>
                                <m:t>8</m:t>
                              </m:r>
                            </m:e>
                          </m:func>
                          <m:r>
                            <a:rPr>
                              <a:latin typeface="Cambria Math" panose="02040503050406030204" pitchFamily="18" charset="0"/>
                            </a:rPr>
                            <m:t>+</m:t>
                          </m:r>
                          <m:func>
                            <m:funcPr>
                              <m:ctrlPr>
                                <a:rPr i="1">
                                  <a:latin typeface="Cambria Math" panose="02040503050406030204" pitchFamily="18" charset="0"/>
                                </a:rPr>
                              </m:ctrlPr>
                            </m:funcPr>
                            <m:fName>
                              <m:r>
                                <m:rPr>
                                  <m:sty m:val="p"/>
                                </m:rPr>
                                <a:rPr>
                                  <a:latin typeface="Cambria Math" panose="02040503050406030204" pitchFamily="18" charset="0"/>
                                </a:rPr>
                                <m:t>log</m:t>
                              </m:r>
                            </m:fName>
                            <m:e>
                              <m:r>
                                <a:rPr>
                                  <a:latin typeface="Cambria Math" panose="02040503050406030204" pitchFamily="18" charset="0"/>
                                </a:rPr>
                                <m:t>5</m:t>
                              </m:r>
                            </m:e>
                          </m:func>
                        </m:num>
                        <m:den>
                          <m:func>
                            <m:funcPr>
                              <m:ctrlPr>
                                <a:rPr i="1">
                                  <a:latin typeface="Cambria Math" panose="02040503050406030204" pitchFamily="18" charset="0"/>
                                </a:rPr>
                              </m:ctrlPr>
                            </m:funcPr>
                            <m:fName>
                              <m:r>
                                <m:rPr>
                                  <m:sty m:val="p"/>
                                </m:rPr>
                                <a:rPr>
                                  <a:latin typeface="Cambria Math" panose="02040503050406030204" pitchFamily="18" charset="0"/>
                                </a:rPr>
                                <m:t>log</m:t>
                              </m:r>
                            </m:fName>
                            <m:e>
                              <m:r>
                                <a:rPr>
                                  <a:latin typeface="Cambria Math" panose="02040503050406030204" pitchFamily="18" charset="0"/>
                                </a:rPr>
                                <m:t>125</m:t>
                              </m:r>
                            </m:e>
                          </m:func>
                          <m:r>
                            <a:rPr>
                              <a:latin typeface="Cambria Math" panose="02040503050406030204" pitchFamily="18" charset="0"/>
                            </a:rPr>
                            <m:t>−</m:t>
                          </m:r>
                          <m:func>
                            <m:funcPr>
                              <m:ctrlPr>
                                <a:rPr i="1">
                                  <a:latin typeface="Cambria Math" panose="02040503050406030204" pitchFamily="18" charset="0"/>
                                </a:rPr>
                              </m:ctrlPr>
                            </m:funcPr>
                            <m:fName>
                              <m:r>
                                <m:rPr>
                                  <m:sty m:val="p"/>
                                </m:rPr>
                                <a:rPr>
                                  <a:latin typeface="Cambria Math" panose="02040503050406030204" pitchFamily="18" charset="0"/>
                                </a:rPr>
                                <m:t>log</m:t>
                              </m:r>
                            </m:fName>
                            <m:e>
                              <m:r>
                                <a:rPr>
                                  <a:latin typeface="Cambria Math" panose="02040503050406030204" pitchFamily="18" charset="0"/>
                                </a:rPr>
                                <m:t>2</m:t>
                              </m:r>
                            </m:e>
                          </m:func>
                        </m:den>
                      </m:f>
                      <m:r>
                        <a:rPr>
                          <a:latin typeface="Cambria Math" panose="02040503050406030204" pitchFamily="18" charset="0"/>
                        </a:rPr>
                        <m:t>=</m:t>
                      </m:r>
                      <m:f>
                        <m:fPr>
                          <m:ctrlPr>
                            <a:rPr i="1">
                              <a:latin typeface="Cambria Math" panose="02040503050406030204" pitchFamily="18" charset="0"/>
                            </a:rPr>
                          </m:ctrlPr>
                        </m:fPr>
                        <m:num>
                          <m:func>
                            <m:funcPr>
                              <m:ctrlPr>
                                <a:rPr i="1">
                                  <a:latin typeface="Cambria Math" panose="02040503050406030204" pitchFamily="18" charset="0"/>
                                </a:rPr>
                              </m:ctrlPr>
                            </m:funcPr>
                            <m:fName>
                              <m:r>
                                <m:rPr>
                                  <m:sty m:val="p"/>
                                </m:rPr>
                                <a:rPr>
                                  <a:latin typeface="Cambria Math" panose="02040503050406030204" pitchFamily="18" charset="0"/>
                                </a:rPr>
                                <m:t>log</m:t>
                              </m:r>
                            </m:fName>
                            <m:e>
                              <m:r>
                                <a:rPr>
                                  <a:latin typeface="Cambria Math" panose="02040503050406030204" pitchFamily="18" charset="0"/>
                                </a:rPr>
                                <m:t>40</m:t>
                              </m:r>
                            </m:e>
                          </m:func>
                        </m:num>
                        <m:den>
                          <m:func>
                            <m:funcPr>
                              <m:ctrlPr>
                                <a:rPr i="1">
                                  <a:latin typeface="Cambria Math" panose="02040503050406030204" pitchFamily="18" charset="0"/>
                                </a:rPr>
                              </m:ctrlPr>
                            </m:funcPr>
                            <m:fName>
                              <m:r>
                                <m:rPr>
                                  <m:sty m:val="p"/>
                                </m:rPr>
                                <a:rPr>
                                  <a:latin typeface="Cambria Math" panose="02040503050406030204" pitchFamily="18" charset="0"/>
                                </a:rPr>
                                <m:t>log</m:t>
                              </m:r>
                            </m:fName>
                            <m:e>
                              <m:d>
                                <m:dPr>
                                  <m:ctrlPr>
                                    <a:rPr i="1">
                                      <a:latin typeface="Cambria Math" panose="02040503050406030204" pitchFamily="18" charset="0"/>
                                    </a:rPr>
                                  </m:ctrlPr>
                                </m:dPr>
                                <m:e>
                                  <m:f>
                                    <m:fPr>
                                      <m:ctrlPr>
                                        <a:rPr i="1">
                                          <a:latin typeface="Cambria Math" panose="02040503050406030204" pitchFamily="18" charset="0"/>
                                        </a:rPr>
                                      </m:ctrlPr>
                                    </m:fPr>
                                    <m:num>
                                      <m:r>
                                        <a:rPr>
                                          <a:latin typeface="Cambria Math" panose="02040503050406030204" pitchFamily="18" charset="0"/>
                                        </a:rPr>
                                        <m:t>125</m:t>
                                      </m:r>
                                    </m:num>
                                    <m:den>
                                      <m:r>
                                        <a:rPr>
                                          <a:latin typeface="Cambria Math" panose="02040503050406030204" pitchFamily="18" charset="0"/>
                                        </a:rPr>
                                        <m:t>2</m:t>
                                      </m:r>
                                    </m:den>
                                  </m:f>
                                </m:e>
                              </m:d>
                            </m:e>
                          </m:func>
                        </m:den>
                      </m:f>
                    </m:oMath>
                  </m:oMathPara>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222"/>
                </a:stretch>
              </a:blipFill>
            </p:spPr>
            <p:txBody>
              <a:bodyPr/>
              <a:lstStyle/>
              <a:p>
                <a:r>
                  <a:rPr lang="en-US">
                    <a:noFill/>
                  </a:rPr>
                  <a:t> </a:t>
                </a:r>
              </a:p>
            </p:txBody>
          </p:sp>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Use the change-of-base formula to find the value of </a:t>
            </a:r>
            <a:r>
              <a:rPr lang="en-US" i="1" dirty="0"/>
              <a:t>x</a:t>
            </a:r>
            <a:r>
              <a:rPr lang="en-US" dirty="0"/>
              <a:t> (accurate to the nearest ten-thousandth) in the equation 5</a:t>
            </a:r>
            <a:r>
              <a:rPr lang="en-US" i="1" baseline="30000" dirty="0"/>
              <a:t>x</a:t>
            </a:r>
            <a:r>
              <a:rPr lang="en-US" dirty="0"/>
              <a:t> = 16.</a:t>
            </a:r>
          </a:p>
          <a:p>
            <a:r>
              <a:rPr lang="en-US" b="1" dirty="0"/>
              <a:t>Solution</a:t>
            </a:r>
          </a:p>
          <a:p>
            <a:r>
              <a:rPr lang="en-US" dirty="0"/>
              <a:t>Because the base is 5, we can take log</a:t>
            </a:r>
            <a:r>
              <a:rPr lang="en-US" sz="1050" dirty="0"/>
              <a:t> </a:t>
            </a:r>
            <a:r>
              <a:rPr lang="en-US" baseline="-25000" dirty="0"/>
              <a:t>5  </a:t>
            </a:r>
            <a:r>
              <a:rPr lang="en-US" dirty="0"/>
              <a:t>of both sides. </a:t>
            </a:r>
          </a:p>
          <a:p>
            <a:r>
              <a:rPr lang="en-US" dirty="0"/>
              <a:t>(This method is not necessary, but it does show how the change-of-base formula can be used.) </a:t>
            </a:r>
            <a:endParaRPr lang="en-US" b="1" dirty="0"/>
          </a:p>
        </p:txBody>
      </p:sp>
      <p:sp>
        <p:nvSpPr>
          <p:cNvPr id="3" name="Title 2"/>
          <p:cNvSpPr>
            <a:spLocks noGrp="1"/>
          </p:cNvSpPr>
          <p:nvPr>
            <p:ph type="title"/>
          </p:nvPr>
        </p:nvSpPr>
        <p:spPr/>
        <p:txBody>
          <a:bodyPr/>
          <a:lstStyle/>
          <a:p>
            <a:r>
              <a:rPr lang="en-US" dirty="0"/>
              <a:t>Example 5: Solving Exponential Equations with Different Bases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a:p>
            <a:endParaRPr lang="en-US" dirty="0"/>
          </a:p>
        </p:txBody>
      </p:sp>
      <p:sp>
        <p:nvSpPr>
          <p:cNvPr id="3" name="Title 2"/>
          <p:cNvSpPr>
            <a:spLocks noGrp="1"/>
          </p:cNvSpPr>
          <p:nvPr>
            <p:ph type="title"/>
          </p:nvPr>
        </p:nvSpPr>
        <p:spPr/>
        <p:txBody>
          <a:bodyPr/>
          <a:lstStyle/>
          <a:p>
            <a:r>
              <a:rPr lang="en-US" dirty="0"/>
              <a:t>Example 5: Solving Exponential Equations with Different Bases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p>
        </p:txBody>
      </p:sp>
      <p:graphicFrame>
        <p:nvGraphicFramePr>
          <p:cNvPr id="66562" name="Object 2"/>
          <p:cNvGraphicFramePr>
            <a:graphicFrameLocks noChangeAspect="1"/>
          </p:cNvGraphicFramePr>
          <p:nvPr/>
        </p:nvGraphicFramePr>
        <p:xfrm>
          <a:off x="2514600" y="1524000"/>
          <a:ext cx="1028700" cy="381000"/>
        </p:xfrm>
        <a:graphic>
          <a:graphicData uri="http://schemas.openxmlformats.org/presentationml/2006/ole">
            <mc:AlternateContent xmlns:mc="http://schemas.openxmlformats.org/markup-compatibility/2006">
              <mc:Choice xmlns:v="urn:schemas-microsoft-com:vml" Requires="v">
                <p:oleObj name="Equation" r:id="rId2" imgW="1028520" imgH="380880" progId="Equation.DSMT4">
                  <p:embed/>
                </p:oleObj>
              </mc:Choice>
              <mc:Fallback>
                <p:oleObj name="Equation" r:id="rId2" imgW="102852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1524000"/>
                        <a:ext cx="1028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3" name="Object 3"/>
          <p:cNvGraphicFramePr>
            <a:graphicFrameLocks noChangeAspect="1"/>
          </p:cNvGraphicFramePr>
          <p:nvPr>
            <p:extLst>
              <p:ext uri="{D42A27DB-BD31-4B8C-83A1-F6EECF244321}">
                <p14:modId xmlns:p14="http://schemas.microsoft.com/office/powerpoint/2010/main" val="3310506490"/>
              </p:ext>
            </p:extLst>
          </p:nvPr>
        </p:nvGraphicFramePr>
        <p:xfrm>
          <a:off x="1905000" y="2057400"/>
          <a:ext cx="2235200" cy="469900"/>
        </p:xfrm>
        <a:graphic>
          <a:graphicData uri="http://schemas.openxmlformats.org/presentationml/2006/ole">
            <mc:AlternateContent xmlns:mc="http://schemas.openxmlformats.org/markup-compatibility/2006">
              <mc:Choice xmlns:v="urn:schemas-microsoft-com:vml" Requires="v">
                <p:oleObj name="Equation" r:id="rId4" imgW="2234880" imgH="469800" progId="Equation.DSMT4">
                  <p:embed/>
                </p:oleObj>
              </mc:Choice>
              <mc:Fallback>
                <p:oleObj name="Equation" r:id="rId4" imgW="2234880" imgH="469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2057400"/>
                        <a:ext cx="2235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4" name="Object 4"/>
          <p:cNvGraphicFramePr>
            <a:graphicFrameLocks noChangeAspect="1"/>
          </p:cNvGraphicFramePr>
          <p:nvPr/>
        </p:nvGraphicFramePr>
        <p:xfrm>
          <a:off x="2692400" y="2698810"/>
          <a:ext cx="1498600" cy="431800"/>
        </p:xfrm>
        <a:graphic>
          <a:graphicData uri="http://schemas.openxmlformats.org/presentationml/2006/ole">
            <mc:AlternateContent xmlns:mc="http://schemas.openxmlformats.org/markup-compatibility/2006">
              <mc:Choice xmlns:v="urn:schemas-microsoft-com:vml" Requires="v">
                <p:oleObj name="Equation" r:id="rId6" imgW="1498320" imgH="431640" progId="Equation.DSMT4">
                  <p:embed/>
                </p:oleObj>
              </mc:Choice>
              <mc:Fallback>
                <p:oleObj name="Equation" r:id="rId6" imgW="1498320" imgH="43164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92400" y="2698810"/>
                        <a:ext cx="1498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6" name="Object 6"/>
          <p:cNvGraphicFramePr>
            <a:graphicFrameLocks noChangeAspect="1"/>
          </p:cNvGraphicFramePr>
          <p:nvPr/>
        </p:nvGraphicFramePr>
        <p:xfrm>
          <a:off x="2693634" y="3276600"/>
          <a:ext cx="1219200" cy="838200"/>
        </p:xfrm>
        <a:graphic>
          <a:graphicData uri="http://schemas.openxmlformats.org/presentationml/2006/ole">
            <mc:AlternateContent xmlns:mc="http://schemas.openxmlformats.org/markup-compatibility/2006">
              <mc:Choice xmlns:v="urn:schemas-microsoft-com:vml" Requires="v">
                <p:oleObj name="Equation" r:id="rId8" imgW="1218960" imgH="838080" progId="Equation.DSMT4">
                  <p:embed/>
                </p:oleObj>
              </mc:Choice>
              <mc:Fallback>
                <p:oleObj name="Equation" r:id="rId8" imgW="1218960" imgH="8380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93634" y="32766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7" name="Object 7"/>
          <p:cNvGraphicFramePr>
            <a:graphicFrameLocks noChangeAspect="1"/>
          </p:cNvGraphicFramePr>
          <p:nvPr/>
        </p:nvGraphicFramePr>
        <p:xfrm>
          <a:off x="2710156" y="4293834"/>
          <a:ext cx="2870200" cy="838200"/>
        </p:xfrm>
        <a:graphic>
          <a:graphicData uri="http://schemas.openxmlformats.org/presentationml/2006/ole">
            <mc:AlternateContent xmlns:mc="http://schemas.openxmlformats.org/markup-compatibility/2006">
              <mc:Choice xmlns:v="urn:schemas-microsoft-com:vml" Requires="v">
                <p:oleObj name="Equation" r:id="rId10" imgW="2869920" imgH="838080" progId="Equation.DSMT4">
                  <p:embed/>
                </p:oleObj>
              </mc:Choice>
              <mc:Fallback>
                <p:oleObj name="Equation" r:id="rId10" imgW="2869920" imgH="838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10156" y="4293834"/>
                        <a:ext cx="287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5457919" y="3505200"/>
            <a:ext cx="2695481" cy="400110"/>
          </a:xfrm>
          <a:prstGeom prst="rect">
            <a:avLst/>
          </a:prstGeom>
        </p:spPr>
        <p:txBody>
          <a:bodyPr wrap="none">
            <a:spAutoFit/>
          </a:bodyPr>
          <a:lstStyle/>
          <a:p>
            <a:r>
              <a:rPr lang="en-US" sz="2000" dirty="0">
                <a:solidFill>
                  <a:srgbClr val="007E7E"/>
                </a:solidFill>
              </a:rPr>
              <a:t>Change-of-base formula</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Content Placeholder 1"/>
              <p:cNvSpPr>
                <a:spLocks noGrp="1"/>
              </p:cNvSpPr>
              <p:nvPr>
                <p:ph idx="1"/>
              </p:nvPr>
            </p:nvSpPr>
            <p:spPr/>
            <p:txBody>
              <a:bodyPr/>
              <a:lstStyle/>
              <a:p>
                <a:r>
                  <a:rPr lang="en-US" dirty="0"/>
                  <a:t>Use the properties of logarithms to solve the following equations.</a:t>
                </a:r>
              </a:p>
              <a:p>
                <a:r>
                  <a:rPr lang="en-US" dirty="0"/>
                  <a:t>a. </a:t>
                </a:r>
                <a14:m>
                  <m:oMath xmlns:m="http://schemas.openxmlformats.org/officeDocument/2006/math">
                    <m:r>
                      <m:rPr>
                        <m:sty m:val="p"/>
                      </m:rPr>
                      <a:rPr lang="en-US" i="1" dirty="0" smtClean="0">
                        <a:latin typeface="Cambria Math" panose="02040503050406030204" pitchFamily="18" charset="0"/>
                      </a:rPr>
                      <m:t>log</m:t>
                    </m:r>
                    <m:r>
                      <a:rPr lang="en-US" i="1" dirty="0" smtClean="0">
                        <a:latin typeface="Cambria Math" panose="02040503050406030204" pitchFamily="18" charset="0"/>
                      </a:rPr>
                      <m:t>⁡5</m:t>
                    </m:r>
                    <m:r>
                      <a:rPr lang="en-US" i="1" dirty="0" smtClean="0">
                        <a:latin typeface="Cambria Math" panose="02040503050406030204" pitchFamily="18" charset="0"/>
                      </a:rPr>
                      <m:t>𝑥</m:t>
                    </m:r>
                    <m:r>
                      <a:rPr lang="en-US" i="1" dirty="0" smtClean="0">
                        <a:latin typeface="Cambria Math" panose="02040503050406030204" pitchFamily="18" charset="0"/>
                      </a:rPr>
                      <m:t> = 3	    </m:t>
                    </m:r>
                  </m:oMath>
                </a14:m>
                <a:endParaRPr lang="en-US" dirty="0"/>
              </a:p>
              <a:p>
                <a:r>
                  <a:rPr lang="en-US" dirty="0"/>
                  <a:t>b. </a:t>
                </a:r>
                <a14:m>
                  <m:oMath xmlns:m="http://schemas.openxmlformats.org/officeDocument/2006/math">
                    <m:r>
                      <m:rPr>
                        <m:sty m:val="p"/>
                      </m:rPr>
                      <a:rPr lang="en-US" i="1" dirty="0" smtClean="0">
                        <a:latin typeface="Cambria Math" panose="02040503050406030204" pitchFamily="18" charset="0"/>
                      </a:rPr>
                      <m:t>log</m:t>
                    </m:r>
                    <m:r>
                      <a:rPr lang="en-US" i="1" dirty="0" smtClean="0">
                        <a:latin typeface="Cambria Math" panose="02040503050406030204" pitchFamily="18" charset="0"/>
                      </a:rPr>
                      <m:t>⁡(</m:t>
                    </m:r>
                    <m:r>
                      <a:rPr lang="en-US" i="1" dirty="0" smtClean="0">
                        <a:latin typeface="Cambria Math" panose="02040503050406030204" pitchFamily="18" charset="0"/>
                      </a:rPr>
                      <m:t>𝑥</m:t>
                    </m:r>
                    <m:r>
                      <a:rPr lang="en-US" i="1" dirty="0" smtClean="0">
                        <a:latin typeface="Cambria Math" panose="02040503050406030204" pitchFamily="18" charset="0"/>
                      </a:rPr>
                      <m:t> − 1) + </m:t>
                    </m:r>
                    <m:r>
                      <m:rPr>
                        <m:sty m:val="p"/>
                      </m:rPr>
                      <a:rPr lang="en-US" i="1" dirty="0" smtClean="0">
                        <a:latin typeface="Cambria Math" panose="02040503050406030204" pitchFamily="18" charset="0"/>
                      </a:rPr>
                      <m:t>log</m:t>
                    </m:r>
                    <m:r>
                      <a:rPr lang="en-US" i="1" dirty="0" smtClean="0">
                        <a:latin typeface="Cambria Math" panose="02040503050406030204" pitchFamily="18" charset="0"/>
                      </a:rPr>
                      <m:t>⁡(</m:t>
                    </m:r>
                    <m:r>
                      <a:rPr lang="en-US" i="1" dirty="0" smtClean="0">
                        <a:latin typeface="Cambria Math" panose="02040503050406030204" pitchFamily="18" charset="0"/>
                      </a:rPr>
                      <m:t>𝑥</m:t>
                    </m:r>
                    <m:r>
                      <a:rPr lang="en-US" i="1" dirty="0" smtClean="0">
                        <a:latin typeface="Cambria Math" panose="02040503050406030204" pitchFamily="18" charset="0"/>
                      </a:rPr>
                      <m:t> − 4) = 1  </m:t>
                    </m:r>
                  </m:oMath>
                </a14:m>
                <a:endParaRPr lang="en-US" dirty="0"/>
              </a:p>
              <a:p>
                <a:r>
                  <a:rPr lang="en-US" dirty="0"/>
                  <a:t>c. </a:t>
                </a:r>
                <a14:m>
                  <m:oMath xmlns:m="http://schemas.openxmlformats.org/officeDocument/2006/math">
                    <m:r>
                      <m:rPr>
                        <m:sty m:val="p"/>
                      </m:rPr>
                      <a:rPr lang="en-US" i="1" dirty="0" smtClean="0">
                        <a:latin typeface="Cambria Math" panose="02040503050406030204" pitchFamily="18" charset="0"/>
                      </a:rPr>
                      <m:t>log</m:t>
                    </m:r>
                    <m:r>
                      <a:rPr lang="en-US" i="1" dirty="0" smtClean="0">
                        <a:latin typeface="Cambria Math" panose="02040503050406030204" pitchFamily="18" charset="0"/>
                      </a:rPr>
                      <m:t>⁡</m:t>
                    </m:r>
                    <m:r>
                      <a:rPr lang="en-US" i="1" dirty="0" smtClean="0">
                        <a:latin typeface="Cambria Math" panose="02040503050406030204" pitchFamily="18" charset="0"/>
                      </a:rPr>
                      <m:t>𝑥</m:t>
                    </m:r>
                    <m:r>
                      <a:rPr lang="en-US" i="1" dirty="0" smtClean="0">
                        <a:latin typeface="Cambria Math" panose="02040503050406030204" pitchFamily="18" charset="0"/>
                      </a:rPr>
                      <m:t> – </m:t>
                    </m:r>
                    <m:r>
                      <m:rPr>
                        <m:sty m:val="p"/>
                      </m:rPr>
                      <a:rPr lang="en-US" i="1" dirty="0" smtClean="0">
                        <a:latin typeface="Cambria Math" panose="02040503050406030204" pitchFamily="18" charset="0"/>
                      </a:rPr>
                      <m:t>log</m:t>
                    </m:r>
                    <m:r>
                      <a:rPr lang="en-US" i="1" dirty="0" smtClean="0">
                        <a:latin typeface="Cambria Math" panose="02040503050406030204" pitchFamily="18" charset="0"/>
                      </a:rPr>
                      <m:t>⁡(</m:t>
                    </m:r>
                    <m:r>
                      <a:rPr lang="en-US" i="1" dirty="0" smtClean="0">
                        <a:latin typeface="Cambria Math" panose="02040503050406030204" pitchFamily="18" charset="0"/>
                      </a:rPr>
                      <m:t>𝑥</m:t>
                    </m:r>
                    <m:r>
                      <a:rPr lang="en-US" i="1" dirty="0" smtClean="0">
                        <a:latin typeface="Cambria Math" panose="02040503050406030204" pitchFamily="18" charset="0"/>
                      </a:rPr>
                      <m:t> − 1) = </m:t>
                    </m:r>
                    <m:r>
                      <m:rPr>
                        <m:sty m:val="p"/>
                      </m:rPr>
                      <a:rPr lang="en-US" i="1" dirty="0" smtClean="0">
                        <a:latin typeface="Cambria Math" panose="02040503050406030204" pitchFamily="18" charset="0"/>
                      </a:rPr>
                      <m:t>log</m:t>
                    </m:r>
                    <m:r>
                      <a:rPr lang="en-US" i="1" dirty="0" smtClean="0">
                        <a:latin typeface="Cambria Math" panose="02040503050406030204" pitchFamily="18" charset="0"/>
                      </a:rPr>
                      <m:t>3 </m:t>
                    </m:r>
                  </m:oMath>
                </a14:m>
                <a:endParaRPr lang="en-US" dirty="0"/>
              </a:p>
              <a:p>
                <a:r>
                  <a:rPr lang="en-US" dirty="0"/>
                  <a:t>d. </a:t>
                </a:r>
                <a14:m>
                  <m:oMath xmlns:m="http://schemas.openxmlformats.org/officeDocument/2006/math">
                    <m:r>
                      <m:rPr>
                        <m:sty m:val="p"/>
                      </m:rPr>
                      <a:rPr lang="en-US" i="1" dirty="0" smtClean="0">
                        <a:latin typeface="Cambria Math" panose="02040503050406030204" pitchFamily="18" charset="0"/>
                      </a:rPr>
                      <m:t>ln</m:t>
                    </m:r>
                    <m:r>
                      <a:rPr lang="en-US" i="1" dirty="0" smtClean="0">
                        <a:latin typeface="Cambria Math" panose="02040503050406030204" pitchFamily="18" charset="0"/>
                      </a:rPr>
                      <m:t>⁡(</m:t>
                    </m:r>
                    <m:r>
                      <a:rPr lang="en-US" i="1" dirty="0" smtClean="0">
                        <a:latin typeface="Cambria Math" panose="02040503050406030204" pitchFamily="18" charset="0"/>
                      </a:rPr>
                      <m:t>𝑥</m:t>
                    </m:r>
                    <m:r>
                      <a:rPr lang="en-US" i="1" baseline="30000" dirty="0" smtClean="0">
                        <a:latin typeface="Cambria Math" panose="02040503050406030204" pitchFamily="18" charset="0"/>
                      </a:rPr>
                      <m:t>2</m:t>
                    </m:r>
                    <m:r>
                      <a:rPr lang="en-US" i="1" dirty="0" smtClean="0">
                        <a:latin typeface="Cambria Math" panose="02040503050406030204" pitchFamily="18" charset="0"/>
                      </a:rPr>
                      <m:t> – </m:t>
                    </m:r>
                    <m:r>
                      <a:rPr lang="en-US" i="1" dirty="0" smtClean="0">
                        <a:latin typeface="Cambria Math" panose="02040503050406030204" pitchFamily="18" charset="0"/>
                      </a:rPr>
                      <m:t>𝑥</m:t>
                    </m:r>
                    <m:r>
                      <a:rPr lang="en-US" i="1" dirty="0" smtClean="0">
                        <a:latin typeface="Cambria Math" panose="02040503050406030204" pitchFamily="18" charset="0"/>
                      </a:rPr>
                      <m:t> – 6) – </m:t>
                    </m:r>
                    <m:r>
                      <m:rPr>
                        <m:sty m:val="p"/>
                      </m:rPr>
                      <a:rPr lang="en-US" i="1" dirty="0" smtClean="0">
                        <a:latin typeface="Cambria Math" panose="02040503050406030204" pitchFamily="18" charset="0"/>
                      </a:rPr>
                      <m:t>ln</m:t>
                    </m:r>
                    <m:r>
                      <a:rPr lang="en-US" i="1" dirty="0" smtClean="0">
                        <a:latin typeface="Cambria Math" panose="02040503050406030204" pitchFamily="18" charset="0"/>
                      </a:rPr>
                      <m:t>⁡(</m:t>
                    </m:r>
                    <m:r>
                      <a:rPr lang="en-US" i="1" dirty="0" smtClean="0">
                        <a:latin typeface="Cambria Math" panose="02040503050406030204" pitchFamily="18" charset="0"/>
                      </a:rPr>
                      <m:t>𝑥</m:t>
                    </m:r>
                    <m:r>
                      <a:rPr lang="en-US" i="1" dirty="0" smtClean="0">
                        <a:latin typeface="Cambria Math" panose="02040503050406030204" pitchFamily="18" charset="0"/>
                      </a:rPr>
                      <m:t> + 2) = 2</m:t>
                    </m:r>
                  </m:oMath>
                </a14:m>
                <a:endParaRPr lang="en-US" dirty="0"/>
              </a:p>
              <a:p>
                <a:endParaRPr lang="en-US" dirty="0"/>
              </a:p>
            </p:txBody>
          </p:sp>
        </mc:Choice>
        <mc:Fallback xmlns="">
          <p:sp>
            <p:nvSpPr>
              <p:cNvPr id="2" name="Content Placeholder 1"/>
              <p:cNvSpPr>
                <a:spLocks noGrp="1" noRot="1" noChangeAspect="1" noMove="1" noResize="1" noEditPoints="1" noAdjustHandles="1" noChangeArrowheads="1" noChangeShapeType="1" noTextEdit="1"/>
              </p:cNvSpPr>
              <p:nvPr>
                <p:ph idx="1"/>
              </p:nvPr>
            </p:nvSpPr>
            <p:spPr>
              <a:blipFill>
                <a:blip r:embed="rId2"/>
                <a:stretch>
                  <a:fillRect l="-1481" t="-1200" r="-74"/>
                </a:stretch>
              </a:blipFill>
            </p:spPr>
            <p:txBody>
              <a:bodyPr/>
              <a:lstStyle/>
              <a:p>
                <a:r>
                  <a:rPr lang="en-IN">
                    <a:noFill/>
                  </a:rPr>
                  <a:t> </a:t>
                </a:r>
              </a:p>
            </p:txBody>
          </p:sp>
        </mc:Fallback>
      </mc:AlternateContent>
      <p:sp>
        <p:nvSpPr>
          <p:cNvPr id="3" name="Title 2"/>
          <p:cNvSpPr>
            <a:spLocks noGrp="1"/>
          </p:cNvSpPr>
          <p:nvPr>
            <p:ph type="title"/>
          </p:nvPr>
        </p:nvSpPr>
        <p:spPr/>
        <p:txBody>
          <a:bodyPr>
            <a:normAutofit/>
          </a:bodyPr>
          <a:lstStyle/>
          <a:p>
            <a:r>
              <a:rPr lang="en-US" sz="3100" dirty="0"/>
              <a:t>Example 6: Solving Logarithmic Equations</a:t>
            </a:r>
            <a:r>
              <a:rPr lang="en-US" sz="3100" dirty="0">
                <a:latin typeface="Calibri" panose="020F0502020204030204" pitchFamily="34" charset="0"/>
                <a:ea typeface="Calibri" panose="020F0502020204030204" pitchFamily="34" charset="0"/>
                <a:cs typeface="Calibri" panose="020F0502020204030204" pitchFamily="34" charset="0"/>
              </a:rPr>
              <a:t>—</a:t>
            </a:r>
            <a:r>
              <a:rPr lang="en-US" sz="3100" dirty="0"/>
              <a:t>Slide 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t>Solution</a:t>
            </a:r>
          </a:p>
          <a:p>
            <a:r>
              <a:rPr lang="en-US" dirty="0"/>
              <a:t>a.</a:t>
            </a:r>
          </a:p>
        </p:txBody>
      </p:sp>
      <p:sp>
        <p:nvSpPr>
          <p:cNvPr id="3" name="Title 2"/>
          <p:cNvSpPr>
            <a:spLocks noGrp="1"/>
          </p:cNvSpPr>
          <p:nvPr>
            <p:ph type="title"/>
          </p:nvPr>
        </p:nvSpPr>
        <p:spPr/>
        <p:txBody>
          <a:bodyPr>
            <a:normAutofit/>
          </a:bodyPr>
          <a:lstStyle/>
          <a:p>
            <a:r>
              <a:rPr lang="en-US" sz="3100" dirty="0"/>
              <a:t>Example 6: Solving Logarithmic Equations</a:t>
            </a:r>
            <a:r>
              <a:rPr lang="en-US" sz="3100" dirty="0">
                <a:latin typeface="Calibri" panose="020F0502020204030204" pitchFamily="34" charset="0"/>
                <a:ea typeface="Calibri" panose="020F0502020204030204" pitchFamily="34" charset="0"/>
                <a:cs typeface="Calibri" panose="020F0502020204030204" pitchFamily="34" charset="0"/>
              </a:rPr>
              <a:t>—</a:t>
            </a:r>
            <a:r>
              <a:rPr lang="en-US" sz="3100" dirty="0"/>
              <a:t>Slide 2</a:t>
            </a:r>
          </a:p>
        </p:txBody>
      </p:sp>
      <p:graphicFrame>
        <p:nvGraphicFramePr>
          <p:cNvPr id="59395" name="Object 3"/>
          <p:cNvGraphicFramePr>
            <a:graphicFrameLocks noChangeAspect="1"/>
          </p:cNvGraphicFramePr>
          <p:nvPr/>
        </p:nvGraphicFramePr>
        <p:xfrm>
          <a:off x="1066800" y="1905000"/>
          <a:ext cx="1358900" cy="368300"/>
        </p:xfrm>
        <a:graphic>
          <a:graphicData uri="http://schemas.openxmlformats.org/presentationml/2006/ole">
            <mc:AlternateContent xmlns:mc="http://schemas.openxmlformats.org/markup-compatibility/2006">
              <mc:Choice xmlns:v="urn:schemas-microsoft-com:vml" Requires="v">
                <p:oleObj name="Equation" r:id="rId2" imgW="1358640" imgH="368280" progId="Equation.DSMT4">
                  <p:embed/>
                </p:oleObj>
              </mc:Choice>
              <mc:Fallback>
                <p:oleObj name="Equation" r:id="rId2" imgW="1358640" imgH="368280" progId="Equation.DSMT4">
                  <p:embed/>
                  <p:pic>
                    <p:nvPicPr>
                      <p:cNvPr id="59395"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1905000"/>
                        <a:ext cx="1358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9396" name="Object 4"/>
          <p:cNvGraphicFramePr>
            <a:graphicFrameLocks noChangeAspect="1"/>
          </p:cNvGraphicFramePr>
          <p:nvPr/>
        </p:nvGraphicFramePr>
        <p:xfrm>
          <a:off x="1521412" y="2303756"/>
          <a:ext cx="1181100" cy="381000"/>
        </p:xfrm>
        <a:graphic>
          <a:graphicData uri="http://schemas.openxmlformats.org/presentationml/2006/ole">
            <mc:AlternateContent xmlns:mc="http://schemas.openxmlformats.org/markup-compatibility/2006">
              <mc:Choice xmlns:v="urn:schemas-microsoft-com:vml" Requires="v">
                <p:oleObj name="Equation" r:id="rId4" imgW="1180800" imgH="380880" progId="Equation.DSMT4">
                  <p:embed/>
                </p:oleObj>
              </mc:Choice>
              <mc:Fallback>
                <p:oleObj name="Equation" r:id="rId4" imgW="1180800" imgH="380880" progId="Equation.DSMT4">
                  <p:embed/>
                  <p:pic>
                    <p:nvPicPr>
                      <p:cNvPr id="5939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1412" y="2303756"/>
                        <a:ext cx="1181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9397" name="Object 5"/>
          <p:cNvGraphicFramePr>
            <a:graphicFrameLocks noChangeAspect="1"/>
          </p:cNvGraphicFramePr>
          <p:nvPr/>
        </p:nvGraphicFramePr>
        <p:xfrm>
          <a:off x="1509946" y="2868966"/>
          <a:ext cx="1422400" cy="292100"/>
        </p:xfrm>
        <a:graphic>
          <a:graphicData uri="http://schemas.openxmlformats.org/presentationml/2006/ole">
            <mc:AlternateContent xmlns:mc="http://schemas.openxmlformats.org/markup-compatibility/2006">
              <mc:Choice xmlns:v="urn:schemas-microsoft-com:vml" Requires="v">
                <p:oleObj name="Equation" r:id="rId6" imgW="1422360" imgH="291960" progId="Equation.DSMT4">
                  <p:embed/>
                </p:oleObj>
              </mc:Choice>
              <mc:Fallback>
                <p:oleObj name="Equation" r:id="rId6" imgW="1422360" imgH="291960" progId="Equation.DSMT4">
                  <p:embed/>
                  <p:pic>
                    <p:nvPicPr>
                      <p:cNvPr id="59397"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09946" y="2868966"/>
                        <a:ext cx="1422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9398" name="Object 6"/>
          <p:cNvGraphicFramePr>
            <a:graphicFrameLocks noChangeAspect="1"/>
          </p:cNvGraphicFramePr>
          <p:nvPr/>
        </p:nvGraphicFramePr>
        <p:xfrm>
          <a:off x="1694156" y="3441700"/>
          <a:ext cx="1079500" cy="292100"/>
        </p:xfrm>
        <a:graphic>
          <a:graphicData uri="http://schemas.openxmlformats.org/presentationml/2006/ole">
            <mc:AlternateContent xmlns:mc="http://schemas.openxmlformats.org/markup-compatibility/2006">
              <mc:Choice xmlns:v="urn:schemas-microsoft-com:vml" Requires="v">
                <p:oleObj name="Equation" r:id="rId8" imgW="1079280" imgH="291960" progId="Equation.DSMT4">
                  <p:embed/>
                </p:oleObj>
              </mc:Choice>
              <mc:Fallback>
                <p:oleObj name="Equation" r:id="rId8" imgW="1079280" imgH="291960" progId="Equation.DSMT4">
                  <p:embed/>
                  <p:pic>
                    <p:nvPicPr>
                      <p:cNvPr id="59398"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94156" y="3441700"/>
                        <a:ext cx="1079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3460100" y="2335566"/>
            <a:ext cx="3769493" cy="400110"/>
          </a:xfrm>
          <a:prstGeom prst="rect">
            <a:avLst/>
          </a:prstGeom>
        </p:spPr>
        <p:txBody>
          <a:bodyPr wrap="none">
            <a:spAutoFit/>
          </a:bodyPr>
          <a:lstStyle/>
          <a:p>
            <a:r>
              <a:rPr lang="en-US" sz="2000" dirty="0">
                <a:solidFill>
                  <a:srgbClr val="007E7E"/>
                </a:solidFill>
              </a:rPr>
              <a:t>Definition of a common logarithm </a:t>
            </a:r>
          </a:p>
        </p:txBody>
      </p:sp>
      <p:sp>
        <p:nvSpPr>
          <p:cNvPr id="10" name="Rectangle 9"/>
          <p:cNvSpPr/>
          <p:nvPr/>
        </p:nvSpPr>
        <p:spPr>
          <a:xfrm>
            <a:off x="3460100" y="3233807"/>
            <a:ext cx="4460288" cy="707886"/>
          </a:xfrm>
          <a:prstGeom prst="rect">
            <a:avLst/>
          </a:prstGeom>
        </p:spPr>
        <p:txBody>
          <a:bodyPr wrap="square">
            <a:spAutoFit/>
          </a:bodyPr>
          <a:lstStyle/>
          <a:p>
            <a:r>
              <a:rPr lang="en-US" sz="2000" dirty="0">
                <a:solidFill>
                  <a:srgbClr val="007E7E"/>
                </a:solidFill>
              </a:rPr>
              <a:t>Checking will show that the equation is defined at </a:t>
            </a:r>
            <a:r>
              <a:rPr lang="en-US" sz="2000" i="1" dirty="0">
                <a:solidFill>
                  <a:srgbClr val="007E7E"/>
                </a:solidFill>
              </a:rPr>
              <a:t>x </a:t>
            </a:r>
            <a:r>
              <a:rPr lang="en-US" sz="2000" dirty="0">
                <a:solidFill>
                  <a:srgbClr val="007E7E"/>
                </a:solidFill>
              </a:rPr>
              <a:t>= 200.</a:t>
            </a:r>
            <a:r>
              <a:rPr lang="en-US" sz="2000" i="1" dirty="0">
                <a:solidFill>
                  <a:srgbClr val="007E7E"/>
                </a:solidFill>
              </a:rPr>
              <a:t> </a:t>
            </a:r>
            <a:endParaRPr lang="en-US" sz="2000" dirty="0">
              <a:solidFill>
                <a:srgbClr val="007E7E"/>
              </a:solidFill>
            </a:endParaRPr>
          </a:p>
        </p:txBody>
      </p:sp>
    </p:spTree>
    <p:extLst>
      <p:ext uri="{BB962C8B-B14F-4D97-AF65-F5344CB8AC3E}">
        <p14:creationId xmlns:p14="http://schemas.microsoft.com/office/powerpoint/2010/main" val="40762312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indent="-514350">
              <a:buFont typeface="+mj-lt"/>
              <a:buAutoNum type="alphaLcPeriod" startAt="2"/>
            </a:pPr>
            <a:r>
              <a:rPr lang="en-US" dirty="0"/>
              <a:t> </a:t>
            </a:r>
          </a:p>
        </p:txBody>
      </p:sp>
      <p:sp>
        <p:nvSpPr>
          <p:cNvPr id="3" name="Title 2"/>
          <p:cNvSpPr>
            <a:spLocks noGrp="1"/>
          </p:cNvSpPr>
          <p:nvPr>
            <p:ph type="title"/>
          </p:nvPr>
        </p:nvSpPr>
        <p:spPr/>
        <p:txBody>
          <a:bodyPr>
            <a:normAutofit/>
          </a:bodyPr>
          <a:lstStyle/>
          <a:p>
            <a:r>
              <a:rPr lang="en-US" sz="3100" dirty="0"/>
              <a:t>Example 6: Solving Logarithmic Equations</a:t>
            </a:r>
            <a:r>
              <a:rPr lang="en-US" sz="3100" dirty="0">
                <a:latin typeface="Calibri" panose="020F0502020204030204" pitchFamily="34" charset="0"/>
                <a:ea typeface="Calibri" panose="020F0502020204030204" pitchFamily="34" charset="0"/>
                <a:cs typeface="Calibri" panose="020F0502020204030204" pitchFamily="34" charset="0"/>
              </a:rPr>
              <a:t>—</a:t>
            </a:r>
            <a:r>
              <a:rPr lang="en-US" sz="3100" dirty="0"/>
              <a:t>Slide 3</a:t>
            </a:r>
          </a:p>
        </p:txBody>
      </p:sp>
      <p:graphicFrame>
        <p:nvGraphicFramePr>
          <p:cNvPr id="60418" name="Object 2"/>
          <p:cNvGraphicFramePr>
            <a:graphicFrameLocks noChangeAspect="1"/>
          </p:cNvGraphicFramePr>
          <p:nvPr/>
        </p:nvGraphicFramePr>
        <p:xfrm>
          <a:off x="1093434" y="1339790"/>
          <a:ext cx="3581400" cy="469900"/>
        </p:xfrm>
        <a:graphic>
          <a:graphicData uri="http://schemas.openxmlformats.org/presentationml/2006/ole">
            <mc:AlternateContent xmlns:mc="http://schemas.openxmlformats.org/markup-compatibility/2006">
              <mc:Choice xmlns:v="urn:schemas-microsoft-com:vml" Requires="v">
                <p:oleObj name="Equation" r:id="rId2" imgW="3581280" imgH="469800" progId="Equation.DSMT4">
                  <p:embed/>
                </p:oleObj>
              </mc:Choice>
              <mc:Fallback>
                <p:oleObj name="Equation" r:id="rId2" imgW="3581280" imgH="469800" progId="Equation.DSMT4">
                  <p:embed/>
                  <p:pic>
                    <p:nvPicPr>
                      <p:cNvPr id="60418"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3434" y="1339790"/>
                        <a:ext cx="3581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19" name="Object 3"/>
          <p:cNvGraphicFramePr>
            <a:graphicFrameLocks noChangeAspect="1"/>
          </p:cNvGraphicFramePr>
          <p:nvPr/>
        </p:nvGraphicFramePr>
        <p:xfrm>
          <a:off x="1541756" y="1940512"/>
          <a:ext cx="3149600" cy="520700"/>
        </p:xfrm>
        <a:graphic>
          <a:graphicData uri="http://schemas.openxmlformats.org/presentationml/2006/ole">
            <mc:AlternateContent xmlns:mc="http://schemas.openxmlformats.org/markup-compatibility/2006">
              <mc:Choice xmlns:v="urn:schemas-microsoft-com:vml" Requires="v">
                <p:oleObj name="Equation" r:id="rId4" imgW="3149280" imgH="520560" progId="Equation.DSMT4">
                  <p:embed/>
                </p:oleObj>
              </mc:Choice>
              <mc:Fallback>
                <p:oleObj name="Equation" r:id="rId4" imgW="3149280" imgH="520560" progId="Equation.DSMT4">
                  <p:embed/>
                  <p:pic>
                    <p:nvPicPr>
                      <p:cNvPr id="60419"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41756" y="1940512"/>
                        <a:ext cx="31496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0" name="Object 4"/>
          <p:cNvGraphicFramePr>
            <a:graphicFrameLocks noChangeAspect="1"/>
          </p:cNvGraphicFramePr>
          <p:nvPr/>
        </p:nvGraphicFramePr>
        <p:xfrm>
          <a:off x="2294878" y="2613732"/>
          <a:ext cx="2667000" cy="482600"/>
        </p:xfrm>
        <a:graphic>
          <a:graphicData uri="http://schemas.openxmlformats.org/presentationml/2006/ole">
            <mc:AlternateContent xmlns:mc="http://schemas.openxmlformats.org/markup-compatibility/2006">
              <mc:Choice xmlns:v="urn:schemas-microsoft-com:vml" Requires="v">
                <p:oleObj name="Equation" r:id="rId6" imgW="2666880" imgH="482400" progId="Equation.DSMT4">
                  <p:embed/>
                </p:oleObj>
              </mc:Choice>
              <mc:Fallback>
                <p:oleObj name="Equation" r:id="rId6" imgW="2666880" imgH="482400" progId="Equation.DSMT4">
                  <p:embed/>
                  <p:pic>
                    <p:nvPicPr>
                      <p:cNvPr id="6042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94878" y="2613732"/>
                        <a:ext cx="2667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1" name="Object 5"/>
          <p:cNvGraphicFramePr>
            <a:graphicFrameLocks noChangeAspect="1"/>
          </p:cNvGraphicFramePr>
          <p:nvPr/>
        </p:nvGraphicFramePr>
        <p:xfrm>
          <a:off x="2667000" y="3241088"/>
          <a:ext cx="2209800" cy="381000"/>
        </p:xfrm>
        <a:graphic>
          <a:graphicData uri="http://schemas.openxmlformats.org/presentationml/2006/ole">
            <mc:AlternateContent xmlns:mc="http://schemas.openxmlformats.org/markup-compatibility/2006">
              <mc:Choice xmlns:v="urn:schemas-microsoft-com:vml" Requires="v">
                <p:oleObj name="Equation" r:id="rId8" imgW="2209680" imgH="380880" progId="Equation.DSMT4">
                  <p:embed/>
                </p:oleObj>
              </mc:Choice>
              <mc:Fallback>
                <p:oleObj name="Equation" r:id="rId8" imgW="2209680" imgH="380880" progId="Equation.DSMT4">
                  <p:embed/>
                  <p:pic>
                    <p:nvPicPr>
                      <p:cNvPr id="60421"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67000" y="3241088"/>
                        <a:ext cx="2209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2" name="Object 6"/>
          <p:cNvGraphicFramePr>
            <a:graphicFrameLocks noChangeAspect="1"/>
          </p:cNvGraphicFramePr>
          <p:nvPr/>
        </p:nvGraphicFramePr>
        <p:xfrm>
          <a:off x="2675878" y="3792244"/>
          <a:ext cx="2032000" cy="381000"/>
        </p:xfrm>
        <a:graphic>
          <a:graphicData uri="http://schemas.openxmlformats.org/presentationml/2006/ole">
            <mc:AlternateContent xmlns:mc="http://schemas.openxmlformats.org/markup-compatibility/2006">
              <mc:Choice xmlns:v="urn:schemas-microsoft-com:vml" Requires="v">
                <p:oleObj name="Equation" r:id="rId10" imgW="2031840" imgH="380880" progId="Equation.DSMT4">
                  <p:embed/>
                </p:oleObj>
              </mc:Choice>
              <mc:Fallback>
                <p:oleObj name="Equation" r:id="rId10" imgW="2031840" imgH="380880" progId="Equation.DSMT4">
                  <p:embed/>
                  <p:pic>
                    <p:nvPicPr>
                      <p:cNvPr id="60422"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75878" y="3792244"/>
                        <a:ext cx="2032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3" name="Object 7"/>
          <p:cNvGraphicFramePr>
            <a:graphicFrameLocks noChangeAspect="1"/>
          </p:cNvGraphicFramePr>
          <p:nvPr/>
        </p:nvGraphicFramePr>
        <p:xfrm>
          <a:off x="2326688" y="4343400"/>
          <a:ext cx="2387600" cy="469900"/>
        </p:xfrm>
        <a:graphic>
          <a:graphicData uri="http://schemas.openxmlformats.org/presentationml/2006/ole">
            <mc:AlternateContent xmlns:mc="http://schemas.openxmlformats.org/markup-compatibility/2006">
              <mc:Choice xmlns:v="urn:schemas-microsoft-com:vml" Requires="v">
                <p:oleObj name="Equation" r:id="rId12" imgW="2387520" imgH="469800" progId="Equation.DSMT4">
                  <p:embed/>
                </p:oleObj>
              </mc:Choice>
              <mc:Fallback>
                <p:oleObj name="Equation" r:id="rId12" imgW="2387520" imgH="469800" progId="Equation.DSMT4">
                  <p:embed/>
                  <p:pic>
                    <p:nvPicPr>
                      <p:cNvPr id="60423"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26688" y="4343400"/>
                        <a:ext cx="2387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5039620" y="1965163"/>
            <a:ext cx="1472583" cy="400110"/>
          </a:xfrm>
          <a:prstGeom prst="rect">
            <a:avLst/>
          </a:prstGeom>
        </p:spPr>
        <p:txBody>
          <a:bodyPr wrap="none">
            <a:spAutoFit/>
          </a:bodyPr>
          <a:lstStyle/>
          <a:p>
            <a:r>
              <a:rPr lang="en-US" sz="2000" dirty="0">
                <a:solidFill>
                  <a:srgbClr val="007E7E"/>
                </a:solidFill>
              </a:rPr>
              <a:t>Product rule</a:t>
            </a:r>
          </a:p>
        </p:txBody>
      </p:sp>
      <p:sp>
        <p:nvSpPr>
          <p:cNvPr id="11" name="Rectangle 10"/>
          <p:cNvSpPr/>
          <p:nvPr/>
        </p:nvSpPr>
        <p:spPr>
          <a:xfrm>
            <a:off x="5013307" y="2620721"/>
            <a:ext cx="3769493" cy="400110"/>
          </a:xfrm>
          <a:prstGeom prst="rect">
            <a:avLst/>
          </a:prstGeom>
        </p:spPr>
        <p:txBody>
          <a:bodyPr wrap="none">
            <a:spAutoFit/>
          </a:bodyPr>
          <a:lstStyle/>
          <a:p>
            <a:r>
              <a:rPr lang="en-US" sz="2000" dirty="0">
                <a:solidFill>
                  <a:srgbClr val="007E7E"/>
                </a:solidFill>
              </a:rPr>
              <a:t>Definition of a common logarithm</a:t>
            </a:r>
          </a:p>
        </p:txBody>
      </p:sp>
      <p:graphicFrame>
        <p:nvGraphicFramePr>
          <p:cNvPr id="60424" name="Object 8"/>
          <p:cNvGraphicFramePr>
            <a:graphicFrameLocks noChangeAspect="1"/>
          </p:cNvGraphicFramePr>
          <p:nvPr/>
        </p:nvGraphicFramePr>
        <p:xfrm>
          <a:off x="838200" y="4953000"/>
          <a:ext cx="3136900" cy="495300"/>
        </p:xfrm>
        <a:graphic>
          <a:graphicData uri="http://schemas.openxmlformats.org/presentationml/2006/ole">
            <mc:AlternateContent xmlns:mc="http://schemas.openxmlformats.org/markup-compatibility/2006">
              <mc:Choice xmlns:v="urn:schemas-microsoft-com:vml" Requires="v">
                <p:oleObj name="Equation" r:id="rId14" imgW="3136680" imgH="495000" progId="Equation.DSMT4">
                  <p:embed/>
                </p:oleObj>
              </mc:Choice>
              <mc:Fallback>
                <p:oleObj name="Equation" r:id="rId14" imgW="3136680" imgH="495000" progId="Equation.DSMT4">
                  <p:embed/>
                  <p:pic>
                    <p:nvPicPr>
                      <p:cNvPr id="60424"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38200" y="4953000"/>
                        <a:ext cx="3136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12"/>
          <p:cNvSpPr/>
          <p:nvPr/>
        </p:nvSpPr>
        <p:spPr>
          <a:xfrm>
            <a:off x="4191000" y="5029200"/>
            <a:ext cx="4724400" cy="707886"/>
          </a:xfrm>
          <a:prstGeom prst="rect">
            <a:avLst/>
          </a:prstGeom>
        </p:spPr>
        <p:txBody>
          <a:bodyPr wrap="square">
            <a:spAutoFit/>
          </a:bodyPr>
          <a:lstStyle/>
          <a:p>
            <a:r>
              <a:rPr lang="en-US" sz="2000" dirty="0">
                <a:solidFill>
                  <a:srgbClr val="007E7E"/>
                </a:solidFill>
              </a:rPr>
              <a:t>Checking </a:t>
            </a:r>
            <a:r>
              <a:rPr lang="en-US" sz="2000" i="1" dirty="0">
                <a:solidFill>
                  <a:srgbClr val="007E7E"/>
                </a:solidFill>
              </a:rPr>
              <a:t>x</a:t>
            </a:r>
            <a:r>
              <a:rPr lang="en-US" sz="2000" dirty="0">
                <a:solidFill>
                  <a:srgbClr val="007E7E"/>
                </a:solidFill>
              </a:rPr>
              <a:t> = </a:t>
            </a:r>
            <a:r>
              <a:rPr lang="en-US" sz="2000" dirty="0">
                <a:solidFill>
                  <a:srgbClr val="007E7E"/>
                </a:solidFill>
                <a:latin typeface="Symbol" pitchFamily="98" charset="2"/>
              </a:rPr>
              <a:t>-</a:t>
            </a:r>
            <a:r>
              <a:rPr lang="en-US" sz="2000" dirty="0">
                <a:solidFill>
                  <a:srgbClr val="007E7E"/>
                </a:solidFill>
              </a:rPr>
              <a:t>1 yields log(</a:t>
            </a:r>
            <a:r>
              <a:rPr lang="en-US" sz="2000" dirty="0">
                <a:solidFill>
                  <a:srgbClr val="007E7E"/>
                </a:solidFill>
                <a:latin typeface="Symbol" pitchFamily="98" charset="2"/>
              </a:rPr>
              <a:t>-</a:t>
            </a:r>
            <a:r>
              <a:rPr lang="en-US" sz="2000" dirty="0">
                <a:solidFill>
                  <a:srgbClr val="007E7E"/>
                </a:solidFill>
              </a:rPr>
              <a:t>1 </a:t>
            </a:r>
            <a:r>
              <a:rPr lang="en-US" sz="2000" dirty="0">
                <a:solidFill>
                  <a:srgbClr val="007E7E"/>
                </a:solidFill>
                <a:latin typeface="Symbol" pitchFamily="98" charset="2"/>
              </a:rPr>
              <a:t>-</a:t>
            </a:r>
            <a:r>
              <a:rPr lang="en-US" sz="2000" dirty="0">
                <a:solidFill>
                  <a:srgbClr val="007E7E"/>
                </a:solidFill>
              </a:rPr>
              <a:t>1 ) = log(</a:t>
            </a:r>
            <a:r>
              <a:rPr lang="en-US" sz="2000" dirty="0">
                <a:solidFill>
                  <a:srgbClr val="007E7E"/>
                </a:solidFill>
                <a:latin typeface="Symbol" pitchFamily="98" charset="2"/>
              </a:rPr>
              <a:t>-</a:t>
            </a:r>
            <a:r>
              <a:rPr lang="en-US" sz="2000" dirty="0">
                <a:solidFill>
                  <a:srgbClr val="007E7E"/>
                </a:solidFill>
              </a:rPr>
              <a:t>2), which is undefined.</a:t>
            </a:r>
          </a:p>
        </p:txBody>
      </p:sp>
      <p:sp>
        <p:nvSpPr>
          <p:cNvPr id="14" name="Rectangle 13"/>
          <p:cNvSpPr/>
          <p:nvPr/>
        </p:nvSpPr>
        <p:spPr>
          <a:xfrm>
            <a:off x="5043430" y="4321085"/>
            <a:ext cx="2095382" cy="400110"/>
          </a:xfrm>
          <a:prstGeom prst="rect">
            <a:avLst/>
          </a:prstGeom>
        </p:spPr>
        <p:txBody>
          <a:bodyPr wrap="none">
            <a:spAutoFit/>
          </a:bodyPr>
          <a:lstStyle/>
          <a:p>
            <a:r>
              <a:rPr lang="en-US" sz="2000" dirty="0">
                <a:solidFill>
                  <a:srgbClr val="007E7E"/>
                </a:solidFill>
              </a:rPr>
              <a:t>Solve by factoring.</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indent="-514350">
              <a:buFont typeface="+mj-lt"/>
              <a:buAutoNum type="alphaLcPeriod" startAt="3"/>
            </a:pPr>
            <a:r>
              <a:rPr lang="en-US" dirty="0"/>
              <a:t> </a:t>
            </a:r>
          </a:p>
        </p:txBody>
      </p:sp>
      <p:sp>
        <p:nvSpPr>
          <p:cNvPr id="3" name="Title 2"/>
          <p:cNvSpPr>
            <a:spLocks noGrp="1"/>
          </p:cNvSpPr>
          <p:nvPr>
            <p:ph type="title"/>
          </p:nvPr>
        </p:nvSpPr>
        <p:spPr/>
        <p:txBody>
          <a:bodyPr>
            <a:normAutofit/>
          </a:bodyPr>
          <a:lstStyle/>
          <a:p>
            <a:r>
              <a:rPr lang="en-US" sz="3100" dirty="0"/>
              <a:t>Example 6: Solving Logarithmic Equations</a:t>
            </a:r>
            <a:r>
              <a:rPr lang="en-US" sz="3100" dirty="0">
                <a:latin typeface="Calibri" panose="020F0502020204030204" pitchFamily="34" charset="0"/>
                <a:ea typeface="Calibri" panose="020F0502020204030204" pitchFamily="34" charset="0"/>
                <a:cs typeface="Calibri" panose="020F0502020204030204" pitchFamily="34" charset="0"/>
              </a:rPr>
              <a:t>—</a:t>
            </a:r>
            <a:r>
              <a:rPr lang="en-US" sz="3100" dirty="0"/>
              <a:t>Slide 4</a:t>
            </a:r>
          </a:p>
        </p:txBody>
      </p:sp>
      <p:graphicFrame>
        <p:nvGraphicFramePr>
          <p:cNvPr id="61442" name="Object 2"/>
          <p:cNvGraphicFramePr>
            <a:graphicFrameLocks noChangeAspect="1"/>
          </p:cNvGraphicFramePr>
          <p:nvPr/>
        </p:nvGraphicFramePr>
        <p:xfrm>
          <a:off x="1143000" y="1339790"/>
          <a:ext cx="3314700" cy="469900"/>
        </p:xfrm>
        <a:graphic>
          <a:graphicData uri="http://schemas.openxmlformats.org/presentationml/2006/ole">
            <mc:AlternateContent xmlns:mc="http://schemas.openxmlformats.org/markup-compatibility/2006">
              <mc:Choice xmlns:v="urn:schemas-microsoft-com:vml" Requires="v">
                <p:oleObj name="Equation" r:id="rId2" imgW="3314520" imgH="469800" progId="Equation.DSMT4">
                  <p:embed/>
                </p:oleObj>
              </mc:Choice>
              <mc:Fallback>
                <p:oleObj name="Equation" r:id="rId2" imgW="3314520" imgH="469800" progId="Equation.DSMT4">
                  <p:embed/>
                  <p:pic>
                    <p:nvPicPr>
                      <p:cNvPr id="61442"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339790"/>
                        <a:ext cx="3314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43" name="Object 3"/>
          <p:cNvGraphicFramePr>
            <a:graphicFrameLocks noChangeAspect="1"/>
          </p:cNvGraphicFramePr>
          <p:nvPr/>
        </p:nvGraphicFramePr>
        <p:xfrm>
          <a:off x="1947863" y="1920875"/>
          <a:ext cx="2476500" cy="939800"/>
        </p:xfrm>
        <a:graphic>
          <a:graphicData uri="http://schemas.openxmlformats.org/presentationml/2006/ole">
            <mc:AlternateContent xmlns:mc="http://schemas.openxmlformats.org/markup-compatibility/2006">
              <mc:Choice xmlns:v="urn:schemas-microsoft-com:vml" Requires="v">
                <p:oleObj name="Equation" r:id="rId4" imgW="2476440" imgH="939600" progId="Equation.DSMT4">
                  <p:embed/>
                </p:oleObj>
              </mc:Choice>
              <mc:Fallback>
                <p:oleObj name="Equation" r:id="rId4" imgW="2476440" imgH="939600" progId="Equation.DSMT4">
                  <p:embed/>
                  <p:pic>
                    <p:nvPicPr>
                      <p:cNvPr id="61443" name="Object 3"/>
                      <p:cNvPicPr>
                        <a:picLocks noChangeAspect="1" noChangeArrowheads="1"/>
                      </p:cNvPicPr>
                      <p:nvPr/>
                    </p:nvPicPr>
                    <p:blipFill>
                      <a:blip r:embed="rId5"/>
                      <a:srcRect/>
                      <a:stretch>
                        <a:fillRect/>
                      </a:stretch>
                    </p:blipFill>
                    <p:spPr bwMode="auto">
                      <a:xfrm>
                        <a:off x="1947863" y="1920875"/>
                        <a:ext cx="2476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44" name="Object 4"/>
          <p:cNvGraphicFramePr>
            <a:graphicFrameLocks noChangeAspect="1"/>
          </p:cNvGraphicFramePr>
          <p:nvPr/>
        </p:nvGraphicFramePr>
        <p:xfrm>
          <a:off x="2752078" y="2881546"/>
          <a:ext cx="1244600" cy="838200"/>
        </p:xfrm>
        <a:graphic>
          <a:graphicData uri="http://schemas.openxmlformats.org/presentationml/2006/ole">
            <mc:AlternateContent xmlns:mc="http://schemas.openxmlformats.org/markup-compatibility/2006">
              <mc:Choice xmlns:v="urn:schemas-microsoft-com:vml" Requires="v">
                <p:oleObj name="Equation" r:id="rId6" imgW="1244520" imgH="838080" progId="Equation.DSMT4">
                  <p:embed/>
                </p:oleObj>
              </mc:Choice>
              <mc:Fallback>
                <p:oleObj name="Equation" r:id="rId6" imgW="1244520" imgH="838080" progId="Equation.DSMT4">
                  <p:embed/>
                  <p:pic>
                    <p:nvPicPr>
                      <p:cNvPr id="61444"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52078" y="2881546"/>
                        <a:ext cx="124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45" name="Object 5"/>
          <p:cNvGraphicFramePr>
            <a:graphicFrameLocks noChangeAspect="1"/>
          </p:cNvGraphicFramePr>
          <p:nvPr/>
        </p:nvGraphicFramePr>
        <p:xfrm>
          <a:off x="3256256" y="3801122"/>
          <a:ext cx="1638300" cy="469900"/>
        </p:xfrm>
        <a:graphic>
          <a:graphicData uri="http://schemas.openxmlformats.org/presentationml/2006/ole">
            <mc:AlternateContent xmlns:mc="http://schemas.openxmlformats.org/markup-compatibility/2006">
              <mc:Choice xmlns:v="urn:schemas-microsoft-com:vml" Requires="v">
                <p:oleObj name="Equation" r:id="rId8" imgW="1638000" imgH="469800" progId="Equation.DSMT4">
                  <p:embed/>
                </p:oleObj>
              </mc:Choice>
              <mc:Fallback>
                <p:oleObj name="Equation" r:id="rId8" imgW="1638000" imgH="469800" progId="Equation.DSMT4">
                  <p:embed/>
                  <p:pic>
                    <p:nvPicPr>
                      <p:cNvPr id="61445"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56256" y="3801122"/>
                        <a:ext cx="1638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46" name="Object 6"/>
          <p:cNvGraphicFramePr>
            <a:graphicFrameLocks noChangeAspect="1"/>
          </p:cNvGraphicFramePr>
          <p:nvPr/>
        </p:nvGraphicFramePr>
        <p:xfrm>
          <a:off x="3276600" y="4364858"/>
          <a:ext cx="1384300" cy="292100"/>
        </p:xfrm>
        <a:graphic>
          <a:graphicData uri="http://schemas.openxmlformats.org/presentationml/2006/ole">
            <mc:AlternateContent xmlns:mc="http://schemas.openxmlformats.org/markup-compatibility/2006">
              <mc:Choice xmlns:v="urn:schemas-microsoft-com:vml" Requires="v">
                <p:oleObj name="Equation" r:id="rId10" imgW="1384200" imgH="291960" progId="Equation.DSMT4">
                  <p:embed/>
                </p:oleObj>
              </mc:Choice>
              <mc:Fallback>
                <p:oleObj name="Equation" r:id="rId10" imgW="1384200" imgH="291960" progId="Equation.DSMT4">
                  <p:embed/>
                  <p:pic>
                    <p:nvPicPr>
                      <p:cNvPr id="61446"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76600" y="4364858"/>
                        <a:ext cx="1384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47" name="Object 7"/>
          <p:cNvGraphicFramePr>
            <a:graphicFrameLocks noChangeAspect="1"/>
          </p:cNvGraphicFramePr>
          <p:nvPr/>
        </p:nvGraphicFramePr>
        <p:xfrm>
          <a:off x="3276600" y="4830936"/>
          <a:ext cx="889000" cy="292100"/>
        </p:xfrm>
        <a:graphic>
          <a:graphicData uri="http://schemas.openxmlformats.org/presentationml/2006/ole">
            <mc:AlternateContent xmlns:mc="http://schemas.openxmlformats.org/markup-compatibility/2006">
              <mc:Choice xmlns:v="urn:schemas-microsoft-com:vml" Requires="v">
                <p:oleObj name="Equation" r:id="rId12" imgW="888840" imgH="291960" progId="Equation.DSMT4">
                  <p:embed/>
                </p:oleObj>
              </mc:Choice>
              <mc:Fallback>
                <p:oleObj name="Equation" r:id="rId12" imgW="888840" imgH="291960" progId="Equation.DSMT4">
                  <p:embed/>
                  <p:pic>
                    <p:nvPicPr>
                      <p:cNvPr id="61447"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76600" y="4830936"/>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48" name="Object 8"/>
          <p:cNvGraphicFramePr>
            <a:graphicFrameLocks noChangeAspect="1"/>
          </p:cNvGraphicFramePr>
          <p:nvPr/>
        </p:nvGraphicFramePr>
        <p:xfrm>
          <a:off x="3227034" y="5163844"/>
          <a:ext cx="774700" cy="838200"/>
        </p:xfrm>
        <a:graphic>
          <a:graphicData uri="http://schemas.openxmlformats.org/presentationml/2006/ole">
            <mc:AlternateContent xmlns:mc="http://schemas.openxmlformats.org/markup-compatibility/2006">
              <mc:Choice xmlns:v="urn:schemas-microsoft-com:vml" Requires="v">
                <p:oleObj name="Equation" r:id="rId14" imgW="774360" imgH="838080" progId="Equation.DSMT4">
                  <p:embed/>
                </p:oleObj>
              </mc:Choice>
              <mc:Fallback>
                <p:oleObj name="Equation" r:id="rId14" imgW="774360" imgH="838080" progId="Equation.DSMT4">
                  <p:embed/>
                  <p:pic>
                    <p:nvPicPr>
                      <p:cNvPr id="61448"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227034" y="5163844"/>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Rectangle 10"/>
          <p:cNvSpPr/>
          <p:nvPr/>
        </p:nvSpPr>
        <p:spPr>
          <a:xfrm>
            <a:off x="5309217" y="2192044"/>
            <a:ext cx="1647439" cy="400110"/>
          </a:xfrm>
          <a:prstGeom prst="rect">
            <a:avLst/>
          </a:prstGeom>
        </p:spPr>
        <p:txBody>
          <a:bodyPr wrap="none">
            <a:spAutoFit/>
          </a:bodyPr>
          <a:lstStyle/>
          <a:p>
            <a:r>
              <a:rPr lang="en-US" sz="2000" dirty="0">
                <a:solidFill>
                  <a:srgbClr val="007E7E"/>
                </a:solidFill>
              </a:rPr>
              <a:t>Quotient rule </a:t>
            </a:r>
          </a:p>
        </p:txBody>
      </p:sp>
      <mc:AlternateContent xmlns:mc="http://schemas.openxmlformats.org/markup-compatibility/2006" xmlns:a14="http://schemas.microsoft.com/office/drawing/2010/main">
        <mc:Choice Requires="a14">
          <p:sp>
            <p:nvSpPr>
              <p:cNvPr id="12" name="Rectangle 11"/>
              <p:cNvSpPr/>
              <p:nvPr/>
            </p:nvSpPr>
            <p:spPr>
              <a:xfrm>
                <a:off x="5316244" y="3101268"/>
                <a:ext cx="2889509" cy="400110"/>
              </a:xfrm>
              <a:prstGeom prst="rect">
                <a:avLst/>
              </a:prstGeom>
            </p:spPr>
            <p:txBody>
              <a:bodyPr wrap="none">
                <a:spAutoFit/>
              </a:bodyPr>
              <a:lstStyle/>
              <a:p>
                <a:r>
                  <a:rPr lang="en-US" sz="2000" dirty="0">
                    <a:solidFill>
                      <a:srgbClr val="007E7E"/>
                    </a:solidFill>
                  </a:rPr>
                  <a:t>If </a:t>
                </a:r>
                <a:r>
                  <a:rPr lang="en-US" sz="2000" dirty="0" err="1">
                    <a:solidFill>
                      <a:srgbClr val="007E7E"/>
                    </a:solidFill>
                  </a:rPr>
                  <a:t>log</a:t>
                </a:r>
                <a:r>
                  <a:rPr lang="en-US" sz="2000" i="1" baseline="-25000" dirty="0" err="1">
                    <a:solidFill>
                      <a:srgbClr val="007E7E"/>
                    </a:solidFill>
                  </a:rPr>
                  <a:t>a</a:t>
                </a:r>
                <a:r>
                  <a:rPr lang="en-US" sz="2000" i="1" dirty="0" err="1">
                    <a:solidFill>
                      <a:srgbClr val="007E7E"/>
                    </a:solidFill>
                  </a:rPr>
                  <a:t>x</a:t>
                </a:r>
                <a:r>
                  <a:rPr lang="en-US" sz="2000" dirty="0">
                    <a:solidFill>
                      <a:srgbClr val="007E7E"/>
                    </a:solidFill>
                  </a:rPr>
                  <a:t> = </a:t>
                </a:r>
                <a:r>
                  <a:rPr lang="en-US" sz="2000" dirty="0" err="1">
                    <a:solidFill>
                      <a:srgbClr val="007E7E"/>
                    </a:solidFill>
                  </a:rPr>
                  <a:t>log</a:t>
                </a:r>
                <a:r>
                  <a:rPr lang="en-US" sz="2000" i="1" baseline="-25000" dirty="0" err="1">
                    <a:solidFill>
                      <a:srgbClr val="007E7E"/>
                    </a:solidFill>
                  </a:rPr>
                  <a:t>a</a:t>
                </a:r>
                <a:r>
                  <a:rPr lang="en-US" sz="2000" i="1" dirty="0" err="1">
                    <a:solidFill>
                      <a:srgbClr val="007E7E"/>
                    </a:solidFill>
                  </a:rPr>
                  <a:t>y</a:t>
                </a:r>
                <a:r>
                  <a:rPr lang="en-US" sz="2000" dirty="0">
                    <a:solidFill>
                      <a:srgbClr val="007E7E"/>
                    </a:solidFill>
                  </a:rPr>
                  <a:t>, then </a:t>
                </a:r>
                <a:r>
                  <a:rPr lang="en-US" sz="2000" i="1" dirty="0">
                    <a:solidFill>
                      <a:srgbClr val="007E7E"/>
                    </a:solidFill>
                  </a:rPr>
                  <a:t>x</a:t>
                </a:r>
                <a:r>
                  <a:rPr lang="en-US" sz="2000" dirty="0">
                    <a:solidFill>
                      <a:srgbClr val="007E7E"/>
                    </a:solidFill>
                  </a:rPr>
                  <a:t> </a:t>
                </a:r>
                <a14:m>
                  <m:oMath xmlns:m="http://schemas.openxmlformats.org/officeDocument/2006/math">
                    <m:r>
                      <a:rPr lang="en-US" sz="2000" i="1" dirty="0" smtClean="0">
                        <a:solidFill>
                          <a:srgbClr val="007E7E"/>
                        </a:solidFill>
                        <a:latin typeface="Cambria Math" panose="02040503050406030204" pitchFamily="18" charset="0"/>
                      </a:rPr>
                      <m:t>=</m:t>
                    </m:r>
                  </m:oMath>
                </a14:m>
                <a:r>
                  <a:rPr lang="en-US" sz="2000" dirty="0">
                    <a:solidFill>
                      <a:srgbClr val="007E7E"/>
                    </a:solidFill>
                  </a:rPr>
                  <a:t> </a:t>
                </a:r>
                <a:r>
                  <a:rPr lang="en-US" sz="2000" i="1" dirty="0">
                    <a:solidFill>
                      <a:srgbClr val="007E7E"/>
                    </a:solidFill>
                  </a:rPr>
                  <a:t>y.</a:t>
                </a:r>
              </a:p>
            </p:txBody>
          </p:sp>
        </mc:Choice>
        <mc:Fallback xmlns="">
          <p:sp>
            <p:nvSpPr>
              <p:cNvPr id="12" name="Rectangle 11"/>
              <p:cNvSpPr>
                <a:spLocks noRot="1" noChangeAspect="1" noMove="1" noResize="1" noEditPoints="1" noAdjustHandles="1" noChangeArrowheads="1" noChangeShapeType="1" noTextEdit="1"/>
              </p:cNvSpPr>
              <p:nvPr/>
            </p:nvSpPr>
            <p:spPr>
              <a:xfrm>
                <a:off x="5316244" y="3101268"/>
                <a:ext cx="2889509" cy="400110"/>
              </a:xfrm>
              <a:prstGeom prst="rect">
                <a:avLst/>
              </a:prstGeom>
              <a:blipFill>
                <a:blip r:embed="rId16"/>
                <a:stretch>
                  <a:fillRect l="-2110" t="-9231" r="-2110" b="-27692"/>
                </a:stretch>
              </a:blipFill>
            </p:spPr>
            <p:txBody>
              <a:bodyPr/>
              <a:lstStyle/>
              <a:p>
                <a:r>
                  <a:rPr lang="en-IN">
                    <a:noFill/>
                  </a:rPr>
                  <a:t> </a:t>
                </a:r>
              </a:p>
            </p:txBody>
          </p:sp>
        </mc:Fallback>
      </mc:AlternateContent>
      <p:sp>
        <p:nvSpPr>
          <p:cNvPr id="13" name="Rectangle 12"/>
          <p:cNvSpPr/>
          <p:nvPr/>
        </p:nvSpPr>
        <p:spPr>
          <a:xfrm>
            <a:off x="5316244" y="3822700"/>
            <a:ext cx="1326132" cy="400110"/>
          </a:xfrm>
          <a:prstGeom prst="rect">
            <a:avLst/>
          </a:prstGeom>
        </p:spPr>
        <p:txBody>
          <a:bodyPr wrap="none">
            <a:spAutoFit/>
          </a:bodyPr>
          <a:lstStyle/>
          <a:p>
            <a:r>
              <a:rPr lang="en-US" sz="2000" dirty="0">
                <a:solidFill>
                  <a:srgbClr val="007E7E"/>
                </a:solidFill>
              </a:rPr>
              <a:t>Solve for </a:t>
            </a:r>
            <a:r>
              <a:rPr lang="en-US" sz="2000" i="1" dirty="0">
                <a:solidFill>
                  <a:srgbClr val="007E7E"/>
                </a:solidFill>
              </a:rPr>
              <a:t>x.</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indent="-514350">
              <a:buFont typeface="+mj-lt"/>
              <a:buAutoNum type="alphaLcPeriod" startAt="4"/>
            </a:pPr>
            <a:r>
              <a:rPr lang="en-US" dirty="0"/>
              <a:t> </a:t>
            </a:r>
          </a:p>
        </p:txBody>
      </p:sp>
      <p:sp>
        <p:nvSpPr>
          <p:cNvPr id="3" name="Title 2"/>
          <p:cNvSpPr>
            <a:spLocks noGrp="1"/>
          </p:cNvSpPr>
          <p:nvPr>
            <p:ph type="title"/>
          </p:nvPr>
        </p:nvSpPr>
        <p:spPr/>
        <p:txBody>
          <a:bodyPr>
            <a:normAutofit/>
          </a:bodyPr>
          <a:lstStyle/>
          <a:p>
            <a:r>
              <a:rPr lang="en-US" sz="3100" dirty="0"/>
              <a:t>Example 6: Solving Logarithmic Equations</a:t>
            </a:r>
            <a:r>
              <a:rPr lang="en-US" sz="3100" dirty="0">
                <a:latin typeface="Calibri" panose="020F0502020204030204" pitchFamily="34" charset="0"/>
                <a:ea typeface="Calibri" panose="020F0502020204030204" pitchFamily="34" charset="0"/>
                <a:cs typeface="Calibri" panose="020F0502020204030204" pitchFamily="34" charset="0"/>
              </a:rPr>
              <a:t>—</a:t>
            </a:r>
            <a:r>
              <a:rPr lang="en-US" sz="3100" dirty="0"/>
              <a:t>Slide 5</a:t>
            </a:r>
          </a:p>
        </p:txBody>
      </p:sp>
      <p:graphicFrame>
        <p:nvGraphicFramePr>
          <p:cNvPr id="62466" name="Object 2"/>
          <p:cNvGraphicFramePr>
            <a:graphicFrameLocks noChangeAspect="1"/>
          </p:cNvGraphicFramePr>
          <p:nvPr/>
        </p:nvGraphicFramePr>
        <p:xfrm>
          <a:off x="1143000" y="1259888"/>
          <a:ext cx="3848100" cy="571500"/>
        </p:xfrm>
        <a:graphic>
          <a:graphicData uri="http://schemas.openxmlformats.org/presentationml/2006/ole">
            <mc:AlternateContent xmlns:mc="http://schemas.openxmlformats.org/markup-compatibility/2006">
              <mc:Choice xmlns:v="urn:schemas-microsoft-com:vml" Requires="v">
                <p:oleObj name="Equation" r:id="rId2" imgW="3848040" imgH="571320" progId="Equation.DSMT4">
                  <p:embed/>
                </p:oleObj>
              </mc:Choice>
              <mc:Fallback>
                <p:oleObj name="Equation" r:id="rId2" imgW="3848040" imgH="571320" progId="Equation.DSMT4">
                  <p:embed/>
                  <p:pic>
                    <p:nvPicPr>
                      <p:cNvPr id="62466"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259888"/>
                        <a:ext cx="3848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7" name="Object 3"/>
          <p:cNvGraphicFramePr>
            <a:graphicFrameLocks noChangeAspect="1"/>
          </p:cNvGraphicFramePr>
          <p:nvPr/>
        </p:nvGraphicFramePr>
        <p:xfrm>
          <a:off x="2493963" y="1889125"/>
          <a:ext cx="2463800" cy="1016000"/>
        </p:xfrm>
        <a:graphic>
          <a:graphicData uri="http://schemas.openxmlformats.org/presentationml/2006/ole">
            <mc:AlternateContent xmlns:mc="http://schemas.openxmlformats.org/markup-compatibility/2006">
              <mc:Choice xmlns:v="urn:schemas-microsoft-com:vml" Requires="v">
                <p:oleObj name="Equation" r:id="rId4" imgW="2463480" imgH="1015920" progId="Equation.DSMT4">
                  <p:embed/>
                </p:oleObj>
              </mc:Choice>
              <mc:Fallback>
                <p:oleObj name="Equation" r:id="rId4" imgW="2463480" imgH="1015920" progId="Equation.DSMT4">
                  <p:embed/>
                  <p:pic>
                    <p:nvPicPr>
                      <p:cNvPr id="62467" name="Object 3"/>
                      <p:cNvPicPr>
                        <a:picLocks noChangeAspect="1" noChangeArrowheads="1"/>
                      </p:cNvPicPr>
                      <p:nvPr/>
                    </p:nvPicPr>
                    <p:blipFill>
                      <a:blip r:embed="rId5"/>
                      <a:srcRect/>
                      <a:stretch>
                        <a:fillRect/>
                      </a:stretch>
                    </p:blipFill>
                    <p:spPr bwMode="auto">
                      <a:xfrm>
                        <a:off x="2493963" y="1889125"/>
                        <a:ext cx="24638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8" name="Object 4"/>
          <p:cNvGraphicFramePr>
            <a:graphicFrameLocks noChangeAspect="1"/>
          </p:cNvGraphicFramePr>
          <p:nvPr/>
        </p:nvGraphicFramePr>
        <p:xfrm>
          <a:off x="1931988" y="3014663"/>
          <a:ext cx="3060700" cy="1092200"/>
        </p:xfrm>
        <a:graphic>
          <a:graphicData uri="http://schemas.openxmlformats.org/presentationml/2006/ole">
            <mc:AlternateContent xmlns:mc="http://schemas.openxmlformats.org/markup-compatibility/2006">
              <mc:Choice xmlns:v="urn:schemas-microsoft-com:vml" Requires="v">
                <p:oleObj name="Equation" r:id="rId6" imgW="3060360" imgH="1091880" progId="Equation.DSMT4">
                  <p:embed/>
                </p:oleObj>
              </mc:Choice>
              <mc:Fallback>
                <p:oleObj name="Equation" r:id="rId6" imgW="3060360" imgH="1091880" progId="Equation.DSMT4">
                  <p:embed/>
                  <p:pic>
                    <p:nvPicPr>
                      <p:cNvPr id="62468" name="Object 4"/>
                      <p:cNvPicPr>
                        <a:picLocks noChangeAspect="1" noChangeArrowheads="1"/>
                      </p:cNvPicPr>
                      <p:nvPr/>
                    </p:nvPicPr>
                    <p:blipFill>
                      <a:blip r:embed="rId7"/>
                      <a:srcRect/>
                      <a:stretch>
                        <a:fillRect/>
                      </a:stretch>
                    </p:blipFill>
                    <p:spPr bwMode="auto">
                      <a:xfrm>
                        <a:off x="1931988" y="3014663"/>
                        <a:ext cx="30607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9" name="Object 5"/>
          <p:cNvGraphicFramePr>
            <a:graphicFrameLocks noChangeAspect="1"/>
          </p:cNvGraphicFramePr>
          <p:nvPr/>
        </p:nvGraphicFramePr>
        <p:xfrm>
          <a:off x="3285478" y="4254500"/>
          <a:ext cx="1714500" cy="469900"/>
        </p:xfrm>
        <a:graphic>
          <a:graphicData uri="http://schemas.openxmlformats.org/presentationml/2006/ole">
            <mc:AlternateContent xmlns:mc="http://schemas.openxmlformats.org/markup-compatibility/2006">
              <mc:Choice xmlns:v="urn:schemas-microsoft-com:vml" Requires="v">
                <p:oleObj name="Equation" r:id="rId8" imgW="1714320" imgH="469800" progId="Equation.DSMT4">
                  <p:embed/>
                </p:oleObj>
              </mc:Choice>
              <mc:Fallback>
                <p:oleObj name="Equation" r:id="rId8" imgW="1714320" imgH="469800" progId="Equation.DSMT4">
                  <p:embed/>
                  <p:pic>
                    <p:nvPicPr>
                      <p:cNvPr id="62469"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85478" y="4254500"/>
                        <a:ext cx="1714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0" name="Object 6"/>
          <p:cNvGraphicFramePr>
            <a:graphicFrameLocks noChangeAspect="1"/>
          </p:cNvGraphicFramePr>
          <p:nvPr/>
        </p:nvGraphicFramePr>
        <p:xfrm>
          <a:off x="3810000" y="4867922"/>
          <a:ext cx="1320800" cy="381000"/>
        </p:xfrm>
        <a:graphic>
          <a:graphicData uri="http://schemas.openxmlformats.org/presentationml/2006/ole">
            <mc:AlternateContent xmlns:mc="http://schemas.openxmlformats.org/markup-compatibility/2006">
              <mc:Choice xmlns:v="urn:schemas-microsoft-com:vml" Requires="v">
                <p:oleObj name="Equation" r:id="rId10" imgW="1320480" imgH="380880" progId="Equation.DSMT4">
                  <p:embed/>
                </p:oleObj>
              </mc:Choice>
              <mc:Fallback>
                <p:oleObj name="Equation" r:id="rId10" imgW="1320480" imgH="380880" progId="Equation.DSMT4">
                  <p:embed/>
                  <p:pic>
                    <p:nvPicPr>
                      <p:cNvPr id="62470"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10000" y="4867922"/>
                        <a:ext cx="1320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1" name="Object 7"/>
          <p:cNvGraphicFramePr>
            <a:graphicFrameLocks noChangeAspect="1"/>
          </p:cNvGraphicFramePr>
          <p:nvPr/>
        </p:nvGraphicFramePr>
        <p:xfrm>
          <a:off x="4277312" y="5486400"/>
          <a:ext cx="1320800" cy="381000"/>
        </p:xfrm>
        <a:graphic>
          <a:graphicData uri="http://schemas.openxmlformats.org/presentationml/2006/ole">
            <mc:AlternateContent xmlns:mc="http://schemas.openxmlformats.org/markup-compatibility/2006">
              <mc:Choice xmlns:v="urn:schemas-microsoft-com:vml" Requires="v">
                <p:oleObj name="Equation" r:id="rId12" imgW="1320480" imgH="380880" progId="Equation.DSMT4">
                  <p:embed/>
                </p:oleObj>
              </mc:Choice>
              <mc:Fallback>
                <p:oleObj name="Equation" r:id="rId12" imgW="1320480" imgH="380880" progId="Equation.DSMT4">
                  <p:embed/>
                  <p:pic>
                    <p:nvPicPr>
                      <p:cNvPr id="62471"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77312" y="5486400"/>
                        <a:ext cx="1320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5764565" y="2183166"/>
            <a:ext cx="1647439" cy="400110"/>
          </a:xfrm>
          <a:prstGeom prst="rect">
            <a:avLst/>
          </a:prstGeom>
        </p:spPr>
        <p:txBody>
          <a:bodyPr wrap="none">
            <a:spAutoFit/>
          </a:bodyPr>
          <a:lstStyle/>
          <a:p>
            <a:r>
              <a:rPr lang="en-US" sz="2000" dirty="0">
                <a:solidFill>
                  <a:srgbClr val="007E7E"/>
                </a:solidFill>
              </a:rPr>
              <a:t>Quotient rule </a:t>
            </a:r>
          </a:p>
        </p:txBody>
      </p:sp>
      <p:sp>
        <p:nvSpPr>
          <p:cNvPr id="11" name="Rectangle 10"/>
          <p:cNvSpPr/>
          <p:nvPr/>
        </p:nvSpPr>
        <p:spPr>
          <a:xfrm>
            <a:off x="5764565" y="3342568"/>
            <a:ext cx="2515047" cy="400110"/>
          </a:xfrm>
          <a:prstGeom prst="rect">
            <a:avLst/>
          </a:prstGeom>
        </p:spPr>
        <p:txBody>
          <a:bodyPr wrap="none">
            <a:spAutoFit/>
          </a:bodyPr>
          <a:lstStyle/>
          <a:p>
            <a:r>
              <a:rPr lang="en-US" sz="2000" dirty="0">
                <a:solidFill>
                  <a:srgbClr val="007E7E"/>
                </a:solidFill>
              </a:rPr>
              <a:t>Factor the numerator. </a:t>
            </a:r>
          </a:p>
        </p:txBody>
      </p:sp>
      <p:sp>
        <p:nvSpPr>
          <p:cNvPr id="12" name="Rectangle 11"/>
          <p:cNvSpPr/>
          <p:nvPr/>
        </p:nvSpPr>
        <p:spPr>
          <a:xfrm>
            <a:off x="5773443" y="4248090"/>
            <a:ext cx="1063496" cy="400110"/>
          </a:xfrm>
          <a:prstGeom prst="rect">
            <a:avLst/>
          </a:prstGeom>
        </p:spPr>
        <p:txBody>
          <a:bodyPr wrap="none">
            <a:spAutoFit/>
          </a:bodyPr>
          <a:lstStyle/>
          <a:p>
            <a:r>
              <a:rPr lang="en-US" sz="2000" dirty="0">
                <a:solidFill>
                  <a:srgbClr val="007E7E"/>
                </a:solidFill>
              </a:rPr>
              <a:t>Simplify.</a:t>
            </a:r>
          </a:p>
        </p:txBody>
      </p:sp>
      <p:sp>
        <p:nvSpPr>
          <p:cNvPr id="13" name="Rectangle 12"/>
          <p:cNvSpPr/>
          <p:nvPr/>
        </p:nvSpPr>
        <p:spPr>
          <a:xfrm>
            <a:off x="5773444" y="4893202"/>
            <a:ext cx="3218156" cy="707886"/>
          </a:xfrm>
          <a:prstGeom prst="rect">
            <a:avLst/>
          </a:prstGeom>
        </p:spPr>
        <p:txBody>
          <a:bodyPr wrap="square">
            <a:spAutoFit/>
          </a:bodyPr>
          <a:lstStyle/>
          <a:p>
            <a:r>
              <a:rPr lang="en-US" sz="2000" dirty="0">
                <a:solidFill>
                  <a:srgbClr val="007E7E"/>
                </a:solidFill>
              </a:rPr>
              <a:t>Change to exponential form with base </a:t>
            </a:r>
            <a:r>
              <a:rPr lang="en-US" sz="2000" i="1" dirty="0">
                <a:solidFill>
                  <a:srgbClr val="007E7E"/>
                </a:solidFill>
              </a:rPr>
              <a:t>e. </a:t>
            </a:r>
            <a:endParaRPr lang="en-US" sz="2000" dirty="0">
              <a:solidFill>
                <a:srgbClr val="007E7E"/>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Content Placeholder 1"/>
              <p:cNvSpPr>
                <a:spLocks noGrp="1"/>
              </p:cNvSpPr>
              <p:nvPr>
                <p:ph idx="1"/>
              </p:nvPr>
            </p:nvSpPr>
            <p:spPr/>
            <p:txBody>
              <a:bodyPr/>
              <a:lstStyle/>
              <a:p>
                <a:r>
                  <a:rPr lang="en-US" dirty="0"/>
                  <a:t> Or, using a calculator, </a:t>
                </a:r>
              </a:p>
              <a:p>
                <a:r>
                  <a:rPr lang="en-US" i="1" dirty="0"/>
                  <a:t>	</a:t>
                </a:r>
                <a14:m>
                  <m:oMath xmlns:m="http://schemas.openxmlformats.org/officeDocument/2006/math">
                    <m:r>
                      <a:rPr lang="en-US" i="1" dirty="0" smtClean="0">
                        <a:latin typeface="Cambria Math" panose="02040503050406030204" pitchFamily="18" charset="0"/>
                      </a:rPr>
                      <m:t>𝑥</m:t>
                    </m:r>
                    <m:r>
                      <a:rPr lang="en-US" i="1" dirty="0" smtClean="0">
                        <a:latin typeface="Cambria Math" panose="02040503050406030204" pitchFamily="18" charset="0"/>
                      </a:rPr>
                      <m:t> = 3 + </m:t>
                    </m:r>
                    <m:r>
                      <a:rPr lang="en-US" i="1" dirty="0" smtClean="0">
                        <a:latin typeface="Cambria Math" panose="02040503050406030204" pitchFamily="18" charset="0"/>
                      </a:rPr>
                      <m:t>𝑒</m:t>
                    </m:r>
                    <m:r>
                      <a:rPr lang="en-US" i="1" baseline="30000" dirty="0">
                        <a:latin typeface="Cambria Math" panose="02040503050406030204" pitchFamily="18" charset="0"/>
                      </a:rPr>
                      <m:t>2 </m:t>
                    </m:r>
                    <m:r>
                      <a:rPr lang="en-US" i="1" dirty="0">
                        <a:latin typeface="Cambria Math" panose="02040503050406030204" pitchFamily="18" charset="0"/>
                      </a:rPr>
                      <m:t>≈ 3 + 7.3891 </m:t>
                    </m:r>
                  </m:oMath>
                </a14:m>
                <a:endParaRPr lang="en-US" dirty="0"/>
              </a:p>
              <a:p>
                <a:pPr>
                  <a:tabLst>
                    <a:tab pos="2230438" algn="l"/>
                  </a:tabLst>
                </a:pPr>
                <a:r>
                  <a:rPr lang="en-US" dirty="0"/>
                  <a:t>	</a:t>
                </a:r>
                <a14:m>
                  <m:oMath xmlns:m="http://schemas.openxmlformats.org/officeDocument/2006/math">
                    <m:r>
                      <a:rPr lang="en-US" i="1" dirty="0" smtClean="0">
                        <a:latin typeface="Cambria Math" panose="02040503050406030204" pitchFamily="18" charset="0"/>
                      </a:rPr>
                      <m:t>= </m:t>
                    </m:r>
                    <m:r>
                      <a:rPr lang="en-US" i="1" dirty="0">
                        <a:solidFill>
                          <a:srgbClr val="FF0000"/>
                        </a:solidFill>
                        <a:latin typeface="Cambria Math" panose="02040503050406030204" pitchFamily="18" charset="0"/>
                      </a:rPr>
                      <m:t>10.3891</m:t>
                    </m:r>
                    <m:r>
                      <a:rPr lang="en-US" i="1" dirty="0">
                        <a:latin typeface="Cambria Math" panose="02040503050406030204" pitchFamily="18" charset="0"/>
                      </a:rPr>
                      <m:t>.</m:t>
                    </m:r>
                  </m:oMath>
                </a14:m>
                <a:endParaRPr lang="en-US" dirty="0"/>
              </a:p>
              <a:p>
                <a:pPr marL="514350" indent="-514350"/>
                <a:endParaRPr lang="en-US" dirty="0"/>
              </a:p>
            </p:txBody>
          </p:sp>
        </mc:Choice>
        <mc:Fallback xmlns="">
          <p:sp>
            <p:nvSpPr>
              <p:cNvPr id="2" name="Content Placeholder 1"/>
              <p:cNvSpPr>
                <a:spLocks noGrp="1" noRot="1" noChangeAspect="1" noMove="1" noResize="1" noEditPoints="1" noAdjustHandles="1" noChangeArrowheads="1" noChangeShapeType="1" noTextEdit="1"/>
              </p:cNvSpPr>
              <p:nvPr>
                <p:ph idx="1"/>
              </p:nvPr>
            </p:nvSpPr>
            <p:spPr>
              <a:blipFill>
                <a:blip r:embed="rId2"/>
                <a:stretch>
                  <a:fillRect l="-519" t="-1200"/>
                </a:stretch>
              </a:blipFill>
            </p:spPr>
            <p:txBody>
              <a:bodyPr/>
              <a:lstStyle/>
              <a:p>
                <a:r>
                  <a:rPr lang="en-IN">
                    <a:noFill/>
                  </a:rPr>
                  <a:t> </a:t>
                </a:r>
              </a:p>
            </p:txBody>
          </p:sp>
        </mc:Fallback>
      </mc:AlternateContent>
      <p:sp>
        <p:nvSpPr>
          <p:cNvPr id="3" name="Title 2"/>
          <p:cNvSpPr>
            <a:spLocks noGrp="1"/>
          </p:cNvSpPr>
          <p:nvPr>
            <p:ph type="title"/>
          </p:nvPr>
        </p:nvSpPr>
        <p:spPr/>
        <p:txBody>
          <a:bodyPr>
            <a:normAutofit/>
          </a:bodyPr>
          <a:lstStyle/>
          <a:p>
            <a:r>
              <a:rPr lang="en-US" sz="3100" dirty="0"/>
              <a:t>Example 6: Solving Logarithmic Equations</a:t>
            </a:r>
            <a:r>
              <a:rPr lang="en-US" sz="3100" dirty="0">
                <a:latin typeface="Calibri" panose="020F0502020204030204" pitchFamily="34" charset="0"/>
                <a:ea typeface="Calibri" panose="020F0502020204030204" pitchFamily="34" charset="0"/>
                <a:cs typeface="Calibri" panose="020F0502020204030204" pitchFamily="34" charset="0"/>
              </a:rPr>
              <a:t>—</a:t>
            </a:r>
            <a:r>
              <a:rPr lang="en-US" sz="3100" dirty="0"/>
              <a:t>Slide 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Content Placeholder 1"/>
              <p:cNvSpPr>
                <a:spLocks noGrp="1"/>
              </p:cNvSpPr>
              <p:nvPr>
                <p:ph idx="1"/>
              </p:nvPr>
            </p:nvSpPr>
            <p:spPr>
              <a:xfrm>
                <a:off x="457200" y="1280160"/>
                <a:ext cx="8229600" cy="2591479"/>
              </a:xfrm>
              <a:solidFill>
                <a:schemeClr val="accent3"/>
              </a:solidFill>
              <a:ln w="28575">
                <a:solidFill>
                  <a:srgbClr val="000000"/>
                </a:solidFill>
              </a:ln>
            </p:spPr>
            <p:txBody>
              <a:bodyPr wrap="square">
                <a:spAutoFit/>
              </a:bodyPr>
              <a:lstStyle/>
              <a:p>
                <a:r>
                  <a:rPr lang="en-US" dirty="0">
                    <a:solidFill>
                      <a:srgbClr val="000000"/>
                    </a:solidFill>
                  </a:rPr>
                  <a:t>For </a:t>
                </a:r>
                <a:r>
                  <a:rPr lang="en-US" i="1" dirty="0">
                    <a:solidFill>
                      <a:srgbClr val="000000"/>
                    </a:solidFill>
                  </a:rPr>
                  <a:t>a</a:t>
                </a:r>
                <a:r>
                  <a:rPr lang="en-US" dirty="0">
                    <a:solidFill>
                      <a:srgbClr val="000000"/>
                    </a:solidFill>
                  </a:rPr>
                  <a:t> &gt; 0 and </a:t>
                </a:r>
                <a:r>
                  <a:rPr lang="en-US" i="1" dirty="0">
                    <a:solidFill>
                      <a:srgbClr val="000000"/>
                    </a:solidFill>
                  </a:rPr>
                  <a:t>a</a:t>
                </a:r>
                <a:r>
                  <a:rPr lang="en-US" dirty="0">
                    <a:solidFill>
                      <a:srgbClr val="000000"/>
                    </a:solidFill>
                  </a:rPr>
                  <a:t> </a:t>
                </a:r>
                <a:r>
                  <a:rPr lang="en-US" dirty="0">
                    <a:solidFill>
                      <a:srgbClr val="000000"/>
                    </a:solidFill>
                    <a:latin typeface="Times New Roman"/>
                  </a:rPr>
                  <a:t>≠</a:t>
                </a:r>
                <a:r>
                  <a:rPr lang="en-US" dirty="0">
                    <a:solidFill>
                      <a:srgbClr val="000000"/>
                    </a:solidFill>
                  </a:rPr>
                  <a:t> 1, </a:t>
                </a:r>
              </a:p>
              <a:p>
                <a:pPr marL="514350" indent="-514350">
                  <a:buFont typeface="+mj-lt"/>
                  <a:buAutoNum type="arabicPeriod"/>
                </a:pPr>
                <a:r>
                  <a:rPr lang="en-US" dirty="0">
                    <a:solidFill>
                      <a:srgbClr val="000000"/>
                    </a:solidFill>
                  </a:rPr>
                  <a:t> If </a:t>
                </a:r>
                <a14:m>
                  <m:oMath xmlns:m="http://schemas.openxmlformats.org/officeDocument/2006/math">
                    <m:r>
                      <a:rPr lang="en-US" i="1" dirty="0" smtClean="0">
                        <a:solidFill>
                          <a:srgbClr val="000000"/>
                        </a:solidFill>
                        <a:latin typeface="Cambria Math" panose="02040503050406030204" pitchFamily="18" charset="0"/>
                      </a:rPr>
                      <m:t>𝑎</m:t>
                    </m:r>
                    <m:r>
                      <a:rPr lang="en-US" i="1" baseline="30000" dirty="0" smtClean="0">
                        <a:solidFill>
                          <a:srgbClr val="000000"/>
                        </a:solidFill>
                        <a:latin typeface="Cambria Math" panose="02040503050406030204" pitchFamily="18" charset="0"/>
                      </a:rPr>
                      <m:t>𝑥</m:t>
                    </m:r>
                    <m:r>
                      <a:rPr lang="en-US" i="1" dirty="0" smtClean="0">
                        <a:solidFill>
                          <a:srgbClr val="000000"/>
                        </a:solidFill>
                        <a:latin typeface="Cambria Math" panose="02040503050406030204" pitchFamily="18" charset="0"/>
                      </a:rPr>
                      <m:t> </m:t>
                    </m:r>
                    <m:r>
                      <a:rPr lang="en-US" i="1" dirty="0">
                        <a:solidFill>
                          <a:srgbClr val="000000"/>
                        </a:solidFill>
                        <a:latin typeface="Cambria Math" panose="02040503050406030204" pitchFamily="18" charset="0"/>
                      </a:rPr>
                      <m:t>= </m:t>
                    </m:r>
                    <m:r>
                      <a:rPr lang="en-US" i="1" dirty="0" smtClean="0">
                        <a:solidFill>
                          <a:srgbClr val="000000"/>
                        </a:solidFill>
                        <a:latin typeface="Cambria Math" panose="02040503050406030204" pitchFamily="18" charset="0"/>
                      </a:rPr>
                      <m:t>𝑎</m:t>
                    </m:r>
                    <m:r>
                      <a:rPr lang="en-US" i="1" baseline="30000" dirty="0" smtClean="0">
                        <a:solidFill>
                          <a:srgbClr val="000000"/>
                        </a:solidFill>
                        <a:latin typeface="Cambria Math" panose="02040503050406030204" pitchFamily="18" charset="0"/>
                      </a:rPr>
                      <m:t>𝑦</m:t>
                    </m:r>
                  </m:oMath>
                </a14:m>
                <a:r>
                  <a:rPr lang="en-US" dirty="0">
                    <a:solidFill>
                      <a:srgbClr val="000000"/>
                    </a:solidFill>
                  </a:rPr>
                  <a:t>,  then </a:t>
                </a:r>
                <a14:m>
                  <m:oMath xmlns:m="http://schemas.openxmlformats.org/officeDocument/2006/math">
                    <m:r>
                      <a:rPr lang="en-US" b="1" i="1" dirty="0" smtClean="0">
                        <a:solidFill>
                          <a:srgbClr val="000000"/>
                        </a:solidFill>
                        <a:latin typeface="Cambria Math" panose="02040503050406030204" pitchFamily="18" charset="0"/>
                      </a:rPr>
                      <m:t>𝒙</m:t>
                    </m:r>
                    <m:r>
                      <a:rPr lang="en-US" i="1" dirty="0">
                        <a:solidFill>
                          <a:srgbClr val="000000"/>
                        </a:solidFill>
                        <a:latin typeface="Cambria Math" panose="02040503050406030204" pitchFamily="18" charset="0"/>
                      </a:rPr>
                      <m:t> </m:t>
                    </m:r>
                    <m:r>
                      <a:rPr lang="en-US" i="1" dirty="0" smtClean="0">
                        <a:solidFill>
                          <a:srgbClr val="000000"/>
                        </a:solidFill>
                        <a:latin typeface="Cambria Math" panose="02040503050406030204" pitchFamily="18" charset="0"/>
                      </a:rPr>
                      <m:t>= </m:t>
                    </m:r>
                    <m:r>
                      <a:rPr lang="en-US" b="1" i="1" dirty="0">
                        <a:solidFill>
                          <a:srgbClr val="000000"/>
                        </a:solidFill>
                        <a:latin typeface="Cambria Math" panose="02040503050406030204" pitchFamily="18" charset="0"/>
                      </a:rPr>
                      <m:t>𝒚</m:t>
                    </m:r>
                  </m:oMath>
                </a14:m>
                <a:r>
                  <a:rPr lang="en-US" i="1" dirty="0">
                    <a:solidFill>
                      <a:srgbClr val="000000"/>
                    </a:solidFill>
                  </a:rPr>
                  <a:t>.</a:t>
                </a:r>
              </a:p>
              <a:p>
                <a:pPr marL="514350" indent="-514350">
                  <a:buFont typeface="+mj-lt"/>
                  <a:buAutoNum type="arabicPeriod"/>
                </a:pPr>
                <a:r>
                  <a:rPr lang="en-US" dirty="0">
                    <a:solidFill>
                      <a:srgbClr val="000000"/>
                    </a:solidFill>
                  </a:rPr>
                  <a:t> If </a:t>
                </a:r>
                <a14:m>
                  <m:oMath xmlns:m="http://schemas.openxmlformats.org/officeDocument/2006/math">
                    <m:r>
                      <a:rPr lang="en-US" b="1" i="1" dirty="0" smtClean="0">
                        <a:solidFill>
                          <a:srgbClr val="000000"/>
                        </a:solidFill>
                        <a:latin typeface="Cambria Math" panose="02040503050406030204" pitchFamily="18" charset="0"/>
                      </a:rPr>
                      <m:t>𝒙</m:t>
                    </m:r>
                    <m:r>
                      <a:rPr lang="en-US" i="1" dirty="0">
                        <a:solidFill>
                          <a:srgbClr val="000000"/>
                        </a:solidFill>
                        <a:latin typeface="Cambria Math" panose="02040503050406030204" pitchFamily="18" charset="0"/>
                      </a:rPr>
                      <m:t> = </m:t>
                    </m:r>
                    <m:r>
                      <a:rPr lang="en-US" b="1" i="1" dirty="0">
                        <a:solidFill>
                          <a:srgbClr val="000000"/>
                        </a:solidFill>
                        <a:latin typeface="Cambria Math" panose="02040503050406030204" pitchFamily="18" charset="0"/>
                      </a:rPr>
                      <m:t>𝒚</m:t>
                    </m:r>
                  </m:oMath>
                </a14:m>
                <a:r>
                  <a:rPr lang="en-US" i="1" dirty="0">
                    <a:solidFill>
                      <a:srgbClr val="000000"/>
                    </a:solidFill>
                  </a:rPr>
                  <a:t>, </a:t>
                </a:r>
                <a:r>
                  <a:rPr lang="en-US" dirty="0">
                    <a:solidFill>
                      <a:srgbClr val="000000"/>
                    </a:solidFill>
                  </a:rPr>
                  <a:t>then</a:t>
                </a:r>
                <a:r>
                  <a:rPr lang="en-US" b="1" i="1" dirty="0">
                    <a:solidFill>
                      <a:srgbClr val="000000"/>
                    </a:solidFill>
                  </a:rPr>
                  <a:t> </a:t>
                </a:r>
                <a14:m>
                  <m:oMath xmlns:m="http://schemas.openxmlformats.org/officeDocument/2006/math">
                    <m:r>
                      <a:rPr lang="en-US" i="1" dirty="0" smtClean="0">
                        <a:solidFill>
                          <a:srgbClr val="000000"/>
                        </a:solidFill>
                        <a:latin typeface="Cambria Math" panose="02040503050406030204" pitchFamily="18" charset="0"/>
                      </a:rPr>
                      <m:t>𝑎</m:t>
                    </m:r>
                    <m:r>
                      <a:rPr lang="en-US" i="1" baseline="30000" dirty="0" smtClean="0">
                        <a:solidFill>
                          <a:srgbClr val="000000"/>
                        </a:solidFill>
                        <a:latin typeface="Cambria Math" panose="02040503050406030204" pitchFamily="18" charset="0"/>
                      </a:rPr>
                      <m:t>𝑥</m:t>
                    </m:r>
                    <m:r>
                      <a:rPr lang="en-US" i="1" dirty="0" smtClean="0">
                        <a:solidFill>
                          <a:srgbClr val="000000"/>
                        </a:solidFill>
                        <a:latin typeface="Cambria Math" panose="02040503050406030204" pitchFamily="18" charset="0"/>
                      </a:rPr>
                      <m:t> </m:t>
                    </m:r>
                    <m:r>
                      <a:rPr lang="en-US" i="1" dirty="0">
                        <a:solidFill>
                          <a:srgbClr val="000000"/>
                        </a:solidFill>
                        <a:latin typeface="Cambria Math" panose="02040503050406030204" pitchFamily="18" charset="0"/>
                      </a:rPr>
                      <m:t>= </m:t>
                    </m:r>
                    <m:r>
                      <a:rPr lang="en-US" i="1" dirty="0" smtClean="0">
                        <a:solidFill>
                          <a:srgbClr val="000000"/>
                        </a:solidFill>
                        <a:latin typeface="Cambria Math" panose="02040503050406030204" pitchFamily="18" charset="0"/>
                      </a:rPr>
                      <m:t>𝑎</m:t>
                    </m:r>
                    <m:r>
                      <a:rPr lang="en-US" i="1" baseline="30000" dirty="0" smtClean="0">
                        <a:solidFill>
                          <a:srgbClr val="000000"/>
                        </a:solidFill>
                        <a:latin typeface="Cambria Math" panose="02040503050406030204" pitchFamily="18" charset="0"/>
                      </a:rPr>
                      <m:t>𝑦</m:t>
                    </m:r>
                  </m:oMath>
                </a14:m>
                <a:r>
                  <a:rPr lang="en-US" dirty="0">
                    <a:solidFill>
                      <a:srgbClr val="000000"/>
                    </a:solidFill>
                  </a:rPr>
                  <a:t>.</a:t>
                </a:r>
                <a:endParaRPr lang="en-US" b="1" i="1" dirty="0">
                  <a:solidFill>
                    <a:srgbClr val="000000"/>
                  </a:solidFill>
                </a:endParaRPr>
              </a:p>
              <a:p>
                <a:pPr marL="514350" indent="-514350">
                  <a:buFont typeface="+mj-lt"/>
                  <a:buAutoNum type="arabicPeriod"/>
                </a:pPr>
                <a:r>
                  <a:rPr lang="en-US" dirty="0">
                    <a:solidFill>
                      <a:srgbClr val="000000"/>
                    </a:solidFill>
                  </a:rPr>
                  <a:t> If </a:t>
                </a:r>
                <a:r>
                  <a:rPr lang="en-US" dirty="0" err="1">
                    <a:solidFill>
                      <a:srgbClr val="000000"/>
                    </a:solidFill>
                  </a:rPr>
                  <a:t>log</a:t>
                </a:r>
                <a:r>
                  <a:rPr lang="en-US" i="1" baseline="-25000" dirty="0" err="1">
                    <a:solidFill>
                      <a:srgbClr val="000000"/>
                    </a:solidFill>
                  </a:rPr>
                  <a:t>a</a:t>
                </a:r>
                <a:r>
                  <a:rPr lang="en-US" baseline="-25000" dirty="0">
                    <a:solidFill>
                      <a:srgbClr val="000000"/>
                    </a:solidFill>
                  </a:rPr>
                  <a:t> </a:t>
                </a:r>
                <a:r>
                  <a:rPr lang="en-US" i="1" dirty="0">
                    <a:solidFill>
                      <a:srgbClr val="000000"/>
                    </a:solidFill>
                  </a:rPr>
                  <a:t>x </a:t>
                </a:r>
                <a:r>
                  <a:rPr lang="en-US" dirty="0">
                    <a:solidFill>
                      <a:srgbClr val="000000"/>
                    </a:solidFill>
                  </a:rPr>
                  <a:t>=</a:t>
                </a:r>
                <a:r>
                  <a:rPr lang="en-US" i="1" dirty="0">
                    <a:solidFill>
                      <a:srgbClr val="000000"/>
                    </a:solidFill>
                  </a:rPr>
                  <a:t> </a:t>
                </a:r>
                <a:r>
                  <a:rPr lang="en-US" dirty="0" err="1">
                    <a:solidFill>
                      <a:srgbClr val="000000"/>
                    </a:solidFill>
                  </a:rPr>
                  <a:t>log</a:t>
                </a:r>
                <a:r>
                  <a:rPr lang="en-US" i="1" baseline="-25000" dirty="0" err="1">
                    <a:solidFill>
                      <a:srgbClr val="000000"/>
                    </a:solidFill>
                  </a:rPr>
                  <a:t>a</a:t>
                </a:r>
                <a:r>
                  <a:rPr lang="en-US" baseline="-25000" dirty="0">
                    <a:solidFill>
                      <a:srgbClr val="000000"/>
                    </a:solidFill>
                  </a:rPr>
                  <a:t> </a:t>
                </a:r>
                <a:r>
                  <a:rPr lang="en-US" i="1" dirty="0">
                    <a:solidFill>
                      <a:srgbClr val="000000"/>
                    </a:solidFill>
                  </a:rPr>
                  <a:t>y,  </a:t>
                </a:r>
                <a:r>
                  <a:rPr lang="en-US" dirty="0">
                    <a:solidFill>
                      <a:srgbClr val="000000"/>
                    </a:solidFill>
                  </a:rPr>
                  <a:t>then</a:t>
                </a:r>
                <a:r>
                  <a:rPr lang="en-US" i="1" dirty="0">
                    <a:solidFill>
                      <a:srgbClr val="000000"/>
                    </a:solidFill>
                  </a:rPr>
                  <a:t> </a:t>
                </a:r>
                <a14:m>
                  <m:oMath xmlns:m="http://schemas.openxmlformats.org/officeDocument/2006/math">
                    <m:r>
                      <a:rPr lang="en-US" b="1" i="1" dirty="0" smtClean="0">
                        <a:solidFill>
                          <a:srgbClr val="000000"/>
                        </a:solidFill>
                        <a:latin typeface="Cambria Math" panose="02040503050406030204" pitchFamily="18" charset="0"/>
                      </a:rPr>
                      <m:t>𝒙</m:t>
                    </m:r>
                    <m:r>
                      <a:rPr lang="en-US" i="1" dirty="0" smtClean="0">
                        <a:solidFill>
                          <a:srgbClr val="000000"/>
                        </a:solidFill>
                        <a:latin typeface="Cambria Math" panose="02040503050406030204" pitchFamily="18" charset="0"/>
                      </a:rPr>
                      <m:t> = </m:t>
                    </m:r>
                    <m:r>
                      <a:rPr lang="en-US" b="1" i="1" dirty="0" smtClean="0">
                        <a:solidFill>
                          <a:srgbClr val="000000"/>
                        </a:solidFill>
                        <a:latin typeface="Cambria Math" panose="02040503050406030204" pitchFamily="18" charset="0"/>
                      </a:rPr>
                      <m:t>𝒚</m:t>
                    </m:r>
                  </m:oMath>
                </a14:m>
                <a:r>
                  <a:rPr lang="en-US" b="1" i="1" dirty="0">
                    <a:solidFill>
                      <a:srgbClr val="000000"/>
                    </a:solidFill>
                  </a:rPr>
                  <a:t> </a:t>
                </a:r>
                <a:r>
                  <a:rPr lang="en-US" dirty="0">
                    <a:solidFill>
                      <a:srgbClr val="000000"/>
                    </a:solidFill>
                  </a:rPr>
                  <a:t>(</a:t>
                </a:r>
                <a:r>
                  <a:rPr lang="en-US" i="1" dirty="0">
                    <a:solidFill>
                      <a:srgbClr val="000000"/>
                    </a:solidFill>
                  </a:rPr>
                  <a:t>x</a:t>
                </a:r>
                <a:r>
                  <a:rPr lang="en-US" dirty="0">
                    <a:solidFill>
                      <a:srgbClr val="000000"/>
                    </a:solidFill>
                  </a:rPr>
                  <a:t> &gt; 0 and </a:t>
                </a:r>
                <a:r>
                  <a:rPr lang="en-US" i="1" dirty="0">
                    <a:solidFill>
                      <a:srgbClr val="000000"/>
                    </a:solidFill>
                  </a:rPr>
                  <a:t>y</a:t>
                </a:r>
                <a:r>
                  <a:rPr lang="en-US" dirty="0">
                    <a:solidFill>
                      <a:srgbClr val="000000"/>
                    </a:solidFill>
                  </a:rPr>
                  <a:t> &gt; 0).</a:t>
                </a:r>
              </a:p>
              <a:p>
                <a:pPr marL="514350" indent="-514350">
                  <a:buFont typeface="+mj-lt"/>
                  <a:buAutoNum type="arabicPeriod"/>
                </a:pPr>
                <a:r>
                  <a:rPr lang="en-US" dirty="0">
                    <a:solidFill>
                      <a:srgbClr val="000000"/>
                    </a:solidFill>
                  </a:rPr>
                  <a:t> If </a:t>
                </a:r>
                <a14:m>
                  <m:oMath xmlns:m="http://schemas.openxmlformats.org/officeDocument/2006/math">
                    <m:r>
                      <a:rPr lang="en-US" b="1" i="1" dirty="0" smtClean="0">
                        <a:solidFill>
                          <a:srgbClr val="000000"/>
                        </a:solidFill>
                        <a:latin typeface="Cambria Math" panose="02040503050406030204" pitchFamily="18" charset="0"/>
                      </a:rPr>
                      <m:t>𝒙</m:t>
                    </m:r>
                    <m:r>
                      <a:rPr lang="en-US" i="1" dirty="0">
                        <a:solidFill>
                          <a:srgbClr val="000000"/>
                        </a:solidFill>
                        <a:latin typeface="Cambria Math" panose="02040503050406030204" pitchFamily="18" charset="0"/>
                      </a:rPr>
                      <m:t> = </m:t>
                    </m:r>
                    <m:r>
                      <a:rPr lang="en-US" b="1" i="1" dirty="0">
                        <a:solidFill>
                          <a:srgbClr val="000000"/>
                        </a:solidFill>
                        <a:latin typeface="Cambria Math" panose="02040503050406030204" pitchFamily="18" charset="0"/>
                      </a:rPr>
                      <m:t>𝒚</m:t>
                    </m:r>
                  </m:oMath>
                </a14:m>
                <a:r>
                  <a:rPr lang="en-US" i="1" dirty="0">
                    <a:solidFill>
                      <a:srgbClr val="000000"/>
                    </a:solidFill>
                  </a:rPr>
                  <a:t>, </a:t>
                </a:r>
                <a:r>
                  <a:rPr lang="en-US" dirty="0">
                    <a:solidFill>
                      <a:srgbClr val="000000"/>
                    </a:solidFill>
                  </a:rPr>
                  <a:t>then</a:t>
                </a:r>
                <a:r>
                  <a:rPr lang="en-US" i="1" dirty="0">
                    <a:solidFill>
                      <a:srgbClr val="000000"/>
                    </a:solidFill>
                  </a:rPr>
                  <a:t> </a:t>
                </a:r>
                <a:r>
                  <a:rPr lang="en-US" dirty="0" err="1">
                    <a:solidFill>
                      <a:srgbClr val="000000"/>
                    </a:solidFill>
                  </a:rPr>
                  <a:t>log</a:t>
                </a:r>
                <a:r>
                  <a:rPr lang="en-US" i="1" baseline="-25000" dirty="0" err="1">
                    <a:solidFill>
                      <a:srgbClr val="000000"/>
                    </a:solidFill>
                  </a:rPr>
                  <a:t>a</a:t>
                </a:r>
                <a:r>
                  <a:rPr lang="en-US" baseline="-25000" dirty="0">
                    <a:solidFill>
                      <a:srgbClr val="000000"/>
                    </a:solidFill>
                  </a:rPr>
                  <a:t> </a:t>
                </a:r>
                <a:r>
                  <a:rPr lang="en-US" i="1" dirty="0">
                    <a:solidFill>
                      <a:srgbClr val="000000"/>
                    </a:solidFill>
                  </a:rPr>
                  <a:t>x </a:t>
                </a:r>
                <a14:m>
                  <m:oMath xmlns:m="http://schemas.openxmlformats.org/officeDocument/2006/math">
                    <m:r>
                      <a:rPr lang="en-US" i="1" dirty="0" smtClean="0">
                        <a:solidFill>
                          <a:srgbClr val="000000"/>
                        </a:solidFill>
                        <a:latin typeface="Cambria Math" panose="02040503050406030204" pitchFamily="18" charset="0"/>
                      </a:rPr>
                      <m:t>=</m:t>
                    </m:r>
                  </m:oMath>
                </a14:m>
                <a:r>
                  <a:rPr lang="en-US" i="1" dirty="0">
                    <a:solidFill>
                      <a:srgbClr val="000000"/>
                    </a:solidFill>
                  </a:rPr>
                  <a:t> </a:t>
                </a:r>
                <a:r>
                  <a:rPr lang="en-US" dirty="0" err="1">
                    <a:solidFill>
                      <a:srgbClr val="000000"/>
                    </a:solidFill>
                  </a:rPr>
                  <a:t>log</a:t>
                </a:r>
                <a:r>
                  <a:rPr lang="en-US" i="1" baseline="-25000" dirty="0" err="1">
                    <a:solidFill>
                      <a:srgbClr val="000000"/>
                    </a:solidFill>
                  </a:rPr>
                  <a:t>a</a:t>
                </a:r>
                <a:r>
                  <a:rPr lang="en-US" baseline="-25000" dirty="0">
                    <a:solidFill>
                      <a:srgbClr val="000000"/>
                    </a:solidFill>
                  </a:rPr>
                  <a:t> </a:t>
                </a:r>
                <a:r>
                  <a:rPr lang="en-US" i="1" dirty="0">
                    <a:solidFill>
                      <a:srgbClr val="000000"/>
                    </a:solidFill>
                  </a:rPr>
                  <a:t>y </a:t>
                </a:r>
                <a:r>
                  <a:rPr lang="en-US" dirty="0">
                    <a:solidFill>
                      <a:srgbClr val="000000"/>
                    </a:solidFill>
                  </a:rPr>
                  <a:t>(</a:t>
                </a:r>
                <a:r>
                  <a:rPr lang="en-US" i="1" dirty="0">
                    <a:solidFill>
                      <a:srgbClr val="000000"/>
                    </a:solidFill>
                  </a:rPr>
                  <a:t>x</a:t>
                </a:r>
                <a:r>
                  <a:rPr lang="en-US" dirty="0">
                    <a:solidFill>
                      <a:srgbClr val="000000"/>
                    </a:solidFill>
                  </a:rPr>
                  <a:t> &gt; 0 and </a:t>
                </a:r>
                <a:r>
                  <a:rPr lang="en-US" i="1" dirty="0">
                    <a:solidFill>
                      <a:srgbClr val="000000"/>
                    </a:solidFill>
                  </a:rPr>
                  <a:t>y</a:t>
                </a:r>
                <a:r>
                  <a:rPr lang="en-US" dirty="0">
                    <a:solidFill>
                      <a:srgbClr val="000000"/>
                    </a:solidFill>
                  </a:rPr>
                  <a:t> &gt; 0).</a:t>
                </a:r>
              </a:p>
            </p:txBody>
          </p:sp>
        </mc:Choice>
        <mc:Fallback xmlns="">
          <p:sp>
            <p:nvSpPr>
              <p:cNvPr id="2" name="Content Placeholder 1"/>
              <p:cNvSpPr>
                <a:spLocks noGrp="1" noRot="1" noChangeAspect="1" noMove="1" noResize="1" noEditPoints="1" noAdjustHandles="1" noChangeArrowheads="1" noChangeShapeType="1" noTextEdit="1"/>
              </p:cNvSpPr>
              <p:nvPr>
                <p:ph idx="1"/>
              </p:nvPr>
            </p:nvSpPr>
            <p:spPr>
              <a:xfrm>
                <a:off x="457200" y="1280160"/>
                <a:ext cx="8229600" cy="2591479"/>
              </a:xfrm>
              <a:blipFill>
                <a:blip r:embed="rId2"/>
                <a:stretch>
                  <a:fillRect l="-1402" t="-2093" b="-5116"/>
                </a:stretch>
              </a:blipFill>
              <a:ln w="28575">
                <a:solidFill>
                  <a:srgbClr val="000000"/>
                </a:solidFill>
              </a:ln>
            </p:spPr>
            <p:txBody>
              <a:bodyPr/>
              <a:lstStyle/>
              <a:p>
                <a:r>
                  <a:rPr lang="en-IN">
                    <a:noFill/>
                  </a:rPr>
                  <a:t> </a:t>
                </a:r>
              </a:p>
            </p:txBody>
          </p:sp>
        </mc:Fallback>
      </mc:AlternateContent>
      <p:sp>
        <p:nvSpPr>
          <p:cNvPr id="3" name="Title 2"/>
          <p:cNvSpPr>
            <a:spLocks noGrp="1"/>
          </p:cNvSpPr>
          <p:nvPr>
            <p:ph type="title"/>
          </p:nvPr>
        </p:nvSpPr>
        <p:spPr/>
        <p:txBody>
          <a:bodyPr>
            <a:normAutofit/>
          </a:bodyPr>
          <a:lstStyle/>
          <a:p>
            <a:r>
              <a:rPr lang="en-US" dirty="0"/>
              <a:t>Properties: Properties of Equations with Exponents and Logarithms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100" dirty="0"/>
              <a:t>Example </a:t>
            </a:r>
            <a:r>
              <a:rPr lang="en-US" sz="3100" dirty="0"/>
              <a:t>7</a:t>
            </a:r>
            <a:r>
              <a:rPr sz="3100" dirty="0"/>
              <a:t>: Solving Logarithmic Equations</a:t>
            </a:r>
            <a:r>
              <a:rPr lang="en-US" sz="3100" dirty="0">
                <a:latin typeface="Calibri" panose="020F0502020204030204" pitchFamily="34" charset="0"/>
                <a:ea typeface="Calibri" panose="020F0502020204030204" pitchFamily="34" charset="0"/>
                <a:cs typeface="Calibri" panose="020F0502020204030204" pitchFamily="34" charset="0"/>
              </a:rPr>
              <a:t>—</a:t>
            </a:r>
            <a:r>
              <a:rPr lang="en-US" sz="3100" dirty="0"/>
              <a:t>Slide 1</a:t>
            </a:r>
            <a:endParaRPr sz="3100" dirty="0"/>
          </a:p>
        </p:txBody>
      </p:sp>
      <p:sp>
        <p:nvSpPr>
          <p:cNvPr id="3" name="Text Placeholder 2"/>
          <p:cNvSpPr>
            <a:spLocks noGrp="1"/>
          </p:cNvSpPr>
          <p:nvPr>
            <p:ph type="body" sz="quarter" idx="10"/>
          </p:nvPr>
        </p:nvSpPr>
        <p:spPr/>
        <p:txBody>
          <a:bodyPr>
            <a:normAutofit/>
          </a:bodyPr>
          <a:lstStyle/>
          <a:p>
            <a:pPr>
              <a:defRPr sz="2800"/>
            </a:pPr>
            <a:r>
              <a:rPr sz="2800" dirty="0"/>
              <a:t>Solve the equation</a:t>
            </a:r>
            <a:r>
              <a:rPr lang="en-US" sz="2800" dirty="0"/>
              <a:t> log</a:t>
            </a:r>
            <a:r>
              <a:rPr lang="en-US" sz="1050" dirty="0"/>
              <a:t> </a:t>
            </a:r>
            <a:r>
              <a:rPr lang="en-US" sz="2800" baseline="-25000" dirty="0"/>
              <a:t>7</a:t>
            </a:r>
            <a:r>
              <a:rPr lang="en-US" sz="1050" dirty="0"/>
              <a:t> </a:t>
            </a:r>
            <a:r>
              <a:rPr lang="en-US" sz="2800" dirty="0"/>
              <a:t>(3</a:t>
            </a:r>
            <a:r>
              <a:rPr lang="en-US" sz="2800" i="1" dirty="0"/>
              <a:t>x</a:t>
            </a:r>
            <a:r>
              <a:rPr lang="en-US" sz="2800" dirty="0"/>
              <a:t> </a:t>
            </a:r>
            <a:r>
              <a:rPr lang="en-US" sz="2800" dirty="0">
                <a:latin typeface="Cambria Math" panose="02040503050406030204" pitchFamily="18" charset="0"/>
                <a:ea typeface="Cambria Math" panose="02040503050406030204" pitchFamily="18" charset="0"/>
              </a:rPr>
              <a:t>−</a:t>
            </a:r>
            <a:r>
              <a:rPr lang="en-US" sz="2800" dirty="0"/>
              <a:t> 2) </a:t>
            </a:r>
            <a:r>
              <a:rPr lang="en-US" sz="2800" dirty="0">
                <a:latin typeface="Cambria Math" panose="02040503050406030204" pitchFamily="18" charset="0"/>
                <a:ea typeface="Cambria Math" panose="02040503050406030204" pitchFamily="18" charset="0"/>
              </a:rPr>
              <a:t>=</a:t>
            </a:r>
            <a:r>
              <a:rPr lang="en-US" sz="2800" dirty="0"/>
              <a:t> 2.</a:t>
            </a:r>
            <a:endParaRPr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100" dirty="0"/>
              <a:t>Example 7: Solving Logarithmic Equations</a:t>
            </a:r>
            <a:r>
              <a:rPr lang="en-US" sz="3100" dirty="0">
                <a:latin typeface="Calibri" panose="020F0502020204030204" pitchFamily="34" charset="0"/>
                <a:ea typeface="Calibri" panose="020F0502020204030204" pitchFamily="34" charset="0"/>
                <a:cs typeface="Calibri" panose="020F0502020204030204" pitchFamily="34" charset="0"/>
              </a:rPr>
              <a:t>—</a:t>
            </a:r>
            <a:r>
              <a:rPr lang="en-US" sz="3100" dirty="0"/>
              <a:t>Slide 2</a:t>
            </a:r>
            <a:endParaRPr sz="3100" dirty="0"/>
          </a:p>
        </p:txBody>
      </p:sp>
      <p:sp>
        <p:nvSpPr>
          <p:cNvPr id="3" name="Text Placeholder 2"/>
          <p:cNvSpPr>
            <a:spLocks noGrp="1"/>
          </p:cNvSpPr>
          <p:nvPr>
            <p:ph type="body" sz="quarter" idx="10"/>
          </p:nvPr>
        </p:nvSpPr>
        <p:spPr/>
        <p:txBody>
          <a:bodyPr>
            <a:normAutofit/>
          </a:bodyPr>
          <a:lstStyle/>
          <a:p>
            <a:r>
              <a:rPr sz="2800" b="1" dirty="0"/>
              <a:t>Solution</a:t>
            </a:r>
          </a:p>
          <a:p>
            <a:r>
              <a:rPr sz="2800" dirty="0"/>
              <a:t>Note that rewriting this equation using the change of base formula does not help, since the variable would still be trapped inside the logarithm. Instead, we use the definition of logarithms to rewrite the equation in exponential form.</a:t>
            </a:r>
          </a:p>
        </p:txBody>
      </p:sp>
      <mc:AlternateContent xmlns:mc="http://schemas.openxmlformats.org/markup-compatibility/2006">
        <mc:Choice xmlns:a14="http://schemas.microsoft.com/office/drawing/2010/main" Requires="a14">
          <p:graphicFrame>
            <p:nvGraphicFramePr>
              <p:cNvPr id="4" name="Table Placeholder 2">
                <a:extLst>
                  <a:ext uri="{FF2B5EF4-FFF2-40B4-BE49-F238E27FC236}">
                    <a16:creationId xmlns:a16="http://schemas.microsoft.com/office/drawing/2014/main" id="{F6E95879-0CF2-4757-ABEC-D70319F34C5E}"/>
                  </a:ext>
                </a:extLst>
              </p:cNvPr>
              <p:cNvGraphicFramePr>
                <a:graphicFrameLocks/>
              </p:cNvGraphicFramePr>
              <p:nvPr>
                <p:extLst>
                  <p:ext uri="{D42A27DB-BD31-4B8C-83A1-F6EECF244321}">
                    <p14:modId xmlns:p14="http://schemas.microsoft.com/office/powerpoint/2010/main" val="411752130"/>
                  </p:ext>
                </p:extLst>
              </p:nvPr>
            </p:nvGraphicFramePr>
            <p:xfrm>
              <a:off x="457200" y="3810000"/>
              <a:ext cx="8229600" cy="2072640"/>
            </p:xfrm>
            <a:graphic>
              <a:graphicData uri="http://schemas.openxmlformats.org/drawingml/2006/table">
                <a:tbl>
                  <a:tblPr firstRow="1" bandRow="1">
                    <a:tableStyleId>{2D5ABB26-0587-4C30-8999-92F81FD0307C}</a:tableStyleId>
                  </a:tblPr>
                  <a:tblGrid>
                    <a:gridCol w="22098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4724400">
                      <a:extLst>
                        <a:ext uri="{9D8B030D-6E8A-4147-A177-3AD203B41FA5}">
                          <a16:colId xmlns:a16="http://schemas.microsoft.com/office/drawing/2014/main" val="20002"/>
                        </a:ext>
                      </a:extLst>
                    </a:gridCol>
                  </a:tblGrid>
                  <a:tr h="370840">
                    <a:tc>
                      <a:txBody>
                        <a:bodyPr/>
                        <a:lstStyle/>
                        <a:p>
                          <a:pPr algn="r">
                            <a:defRPr sz="1800"/>
                          </a:pPr>
                          <a:r>
                            <a:rPr sz="2800" dirty="0"/>
                            <a:t>​</a:t>
                          </a:r>
                          <a14:m>
                            <m:oMath xmlns:m="http://schemas.openxmlformats.org/officeDocument/2006/math">
                              <m:sSub>
                                <m:sSubPr>
                                  <m:ctrlPr>
                                    <a:rPr sz="2800" i="1">
                                      <a:latin typeface="Cambria Math" panose="02040503050406030204" pitchFamily="18" charset="0"/>
                                    </a:rPr>
                                  </m:ctrlPr>
                                </m:sSubPr>
                                <m:e>
                                  <m:r>
                                    <m:rPr>
                                      <m:sty m:val="p"/>
                                    </m:rPr>
                                    <a:rPr sz="2800">
                                      <a:latin typeface="Cambria Math"/>
                                    </a:rPr>
                                    <m:t>log</m:t>
                                  </m:r>
                                </m:e>
                                <m:sub>
                                  <m:r>
                                    <a:rPr sz="2800">
                                      <a:latin typeface="Cambria Math"/>
                                    </a:rPr>
                                    <m:t>7</m:t>
                                  </m:r>
                                </m:sub>
                              </m:sSub>
                              <m:r>
                                <a:rPr sz="2800">
                                  <a:latin typeface="Cambria Math"/>
                                </a:rPr>
                                <m:t>⁡</m:t>
                              </m:r>
                              <m:d>
                                <m:dPr>
                                  <m:ctrlPr>
                                    <a:rPr sz="2800" i="1">
                                      <a:latin typeface="Cambria Math" panose="02040503050406030204" pitchFamily="18" charset="0"/>
                                    </a:rPr>
                                  </m:ctrlPr>
                                </m:dPr>
                                <m:e>
                                  <m:r>
                                    <a:rPr sz="2800">
                                      <a:latin typeface="Cambria Math"/>
                                    </a:rPr>
                                    <m:t>3</m:t>
                                  </m:r>
                                  <m:r>
                                    <a:rPr sz="2800">
                                      <a:latin typeface="Cambria Math"/>
                                    </a:rPr>
                                    <m:t>𝑥</m:t>
                                  </m:r>
                                  <m:r>
                                    <a:rPr sz="2800">
                                      <a:latin typeface="Cambria Math"/>
                                    </a:rPr>
                                    <m:t>−2</m:t>
                                  </m:r>
                                </m:e>
                              </m:d>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=2</m:t>
                              </m:r>
                            </m:oMath>
                          </a14:m>
                          <a:endParaRPr sz="2800" dirty="0"/>
                        </a:p>
                      </a:txBody>
                      <a:tcPr anchor="ctr"/>
                    </a:tc>
                    <a:tc>
                      <a:txBody>
                        <a:bodyPr/>
                        <a:lstStyle/>
                        <a:p>
                          <a:pPr algn="l"/>
                          <a:endParaRPr sz="2100" b="0" dirty="0"/>
                        </a:p>
                      </a:txBody>
                      <a:tcPr anchor="ctr"/>
                    </a:tc>
                    <a:extLst>
                      <a:ext uri="{0D108BD9-81ED-4DB2-BD59-A6C34878D82A}">
                        <a16:rowId xmlns:a16="http://schemas.microsoft.com/office/drawing/2014/main" val="10000"/>
                      </a:ext>
                    </a:extLst>
                  </a:tr>
                  <a:tr h="370840">
                    <a:tc>
                      <a:txBody>
                        <a:bodyPr/>
                        <a:lstStyle/>
                        <a:p>
                          <a:pPr algn="r">
                            <a:defRPr sz="1800"/>
                          </a:pPr>
                          <a:r>
                            <a:rPr sz="2800" dirty="0"/>
                            <a:t>​</a:t>
                          </a:r>
                          <a14:m>
                            <m:oMath xmlns:m="http://schemas.openxmlformats.org/officeDocument/2006/math">
                              <m:r>
                                <a:rPr sz="2800">
                                  <a:latin typeface="Cambria Math"/>
                                </a:rPr>
                                <m:t>3</m:t>
                              </m:r>
                              <m:r>
                                <a:rPr sz="2800">
                                  <a:latin typeface="Cambria Math"/>
                                </a:rPr>
                                <m:t>𝑥</m:t>
                              </m:r>
                              <m:r>
                                <a:rPr sz="2800">
                                  <a:latin typeface="Cambria Math"/>
                                </a:rPr>
                                <m:t>−2</m:t>
                              </m:r>
                            </m:oMath>
                          </a14:m>
                          <a:endParaRPr sz="2800" dirty="0"/>
                        </a:p>
                      </a:txBody>
                      <a:tcPr anchor="ctr"/>
                    </a:tc>
                    <a:tc>
                      <a:txBody>
                        <a:bodyPr/>
                        <a:lstStyle/>
                        <a:p>
                          <a:pPr algn="l">
                            <a:defRPr sz="1800"/>
                          </a:pPr>
                          <a:r>
                            <a:rPr sz="2800"/>
                            <a:t>​</a:t>
                          </a:r>
                          <a14:m>
                            <m:oMath xmlns:m="http://schemas.openxmlformats.org/officeDocument/2006/math">
                              <m:r>
                                <a:rPr sz="2800">
                                  <a:latin typeface="Cambria Math"/>
                                </a:rPr>
                                <m:t>=</m:t>
                              </m:r>
                              <m:sSup>
                                <m:sSupPr>
                                  <m:ctrlPr>
                                    <a:rPr sz="2800" i="1">
                                      <a:latin typeface="Cambria Math" panose="02040503050406030204" pitchFamily="18" charset="0"/>
                                    </a:rPr>
                                  </m:ctrlPr>
                                </m:sSupPr>
                                <m:e>
                                  <m:r>
                                    <a:rPr sz="2800">
                                      <a:latin typeface="Cambria Math"/>
                                    </a:rPr>
                                    <m:t>7</m:t>
                                  </m:r>
                                </m:e>
                                <m:sup>
                                  <m:r>
                                    <a:rPr sz="2800">
                                      <a:latin typeface="Cambria Math"/>
                                    </a:rPr>
                                    <m:t>2</m:t>
                                  </m:r>
                                </m:sup>
                              </m:sSup>
                            </m:oMath>
                          </a14:m>
                          <a:endParaRPr sz="2800"/>
                        </a:p>
                      </a:txBody>
                      <a:tcPr anchor="ctr"/>
                    </a:tc>
                    <a:tc>
                      <a:txBody>
                        <a:bodyPr/>
                        <a:lstStyle/>
                        <a:p>
                          <a:pPr algn="l">
                            <a:defRPr b="1"/>
                          </a:pPr>
                          <a:r>
                            <a:rPr lang="en-US" sz="2100" b="0" dirty="0"/>
                            <a:t>Rewrite the equation in exponential form.</a:t>
                          </a:r>
                          <a:endParaRPr sz="2100" b="0" dirty="0"/>
                        </a:p>
                      </a:txBody>
                      <a:tcPr anchor="ctr"/>
                    </a:tc>
                    <a:extLst>
                      <a:ext uri="{0D108BD9-81ED-4DB2-BD59-A6C34878D82A}">
                        <a16:rowId xmlns:a16="http://schemas.microsoft.com/office/drawing/2014/main" val="10001"/>
                      </a:ext>
                    </a:extLst>
                  </a:tr>
                  <a:tr h="370840">
                    <a:tc>
                      <a:txBody>
                        <a:bodyPr/>
                        <a:lstStyle/>
                        <a:p>
                          <a:pPr algn="r">
                            <a:defRPr sz="1800"/>
                          </a:pPr>
                          <a:r>
                            <a:rPr sz="2800" dirty="0"/>
                            <a:t>​</a:t>
                          </a:r>
                          <a14:m>
                            <m:oMath xmlns:m="http://schemas.openxmlformats.org/officeDocument/2006/math">
                              <m:r>
                                <a:rPr sz="2800">
                                  <a:latin typeface="Cambria Math"/>
                                </a:rPr>
                                <m:t>3</m:t>
                              </m:r>
                              <m:r>
                                <a:rPr sz="2800">
                                  <a:latin typeface="Cambria Math"/>
                                </a:rPr>
                                <m:t>𝑥</m:t>
                              </m:r>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=51</m:t>
                              </m:r>
                            </m:oMath>
                          </a14:m>
                          <a:endParaRPr sz="2800" dirty="0"/>
                        </a:p>
                      </a:txBody>
                      <a:tcPr anchor="ctr"/>
                    </a:tc>
                    <a:tc>
                      <a:txBody>
                        <a:bodyPr/>
                        <a:lstStyle/>
                        <a:p>
                          <a:pPr algn="l">
                            <a:defRPr sz="1100" b="1"/>
                          </a:pPr>
                          <a:r>
                            <a:rPr sz="2100" b="0" dirty="0"/>
                            <a:t>Simplify and solve for</a:t>
                          </a:r>
                          <a:r>
                            <a:rPr lang="en-US" sz="2100" b="0" baseline="0" dirty="0"/>
                            <a:t> </a:t>
                          </a:r>
                          <a:r>
                            <a:rPr lang="en-US" sz="2100" b="0" i="1" baseline="0" dirty="0"/>
                            <a:t>x</a:t>
                          </a:r>
                          <a:r>
                            <a:rPr sz="2100" b="0" dirty="0"/>
                            <a:t>.</a:t>
                          </a:r>
                        </a:p>
                      </a:txBody>
                      <a:tcPr anchor="ctr"/>
                    </a:tc>
                    <a:extLst>
                      <a:ext uri="{0D108BD9-81ED-4DB2-BD59-A6C34878D82A}">
                        <a16:rowId xmlns:a16="http://schemas.microsoft.com/office/drawing/2014/main" val="10002"/>
                      </a:ext>
                    </a:extLst>
                  </a:tr>
                  <a:tr h="370840">
                    <a:tc>
                      <a:txBody>
                        <a:bodyPr/>
                        <a:lstStyle/>
                        <a:p>
                          <a:pPr algn="r">
                            <a:defRPr sz="1800"/>
                          </a:pPr>
                          <a:r>
                            <a:rPr lang="en-US" sz="2800" dirty="0"/>
                            <a:t> </a:t>
                          </a:r>
                          <a14:m>
                            <m:oMath xmlns:m="http://schemas.openxmlformats.org/officeDocument/2006/math">
                              <m:r>
                                <a:rPr sz="2800">
                                  <a:latin typeface="Cambria Math"/>
                                </a:rPr>
                                <m:t>𝑥</m:t>
                              </m:r>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=17</m:t>
                              </m:r>
                            </m:oMath>
                          </a14:m>
                          <a:endParaRPr sz="2800" dirty="0"/>
                        </a:p>
                      </a:txBody>
                      <a:tcPr anchor="ctr"/>
                    </a:tc>
                    <a:tc>
                      <a:txBody>
                        <a:bodyPr/>
                        <a:lstStyle/>
                        <a:p>
                          <a:pPr algn="l"/>
                          <a:endParaRPr sz="2100" b="0" dirty="0"/>
                        </a:p>
                      </a:txBody>
                      <a:tcPr anchor="ctr"/>
                    </a:tc>
                    <a:extLst>
                      <a:ext uri="{0D108BD9-81ED-4DB2-BD59-A6C34878D82A}">
                        <a16:rowId xmlns:a16="http://schemas.microsoft.com/office/drawing/2014/main" val="10003"/>
                      </a:ext>
                    </a:extLst>
                  </a:tr>
                </a:tbl>
              </a:graphicData>
            </a:graphic>
          </p:graphicFrame>
        </mc:Choice>
        <mc:Fallback>
          <p:graphicFrame>
            <p:nvGraphicFramePr>
              <p:cNvPr id="4" name="Table Placeholder 2">
                <a:extLst>
                  <a:ext uri="{FF2B5EF4-FFF2-40B4-BE49-F238E27FC236}">
                    <a16:creationId xmlns:a16="http://schemas.microsoft.com/office/drawing/2014/main" id="{F6E95879-0CF2-4757-ABEC-D70319F34C5E}"/>
                  </a:ext>
                </a:extLst>
              </p:cNvPr>
              <p:cNvGraphicFramePr>
                <a:graphicFrameLocks/>
              </p:cNvGraphicFramePr>
              <p:nvPr>
                <p:extLst>
                  <p:ext uri="{D42A27DB-BD31-4B8C-83A1-F6EECF244321}">
                    <p14:modId xmlns:p14="http://schemas.microsoft.com/office/powerpoint/2010/main" val="411752130"/>
                  </p:ext>
                </p:extLst>
              </p:nvPr>
            </p:nvGraphicFramePr>
            <p:xfrm>
              <a:off x="457200" y="3810000"/>
              <a:ext cx="8229600" cy="2072640"/>
            </p:xfrm>
            <a:graphic>
              <a:graphicData uri="http://schemas.openxmlformats.org/drawingml/2006/table">
                <a:tbl>
                  <a:tblPr firstRow="1" bandRow="1">
                    <a:tableStyleId>{2D5ABB26-0587-4C30-8999-92F81FD0307C}</a:tableStyleId>
                  </a:tblPr>
                  <a:tblGrid>
                    <a:gridCol w="22098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4724400">
                      <a:extLst>
                        <a:ext uri="{9D8B030D-6E8A-4147-A177-3AD203B41FA5}">
                          <a16:colId xmlns:a16="http://schemas.microsoft.com/office/drawing/2014/main" val="20002"/>
                        </a:ext>
                      </a:extLst>
                    </a:gridCol>
                  </a:tblGrid>
                  <a:tr h="518160">
                    <a:tc>
                      <a:txBody>
                        <a:bodyPr/>
                        <a:lstStyle/>
                        <a:p>
                          <a:endParaRPr lang="en-US"/>
                        </a:p>
                      </a:txBody>
                      <a:tcPr anchor="ctr">
                        <a:blipFill>
                          <a:blip r:embed="rId2"/>
                          <a:stretch>
                            <a:fillRect t="-10588" r="-271901" b="-334118"/>
                          </a:stretch>
                        </a:blipFill>
                      </a:tcPr>
                    </a:tc>
                    <a:tc>
                      <a:txBody>
                        <a:bodyPr/>
                        <a:lstStyle/>
                        <a:p>
                          <a:endParaRPr lang="en-US"/>
                        </a:p>
                      </a:txBody>
                      <a:tcPr anchor="ctr">
                        <a:blipFill>
                          <a:blip r:embed="rId2"/>
                          <a:stretch>
                            <a:fillRect l="-171226" t="-10588" r="-365566" b="-334118"/>
                          </a:stretch>
                        </a:blipFill>
                      </a:tcPr>
                    </a:tc>
                    <a:tc>
                      <a:txBody>
                        <a:bodyPr/>
                        <a:lstStyle/>
                        <a:p>
                          <a:pPr algn="l"/>
                          <a:endParaRPr sz="2100" b="0" dirty="0"/>
                        </a:p>
                      </a:txBody>
                      <a:tcPr anchor="ctr"/>
                    </a:tc>
                    <a:extLst>
                      <a:ext uri="{0D108BD9-81ED-4DB2-BD59-A6C34878D82A}">
                        <a16:rowId xmlns:a16="http://schemas.microsoft.com/office/drawing/2014/main" val="10000"/>
                      </a:ext>
                    </a:extLst>
                  </a:tr>
                  <a:tr h="518160">
                    <a:tc>
                      <a:txBody>
                        <a:bodyPr/>
                        <a:lstStyle/>
                        <a:p>
                          <a:endParaRPr lang="en-US"/>
                        </a:p>
                      </a:txBody>
                      <a:tcPr anchor="ctr">
                        <a:blipFill>
                          <a:blip r:embed="rId2"/>
                          <a:stretch>
                            <a:fillRect t="-110588" r="-271901" b="-234118"/>
                          </a:stretch>
                        </a:blipFill>
                      </a:tcPr>
                    </a:tc>
                    <a:tc>
                      <a:txBody>
                        <a:bodyPr/>
                        <a:lstStyle/>
                        <a:p>
                          <a:endParaRPr lang="en-US"/>
                        </a:p>
                      </a:txBody>
                      <a:tcPr anchor="ctr">
                        <a:blipFill>
                          <a:blip r:embed="rId2"/>
                          <a:stretch>
                            <a:fillRect l="-171226" t="-110588" r="-365566" b="-234118"/>
                          </a:stretch>
                        </a:blipFill>
                      </a:tcPr>
                    </a:tc>
                    <a:tc>
                      <a:txBody>
                        <a:bodyPr/>
                        <a:lstStyle/>
                        <a:p>
                          <a:pPr algn="l">
                            <a:defRPr b="1"/>
                          </a:pPr>
                          <a:r>
                            <a:rPr lang="en-US" sz="2100" b="0" dirty="0"/>
                            <a:t>Rewrite the equation in exponential form.</a:t>
                          </a:r>
                          <a:endParaRPr sz="2100" b="0" dirty="0"/>
                        </a:p>
                      </a:txBody>
                      <a:tcPr anchor="ctr"/>
                    </a:tc>
                    <a:extLst>
                      <a:ext uri="{0D108BD9-81ED-4DB2-BD59-A6C34878D82A}">
                        <a16:rowId xmlns:a16="http://schemas.microsoft.com/office/drawing/2014/main" val="10001"/>
                      </a:ext>
                    </a:extLst>
                  </a:tr>
                  <a:tr h="518160">
                    <a:tc>
                      <a:txBody>
                        <a:bodyPr/>
                        <a:lstStyle/>
                        <a:p>
                          <a:endParaRPr lang="en-US"/>
                        </a:p>
                      </a:txBody>
                      <a:tcPr anchor="ctr">
                        <a:blipFill>
                          <a:blip r:embed="rId2"/>
                          <a:stretch>
                            <a:fillRect t="-210588" r="-271901" b="-134118"/>
                          </a:stretch>
                        </a:blipFill>
                      </a:tcPr>
                    </a:tc>
                    <a:tc>
                      <a:txBody>
                        <a:bodyPr/>
                        <a:lstStyle/>
                        <a:p>
                          <a:endParaRPr lang="en-US"/>
                        </a:p>
                      </a:txBody>
                      <a:tcPr anchor="ctr">
                        <a:blipFill>
                          <a:blip r:embed="rId2"/>
                          <a:stretch>
                            <a:fillRect l="-171226" t="-210588" r="-365566" b="-134118"/>
                          </a:stretch>
                        </a:blipFill>
                      </a:tcPr>
                    </a:tc>
                    <a:tc>
                      <a:txBody>
                        <a:bodyPr/>
                        <a:lstStyle/>
                        <a:p>
                          <a:pPr algn="l">
                            <a:defRPr sz="1100" b="1"/>
                          </a:pPr>
                          <a:r>
                            <a:rPr sz="2100" b="0" dirty="0"/>
                            <a:t>Simplify and solve for</a:t>
                          </a:r>
                          <a:r>
                            <a:rPr lang="en-US" sz="2100" b="0" baseline="0" dirty="0"/>
                            <a:t> </a:t>
                          </a:r>
                          <a:r>
                            <a:rPr lang="en-US" sz="2100" b="0" i="1" baseline="0" dirty="0"/>
                            <a:t>x</a:t>
                          </a:r>
                          <a:r>
                            <a:rPr sz="2100" b="0" dirty="0"/>
                            <a:t>.</a:t>
                          </a:r>
                        </a:p>
                      </a:txBody>
                      <a:tcPr anchor="ctr"/>
                    </a:tc>
                    <a:extLst>
                      <a:ext uri="{0D108BD9-81ED-4DB2-BD59-A6C34878D82A}">
                        <a16:rowId xmlns:a16="http://schemas.microsoft.com/office/drawing/2014/main" val="10002"/>
                      </a:ext>
                    </a:extLst>
                  </a:tr>
                  <a:tr h="518160">
                    <a:tc>
                      <a:txBody>
                        <a:bodyPr/>
                        <a:lstStyle/>
                        <a:p>
                          <a:endParaRPr lang="en-US"/>
                        </a:p>
                      </a:txBody>
                      <a:tcPr anchor="ctr">
                        <a:blipFill>
                          <a:blip r:embed="rId2"/>
                          <a:stretch>
                            <a:fillRect t="-310588" r="-271901" b="-34118"/>
                          </a:stretch>
                        </a:blipFill>
                      </a:tcPr>
                    </a:tc>
                    <a:tc>
                      <a:txBody>
                        <a:bodyPr/>
                        <a:lstStyle/>
                        <a:p>
                          <a:endParaRPr lang="en-US"/>
                        </a:p>
                      </a:txBody>
                      <a:tcPr anchor="ctr">
                        <a:blipFill>
                          <a:blip r:embed="rId2"/>
                          <a:stretch>
                            <a:fillRect l="-171226" t="-310588" r="-365566" b="-34118"/>
                          </a:stretch>
                        </a:blipFill>
                      </a:tcPr>
                    </a:tc>
                    <a:tc>
                      <a:txBody>
                        <a:bodyPr/>
                        <a:lstStyle/>
                        <a:p>
                          <a:pPr algn="l"/>
                          <a:endParaRPr sz="2100" b="0" dirty="0"/>
                        </a:p>
                      </a:txBody>
                      <a:tcPr anchor="ct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100" dirty="0"/>
              <a:t>Example </a:t>
            </a:r>
            <a:r>
              <a:rPr lang="en-US" sz="3100" dirty="0"/>
              <a:t>8</a:t>
            </a:r>
            <a:r>
              <a:rPr sz="3100" dirty="0"/>
              <a:t>: Solving Logarithmic Equations</a:t>
            </a:r>
            <a:r>
              <a:rPr lang="en-US" sz="3100" dirty="0">
                <a:latin typeface="Calibri" panose="020F0502020204030204" pitchFamily="34" charset="0"/>
                <a:ea typeface="Calibri" panose="020F0502020204030204" pitchFamily="34" charset="0"/>
                <a:cs typeface="Calibri" panose="020F0502020204030204" pitchFamily="34" charset="0"/>
              </a:rPr>
              <a:t>—</a:t>
            </a:r>
            <a:r>
              <a:rPr lang="en-US" sz="3100" dirty="0"/>
              <a:t>Slide 1</a:t>
            </a:r>
            <a:endParaRPr sz="31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Solve the equation </a:t>
                </a:r>
                <a:endParaRPr lang="en-US" sz="2800" dirty="0"/>
              </a:p>
              <a:p>
                <a:pPr algn="ctr">
                  <a:defRPr sz="2800"/>
                </a:pPr>
                <a14:m>
                  <m:oMath xmlns:m="http://schemas.openxmlformats.org/officeDocument/2006/math">
                    <m:func>
                      <m:funcPr>
                        <m:ctrlPr>
                          <a:rPr i="1">
                            <a:latin typeface="Cambria Math" panose="02040503050406030204" pitchFamily="18" charset="0"/>
                          </a:rPr>
                        </m:ctrlPr>
                      </m:funcPr>
                      <m:fName>
                        <m:sSub>
                          <m:sSubPr>
                            <m:ctrlPr>
                              <a:rPr i="1">
                                <a:latin typeface="Cambria Math" panose="02040503050406030204" pitchFamily="18" charset="0"/>
                              </a:rPr>
                            </m:ctrlPr>
                          </m:sSubPr>
                          <m:e>
                            <m:r>
                              <m:rPr>
                                <m:sty m:val="p"/>
                              </m:rPr>
                              <a:rPr>
                                <a:latin typeface="Cambria Math" panose="02040503050406030204" pitchFamily="18" charset="0"/>
                              </a:rPr>
                              <m:t>log</m:t>
                            </m:r>
                          </m:e>
                          <m:sub>
                            <m:r>
                              <a:rPr>
                                <a:latin typeface="Cambria Math" panose="02040503050406030204" pitchFamily="18" charset="0"/>
                              </a:rPr>
                              <m:t>5</m:t>
                            </m:r>
                          </m:sub>
                        </m:sSub>
                      </m:fName>
                      <m:e>
                        <m:r>
                          <a:rPr>
                            <a:latin typeface="Cambria Math" panose="02040503050406030204" pitchFamily="18" charset="0"/>
                          </a:rPr>
                          <m:t>𝑥</m:t>
                        </m:r>
                      </m:e>
                    </m:func>
                    <m:r>
                      <a:rPr>
                        <a:latin typeface="Cambria Math" panose="02040503050406030204" pitchFamily="18" charset="0"/>
                      </a:rPr>
                      <m:t>=</m:t>
                    </m:r>
                    <m:func>
                      <m:funcPr>
                        <m:ctrlPr>
                          <a:rPr i="1">
                            <a:latin typeface="Cambria Math" panose="02040503050406030204" pitchFamily="18" charset="0"/>
                          </a:rPr>
                        </m:ctrlPr>
                      </m:funcPr>
                      <m:fName>
                        <m:sSub>
                          <m:sSubPr>
                            <m:ctrlPr>
                              <a:rPr i="1">
                                <a:latin typeface="Cambria Math" panose="02040503050406030204" pitchFamily="18" charset="0"/>
                              </a:rPr>
                            </m:ctrlPr>
                          </m:sSubPr>
                          <m:e>
                            <m:r>
                              <m:rPr>
                                <m:sty m:val="p"/>
                              </m:rPr>
                              <a:rPr>
                                <a:latin typeface="Cambria Math" panose="02040503050406030204" pitchFamily="18" charset="0"/>
                              </a:rPr>
                              <m:t>log</m:t>
                            </m:r>
                          </m:e>
                          <m:sub>
                            <m:r>
                              <a:rPr>
                                <a:latin typeface="Cambria Math" panose="02040503050406030204" pitchFamily="18" charset="0"/>
                              </a:rPr>
                              <m:t>5</m:t>
                            </m:r>
                          </m:sub>
                        </m:sSub>
                      </m:fName>
                      <m:e>
                        <m:d>
                          <m:dPr>
                            <m:ctrlPr>
                              <a:rPr i="1">
                                <a:latin typeface="Cambria Math" panose="02040503050406030204" pitchFamily="18" charset="0"/>
                              </a:rPr>
                            </m:ctrlPr>
                          </m:dPr>
                          <m:e>
                            <m:r>
                              <a:rPr>
                                <a:latin typeface="Cambria Math" panose="02040503050406030204" pitchFamily="18" charset="0"/>
                              </a:rPr>
                              <m:t>2</m:t>
                            </m:r>
                            <m:r>
                              <a:rPr>
                                <a:latin typeface="Cambria Math" panose="02040503050406030204" pitchFamily="18" charset="0"/>
                              </a:rPr>
                              <m:t>𝑥</m:t>
                            </m:r>
                            <m:r>
                              <a:rPr>
                                <a:latin typeface="Cambria Math" panose="02040503050406030204" pitchFamily="18" charset="0"/>
                              </a:rPr>
                              <m:t>+3</m:t>
                            </m:r>
                          </m:e>
                        </m:d>
                      </m:e>
                    </m:func>
                    <m:r>
                      <a:rPr>
                        <a:latin typeface="Cambria Math" panose="02040503050406030204" pitchFamily="18" charset="0"/>
                      </a:rPr>
                      <m:t>−</m:t>
                    </m:r>
                    <m:func>
                      <m:funcPr>
                        <m:ctrlPr>
                          <a:rPr i="1">
                            <a:latin typeface="Cambria Math" panose="02040503050406030204" pitchFamily="18" charset="0"/>
                          </a:rPr>
                        </m:ctrlPr>
                      </m:funcPr>
                      <m:fName>
                        <m:sSub>
                          <m:sSubPr>
                            <m:ctrlPr>
                              <a:rPr i="1">
                                <a:latin typeface="Cambria Math" panose="02040503050406030204" pitchFamily="18" charset="0"/>
                              </a:rPr>
                            </m:ctrlPr>
                          </m:sSubPr>
                          <m:e>
                            <m:r>
                              <m:rPr>
                                <m:sty m:val="p"/>
                              </m:rPr>
                              <a:rPr>
                                <a:latin typeface="Cambria Math" panose="02040503050406030204" pitchFamily="18" charset="0"/>
                              </a:rPr>
                              <m:t>log</m:t>
                            </m:r>
                          </m:e>
                          <m:sub>
                            <m:r>
                              <a:rPr>
                                <a:latin typeface="Cambria Math" panose="02040503050406030204" pitchFamily="18" charset="0"/>
                              </a:rPr>
                              <m:t>5</m:t>
                            </m:r>
                          </m:sub>
                        </m:sSub>
                      </m:fName>
                      <m:e>
                        <m:d>
                          <m:dPr>
                            <m:ctrlPr>
                              <a:rPr i="1">
                                <a:latin typeface="Cambria Math" panose="02040503050406030204" pitchFamily="18" charset="0"/>
                              </a:rPr>
                            </m:ctrlPr>
                          </m:dPr>
                          <m:e>
                            <m:r>
                              <a:rPr>
                                <a:latin typeface="Cambria Math" panose="02040503050406030204" pitchFamily="18" charset="0"/>
                              </a:rPr>
                              <m:t>2</m:t>
                            </m:r>
                            <m:r>
                              <a:rPr>
                                <a:latin typeface="Cambria Math" panose="02040503050406030204" pitchFamily="18" charset="0"/>
                              </a:rPr>
                              <m:t>𝑥</m:t>
                            </m:r>
                            <m:r>
                              <a:rPr>
                                <a:latin typeface="Cambria Math" panose="02040503050406030204" pitchFamily="18" charset="0"/>
                              </a:rPr>
                              <m:t>−3</m:t>
                            </m:r>
                          </m:e>
                        </m:d>
                      </m:e>
                    </m:func>
                  </m:oMath>
                </a14:m>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p>
        </p:txBody>
      </p:sp>
      <p:sp>
        <p:nvSpPr>
          <p:cNvPr id="3" name="Text Placeholder 2"/>
          <p:cNvSpPr>
            <a:spLocks noGrp="1"/>
          </p:cNvSpPr>
          <p:nvPr>
            <p:ph type="body" sz="quarter" idx="10"/>
          </p:nvPr>
        </p:nvSpPr>
        <p:spPr>
          <a:ln>
            <a:solidFill>
              <a:srgbClr val="FF0000"/>
            </a:solidFill>
          </a:ln>
        </p:spPr>
        <p:txBody>
          <a:bodyPr>
            <a:normAutofit/>
          </a:bodyPr>
          <a:lstStyle/>
          <a:p>
            <a:r>
              <a:rPr sz="2800" dirty="0"/>
              <a:t>We need to check for extraneous solutions when solving logarithmic equations.</a:t>
            </a:r>
            <a:r>
              <a:rPr lang="en-US" sz="2800" dirty="0"/>
              <a:t> </a:t>
            </a:r>
            <a:r>
              <a:rPr sz="2800" dirty="0"/>
              <a:t>In particular, remember that logarithms of negative numbers are undefined.</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100" dirty="0"/>
              <a:t>Example 8: Solving Logarithmic Equations</a:t>
            </a:r>
            <a:r>
              <a:rPr lang="en-US" sz="3100" dirty="0">
                <a:latin typeface="Calibri" panose="020F0502020204030204" pitchFamily="34" charset="0"/>
                <a:ea typeface="Calibri" panose="020F0502020204030204" pitchFamily="34" charset="0"/>
                <a:cs typeface="Calibri" panose="020F0502020204030204" pitchFamily="34" charset="0"/>
              </a:rPr>
              <a:t>—</a:t>
            </a:r>
            <a:r>
              <a:rPr lang="en-US" sz="3100" dirty="0"/>
              <a:t>Slide 2</a:t>
            </a:r>
            <a:endParaRPr sz="3100" dirty="0"/>
          </a:p>
        </p:txBody>
      </p:sp>
      <p:sp>
        <p:nvSpPr>
          <p:cNvPr id="3" name="Text Placeholder 2"/>
          <p:cNvSpPr>
            <a:spLocks noGrp="1"/>
          </p:cNvSpPr>
          <p:nvPr>
            <p:ph type="body" sz="quarter" idx="10"/>
          </p:nvPr>
        </p:nvSpPr>
        <p:spPr/>
        <p:txBody>
          <a:bodyPr>
            <a:normAutofit/>
          </a:bodyPr>
          <a:lstStyle/>
          <a:p>
            <a:r>
              <a:rPr sz="2800" b="1"/>
              <a:t>Solution</a:t>
            </a:r>
          </a:p>
          <a:p>
            <a:r>
              <a:rPr sz="2800"/>
              <a:t>This is an example of a logarithmic equation that is not easily solved in logarithmic form. Once a few properties of logarithms have been utilized, the equation can be rewritten in a very familiar form.</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100" dirty="0"/>
              <a:t>Example 8: Solving Logarithmic Equations</a:t>
            </a:r>
            <a:r>
              <a:rPr lang="en-US" sz="3100" dirty="0">
                <a:latin typeface="Calibri" panose="020F0502020204030204" pitchFamily="34" charset="0"/>
                <a:ea typeface="Calibri" panose="020F0502020204030204" pitchFamily="34" charset="0"/>
                <a:cs typeface="Calibri" panose="020F0502020204030204" pitchFamily="34" charset="0"/>
              </a:rPr>
              <a:t>—</a:t>
            </a:r>
            <a:r>
              <a:rPr lang="en-US" sz="3100" dirty="0"/>
              <a:t>Slide 3</a:t>
            </a:r>
            <a:endParaRPr sz="3100" dirty="0"/>
          </a:p>
        </p:txBody>
      </p:sp>
      <mc:AlternateContent xmlns:mc="http://schemas.openxmlformats.org/markup-compatibility/2006">
        <mc:Choice xmlns:a14="http://schemas.microsoft.com/office/drawing/2010/main" Requires="a14">
          <p:graphicFrame>
            <p:nvGraphicFramePr>
              <p:cNvPr id="3" name="Table Placeholder 2"/>
              <p:cNvGraphicFramePr>
                <a:graphicFrameLocks noGrp="1"/>
              </p:cNvGraphicFramePr>
              <p:nvPr>
                <p:ph type="tbl" sz="quarter" idx="10"/>
                <p:extLst>
                  <p:ext uri="{D42A27DB-BD31-4B8C-83A1-F6EECF244321}">
                    <p14:modId xmlns:p14="http://schemas.microsoft.com/office/powerpoint/2010/main" val="3792372758"/>
                  </p:ext>
                </p:extLst>
              </p:nvPr>
            </p:nvGraphicFramePr>
            <p:xfrm>
              <a:off x="152400" y="1036320"/>
              <a:ext cx="8839200" cy="4754880"/>
            </p:xfrm>
            <a:graphic>
              <a:graphicData uri="http://schemas.openxmlformats.org/drawingml/2006/table">
                <a:tbl>
                  <a:tblPr firstRow="1" bandRow="1">
                    <a:tableStyleId>{2D5ABB26-0587-4C30-8999-92F81FD0307C}</a:tableStyleId>
                  </a:tblPr>
                  <a:tblGrid>
                    <a:gridCol w="2093976">
                      <a:extLst>
                        <a:ext uri="{9D8B030D-6E8A-4147-A177-3AD203B41FA5}">
                          <a16:colId xmlns:a16="http://schemas.microsoft.com/office/drawing/2014/main" val="20000"/>
                        </a:ext>
                      </a:extLst>
                    </a:gridCol>
                    <a:gridCol w="3867912">
                      <a:extLst>
                        <a:ext uri="{9D8B030D-6E8A-4147-A177-3AD203B41FA5}">
                          <a16:colId xmlns:a16="http://schemas.microsoft.com/office/drawing/2014/main" val="20001"/>
                        </a:ext>
                      </a:extLst>
                    </a:gridCol>
                    <a:gridCol w="2877312">
                      <a:extLst>
                        <a:ext uri="{9D8B030D-6E8A-4147-A177-3AD203B41FA5}">
                          <a16:colId xmlns:a16="http://schemas.microsoft.com/office/drawing/2014/main" val="2511931435"/>
                        </a:ext>
                      </a:extLst>
                    </a:gridCol>
                  </a:tblGrid>
                  <a:tr h="594360">
                    <a:tc>
                      <a:txBody>
                        <a:bodyPr/>
                        <a:lstStyle/>
                        <a:p>
                          <a:pPr algn="r">
                            <a:defRPr sz="1800"/>
                          </a:pPr>
                          <a:r>
                            <a:rPr sz="2200" dirty="0"/>
                            <a:t>​</a:t>
                          </a:r>
                          <a14:m>
                            <m:oMath xmlns:m="http://schemas.openxmlformats.org/officeDocument/2006/math">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r>
                                <a:rPr sz="2200">
                                  <a:latin typeface="Cambria Math"/>
                                </a:rPr>
                                <m:t>⁡</m:t>
                              </m:r>
                              <m:r>
                                <a:rPr sz="2200">
                                  <a:latin typeface="Cambria Math"/>
                                </a:rPr>
                                <m:t>𝑥</m:t>
                              </m:r>
                            </m:oMath>
                          </a14:m>
                          <a:endParaRPr sz="2200" dirty="0"/>
                        </a:p>
                      </a:txBody>
                      <a:tcPr anchor="ctr"/>
                    </a:tc>
                    <a:tc>
                      <a:txBody>
                        <a:bodyPr/>
                        <a:lstStyle/>
                        <a:p>
                          <a:pPr algn="l">
                            <a:defRPr sz="1800"/>
                          </a:pPr>
                          <a:r>
                            <a:rPr sz="2200" dirty="0"/>
                            <a:t>​</a:t>
                          </a:r>
                          <a14:m>
                            <m:oMath xmlns:m="http://schemas.openxmlformats.org/officeDocument/2006/math">
                              <m:r>
                                <a:rPr sz="2200">
                                  <a:latin typeface="Cambria Math"/>
                                </a:rPr>
                                <m:t>=</m:t>
                              </m:r>
                              <m:func>
                                <m:funcPr>
                                  <m:ctrlPr>
                                    <a:rPr sz="2200" i="1">
                                      <a:latin typeface="Cambria Math" panose="02040503050406030204" pitchFamily="18" charset="0"/>
                                    </a:rPr>
                                  </m:ctrlPr>
                                </m:funcPr>
                                <m:fName>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fName>
                                <m:e>
                                  <m:d>
                                    <m:dPr>
                                      <m:ctrlPr>
                                        <a:rPr sz="2200" i="1">
                                          <a:latin typeface="Cambria Math" panose="02040503050406030204" pitchFamily="18" charset="0"/>
                                        </a:rPr>
                                      </m:ctrlPr>
                                    </m:dPr>
                                    <m:e>
                                      <m:r>
                                        <a:rPr sz="2200">
                                          <a:latin typeface="Cambria Math"/>
                                        </a:rPr>
                                        <m:t>2</m:t>
                                      </m:r>
                                      <m:r>
                                        <a:rPr sz="2200">
                                          <a:latin typeface="Cambria Math"/>
                                        </a:rPr>
                                        <m:t>𝑥</m:t>
                                      </m:r>
                                      <m:r>
                                        <a:rPr sz="2200">
                                          <a:latin typeface="Cambria Math"/>
                                        </a:rPr>
                                        <m:t>+3</m:t>
                                      </m:r>
                                    </m:e>
                                  </m:d>
                                </m:e>
                              </m:func>
                              <m:r>
                                <a:rPr sz="2200">
                                  <a:latin typeface="Cambria Math"/>
                                </a:rPr>
                                <m:t>−</m:t>
                              </m:r>
                              <m:func>
                                <m:funcPr>
                                  <m:ctrlPr>
                                    <a:rPr sz="2200" i="1">
                                      <a:latin typeface="Cambria Math" panose="02040503050406030204" pitchFamily="18" charset="0"/>
                                    </a:rPr>
                                  </m:ctrlPr>
                                </m:funcPr>
                                <m:fName>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fName>
                                <m:e>
                                  <m:d>
                                    <m:dPr>
                                      <m:ctrlPr>
                                        <a:rPr sz="2200" i="1">
                                          <a:latin typeface="Cambria Math" panose="02040503050406030204" pitchFamily="18" charset="0"/>
                                        </a:rPr>
                                      </m:ctrlPr>
                                    </m:dPr>
                                    <m:e>
                                      <m:r>
                                        <a:rPr sz="2200">
                                          <a:latin typeface="Cambria Math"/>
                                        </a:rPr>
                                        <m:t>2</m:t>
                                      </m:r>
                                      <m:r>
                                        <a:rPr sz="2200">
                                          <a:latin typeface="Cambria Math"/>
                                        </a:rPr>
                                        <m:t>𝑥</m:t>
                                      </m:r>
                                      <m:r>
                                        <a:rPr sz="2200">
                                          <a:latin typeface="Cambria Math"/>
                                        </a:rPr>
                                        <m:t>−3</m:t>
                                      </m:r>
                                    </m:e>
                                  </m:d>
                                </m:e>
                              </m:func>
                            </m:oMath>
                          </a14:m>
                          <a:endParaRPr sz="2200" dirty="0"/>
                        </a:p>
                      </a:txBody>
                      <a:tcPr anchor="ctr"/>
                    </a:tc>
                    <a:tc>
                      <a:txBody>
                        <a:bodyPr/>
                        <a:lstStyle/>
                        <a:p>
                          <a:pPr algn="l">
                            <a:defRPr sz="1800"/>
                          </a:pPr>
                          <a:endParaRPr sz="1600" dirty="0"/>
                        </a:p>
                      </a:txBody>
                      <a:tcPr anchor="ctr"/>
                    </a:tc>
                    <a:extLst>
                      <a:ext uri="{0D108BD9-81ED-4DB2-BD59-A6C34878D82A}">
                        <a16:rowId xmlns:a16="http://schemas.microsoft.com/office/drawing/2014/main" val="10000"/>
                      </a:ext>
                    </a:extLst>
                  </a:tr>
                  <a:tr h="594360">
                    <a:tc>
                      <a:txBody>
                        <a:bodyPr/>
                        <a:lstStyle/>
                        <a:p>
                          <a:pPr algn="r">
                            <a:defRPr sz="1800"/>
                          </a:pPr>
                          <a:r>
                            <a:rPr sz="2200" dirty="0"/>
                            <a:t>​</a:t>
                          </a:r>
                          <a14:m>
                            <m:oMath xmlns:m="http://schemas.openxmlformats.org/officeDocument/2006/math">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r>
                                <a:rPr sz="2200">
                                  <a:latin typeface="Cambria Math"/>
                                </a:rPr>
                                <m:t>⁡</m:t>
                              </m:r>
                              <m:r>
                                <a:rPr sz="2200">
                                  <a:latin typeface="Cambria Math"/>
                                </a:rPr>
                                <m:t>𝑥</m:t>
                              </m:r>
                            </m:oMath>
                          </a14:m>
                          <a:endParaRPr sz="2200" dirty="0"/>
                        </a:p>
                      </a:txBody>
                      <a:tcPr anchor="ctr"/>
                    </a:tc>
                    <a:tc>
                      <a:txBody>
                        <a:bodyPr/>
                        <a:lstStyle/>
                        <a:p>
                          <a:pPr algn="l">
                            <a:defRPr sz="1800"/>
                          </a:pPr>
                          <a:r>
                            <a:rPr sz="2200" dirty="0"/>
                            <a:t>​</a:t>
                          </a:r>
                          <a14:m>
                            <m:oMath xmlns:m="http://schemas.openxmlformats.org/officeDocument/2006/math">
                              <m:r>
                                <a:rPr sz="2200">
                                  <a:latin typeface="Cambria Math"/>
                                </a:rPr>
                                <m:t>=</m:t>
                              </m:r>
                              <m:func>
                                <m:funcPr>
                                  <m:ctrlPr>
                                    <a:rPr sz="2200" i="1">
                                      <a:latin typeface="Cambria Math" panose="02040503050406030204" pitchFamily="18" charset="0"/>
                                    </a:rPr>
                                  </m:ctrlPr>
                                </m:funcPr>
                                <m:fName>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fName>
                                <m:e>
                                  <m:d>
                                    <m:dPr>
                                      <m:ctrlPr>
                                        <a:rPr sz="2200" i="1">
                                          <a:latin typeface="Cambria Math" panose="02040503050406030204" pitchFamily="18" charset="0"/>
                                        </a:rPr>
                                      </m:ctrlPr>
                                    </m:dPr>
                                    <m:e>
                                      <m:f>
                                        <m:fPr>
                                          <m:ctrlPr>
                                            <a:rPr sz="2200" i="1">
                                              <a:latin typeface="Cambria Math" panose="02040503050406030204" pitchFamily="18" charset="0"/>
                                            </a:rPr>
                                          </m:ctrlPr>
                                        </m:fPr>
                                        <m:num>
                                          <m:r>
                                            <a:rPr sz="2200">
                                              <a:latin typeface="Cambria Math"/>
                                            </a:rPr>
                                            <m:t>2</m:t>
                                          </m:r>
                                          <m:r>
                                            <a:rPr sz="2200">
                                              <a:latin typeface="Cambria Math"/>
                                            </a:rPr>
                                            <m:t>𝑥</m:t>
                                          </m:r>
                                          <m:r>
                                            <a:rPr sz="2200">
                                              <a:latin typeface="Cambria Math"/>
                                            </a:rPr>
                                            <m:t>+3</m:t>
                                          </m:r>
                                        </m:num>
                                        <m:den>
                                          <m:r>
                                            <a:rPr sz="2200">
                                              <a:latin typeface="Cambria Math"/>
                                            </a:rPr>
                                            <m:t>2</m:t>
                                          </m:r>
                                          <m:r>
                                            <a:rPr sz="2200">
                                              <a:latin typeface="Cambria Math"/>
                                            </a:rPr>
                                            <m:t>𝑥</m:t>
                                          </m:r>
                                          <m:r>
                                            <a:rPr sz="2200">
                                              <a:latin typeface="Cambria Math"/>
                                            </a:rPr>
                                            <m:t>−3</m:t>
                                          </m:r>
                                        </m:den>
                                      </m:f>
                                    </m:e>
                                  </m:d>
                                </m:e>
                              </m:func>
                            </m:oMath>
                          </a14:m>
                          <a:endParaRPr sz="2200" dirty="0"/>
                        </a:p>
                      </a:txBody>
                      <a:tcPr anchor="ctr"/>
                    </a:tc>
                    <a:tc>
                      <a:txBody>
                        <a:bodyPr/>
                        <a:lstStyle/>
                        <a:p>
                          <a:pPr algn="l">
                            <a:defRPr sz="1800"/>
                          </a:pPr>
                          <a:r>
                            <a:rPr lang="en-US" sz="1600" dirty="0"/>
                            <a:t>Combine terms using a property of logarithms.</a:t>
                          </a:r>
                          <a:endParaRPr sz="1600" dirty="0"/>
                        </a:p>
                      </a:txBody>
                      <a:tcPr anchor="ctr"/>
                    </a:tc>
                    <a:extLst>
                      <a:ext uri="{0D108BD9-81ED-4DB2-BD59-A6C34878D82A}">
                        <a16:rowId xmlns:a16="http://schemas.microsoft.com/office/drawing/2014/main" val="10001"/>
                      </a:ext>
                    </a:extLst>
                  </a:tr>
                  <a:tr h="594360">
                    <a:tc>
                      <a:txBody>
                        <a:bodyPr/>
                        <a:lstStyle/>
                        <a:p>
                          <a:pPr algn="r">
                            <a:defRPr sz="1800"/>
                          </a:pPr>
                          <a14:m>
                            <m:oMathPara xmlns:m="http://schemas.openxmlformats.org/officeDocument/2006/math">
                              <m:oMathParaPr>
                                <m:jc m:val="right"/>
                              </m:oMathParaPr>
                              <m:oMath xmlns:m="http://schemas.openxmlformats.org/officeDocument/2006/math">
                                <m:r>
                                  <a:rPr sz="2200">
                                    <a:latin typeface="Cambria Math"/>
                                  </a:rPr>
                                  <m:t>𝑥</m:t>
                                </m:r>
                              </m:oMath>
                            </m:oMathPara>
                          </a14:m>
                          <a:endParaRPr sz="2200" dirty="0"/>
                        </a:p>
                      </a:txBody>
                      <a:tcPr anchor="ctr"/>
                    </a:tc>
                    <a:tc>
                      <a:txBody>
                        <a:bodyPr/>
                        <a:lstStyle/>
                        <a:p>
                          <a:pPr algn="l">
                            <a:defRPr sz="1800"/>
                          </a:pPr>
                          <a:r>
                            <a:rPr sz="2200" dirty="0"/>
                            <a:t>​</a:t>
                          </a:r>
                          <a14:m>
                            <m:oMath xmlns:m="http://schemas.openxmlformats.org/officeDocument/2006/math">
                              <m:r>
                                <a:rPr sz="2200">
                                  <a:latin typeface="Cambria Math"/>
                                </a:rPr>
                                <m:t>=</m:t>
                              </m:r>
                              <m:f>
                                <m:fPr>
                                  <m:ctrlPr>
                                    <a:rPr sz="2200" i="1">
                                      <a:latin typeface="Cambria Math" panose="02040503050406030204" pitchFamily="18" charset="0"/>
                                    </a:rPr>
                                  </m:ctrlPr>
                                </m:fPr>
                                <m:num>
                                  <m:r>
                                    <a:rPr sz="2200">
                                      <a:latin typeface="Cambria Math"/>
                                    </a:rPr>
                                    <m:t>2</m:t>
                                  </m:r>
                                  <m:r>
                                    <a:rPr sz="2200">
                                      <a:latin typeface="Cambria Math"/>
                                    </a:rPr>
                                    <m:t>𝑥</m:t>
                                  </m:r>
                                  <m:r>
                                    <a:rPr sz="2200">
                                      <a:latin typeface="Cambria Math"/>
                                    </a:rPr>
                                    <m:t>+3</m:t>
                                  </m:r>
                                </m:num>
                                <m:den>
                                  <m:r>
                                    <a:rPr sz="2200">
                                      <a:latin typeface="Cambria Math"/>
                                    </a:rPr>
                                    <m:t>2</m:t>
                                  </m:r>
                                  <m:r>
                                    <a:rPr sz="2200">
                                      <a:latin typeface="Cambria Math"/>
                                    </a:rPr>
                                    <m:t>𝑥</m:t>
                                  </m:r>
                                  <m:r>
                                    <a:rPr sz="2200">
                                      <a:latin typeface="Cambria Math"/>
                                    </a:rPr>
                                    <m:t>−3</m:t>
                                  </m:r>
                                </m:den>
                              </m:f>
                            </m:oMath>
                          </a14:m>
                          <a:endParaRPr sz="2200" dirty="0"/>
                        </a:p>
                      </a:txBody>
                      <a:tcPr anchor="ctr"/>
                    </a:tc>
                    <a:tc>
                      <a:txBody>
                        <a:bodyPr/>
                        <a:lstStyle/>
                        <a:p>
                          <a:pPr algn="l">
                            <a:defRPr sz="1800"/>
                          </a:pPr>
                          <a:r>
                            <a:rPr lang="en-US" sz="1600" dirty="0"/>
                            <a:t>Equate the arguments since each term has the same base.</a:t>
                          </a:r>
                          <a:endParaRPr sz="1600" dirty="0"/>
                        </a:p>
                      </a:txBody>
                      <a:tcPr anchor="ctr"/>
                    </a:tc>
                    <a:extLst>
                      <a:ext uri="{0D108BD9-81ED-4DB2-BD59-A6C34878D82A}">
                        <a16:rowId xmlns:a16="http://schemas.microsoft.com/office/drawing/2014/main" val="10002"/>
                      </a:ext>
                    </a:extLst>
                  </a:tr>
                  <a:tr h="594360">
                    <a:tc>
                      <a:txBody>
                        <a:bodyPr/>
                        <a:lstStyle/>
                        <a:p>
                          <a:pPr algn="r">
                            <a:defRPr sz="1800"/>
                          </a:pPr>
                          <a:r>
                            <a:rPr sz="2200" dirty="0"/>
                            <a:t>​</a:t>
                          </a:r>
                          <a14:m>
                            <m:oMath xmlns:m="http://schemas.openxmlformats.org/officeDocument/2006/math">
                              <m:r>
                                <a:rPr sz="2200">
                                  <a:latin typeface="Cambria Math"/>
                                </a:rPr>
                                <m:t>𝑥</m:t>
                              </m:r>
                              <m:d>
                                <m:dPr>
                                  <m:ctrlPr>
                                    <a:rPr sz="2200" i="1">
                                      <a:latin typeface="Cambria Math" panose="02040503050406030204" pitchFamily="18" charset="0"/>
                                    </a:rPr>
                                  </m:ctrlPr>
                                </m:dPr>
                                <m:e>
                                  <m:r>
                                    <a:rPr sz="2200">
                                      <a:latin typeface="Cambria Math"/>
                                    </a:rPr>
                                    <m:t>2</m:t>
                                  </m:r>
                                  <m:r>
                                    <a:rPr sz="2200">
                                      <a:latin typeface="Cambria Math"/>
                                    </a:rPr>
                                    <m:t>𝑥</m:t>
                                  </m:r>
                                  <m:r>
                                    <a:rPr sz="2200">
                                      <a:latin typeface="Cambria Math"/>
                                    </a:rPr>
                                    <m:t>−3</m:t>
                                  </m:r>
                                </m:e>
                              </m:d>
                            </m:oMath>
                          </a14:m>
                          <a:endParaRPr sz="2200" dirty="0"/>
                        </a:p>
                      </a:txBody>
                      <a:tcPr anchor="ctr"/>
                    </a:tc>
                    <a:tc>
                      <a:txBody>
                        <a:bodyPr/>
                        <a:lstStyle/>
                        <a:p>
                          <a:pPr algn="l">
                            <a:defRPr sz="1800"/>
                          </a:pPr>
                          <a:r>
                            <a:rPr sz="2200" dirty="0"/>
                            <a:t>​</a:t>
                          </a:r>
                          <a14:m>
                            <m:oMath xmlns:m="http://schemas.openxmlformats.org/officeDocument/2006/math">
                              <m:r>
                                <a:rPr sz="2200">
                                  <a:latin typeface="Cambria Math"/>
                                </a:rPr>
                                <m:t>=2</m:t>
                              </m:r>
                              <m:r>
                                <a:rPr sz="2200">
                                  <a:latin typeface="Cambria Math"/>
                                </a:rPr>
                                <m:t>𝑥</m:t>
                              </m:r>
                              <m:r>
                                <a:rPr sz="2200">
                                  <a:latin typeface="Cambria Math"/>
                                </a:rPr>
                                <m:t>+3</m:t>
                              </m:r>
                            </m:oMath>
                          </a14:m>
                          <a:endParaRPr sz="2200" dirty="0"/>
                        </a:p>
                      </a:txBody>
                      <a:tcPr anchor="ctr"/>
                    </a:tc>
                    <a:tc>
                      <a:txBody>
                        <a:bodyPr/>
                        <a:lstStyle/>
                        <a:p>
                          <a:pPr algn="l">
                            <a:defRPr sz="1800"/>
                          </a:pPr>
                          <a:r>
                            <a:rPr lang="en-US" sz="1600" dirty="0"/>
                            <a:t>Multiply both sides by 2</a:t>
                          </a:r>
                          <a:r>
                            <a:rPr lang="en-US" sz="1600" i="1" dirty="0"/>
                            <a:t>x</a:t>
                          </a:r>
                          <a:r>
                            <a:rPr lang="en-US" sz="1600" dirty="0"/>
                            <a:t> </a:t>
                          </a:r>
                          <a:r>
                            <a:rPr lang="en-US" sz="1600" dirty="0">
                              <a:latin typeface="Cambria Math" panose="02040503050406030204" pitchFamily="18" charset="0"/>
                              <a:ea typeface="Cambria Math" panose="02040503050406030204" pitchFamily="18" charset="0"/>
                            </a:rPr>
                            <a:t>−</a:t>
                          </a:r>
                          <a:r>
                            <a:rPr lang="en-US" sz="1600" dirty="0"/>
                            <a:t> 3.</a:t>
                          </a:r>
                          <a:endParaRPr sz="1600" dirty="0"/>
                        </a:p>
                      </a:txBody>
                      <a:tcPr anchor="ctr"/>
                    </a:tc>
                    <a:extLst>
                      <a:ext uri="{0D108BD9-81ED-4DB2-BD59-A6C34878D82A}">
                        <a16:rowId xmlns:a16="http://schemas.microsoft.com/office/drawing/2014/main" val="10003"/>
                      </a:ext>
                    </a:extLst>
                  </a:tr>
                  <a:tr h="594360">
                    <a:tc>
                      <a:txBody>
                        <a:bodyPr/>
                        <a:lstStyle/>
                        <a:p>
                          <a:pPr algn="r">
                            <a:defRPr sz="1800"/>
                          </a:pPr>
                          <a:r>
                            <a:rPr sz="2200" dirty="0"/>
                            <a:t>​</a:t>
                          </a:r>
                          <a14:m>
                            <m:oMath xmlns:m="http://schemas.openxmlformats.org/officeDocument/2006/math">
                              <m:r>
                                <a:rPr sz="2200">
                                  <a:latin typeface="Cambria Math"/>
                                </a:rPr>
                                <m:t>2</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−3</m:t>
                              </m:r>
                              <m:r>
                                <a:rPr sz="2200">
                                  <a:latin typeface="Cambria Math"/>
                                </a:rPr>
                                <m:t>𝑥</m:t>
                              </m:r>
                            </m:oMath>
                          </a14:m>
                          <a:endParaRPr sz="2200" dirty="0"/>
                        </a:p>
                      </a:txBody>
                      <a:tcPr anchor="ctr"/>
                    </a:tc>
                    <a:tc>
                      <a:txBody>
                        <a:bodyPr/>
                        <a:lstStyle/>
                        <a:p>
                          <a:pPr algn="l">
                            <a:defRPr sz="1800"/>
                          </a:pPr>
                          <a:r>
                            <a:rPr sz="2200" dirty="0"/>
                            <a:t>​</a:t>
                          </a:r>
                          <a14:m>
                            <m:oMath xmlns:m="http://schemas.openxmlformats.org/officeDocument/2006/math">
                              <m:r>
                                <a:rPr sz="2200">
                                  <a:latin typeface="Cambria Math"/>
                                </a:rPr>
                                <m:t>=2</m:t>
                              </m:r>
                              <m:r>
                                <a:rPr sz="2200">
                                  <a:latin typeface="Cambria Math"/>
                                </a:rPr>
                                <m:t>𝑥</m:t>
                              </m:r>
                              <m:r>
                                <a:rPr sz="2200">
                                  <a:latin typeface="Cambria Math"/>
                                </a:rPr>
                                <m:t>+3</m:t>
                              </m:r>
                            </m:oMath>
                          </a14:m>
                          <a:endParaRPr sz="2200" dirty="0"/>
                        </a:p>
                      </a:txBody>
                      <a:tcPr anchor="ctr"/>
                    </a:tc>
                    <a:tc>
                      <a:txBody>
                        <a:bodyPr/>
                        <a:lstStyle/>
                        <a:p>
                          <a:pPr algn="l">
                            <a:defRPr sz="1800"/>
                          </a:pPr>
                          <a:r>
                            <a:rPr lang="en-US" sz="1600" dirty="0"/>
                            <a:t>The result is a quadratic equation.</a:t>
                          </a:r>
                          <a:endParaRPr sz="1600" dirty="0"/>
                        </a:p>
                      </a:txBody>
                      <a:tcPr anchor="ctr"/>
                    </a:tc>
                    <a:extLst>
                      <a:ext uri="{0D108BD9-81ED-4DB2-BD59-A6C34878D82A}">
                        <a16:rowId xmlns:a16="http://schemas.microsoft.com/office/drawing/2014/main" val="10004"/>
                      </a:ext>
                    </a:extLst>
                  </a:tr>
                  <a:tr h="594360">
                    <a:tc>
                      <a:txBody>
                        <a:bodyPr/>
                        <a:lstStyle/>
                        <a:p>
                          <a:pPr algn="r">
                            <a:defRPr sz="1800"/>
                          </a:pPr>
                          <a:r>
                            <a:rPr sz="2200" dirty="0"/>
                            <a:t>​</a:t>
                          </a:r>
                          <a14:m>
                            <m:oMath xmlns:m="http://schemas.openxmlformats.org/officeDocument/2006/math">
                              <m:r>
                                <a:rPr sz="2200">
                                  <a:latin typeface="Cambria Math"/>
                                </a:rPr>
                                <m:t>2</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−5</m:t>
                              </m:r>
                              <m:r>
                                <a:rPr sz="2200">
                                  <a:latin typeface="Cambria Math"/>
                                </a:rPr>
                                <m:t>𝑥</m:t>
                              </m:r>
                              <m:r>
                                <a:rPr sz="2200">
                                  <a:latin typeface="Cambria Math"/>
                                </a:rPr>
                                <m:t>−3</m:t>
                              </m:r>
                            </m:oMath>
                          </a14:m>
                          <a:endParaRPr sz="2200" dirty="0"/>
                        </a:p>
                      </a:txBody>
                      <a:tcPr anchor="ctr"/>
                    </a:tc>
                    <a:tc>
                      <a:txBody>
                        <a:bodyPr/>
                        <a:lstStyle/>
                        <a:p>
                          <a:pPr algn="l">
                            <a:defRPr sz="1800"/>
                          </a:pPr>
                          <a:r>
                            <a:rPr sz="2200" dirty="0"/>
                            <a:t>​</a:t>
                          </a:r>
                          <a14:m>
                            <m:oMath xmlns:m="http://schemas.openxmlformats.org/officeDocument/2006/math">
                              <m:r>
                                <a:rPr sz="2200">
                                  <a:latin typeface="Cambria Math"/>
                                </a:rPr>
                                <m:t>=0</m:t>
                              </m:r>
                            </m:oMath>
                          </a14:m>
                          <a:endParaRPr sz="2200" dirty="0"/>
                        </a:p>
                      </a:txBody>
                      <a:tcPr anchor="ctr"/>
                    </a:tc>
                    <a:tc>
                      <a:txBody>
                        <a:bodyPr/>
                        <a:lstStyle/>
                        <a:p>
                          <a:pPr algn="l">
                            <a:defRPr sz="1800"/>
                          </a:pPr>
                          <a:r>
                            <a:rPr lang="en-US" sz="1600" dirty="0"/>
                            <a:t>Rewrite the equation with 0 on one side.</a:t>
                          </a:r>
                          <a:endParaRPr sz="1600" dirty="0"/>
                        </a:p>
                      </a:txBody>
                      <a:tcPr anchor="ctr"/>
                    </a:tc>
                    <a:extLst>
                      <a:ext uri="{0D108BD9-81ED-4DB2-BD59-A6C34878D82A}">
                        <a16:rowId xmlns:a16="http://schemas.microsoft.com/office/drawing/2014/main" val="10005"/>
                      </a:ext>
                    </a:extLst>
                  </a:tr>
                  <a:tr h="594360">
                    <a:tc>
                      <a:txBody>
                        <a:bodyPr/>
                        <a:lstStyle/>
                        <a:p>
                          <a:pPr algn="r">
                            <a:defRPr sz="1800"/>
                          </a:pPr>
                          <a:r>
                            <a:rPr sz="2200" dirty="0"/>
                            <a:t>​</a:t>
                          </a:r>
                          <a14:m>
                            <m:oMath xmlns:m="http://schemas.openxmlformats.org/officeDocument/2006/math">
                              <m:d>
                                <m:dPr>
                                  <m:ctrlPr>
                                    <a:rPr sz="2200" i="1">
                                      <a:latin typeface="Cambria Math" panose="02040503050406030204" pitchFamily="18" charset="0"/>
                                    </a:rPr>
                                  </m:ctrlPr>
                                </m:dPr>
                                <m:e>
                                  <m:r>
                                    <a:rPr sz="2200">
                                      <a:latin typeface="Cambria Math"/>
                                    </a:rPr>
                                    <m:t>2</m:t>
                                  </m:r>
                                  <m:r>
                                    <a:rPr sz="2200">
                                      <a:latin typeface="Cambria Math"/>
                                    </a:rPr>
                                    <m:t>𝑥</m:t>
                                  </m:r>
                                  <m:r>
                                    <a:rPr sz="2200">
                                      <a:latin typeface="Cambria Math"/>
                                    </a:rPr>
                                    <m:t>+1</m:t>
                                  </m:r>
                                </m:e>
                              </m:d>
                              <m:d>
                                <m:dPr>
                                  <m:ctrlPr>
                                    <a:rPr sz="2200" i="1">
                                      <a:latin typeface="Cambria Math" panose="02040503050406030204" pitchFamily="18" charset="0"/>
                                    </a:rPr>
                                  </m:ctrlPr>
                                </m:dPr>
                                <m:e>
                                  <m:r>
                                    <a:rPr sz="2200">
                                      <a:latin typeface="Cambria Math"/>
                                    </a:rPr>
                                    <m:t>𝑥</m:t>
                                  </m:r>
                                  <m:r>
                                    <a:rPr sz="2200">
                                      <a:latin typeface="Cambria Math"/>
                                    </a:rPr>
                                    <m:t>−3</m:t>
                                  </m:r>
                                </m:e>
                              </m:d>
                            </m:oMath>
                          </a14:m>
                          <a:endParaRPr sz="2200" dirty="0"/>
                        </a:p>
                      </a:txBody>
                      <a:tcPr anchor="ctr"/>
                    </a:tc>
                    <a:tc>
                      <a:txBody>
                        <a:bodyPr/>
                        <a:lstStyle/>
                        <a:p>
                          <a:pPr algn="l">
                            <a:defRPr sz="1800"/>
                          </a:pPr>
                          <a:r>
                            <a:rPr sz="2200" dirty="0"/>
                            <a:t>​</a:t>
                          </a:r>
                          <a14:m>
                            <m:oMath xmlns:m="http://schemas.openxmlformats.org/officeDocument/2006/math">
                              <m:r>
                                <a:rPr sz="2200">
                                  <a:latin typeface="Cambria Math"/>
                                </a:rPr>
                                <m:t>=0</m:t>
                              </m:r>
                            </m:oMath>
                          </a14:m>
                          <a:endParaRPr sz="2200" dirty="0"/>
                        </a:p>
                      </a:txBody>
                      <a:tcPr anchor="ctr"/>
                    </a:tc>
                    <a:tc>
                      <a:txBody>
                        <a:bodyPr/>
                        <a:lstStyle/>
                        <a:p>
                          <a:pPr algn="l">
                            <a:defRPr sz="1800"/>
                          </a:pPr>
                          <a:r>
                            <a:rPr lang="en-US" sz="1600" dirty="0"/>
                            <a:t>Factor.</a:t>
                          </a:r>
                          <a:endParaRPr sz="1600" dirty="0"/>
                        </a:p>
                      </a:txBody>
                      <a:tcPr anchor="ctr"/>
                    </a:tc>
                    <a:extLst>
                      <a:ext uri="{0D108BD9-81ED-4DB2-BD59-A6C34878D82A}">
                        <a16:rowId xmlns:a16="http://schemas.microsoft.com/office/drawing/2014/main" val="10006"/>
                      </a:ext>
                    </a:extLst>
                  </a:tr>
                  <a:tr h="594360">
                    <a:tc>
                      <a:txBody>
                        <a:bodyPr/>
                        <a:lstStyle/>
                        <a:p>
                          <a:pPr algn="r">
                            <a:defRPr sz="1800"/>
                          </a:pPr>
                          <a:r>
                            <a:rPr lang="en-US" sz="2200" dirty="0"/>
                            <a:t> </a:t>
                          </a:r>
                          <a14:m>
                            <m:oMath xmlns:m="http://schemas.openxmlformats.org/officeDocument/2006/math">
                              <m:r>
                                <a:rPr sz="2200">
                                  <a:latin typeface="Cambria Math"/>
                                </a:rPr>
                                <m:t>𝑥</m:t>
                              </m:r>
                            </m:oMath>
                          </a14:m>
                          <a:endParaRPr sz="2200" dirty="0"/>
                        </a:p>
                      </a:txBody>
                      <a:tcPr anchor="ctr"/>
                    </a:tc>
                    <a:tc>
                      <a:txBody>
                        <a:bodyPr/>
                        <a:lstStyle/>
                        <a:p>
                          <a:pPr algn="l">
                            <a:defRPr sz="1800"/>
                          </a:pPr>
                          <a:r>
                            <a:rPr sz="2200" dirty="0"/>
                            <a:t>​</a:t>
                          </a:r>
                          <a14:m>
                            <m:oMath xmlns:m="http://schemas.openxmlformats.org/officeDocument/2006/math">
                              <m:r>
                                <a:rPr sz="2200">
                                  <a:latin typeface="Cambria Math"/>
                                </a:rPr>
                                <m:t>=−</m:t>
                              </m:r>
                              <m:f>
                                <m:fPr>
                                  <m:ctrlPr>
                                    <a:rPr sz="2200" i="1">
                                      <a:latin typeface="Cambria Math" panose="02040503050406030204" pitchFamily="18" charset="0"/>
                                    </a:rPr>
                                  </m:ctrlPr>
                                </m:fPr>
                                <m:num>
                                  <m:r>
                                    <a:rPr sz="2200">
                                      <a:latin typeface="Cambria Math"/>
                                    </a:rPr>
                                    <m:t>1</m:t>
                                  </m:r>
                                </m:num>
                                <m:den>
                                  <m:r>
                                    <a:rPr sz="2200">
                                      <a:latin typeface="Cambria Math"/>
                                    </a:rPr>
                                    <m:t>2</m:t>
                                  </m:r>
                                </m:den>
                              </m:f>
                              <m:r>
                                <a:rPr sz="2200">
                                  <a:latin typeface="Cambria Math"/>
                                </a:rPr>
                                <m:t>,3</m:t>
                              </m:r>
                            </m:oMath>
                          </a14:m>
                          <a:endParaRPr sz="2200" dirty="0"/>
                        </a:p>
                      </a:txBody>
                      <a:tcPr anchor="ctr"/>
                    </a:tc>
                    <a:tc>
                      <a:txBody>
                        <a:bodyPr/>
                        <a:lstStyle/>
                        <a:p>
                          <a:pPr algn="l">
                            <a:defRPr sz="1800"/>
                          </a:pPr>
                          <a:r>
                            <a:rPr lang="en-US" sz="1600" dirty="0"/>
                            <a:t>Solve using the Zero-Factor Property.</a:t>
                          </a:r>
                          <a:endParaRPr sz="1600" dirty="0"/>
                        </a:p>
                      </a:txBody>
                      <a:tcPr anchor="ctr"/>
                    </a:tc>
                    <a:extLst>
                      <a:ext uri="{0D108BD9-81ED-4DB2-BD59-A6C34878D82A}">
                        <a16:rowId xmlns:a16="http://schemas.microsoft.com/office/drawing/2014/main" val="10007"/>
                      </a:ext>
                    </a:extLst>
                  </a:tr>
                </a:tbl>
              </a:graphicData>
            </a:graphic>
          </p:graphicFrame>
        </mc:Choice>
        <mc:Fallback>
          <p:graphicFrame>
            <p:nvGraphicFramePr>
              <p:cNvPr id="3" name="Table Placeholder 2"/>
              <p:cNvGraphicFramePr>
                <a:graphicFrameLocks noGrp="1"/>
              </p:cNvGraphicFramePr>
              <p:nvPr>
                <p:ph type="tbl" sz="quarter" idx="10"/>
                <p:extLst>
                  <p:ext uri="{D42A27DB-BD31-4B8C-83A1-F6EECF244321}">
                    <p14:modId xmlns:p14="http://schemas.microsoft.com/office/powerpoint/2010/main" val="3792372758"/>
                  </p:ext>
                </p:extLst>
              </p:nvPr>
            </p:nvGraphicFramePr>
            <p:xfrm>
              <a:off x="152400" y="1036320"/>
              <a:ext cx="8839200" cy="4754880"/>
            </p:xfrm>
            <a:graphic>
              <a:graphicData uri="http://schemas.openxmlformats.org/drawingml/2006/table">
                <a:tbl>
                  <a:tblPr firstRow="1" bandRow="1">
                    <a:tableStyleId>{2D5ABB26-0587-4C30-8999-92F81FD0307C}</a:tableStyleId>
                  </a:tblPr>
                  <a:tblGrid>
                    <a:gridCol w="2093976">
                      <a:extLst>
                        <a:ext uri="{9D8B030D-6E8A-4147-A177-3AD203B41FA5}">
                          <a16:colId xmlns:a16="http://schemas.microsoft.com/office/drawing/2014/main" val="20000"/>
                        </a:ext>
                      </a:extLst>
                    </a:gridCol>
                    <a:gridCol w="3867912">
                      <a:extLst>
                        <a:ext uri="{9D8B030D-6E8A-4147-A177-3AD203B41FA5}">
                          <a16:colId xmlns:a16="http://schemas.microsoft.com/office/drawing/2014/main" val="20001"/>
                        </a:ext>
                      </a:extLst>
                    </a:gridCol>
                    <a:gridCol w="2877312">
                      <a:extLst>
                        <a:ext uri="{9D8B030D-6E8A-4147-A177-3AD203B41FA5}">
                          <a16:colId xmlns:a16="http://schemas.microsoft.com/office/drawing/2014/main" val="2511931435"/>
                        </a:ext>
                      </a:extLst>
                    </a:gridCol>
                  </a:tblGrid>
                  <a:tr h="594360">
                    <a:tc>
                      <a:txBody>
                        <a:bodyPr/>
                        <a:lstStyle/>
                        <a:p>
                          <a:endParaRPr lang="en-US"/>
                        </a:p>
                      </a:txBody>
                      <a:tcPr anchor="ctr">
                        <a:blipFill>
                          <a:blip r:embed="rId2"/>
                          <a:stretch>
                            <a:fillRect r="-321512" b="-708163"/>
                          </a:stretch>
                        </a:blipFill>
                      </a:tcPr>
                    </a:tc>
                    <a:tc>
                      <a:txBody>
                        <a:bodyPr/>
                        <a:lstStyle/>
                        <a:p>
                          <a:endParaRPr lang="en-US"/>
                        </a:p>
                      </a:txBody>
                      <a:tcPr anchor="ctr">
                        <a:blipFill>
                          <a:blip r:embed="rId2"/>
                          <a:stretch>
                            <a:fillRect l="-54259" r="-74448" b="-708163"/>
                          </a:stretch>
                        </a:blipFill>
                      </a:tcPr>
                    </a:tc>
                    <a:tc>
                      <a:txBody>
                        <a:bodyPr/>
                        <a:lstStyle/>
                        <a:p>
                          <a:pPr algn="l">
                            <a:defRPr sz="1800"/>
                          </a:pPr>
                          <a:endParaRPr sz="1600" dirty="0"/>
                        </a:p>
                      </a:txBody>
                      <a:tcPr anchor="ctr"/>
                    </a:tc>
                    <a:extLst>
                      <a:ext uri="{0D108BD9-81ED-4DB2-BD59-A6C34878D82A}">
                        <a16:rowId xmlns:a16="http://schemas.microsoft.com/office/drawing/2014/main" val="10000"/>
                      </a:ext>
                    </a:extLst>
                  </a:tr>
                  <a:tr h="594360">
                    <a:tc>
                      <a:txBody>
                        <a:bodyPr/>
                        <a:lstStyle/>
                        <a:p>
                          <a:endParaRPr lang="en-US"/>
                        </a:p>
                      </a:txBody>
                      <a:tcPr anchor="ctr">
                        <a:blipFill>
                          <a:blip r:embed="rId2"/>
                          <a:stretch>
                            <a:fillRect t="-101031" r="-321512" b="-615464"/>
                          </a:stretch>
                        </a:blipFill>
                      </a:tcPr>
                    </a:tc>
                    <a:tc>
                      <a:txBody>
                        <a:bodyPr/>
                        <a:lstStyle/>
                        <a:p>
                          <a:endParaRPr lang="en-US"/>
                        </a:p>
                      </a:txBody>
                      <a:tcPr anchor="ctr">
                        <a:blipFill>
                          <a:blip r:embed="rId2"/>
                          <a:stretch>
                            <a:fillRect l="-54259" t="-101031" r="-74448" b="-615464"/>
                          </a:stretch>
                        </a:blipFill>
                      </a:tcPr>
                    </a:tc>
                    <a:tc>
                      <a:txBody>
                        <a:bodyPr/>
                        <a:lstStyle/>
                        <a:p>
                          <a:pPr algn="l">
                            <a:defRPr sz="1800"/>
                          </a:pPr>
                          <a:r>
                            <a:rPr lang="en-US" sz="1600" dirty="0"/>
                            <a:t>Combine terms using a property of logarithms.</a:t>
                          </a:r>
                          <a:endParaRPr sz="1600" dirty="0"/>
                        </a:p>
                      </a:txBody>
                      <a:tcPr anchor="ctr"/>
                    </a:tc>
                    <a:extLst>
                      <a:ext uri="{0D108BD9-81ED-4DB2-BD59-A6C34878D82A}">
                        <a16:rowId xmlns:a16="http://schemas.microsoft.com/office/drawing/2014/main" val="10001"/>
                      </a:ext>
                    </a:extLst>
                  </a:tr>
                  <a:tr h="594360">
                    <a:tc>
                      <a:txBody>
                        <a:bodyPr/>
                        <a:lstStyle/>
                        <a:p>
                          <a:endParaRPr lang="en-US"/>
                        </a:p>
                      </a:txBody>
                      <a:tcPr anchor="ctr">
                        <a:blipFill>
                          <a:blip r:embed="rId2"/>
                          <a:stretch>
                            <a:fillRect t="-198980" r="-321512" b="-509184"/>
                          </a:stretch>
                        </a:blipFill>
                      </a:tcPr>
                    </a:tc>
                    <a:tc>
                      <a:txBody>
                        <a:bodyPr/>
                        <a:lstStyle/>
                        <a:p>
                          <a:endParaRPr lang="en-US"/>
                        </a:p>
                      </a:txBody>
                      <a:tcPr anchor="ctr">
                        <a:blipFill>
                          <a:blip r:embed="rId2"/>
                          <a:stretch>
                            <a:fillRect l="-54259" t="-198980" r="-74448" b="-509184"/>
                          </a:stretch>
                        </a:blipFill>
                      </a:tcPr>
                    </a:tc>
                    <a:tc>
                      <a:txBody>
                        <a:bodyPr/>
                        <a:lstStyle/>
                        <a:p>
                          <a:pPr algn="l">
                            <a:defRPr sz="1800"/>
                          </a:pPr>
                          <a:r>
                            <a:rPr lang="en-US" sz="1600" dirty="0"/>
                            <a:t>Equate the arguments since each term has the same base.</a:t>
                          </a:r>
                          <a:endParaRPr sz="1600" dirty="0"/>
                        </a:p>
                      </a:txBody>
                      <a:tcPr anchor="ctr"/>
                    </a:tc>
                    <a:extLst>
                      <a:ext uri="{0D108BD9-81ED-4DB2-BD59-A6C34878D82A}">
                        <a16:rowId xmlns:a16="http://schemas.microsoft.com/office/drawing/2014/main" val="10002"/>
                      </a:ext>
                    </a:extLst>
                  </a:tr>
                  <a:tr h="594360">
                    <a:tc>
                      <a:txBody>
                        <a:bodyPr/>
                        <a:lstStyle/>
                        <a:p>
                          <a:endParaRPr lang="en-US"/>
                        </a:p>
                      </a:txBody>
                      <a:tcPr anchor="ctr">
                        <a:blipFill>
                          <a:blip r:embed="rId2"/>
                          <a:stretch>
                            <a:fillRect t="-302062" r="-321512" b="-414433"/>
                          </a:stretch>
                        </a:blipFill>
                      </a:tcPr>
                    </a:tc>
                    <a:tc>
                      <a:txBody>
                        <a:bodyPr/>
                        <a:lstStyle/>
                        <a:p>
                          <a:endParaRPr lang="en-US"/>
                        </a:p>
                      </a:txBody>
                      <a:tcPr anchor="ctr">
                        <a:blipFill>
                          <a:blip r:embed="rId2"/>
                          <a:stretch>
                            <a:fillRect l="-54259" t="-302062" r="-74448" b="-414433"/>
                          </a:stretch>
                        </a:blipFill>
                      </a:tcPr>
                    </a:tc>
                    <a:tc>
                      <a:txBody>
                        <a:bodyPr/>
                        <a:lstStyle/>
                        <a:p>
                          <a:pPr algn="l">
                            <a:defRPr sz="1800"/>
                          </a:pPr>
                          <a:r>
                            <a:rPr lang="en-US" sz="1600" dirty="0"/>
                            <a:t>Multiply both sides by 2</a:t>
                          </a:r>
                          <a:r>
                            <a:rPr lang="en-US" sz="1600" i="1" dirty="0"/>
                            <a:t>x</a:t>
                          </a:r>
                          <a:r>
                            <a:rPr lang="en-US" sz="1600" dirty="0"/>
                            <a:t> </a:t>
                          </a:r>
                          <a:r>
                            <a:rPr lang="en-US" sz="1600" dirty="0">
                              <a:latin typeface="Cambria Math" panose="02040503050406030204" pitchFamily="18" charset="0"/>
                              <a:ea typeface="Cambria Math" panose="02040503050406030204" pitchFamily="18" charset="0"/>
                            </a:rPr>
                            <a:t>−</a:t>
                          </a:r>
                          <a:r>
                            <a:rPr lang="en-US" sz="1600" dirty="0"/>
                            <a:t> 3.</a:t>
                          </a:r>
                          <a:endParaRPr sz="1600" dirty="0"/>
                        </a:p>
                      </a:txBody>
                      <a:tcPr anchor="ctr"/>
                    </a:tc>
                    <a:extLst>
                      <a:ext uri="{0D108BD9-81ED-4DB2-BD59-A6C34878D82A}">
                        <a16:rowId xmlns:a16="http://schemas.microsoft.com/office/drawing/2014/main" val="10003"/>
                      </a:ext>
                    </a:extLst>
                  </a:tr>
                  <a:tr h="594360">
                    <a:tc>
                      <a:txBody>
                        <a:bodyPr/>
                        <a:lstStyle/>
                        <a:p>
                          <a:endParaRPr lang="en-US"/>
                        </a:p>
                      </a:txBody>
                      <a:tcPr anchor="ctr">
                        <a:blipFill>
                          <a:blip r:embed="rId2"/>
                          <a:stretch>
                            <a:fillRect t="-397959" r="-321512" b="-310204"/>
                          </a:stretch>
                        </a:blipFill>
                      </a:tcPr>
                    </a:tc>
                    <a:tc>
                      <a:txBody>
                        <a:bodyPr/>
                        <a:lstStyle/>
                        <a:p>
                          <a:endParaRPr lang="en-US"/>
                        </a:p>
                      </a:txBody>
                      <a:tcPr anchor="ctr">
                        <a:blipFill>
                          <a:blip r:embed="rId2"/>
                          <a:stretch>
                            <a:fillRect l="-54259" t="-397959" r="-74448" b="-310204"/>
                          </a:stretch>
                        </a:blipFill>
                      </a:tcPr>
                    </a:tc>
                    <a:tc>
                      <a:txBody>
                        <a:bodyPr/>
                        <a:lstStyle/>
                        <a:p>
                          <a:pPr algn="l">
                            <a:defRPr sz="1800"/>
                          </a:pPr>
                          <a:r>
                            <a:rPr lang="en-US" sz="1600" dirty="0"/>
                            <a:t>The result is a quadratic equation.</a:t>
                          </a:r>
                          <a:endParaRPr sz="1600" dirty="0"/>
                        </a:p>
                      </a:txBody>
                      <a:tcPr anchor="ctr"/>
                    </a:tc>
                    <a:extLst>
                      <a:ext uri="{0D108BD9-81ED-4DB2-BD59-A6C34878D82A}">
                        <a16:rowId xmlns:a16="http://schemas.microsoft.com/office/drawing/2014/main" val="10004"/>
                      </a:ext>
                    </a:extLst>
                  </a:tr>
                  <a:tr h="594360">
                    <a:tc>
                      <a:txBody>
                        <a:bodyPr/>
                        <a:lstStyle/>
                        <a:p>
                          <a:endParaRPr lang="en-US"/>
                        </a:p>
                      </a:txBody>
                      <a:tcPr anchor="ctr">
                        <a:blipFill>
                          <a:blip r:embed="rId2"/>
                          <a:stretch>
                            <a:fillRect t="-503093" r="-321512" b="-213402"/>
                          </a:stretch>
                        </a:blipFill>
                      </a:tcPr>
                    </a:tc>
                    <a:tc>
                      <a:txBody>
                        <a:bodyPr/>
                        <a:lstStyle/>
                        <a:p>
                          <a:endParaRPr lang="en-US"/>
                        </a:p>
                      </a:txBody>
                      <a:tcPr anchor="ctr">
                        <a:blipFill>
                          <a:blip r:embed="rId2"/>
                          <a:stretch>
                            <a:fillRect l="-54259" t="-503093" r="-74448" b="-213402"/>
                          </a:stretch>
                        </a:blipFill>
                      </a:tcPr>
                    </a:tc>
                    <a:tc>
                      <a:txBody>
                        <a:bodyPr/>
                        <a:lstStyle/>
                        <a:p>
                          <a:pPr algn="l">
                            <a:defRPr sz="1800"/>
                          </a:pPr>
                          <a:r>
                            <a:rPr lang="en-US" sz="1600" dirty="0"/>
                            <a:t>Rewrite the equation with 0 on one side.</a:t>
                          </a:r>
                          <a:endParaRPr sz="1600" dirty="0"/>
                        </a:p>
                      </a:txBody>
                      <a:tcPr anchor="ctr"/>
                    </a:tc>
                    <a:extLst>
                      <a:ext uri="{0D108BD9-81ED-4DB2-BD59-A6C34878D82A}">
                        <a16:rowId xmlns:a16="http://schemas.microsoft.com/office/drawing/2014/main" val="10005"/>
                      </a:ext>
                    </a:extLst>
                  </a:tr>
                  <a:tr h="594360">
                    <a:tc>
                      <a:txBody>
                        <a:bodyPr/>
                        <a:lstStyle/>
                        <a:p>
                          <a:endParaRPr lang="en-US"/>
                        </a:p>
                      </a:txBody>
                      <a:tcPr anchor="ctr">
                        <a:blipFill>
                          <a:blip r:embed="rId2"/>
                          <a:stretch>
                            <a:fillRect t="-596939" r="-321512" b="-111224"/>
                          </a:stretch>
                        </a:blipFill>
                      </a:tcPr>
                    </a:tc>
                    <a:tc>
                      <a:txBody>
                        <a:bodyPr/>
                        <a:lstStyle/>
                        <a:p>
                          <a:endParaRPr lang="en-US"/>
                        </a:p>
                      </a:txBody>
                      <a:tcPr anchor="ctr">
                        <a:blipFill>
                          <a:blip r:embed="rId2"/>
                          <a:stretch>
                            <a:fillRect l="-54259" t="-596939" r="-74448" b="-111224"/>
                          </a:stretch>
                        </a:blipFill>
                      </a:tcPr>
                    </a:tc>
                    <a:tc>
                      <a:txBody>
                        <a:bodyPr/>
                        <a:lstStyle/>
                        <a:p>
                          <a:pPr algn="l">
                            <a:defRPr sz="1800"/>
                          </a:pPr>
                          <a:r>
                            <a:rPr lang="en-US" sz="1600" dirty="0"/>
                            <a:t>Factor.</a:t>
                          </a:r>
                          <a:endParaRPr sz="1600" dirty="0"/>
                        </a:p>
                      </a:txBody>
                      <a:tcPr anchor="ctr"/>
                    </a:tc>
                    <a:extLst>
                      <a:ext uri="{0D108BD9-81ED-4DB2-BD59-A6C34878D82A}">
                        <a16:rowId xmlns:a16="http://schemas.microsoft.com/office/drawing/2014/main" val="10006"/>
                      </a:ext>
                    </a:extLst>
                  </a:tr>
                  <a:tr h="594360">
                    <a:tc>
                      <a:txBody>
                        <a:bodyPr/>
                        <a:lstStyle/>
                        <a:p>
                          <a:endParaRPr lang="en-US"/>
                        </a:p>
                      </a:txBody>
                      <a:tcPr anchor="ctr">
                        <a:blipFill>
                          <a:blip r:embed="rId2"/>
                          <a:stretch>
                            <a:fillRect t="-704124" r="-321512" b="-12371"/>
                          </a:stretch>
                        </a:blipFill>
                      </a:tcPr>
                    </a:tc>
                    <a:tc>
                      <a:txBody>
                        <a:bodyPr/>
                        <a:lstStyle/>
                        <a:p>
                          <a:endParaRPr lang="en-US"/>
                        </a:p>
                      </a:txBody>
                      <a:tcPr anchor="ctr">
                        <a:blipFill>
                          <a:blip r:embed="rId2"/>
                          <a:stretch>
                            <a:fillRect l="-54259" t="-704124" r="-74448" b="-12371"/>
                          </a:stretch>
                        </a:blipFill>
                      </a:tcPr>
                    </a:tc>
                    <a:tc>
                      <a:txBody>
                        <a:bodyPr/>
                        <a:lstStyle/>
                        <a:p>
                          <a:pPr algn="l">
                            <a:defRPr sz="1800"/>
                          </a:pPr>
                          <a:r>
                            <a:rPr lang="en-US" sz="1600" dirty="0"/>
                            <a:t>Solve using the Zero-Factor Property.</a:t>
                          </a:r>
                          <a:endParaRPr sz="1600" dirty="0"/>
                        </a:p>
                      </a:txBody>
                      <a:tcPr anchor="ctr"/>
                    </a:tc>
                    <a:extLst>
                      <a:ext uri="{0D108BD9-81ED-4DB2-BD59-A6C34878D82A}">
                        <a16:rowId xmlns:a16="http://schemas.microsoft.com/office/drawing/2014/main" val="10007"/>
                      </a:ext>
                    </a:extLst>
                  </a:tr>
                </a:tbl>
              </a:graphicData>
            </a:graphic>
          </p:graphicFrame>
        </mc:Fallback>
      </mc:AlternateContent>
    </p:spTree>
    <p:extLst>
      <p:ext uri="{BB962C8B-B14F-4D97-AF65-F5344CB8AC3E}">
        <p14:creationId xmlns:p14="http://schemas.microsoft.com/office/powerpoint/2010/main" val="28647323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100" dirty="0"/>
              <a:t>Example 8: Solving Logarithmic Equations</a:t>
            </a:r>
            <a:r>
              <a:rPr lang="en-US" sz="3100" dirty="0">
                <a:latin typeface="Calibri" panose="020F0502020204030204" pitchFamily="34" charset="0"/>
                <a:ea typeface="Calibri" panose="020F0502020204030204" pitchFamily="34" charset="0"/>
                <a:cs typeface="Calibri" panose="020F0502020204030204" pitchFamily="34" charset="0"/>
              </a:rPr>
              <a:t>—</a:t>
            </a:r>
            <a:r>
              <a:rPr lang="en-US" sz="3100" dirty="0"/>
              <a:t>Slide 4</a:t>
            </a:r>
            <a:endParaRPr sz="31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a:bodyPr>
              <a:lstStyle/>
              <a:p>
                <a:r>
                  <a:rPr sz="2800" dirty="0"/>
                  <a:t>A crucial step remains! While these two solutions definitely solve the quadratic equation, we must check that they solve the initial logarithmic equation, as the process of solving logarithmic equations can introduce extraneous solutions. If we check our two potential solutions in the original equation, we quickly discover that only one of them is valid.</a:t>
                </a:r>
              </a:p>
              <a:p>
                <a:pPr algn="ctr">
                  <a:defRPr sz="2800"/>
                </a:pPr>
                <a14:m>
                  <m:oMathPara xmlns:m="http://schemas.openxmlformats.org/officeDocument/2006/math">
                    <m:oMathParaPr>
                      <m:jc m:val="centerGroup"/>
                    </m:oMathParaPr>
                    <m:oMath xmlns:m="http://schemas.openxmlformats.org/officeDocument/2006/math">
                      <m:func>
                        <m:funcPr>
                          <m:ctrlPr>
                            <a:rPr i="1">
                              <a:latin typeface="Cambria Math" panose="02040503050406030204" pitchFamily="18" charset="0"/>
                            </a:rPr>
                          </m:ctrlPr>
                        </m:funcPr>
                        <m:fName>
                          <m:sSub>
                            <m:sSubPr>
                              <m:ctrlPr>
                                <a:rPr i="1">
                                  <a:latin typeface="Cambria Math" panose="02040503050406030204" pitchFamily="18" charset="0"/>
                                </a:rPr>
                              </m:ctrlPr>
                            </m:sSubPr>
                            <m:e>
                              <m:r>
                                <m:rPr>
                                  <m:sty m:val="p"/>
                                </m:rPr>
                                <a:rPr>
                                  <a:latin typeface="Cambria Math" panose="02040503050406030204" pitchFamily="18" charset="0"/>
                                </a:rPr>
                                <m:t>log</m:t>
                              </m:r>
                            </m:e>
                            <m:sub>
                              <m:r>
                                <a:rPr>
                                  <a:latin typeface="Cambria Math" panose="02040503050406030204" pitchFamily="18" charset="0"/>
                                </a:rPr>
                                <m:t>5</m:t>
                              </m:r>
                            </m:sub>
                          </m:sSub>
                        </m:fName>
                        <m:e>
                          <m:d>
                            <m:dPr>
                              <m:ctrlPr>
                                <a:rPr i="1">
                                  <a:latin typeface="Cambria Math" panose="02040503050406030204" pitchFamily="18" charset="0"/>
                                </a:rPr>
                              </m:ctrlPr>
                            </m:dPr>
                            <m:e>
                              <m:r>
                                <a:rPr>
                                  <a:latin typeface="Cambria Math" panose="02040503050406030204" pitchFamily="18" charset="0"/>
                                </a:rPr>
                                <m:t>−</m:t>
                              </m:r>
                              <m:f>
                                <m:fPr>
                                  <m:ctrlPr>
                                    <a:rPr i="1">
                                      <a:latin typeface="Cambria Math" panose="02040503050406030204" pitchFamily="18" charset="0"/>
                                    </a:rPr>
                                  </m:ctrlPr>
                                </m:fPr>
                                <m:num>
                                  <m:r>
                                    <a:rPr>
                                      <a:latin typeface="Cambria Math" panose="02040503050406030204" pitchFamily="18" charset="0"/>
                                    </a:rPr>
                                    <m:t>1</m:t>
                                  </m:r>
                                </m:num>
                                <m:den>
                                  <m:r>
                                    <a:rPr>
                                      <a:latin typeface="Cambria Math" panose="02040503050406030204" pitchFamily="18" charset="0"/>
                                    </a:rPr>
                                    <m:t>2</m:t>
                                  </m:r>
                                </m:den>
                              </m:f>
                            </m:e>
                          </m:d>
                        </m:e>
                      </m:func>
                      <m:r>
                        <a:rPr>
                          <a:latin typeface="Cambria Math" panose="02040503050406030204" pitchFamily="18" charset="0"/>
                        </a:rPr>
                        <m:t>=</m:t>
                      </m:r>
                      <m:func>
                        <m:funcPr>
                          <m:ctrlPr>
                            <a:rPr i="1">
                              <a:latin typeface="Cambria Math" panose="02040503050406030204" pitchFamily="18" charset="0"/>
                            </a:rPr>
                          </m:ctrlPr>
                        </m:funcPr>
                        <m:fName>
                          <m:sSub>
                            <m:sSubPr>
                              <m:ctrlPr>
                                <a:rPr i="1">
                                  <a:latin typeface="Cambria Math" panose="02040503050406030204" pitchFamily="18" charset="0"/>
                                </a:rPr>
                              </m:ctrlPr>
                            </m:sSubPr>
                            <m:e>
                              <m:r>
                                <m:rPr>
                                  <m:sty m:val="p"/>
                                </m:rPr>
                                <a:rPr>
                                  <a:latin typeface="Cambria Math" panose="02040503050406030204" pitchFamily="18" charset="0"/>
                                </a:rPr>
                                <m:t>log</m:t>
                              </m:r>
                            </m:e>
                            <m:sub>
                              <m:r>
                                <a:rPr>
                                  <a:latin typeface="Cambria Math" panose="02040503050406030204" pitchFamily="18" charset="0"/>
                                </a:rPr>
                                <m:t>5</m:t>
                              </m:r>
                            </m:sub>
                          </m:sSub>
                        </m:fName>
                        <m:e>
                          <m:d>
                            <m:dPr>
                              <m:ctrlPr>
                                <a:rPr i="1">
                                  <a:latin typeface="Cambria Math" panose="02040503050406030204" pitchFamily="18" charset="0"/>
                                </a:rPr>
                              </m:ctrlPr>
                            </m:dPr>
                            <m:e>
                              <m:r>
                                <a:rPr>
                                  <a:latin typeface="Cambria Math" panose="02040503050406030204" pitchFamily="18" charset="0"/>
                                </a:rPr>
                                <m:t>2</m:t>
                              </m:r>
                              <m:d>
                                <m:dPr>
                                  <m:ctrlPr>
                                    <a:rPr i="1">
                                      <a:latin typeface="Cambria Math" panose="02040503050406030204" pitchFamily="18" charset="0"/>
                                    </a:rPr>
                                  </m:ctrlPr>
                                </m:dPr>
                                <m:e>
                                  <m:r>
                                    <a:rPr>
                                      <a:latin typeface="Cambria Math" panose="02040503050406030204" pitchFamily="18" charset="0"/>
                                    </a:rPr>
                                    <m:t>−</m:t>
                                  </m:r>
                                  <m:f>
                                    <m:fPr>
                                      <m:ctrlPr>
                                        <a:rPr i="1">
                                          <a:latin typeface="Cambria Math" panose="02040503050406030204" pitchFamily="18" charset="0"/>
                                        </a:rPr>
                                      </m:ctrlPr>
                                    </m:fPr>
                                    <m:num>
                                      <m:r>
                                        <a:rPr>
                                          <a:latin typeface="Cambria Math" panose="02040503050406030204" pitchFamily="18" charset="0"/>
                                        </a:rPr>
                                        <m:t>1</m:t>
                                      </m:r>
                                    </m:num>
                                    <m:den>
                                      <m:r>
                                        <a:rPr>
                                          <a:latin typeface="Cambria Math" panose="02040503050406030204" pitchFamily="18" charset="0"/>
                                        </a:rPr>
                                        <m:t>2</m:t>
                                      </m:r>
                                    </m:den>
                                  </m:f>
                                </m:e>
                              </m:d>
                              <m:r>
                                <a:rPr>
                                  <a:latin typeface="Cambria Math" panose="02040503050406030204" pitchFamily="18" charset="0"/>
                                </a:rPr>
                                <m:t>+3</m:t>
                              </m:r>
                            </m:e>
                          </m:d>
                        </m:e>
                      </m:func>
                      <m:r>
                        <a:rPr>
                          <a:latin typeface="Cambria Math" panose="02040503050406030204" pitchFamily="18" charset="0"/>
                        </a:rPr>
                        <m:t>−</m:t>
                      </m:r>
                      <m:func>
                        <m:funcPr>
                          <m:ctrlPr>
                            <a:rPr i="1">
                              <a:latin typeface="Cambria Math" panose="02040503050406030204" pitchFamily="18" charset="0"/>
                            </a:rPr>
                          </m:ctrlPr>
                        </m:funcPr>
                        <m:fName>
                          <m:sSub>
                            <m:sSubPr>
                              <m:ctrlPr>
                                <a:rPr i="1">
                                  <a:latin typeface="Cambria Math" panose="02040503050406030204" pitchFamily="18" charset="0"/>
                                </a:rPr>
                              </m:ctrlPr>
                            </m:sSubPr>
                            <m:e>
                              <m:r>
                                <m:rPr>
                                  <m:sty m:val="p"/>
                                </m:rPr>
                                <a:rPr>
                                  <a:latin typeface="Cambria Math" panose="02040503050406030204" pitchFamily="18" charset="0"/>
                                </a:rPr>
                                <m:t>log</m:t>
                              </m:r>
                            </m:e>
                            <m:sub>
                              <m:r>
                                <a:rPr>
                                  <a:latin typeface="Cambria Math" panose="02040503050406030204" pitchFamily="18" charset="0"/>
                                </a:rPr>
                                <m:t>5</m:t>
                              </m:r>
                            </m:sub>
                          </m:sSub>
                        </m:fName>
                        <m:e>
                          <m:d>
                            <m:dPr>
                              <m:ctrlPr>
                                <a:rPr i="1">
                                  <a:latin typeface="Cambria Math" panose="02040503050406030204" pitchFamily="18" charset="0"/>
                                </a:rPr>
                              </m:ctrlPr>
                            </m:dPr>
                            <m:e>
                              <m:r>
                                <a:rPr>
                                  <a:latin typeface="Cambria Math" panose="02040503050406030204" pitchFamily="18" charset="0"/>
                                </a:rPr>
                                <m:t>2</m:t>
                              </m:r>
                              <m:d>
                                <m:dPr>
                                  <m:ctrlPr>
                                    <a:rPr i="1">
                                      <a:latin typeface="Cambria Math" panose="02040503050406030204" pitchFamily="18" charset="0"/>
                                    </a:rPr>
                                  </m:ctrlPr>
                                </m:dPr>
                                <m:e>
                                  <m:r>
                                    <a:rPr>
                                      <a:latin typeface="Cambria Math" panose="02040503050406030204" pitchFamily="18" charset="0"/>
                                    </a:rPr>
                                    <m:t>−</m:t>
                                  </m:r>
                                  <m:f>
                                    <m:fPr>
                                      <m:ctrlPr>
                                        <a:rPr i="1">
                                          <a:latin typeface="Cambria Math" panose="02040503050406030204" pitchFamily="18" charset="0"/>
                                        </a:rPr>
                                      </m:ctrlPr>
                                    </m:fPr>
                                    <m:num>
                                      <m:r>
                                        <a:rPr>
                                          <a:latin typeface="Cambria Math" panose="02040503050406030204" pitchFamily="18" charset="0"/>
                                        </a:rPr>
                                        <m:t>1</m:t>
                                      </m:r>
                                    </m:num>
                                    <m:den>
                                      <m:r>
                                        <a:rPr>
                                          <a:latin typeface="Cambria Math" panose="02040503050406030204" pitchFamily="18" charset="0"/>
                                        </a:rPr>
                                        <m:t>2</m:t>
                                      </m:r>
                                    </m:den>
                                  </m:f>
                                </m:e>
                              </m:d>
                              <m:r>
                                <a:rPr>
                                  <a:latin typeface="Cambria Math" panose="02040503050406030204" pitchFamily="18" charset="0"/>
                                </a:rPr>
                                <m:t>−3</m:t>
                              </m:r>
                            </m:e>
                          </m:d>
                        </m:e>
                      </m:func>
                    </m:oMath>
                  </m:oMathPara>
                </a14:m>
                <a:endParaRPr sz="2800" dirty="0"/>
              </a:p>
              <a:p>
                <a:pPr>
                  <a:defRPr sz="2800"/>
                </a:pPr>
                <a:r>
                  <a:rPr sz="2800" dirty="0"/>
                  <a:t>We can </a:t>
                </a:r>
                <a:r>
                  <a:rPr lang="en-US" sz="2800" dirty="0"/>
                  <a:t>determine</a:t>
                </a:r>
                <a:r>
                  <a:rPr sz="2800" dirty="0"/>
                  <a:t> that </a:t>
                </a:r>
                <a14:m>
                  <m:oMath xmlns:m="http://schemas.openxmlformats.org/officeDocument/2006/math">
                    <m:r>
                      <a:rPr>
                        <a:latin typeface="Cambria Math" panose="02040503050406030204" pitchFamily="18" charset="0"/>
                      </a:rPr>
                      <m:t>−</m:t>
                    </m:r>
                    <m:f>
                      <m:fPr>
                        <m:ctrlPr>
                          <a:rPr i="1">
                            <a:latin typeface="Cambria Math" panose="02040503050406030204" pitchFamily="18" charset="0"/>
                          </a:rPr>
                        </m:ctrlPr>
                      </m:fPr>
                      <m:num>
                        <m:r>
                          <a:rPr>
                            <a:latin typeface="Cambria Math" panose="02040503050406030204" pitchFamily="18" charset="0"/>
                          </a:rPr>
                          <m:t>1</m:t>
                        </m:r>
                      </m:num>
                      <m:den>
                        <m:r>
                          <a:rPr>
                            <a:latin typeface="Cambria Math" panose="02040503050406030204" pitchFamily="18" charset="0"/>
                          </a:rPr>
                          <m:t>2</m:t>
                        </m:r>
                      </m:den>
                    </m:f>
                  </m:oMath>
                </a14:m>
                <a:r>
                  <a:rPr sz="2800" dirty="0"/>
                  <a:t> is not a solution to the equation, because logarithms of negative numbers are undefined. We move on to the second solution.</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982" r="-2074" b="-245"/>
                </a:stretch>
              </a:blipFill>
            </p:spPr>
            <p:txBody>
              <a:bodyPr/>
              <a:lstStyle/>
              <a:p>
                <a:r>
                  <a:rPr lang="en-IN">
                    <a:noFill/>
                  </a:rPr>
                  <a:t> </a:t>
                </a:r>
              </a:p>
            </p:txBody>
          </p:sp>
        </mc:Fallback>
      </mc:AlternateContent>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100" dirty="0"/>
              <a:t>Example 8: Solving Logarithmic Equations</a:t>
            </a:r>
            <a:r>
              <a:rPr lang="en-US" sz="3100" dirty="0">
                <a:latin typeface="Calibri" panose="020F0502020204030204" pitchFamily="34" charset="0"/>
                <a:ea typeface="Calibri" panose="020F0502020204030204" pitchFamily="34" charset="0"/>
                <a:cs typeface="Calibri" panose="020F0502020204030204" pitchFamily="34" charset="0"/>
              </a:rPr>
              <a:t>—</a:t>
            </a:r>
            <a:r>
              <a:rPr lang="en-US" sz="3100" dirty="0"/>
              <a:t>Slide 5</a:t>
            </a:r>
            <a:endParaRPr sz="3100" dirty="0"/>
          </a:p>
        </p:txBody>
      </p:sp>
      <mc:AlternateContent xmlns:mc="http://schemas.openxmlformats.org/markup-compatibility/2006" xmlns:a14="http://schemas.microsoft.com/office/drawing/2010/main">
        <mc:Choice Requires="a14">
          <p:graphicFrame>
            <p:nvGraphicFramePr>
              <p:cNvPr id="3" name="Table Placeholder 2"/>
              <p:cNvGraphicFramePr>
                <a:graphicFrameLocks noGrp="1"/>
              </p:cNvGraphicFramePr>
              <p:nvPr>
                <p:ph type="tbl" sz="quarter" idx="10"/>
              </p:nvPr>
            </p:nvGraphicFramePr>
            <p:xfrm>
              <a:off x="571500" y="1105523"/>
              <a:ext cx="8001000" cy="1920240"/>
            </p:xfrm>
            <a:graphic>
              <a:graphicData uri="http://schemas.openxmlformats.org/drawingml/2006/table">
                <a:tbl>
                  <a:tblPr firstRow="1" bandRow="1">
                    <a:tableStyleId>{2D5ABB26-0587-4C30-8999-92F81FD0307C}</a:tableStyleId>
                  </a:tblPr>
                  <a:tblGrid>
                    <a:gridCol w="5105400">
                      <a:extLst>
                        <a:ext uri="{9D8B030D-6E8A-4147-A177-3AD203B41FA5}">
                          <a16:colId xmlns:a16="http://schemas.microsoft.com/office/drawing/2014/main" val="20000"/>
                        </a:ext>
                      </a:extLst>
                    </a:gridCol>
                    <a:gridCol w="2895600">
                      <a:extLst>
                        <a:ext uri="{9D8B030D-6E8A-4147-A177-3AD203B41FA5}">
                          <a16:colId xmlns:a16="http://schemas.microsoft.com/office/drawing/2014/main" val="20001"/>
                        </a:ext>
                      </a:extLst>
                    </a:gridCol>
                  </a:tblGrid>
                  <a:tr h="370840">
                    <a:tc>
                      <a:txBody>
                        <a:bodyPr/>
                        <a:lstStyle/>
                        <a:p>
                          <a:pPr algn="l">
                            <a:defRPr sz="1800"/>
                          </a:pPr>
                          <a:r>
                            <a:rPr sz="2200" dirty="0"/>
                            <a:t>​</a:t>
                          </a:r>
                          <a14:m>
                            <m:oMath xmlns:m="http://schemas.openxmlformats.org/officeDocument/2006/math">
                              <m:func>
                                <m:funcPr>
                                  <m:ctrlPr>
                                    <a:rPr sz="2200" i="1">
                                      <a:latin typeface="Cambria Math" panose="02040503050406030204" pitchFamily="18" charset="0"/>
                                    </a:rPr>
                                  </m:ctrlPr>
                                </m:funcPr>
                                <m:fName>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fName>
                                <m:e>
                                  <m:r>
                                    <a:rPr sz="2200">
                                      <a:latin typeface="Cambria Math"/>
                                    </a:rPr>
                                    <m:t>3</m:t>
                                  </m:r>
                                </m:e>
                              </m:func>
                              <m:r>
                                <a:rPr sz="2200">
                                  <a:latin typeface="Cambria Math"/>
                                </a:rPr>
                                <m:t>=</m:t>
                              </m:r>
                              <m:func>
                                <m:funcPr>
                                  <m:ctrlPr>
                                    <a:rPr sz="2200" i="1">
                                      <a:latin typeface="Cambria Math" panose="02040503050406030204" pitchFamily="18" charset="0"/>
                                    </a:rPr>
                                  </m:ctrlPr>
                                </m:funcPr>
                                <m:fName>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fName>
                                <m:e>
                                  <m:d>
                                    <m:dPr>
                                      <m:ctrlPr>
                                        <a:rPr sz="2200" i="1">
                                          <a:latin typeface="Cambria Math" panose="02040503050406030204" pitchFamily="18" charset="0"/>
                                        </a:rPr>
                                      </m:ctrlPr>
                                    </m:dPr>
                                    <m:e>
                                      <m:r>
                                        <a:rPr sz="2200">
                                          <a:latin typeface="Cambria Math"/>
                                        </a:rPr>
                                        <m:t>2</m:t>
                                      </m:r>
                                      <m:d>
                                        <m:dPr>
                                          <m:ctrlPr>
                                            <a:rPr sz="2200" i="1">
                                              <a:latin typeface="Cambria Math" panose="02040503050406030204" pitchFamily="18" charset="0"/>
                                            </a:rPr>
                                          </m:ctrlPr>
                                        </m:dPr>
                                        <m:e>
                                          <m:r>
                                            <a:rPr sz="2200">
                                              <a:latin typeface="Cambria Math"/>
                                            </a:rPr>
                                            <m:t>3</m:t>
                                          </m:r>
                                        </m:e>
                                      </m:d>
                                      <m:r>
                                        <a:rPr sz="2200">
                                          <a:latin typeface="Cambria Math"/>
                                        </a:rPr>
                                        <m:t>+3</m:t>
                                      </m:r>
                                    </m:e>
                                  </m:d>
                                </m:e>
                              </m:func>
                              <m:r>
                                <a:rPr sz="2200">
                                  <a:latin typeface="Cambria Math"/>
                                </a:rPr>
                                <m:t>−</m:t>
                              </m:r>
                              <m:func>
                                <m:funcPr>
                                  <m:ctrlPr>
                                    <a:rPr sz="2200" i="1">
                                      <a:latin typeface="Cambria Math" panose="02040503050406030204" pitchFamily="18" charset="0"/>
                                    </a:rPr>
                                  </m:ctrlPr>
                                </m:funcPr>
                                <m:fName>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fName>
                                <m:e>
                                  <m:d>
                                    <m:dPr>
                                      <m:ctrlPr>
                                        <a:rPr sz="2200" i="1">
                                          <a:latin typeface="Cambria Math" panose="02040503050406030204" pitchFamily="18" charset="0"/>
                                        </a:rPr>
                                      </m:ctrlPr>
                                    </m:dPr>
                                    <m:e>
                                      <m:r>
                                        <a:rPr sz="2200">
                                          <a:latin typeface="Cambria Math"/>
                                        </a:rPr>
                                        <m:t>2</m:t>
                                      </m:r>
                                      <m:d>
                                        <m:dPr>
                                          <m:ctrlPr>
                                            <a:rPr sz="2200" i="1">
                                              <a:latin typeface="Cambria Math" panose="02040503050406030204" pitchFamily="18" charset="0"/>
                                            </a:rPr>
                                          </m:ctrlPr>
                                        </m:dPr>
                                        <m:e>
                                          <m:r>
                                            <a:rPr sz="2200">
                                              <a:latin typeface="Cambria Math"/>
                                            </a:rPr>
                                            <m:t>3</m:t>
                                          </m:r>
                                        </m:e>
                                      </m:d>
                                      <m:r>
                                        <a:rPr sz="2200">
                                          <a:latin typeface="Cambria Math"/>
                                        </a:rPr>
                                        <m:t>−3</m:t>
                                      </m:r>
                                    </m:e>
                                  </m:d>
                                </m:e>
                              </m:func>
                            </m:oMath>
                          </a14:m>
                          <a:endParaRPr sz="2200" dirty="0"/>
                        </a:p>
                      </a:txBody>
                      <a:tcPr anchor="ctr"/>
                    </a:tc>
                    <a:tc>
                      <a:txBody>
                        <a:bodyPr/>
                        <a:lstStyle/>
                        <a:p>
                          <a:pPr algn="l">
                            <a:defRPr b="1"/>
                          </a:pPr>
                          <a:r>
                            <a:rPr lang="en-US" b="0" dirty="0"/>
                            <a:t>Substitute into the equation.</a:t>
                          </a:r>
                          <a:endParaRPr b="0" dirty="0"/>
                        </a:p>
                      </a:txBody>
                      <a:tcPr anchor="ctr"/>
                    </a:tc>
                    <a:extLst>
                      <a:ext uri="{0D108BD9-81ED-4DB2-BD59-A6C34878D82A}">
                        <a16:rowId xmlns:a16="http://schemas.microsoft.com/office/drawing/2014/main" val="10000"/>
                      </a:ext>
                    </a:extLst>
                  </a:tr>
                  <a:tr h="370840">
                    <a:tc>
                      <a:txBody>
                        <a:bodyPr/>
                        <a:lstStyle/>
                        <a:p>
                          <a:pPr algn="l">
                            <a:defRPr sz="1800"/>
                          </a:pPr>
                          <a:r>
                            <a:rPr sz="2200" dirty="0"/>
                            <a:t>​</a:t>
                          </a:r>
                          <a14:m>
                            <m:oMath xmlns:m="http://schemas.openxmlformats.org/officeDocument/2006/math">
                              <m:func>
                                <m:funcPr>
                                  <m:ctrlPr>
                                    <a:rPr sz="2200" i="1">
                                      <a:latin typeface="Cambria Math" panose="02040503050406030204" pitchFamily="18" charset="0"/>
                                    </a:rPr>
                                  </m:ctrlPr>
                                </m:funcPr>
                                <m:fName>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fName>
                                <m:e>
                                  <m:r>
                                    <a:rPr sz="2200">
                                      <a:latin typeface="Cambria Math"/>
                                    </a:rPr>
                                    <m:t>3</m:t>
                                  </m:r>
                                </m:e>
                              </m:func>
                              <m:r>
                                <a:rPr sz="2200">
                                  <a:latin typeface="Cambria Math"/>
                                </a:rPr>
                                <m:t>=</m:t>
                              </m:r>
                              <m:func>
                                <m:funcPr>
                                  <m:ctrlPr>
                                    <a:rPr sz="2200" i="1">
                                      <a:latin typeface="Cambria Math" panose="02040503050406030204" pitchFamily="18" charset="0"/>
                                    </a:rPr>
                                  </m:ctrlPr>
                                </m:funcPr>
                                <m:fName>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fName>
                                <m:e>
                                  <m:r>
                                    <a:rPr sz="2200">
                                      <a:latin typeface="Cambria Math"/>
                                    </a:rPr>
                                    <m:t>9</m:t>
                                  </m:r>
                                </m:e>
                              </m:func>
                              <m:r>
                                <a:rPr sz="2200">
                                  <a:latin typeface="Cambria Math"/>
                                </a:rPr>
                                <m:t>−</m:t>
                              </m:r>
                              <m:func>
                                <m:funcPr>
                                  <m:ctrlPr>
                                    <a:rPr sz="2200" i="1">
                                      <a:latin typeface="Cambria Math" panose="02040503050406030204" pitchFamily="18" charset="0"/>
                                    </a:rPr>
                                  </m:ctrlPr>
                                </m:funcPr>
                                <m:fName>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fName>
                                <m:e>
                                  <m:r>
                                    <a:rPr sz="2200">
                                      <a:latin typeface="Cambria Math"/>
                                    </a:rPr>
                                    <m:t>3</m:t>
                                  </m:r>
                                </m:e>
                              </m:func>
                            </m:oMath>
                          </a14:m>
                          <a:endParaRPr sz="2200" dirty="0"/>
                        </a:p>
                      </a:txBody>
                      <a:tcPr anchor="ctr"/>
                    </a:tc>
                    <a:tc>
                      <a:txBody>
                        <a:bodyPr/>
                        <a:lstStyle/>
                        <a:p>
                          <a:pPr algn="l">
                            <a:defRPr b="1"/>
                          </a:pPr>
                          <a:r>
                            <a:rPr lang="en-US" b="0" dirty="0"/>
                            <a:t>Simplify.</a:t>
                          </a:r>
                          <a:endParaRPr b="0" dirty="0"/>
                        </a:p>
                      </a:txBody>
                      <a:tcPr anchor="ctr"/>
                    </a:tc>
                    <a:extLst>
                      <a:ext uri="{0D108BD9-81ED-4DB2-BD59-A6C34878D82A}">
                        <a16:rowId xmlns:a16="http://schemas.microsoft.com/office/drawing/2014/main" val="10001"/>
                      </a:ext>
                    </a:extLst>
                  </a:tr>
                  <a:tr h="370840">
                    <a:tc>
                      <a:txBody>
                        <a:bodyPr/>
                        <a:lstStyle/>
                        <a:p>
                          <a:pPr algn="l">
                            <a:defRPr sz="1800"/>
                          </a:pPr>
                          <a:r>
                            <a:rPr sz="2200" dirty="0"/>
                            <a:t>​</a:t>
                          </a:r>
                          <a14:m>
                            <m:oMath xmlns:m="http://schemas.openxmlformats.org/officeDocument/2006/math">
                              <m:func>
                                <m:funcPr>
                                  <m:ctrlPr>
                                    <a:rPr sz="2200" i="1">
                                      <a:latin typeface="Cambria Math" panose="02040503050406030204" pitchFamily="18" charset="0"/>
                                    </a:rPr>
                                  </m:ctrlPr>
                                </m:funcPr>
                                <m:fName>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fName>
                                <m:e>
                                  <m:r>
                                    <a:rPr sz="2200">
                                      <a:latin typeface="Cambria Math"/>
                                    </a:rPr>
                                    <m:t>3</m:t>
                                  </m:r>
                                </m:e>
                              </m:func>
                              <m:r>
                                <a:rPr sz="2200">
                                  <a:latin typeface="Cambria Math"/>
                                </a:rPr>
                                <m:t>=</m:t>
                              </m:r>
                              <m:func>
                                <m:funcPr>
                                  <m:ctrlPr>
                                    <a:rPr sz="2200" i="1">
                                      <a:latin typeface="Cambria Math" panose="02040503050406030204" pitchFamily="18" charset="0"/>
                                    </a:rPr>
                                  </m:ctrlPr>
                                </m:funcPr>
                                <m:fName>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fName>
                                <m:e>
                                  <m:d>
                                    <m:dPr>
                                      <m:ctrlPr>
                                        <a:rPr sz="2200" i="1">
                                          <a:latin typeface="Cambria Math" panose="02040503050406030204" pitchFamily="18" charset="0"/>
                                        </a:rPr>
                                      </m:ctrlPr>
                                    </m:dPr>
                                    <m:e>
                                      <m:f>
                                        <m:fPr>
                                          <m:ctrlPr>
                                            <a:rPr sz="2200" i="1">
                                              <a:latin typeface="Cambria Math" panose="02040503050406030204" pitchFamily="18" charset="0"/>
                                            </a:rPr>
                                          </m:ctrlPr>
                                        </m:fPr>
                                        <m:num>
                                          <m:r>
                                            <a:rPr sz="2200">
                                              <a:latin typeface="Cambria Math"/>
                                            </a:rPr>
                                            <m:t>9</m:t>
                                          </m:r>
                                        </m:num>
                                        <m:den>
                                          <m:r>
                                            <a:rPr sz="2200">
                                              <a:latin typeface="Cambria Math"/>
                                            </a:rPr>
                                            <m:t>3</m:t>
                                          </m:r>
                                        </m:den>
                                      </m:f>
                                    </m:e>
                                  </m:d>
                                </m:e>
                              </m:func>
                            </m:oMath>
                          </a14:m>
                          <a:endParaRPr sz="2200" dirty="0"/>
                        </a:p>
                      </a:txBody>
                      <a:tcPr anchor="ctr"/>
                    </a:tc>
                    <a:tc>
                      <a:txBody>
                        <a:bodyPr/>
                        <a:lstStyle/>
                        <a:p>
                          <a:pPr algn="l">
                            <a:defRPr b="1"/>
                          </a:pPr>
                          <a:r>
                            <a:rPr lang="en-US" b="0" dirty="0"/>
                            <a:t>Combine the terms using a property of logarithms. </a:t>
                          </a:r>
                          <a:endParaRPr b="0" dirty="0"/>
                        </a:p>
                      </a:txBody>
                      <a:tcPr anchor="ctr"/>
                    </a:tc>
                    <a:extLst>
                      <a:ext uri="{0D108BD9-81ED-4DB2-BD59-A6C34878D82A}">
                        <a16:rowId xmlns:a16="http://schemas.microsoft.com/office/drawing/2014/main" val="10002"/>
                      </a:ext>
                    </a:extLst>
                  </a:tr>
                  <a:tr h="370840">
                    <a:tc>
                      <a:txBody>
                        <a:bodyPr/>
                        <a:lstStyle/>
                        <a:p>
                          <a:pPr algn="l">
                            <a:defRPr sz="1800"/>
                          </a:pPr>
                          <a:r>
                            <a:rPr sz="2200" dirty="0"/>
                            <a:t>​</a:t>
                          </a:r>
                          <a14:m>
                            <m:oMath xmlns:m="http://schemas.openxmlformats.org/officeDocument/2006/math">
                              <m:func>
                                <m:funcPr>
                                  <m:ctrlPr>
                                    <a:rPr sz="2200" i="1">
                                      <a:latin typeface="Cambria Math" panose="02040503050406030204" pitchFamily="18" charset="0"/>
                                    </a:rPr>
                                  </m:ctrlPr>
                                </m:funcPr>
                                <m:fName>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fName>
                                <m:e>
                                  <m:r>
                                    <a:rPr sz="2200">
                                      <a:latin typeface="Cambria Math"/>
                                    </a:rPr>
                                    <m:t>3</m:t>
                                  </m:r>
                                </m:e>
                              </m:func>
                              <m:r>
                                <a:rPr sz="2200">
                                  <a:latin typeface="Cambria Math"/>
                                </a:rPr>
                                <m:t>=</m:t>
                              </m:r>
                              <m:func>
                                <m:funcPr>
                                  <m:ctrlPr>
                                    <a:rPr sz="2200" i="1">
                                      <a:latin typeface="Cambria Math" panose="02040503050406030204" pitchFamily="18" charset="0"/>
                                    </a:rPr>
                                  </m:ctrlPr>
                                </m:funcPr>
                                <m:fName>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fName>
                                <m:e>
                                  <m:r>
                                    <a:rPr sz="2200">
                                      <a:latin typeface="Cambria Math"/>
                                    </a:rPr>
                                    <m:t>3</m:t>
                                  </m:r>
                                </m:e>
                              </m:func>
                            </m:oMath>
                          </a14:m>
                          <a:endParaRPr sz="2200" dirty="0"/>
                        </a:p>
                      </a:txBody>
                      <a:tcPr anchor="ctr"/>
                    </a:tc>
                    <a:tc>
                      <a:txBody>
                        <a:bodyPr/>
                        <a:lstStyle/>
                        <a:p>
                          <a:pPr algn="l">
                            <a:defRPr b="1"/>
                          </a:pPr>
                          <a:r>
                            <a:rPr lang="en-US" b="0" dirty="0"/>
                            <a:t>A true statement</a:t>
                          </a:r>
                          <a:endParaRPr b="0" dirty="0"/>
                        </a:p>
                      </a:txBody>
                      <a:tcPr anchor="ctr"/>
                    </a:tc>
                    <a:extLst>
                      <a:ext uri="{0D108BD9-81ED-4DB2-BD59-A6C34878D82A}">
                        <a16:rowId xmlns:a16="http://schemas.microsoft.com/office/drawing/2014/main" val="10003"/>
                      </a:ext>
                    </a:extLst>
                  </a:tr>
                </a:tbl>
              </a:graphicData>
            </a:graphic>
          </p:graphicFrame>
        </mc:Choice>
        <mc:Fallback xmlns="">
          <p:graphicFrame>
            <p:nvGraphicFramePr>
              <p:cNvPr id="3" name="Table Placeholder 2"/>
              <p:cNvGraphicFramePr>
                <a:graphicFrameLocks noGrp="1"/>
              </p:cNvGraphicFramePr>
              <p:nvPr>
                <p:ph type="tbl" sz="quarter" idx="10"/>
                <p:extLst>
                  <p:ext uri="{D42A27DB-BD31-4B8C-83A1-F6EECF244321}">
                    <p14:modId xmlns:p14="http://schemas.microsoft.com/office/powerpoint/2010/main" val="1781846321"/>
                  </p:ext>
                </p:extLst>
              </p:nvPr>
            </p:nvGraphicFramePr>
            <p:xfrm>
              <a:off x="571500" y="1105523"/>
              <a:ext cx="8001000" cy="1920240"/>
            </p:xfrm>
            <a:graphic>
              <a:graphicData uri="http://schemas.openxmlformats.org/drawingml/2006/table">
                <a:tbl>
                  <a:tblPr firstRow="1" bandRow="1">
                    <a:tableStyleId>{2D5ABB26-0587-4C30-8999-92F81FD0307C}</a:tableStyleId>
                  </a:tblPr>
                  <a:tblGrid>
                    <a:gridCol w="5105400">
                      <a:extLst>
                        <a:ext uri="{9D8B030D-6E8A-4147-A177-3AD203B41FA5}">
                          <a16:colId xmlns:a16="http://schemas.microsoft.com/office/drawing/2014/main" val="20000"/>
                        </a:ext>
                      </a:extLst>
                    </a:gridCol>
                    <a:gridCol w="2895600">
                      <a:extLst>
                        <a:ext uri="{9D8B030D-6E8A-4147-A177-3AD203B41FA5}">
                          <a16:colId xmlns:a16="http://schemas.microsoft.com/office/drawing/2014/main" val="20001"/>
                        </a:ext>
                      </a:extLst>
                    </a:gridCol>
                  </a:tblGrid>
                  <a:tr h="426720">
                    <a:tc>
                      <a:txBody>
                        <a:bodyPr/>
                        <a:lstStyle/>
                        <a:p>
                          <a:endParaRPr lang="en-US"/>
                        </a:p>
                      </a:txBody>
                      <a:tcPr anchor="ctr">
                        <a:blipFill>
                          <a:blip r:embed="rId2"/>
                          <a:stretch>
                            <a:fillRect t="-8571" r="-56802" b="-380000"/>
                          </a:stretch>
                        </a:blipFill>
                      </a:tcPr>
                    </a:tc>
                    <a:tc>
                      <a:txBody>
                        <a:bodyPr/>
                        <a:lstStyle/>
                        <a:p>
                          <a:pPr algn="l">
                            <a:defRPr b="1"/>
                          </a:pPr>
                          <a:r>
                            <a:rPr lang="en-US" b="0" dirty="0"/>
                            <a:t>Substitute into the equation.</a:t>
                          </a:r>
                          <a:endParaRPr b="0" dirty="0"/>
                        </a:p>
                      </a:txBody>
                      <a:tcPr anchor="ctr"/>
                    </a:tc>
                    <a:extLst>
                      <a:ext uri="{0D108BD9-81ED-4DB2-BD59-A6C34878D82A}">
                        <a16:rowId xmlns:a16="http://schemas.microsoft.com/office/drawing/2014/main" val="10000"/>
                      </a:ext>
                    </a:extLst>
                  </a:tr>
                  <a:tr h="426720">
                    <a:tc>
                      <a:txBody>
                        <a:bodyPr/>
                        <a:lstStyle/>
                        <a:p>
                          <a:endParaRPr lang="en-US"/>
                        </a:p>
                      </a:txBody>
                      <a:tcPr anchor="ctr">
                        <a:blipFill>
                          <a:blip r:embed="rId2"/>
                          <a:stretch>
                            <a:fillRect t="-108571" r="-56802" b="-280000"/>
                          </a:stretch>
                        </a:blipFill>
                      </a:tcPr>
                    </a:tc>
                    <a:tc>
                      <a:txBody>
                        <a:bodyPr/>
                        <a:lstStyle/>
                        <a:p>
                          <a:pPr algn="l">
                            <a:defRPr b="1"/>
                          </a:pPr>
                          <a:r>
                            <a:rPr lang="en-US" b="0" dirty="0"/>
                            <a:t>Simplify.</a:t>
                          </a:r>
                          <a:endParaRPr b="0" dirty="0"/>
                        </a:p>
                      </a:txBody>
                      <a:tcPr anchor="ctr"/>
                    </a:tc>
                    <a:extLst>
                      <a:ext uri="{0D108BD9-81ED-4DB2-BD59-A6C34878D82A}">
                        <a16:rowId xmlns:a16="http://schemas.microsoft.com/office/drawing/2014/main" val="10001"/>
                      </a:ext>
                    </a:extLst>
                  </a:tr>
                  <a:tr h="640080">
                    <a:tc>
                      <a:txBody>
                        <a:bodyPr/>
                        <a:lstStyle/>
                        <a:p>
                          <a:endParaRPr lang="en-US"/>
                        </a:p>
                      </a:txBody>
                      <a:tcPr anchor="ctr">
                        <a:blipFill>
                          <a:blip r:embed="rId2"/>
                          <a:stretch>
                            <a:fillRect t="-137736" r="-56802" b="-84906"/>
                          </a:stretch>
                        </a:blipFill>
                      </a:tcPr>
                    </a:tc>
                    <a:tc>
                      <a:txBody>
                        <a:bodyPr/>
                        <a:lstStyle/>
                        <a:p>
                          <a:pPr algn="l">
                            <a:defRPr b="1"/>
                          </a:pPr>
                          <a:r>
                            <a:rPr lang="en-US" b="0" dirty="0"/>
                            <a:t>Combine the terms using a property of logarithms. </a:t>
                          </a:r>
                          <a:endParaRPr b="0" dirty="0"/>
                        </a:p>
                      </a:txBody>
                      <a:tcPr anchor="ctr"/>
                    </a:tc>
                    <a:extLst>
                      <a:ext uri="{0D108BD9-81ED-4DB2-BD59-A6C34878D82A}">
                        <a16:rowId xmlns:a16="http://schemas.microsoft.com/office/drawing/2014/main" val="10002"/>
                      </a:ext>
                    </a:extLst>
                  </a:tr>
                  <a:tr h="426720">
                    <a:tc>
                      <a:txBody>
                        <a:bodyPr/>
                        <a:lstStyle/>
                        <a:p>
                          <a:endParaRPr lang="en-US"/>
                        </a:p>
                      </a:txBody>
                      <a:tcPr anchor="ctr">
                        <a:blipFill>
                          <a:blip r:embed="rId2"/>
                          <a:stretch>
                            <a:fillRect t="-360000" r="-56802" b="-28571"/>
                          </a:stretch>
                        </a:blipFill>
                      </a:tcPr>
                    </a:tc>
                    <a:tc>
                      <a:txBody>
                        <a:bodyPr/>
                        <a:lstStyle/>
                        <a:p>
                          <a:pPr algn="l">
                            <a:defRPr b="1"/>
                          </a:pPr>
                          <a:r>
                            <a:rPr lang="en-US" b="0" dirty="0"/>
                            <a:t>A true statement</a:t>
                          </a:r>
                          <a:endParaRPr b="0" dirty="0"/>
                        </a:p>
                      </a:txBody>
                      <a:tcPr anchor="ctr"/>
                    </a:tc>
                    <a:extLst>
                      <a:ext uri="{0D108BD9-81ED-4DB2-BD59-A6C34878D82A}">
                        <a16:rowId xmlns:a16="http://schemas.microsoft.com/office/drawing/2014/main" val="10003"/>
                      </a:ext>
                    </a:extLst>
                  </a:tr>
                </a:tbl>
              </a:graphicData>
            </a:graphic>
          </p:graphicFrame>
        </mc:Fallback>
      </mc:AlternateContent>
      <p:sp>
        <p:nvSpPr>
          <p:cNvPr id="4" name="Text Placeholder 2">
            <a:extLst>
              <a:ext uri="{FF2B5EF4-FFF2-40B4-BE49-F238E27FC236}">
                <a16:creationId xmlns:a16="http://schemas.microsoft.com/office/drawing/2014/main" id="{5A8A821F-320E-435E-B1CA-49E8CEA0D48F}"/>
              </a:ext>
            </a:extLst>
          </p:cNvPr>
          <p:cNvSpPr txBox="1">
            <a:spLocks/>
          </p:cNvSpPr>
          <p:nvPr/>
        </p:nvSpPr>
        <p:spPr>
          <a:xfrm>
            <a:off x="457200" y="3391487"/>
            <a:ext cx="8229600" cy="179011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sz="2800"/>
            </a:pPr>
            <a:r>
              <a:rPr lang="en-US" dirty="0"/>
              <a:t>Thus, the solution to the equation is the single value     </a:t>
            </a:r>
            <a:r>
              <a:rPr lang="en-US" i="1" dirty="0"/>
              <a:t>x</a:t>
            </a:r>
            <a:r>
              <a:rPr lang="en-US" dirty="0"/>
              <a:t> </a:t>
            </a:r>
            <a:r>
              <a:rPr lang="en-US" dirty="0">
                <a:latin typeface="Cambria Math" panose="02040503050406030204" pitchFamily="18" charset="0"/>
                <a:ea typeface="Cambria Math" panose="02040503050406030204" pitchFamily="18" charset="0"/>
              </a:rPr>
              <a:t>=</a:t>
            </a:r>
            <a:r>
              <a:rPr lang="en-US" dirty="0"/>
              <a:t>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Properties: </a:t>
            </a:r>
            <a:r>
              <a:rPr dirty="0"/>
              <a:t>Summary of Logarithmic Properties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pPr marL="514350" indent="-514350">
                  <a:buFont typeface="+mj-lt"/>
                  <a:buAutoNum type="arabicPeriod"/>
                  <a:defRPr sz="2800"/>
                </a:pPr>
                <a:r>
                  <a:rPr dirty="0"/>
                  <a:t>​</a:t>
                </a:r>
                <a:r>
                  <a:rPr sz="2800" dirty="0"/>
                  <a:t>The equations </a:t>
                </a:r>
                <a14:m>
                  <m:oMath xmlns:m="http://schemas.openxmlformats.org/officeDocument/2006/math">
                    <m:r>
                      <a:rPr>
                        <a:latin typeface="Cambria Math" panose="02040503050406030204" pitchFamily="18" charset="0"/>
                      </a:rPr>
                      <m:t>𝑥</m:t>
                    </m:r>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𝑎</m:t>
                        </m:r>
                      </m:e>
                      <m:sup>
                        <m:r>
                          <a:rPr>
                            <a:latin typeface="Cambria Math" panose="02040503050406030204" pitchFamily="18" charset="0"/>
                          </a:rPr>
                          <m:t>𝑦</m:t>
                        </m:r>
                      </m:sup>
                    </m:sSup>
                  </m:oMath>
                </a14:m>
                <a:r>
                  <a:rPr sz="2800" dirty="0"/>
                  <a:t> and </a:t>
                </a:r>
                <a14:m>
                  <m:oMath xmlns:m="http://schemas.openxmlformats.org/officeDocument/2006/math">
                    <m:r>
                      <a:rPr>
                        <a:latin typeface="Cambria Math" panose="02040503050406030204" pitchFamily="18" charset="0"/>
                      </a:rPr>
                      <m:t>𝑦</m:t>
                    </m:r>
                    <m:r>
                      <a:rPr>
                        <a:latin typeface="Cambria Math" panose="02040503050406030204" pitchFamily="18" charset="0"/>
                      </a:rPr>
                      <m:t>=</m:t>
                    </m:r>
                    <m:func>
                      <m:funcPr>
                        <m:ctrlPr>
                          <a:rPr i="1">
                            <a:latin typeface="Cambria Math" panose="02040503050406030204" pitchFamily="18" charset="0"/>
                          </a:rPr>
                        </m:ctrlPr>
                      </m:funcPr>
                      <m:fName>
                        <m:sSub>
                          <m:sSubPr>
                            <m:ctrlPr>
                              <a:rPr i="1">
                                <a:latin typeface="Cambria Math" panose="02040503050406030204" pitchFamily="18" charset="0"/>
                              </a:rPr>
                            </m:ctrlPr>
                          </m:sSubPr>
                          <m:e>
                            <m:r>
                              <m:rPr>
                                <m:sty m:val="p"/>
                              </m:rPr>
                              <a:rPr>
                                <a:latin typeface="Cambria Math" panose="02040503050406030204" pitchFamily="18" charset="0"/>
                              </a:rPr>
                              <m:t>log</m:t>
                            </m:r>
                          </m:e>
                          <m:sub>
                            <m:r>
                              <a:rPr>
                                <a:latin typeface="Cambria Math" panose="02040503050406030204" pitchFamily="18" charset="0"/>
                              </a:rPr>
                              <m:t>𝑎</m:t>
                            </m:r>
                          </m:sub>
                        </m:sSub>
                      </m:fName>
                      <m:e>
                        <m:r>
                          <a:rPr>
                            <a:latin typeface="Cambria Math" panose="02040503050406030204" pitchFamily="18" charset="0"/>
                          </a:rPr>
                          <m:t>𝑥</m:t>
                        </m:r>
                      </m:e>
                    </m:func>
                  </m:oMath>
                </a14:m>
                <a:r>
                  <a:rPr sz="2800" dirty="0"/>
                  <a:t> are equivalent, and are, respectively, the exponential form and the logarithmic form of the same statement.</a:t>
                </a:r>
              </a:p>
              <a:p>
                <a:pPr marL="514350" indent="-514350">
                  <a:buFont typeface="+mj-lt"/>
                  <a:buAutoNum type="arabicPeriod" startAt="2"/>
                  <a:defRPr sz="2800"/>
                </a:pPr>
                <a:r>
                  <a:rPr dirty="0"/>
                  <a:t>​</a:t>
                </a:r>
                <a:r>
                  <a:rPr sz="2800" dirty="0"/>
                  <a:t>The inverse of the function </a:t>
                </a:r>
                <a14:m>
                  <m:oMath xmlns:m="http://schemas.openxmlformats.org/officeDocument/2006/math">
                    <m:func>
                      <m:funcPr>
                        <m:ctrlPr>
                          <a:rPr i="1">
                            <a:latin typeface="Cambria Math" panose="02040503050406030204" pitchFamily="18" charset="0"/>
                          </a:rPr>
                        </m:ctrlPr>
                      </m:funcPr>
                      <m:fName>
                        <m:r>
                          <a:rPr>
                            <a:latin typeface="Cambria Math" panose="02040503050406030204" pitchFamily="18" charset="0"/>
                          </a:rPr>
                          <m:t>𝑓</m:t>
                        </m:r>
                      </m:fName>
                      <m:e>
                        <m:d>
                          <m:dPr>
                            <m:ctrlPr>
                              <a:rPr i="1">
                                <a:latin typeface="Cambria Math" panose="02040503050406030204" pitchFamily="18" charset="0"/>
                              </a:rPr>
                            </m:ctrlPr>
                          </m:dPr>
                          <m:e>
                            <m:r>
                              <a:rPr>
                                <a:latin typeface="Cambria Math" panose="02040503050406030204" pitchFamily="18" charset="0"/>
                              </a:rPr>
                              <m:t>𝑥</m:t>
                            </m:r>
                          </m:e>
                        </m:d>
                      </m:e>
                    </m:func>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𝑎</m:t>
                        </m:r>
                      </m:e>
                      <m:sup>
                        <m:r>
                          <a:rPr>
                            <a:latin typeface="Cambria Math" panose="02040503050406030204" pitchFamily="18" charset="0"/>
                          </a:rPr>
                          <m:t>𝑥</m:t>
                        </m:r>
                      </m:sup>
                    </m:sSup>
                  </m:oMath>
                </a14:m>
                <a:r>
                  <a:rPr sz="2800" dirty="0"/>
                  <a:t> is </a:t>
                </a:r>
                <a:br>
                  <a:rPr lang="en-US" i="1" dirty="0">
                    <a:latin typeface="Cambria Math" panose="02040503050406030204" pitchFamily="18" charset="0"/>
                  </a:rPr>
                </a:br>
                <a14:m>
                  <m:oMath xmlns:m="http://schemas.openxmlformats.org/officeDocument/2006/math">
                    <m:func>
                      <m:funcPr>
                        <m:ctrlPr>
                          <a:rPr i="1">
                            <a:latin typeface="Cambria Math" panose="02040503050406030204" pitchFamily="18" charset="0"/>
                          </a:rPr>
                        </m:ctrlPr>
                      </m:funcPr>
                      <m:fName>
                        <m:sSup>
                          <m:sSupPr>
                            <m:ctrlPr>
                              <a:rPr i="1">
                                <a:latin typeface="Cambria Math" panose="02040503050406030204" pitchFamily="18" charset="0"/>
                              </a:rPr>
                            </m:ctrlPr>
                          </m:sSupPr>
                          <m:e>
                            <m:r>
                              <a:rPr>
                                <a:latin typeface="Cambria Math" panose="02040503050406030204" pitchFamily="18" charset="0"/>
                              </a:rPr>
                              <m:t>𝑓</m:t>
                            </m:r>
                          </m:e>
                          <m:sup>
                            <m:r>
                              <a:rPr>
                                <a:latin typeface="Cambria Math" panose="02040503050406030204" pitchFamily="18" charset="0"/>
                              </a:rPr>
                              <m:t>−1</m:t>
                            </m:r>
                          </m:sup>
                        </m:sSup>
                      </m:fName>
                      <m:e>
                        <m:d>
                          <m:dPr>
                            <m:ctrlPr>
                              <a:rPr i="1">
                                <a:latin typeface="Cambria Math" panose="02040503050406030204" pitchFamily="18" charset="0"/>
                              </a:rPr>
                            </m:ctrlPr>
                          </m:dPr>
                          <m:e>
                            <m:r>
                              <a:rPr>
                                <a:latin typeface="Cambria Math" panose="02040503050406030204" pitchFamily="18" charset="0"/>
                              </a:rPr>
                              <m:t>𝑥</m:t>
                            </m:r>
                          </m:e>
                        </m:d>
                      </m:e>
                    </m:func>
                    <m:r>
                      <a:rPr>
                        <a:latin typeface="Cambria Math" panose="02040503050406030204" pitchFamily="18" charset="0"/>
                      </a:rPr>
                      <m:t>=</m:t>
                    </m:r>
                    <m:func>
                      <m:funcPr>
                        <m:ctrlPr>
                          <a:rPr i="1">
                            <a:latin typeface="Cambria Math" panose="02040503050406030204" pitchFamily="18" charset="0"/>
                          </a:rPr>
                        </m:ctrlPr>
                      </m:funcPr>
                      <m:fName>
                        <m:sSub>
                          <m:sSubPr>
                            <m:ctrlPr>
                              <a:rPr i="1">
                                <a:latin typeface="Cambria Math" panose="02040503050406030204" pitchFamily="18" charset="0"/>
                              </a:rPr>
                            </m:ctrlPr>
                          </m:sSubPr>
                          <m:e>
                            <m:r>
                              <m:rPr>
                                <m:sty m:val="p"/>
                              </m:rPr>
                              <a:rPr>
                                <a:latin typeface="Cambria Math" panose="02040503050406030204" pitchFamily="18" charset="0"/>
                              </a:rPr>
                              <m:t>log</m:t>
                            </m:r>
                          </m:e>
                          <m:sub>
                            <m:r>
                              <a:rPr>
                                <a:latin typeface="Cambria Math" panose="02040503050406030204" pitchFamily="18" charset="0"/>
                              </a:rPr>
                              <m:t>𝑎</m:t>
                            </m:r>
                          </m:sub>
                        </m:sSub>
                      </m:fName>
                      <m:e>
                        <m:r>
                          <a:rPr>
                            <a:latin typeface="Cambria Math" panose="02040503050406030204" pitchFamily="18" charset="0"/>
                          </a:rPr>
                          <m:t>𝑥</m:t>
                        </m:r>
                      </m:e>
                    </m:func>
                  </m:oMath>
                </a14:m>
                <a:r>
                  <a:rPr sz="2800" dirty="0"/>
                  <a:t>, and vice versa.</a:t>
                </a:r>
              </a:p>
              <a:p>
                <a:pPr marL="514350" indent="-514350">
                  <a:buFont typeface="+mj-lt"/>
                  <a:buAutoNum type="arabicPeriod" startAt="3"/>
                  <a:defRPr sz="2800"/>
                </a:pPr>
                <a:r>
                  <a:rPr dirty="0"/>
                  <a:t>​</a:t>
                </a:r>
                <a:r>
                  <a:rPr sz="2800" dirty="0"/>
                  <a:t>A consequence of the last point is that </a:t>
                </a:r>
                <a:br>
                  <a:rPr lang="en-US" sz="2800" dirty="0"/>
                </a:br>
                <a14:m>
                  <m:oMath xmlns:m="http://schemas.openxmlformats.org/officeDocument/2006/math">
                    <m:func>
                      <m:funcPr>
                        <m:ctrlPr>
                          <a:rPr i="1">
                            <a:latin typeface="Cambria Math" panose="02040503050406030204" pitchFamily="18" charset="0"/>
                          </a:rPr>
                        </m:ctrlPr>
                      </m:funcPr>
                      <m:fName>
                        <m:sSub>
                          <m:sSubPr>
                            <m:ctrlPr>
                              <a:rPr i="1">
                                <a:latin typeface="Cambria Math" panose="02040503050406030204" pitchFamily="18" charset="0"/>
                              </a:rPr>
                            </m:ctrlPr>
                          </m:sSubPr>
                          <m:e>
                            <m:r>
                              <m:rPr>
                                <m:sty m:val="p"/>
                              </m:rPr>
                              <a:rPr>
                                <a:latin typeface="Cambria Math" panose="02040503050406030204" pitchFamily="18" charset="0"/>
                              </a:rPr>
                              <m:t>log</m:t>
                            </m:r>
                          </m:e>
                          <m:sub>
                            <m:r>
                              <a:rPr>
                                <a:latin typeface="Cambria Math" panose="02040503050406030204" pitchFamily="18" charset="0"/>
                              </a:rPr>
                              <m:t>𝑎</m:t>
                            </m:r>
                          </m:sub>
                        </m:sSub>
                      </m:fName>
                      <m:e>
                        <m:d>
                          <m:dPr>
                            <m:ctrlPr>
                              <a:rPr i="1">
                                <a:latin typeface="Cambria Math" panose="02040503050406030204" pitchFamily="18" charset="0"/>
                              </a:rPr>
                            </m:ctrlPr>
                          </m:dPr>
                          <m:e>
                            <m:sSup>
                              <m:sSupPr>
                                <m:ctrlPr>
                                  <a:rPr i="1">
                                    <a:latin typeface="Cambria Math" panose="02040503050406030204" pitchFamily="18" charset="0"/>
                                  </a:rPr>
                                </m:ctrlPr>
                              </m:sSupPr>
                              <m:e>
                                <m:r>
                                  <a:rPr>
                                    <a:latin typeface="Cambria Math" panose="02040503050406030204" pitchFamily="18" charset="0"/>
                                  </a:rPr>
                                  <m:t>𝑎</m:t>
                                </m:r>
                              </m:e>
                              <m:sup>
                                <m:r>
                                  <a:rPr>
                                    <a:latin typeface="Cambria Math" panose="02040503050406030204" pitchFamily="18" charset="0"/>
                                  </a:rPr>
                                  <m:t>𝑥</m:t>
                                </m:r>
                              </m:sup>
                            </m:sSup>
                          </m:e>
                        </m:d>
                      </m:e>
                    </m:func>
                    <m:r>
                      <a:rPr>
                        <a:latin typeface="Cambria Math" panose="02040503050406030204" pitchFamily="18" charset="0"/>
                      </a:rPr>
                      <m:t>=</m:t>
                    </m:r>
                    <m:r>
                      <a:rPr>
                        <a:latin typeface="Cambria Math" panose="02040503050406030204" pitchFamily="18" charset="0"/>
                      </a:rPr>
                      <m:t>𝑥</m:t>
                    </m:r>
                  </m:oMath>
                </a14:m>
                <a:r>
                  <a:rPr sz="2800" dirty="0"/>
                  <a:t> and </a:t>
                </a:r>
                <a14:m>
                  <m:oMath xmlns:m="http://schemas.openxmlformats.org/officeDocument/2006/math">
                    <m:sSup>
                      <m:sSupPr>
                        <m:ctrlPr>
                          <a:rPr i="1">
                            <a:latin typeface="Cambria Math" panose="02040503050406030204" pitchFamily="18" charset="0"/>
                          </a:rPr>
                        </m:ctrlPr>
                      </m:sSupPr>
                      <m:e>
                        <m:r>
                          <a:rPr>
                            <a:latin typeface="Cambria Math" panose="02040503050406030204" pitchFamily="18" charset="0"/>
                          </a:rPr>
                          <m:t>𝑎</m:t>
                        </m:r>
                      </m:e>
                      <m:sup>
                        <m:func>
                          <m:funcPr>
                            <m:ctrlPr>
                              <a:rPr i="1">
                                <a:latin typeface="Cambria Math" panose="02040503050406030204" pitchFamily="18" charset="0"/>
                              </a:rPr>
                            </m:ctrlPr>
                          </m:funcPr>
                          <m:fName>
                            <m:sSub>
                              <m:sSubPr>
                                <m:ctrlPr>
                                  <a:rPr i="1">
                                    <a:latin typeface="Cambria Math" panose="02040503050406030204" pitchFamily="18" charset="0"/>
                                  </a:rPr>
                                </m:ctrlPr>
                              </m:sSubPr>
                              <m:e>
                                <m:r>
                                  <m:rPr>
                                    <m:sty m:val="p"/>
                                  </m:rPr>
                                  <a:rPr>
                                    <a:latin typeface="Cambria Math" panose="02040503050406030204" pitchFamily="18" charset="0"/>
                                  </a:rPr>
                                  <m:t>log</m:t>
                                </m:r>
                              </m:e>
                              <m:sub>
                                <m:r>
                                  <a:rPr>
                                    <a:latin typeface="Cambria Math" panose="02040503050406030204" pitchFamily="18" charset="0"/>
                                  </a:rPr>
                                  <m:t>𝑎</m:t>
                                </m:r>
                              </m:sub>
                            </m:sSub>
                          </m:fName>
                          <m:e>
                            <m:r>
                              <a:rPr>
                                <a:latin typeface="Cambria Math" panose="02040503050406030204" pitchFamily="18" charset="0"/>
                              </a:rPr>
                              <m:t>𝑥</m:t>
                            </m:r>
                          </m:e>
                        </m:func>
                      </m:sup>
                    </m:sSup>
                    <m:r>
                      <a:rPr>
                        <a:latin typeface="Cambria Math" panose="02040503050406030204" pitchFamily="18" charset="0"/>
                      </a:rPr>
                      <m:t>=</m:t>
                    </m:r>
                    <m:r>
                      <a:rPr>
                        <a:latin typeface="Cambria Math" panose="02040503050406030204" pitchFamily="18" charset="0"/>
                      </a:rPr>
                      <m:t>𝑥</m:t>
                    </m:r>
                  </m:oMath>
                </a14:m>
                <a:r>
                  <a:rPr sz="2800" dirty="0"/>
                  <a:t>. </a:t>
                </a:r>
                <a:br>
                  <a:rPr lang="en-US" sz="2800" dirty="0"/>
                </a:br>
                <a:r>
                  <a:rPr sz="2800" dirty="0"/>
                  <a:t>In particular, </a:t>
                </a:r>
                <a14:m>
                  <m:oMath xmlns:m="http://schemas.openxmlformats.org/officeDocument/2006/math">
                    <m:func>
                      <m:funcPr>
                        <m:ctrlPr>
                          <a:rPr i="1">
                            <a:latin typeface="Cambria Math" panose="02040503050406030204" pitchFamily="18" charset="0"/>
                          </a:rPr>
                        </m:ctrlPr>
                      </m:funcPr>
                      <m:fName>
                        <m:sSub>
                          <m:sSubPr>
                            <m:ctrlPr>
                              <a:rPr i="1">
                                <a:latin typeface="Cambria Math" panose="02040503050406030204" pitchFamily="18" charset="0"/>
                              </a:rPr>
                            </m:ctrlPr>
                          </m:sSubPr>
                          <m:e>
                            <m:r>
                              <m:rPr>
                                <m:sty m:val="p"/>
                              </m:rPr>
                              <a:rPr>
                                <a:latin typeface="Cambria Math" panose="02040503050406030204" pitchFamily="18" charset="0"/>
                              </a:rPr>
                              <m:t>log</m:t>
                            </m:r>
                          </m:e>
                          <m:sub>
                            <m:r>
                              <a:rPr>
                                <a:latin typeface="Cambria Math" panose="02040503050406030204" pitchFamily="18" charset="0"/>
                              </a:rPr>
                              <m:t>𝑎</m:t>
                            </m:r>
                          </m:sub>
                        </m:sSub>
                      </m:fName>
                      <m:e>
                        <m:r>
                          <a:rPr>
                            <a:latin typeface="Cambria Math" panose="02040503050406030204" pitchFamily="18" charset="0"/>
                          </a:rPr>
                          <m:t>1</m:t>
                        </m:r>
                      </m:e>
                    </m:func>
                    <m:r>
                      <a:rPr>
                        <a:latin typeface="Cambria Math" panose="02040503050406030204" pitchFamily="18" charset="0"/>
                      </a:rPr>
                      <m:t>=0</m:t>
                    </m:r>
                  </m:oMath>
                </a14:m>
                <a:r>
                  <a:rPr sz="2800" dirty="0"/>
                  <a:t> and </a:t>
                </a:r>
                <a14:m>
                  <m:oMath xmlns:m="http://schemas.openxmlformats.org/officeDocument/2006/math">
                    <m:func>
                      <m:funcPr>
                        <m:ctrlPr>
                          <a:rPr i="1">
                            <a:latin typeface="Cambria Math" panose="02040503050406030204" pitchFamily="18" charset="0"/>
                          </a:rPr>
                        </m:ctrlPr>
                      </m:funcPr>
                      <m:fName>
                        <m:sSub>
                          <m:sSubPr>
                            <m:ctrlPr>
                              <a:rPr i="1">
                                <a:latin typeface="Cambria Math" panose="02040503050406030204" pitchFamily="18" charset="0"/>
                              </a:rPr>
                            </m:ctrlPr>
                          </m:sSubPr>
                          <m:e>
                            <m:r>
                              <m:rPr>
                                <m:sty m:val="p"/>
                              </m:rPr>
                              <a:rPr>
                                <a:latin typeface="Cambria Math" panose="02040503050406030204" pitchFamily="18" charset="0"/>
                              </a:rPr>
                              <m:t>log</m:t>
                            </m:r>
                          </m:e>
                          <m:sub>
                            <m:r>
                              <a:rPr>
                                <a:latin typeface="Cambria Math" panose="02040503050406030204" pitchFamily="18" charset="0"/>
                              </a:rPr>
                              <m:t>𝑎</m:t>
                            </m:r>
                          </m:sub>
                        </m:sSub>
                      </m:fName>
                      <m:e>
                        <m:r>
                          <a:rPr>
                            <a:latin typeface="Cambria Math" panose="02040503050406030204" pitchFamily="18" charset="0"/>
                          </a:rPr>
                          <m:t>𝑎</m:t>
                        </m:r>
                      </m:e>
                    </m:func>
                    <m:r>
                      <a:rPr>
                        <a:latin typeface="Cambria Math" panose="02040503050406030204" pitchFamily="18" charset="0"/>
                      </a:rPr>
                      <m:t>=1</m:t>
                    </m:r>
                  </m:oMath>
                </a14:m>
                <a:r>
                  <a:rPr sz="2800" dirty="0"/>
                  <a:t>.</a:t>
                </a:r>
              </a:p>
              <a:p>
                <a:pPr marL="514350" indent="-514350">
                  <a:buFont typeface="+mj-lt"/>
                  <a:buAutoNum type="arabicPeriod" startAt="4"/>
                  <a:defRPr sz="2800"/>
                </a:pPr>
                <a:r>
                  <a:rPr dirty="0"/>
                  <a:t>​</a:t>
                </a:r>
                <a14:m>
                  <m:oMath xmlns:m="http://schemas.openxmlformats.org/officeDocument/2006/math">
                    <m:func>
                      <m:funcPr>
                        <m:ctrlPr>
                          <a:rPr i="1">
                            <a:latin typeface="Cambria Math" panose="02040503050406030204" pitchFamily="18" charset="0"/>
                          </a:rPr>
                        </m:ctrlPr>
                      </m:funcPr>
                      <m:fName>
                        <m:sSub>
                          <m:sSubPr>
                            <m:ctrlPr>
                              <a:rPr i="1">
                                <a:latin typeface="Cambria Math" panose="02040503050406030204" pitchFamily="18" charset="0"/>
                              </a:rPr>
                            </m:ctrlPr>
                          </m:sSubPr>
                          <m:e>
                            <m:r>
                              <m:rPr>
                                <m:sty m:val="p"/>
                              </m:rPr>
                              <a:rPr>
                                <a:latin typeface="Cambria Math" panose="02040503050406030204" pitchFamily="18" charset="0"/>
                              </a:rPr>
                              <m:t>log</m:t>
                            </m:r>
                          </m:e>
                          <m:sub>
                            <m:r>
                              <a:rPr>
                                <a:latin typeface="Cambria Math" panose="02040503050406030204" pitchFamily="18" charset="0"/>
                              </a:rPr>
                              <m:t>𝑎</m:t>
                            </m:r>
                          </m:sub>
                        </m:sSub>
                      </m:fName>
                      <m:e>
                        <m:d>
                          <m:dPr>
                            <m:ctrlPr>
                              <a:rPr i="1">
                                <a:latin typeface="Cambria Math" panose="02040503050406030204" pitchFamily="18" charset="0"/>
                              </a:rPr>
                            </m:ctrlPr>
                          </m:dPr>
                          <m:e>
                            <m:r>
                              <a:rPr>
                                <a:latin typeface="Cambria Math" panose="02040503050406030204" pitchFamily="18" charset="0"/>
                              </a:rPr>
                              <m:t>𝑥𝑦</m:t>
                            </m:r>
                          </m:e>
                        </m:d>
                      </m:e>
                    </m:func>
                    <m:r>
                      <a:rPr>
                        <a:latin typeface="Cambria Math" panose="02040503050406030204" pitchFamily="18" charset="0"/>
                      </a:rPr>
                      <m:t>=</m:t>
                    </m:r>
                    <m:func>
                      <m:funcPr>
                        <m:ctrlPr>
                          <a:rPr i="1">
                            <a:latin typeface="Cambria Math" panose="02040503050406030204" pitchFamily="18" charset="0"/>
                          </a:rPr>
                        </m:ctrlPr>
                      </m:funcPr>
                      <m:fName>
                        <m:sSub>
                          <m:sSubPr>
                            <m:ctrlPr>
                              <a:rPr i="1">
                                <a:latin typeface="Cambria Math" panose="02040503050406030204" pitchFamily="18" charset="0"/>
                              </a:rPr>
                            </m:ctrlPr>
                          </m:sSubPr>
                          <m:e>
                            <m:r>
                              <m:rPr>
                                <m:sty m:val="p"/>
                              </m:rPr>
                              <a:rPr>
                                <a:latin typeface="Cambria Math" panose="02040503050406030204" pitchFamily="18" charset="0"/>
                              </a:rPr>
                              <m:t>log</m:t>
                            </m:r>
                          </m:e>
                          <m:sub>
                            <m:r>
                              <a:rPr>
                                <a:latin typeface="Cambria Math" panose="02040503050406030204" pitchFamily="18" charset="0"/>
                              </a:rPr>
                              <m:t>𝑎</m:t>
                            </m:r>
                          </m:sub>
                        </m:sSub>
                      </m:fName>
                      <m:e>
                        <m:r>
                          <a:rPr>
                            <a:latin typeface="Cambria Math" panose="02040503050406030204" pitchFamily="18" charset="0"/>
                          </a:rPr>
                          <m:t>𝑥</m:t>
                        </m:r>
                      </m:e>
                    </m:func>
                    <m:r>
                      <a:rPr>
                        <a:latin typeface="Cambria Math" panose="02040503050406030204" pitchFamily="18" charset="0"/>
                      </a:rPr>
                      <m:t>+</m:t>
                    </m:r>
                    <m:func>
                      <m:funcPr>
                        <m:ctrlPr>
                          <a:rPr i="1">
                            <a:latin typeface="Cambria Math" panose="02040503050406030204" pitchFamily="18" charset="0"/>
                          </a:rPr>
                        </m:ctrlPr>
                      </m:funcPr>
                      <m:fName>
                        <m:sSub>
                          <m:sSubPr>
                            <m:ctrlPr>
                              <a:rPr i="1">
                                <a:latin typeface="Cambria Math" panose="02040503050406030204" pitchFamily="18" charset="0"/>
                              </a:rPr>
                            </m:ctrlPr>
                          </m:sSubPr>
                          <m:e>
                            <m:r>
                              <m:rPr>
                                <m:sty m:val="p"/>
                              </m:rPr>
                              <a:rPr>
                                <a:latin typeface="Cambria Math" panose="02040503050406030204" pitchFamily="18" charset="0"/>
                              </a:rPr>
                              <m:t>log</m:t>
                            </m:r>
                          </m:e>
                          <m:sub>
                            <m:r>
                              <a:rPr>
                                <a:latin typeface="Cambria Math" panose="02040503050406030204" pitchFamily="18" charset="0"/>
                              </a:rPr>
                              <m:t>𝑎</m:t>
                            </m:r>
                          </m:sub>
                        </m:sSub>
                      </m:fName>
                      <m:e>
                        <m:r>
                          <a:rPr>
                            <a:latin typeface="Cambria Math" panose="02040503050406030204" pitchFamily="18" charset="0"/>
                          </a:rPr>
                          <m:t>𝑦</m:t>
                        </m:r>
                      </m:e>
                    </m:func>
                  </m:oMath>
                </a14:m>
                <a:r>
                  <a:rPr sz="2800" dirty="0"/>
                  <a:t> (</a:t>
                </a:r>
                <a:r>
                  <a:rPr lang="en-US" sz="2800" dirty="0"/>
                  <a:t>“</a:t>
                </a:r>
                <a:r>
                  <a:rPr sz="2800" dirty="0"/>
                  <a:t>the log of a product is the sum of the logs</a:t>
                </a:r>
                <a:r>
                  <a:rPr lang="en-US" dirty="0"/>
                  <a:t>”</a:t>
                </a:r>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02" t="-1973"/>
                </a:stretch>
              </a:blipFill>
            </p:spPr>
            <p:txBody>
              <a:bodyPr/>
              <a:lstStyle/>
              <a:p>
                <a:r>
                  <a:rPr lang="en-IN">
                    <a:noFill/>
                  </a:rPr>
                  <a:t> </a:t>
                </a:r>
              </a:p>
            </p:txBody>
          </p:sp>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Properties: Summary of Logarithmic Properties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14350" indent="-514350">
                  <a:buFont typeface="+mj-lt"/>
                  <a:buAutoNum type="arabicPeriod" startAt="5"/>
                  <a:defRPr sz="2800"/>
                </a:pPr>
                <a:r>
                  <a:rPr dirty="0"/>
                  <a:t>​</a:t>
                </a:r>
                <a14:m>
                  <m:oMath xmlns:m="http://schemas.openxmlformats.org/officeDocument/2006/math">
                    <m:func>
                      <m:funcPr>
                        <m:ctrlPr>
                          <a:rPr i="1">
                            <a:latin typeface="Cambria Math" panose="02040503050406030204" pitchFamily="18" charset="0"/>
                          </a:rPr>
                        </m:ctrlPr>
                      </m:funcPr>
                      <m:fName>
                        <m:sSub>
                          <m:sSubPr>
                            <m:ctrlPr>
                              <a:rPr i="1">
                                <a:latin typeface="Cambria Math" panose="02040503050406030204" pitchFamily="18" charset="0"/>
                              </a:rPr>
                            </m:ctrlPr>
                          </m:sSubPr>
                          <m:e>
                            <m:r>
                              <m:rPr>
                                <m:sty m:val="p"/>
                              </m:rPr>
                              <a:rPr>
                                <a:latin typeface="Cambria Math" panose="02040503050406030204" pitchFamily="18" charset="0"/>
                              </a:rPr>
                              <m:t>log</m:t>
                            </m:r>
                          </m:e>
                          <m:sub>
                            <m:r>
                              <a:rPr>
                                <a:latin typeface="Cambria Math" panose="02040503050406030204" pitchFamily="18" charset="0"/>
                              </a:rPr>
                              <m:t>𝑎</m:t>
                            </m:r>
                          </m:sub>
                        </m:sSub>
                      </m:fName>
                      <m:e>
                        <m:d>
                          <m:dPr>
                            <m:ctrlPr>
                              <a:rPr i="1">
                                <a:latin typeface="Cambria Math" panose="02040503050406030204" pitchFamily="18" charset="0"/>
                              </a:rPr>
                            </m:ctrlPr>
                          </m:dPr>
                          <m:e>
                            <m:f>
                              <m:fPr>
                                <m:ctrlPr>
                                  <a:rPr i="1">
                                    <a:latin typeface="Cambria Math" panose="02040503050406030204" pitchFamily="18" charset="0"/>
                                  </a:rPr>
                                </m:ctrlPr>
                              </m:fPr>
                              <m:num>
                                <m:r>
                                  <a:rPr>
                                    <a:latin typeface="Cambria Math" panose="02040503050406030204" pitchFamily="18" charset="0"/>
                                  </a:rPr>
                                  <m:t>𝑥</m:t>
                                </m:r>
                              </m:num>
                              <m:den>
                                <m:r>
                                  <a:rPr>
                                    <a:latin typeface="Cambria Math" panose="02040503050406030204" pitchFamily="18" charset="0"/>
                                  </a:rPr>
                                  <m:t>𝑦</m:t>
                                </m:r>
                              </m:den>
                            </m:f>
                          </m:e>
                        </m:d>
                      </m:e>
                    </m:func>
                    <m:r>
                      <a:rPr>
                        <a:latin typeface="Cambria Math" panose="02040503050406030204" pitchFamily="18" charset="0"/>
                      </a:rPr>
                      <m:t>=</m:t>
                    </m:r>
                    <m:func>
                      <m:funcPr>
                        <m:ctrlPr>
                          <a:rPr i="1">
                            <a:latin typeface="Cambria Math" panose="02040503050406030204" pitchFamily="18" charset="0"/>
                          </a:rPr>
                        </m:ctrlPr>
                      </m:funcPr>
                      <m:fName>
                        <m:sSub>
                          <m:sSubPr>
                            <m:ctrlPr>
                              <a:rPr i="1">
                                <a:latin typeface="Cambria Math" panose="02040503050406030204" pitchFamily="18" charset="0"/>
                              </a:rPr>
                            </m:ctrlPr>
                          </m:sSubPr>
                          <m:e>
                            <m:r>
                              <m:rPr>
                                <m:sty m:val="p"/>
                              </m:rPr>
                              <a:rPr>
                                <a:latin typeface="Cambria Math" panose="02040503050406030204" pitchFamily="18" charset="0"/>
                              </a:rPr>
                              <m:t>log</m:t>
                            </m:r>
                          </m:e>
                          <m:sub>
                            <m:r>
                              <a:rPr>
                                <a:latin typeface="Cambria Math" panose="02040503050406030204" pitchFamily="18" charset="0"/>
                              </a:rPr>
                              <m:t>𝑎</m:t>
                            </m:r>
                          </m:sub>
                        </m:sSub>
                      </m:fName>
                      <m:e>
                        <m:r>
                          <a:rPr>
                            <a:latin typeface="Cambria Math" panose="02040503050406030204" pitchFamily="18" charset="0"/>
                          </a:rPr>
                          <m:t>𝑥</m:t>
                        </m:r>
                      </m:e>
                    </m:func>
                    <m:r>
                      <a:rPr>
                        <a:latin typeface="Cambria Math" panose="02040503050406030204" pitchFamily="18" charset="0"/>
                      </a:rPr>
                      <m:t>−</m:t>
                    </m:r>
                    <m:func>
                      <m:funcPr>
                        <m:ctrlPr>
                          <a:rPr i="1">
                            <a:latin typeface="Cambria Math" panose="02040503050406030204" pitchFamily="18" charset="0"/>
                          </a:rPr>
                        </m:ctrlPr>
                      </m:funcPr>
                      <m:fName>
                        <m:sSub>
                          <m:sSubPr>
                            <m:ctrlPr>
                              <a:rPr i="1">
                                <a:latin typeface="Cambria Math" panose="02040503050406030204" pitchFamily="18" charset="0"/>
                              </a:rPr>
                            </m:ctrlPr>
                          </m:sSubPr>
                          <m:e>
                            <m:r>
                              <m:rPr>
                                <m:sty m:val="p"/>
                              </m:rPr>
                              <a:rPr>
                                <a:latin typeface="Cambria Math" panose="02040503050406030204" pitchFamily="18" charset="0"/>
                              </a:rPr>
                              <m:t>log</m:t>
                            </m:r>
                          </m:e>
                          <m:sub>
                            <m:r>
                              <a:rPr>
                                <a:latin typeface="Cambria Math" panose="02040503050406030204" pitchFamily="18" charset="0"/>
                              </a:rPr>
                              <m:t>𝑎</m:t>
                            </m:r>
                          </m:sub>
                        </m:sSub>
                      </m:fName>
                      <m:e>
                        <m:r>
                          <a:rPr>
                            <a:latin typeface="Cambria Math" panose="02040503050406030204" pitchFamily="18" charset="0"/>
                          </a:rPr>
                          <m:t>𝑦</m:t>
                        </m:r>
                      </m:e>
                    </m:func>
                  </m:oMath>
                </a14:m>
                <a:r>
                  <a:rPr sz="2800" dirty="0"/>
                  <a:t> (</a:t>
                </a:r>
                <a:r>
                  <a:rPr lang="en-US" sz="2800" dirty="0"/>
                  <a:t>“</a:t>
                </a:r>
                <a:r>
                  <a:rPr sz="2800" dirty="0"/>
                  <a:t>the log of a quotient is the difference of the logs</a:t>
                </a:r>
                <a:r>
                  <a:rPr lang="en-US" dirty="0"/>
                  <a:t>”</a:t>
                </a:r>
                <a:r>
                  <a:rPr sz="2800" dirty="0"/>
                  <a:t>)</a:t>
                </a:r>
              </a:p>
              <a:p>
                <a:pPr marL="514350" indent="-514350">
                  <a:buFont typeface="+mj-lt"/>
                  <a:buAutoNum type="arabicPeriod" startAt="6"/>
                  <a:defRPr sz="2800"/>
                </a:pPr>
                <a:r>
                  <a:rPr dirty="0"/>
                  <a:t>​</a:t>
                </a:r>
                <a14:m>
                  <m:oMath xmlns:m="http://schemas.openxmlformats.org/officeDocument/2006/math">
                    <m:func>
                      <m:funcPr>
                        <m:ctrlPr>
                          <a:rPr i="1">
                            <a:latin typeface="Cambria Math" panose="02040503050406030204" pitchFamily="18" charset="0"/>
                          </a:rPr>
                        </m:ctrlPr>
                      </m:funcPr>
                      <m:fName>
                        <m:sSub>
                          <m:sSubPr>
                            <m:ctrlPr>
                              <a:rPr i="1">
                                <a:latin typeface="Cambria Math" panose="02040503050406030204" pitchFamily="18" charset="0"/>
                              </a:rPr>
                            </m:ctrlPr>
                          </m:sSubPr>
                          <m:e>
                            <m:r>
                              <m:rPr>
                                <m:sty m:val="p"/>
                              </m:rPr>
                              <a:rPr>
                                <a:latin typeface="Cambria Math" panose="02040503050406030204" pitchFamily="18" charset="0"/>
                              </a:rPr>
                              <m:t>log</m:t>
                            </m:r>
                          </m:e>
                          <m:sub>
                            <m:r>
                              <a:rPr>
                                <a:latin typeface="Cambria Math" panose="02040503050406030204" pitchFamily="18" charset="0"/>
                              </a:rPr>
                              <m:t>𝑎</m:t>
                            </m:r>
                          </m:sub>
                        </m:sSub>
                      </m:fName>
                      <m:e>
                        <m:d>
                          <m:dPr>
                            <m:ctrlPr>
                              <a:rPr i="1">
                                <a:latin typeface="Cambria Math" panose="02040503050406030204" pitchFamily="18" charset="0"/>
                              </a:rPr>
                            </m:ctrlPr>
                          </m:dPr>
                          <m:e>
                            <m:sSup>
                              <m:sSupPr>
                                <m:ctrlPr>
                                  <a:rPr i="1">
                                    <a:latin typeface="Cambria Math" panose="02040503050406030204" pitchFamily="18" charset="0"/>
                                  </a:rPr>
                                </m:ctrlPr>
                              </m:sSupPr>
                              <m:e>
                                <m:r>
                                  <a:rPr>
                                    <a:latin typeface="Cambria Math" panose="02040503050406030204" pitchFamily="18" charset="0"/>
                                  </a:rPr>
                                  <m:t>𝑥</m:t>
                                </m:r>
                              </m:e>
                              <m:sup>
                                <m:r>
                                  <a:rPr>
                                    <a:latin typeface="Cambria Math" panose="02040503050406030204" pitchFamily="18" charset="0"/>
                                  </a:rPr>
                                  <m:t>𝑟</m:t>
                                </m:r>
                              </m:sup>
                            </m:sSup>
                          </m:e>
                        </m:d>
                      </m:e>
                    </m:func>
                    <m:r>
                      <a:rPr>
                        <a:latin typeface="Cambria Math" panose="02040503050406030204" pitchFamily="18" charset="0"/>
                      </a:rPr>
                      <m:t>=</m:t>
                    </m:r>
                    <m:r>
                      <a:rPr>
                        <a:latin typeface="Cambria Math" panose="02040503050406030204" pitchFamily="18" charset="0"/>
                      </a:rPr>
                      <m:t>𝑟</m:t>
                    </m:r>
                    <m:func>
                      <m:funcPr>
                        <m:ctrlPr>
                          <a:rPr i="1">
                            <a:latin typeface="Cambria Math" panose="02040503050406030204" pitchFamily="18" charset="0"/>
                          </a:rPr>
                        </m:ctrlPr>
                      </m:funcPr>
                      <m:fName>
                        <m:sSub>
                          <m:sSubPr>
                            <m:ctrlPr>
                              <a:rPr i="1">
                                <a:latin typeface="Cambria Math" panose="02040503050406030204" pitchFamily="18" charset="0"/>
                              </a:rPr>
                            </m:ctrlPr>
                          </m:sSubPr>
                          <m:e>
                            <m:r>
                              <m:rPr>
                                <m:sty m:val="p"/>
                              </m:rPr>
                              <a:rPr>
                                <a:latin typeface="Cambria Math" panose="02040503050406030204" pitchFamily="18" charset="0"/>
                              </a:rPr>
                              <m:t>log</m:t>
                            </m:r>
                          </m:e>
                          <m:sub>
                            <m:r>
                              <a:rPr>
                                <a:latin typeface="Cambria Math" panose="02040503050406030204" pitchFamily="18" charset="0"/>
                              </a:rPr>
                              <m:t>𝑎</m:t>
                            </m:r>
                          </m:sub>
                        </m:sSub>
                      </m:fName>
                      <m:e>
                        <m:r>
                          <a:rPr>
                            <a:latin typeface="Cambria Math" panose="02040503050406030204" pitchFamily="18" charset="0"/>
                          </a:rPr>
                          <m:t>𝑥</m:t>
                        </m:r>
                      </m:e>
                    </m:func>
                  </m:oMath>
                </a14:m>
                <a:r>
                  <a:rPr sz="2800" dirty="0"/>
                  <a:t> (</a:t>
                </a:r>
                <a:r>
                  <a:rPr lang="en-US" sz="2800" dirty="0"/>
                  <a:t>“</a:t>
                </a:r>
                <a:r>
                  <a:rPr sz="2800" dirty="0"/>
                  <a:t>the log of something raised to a power is the power times the log</a:t>
                </a:r>
                <a:r>
                  <a:rPr lang="en-US" dirty="0"/>
                  <a:t>”</a:t>
                </a:r>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02"/>
                </a:stretch>
              </a:blipFill>
            </p:spPr>
            <p:txBody>
              <a:bodyPr/>
              <a:lstStyle/>
              <a:p>
                <a:r>
                  <a:rPr lang="en-US">
                    <a:noFill/>
                  </a:rPr>
                  <a:t> </a:t>
                </a:r>
              </a:p>
            </p:txBody>
          </p:sp>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Solve each equation for </a:t>
            </a:r>
            <a:r>
              <a:rPr lang="en-US" i="1" dirty="0"/>
              <a:t>x. </a:t>
            </a:r>
          </a:p>
          <a:p>
            <a:r>
              <a:rPr lang="en-US" dirty="0"/>
              <a:t>a</a:t>
            </a:r>
            <a:r>
              <a:rPr lang="en-US" i="1" dirty="0"/>
              <a:t>.</a:t>
            </a:r>
            <a:r>
              <a:rPr lang="en-US" b="1" i="1" dirty="0"/>
              <a:t> 				</a:t>
            </a:r>
            <a:r>
              <a:rPr lang="en-US" dirty="0"/>
              <a:t>b</a:t>
            </a:r>
            <a:r>
              <a:rPr lang="en-US" i="1" dirty="0"/>
              <a:t>.</a:t>
            </a:r>
            <a:r>
              <a:rPr lang="en-US" b="1" i="1" dirty="0"/>
              <a:t> </a:t>
            </a:r>
          </a:p>
          <a:p>
            <a:r>
              <a:rPr lang="en-US" b="1" dirty="0"/>
              <a:t>Solution </a:t>
            </a:r>
          </a:p>
          <a:p>
            <a:pPr marL="514350" indent="-514350">
              <a:buFont typeface="+mj-lt"/>
              <a:buAutoNum type="alphaLcPeriod"/>
            </a:pPr>
            <a:r>
              <a:rPr lang="en-US" dirty="0"/>
              <a:t> </a:t>
            </a:r>
          </a:p>
        </p:txBody>
      </p:sp>
      <p:sp>
        <p:nvSpPr>
          <p:cNvPr id="3" name="Title 2"/>
          <p:cNvSpPr>
            <a:spLocks noGrp="1"/>
          </p:cNvSpPr>
          <p:nvPr>
            <p:ph type="title"/>
          </p:nvPr>
        </p:nvSpPr>
        <p:spPr/>
        <p:txBody>
          <a:bodyPr/>
          <a:lstStyle/>
          <a:p>
            <a:r>
              <a:rPr lang="en-US" dirty="0"/>
              <a:t>Example 1: Solving Exponential Equations with the Same Base</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 </a:t>
            </a:r>
          </a:p>
        </p:txBody>
      </p:sp>
      <p:graphicFrame>
        <p:nvGraphicFramePr>
          <p:cNvPr id="40968" name="Object 8"/>
          <p:cNvGraphicFramePr>
            <a:graphicFrameLocks noChangeAspect="1"/>
          </p:cNvGraphicFramePr>
          <p:nvPr/>
        </p:nvGraphicFramePr>
        <p:xfrm>
          <a:off x="990600" y="1752600"/>
          <a:ext cx="1435100" cy="431800"/>
        </p:xfrm>
        <a:graphic>
          <a:graphicData uri="http://schemas.openxmlformats.org/presentationml/2006/ole">
            <mc:AlternateContent xmlns:mc="http://schemas.openxmlformats.org/markup-compatibility/2006">
              <mc:Choice xmlns:v="urn:schemas-microsoft-com:vml" Requires="v">
                <p:oleObj name="Equation" r:id="rId2" imgW="1434960" imgH="431640" progId="Equation.DSMT4">
                  <p:embed/>
                </p:oleObj>
              </mc:Choice>
              <mc:Fallback>
                <p:oleObj name="Equation" r:id="rId2" imgW="1434960" imgH="43164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752600"/>
                        <a:ext cx="1435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9" name="Object 9"/>
          <p:cNvGraphicFramePr>
            <a:graphicFrameLocks noChangeAspect="1"/>
          </p:cNvGraphicFramePr>
          <p:nvPr/>
        </p:nvGraphicFramePr>
        <p:xfrm>
          <a:off x="4589756" y="1819922"/>
          <a:ext cx="1727200" cy="393700"/>
        </p:xfrm>
        <a:graphic>
          <a:graphicData uri="http://schemas.openxmlformats.org/presentationml/2006/ole">
            <mc:AlternateContent xmlns:mc="http://schemas.openxmlformats.org/markup-compatibility/2006">
              <mc:Choice xmlns:v="urn:schemas-microsoft-com:vml" Requires="v">
                <p:oleObj name="Equation" r:id="rId4" imgW="1726920" imgH="393480" progId="Equation.DSMT4">
                  <p:embed/>
                </p:oleObj>
              </mc:Choice>
              <mc:Fallback>
                <p:oleObj name="Equation" r:id="rId4" imgW="1726920" imgH="39348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89756" y="1819922"/>
                        <a:ext cx="1727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1" name="Object 11"/>
          <p:cNvGraphicFramePr>
            <a:graphicFrameLocks noChangeAspect="1"/>
          </p:cNvGraphicFramePr>
          <p:nvPr/>
        </p:nvGraphicFramePr>
        <p:xfrm>
          <a:off x="1680102" y="2810522"/>
          <a:ext cx="1435100" cy="431800"/>
        </p:xfrm>
        <a:graphic>
          <a:graphicData uri="http://schemas.openxmlformats.org/presentationml/2006/ole">
            <mc:AlternateContent xmlns:mc="http://schemas.openxmlformats.org/markup-compatibility/2006">
              <mc:Choice xmlns:v="urn:schemas-microsoft-com:vml" Requires="v">
                <p:oleObj name="Equation" r:id="rId6" imgW="1434960" imgH="431640" progId="Equation.DSMT4">
                  <p:embed/>
                </p:oleObj>
              </mc:Choice>
              <mc:Fallback>
                <p:oleObj name="Equation" r:id="rId6" imgW="1434960" imgH="43164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80102" y="2810522"/>
                        <a:ext cx="1435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3" name="Object 13"/>
          <p:cNvGraphicFramePr>
            <a:graphicFrameLocks noChangeAspect="1"/>
          </p:cNvGraphicFramePr>
          <p:nvPr/>
        </p:nvGraphicFramePr>
        <p:xfrm>
          <a:off x="1541756" y="3429000"/>
          <a:ext cx="1536700" cy="381000"/>
        </p:xfrm>
        <a:graphic>
          <a:graphicData uri="http://schemas.openxmlformats.org/presentationml/2006/ole">
            <mc:AlternateContent xmlns:mc="http://schemas.openxmlformats.org/markup-compatibility/2006">
              <mc:Choice xmlns:v="urn:schemas-microsoft-com:vml" Requires="v">
                <p:oleObj name="Equation" r:id="rId8" imgW="1536480" imgH="380880" progId="Equation.DSMT4">
                  <p:embed/>
                </p:oleObj>
              </mc:Choice>
              <mc:Fallback>
                <p:oleObj name="Equation" r:id="rId8" imgW="1536480" imgH="38088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41756" y="3429000"/>
                        <a:ext cx="1536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4" name="Object 14"/>
          <p:cNvGraphicFramePr>
            <a:graphicFrameLocks noChangeAspect="1"/>
          </p:cNvGraphicFramePr>
          <p:nvPr/>
        </p:nvGraphicFramePr>
        <p:xfrm>
          <a:off x="868536" y="4100746"/>
          <a:ext cx="2032000" cy="381000"/>
        </p:xfrm>
        <a:graphic>
          <a:graphicData uri="http://schemas.openxmlformats.org/presentationml/2006/ole">
            <mc:AlternateContent xmlns:mc="http://schemas.openxmlformats.org/markup-compatibility/2006">
              <mc:Choice xmlns:v="urn:schemas-microsoft-com:vml" Requires="v">
                <p:oleObj name="Equation" r:id="rId10" imgW="2031840" imgH="380880" progId="Equation.DSMT4">
                  <p:embed/>
                </p:oleObj>
              </mc:Choice>
              <mc:Fallback>
                <p:oleObj name="Equation" r:id="rId10" imgW="2031840" imgH="380880" progId="Equation.DSMT4">
                  <p:embed/>
                  <p:pic>
                    <p:nvPicPr>
                      <p:cNvPr id="0"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68536" y="4100746"/>
                        <a:ext cx="2032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5" name="Object 15"/>
          <p:cNvGraphicFramePr>
            <a:graphicFrameLocks noChangeAspect="1"/>
          </p:cNvGraphicFramePr>
          <p:nvPr/>
        </p:nvGraphicFramePr>
        <p:xfrm>
          <a:off x="533400" y="4692590"/>
          <a:ext cx="2387600" cy="469900"/>
        </p:xfrm>
        <a:graphic>
          <a:graphicData uri="http://schemas.openxmlformats.org/presentationml/2006/ole">
            <mc:AlternateContent xmlns:mc="http://schemas.openxmlformats.org/markup-compatibility/2006">
              <mc:Choice xmlns:v="urn:schemas-microsoft-com:vml" Requires="v">
                <p:oleObj name="Equation" r:id="rId12" imgW="2387520" imgH="469800" progId="Equation.DSMT4">
                  <p:embed/>
                </p:oleObj>
              </mc:Choice>
              <mc:Fallback>
                <p:oleObj name="Equation" r:id="rId12" imgW="2387520" imgH="469800" progId="Equation.DSMT4">
                  <p:embed/>
                  <p:pic>
                    <p:nvPicPr>
                      <p:cNvPr id="0" name="Picture 1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3400" y="4692590"/>
                        <a:ext cx="2387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6" name="Object 16"/>
          <p:cNvGraphicFramePr>
            <a:graphicFrameLocks noChangeAspect="1"/>
          </p:cNvGraphicFramePr>
          <p:nvPr/>
        </p:nvGraphicFramePr>
        <p:xfrm>
          <a:off x="1061624" y="5334000"/>
          <a:ext cx="2743200" cy="381000"/>
        </p:xfrm>
        <a:graphic>
          <a:graphicData uri="http://schemas.openxmlformats.org/presentationml/2006/ole">
            <mc:AlternateContent xmlns:mc="http://schemas.openxmlformats.org/markup-compatibility/2006">
              <mc:Choice xmlns:v="urn:schemas-microsoft-com:vml" Requires="v">
                <p:oleObj name="Equation" r:id="rId14" imgW="2743200" imgH="380880" progId="Equation.DSMT4">
                  <p:embed/>
                </p:oleObj>
              </mc:Choice>
              <mc:Fallback>
                <p:oleObj name="Equation" r:id="rId14" imgW="2743200" imgH="380880" progId="Equation.DSMT4">
                  <p:embed/>
                  <p:pic>
                    <p:nvPicPr>
                      <p:cNvPr id="0" name="Picture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061624" y="5334000"/>
                        <a:ext cx="2743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2" name="Rectangle 21"/>
          <p:cNvSpPr/>
          <p:nvPr/>
        </p:nvSpPr>
        <p:spPr>
          <a:xfrm>
            <a:off x="3444575" y="2904478"/>
            <a:ext cx="1973425" cy="400110"/>
          </a:xfrm>
          <a:prstGeom prst="rect">
            <a:avLst/>
          </a:prstGeom>
        </p:spPr>
        <p:txBody>
          <a:bodyPr wrap="none">
            <a:spAutoFit/>
          </a:bodyPr>
          <a:lstStyle/>
          <a:p>
            <a:r>
              <a:rPr lang="en-US" sz="2000" dirty="0">
                <a:solidFill>
                  <a:srgbClr val="007E7E"/>
                </a:solidFill>
              </a:rPr>
              <a:t>Both bases are 2.</a:t>
            </a:r>
          </a:p>
        </p:txBody>
      </p:sp>
      <p:sp>
        <p:nvSpPr>
          <p:cNvPr id="23" name="Rectangle 22"/>
          <p:cNvSpPr/>
          <p:nvPr/>
        </p:nvSpPr>
        <p:spPr>
          <a:xfrm>
            <a:off x="3444575" y="3411245"/>
            <a:ext cx="5470825" cy="707886"/>
          </a:xfrm>
          <a:prstGeom prst="rect">
            <a:avLst/>
          </a:prstGeom>
        </p:spPr>
        <p:txBody>
          <a:bodyPr wrap="square">
            <a:spAutoFit/>
          </a:bodyPr>
          <a:lstStyle/>
          <a:p>
            <a:r>
              <a:rPr lang="en-US" sz="2000" dirty="0">
                <a:solidFill>
                  <a:srgbClr val="007E7E"/>
                </a:solidFill>
              </a:rPr>
              <a:t>The exponents are equal because the bases are  the same. </a:t>
            </a:r>
          </a:p>
        </p:txBody>
      </p:sp>
      <p:sp>
        <p:nvSpPr>
          <p:cNvPr id="24" name="Rectangle 23"/>
          <p:cNvSpPr/>
          <p:nvPr/>
        </p:nvSpPr>
        <p:spPr>
          <a:xfrm>
            <a:off x="3429000" y="4132556"/>
            <a:ext cx="1326132" cy="400110"/>
          </a:xfrm>
          <a:prstGeom prst="rect">
            <a:avLst/>
          </a:prstGeom>
        </p:spPr>
        <p:txBody>
          <a:bodyPr wrap="none">
            <a:spAutoFit/>
          </a:bodyPr>
          <a:lstStyle/>
          <a:p>
            <a:r>
              <a:rPr lang="en-US" sz="2000" dirty="0">
                <a:solidFill>
                  <a:srgbClr val="007E7E"/>
                </a:solidFill>
              </a:rPr>
              <a:t>Solve for </a:t>
            </a:r>
            <a:r>
              <a:rPr lang="en-US" sz="2000" i="1" dirty="0">
                <a:solidFill>
                  <a:srgbClr val="007E7E"/>
                </a:solidFill>
              </a:rPr>
              <a:t>x</a:t>
            </a:r>
            <a:r>
              <a:rPr lang="en-US" sz="2000" dirty="0">
                <a:solidFill>
                  <a:srgbClr val="007E7E"/>
                </a:solidFill>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indent="-514350">
              <a:buFont typeface="+mj-lt"/>
              <a:buAutoNum type="alphaLcPeriod" startAt="2"/>
            </a:pPr>
            <a:r>
              <a:rPr lang="en-US" dirty="0"/>
              <a:t> </a:t>
            </a:r>
          </a:p>
        </p:txBody>
      </p:sp>
      <p:sp>
        <p:nvSpPr>
          <p:cNvPr id="3" name="Title 2"/>
          <p:cNvSpPr>
            <a:spLocks noGrp="1"/>
          </p:cNvSpPr>
          <p:nvPr>
            <p:ph type="title"/>
          </p:nvPr>
        </p:nvSpPr>
        <p:spPr/>
        <p:txBody>
          <a:bodyPr/>
          <a:lstStyle/>
          <a:p>
            <a:r>
              <a:rPr lang="en-US" dirty="0"/>
              <a:t>Example 1: Solving Exponential Equations with the Same Base</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p>
        </p:txBody>
      </p:sp>
      <p:graphicFrame>
        <p:nvGraphicFramePr>
          <p:cNvPr id="52227" name="Object 3"/>
          <p:cNvGraphicFramePr>
            <a:graphicFrameLocks noChangeAspect="1"/>
          </p:cNvGraphicFramePr>
          <p:nvPr/>
        </p:nvGraphicFramePr>
        <p:xfrm>
          <a:off x="1309454" y="1309454"/>
          <a:ext cx="1727200" cy="393700"/>
        </p:xfrm>
        <a:graphic>
          <a:graphicData uri="http://schemas.openxmlformats.org/presentationml/2006/ole">
            <mc:AlternateContent xmlns:mc="http://schemas.openxmlformats.org/markup-compatibility/2006">
              <mc:Choice xmlns:v="urn:schemas-microsoft-com:vml" Requires="v">
                <p:oleObj name="Equation" r:id="rId2" imgW="1726920" imgH="393480" progId="Equation.DSMT4">
                  <p:embed/>
                </p:oleObj>
              </mc:Choice>
              <mc:Fallback>
                <p:oleObj name="Equation" r:id="rId2" imgW="1726920" imgH="3934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9454" y="1309454"/>
                        <a:ext cx="1727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8" name="Object 4"/>
          <p:cNvGraphicFramePr>
            <a:graphicFrameLocks noChangeAspect="1"/>
          </p:cNvGraphicFramePr>
          <p:nvPr/>
        </p:nvGraphicFramePr>
        <p:xfrm>
          <a:off x="914400" y="1955800"/>
          <a:ext cx="2476500" cy="635000"/>
        </p:xfrm>
        <a:graphic>
          <a:graphicData uri="http://schemas.openxmlformats.org/presentationml/2006/ole">
            <mc:AlternateContent xmlns:mc="http://schemas.openxmlformats.org/markup-compatibility/2006">
              <mc:Choice xmlns:v="urn:schemas-microsoft-com:vml" Requires="v">
                <p:oleObj name="Equation" r:id="rId4" imgW="2476440" imgH="634680" progId="Equation.DSMT4">
                  <p:embed/>
                </p:oleObj>
              </mc:Choice>
              <mc:Fallback>
                <p:oleObj name="Equation" r:id="rId4" imgW="2476440" imgH="6346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1955800"/>
                        <a:ext cx="24765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9" name="Object 5"/>
          <p:cNvGraphicFramePr>
            <a:graphicFrameLocks noChangeAspect="1"/>
          </p:cNvGraphicFramePr>
          <p:nvPr/>
        </p:nvGraphicFramePr>
        <p:xfrm>
          <a:off x="1197742" y="2766132"/>
          <a:ext cx="1905000" cy="381000"/>
        </p:xfrm>
        <a:graphic>
          <a:graphicData uri="http://schemas.openxmlformats.org/presentationml/2006/ole">
            <mc:AlternateContent xmlns:mc="http://schemas.openxmlformats.org/markup-compatibility/2006">
              <mc:Choice xmlns:v="urn:schemas-microsoft-com:vml" Requires="v">
                <p:oleObj name="Equation" r:id="rId6" imgW="1904760" imgH="380880" progId="Equation.DSMT4">
                  <p:embed/>
                </p:oleObj>
              </mc:Choice>
              <mc:Fallback>
                <p:oleObj name="Equation" r:id="rId6" imgW="1904760" imgH="3808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97742" y="2766132"/>
                        <a:ext cx="1905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0" name="Object 6"/>
          <p:cNvGraphicFramePr>
            <a:graphicFrameLocks noChangeAspect="1"/>
          </p:cNvGraphicFramePr>
          <p:nvPr/>
        </p:nvGraphicFramePr>
        <p:xfrm>
          <a:off x="1004654" y="3437878"/>
          <a:ext cx="2235200" cy="292100"/>
        </p:xfrm>
        <a:graphic>
          <a:graphicData uri="http://schemas.openxmlformats.org/presentationml/2006/ole">
            <mc:AlternateContent xmlns:mc="http://schemas.openxmlformats.org/markup-compatibility/2006">
              <mc:Choice xmlns:v="urn:schemas-microsoft-com:vml" Requires="v">
                <p:oleObj name="Equation" r:id="rId8" imgW="2234880" imgH="291960" progId="Equation.DSMT4">
                  <p:embed/>
                </p:oleObj>
              </mc:Choice>
              <mc:Fallback>
                <p:oleObj name="Equation" r:id="rId8" imgW="2234880" imgH="2919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04654" y="3437878"/>
                        <a:ext cx="2235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1" name="Object 7"/>
          <p:cNvGraphicFramePr>
            <a:graphicFrameLocks noChangeAspect="1"/>
          </p:cNvGraphicFramePr>
          <p:nvPr/>
        </p:nvGraphicFramePr>
        <p:xfrm>
          <a:off x="1828920" y="4103214"/>
          <a:ext cx="901700" cy="292100"/>
        </p:xfrm>
        <a:graphic>
          <a:graphicData uri="http://schemas.openxmlformats.org/presentationml/2006/ole">
            <mc:AlternateContent xmlns:mc="http://schemas.openxmlformats.org/markup-compatibility/2006">
              <mc:Choice xmlns:v="urn:schemas-microsoft-com:vml" Requires="v">
                <p:oleObj name="Equation" r:id="rId10" imgW="901440" imgH="291960" progId="Equation.DSMT4">
                  <p:embed/>
                </p:oleObj>
              </mc:Choice>
              <mc:Fallback>
                <p:oleObj name="Equation" r:id="rId10" imgW="901440" imgH="2919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28920" y="4103214"/>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2" name="Object 8"/>
          <p:cNvGraphicFramePr>
            <a:graphicFrameLocks noChangeAspect="1"/>
          </p:cNvGraphicFramePr>
          <p:nvPr/>
        </p:nvGraphicFramePr>
        <p:xfrm>
          <a:off x="1842854" y="4641790"/>
          <a:ext cx="711200" cy="279400"/>
        </p:xfrm>
        <a:graphic>
          <a:graphicData uri="http://schemas.openxmlformats.org/presentationml/2006/ole">
            <mc:AlternateContent xmlns:mc="http://schemas.openxmlformats.org/markup-compatibility/2006">
              <mc:Choice xmlns:v="urn:schemas-microsoft-com:vml" Requires="v">
                <p:oleObj name="Equation" r:id="rId12" imgW="711000" imgH="279360" progId="Equation.DSMT4">
                  <p:embed/>
                </p:oleObj>
              </mc:Choice>
              <mc:Fallback>
                <p:oleObj name="Equation" r:id="rId12" imgW="711000" imgH="27936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842854" y="464179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Rectangle 10"/>
          <p:cNvSpPr/>
          <p:nvPr/>
        </p:nvSpPr>
        <p:spPr>
          <a:xfrm>
            <a:off x="3505200" y="1330912"/>
            <a:ext cx="3220112" cy="400110"/>
          </a:xfrm>
          <a:prstGeom prst="rect">
            <a:avLst/>
          </a:prstGeom>
        </p:spPr>
        <p:txBody>
          <a:bodyPr wrap="none">
            <a:spAutoFit/>
          </a:bodyPr>
          <a:lstStyle/>
          <a:p>
            <a:r>
              <a:rPr lang="en-US" sz="2000" dirty="0">
                <a:solidFill>
                  <a:srgbClr val="007E7E"/>
                </a:solidFill>
              </a:rPr>
              <a:t>Here the bases are different. </a:t>
            </a:r>
          </a:p>
        </p:txBody>
      </p:sp>
      <p:sp>
        <p:nvSpPr>
          <p:cNvPr id="12" name="Rectangle 11"/>
          <p:cNvSpPr/>
          <p:nvPr/>
        </p:nvSpPr>
        <p:spPr>
          <a:xfrm>
            <a:off x="3505200" y="2082680"/>
            <a:ext cx="5493940" cy="400110"/>
          </a:xfrm>
          <a:prstGeom prst="rect">
            <a:avLst/>
          </a:prstGeom>
        </p:spPr>
        <p:txBody>
          <a:bodyPr wrap="none">
            <a:spAutoFit/>
          </a:bodyPr>
          <a:lstStyle/>
          <a:p>
            <a:r>
              <a:rPr lang="en-US" sz="2000" dirty="0">
                <a:solidFill>
                  <a:srgbClr val="007E7E"/>
                </a:solidFill>
              </a:rPr>
              <a:t>Rewrite both sides so that the bases are the same. </a:t>
            </a:r>
          </a:p>
        </p:txBody>
      </p:sp>
      <p:sp>
        <p:nvSpPr>
          <p:cNvPr id="13" name="Rectangle 12"/>
          <p:cNvSpPr/>
          <p:nvPr/>
        </p:nvSpPr>
        <p:spPr>
          <a:xfrm>
            <a:off x="3505200" y="2791412"/>
            <a:ext cx="2068900" cy="400110"/>
          </a:xfrm>
          <a:prstGeom prst="rect">
            <a:avLst/>
          </a:prstGeom>
        </p:spPr>
        <p:txBody>
          <a:bodyPr wrap="none">
            <a:spAutoFit/>
          </a:bodyPr>
          <a:lstStyle/>
          <a:p>
            <a:r>
              <a:rPr lang="en-US" sz="2000" dirty="0">
                <a:solidFill>
                  <a:srgbClr val="007E7E"/>
                </a:solidFill>
              </a:rPr>
              <a:t>Use the property </a:t>
            </a:r>
          </a:p>
        </p:txBody>
      </p:sp>
      <p:graphicFrame>
        <p:nvGraphicFramePr>
          <p:cNvPr id="52233" name="Object 9"/>
          <p:cNvGraphicFramePr>
            <a:graphicFrameLocks noChangeAspect="1"/>
          </p:cNvGraphicFramePr>
          <p:nvPr>
            <p:extLst>
              <p:ext uri="{D42A27DB-BD31-4B8C-83A1-F6EECF244321}">
                <p14:modId xmlns:p14="http://schemas.microsoft.com/office/powerpoint/2010/main" val="1625169517"/>
              </p:ext>
            </p:extLst>
          </p:nvPr>
        </p:nvGraphicFramePr>
        <p:xfrm>
          <a:off x="5378450" y="2770188"/>
          <a:ext cx="1104900" cy="457200"/>
        </p:xfrm>
        <a:graphic>
          <a:graphicData uri="http://schemas.openxmlformats.org/presentationml/2006/ole">
            <mc:AlternateContent xmlns:mc="http://schemas.openxmlformats.org/markup-compatibility/2006">
              <mc:Choice xmlns:v="urn:schemas-microsoft-com:vml" Requires="v">
                <p:oleObj name="Equation" r:id="rId14" imgW="1104840" imgH="457200" progId="Equation.DSMT4">
                  <p:embed/>
                </p:oleObj>
              </mc:Choice>
              <mc:Fallback>
                <p:oleObj name="Equation" r:id="rId14" imgW="1104840" imgH="457200" progId="Equation.DSMT4">
                  <p:embed/>
                  <p:pic>
                    <p:nvPicPr>
                      <p:cNvPr id="0" name="Picture 9"/>
                      <p:cNvPicPr>
                        <a:picLocks noChangeAspect="1" noChangeArrowheads="1"/>
                      </p:cNvPicPr>
                      <p:nvPr/>
                    </p:nvPicPr>
                    <p:blipFill>
                      <a:blip r:embed="rId15"/>
                      <a:srcRect/>
                      <a:stretch>
                        <a:fillRect/>
                      </a:stretch>
                    </p:blipFill>
                    <p:spPr bwMode="auto">
                      <a:xfrm>
                        <a:off x="5378450" y="2770188"/>
                        <a:ext cx="1104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5" name="Rectangle 14"/>
          <p:cNvSpPr/>
          <p:nvPr/>
        </p:nvSpPr>
        <p:spPr>
          <a:xfrm>
            <a:off x="3505200" y="3397190"/>
            <a:ext cx="5225990" cy="707886"/>
          </a:xfrm>
          <a:prstGeom prst="rect">
            <a:avLst/>
          </a:prstGeom>
        </p:spPr>
        <p:txBody>
          <a:bodyPr wrap="square">
            <a:spAutoFit/>
          </a:bodyPr>
          <a:lstStyle/>
          <a:p>
            <a:r>
              <a:rPr lang="en-US" sz="2000" dirty="0">
                <a:solidFill>
                  <a:srgbClr val="007E7E"/>
                </a:solidFill>
              </a:rPr>
              <a:t>The exponents are equal because the bases are the same. </a:t>
            </a:r>
          </a:p>
        </p:txBody>
      </p:sp>
      <p:sp>
        <p:nvSpPr>
          <p:cNvPr id="16" name="Rectangle 15"/>
          <p:cNvSpPr/>
          <p:nvPr/>
        </p:nvSpPr>
        <p:spPr>
          <a:xfrm>
            <a:off x="3505200" y="4060178"/>
            <a:ext cx="1326132" cy="400110"/>
          </a:xfrm>
          <a:prstGeom prst="rect">
            <a:avLst/>
          </a:prstGeom>
        </p:spPr>
        <p:txBody>
          <a:bodyPr wrap="none">
            <a:spAutoFit/>
          </a:bodyPr>
          <a:lstStyle/>
          <a:p>
            <a:r>
              <a:rPr lang="en-US" sz="2000" dirty="0">
                <a:solidFill>
                  <a:srgbClr val="007E7E"/>
                </a:solidFill>
              </a:rPr>
              <a:t>Solve for </a:t>
            </a:r>
            <a:r>
              <a:rPr lang="en-US" sz="2000" i="1" dirty="0">
                <a:solidFill>
                  <a:srgbClr val="007E7E"/>
                </a:solidFill>
              </a:rPr>
              <a:t>x</a:t>
            </a:r>
            <a:r>
              <a:rPr lang="en-US" sz="2000" dirty="0">
                <a:solidFill>
                  <a:srgbClr val="007E7E"/>
                </a:solidFill>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Solve each of the following exponential equations by taking the log (or </a:t>
            </a:r>
            <a:r>
              <a:rPr lang="en-US" dirty="0" err="1"/>
              <a:t>ln</a:t>
            </a:r>
            <a:r>
              <a:rPr lang="en-US" dirty="0"/>
              <a:t>) of both sides or using the definition of logarithm as an exponent. </a:t>
            </a:r>
          </a:p>
          <a:p>
            <a:r>
              <a:rPr lang="en-US" dirty="0"/>
              <a:t>a.  </a:t>
            </a:r>
            <a:r>
              <a:rPr lang="en-US" dirty="0">
                <a:solidFill>
                  <a:srgbClr val="0000FF"/>
                </a:solidFill>
              </a:rPr>
              <a:t>10</a:t>
            </a:r>
            <a:r>
              <a:rPr lang="en-US" baseline="30000" dirty="0">
                <a:solidFill>
                  <a:srgbClr val="0000FF"/>
                </a:solidFill>
              </a:rPr>
              <a:t>3</a:t>
            </a:r>
            <a:r>
              <a:rPr lang="en-US" i="1" baseline="30000" dirty="0">
                <a:solidFill>
                  <a:srgbClr val="0000FF"/>
                </a:solidFill>
              </a:rPr>
              <a:t>x</a:t>
            </a:r>
            <a:r>
              <a:rPr lang="en-US" dirty="0">
                <a:solidFill>
                  <a:srgbClr val="0000FF"/>
                </a:solidFill>
              </a:rPr>
              <a:t> </a:t>
            </a:r>
            <a:r>
              <a:rPr lang="en-US" dirty="0">
                <a:solidFill>
                  <a:srgbClr val="0000FF"/>
                </a:solidFill>
                <a:latin typeface="Symbol" pitchFamily="98" charset="2"/>
              </a:rPr>
              <a:t>=</a:t>
            </a:r>
            <a:r>
              <a:rPr lang="en-US" dirty="0">
                <a:solidFill>
                  <a:srgbClr val="0000FF"/>
                </a:solidFill>
              </a:rPr>
              <a:t> 2.1</a:t>
            </a:r>
            <a:r>
              <a:rPr lang="en-US" dirty="0"/>
              <a:t>		b. </a:t>
            </a:r>
            <a:r>
              <a:rPr lang="en-US" dirty="0">
                <a:solidFill>
                  <a:srgbClr val="0000FF"/>
                </a:solidFill>
              </a:rPr>
              <a:t>6</a:t>
            </a:r>
            <a:r>
              <a:rPr lang="en-US" i="1" baseline="30000" dirty="0">
                <a:solidFill>
                  <a:srgbClr val="0000FF"/>
                </a:solidFill>
              </a:rPr>
              <a:t>x</a:t>
            </a:r>
            <a:r>
              <a:rPr lang="en-US" dirty="0">
                <a:solidFill>
                  <a:srgbClr val="0000FF"/>
                </a:solidFill>
              </a:rPr>
              <a:t> </a:t>
            </a:r>
            <a:r>
              <a:rPr lang="en-US" dirty="0">
                <a:solidFill>
                  <a:srgbClr val="0000FF"/>
                </a:solidFill>
                <a:latin typeface="Symbol" pitchFamily="98" charset="2"/>
              </a:rPr>
              <a:t>=</a:t>
            </a:r>
            <a:r>
              <a:rPr lang="en-US" dirty="0">
                <a:solidFill>
                  <a:srgbClr val="0000FF"/>
                </a:solidFill>
              </a:rPr>
              <a:t> 18</a:t>
            </a:r>
            <a:r>
              <a:rPr lang="en-US" dirty="0"/>
              <a:t>		c.  </a:t>
            </a:r>
            <a:r>
              <a:rPr lang="en-US" dirty="0">
                <a:solidFill>
                  <a:srgbClr val="0000FF"/>
                </a:solidFill>
              </a:rPr>
              <a:t>5</a:t>
            </a:r>
            <a:r>
              <a:rPr lang="en-US" baseline="30000" dirty="0">
                <a:solidFill>
                  <a:srgbClr val="0000FF"/>
                </a:solidFill>
              </a:rPr>
              <a:t>2</a:t>
            </a:r>
            <a:r>
              <a:rPr lang="en-US" i="1" baseline="30000" dirty="0">
                <a:solidFill>
                  <a:srgbClr val="0000FF"/>
                </a:solidFill>
              </a:rPr>
              <a:t>x </a:t>
            </a:r>
            <a:r>
              <a:rPr lang="en-US" baseline="30000" dirty="0">
                <a:solidFill>
                  <a:srgbClr val="0000FF"/>
                </a:solidFill>
                <a:latin typeface="Symbol" pitchFamily="98" charset="2"/>
              </a:rPr>
              <a:t>-</a:t>
            </a:r>
            <a:r>
              <a:rPr lang="en-US" baseline="30000" dirty="0">
                <a:solidFill>
                  <a:srgbClr val="0000FF"/>
                </a:solidFill>
              </a:rPr>
              <a:t> 1</a:t>
            </a:r>
            <a:r>
              <a:rPr lang="en-US" dirty="0">
                <a:solidFill>
                  <a:srgbClr val="0000FF"/>
                </a:solidFill>
              </a:rPr>
              <a:t> </a:t>
            </a:r>
            <a:r>
              <a:rPr lang="en-US" dirty="0">
                <a:solidFill>
                  <a:srgbClr val="0000FF"/>
                </a:solidFill>
                <a:latin typeface="Symbol" pitchFamily="98" charset="2"/>
              </a:rPr>
              <a:t>=</a:t>
            </a:r>
            <a:r>
              <a:rPr lang="en-US" dirty="0">
                <a:solidFill>
                  <a:srgbClr val="0000FF"/>
                </a:solidFill>
              </a:rPr>
              <a:t> 10</a:t>
            </a:r>
            <a:r>
              <a:rPr lang="en-US" i="1" baseline="30000" dirty="0">
                <a:solidFill>
                  <a:srgbClr val="0000FF"/>
                </a:solidFill>
              </a:rPr>
              <a:t>x</a:t>
            </a:r>
            <a:endParaRPr lang="en-US" i="1" dirty="0">
              <a:solidFill>
                <a:srgbClr val="0000FF"/>
              </a:solidFill>
            </a:endParaRPr>
          </a:p>
          <a:p>
            <a:r>
              <a:rPr lang="en-US" b="1" dirty="0">
                <a:solidFill>
                  <a:schemeClr val="tx1"/>
                </a:solidFill>
              </a:rPr>
              <a:t>Solution</a:t>
            </a:r>
          </a:p>
          <a:p>
            <a:pPr marL="514350" indent="-514350">
              <a:buFont typeface="+mj-lt"/>
              <a:buAutoNum type="alphaLcPeriod"/>
            </a:pPr>
            <a:r>
              <a:rPr lang="en-US" dirty="0"/>
              <a:t>First, take the log of both sides. Then use the definition of logarithm as an exponent. </a:t>
            </a:r>
          </a:p>
          <a:p>
            <a:endParaRPr lang="en-US" b="1" dirty="0">
              <a:solidFill>
                <a:schemeClr val="tx1"/>
              </a:solidFill>
            </a:endParaRPr>
          </a:p>
          <a:p>
            <a:endParaRPr lang="en-US" i="1" baseline="30000" dirty="0">
              <a:solidFill>
                <a:srgbClr val="0000FF"/>
              </a:solidFill>
            </a:endParaRPr>
          </a:p>
        </p:txBody>
      </p:sp>
      <p:sp>
        <p:nvSpPr>
          <p:cNvPr id="3" name="Title 2"/>
          <p:cNvSpPr>
            <a:spLocks noGrp="1"/>
          </p:cNvSpPr>
          <p:nvPr>
            <p:ph type="title"/>
          </p:nvPr>
        </p:nvSpPr>
        <p:spPr/>
        <p:txBody>
          <a:bodyPr/>
          <a:lstStyle/>
          <a:p>
            <a:r>
              <a:rPr lang="en-US" dirty="0"/>
              <a:t>Example 2: Solving Exponential Equations with Different Bases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 </a:t>
            </a:r>
          </a:p>
        </p:txBody>
      </p:sp>
      <p:graphicFrame>
        <p:nvGraphicFramePr>
          <p:cNvPr id="54274" name="Object 2"/>
          <p:cNvGraphicFramePr>
            <a:graphicFrameLocks noChangeAspect="1"/>
          </p:cNvGraphicFramePr>
          <p:nvPr>
            <p:extLst>
              <p:ext uri="{D42A27DB-BD31-4B8C-83A1-F6EECF244321}">
                <p14:modId xmlns:p14="http://schemas.microsoft.com/office/powerpoint/2010/main" val="3141479616"/>
              </p:ext>
            </p:extLst>
          </p:nvPr>
        </p:nvGraphicFramePr>
        <p:xfrm>
          <a:off x="1752600" y="4724400"/>
          <a:ext cx="1397000" cy="381000"/>
        </p:xfrm>
        <a:graphic>
          <a:graphicData uri="http://schemas.openxmlformats.org/presentationml/2006/ole">
            <mc:AlternateContent xmlns:mc="http://schemas.openxmlformats.org/markup-compatibility/2006">
              <mc:Choice xmlns:v="urn:schemas-microsoft-com:vml" Requires="v">
                <p:oleObj name="Equation" r:id="rId2" imgW="1396800" imgH="380880" progId="Equation.DSMT4">
                  <p:embed/>
                </p:oleObj>
              </mc:Choice>
              <mc:Fallback>
                <p:oleObj name="Equation" r:id="rId2" imgW="139680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4724400"/>
                        <a:ext cx="1397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5" name="Object 3"/>
          <p:cNvGraphicFramePr>
            <a:graphicFrameLocks noChangeAspect="1"/>
          </p:cNvGraphicFramePr>
          <p:nvPr>
            <p:extLst>
              <p:ext uri="{D42A27DB-BD31-4B8C-83A1-F6EECF244321}">
                <p14:modId xmlns:p14="http://schemas.microsoft.com/office/powerpoint/2010/main" val="3630643328"/>
              </p:ext>
            </p:extLst>
          </p:nvPr>
        </p:nvGraphicFramePr>
        <p:xfrm>
          <a:off x="1066800" y="5334000"/>
          <a:ext cx="2552700" cy="571500"/>
        </p:xfrm>
        <a:graphic>
          <a:graphicData uri="http://schemas.openxmlformats.org/presentationml/2006/ole">
            <mc:AlternateContent xmlns:mc="http://schemas.openxmlformats.org/markup-compatibility/2006">
              <mc:Choice xmlns:v="urn:schemas-microsoft-com:vml" Requires="v">
                <p:oleObj name="Equation" r:id="rId4" imgW="2552400" imgH="571320" progId="Equation.DSMT4">
                  <p:embed/>
                </p:oleObj>
              </mc:Choice>
              <mc:Fallback>
                <p:oleObj name="Equation" r:id="rId4" imgW="2552400" imgH="5713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5334000"/>
                        <a:ext cx="2552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3962400" y="5410200"/>
            <a:ext cx="2951962" cy="400110"/>
          </a:xfrm>
          <a:prstGeom prst="rect">
            <a:avLst/>
          </a:prstGeom>
        </p:spPr>
        <p:txBody>
          <a:bodyPr wrap="none">
            <a:spAutoFit/>
          </a:bodyPr>
          <a:lstStyle/>
          <a:p>
            <a:r>
              <a:rPr lang="en-US" sz="2000" dirty="0">
                <a:solidFill>
                  <a:srgbClr val="007E7E"/>
                </a:solidFill>
              </a:rPr>
              <a:t>Take the log of both sides.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a:p>
            <a:endParaRPr lang="en-US" dirty="0"/>
          </a:p>
          <a:p>
            <a:endParaRPr lang="en-US" dirty="0"/>
          </a:p>
          <a:p>
            <a:endParaRPr lang="en-US" dirty="0"/>
          </a:p>
          <a:p>
            <a:r>
              <a:rPr lang="en-US" dirty="0"/>
              <a:t>Use a calculator to find a decimal approximation: </a:t>
            </a:r>
          </a:p>
        </p:txBody>
      </p:sp>
      <p:sp>
        <p:nvSpPr>
          <p:cNvPr id="3" name="Title 2"/>
          <p:cNvSpPr>
            <a:spLocks noGrp="1"/>
          </p:cNvSpPr>
          <p:nvPr>
            <p:ph type="title"/>
          </p:nvPr>
        </p:nvSpPr>
        <p:spPr/>
        <p:txBody>
          <a:bodyPr/>
          <a:lstStyle/>
          <a:p>
            <a:r>
              <a:rPr lang="en-US" dirty="0"/>
              <a:t>Example 2: Solving Exponential Equations with Different Bases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p>
        </p:txBody>
      </p:sp>
      <p:graphicFrame>
        <p:nvGraphicFramePr>
          <p:cNvPr id="55299" name="Object 3"/>
          <p:cNvGraphicFramePr>
            <a:graphicFrameLocks noChangeAspect="1"/>
          </p:cNvGraphicFramePr>
          <p:nvPr/>
        </p:nvGraphicFramePr>
        <p:xfrm>
          <a:off x="838200" y="1371600"/>
          <a:ext cx="2451100" cy="368300"/>
        </p:xfrm>
        <a:graphic>
          <a:graphicData uri="http://schemas.openxmlformats.org/presentationml/2006/ole">
            <mc:AlternateContent xmlns:mc="http://schemas.openxmlformats.org/markup-compatibility/2006">
              <mc:Choice xmlns:v="urn:schemas-microsoft-com:vml" Requires="v">
                <p:oleObj name="Equation" r:id="rId2" imgW="2450880" imgH="368280" progId="Equation.DSMT4">
                  <p:embed/>
                </p:oleObj>
              </mc:Choice>
              <mc:Fallback>
                <p:oleObj name="Equation" r:id="rId2" imgW="2450880" imgH="3682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371600"/>
                        <a:ext cx="2451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0" name="Object 4"/>
          <p:cNvGraphicFramePr>
            <a:graphicFrameLocks noChangeAspect="1"/>
          </p:cNvGraphicFramePr>
          <p:nvPr/>
        </p:nvGraphicFramePr>
        <p:xfrm>
          <a:off x="1676400" y="1899824"/>
          <a:ext cx="1612900" cy="368300"/>
        </p:xfrm>
        <a:graphic>
          <a:graphicData uri="http://schemas.openxmlformats.org/presentationml/2006/ole">
            <mc:AlternateContent xmlns:mc="http://schemas.openxmlformats.org/markup-compatibility/2006">
              <mc:Choice xmlns:v="urn:schemas-microsoft-com:vml" Requires="v">
                <p:oleObj name="Equation" r:id="rId4" imgW="1612800" imgH="368280" progId="Equation.DSMT4">
                  <p:embed/>
                </p:oleObj>
              </mc:Choice>
              <mc:Fallback>
                <p:oleObj name="Equation" r:id="rId4" imgW="1612800" imgH="3682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76400" y="1899824"/>
                        <a:ext cx="1612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1" name="Object 5"/>
          <p:cNvGraphicFramePr>
            <a:graphicFrameLocks noChangeAspect="1"/>
          </p:cNvGraphicFramePr>
          <p:nvPr/>
        </p:nvGraphicFramePr>
        <p:xfrm>
          <a:off x="1828800" y="2433224"/>
          <a:ext cx="1498600" cy="838200"/>
        </p:xfrm>
        <a:graphic>
          <a:graphicData uri="http://schemas.openxmlformats.org/presentationml/2006/ole">
            <mc:AlternateContent xmlns:mc="http://schemas.openxmlformats.org/markup-compatibility/2006">
              <mc:Choice xmlns:v="urn:schemas-microsoft-com:vml" Requires="v">
                <p:oleObj name="Equation" r:id="rId6" imgW="1498320" imgH="838080" progId="Equation.DSMT4">
                  <p:embed/>
                </p:oleObj>
              </mc:Choice>
              <mc:Fallback>
                <p:oleObj name="Equation" r:id="rId6" imgW="149832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28800" y="2433224"/>
                        <a:ext cx="149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4059980" y="1339790"/>
            <a:ext cx="1314399" cy="400110"/>
          </a:xfrm>
          <a:prstGeom prst="rect">
            <a:avLst/>
          </a:prstGeom>
        </p:spPr>
        <p:txBody>
          <a:bodyPr wrap="none">
            <a:spAutoFit/>
          </a:bodyPr>
          <a:lstStyle/>
          <a:p>
            <a:r>
              <a:rPr lang="en-US" sz="2000" dirty="0">
                <a:solidFill>
                  <a:srgbClr val="007E7E"/>
                </a:solidFill>
              </a:rPr>
              <a:t>Power rule</a:t>
            </a:r>
          </a:p>
        </p:txBody>
      </p:sp>
      <p:sp>
        <p:nvSpPr>
          <p:cNvPr id="9" name="Rectangle 8"/>
          <p:cNvSpPr/>
          <p:nvPr/>
        </p:nvSpPr>
        <p:spPr>
          <a:xfrm>
            <a:off x="4070101" y="1855434"/>
            <a:ext cx="4464299" cy="400110"/>
          </a:xfrm>
          <a:prstGeom prst="rect">
            <a:avLst/>
          </a:prstGeom>
        </p:spPr>
        <p:txBody>
          <a:bodyPr wrap="none">
            <a:spAutoFit/>
          </a:bodyPr>
          <a:lstStyle/>
          <a:p>
            <a:r>
              <a:rPr lang="en-US" sz="2000" dirty="0">
                <a:solidFill>
                  <a:srgbClr val="007E7E"/>
                </a:solidFill>
              </a:rPr>
              <a:t>By the definition of a common logarithm </a:t>
            </a:r>
          </a:p>
        </p:txBody>
      </p:sp>
      <p:graphicFrame>
        <p:nvGraphicFramePr>
          <p:cNvPr id="55303" name="Object 7"/>
          <p:cNvGraphicFramePr>
            <a:graphicFrameLocks noChangeAspect="1"/>
          </p:cNvGraphicFramePr>
          <p:nvPr/>
        </p:nvGraphicFramePr>
        <p:xfrm>
          <a:off x="2133362" y="3962400"/>
          <a:ext cx="1498600" cy="838200"/>
        </p:xfrm>
        <a:graphic>
          <a:graphicData uri="http://schemas.openxmlformats.org/presentationml/2006/ole">
            <mc:AlternateContent xmlns:mc="http://schemas.openxmlformats.org/markup-compatibility/2006">
              <mc:Choice xmlns:v="urn:schemas-microsoft-com:vml" Requires="v">
                <p:oleObj name="Equation" r:id="rId8" imgW="1498320" imgH="838080" progId="Equation.DSMT4">
                  <p:embed/>
                </p:oleObj>
              </mc:Choice>
              <mc:Fallback>
                <p:oleObj name="Equation" r:id="rId8" imgW="1498320" imgH="83808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33362" y="3962400"/>
                        <a:ext cx="149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4" name="Object 8"/>
          <p:cNvGraphicFramePr>
            <a:graphicFrameLocks noChangeAspect="1"/>
          </p:cNvGraphicFramePr>
          <p:nvPr/>
        </p:nvGraphicFramePr>
        <p:xfrm>
          <a:off x="3666146" y="3962400"/>
          <a:ext cx="1333500" cy="838200"/>
        </p:xfrm>
        <a:graphic>
          <a:graphicData uri="http://schemas.openxmlformats.org/presentationml/2006/ole">
            <mc:AlternateContent xmlns:mc="http://schemas.openxmlformats.org/markup-compatibility/2006">
              <mc:Choice xmlns:v="urn:schemas-microsoft-com:vml" Requires="v">
                <p:oleObj name="Equation" r:id="rId10" imgW="1333440" imgH="838080" progId="Equation.DSMT4">
                  <p:embed/>
                </p:oleObj>
              </mc:Choice>
              <mc:Fallback>
                <p:oleObj name="Equation" r:id="rId10" imgW="1333440" imgH="83808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666146" y="3962400"/>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5" name="Object 9"/>
          <p:cNvGraphicFramePr>
            <a:graphicFrameLocks noChangeAspect="1"/>
          </p:cNvGraphicFramePr>
          <p:nvPr/>
        </p:nvGraphicFramePr>
        <p:xfrm>
          <a:off x="5024808" y="4242276"/>
          <a:ext cx="1358900" cy="292100"/>
        </p:xfrm>
        <a:graphic>
          <a:graphicData uri="http://schemas.openxmlformats.org/presentationml/2006/ole">
            <mc:AlternateContent xmlns:mc="http://schemas.openxmlformats.org/markup-compatibility/2006">
              <mc:Choice xmlns:v="urn:schemas-microsoft-com:vml" Requires="v">
                <p:oleObj name="Equation" r:id="rId12" imgW="1358640" imgH="291960" progId="Equation.DSMT4">
                  <p:embed/>
                </p:oleObj>
              </mc:Choice>
              <mc:Fallback>
                <p:oleObj name="Equation" r:id="rId12" imgW="1358640" imgH="29196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24808" y="4242276"/>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1934</TotalTime>
  <Words>2128</Words>
  <Application>Microsoft Office PowerPoint</Application>
  <PresentationFormat>On-screen Show (4:3)</PresentationFormat>
  <Paragraphs>248</Paragraphs>
  <Slides>37</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37</vt:i4>
      </vt:variant>
    </vt:vector>
  </HeadingPairs>
  <TitlesOfParts>
    <vt:vector size="45" baseType="lpstr">
      <vt:lpstr>Arial</vt:lpstr>
      <vt:lpstr>Calibri</vt:lpstr>
      <vt:lpstr>Cambria Math</vt:lpstr>
      <vt:lpstr>Symbol</vt:lpstr>
      <vt:lpstr>Times New Roman</vt:lpstr>
      <vt:lpstr>Office Theme</vt:lpstr>
      <vt:lpstr>Equation</vt:lpstr>
      <vt:lpstr>MathType 7.0 Equation</vt:lpstr>
      <vt:lpstr>Section 3.R.4</vt:lpstr>
      <vt:lpstr>Properties: Properties of Real Exponents </vt:lpstr>
      <vt:lpstr>Properties: Properties of Equations with Exponents and Logarithms </vt:lpstr>
      <vt:lpstr>Properties: Summary of Logarithmic Properties—Slide 1</vt:lpstr>
      <vt:lpstr>Properties: Summary of Logarithmic Properties—Slide 2</vt:lpstr>
      <vt:lpstr>Example 1: Solving Exponential Equations with the Same Base—Slide 1 </vt:lpstr>
      <vt:lpstr>Example 1: Solving Exponential Equations with the Same Base—Slide 2</vt:lpstr>
      <vt:lpstr>Example 2: Solving Exponential Equations with Different Bases—Slide 1 </vt:lpstr>
      <vt:lpstr>Example 2: Solving Exponential Equations with Different Bases—Slide 2</vt:lpstr>
      <vt:lpstr>Example 2: Solving Exponential Equations with Different Bases—Slide 3</vt:lpstr>
      <vt:lpstr>Example 2: Solving Exponential Equations with Different Bases—Slide 4</vt:lpstr>
      <vt:lpstr>Example 2: Solving Exponential Equations with Different Bases—Slide 5</vt:lpstr>
      <vt:lpstr>Example 3: Solving Exponential Equations with Different Bases—Slide 1</vt:lpstr>
      <vt:lpstr>Example 3: Solving Exponential Equations with Different Bases—Slide 2</vt:lpstr>
      <vt:lpstr>Example 3: Solving Exponential Equations with Different Bases—Slide 3</vt:lpstr>
      <vt:lpstr>Example 3: Solving Exponential Equations with Different Bases—Slide 4</vt:lpstr>
      <vt:lpstr>Example 3: Solving Exponential Equations with Different Bases—Slide 5</vt:lpstr>
      <vt:lpstr>Example 4: Solving Exponential Equations with Different Bases—Slide 1</vt:lpstr>
      <vt:lpstr>Example 4: Solving Exponential Equations with Different Bases—Slide 2</vt:lpstr>
      <vt:lpstr>Example 4: Solving Exponential Equations with Different Bases—Slide 3</vt:lpstr>
      <vt:lpstr>Example 4: Solving Exponential Equations with Different Bases—Slide 4</vt:lpstr>
      <vt:lpstr>Example 5: Solving Exponential Equations with Different Bases—Slide 1 </vt:lpstr>
      <vt:lpstr>Example 5: Solving Exponential Equations with Different Bases—Slide 2</vt:lpstr>
      <vt:lpstr>Example 6: Solving Logarithmic Equations—Slide 1</vt:lpstr>
      <vt:lpstr>Example 6: Solving Logarithmic Equations—Slide 2</vt:lpstr>
      <vt:lpstr>Example 6: Solving Logarithmic Equations—Slide 3</vt:lpstr>
      <vt:lpstr>Example 6: Solving Logarithmic Equations—Slide 4</vt:lpstr>
      <vt:lpstr>Example 6: Solving Logarithmic Equations—Slide 5</vt:lpstr>
      <vt:lpstr>Example 6: Solving Logarithmic Equations—Slide 6</vt:lpstr>
      <vt:lpstr>Example 7: Solving Logarithmic Equations—Slide 1</vt:lpstr>
      <vt:lpstr>Example 7: Solving Logarithmic Equations—Slide 2</vt:lpstr>
      <vt:lpstr>Example 8: Solving Logarithmic Equations—Slide 1</vt:lpstr>
      <vt:lpstr>Note</vt:lpstr>
      <vt:lpstr>Example 8: Solving Logarithmic Equations—Slide 2</vt:lpstr>
      <vt:lpstr>Example 8: Solving Logarithmic Equations—Slide 3</vt:lpstr>
      <vt:lpstr>Example 8: Solving Logarithmic Equations—Slide 4</vt:lpstr>
      <vt:lpstr>Example 8: Solving Logarithmic Equations—Slide 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 with Early Transcendentals Plus Integrated Review, 2nd Edition</dc:title>
  <dc:creator>Hawkes Learning</dc:creator>
  <cp:lastModifiedBy>Marvin Glover</cp:lastModifiedBy>
  <cp:revision>242</cp:revision>
  <dcterms:created xsi:type="dcterms:W3CDTF">2013-04-26T14:43:13Z</dcterms:created>
  <dcterms:modified xsi:type="dcterms:W3CDTF">2025-06-25T18:27:25Z</dcterms:modified>
</cp:coreProperties>
</file>