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3" r:id="rId3"/>
    <p:sldId id="264" r:id="rId4"/>
    <p:sldId id="266" r:id="rId5"/>
    <p:sldId id="276" r:id="rId6"/>
    <p:sldId id="267" r:id="rId7"/>
    <p:sldId id="270" r:id="rId8"/>
    <p:sldId id="273" r:id="rId9"/>
    <p:sldId id="277" r:id="rId10"/>
    <p:sldId id="286" r:id="rId11"/>
    <p:sldId id="278" r:id="rId12"/>
    <p:sldId id="281" r:id="rId13"/>
    <p:sldId id="284" r:id="rId14"/>
    <p:sldId id="287" r:id="rId15"/>
    <p:sldId id="288" r:id="rId16"/>
    <p:sldId id="295" r:id="rId17"/>
    <p:sldId id="289" r:id="rId18"/>
    <p:sldId id="291" r:id="rId19"/>
    <p:sldId id="293" r:id="rId20"/>
    <p:sldId id="29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1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317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72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08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Properties of Logarithms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dirty="0"/>
              <a:t>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sz="2800"/>
              <a:t>Often, there will be multiple orders in which we can apply the properties to find the final result.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Condensing Logarithmic Expressions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/>
              <p:cNvGraphicFramePr>
                <a:graphicFrameLocks/>
              </p:cNvGraphicFramePr>
              <p:nvPr/>
            </p:nvGraphicFramePr>
            <p:xfrm>
              <a:off x="771144" y="1410081"/>
              <a:ext cx="8001000" cy="195186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8229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187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1800">
                                  <a:latin typeface="Cambria Math"/>
                                </a:rPr>
                                <m:t>2</m:t>
                              </m:r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num>
                                    <m:den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𝑥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3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1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𝑦</m:t>
                                                  </m:r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Use the third property to make the coefficients appear as exponents.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sz="180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</m:func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9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Evaluate the exponents.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n>
                                      </m:f>
                                    </m:e>
                                  </m:d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sz="180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</m:func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3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num>
                                        <m:den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9</m:t>
                                          </m:r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Combine terms using the first property.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04265763"/>
                  </p:ext>
                </p:extLst>
              </p:nvPr>
            </p:nvGraphicFramePr>
            <p:xfrm>
              <a:off x="771144" y="1410081"/>
              <a:ext cx="8001000" cy="1951863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182299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187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222" r="-54471" b="-14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 smtClean="0"/>
                            <a:t>Use the third property to make the coefficients appear as exponents.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4978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51648" r="-54471" b="-1175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 smtClean="0"/>
                            <a:t>Evaluate the exponents.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41053" r="-54471" b="-12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 smtClean="0"/>
                            <a:t>Combine terms using the first property.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Condensing Logarithmic Expressions</a:t>
            </a:r>
            <a:r>
              <a:rPr lang="en-US" sz="3200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95400"/>
            <a:ext cx="8229600" cy="47009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11094134"/>
                  </p:ext>
                </p:extLst>
              </p:nvPr>
            </p:nvGraphicFramePr>
            <p:xfrm>
              <a:off x="798576" y="1134427"/>
              <a:ext cx="7964424" cy="236772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76186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255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m:rPr>
                                  <m:nor/>
                                </m:rPr>
                                <a:rPr sz="180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sz="1800">
                                  <a:latin typeface="Cambria Math"/>
                                </a:rPr>
                                <m:t>ln</m:t>
                              </m:r>
                              <m:r>
                                <a:rPr sz="1800">
                                  <a:latin typeface="Cambria Math"/>
                                </a:rPr>
                                <m:t>⁡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𝑦</m:t>
                              </m:r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Rewrite each term to have a coefficient of </a:t>
                          </a:r>
                          <a:r>
                            <a:rPr sz="1600" b="0" dirty="0">
                              <a:latin typeface="Cambria Math"/>
                            </a:rPr>
                            <a:t>1</a:t>
                          </a:r>
                          <a:r>
                            <a:rPr sz="1600" b="0" dirty="0"/>
                            <a:t> or </a:t>
                          </a:r>
                          <a:r>
                            <a:rPr lang="en-US" sz="16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−1</a:t>
                          </a:r>
                          <a:r>
                            <a:rPr lang="en-US" sz="1600" b="0" dirty="0"/>
                            <a:t> </a:t>
                          </a:r>
                          <a:r>
                            <a:rPr sz="1600" b="0" dirty="0"/>
                            <a:t>using the third property.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</m:func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18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m:rPr>
                                      <m:nor/>
                                    </m:rPr>
                                    <a:rPr sz="1800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func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e>
                                            <m:sup>
                                              <m:f>
                                                <m:f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1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den>
                                              </m:f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We can then combine the terms using the second property.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</m:func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1800">
                                          <a:latin typeface="Cambria Math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m:rPr>
                                      <m:nor/>
                                    </m:rPr>
                                    <a:rPr sz="1800"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𝑦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func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e>
                                            <m:sup>
                                              <m:f>
                                                <m:f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1</m:t>
                                                  </m:r>
                                                </m:num>
                                                <m:den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den>
                                              </m:f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m:rPr>
                                  <m:nor/>
                                </m:rPr>
                                <a:rPr sz="1800">
                                  <a:latin typeface="Cambria Math"/>
                                </a:rPr>
                                <m:t>or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rad>
                                            <m:radPr>
                                              <m:degHide m:val="on"/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radPr>
                                            <m:deg/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e>
                                          </m:rad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The final answer can be written in several different ways, two of which are shown.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11094134"/>
                  </p:ext>
                </p:extLst>
              </p:nvPr>
            </p:nvGraphicFramePr>
            <p:xfrm>
              <a:off x="798576" y="1134427"/>
              <a:ext cx="7964424" cy="236772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76186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2559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222" r="-67350" b="-19703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1600" b="0" dirty="0"/>
                            <a:t>Rewrite each term to have a coefficient of </a:t>
                          </a:r>
                          <a:r>
                            <a:rPr sz="1600" b="0" dirty="0">
                              <a:latin typeface="Cambria Math"/>
                            </a:rPr>
                            <a:t>1</a:t>
                          </a:r>
                          <a:r>
                            <a:rPr sz="1600" b="0" dirty="0"/>
                            <a:t> or </a:t>
                          </a:r>
                          <a:r>
                            <a:rPr lang="en-US" sz="1600" b="0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−1</a:t>
                          </a:r>
                          <a:r>
                            <a:rPr lang="en-US" sz="1600" b="0" dirty="0"/>
                            <a:t> </a:t>
                          </a:r>
                          <a:r>
                            <a:rPr sz="1600" b="0" dirty="0"/>
                            <a:t>using the third property.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2180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15966" r="-67350" b="-12352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We can then combine the terms using the second property.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229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90370" r="-67350" b="-88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The final answer can be written in several different ways, two of which are shown.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Condensing Logarithmic Expressions</a:t>
            </a:r>
            <a:r>
              <a:rPr lang="en-US" sz="3200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/>
              <p:cNvGraphicFramePr>
                <a:graphicFrameLocks/>
              </p:cNvGraphicFramePr>
              <p:nvPr/>
            </p:nvGraphicFramePr>
            <p:xfrm>
              <a:off x="762000" y="1132955"/>
              <a:ext cx="7924800" cy="87280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71157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1322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+2</m:t>
                              </m:r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𝑏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−1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−2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/>
                            <a:t>Rewrite the coefficient as an exponent, then combine terms.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sz="180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𝑏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func>
                                  <m:r>
                                    <a:rPr sz="1800">
                                      <a:latin typeface="Cambria Math"/>
                                    </a:rPr>
                                    <m:t>+2</m:t>
                                  </m:r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−1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𝑏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1800">
                                      <a:latin typeface="Cambria Math"/>
                                    </a:rPr>
                                    <m:t>5</m:t>
                                  </m:r>
                                  <m:sSup>
                                    <m:sSup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sz="1800">
                                          <a:latin typeface="Cambria Math"/>
                                        </a:rPr>
                                        <m:t>−2</m:t>
                                      </m:r>
                                    </m:sup>
                                  </m:sSup>
                                </m:e>
                              </m:d>
                              <m:r>
                                <m:rPr>
                                  <m:nor/>
                                </m:rPr>
                                <a:rPr sz="1800">
                                  <a:latin typeface="Cambria Math"/>
                                </a:rPr>
                                <m:t>or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𝑏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5</m:t>
                                          </m:r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208729783"/>
                  </p:ext>
                </p:extLst>
              </p:nvPr>
            </p:nvGraphicFramePr>
            <p:xfrm>
              <a:off x="762000" y="1132955"/>
              <a:ext cx="7924800" cy="87280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71157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13227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065" r="-68176" b="-141935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800" b="0" dirty="0" smtClean="0"/>
                            <a:t>Rewrite the coefficient as an exponent, then combine terms.</a:t>
                          </a:r>
                          <a:endParaRPr sz="18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196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0723" r="-68176" b="-6024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Formula: </a:t>
            </a:r>
            <a:r>
              <a:rPr dirty="0"/>
              <a:t>Change of Base Formula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Let</a:t>
                </a:r>
                <a:r>
                  <a:rPr lang="en-US" sz="2800" dirty="0"/>
                  <a:t> </a:t>
                </a:r>
                <a:r>
                  <a:rPr lang="en-US" sz="2800" i="1" dirty="0"/>
                  <a:t>a</a:t>
                </a:r>
                <a:r>
                  <a:rPr lang="en-US" sz="2800" dirty="0"/>
                  <a:t> and </a:t>
                </a:r>
                <a:r>
                  <a:rPr lang="en-US" sz="2800" i="1" dirty="0"/>
                  <a:t>b</a:t>
                </a:r>
                <a:r>
                  <a:rPr sz="2800" dirty="0"/>
                  <a:t> both be positive real numbers, neither of them equal to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, and let</a:t>
                </a:r>
                <a:r>
                  <a:rPr lang="en-US" sz="2800" dirty="0"/>
                  <a:t> </a:t>
                </a:r>
                <a:r>
                  <a:rPr lang="en-US" sz="2800" i="1" dirty="0"/>
                  <a:t>x</a:t>
                </a:r>
                <a:r>
                  <a:rPr sz="2800" dirty="0"/>
                  <a:t> be a positive real number. Then</a:t>
                </a:r>
              </a:p>
              <a:p>
                <a:pPr algn="ctr">
                  <a:defRPr sz="2800"/>
                </a:pPr>
                <a:r>
                  <a:rPr sz="2800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</m:fNam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sub>
                            </m:sSub>
                          </m:fName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func>
                      </m:den>
                    </m:f>
                  </m:oMath>
                </a14:m>
                <a:r>
                  <a:rPr sz="2800" dirty="0"/>
                  <a:t>.</a:t>
                </a:r>
              </a:p>
              <a:p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28" t="-9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3</a:t>
            </a:r>
            <a:r>
              <a:rPr dirty="0"/>
              <a:t>: </a:t>
            </a:r>
            <a:r>
              <a:rPr lang="en-US" dirty="0"/>
              <a:t>Using the </a:t>
            </a:r>
            <a:r>
              <a:rPr dirty="0"/>
              <a:t>Change of Base Formula</a:t>
            </a:r>
            <a:r>
              <a:rPr lang="en-US" sz="3200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Evaluate the following logarithmic expressions, using the base of your choice.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7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15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⁡3</m:t>
                    </m:r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𝜋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⁡5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dirty="0"/>
              <a:t>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sz="2800"/>
              <a:t>Both the common and natural logarithm work in solving these problems.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3: Using the Change of Base Formula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/>
              <p:cNvGraphicFramePr>
                <a:graphicFrameLocks/>
              </p:cNvGraphicFramePr>
              <p:nvPr/>
            </p:nvGraphicFramePr>
            <p:xfrm>
              <a:off x="868680" y="1423987"/>
              <a:ext cx="7879842" cy="123386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67817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20166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7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15</m:t>
                                  </m:r>
                                </m:e>
                              </m:func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15</m:t>
                                      </m:r>
                                    </m:e>
                                  </m:func>
                                </m:num>
                                <m:den>
                                  <m:func>
                                    <m:func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7</m:t>
                                      </m:r>
                                    </m:e>
                                  </m:func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Apply the change of base formula.</a:t>
                          </a:r>
                          <a:endParaRPr sz="2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7</m:t>
                                      </m:r>
                                    </m:sub>
                                  </m:sSub>
                                  <m:r>
                                    <a:rPr sz="2800">
                                      <a:latin typeface="Cambria Math"/>
                                    </a:rPr>
                                    <m:t>⁡15</m:t>
                                  </m:r>
                                </m:e>
                              </m:phant>
                              <m:r>
                                <a:rPr sz="2800">
                                  <a:latin typeface="Cambria Math"/>
                                </a:rPr>
                                <m:t>≈1.392</m:t>
                              </m:r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8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Evaluate using a calculator.</a:t>
                          </a:r>
                          <a:endParaRPr sz="2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0652014"/>
                  </p:ext>
                </p:extLst>
              </p:nvPr>
            </p:nvGraphicFramePr>
            <p:xfrm>
              <a:off x="868680" y="1423987"/>
              <a:ext cx="7879842" cy="123386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67817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20166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157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194091" b="-966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800" b="0" i="0" u="none" strike="noStrike" kern="1200" baseline="0" dirty="0" smtClean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Apply the change of base formula.</a:t>
                          </a:r>
                          <a:endParaRPr sz="2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38824" r="-194091" b="-341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800" b="0" i="0" u="none" strike="noStrike" kern="1200" baseline="0" dirty="0" smtClean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Evaluate using a calculator.</a:t>
                          </a:r>
                          <a:endParaRPr sz="28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3: Using the Change of Base Formula</a:t>
            </a:r>
            <a:r>
              <a:rPr lang="en-US" sz="3200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3000"/>
            <a:ext cx="8229600" cy="48533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/>
              <p:cNvGraphicFramePr>
                <a:graphicFrameLocks/>
              </p:cNvGraphicFramePr>
              <p:nvPr/>
            </p:nvGraphicFramePr>
            <p:xfrm>
              <a:off x="896112" y="1019683"/>
              <a:ext cx="8001000" cy="208622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2262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27837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sub>
                                  </m:sSub>
                                </m:fName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func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fName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func>
                                </m:num>
                                <m:den>
                                  <m:func>
                                    <m:func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f>
                                            <m:fPr>
                                              <m:ctrlPr>
                                                <a:rPr sz="2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28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2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den>
                                          </m:f>
                                        </m:e>
                                      </m:d>
                                    </m:e>
                                  </m:func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Apply the change of base formula. This time we use the common logarithm.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f>
                                        <m:fPr>
                                          <m:ctrlPr>
                                            <a:rPr sz="2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sz="2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sub>
                                  </m:sSub>
                                  <m:r>
                                    <a:rPr sz="2800">
                                      <a:latin typeface="Cambria Math"/>
                                    </a:rPr>
                                    <m:t>⁡3</m:t>
                                  </m:r>
                                </m:e>
                              </m:phant>
                              <m:r>
                                <a:rPr sz="2800">
                                  <a:latin typeface="Cambria Math"/>
                                </a:rPr>
                                <m:t>≈−1.585</m:t>
                              </m:r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Since the base of the logarithm is a fraction, we should expect a negative answer.</a:t>
                          </a:r>
                          <a:endParaRPr sz="2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772603185"/>
                  </p:ext>
                </p:extLst>
              </p:nvPr>
            </p:nvGraphicFramePr>
            <p:xfrm>
              <a:off x="896112" y="1019683"/>
              <a:ext cx="8001000" cy="208622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72262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27837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89750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351" r="-193736" b="-1466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 smtClean="0"/>
                            <a:t>Apply the change of base formula. This time we use the common logarithm.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6923" r="-193736" b="-112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 smtClean="0"/>
                            <a:t>Since the base of the logarithm is a fraction, we should expect a negative answer.</a:t>
                          </a:r>
                          <a:endParaRPr sz="24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Example 3: Using the Change of Base Formula</a:t>
            </a:r>
            <a:r>
              <a:rPr lang="en-US" sz="3200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19200"/>
            <a:ext cx="8229600" cy="477715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/>
              <p:cNvGraphicFramePr>
                <a:graphicFrameLocks/>
              </p:cNvGraphicFramePr>
              <p:nvPr/>
            </p:nvGraphicFramePr>
            <p:xfrm>
              <a:off x="847344" y="1087235"/>
              <a:ext cx="7839456" cy="128974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38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0105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𝜋</m:t>
                                      </m:r>
                                    </m:sub>
                                  </m:sSub>
                                </m:fName>
                                <m:e>
                                  <m:r>
                                    <a:rPr sz="2800">
                                      <a:latin typeface="Cambria Math"/>
                                    </a:rPr>
                                    <m:t>5</m:t>
                                  </m:r>
                                </m:e>
                              </m:func>
                              <m:r>
                                <a:rPr sz="2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fName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5</m:t>
                                      </m:r>
                                    </m:e>
                                  </m:func>
                                </m:num>
                                <m:den>
                                  <m:func>
                                    <m:func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fName>
                                    <m:e>
                                      <m:r>
                                        <a:rPr sz="2800">
                                          <a:latin typeface="Cambria Math"/>
                                        </a:rPr>
                                        <m:t>𝜋</m:t>
                                      </m:r>
                                    </m:e>
                                  </m:func>
                                </m:den>
                              </m:f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/>
                            <a:t>Once again, we apply the change of base formula, then evaluate using a calculator.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8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2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2800">
                                          <a:latin typeface="Cambria Math"/>
                                        </a:rPr>
                                        <m:t>𝜋</m:t>
                                      </m:r>
                                    </m:sub>
                                  </m:sSub>
                                  <m:r>
                                    <a:rPr sz="2800">
                                      <a:latin typeface="Cambria Math"/>
                                    </a:rPr>
                                    <m:t>⁡5</m:t>
                                  </m:r>
                                </m:e>
                              </m:phant>
                              <m:r>
                                <a:rPr sz="2800">
                                  <a:latin typeface="Cambria Math"/>
                                </a:rPr>
                                <m:t>≈1.406</m:t>
                              </m:r>
                            </m:oMath>
                          </a14:m>
                          <a:endParaRPr sz="2800" dirty="0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28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107989743"/>
                  </p:ext>
                </p:extLst>
              </p:nvPr>
            </p:nvGraphicFramePr>
            <p:xfrm>
              <a:off x="847344" y="1087235"/>
              <a:ext cx="7839456" cy="1289749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438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40105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71589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221500" b="-89764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400" b="0" dirty="0" smtClean="0"/>
                            <a:t>Once again, we apply the change of base formula, then evaluate using a calculator.</a:t>
                          </a:r>
                          <a:endParaRPr sz="24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181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149412" r="-221500" b="-34118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/>
                          <a:endParaRPr sz="2800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Properties: </a:t>
            </a:r>
            <a:r>
              <a:rPr dirty="0"/>
              <a:t>Properties of Logarithms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defRPr sz="2800"/>
                </a:pPr>
                <a:r>
                  <a:rPr sz="2800" dirty="0"/>
                  <a:t>Let </a:t>
                </a:r>
                <a:r>
                  <a:rPr lang="en-US" sz="2800" dirty="0"/>
                  <a:t>a</a:t>
                </a:r>
                <a:r>
                  <a:rPr sz="2800" dirty="0"/>
                  <a:t> (the logarithmic base) be a positive real number not equal to </a:t>
                </a:r>
                <a:r>
                  <a:rPr sz="2800" dirty="0">
                    <a:latin typeface="Cambria Math"/>
                  </a:rPr>
                  <a:t>1</a:t>
                </a:r>
                <a:r>
                  <a:rPr sz="2800" dirty="0"/>
                  <a:t>, let</a:t>
                </a:r>
                <a:r>
                  <a:rPr lang="en-US" sz="2800" dirty="0"/>
                  <a:t> </a:t>
                </a:r>
                <a:r>
                  <a:rPr lang="en-US" sz="2800" i="1" dirty="0"/>
                  <a:t>x</a:t>
                </a:r>
                <a:r>
                  <a:rPr sz="2800" dirty="0"/>
                  <a:t> and</a:t>
                </a:r>
                <a:r>
                  <a:rPr lang="en-US" sz="2800" dirty="0"/>
                  <a:t> </a:t>
                </a:r>
                <a:r>
                  <a:rPr lang="en-US" sz="2800" i="1" dirty="0"/>
                  <a:t>y</a:t>
                </a:r>
                <a:r>
                  <a:rPr sz="2800" dirty="0"/>
                  <a:t> be positive real numbers, and let</a:t>
                </a:r>
                <a:r>
                  <a:rPr lang="en-US" sz="2800" dirty="0"/>
                  <a:t> </a:t>
                </a:r>
                <a:r>
                  <a:rPr lang="en-US" sz="2800" i="1" dirty="0"/>
                  <a:t>r</a:t>
                </a:r>
                <a:r>
                  <a:rPr sz="2800" dirty="0"/>
                  <a:t> be any real number.</a:t>
                </a:r>
              </a:p>
              <a:p>
                <a:pPr marL="514350" indent="-514350">
                  <a:buFont typeface="+mj-lt"/>
                  <a:buAutoNum type="arabi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𝑥𝑦</m:t>
                            </m:r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</m:oMath>
                </a14:m>
                <a:r>
                  <a:rPr sz="2800" dirty="0"/>
                  <a:t> (</a:t>
                </a:r>
                <a:r>
                  <a:rPr lang="en-US" sz="2800" dirty="0"/>
                  <a:t>“</a:t>
                </a:r>
                <a:r>
                  <a:rPr sz="2800" dirty="0"/>
                  <a:t>the log of a product is the sum of the logs</a:t>
                </a:r>
                <a:r>
                  <a:rPr lang="en-US" dirty="0"/>
                  <a:t>”</a:t>
                </a:r>
                <a:r>
                  <a:rPr sz="2800" dirty="0"/>
                  <a:t>)</a:t>
                </a:r>
              </a:p>
              <a:p>
                <a:pPr marL="514350" indent="-514350">
                  <a:buFont typeface="+mj-lt"/>
                  <a:buAutoNum type="arabi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func>
                  </m:oMath>
                </a14:m>
                <a:r>
                  <a:rPr sz="2800" dirty="0"/>
                  <a:t> (</a:t>
                </a:r>
                <a:r>
                  <a:rPr lang="en-US" sz="2800" dirty="0"/>
                  <a:t>“</a:t>
                </a:r>
                <a:r>
                  <a:rPr sz="2800" dirty="0"/>
                  <a:t>the log of a quotient is the difference of the logs</a:t>
                </a:r>
                <a:r>
                  <a:rPr lang="en-US" dirty="0"/>
                  <a:t>”</a:t>
                </a:r>
                <a:r>
                  <a:rPr sz="2800" dirty="0"/>
                  <a:t>)</a:t>
                </a:r>
              </a:p>
              <a:p>
                <a:pPr marL="514350" indent="-514350">
                  <a:buFont typeface="+mj-lt"/>
                  <a:buAutoNum type="arabi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=</m:t>
                    </m:r>
                    <m:r>
                      <a:rPr>
                        <a:latin typeface="Cambria Math" panose="02040503050406030204" pitchFamily="18" charset="0"/>
                      </a:rPr>
                      <m:t>𝑟</m:t>
                    </m:r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⁡</m:t>
                    </m:r>
                    <m:r>
                      <a:rPr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sz="2800" dirty="0"/>
                  <a:t> (</a:t>
                </a:r>
                <a:r>
                  <a:rPr lang="en-US" sz="2800" dirty="0"/>
                  <a:t>“</a:t>
                </a:r>
                <a:r>
                  <a:rPr sz="2800" dirty="0"/>
                  <a:t>the log of something raised to a power is the power times the log</a:t>
                </a:r>
                <a:r>
                  <a:rPr lang="en-US" dirty="0"/>
                  <a:t>”</a:t>
                </a:r>
                <a:r>
                  <a:rPr sz="2800" dirty="0"/>
                  <a:t>)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02" t="-986" r="-2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73A48-A617-8A04-BFAE-FEE415FAC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Technology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93012B-CE0D-0A10-F024-977ABC2B17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801F37-B206-16EB-F06F-F395B41E9B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681" y="1371600"/>
            <a:ext cx="4086519" cy="3152721"/>
          </a:xfrm>
          <a:prstGeom prst="rect">
            <a:avLst/>
          </a:prstGeom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592A2E44-129B-EC98-5710-CEA34C87D25A}"/>
              </a:ext>
            </a:extLst>
          </p:cNvPr>
          <p:cNvSpPr txBox="1">
            <a:spLocks/>
          </p:cNvSpPr>
          <p:nvPr/>
        </p:nvSpPr>
        <p:spPr>
          <a:xfrm>
            <a:off x="457200" y="1128933"/>
            <a:ext cx="8229600" cy="47384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4835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CAUTION</a:t>
            </a:r>
            <a:r>
              <a:rPr lang="en-US" dirty="0"/>
              <a:t>!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sz="2800" dirty="0"/>
              <a:t>Errors in working with logarithms often arise from incorrect recall of the logarithmic properties. The </a:t>
            </a:r>
            <a:r>
              <a:rPr lang="en-US" sz="2800" dirty="0"/>
              <a:t>comparisons</a:t>
            </a:r>
            <a:r>
              <a:rPr sz="2800" dirty="0"/>
              <a:t> below highlight some common mistakes.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45891096"/>
                  </p:ext>
                </p:extLst>
              </p:nvPr>
            </p:nvGraphicFramePr>
            <p:xfrm>
              <a:off x="533400" y="2515044"/>
              <a:ext cx="8077200" cy="31999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3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Incorrect Statements</a:t>
                          </a:r>
                        </a:p>
                      </a:txBody>
                      <a:tcPr>
                        <a:solidFill>
                          <a:srgbClr val="B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Correct Statements</a:t>
                          </a:r>
                        </a:p>
                      </a:txBody>
                      <a:tcPr>
                        <a:solidFill>
                          <a:srgbClr val="006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ECB8B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𝑥𝑦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9CE49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𝑥𝑦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e>
                                </m:d>
                                <m:d>
                                  <m:d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func>
                                  </m:e>
                                </m:d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F7E1E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𝑥𝑦</m:t>
                                        </m:r>
                                      </m:e>
                                    </m:d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CEF2CE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func>
                                  </m:den>
                                </m:f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ECB8B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num>
                                          <m:den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9CE49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func>
                                  </m:den>
                                </m:f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num>
                                          <m:den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F7E1E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unc>
                                  <m:func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f>
                                          <m:f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fPr>
                                          <m:num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num>
                                          <m:den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den>
                                        </m:f>
                                      </m:e>
                                    </m:d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𝑎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CEF2CE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d>
                                          <m:d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𝑥𝑧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d>
                                          <m:d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𝑦𝑧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den>
                                </m:f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func>
                                  </m:den>
                                </m:f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ECB8B8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ar-AE" sz="1800" i="1" smtClean="0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d>
                                          <m:d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𝑥𝑧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d>
                                          <m:d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𝑦𝑧</m:t>
                                            </m:r>
                                          </m:e>
                                        </m:d>
                                      </m:e>
                                    </m:func>
                                  </m:den>
                                </m:f>
                                <m:r>
                                  <a:rPr lang="ar-AE" sz="1800">
                                    <a:solidFill>
                                      <a:srgbClr val="00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ar-AE" sz="18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</m:func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+</m:t>
                                    </m:r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𝑧</m:t>
                                        </m:r>
                                      </m:e>
                                    </m:func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𝑦</m:t>
                                        </m:r>
                                      </m:e>
                                    </m:func>
                                    <m:r>
                                      <a:rPr lang="ar-AE" sz="1800">
                                        <a:solidFill>
                                          <a:srgbClr val="000000"/>
                                        </a:solidFill>
                                        <a:latin typeface="Cambria Math"/>
                                      </a:rPr>
                                      <m:t>+</m:t>
                                    </m:r>
                                    <m:func>
                                      <m:funcPr>
                                        <m:ctrlPr>
                                          <a:rPr lang="ar-AE" sz="1800" i="1">
                                            <a:solidFill>
                                              <a:srgbClr val="0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uncPr>
                                      <m:fName>
                                        <m:sSub>
                                          <m:sSubPr>
                                            <m:ctrlPr>
                                              <a:rPr lang="ar-AE" sz="1800" i="1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log</m:t>
                                            </m:r>
                                          </m:e>
                                          <m:sub>
                                            <m:r>
                                              <a:rPr lang="ar-AE" sz="1800">
                                                <a:solidFill>
                                                  <a:srgbClr val="000000"/>
                                                </a:solidFill>
                                                <a:latin typeface="Cambria Math"/>
                                              </a:rPr>
                                              <m:t>𝑎</m:t>
                                            </m:r>
                                          </m:sub>
                                        </m:sSub>
                                      </m:fName>
                                      <m:e>
                                        <m:r>
                                          <a:rPr lang="ar-AE" sz="1800">
                                            <a:solidFill>
                                              <a:srgbClr val="000000"/>
                                            </a:solidFill>
                                            <a:latin typeface="Cambria Math"/>
                                          </a:rPr>
                                          <m:t>𝑧</m:t>
                                        </m:r>
                                      </m:e>
                                    </m:func>
                                  </m:den>
                                </m:f>
                              </m:oMath>
                            </m:oMathPara>
                          </a14:m>
                          <a:endParaRPr lang="ar-AE" dirty="0">
                            <a:solidFill>
                              <a:srgbClr val="000000"/>
                            </a:solidFill>
                          </a:endParaRPr>
                        </a:p>
                      </a:txBody>
                      <a:tcPr>
                        <a:solidFill>
                          <a:srgbClr val="9CE49C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645891096"/>
                  </p:ext>
                </p:extLst>
              </p:nvPr>
            </p:nvGraphicFramePr>
            <p:xfrm>
              <a:off x="533400" y="2515044"/>
              <a:ext cx="8077200" cy="319995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386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0386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Incorrect Statements</a:t>
                          </a:r>
                        </a:p>
                      </a:txBody>
                      <a:tcPr>
                        <a:solidFill>
                          <a:srgbClr val="B000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defRPr sz="1800" b="1"/>
                          </a:pPr>
                          <a:r>
                            <a:rPr dirty="0"/>
                            <a:t>Correct Statements</a:t>
                          </a:r>
                        </a:p>
                      </a:txBody>
                      <a:tcPr>
                        <a:solidFill>
                          <a:srgbClr val="0060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1" t="-108197" r="-100603" b="-6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51" t="-108197" r="-603" b="-6655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1" t="-208197" r="-100603" b="-56557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51" t="-208197" r="-603" b="-56557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077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1" t="-162069" r="-100603" b="-1974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51" t="-162069" r="-603" b="-19741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0777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1" t="-259829" r="-100603" b="-957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51" t="-259829" r="-603" b="-957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671894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1" t="-382727" r="-100603" b="-181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00151" t="-382727" r="-603" b="-181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Expanding Logarithmic Expressions</a:t>
            </a:r>
            <a:r>
              <a:rPr lang="en-US" sz="3200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 dirty="0"/>
                  <a:t>Use the properties of logarithms to expand the following expressions as much as possible (that is, decompose the expressions into sums or differences of the simplest possible terms).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64</m:t>
                        </m:r>
                        <m:sSup>
                          <m:sSup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e>
                    </m: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>
                            <a:latin typeface="Cambria Math" panose="02040503050406030204" pitchFamily="18" charset="0"/>
                          </a:rPr>
                          <m:t>log</m:t>
                        </m:r>
                      </m:e>
                      <m:sub>
                        <m:r>
                          <a:rPr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ad>
                          <m:ra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f>
                              <m:f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sSup>
                                  <m:sSup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e>
                                  <m:sup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p>
                                    <m:r>
                                      <a:rPr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e>
                    </m:d>
                  </m:oMath>
                </a14:m>
                <a:endParaRPr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log</m:t>
                    </m:r>
                    <m:r>
                      <a:rPr>
                        <a:latin typeface="Cambria Math" panose="02040503050406030204" pitchFamily="18" charset="0"/>
                      </a:rPr>
                      <m:t>⁡</m:t>
                    </m:r>
                    <m:d>
                      <m:d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.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7</m:t>
                            </m:r>
                            <m:r>
                              <a:rPr>
                                <a:latin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0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Note</a:t>
            </a:r>
            <a:r>
              <a:rPr lang="en-US" dirty="0"/>
              <a:t> 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sz="2800" dirty="0"/>
              <a:t>As long as the base is the same for each term, its value does not affect the use of the properties.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Expanding Logarithmic Expressions</a:t>
            </a:r>
            <a:r>
              <a:rPr lang="en-US" sz="3200" dirty="0"/>
              <a:t>—Slide 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/>
              <a:t>Solution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/>
              <p:cNvGraphicFramePr>
                <a:graphicFrameLocks/>
              </p:cNvGraphicFramePr>
              <p:nvPr/>
            </p:nvGraphicFramePr>
            <p:xfrm>
              <a:off x="768096" y="1542288"/>
              <a:ext cx="8153400" cy="16861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91117">
                      <a:extLst>
                        <a:ext uri="{9D8B030D-6E8A-4147-A177-3AD203B41FA5}">
                          <a16:colId xmlns:a16="http://schemas.microsoft.com/office/drawing/2014/main" val="2856329934"/>
                        </a:ext>
                      </a:extLst>
                    </a:gridCol>
                    <a:gridCol w="296208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4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64</m:t>
                                      </m:r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sup>
                                      </m:sSup>
                                      <m:rad>
                                        <m:radPr>
                                          <m:degHide m:val="on"/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ar-AE" sz="1800" smtClean="0"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latin typeface="Cambria Math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latin typeface="Cambria Math"/>
                                      </a:rPr>
                                      <m:t>64</m:t>
                                    </m:r>
                                  </m:e>
                                </m:func>
                                <m:r>
                                  <a:rPr lang="ar-AE" sz="1800"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latin typeface="Cambria Math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ar-AE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ar-AE" sz="180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ar-AE" sz="180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</m:func>
                                <m:r>
                                  <a:rPr lang="ar-AE" sz="1800"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latin typeface="Cambria Math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ad>
                                          <m:radPr>
                                            <m:degHide m:val="on"/>
                                            <m:ctrlPr>
                                              <a:rPr lang="ar-AE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radPr>
                                          <m:deg/>
                                          <m:e>
                                            <m:r>
                                              <a:rPr lang="ar-AE" sz="1800"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e>
                                        </m:rad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b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Use the first property to rewrite the expression as three terms.</a:t>
                          </a: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ar-AE" sz="1800" smtClean="0">
                                    <a:latin typeface="Cambria Math"/>
                                  </a:rPr>
                                  <m:t>=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latin typeface="Cambria Math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ar-AE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ar-AE" sz="1800">
                                                <a:latin typeface="Cambria Math"/>
                                              </a:rPr>
                                              <m:t>4</m:t>
                                            </m:r>
                                          </m:e>
                                          <m:sup>
                                            <m:r>
                                              <a:rPr lang="ar-AE" sz="180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</m:func>
                                <m:r>
                                  <a:rPr lang="ar-AE" sz="1800"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latin typeface="Cambria Math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ar-AE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ar-AE" sz="1800">
                                                <a:latin typeface="Cambria Math"/>
                                              </a:rPr>
                                              <m:t>𝑥</m:t>
                                            </m:r>
                                          </m:e>
                                          <m:sup>
                                            <m:r>
                                              <a:rPr lang="ar-AE" sz="1800">
                                                <a:latin typeface="Cambria Math"/>
                                              </a:rPr>
                                              <m:t>3</m:t>
                                            </m:r>
                                          </m:sup>
                                        </m:sSup>
                                      </m:e>
                                    </m:d>
                                  </m:e>
                                </m:func>
                                <m:r>
                                  <a:rPr lang="ar-AE" sz="1800">
                                    <a:latin typeface="Cambria Math"/>
                                  </a:rPr>
                                  <m:t>+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latin typeface="Cambria Math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p>
                                          <m:sSupPr>
                                            <m:ctrlPr>
                                              <a:rPr lang="ar-AE" sz="1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ar-AE" sz="1800">
                                                <a:latin typeface="Cambria Math"/>
                                              </a:rPr>
                                              <m:t>𝑦</m:t>
                                            </m:r>
                                          </m:e>
                                          <m:sup>
                                            <m:f>
                                              <m:fPr>
                                                <m:ctrlPr>
                                                  <a:rPr lang="ar-AE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fPr>
                                              <m:num>
                                                <m:r>
                                                  <a:rPr lang="ar-AE" sz="1800">
                                                    <a:latin typeface="Cambria Math"/>
                                                  </a:rPr>
                                                  <m:t>1</m:t>
                                                </m:r>
                                              </m:num>
                                              <m:den>
                                                <m:r>
                                                  <a:rPr lang="ar-AE" sz="1800">
                                                    <a:latin typeface="Cambria Math"/>
                                                  </a:rPr>
                                                  <m:t>2</m:t>
                                                </m:r>
                                              </m:den>
                                            </m:f>
                                          </m:sup>
                                        </m:sSup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dirty="0"/>
                        </a:p>
                      </a:txBody>
                      <a:tcPr anchor="ctr"/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16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We can evaluate the first term and rewrite the second and third terms using the third property.</a:t>
                          </a:r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ar-AE" sz="1800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ar-AE" sz="180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ar-AE" sz="1800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ar-AE" sz="1800" smtClean="0">
                                    <a:latin typeface="Cambria Math"/>
                                  </a:rPr>
                                  <m:t>3</m:t>
                                </m:r>
                                <m:func>
                                  <m:func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latin typeface="Cambria Math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</m:func>
                                <m:r>
                                  <a:rPr lang="ar-AE" sz="1800">
                                    <a:latin typeface="Cambria Math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ar-AE" sz="180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ar-AE" sz="1800">
                                        <a:latin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  <m:func>
                                  <m:funcPr>
                                    <m:ctrlPr>
                                      <a:rPr lang="ar-AE" sz="1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sSub>
                                      <m:sSubPr>
                                        <m:ctrlPr>
                                          <a:rPr lang="ar-AE" sz="1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>
                                            <a:latin typeface="Cambria Math"/>
                                          </a:rPr>
                                          <m:t>log</m:t>
                                        </m:r>
                                      </m:e>
                                      <m:sub>
                                        <m:r>
                                          <a:rPr lang="ar-AE" sz="1800">
                                            <a:latin typeface="Cambria Math"/>
                                          </a:rPr>
                                          <m:t>4</m:t>
                                        </m:r>
                                      </m:sub>
                                    </m:sSub>
                                  </m:fName>
                                  <m:e>
                                    <m:r>
                                      <a:rPr lang="ar-AE" sz="1800">
                                        <a:latin typeface="Cambria Math"/>
                                      </a:rPr>
                                      <m:t>𝑦</m:t>
                                    </m:r>
                                  </m:e>
                                </m:func>
                              </m:oMath>
                            </m:oMathPara>
                          </a14:m>
                          <a:endParaRPr b="0" dirty="0"/>
                        </a:p>
                      </a:txBody>
                      <a:tcPr anchor="ctr"/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3231371"/>
                  </p:ext>
                </p:extLst>
              </p:nvPr>
            </p:nvGraphicFramePr>
            <p:xfrm>
              <a:off x="768096" y="1542288"/>
              <a:ext cx="8153400" cy="168611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002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591117">
                      <a:extLst>
                        <a:ext uri="{9D8B030D-6E8A-4147-A177-3AD203B41FA5}">
                          <a16:colId xmlns:a16="http://schemas.microsoft.com/office/drawing/2014/main" val="2856329934"/>
                        </a:ext>
                      </a:extLst>
                    </a:gridCol>
                    <a:gridCol w="296208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158" r="-408745" b="-1915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652" t="-3158" r="-82513" b="-1915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 smtClean="0"/>
                            <a:t>Use the first property to rewrite the expression as three terms.</a:t>
                          </a: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196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 smtClean="0"/>
                            <a:t>​</a:t>
                          </a:r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652" t="-118072" r="-82513" b="-119277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1600" b="0" i="0" u="none" strike="noStrike" kern="1200" baseline="0" dirty="0" smtClean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We can evaluate the first term and rewrite the second and third terms using the third property.</a:t>
                          </a:r>
                          <a:endParaRPr sz="16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0502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 smtClean="0"/>
                            <a:t>​</a:t>
                          </a:r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44652" t="-182828" r="-82513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Expanding Logarithmic Expressions</a:t>
            </a:r>
            <a:r>
              <a:rPr lang="en-US" sz="3200" dirty="0"/>
              <a:t>—Slide 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219200"/>
            <a:ext cx="8229600" cy="4777154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/>
              <p:cNvGraphicFramePr>
                <a:graphicFrameLocks/>
              </p:cNvGraphicFramePr>
              <p:nvPr/>
            </p:nvGraphicFramePr>
            <p:xfrm>
              <a:off x="792480" y="1057656"/>
              <a:ext cx="8077200" cy="292659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876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0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𝑎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g>
                                        <m:e>
                                          <m:f>
                                            <m:f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  <m:sSup>
                                                <m:sSup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sup>
                                              </m:sSup>
                                            </m:num>
                                            <m:den>
                                              <m:sSup>
                                                <m:sSup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𝑧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sup>
                                              </m:sSup>
                                            </m:den>
                                          </m:f>
                                        </m:e>
                                      </m:rad>
                                    </m:e>
                                  </m:d>
                                </m:e>
                              </m:func>
                              <m:r>
                                <a:rPr sz="1800" smtClean="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𝑎</m:t>
                                      </m:r>
                                    </m:sub>
                                  </m:sSub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d>
                                            <m:d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f>
                                                <m:f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fPr>
                                                <m:num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𝑥</m:t>
                                                  </m:r>
                                                  <m:sSup>
                                                    <m:sSupPr>
                                                      <m:ctrlPr>
                                                        <a:rPr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sz="1800">
                                                          <a:latin typeface="Cambria Math"/>
                                                        </a:rPr>
                                                        <m:t>𝑦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sz="1800">
                                                          <a:latin typeface="Cambria Math"/>
                                                        </a:rPr>
                                                        <m:t>2</m:t>
                                                      </m:r>
                                                    </m:sup>
                                                  </m:sSup>
                                                </m:num>
                                                <m:den>
                                                  <m:sSup>
                                                    <m:sSupPr>
                                                      <m:ctrlPr>
                                                        <a:rPr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pPr>
                                                    <m:e>
                                                      <m:r>
                                                        <a:rPr sz="1800">
                                                          <a:latin typeface="Cambria Math"/>
                                                        </a:rPr>
                                                        <m:t>𝑧</m:t>
                                                      </m:r>
                                                    </m:e>
                                                    <m:sup>
                                                      <m:r>
                                                        <a:rPr sz="1800">
                                                          <a:latin typeface="Cambria Math"/>
                                                        </a:rPr>
                                                        <m:t>4</m:t>
                                                      </m:r>
                                                    </m:sup>
                                                  </m:sSup>
                                                </m:den>
                                              </m:f>
                                            </m:e>
                                          </m:d>
                                        </m:e>
                                        <m:sup>
                                          <m:f>
                                            <m:f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num>
                                            <m:den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3</m:t>
                                              </m:r>
                                            </m:den>
                                          </m:f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Rewrite the radical as an exponent.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g>
                                        <m:e>
                                          <m:f>
                                            <m:f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  <m:sSup>
                                                <m:sSup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sup>
                                              </m:sSup>
                                            </m:num>
                                            <m:den>
                                              <m:sSup>
                                                <m:sSup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𝑧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sup>
                                              </m:sSup>
                                            </m:den>
                                          </m:f>
                                        </m:e>
                                      </m:rad>
                                    </m:e>
                                  </m:d>
                                </m:e>
                              </m:phant>
                              <m:r>
                                <a:rPr sz="1800" smtClean="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sz="1800">
                                      <a:latin typeface="Cambria Math"/>
                                    </a:rPr>
                                    <m:t>𝑎</m:t>
                                  </m:r>
                                </m:sub>
                              </m:sSub>
                              <m:r>
                                <a:rPr sz="180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𝑦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</m:t>
                                          </m:r>
                                        </m:sup>
                                      </m:sSup>
                                    </m:num>
                                    <m:den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𝑧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</m:sup>
                                      </m:sSup>
                                    </m:den>
                                  </m:f>
                                </m:e>
                              </m:d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b="0" i="0" u="none" strike="noStrike" kern="1200" baseline="0" dirty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Bring the exponent in front of the logarithm using the third property.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g>
                                        <m:e>
                                          <m:f>
                                            <m:f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  <m:sSup>
                                                <m:sSup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sup>
                                              </m:sSup>
                                            </m:num>
                                            <m:den>
                                              <m:sSup>
                                                <m:sSup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𝑧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sup>
                                              </m:sSup>
                                            </m:den>
                                          </m:f>
                                        </m:e>
                                      </m:rad>
                                    </m:e>
                                  </m:d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sz="180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func>
                                  <m:r>
                                    <a:rPr sz="1800">
                                      <a:latin typeface="Cambria Math"/>
                                    </a:rPr>
                                    <m:t>+</m:t>
                                  </m:r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sz="180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𝑦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</m:func>
                                  <m:r>
                                    <a:rPr sz="1800">
                                      <a:latin typeface="Cambria Math"/>
                                    </a:rPr>
                                    <m:t>−</m:t>
                                  </m:r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sz="180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d>
                                        <m: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𝑧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4</m:t>
                                              </m:r>
                                            </m:sup>
                                          </m:sSup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Expand the expression using the first two properties.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b>
                                    <m:sSub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sz="1800">
                                          <a:latin typeface="Cambria Math"/>
                                        </a:rPr>
                                        <m:t>log</m:t>
                                      </m:r>
                                    </m:e>
                                    <m:sub>
                                      <m:r>
                                        <a:rPr sz="1800">
                                          <a:latin typeface="Cambria Math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3</m:t>
                                          </m:r>
                                        </m:deg>
                                        <m:e>
                                          <m:f>
                                            <m:f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  <m:sSup>
                                                <m:sSup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𝑦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2</m:t>
                                                  </m:r>
                                                </m:sup>
                                              </m:sSup>
                                            </m:num>
                                            <m:den>
                                              <m:sSup>
                                                <m:sSupPr>
                                                  <m:ctrlPr>
                                                    <a:rPr sz="1800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pPr>
                                                <m:e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𝑧</m:t>
                                                  </m:r>
                                                </m:e>
                                                <m:sup>
                                                  <m:r>
                                                    <a:rPr sz="1800">
                                                      <a:latin typeface="Cambria Math"/>
                                                    </a:rPr>
                                                    <m:t>4</m:t>
                                                  </m:r>
                                                </m:sup>
                                              </m:sSup>
                                            </m:den>
                                          </m:f>
                                        </m:e>
                                      </m:rad>
                                    </m:e>
                                  </m:d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sz="180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sz="180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d>
                                <m:d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sz="180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func>
                                  <m:r>
                                    <a:rPr sz="1800">
                                      <a:latin typeface="Cambria Math"/>
                                    </a:rPr>
                                    <m:t>+2</m:t>
                                  </m:r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sz="180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</m:func>
                                  <m:r>
                                    <a:rPr sz="1800">
                                      <a:latin typeface="Cambria Math"/>
                                    </a:rPr>
                                    <m:t>−4</m:t>
                                  </m:r>
                                  <m:func>
                                    <m:func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sSub>
                                        <m:sSub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sz="1800">
                                              <a:latin typeface="Cambria Math"/>
                                            </a:rPr>
                                            <m:t>log</m:t>
                                          </m:r>
                                        </m:e>
                                        <m:sub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</m:fName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𝑧</m:t>
                                      </m:r>
                                    </m:e>
                                  </m:func>
                                </m:e>
                              </m:d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Apply the third property to the terms that result.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774587122"/>
                  </p:ext>
                </p:extLst>
              </p:nvPr>
            </p:nvGraphicFramePr>
            <p:xfrm>
              <a:off x="792480" y="1057656"/>
              <a:ext cx="8077200" cy="292659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8768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0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9165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r="-65625" b="-27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 smtClean="0"/>
                            <a:t>Rewrite the radical as an exponent.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1164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11111" r="-65625" b="-2017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600" b="0" i="0" u="none" strike="noStrike" kern="1200" baseline="0" dirty="0" smtClean="0">
                              <a:solidFill>
                                <a:schemeClr val="tx1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Bring the exponent in front of the logarithm using the third property.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1164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11111" r="-65625" b="-1017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 smtClean="0"/>
                            <a:t>Expand the expression using the first two properties.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11645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11111" r="-65625" b="-17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 smtClean="0"/>
                            <a:t>Apply the third property to the terms that result.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</a:t>
            </a:r>
            <a:r>
              <a:rPr lang="en-US" dirty="0"/>
              <a:t>1</a:t>
            </a:r>
            <a:r>
              <a:rPr dirty="0"/>
              <a:t>: Expanding Logarithmic Expressions</a:t>
            </a:r>
            <a:r>
              <a:rPr lang="en-US" sz="3200" dirty="0"/>
              <a:t>—Slide 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Recall that if a base is not explicitly written, it is assumed to be </a:t>
            </a:r>
            <a:r>
              <a:rPr sz="2800" dirty="0">
                <a:latin typeface="Cambria Math"/>
              </a:rPr>
              <a:t>10</a:t>
            </a:r>
            <a:r>
              <a:rPr sz="2800" dirty="0"/>
              <a:t>. This base is convenient when working with numbers in scientific notation.</a:t>
            </a: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br>
              <a:rPr lang="en-US" sz="2800" dirty="0"/>
            </a:br>
            <a:r>
              <a:rPr lang="en-US" dirty="0"/>
              <a:t>It is appropriate to either evaluate log</a:t>
            </a:r>
            <a:r>
              <a:rPr lang="en-US" sz="1050" dirty="0"/>
              <a:t> </a:t>
            </a:r>
            <a:r>
              <a:rPr lang="en-US" dirty="0"/>
              <a:t>(2.7) or leave it in exact form. Use the context of the problem to decide which form is more convenient.</a:t>
            </a:r>
            <a:endParaRPr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/>
              <p:cNvGraphicFramePr>
                <a:graphicFrameLocks/>
              </p:cNvGraphicFramePr>
              <p:nvPr/>
            </p:nvGraphicFramePr>
            <p:xfrm>
              <a:off x="914400" y="2562224"/>
              <a:ext cx="7924800" cy="168306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724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0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2.7×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10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4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−2</m:t>
                                              </m:r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2.7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10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4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p>
                                        <m:sSup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−2</m:t>
                                          </m:r>
                                        </m:sup>
                                      </m:sSup>
                                    </m:e>
                                  </m:d>
                                </m:e>
                              </m:func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Expand using the first and second properties.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2.7×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10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4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−2</m:t>
                                              </m:r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d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=</m:t>
                              </m:r>
                              <m:func>
                                <m:funcPr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1800">
                                          <a:latin typeface="Cambria Math"/>
                                        </a:rPr>
                                        <m:t>2.7</m:t>
                                      </m:r>
                                    </m:e>
                                  </m:d>
                                </m:e>
                              </m:func>
                              <m:r>
                                <a:rPr sz="1800">
                                  <a:latin typeface="Cambria Math"/>
                                </a:rPr>
                                <m:t>+4+2</m:t>
                              </m:r>
                              <m:r>
                                <m:rPr>
                                  <m:nor/>
                                </m:rPr>
                                <a:rPr sz="180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sz="1800">
                                  <a:latin typeface="Cambria Math"/>
                                </a:rPr>
                                <m:t>log</m:t>
                              </m:r>
                              <m:r>
                                <a:rPr sz="1800">
                                  <a:latin typeface="Cambria Math"/>
                                </a:rPr>
                                <m:t>⁡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/>
                            <a:t>Evaluate the first two terms and use the third property on the last term.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18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m:rPr>
                                      <m:sty m:val="p"/>
                                    </m:rPr>
                                    <a:rPr sz="1800">
                                      <a:latin typeface="Cambria Math"/>
                                    </a:rPr>
                                    <m:t>log</m:t>
                                  </m:r>
                                  <m:r>
                                    <a:rPr sz="1800">
                                      <a:latin typeface="Cambria Math"/>
                                    </a:rPr>
                                    <m:t>⁡</m:t>
                                  </m:r>
                                  <m:d>
                                    <m:dPr>
                                      <m:ctrlPr>
                                        <a:rPr sz="1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f>
                                        <m:fPr>
                                          <m:ctrlPr>
                                            <a:rPr sz="18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sz="1800">
                                              <a:latin typeface="Cambria Math"/>
                                            </a:rPr>
                                            <m:t>2.7×</m:t>
                                          </m:r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10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4</m:t>
                                              </m:r>
                                            </m:sup>
                                          </m:sSup>
                                        </m:num>
                                        <m:den>
                                          <m:sSup>
                                            <m:sSupPr>
                                              <m:ctrlPr>
                                                <a:rPr sz="18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𝑥</m:t>
                                              </m:r>
                                            </m:e>
                                            <m:sup>
                                              <m:r>
                                                <a:rPr sz="1800">
                                                  <a:latin typeface="Cambria Math"/>
                                                </a:rPr>
                                                <m:t>−2</m:t>
                                              </m:r>
                                            </m:sup>
                                          </m:sSup>
                                        </m:den>
                                      </m:f>
                                    </m:e>
                                  </m:d>
                                </m:e>
                              </m:phant>
                              <m:r>
                                <a:rPr sz="1800">
                                  <a:latin typeface="Cambria Math"/>
                                </a:rPr>
                                <m:t>≈4.43+2</m:t>
                              </m:r>
                              <m:r>
                                <m:rPr>
                                  <m:nor/>
                                </m:rPr>
                                <a:rPr sz="1800">
                                  <a:latin typeface="Cambria Math"/>
                                </a:rPr>
                                <m:t> </m:t>
                              </m:r>
                              <m:r>
                                <m:rPr>
                                  <m:sty m:val="p"/>
                                </m:rPr>
                                <a:rPr sz="1800">
                                  <a:latin typeface="Cambria Math"/>
                                </a:rPr>
                                <m:t>log</m:t>
                              </m:r>
                              <m:r>
                                <a:rPr sz="1800">
                                  <a:latin typeface="Cambria Math"/>
                                </a:rPr>
                                <m:t>⁡</m:t>
                              </m:r>
                              <m:r>
                                <a:rPr sz="1800">
                                  <a:latin typeface="Cambria Math"/>
                                </a:rPr>
                                <m:t>𝑥</m:t>
                              </m:r>
                            </m:oMath>
                          </a14:m>
                          <a:endParaRPr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9867352"/>
                  </p:ext>
                </p:extLst>
              </p:nvPr>
            </p:nvGraphicFramePr>
            <p:xfrm>
              <a:off x="914400" y="2562224"/>
              <a:ext cx="7924800" cy="168306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7244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32004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3158" r="-67742" b="-19684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 smtClean="0"/>
                            <a:t>Expand using the first and second properties.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102083" r="-67742" b="-947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1600" b="0" dirty="0" smtClean="0"/>
                            <a:t>Evaluate the first two terms and use the third property on the last term.</a:t>
                          </a:r>
                          <a:endParaRPr sz="16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2482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t="-225581" r="-67742" b="-58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sz="1600" b="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</a:t>
            </a:r>
            <a:r>
              <a:rPr lang="en-US" dirty="0"/>
              <a:t>2</a:t>
            </a:r>
            <a:r>
              <a:rPr dirty="0"/>
              <a:t>: Condensing Logarithmic Expressions</a:t>
            </a:r>
            <a:r>
              <a:rPr lang="en-US" sz="3200" dirty="0"/>
              <a:t>—Slide 1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sz="2800"/>
                  <a:t>Use the properties of logarithms to condense the following expressions as much as possible (that is, rewrite the expressions as a sum or difference of as few logarithms as possible).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r>
                      <a:rPr>
                        <a:latin typeface="Cambria Math" panose="02040503050406030204" pitchFamily="18" charset="0"/>
                      </a:rPr>
                      <m:t>2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num>
                              <m:den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nor/>
                      </m:rPr>
                      <a:rPr/>
                      <m:t> </m:t>
                    </m:r>
                    <m:r>
                      <m:rPr>
                        <m:sty m:val="p"/>
                      </m:rPr>
                      <a:rPr>
                        <a:latin typeface="Cambria Math" panose="02040503050406030204" pitchFamily="18" charset="0"/>
                      </a:rPr>
                      <m:t>ln</m:t>
                    </m:r>
                    <m:r>
                      <a:rPr>
                        <a:latin typeface="Cambria Math" panose="02040503050406030204" pitchFamily="18" charset="0"/>
                      </a:rPr>
                      <m:t>⁡</m:t>
                    </m:r>
                    <m:r>
                      <a:rPr>
                        <a:latin typeface="Cambria Math" panose="02040503050406030204" pitchFamily="18" charset="0"/>
                      </a:rPr>
                      <m:t>𝑦</m:t>
                    </m:r>
                    <m:r>
                      <a:rPr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>
                            <a:latin typeface="Cambria Math" panose="02040503050406030204" pitchFamily="18" charset="0"/>
                          </a:rPr>
                          <m:t>ln</m:t>
                        </m:r>
                      </m:fNam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func>
                  </m:oMath>
                </a14:m>
                <a:endParaRPr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t>​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r>
                          <a:rPr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func>
                    <m:r>
                      <a:rPr>
                        <a:latin typeface="Cambria Math" panose="02040503050406030204" pitchFamily="18" charset="0"/>
                      </a:rPr>
                      <m:t>+2</m:t>
                    </m:r>
                    <m:func>
                      <m:funcPr>
                        <m:ctrlPr>
                          <a:rPr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>
                                <a:latin typeface="Cambria Math" panose="02040503050406030204" pitchFamily="18" charset="0"/>
                              </a:rPr>
                              <m:t>log</m:t>
                            </m:r>
                          </m:e>
                          <m:sub>
                            <m:r>
                              <a:rPr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fName>
                      <m:e>
                        <m:d>
                          <m:dPr>
                            <m:ctrlPr>
                              <a:rPr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2938</TotalTime>
  <Words>998</Words>
  <Application>Microsoft Office PowerPoint</Application>
  <PresentationFormat>On-screen Show (4:3)</PresentationFormat>
  <Paragraphs>114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Cambria Math</vt:lpstr>
      <vt:lpstr>Office Theme</vt:lpstr>
      <vt:lpstr>Section 3.R.3</vt:lpstr>
      <vt:lpstr>Properties: Properties of Logarithms</vt:lpstr>
      <vt:lpstr>CAUTION!</vt:lpstr>
      <vt:lpstr>Example 1: Expanding Logarithmic Expressions—Slide 1</vt:lpstr>
      <vt:lpstr>Note 1</vt:lpstr>
      <vt:lpstr>Example 1: Expanding Logarithmic Expressions—Slide 2</vt:lpstr>
      <vt:lpstr>Example 1: Expanding Logarithmic Expressions—Slide 3</vt:lpstr>
      <vt:lpstr>Example 1: Expanding Logarithmic Expressions—Slide 4</vt:lpstr>
      <vt:lpstr>Example 2: Condensing Logarithmic Expressions—Slide 1</vt:lpstr>
      <vt:lpstr>Note 2</vt:lpstr>
      <vt:lpstr>Example 2: Condensing Logarithmic Expressions—Slide 2</vt:lpstr>
      <vt:lpstr>Example 2: Condensing Logarithmic Expressions—Slide 3</vt:lpstr>
      <vt:lpstr>Example 2: Condensing Logarithmic Expressions—Slide 4</vt:lpstr>
      <vt:lpstr>Formula: Change of Base Formula</vt:lpstr>
      <vt:lpstr>Example 3: Using the Change of Base Formula—Slide 1</vt:lpstr>
      <vt:lpstr>Note 3</vt:lpstr>
      <vt:lpstr>Example 3: Using the Change of Base Formula—Slide 2</vt:lpstr>
      <vt:lpstr>Example 3: Using the Change of Base Formula—Slide 3</vt:lpstr>
      <vt:lpstr>Example 3: Using the Change of Base Formula—Slide 4</vt:lpstr>
      <vt:lpstr>Example 3: Technology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 with Early Transcendentals Plus Integrated Review, 2nd Edition</dc:title>
  <dc:creator>Hawkes Learning</dc:creator>
  <cp:lastModifiedBy>Marvin Glover</cp:lastModifiedBy>
  <cp:revision>268</cp:revision>
  <dcterms:created xsi:type="dcterms:W3CDTF">2013-04-26T14:43:13Z</dcterms:created>
  <dcterms:modified xsi:type="dcterms:W3CDTF">2025-06-25T13:20:03Z</dcterms:modified>
</cp:coreProperties>
</file>