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306" r:id="rId10"/>
    <p:sldId id="264" r:id="rId11"/>
    <p:sldId id="266" r:id="rId12"/>
    <p:sldId id="265" r:id="rId13"/>
    <p:sldId id="307" r:id="rId14"/>
    <p:sldId id="308" r:id="rId15"/>
    <p:sldId id="267" r:id="rId16"/>
    <p:sldId id="283" r:id="rId17"/>
    <p:sldId id="268" r:id="rId18"/>
    <p:sldId id="274" r:id="rId19"/>
    <p:sldId id="279" r:id="rId20"/>
    <p:sldId id="284" r:id="rId21"/>
    <p:sldId id="285" r:id="rId22"/>
    <p:sldId id="287" r:id="rId23"/>
    <p:sldId id="292" r:id="rId24"/>
    <p:sldId id="310" r:id="rId25"/>
    <p:sldId id="311" r:id="rId26"/>
    <p:sldId id="312" r:id="rId27"/>
    <p:sldId id="294" r:id="rId28"/>
    <p:sldId id="313" r:id="rId29"/>
    <p:sldId id="314" r:id="rId30"/>
    <p:sldId id="315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8" name="Belloit, Nicholas G" initials="BNG [8]" lastIdx="1" clrIdx="7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2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5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2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3.R.2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Logarithmic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Graphing Logarithmic Functions</a:t>
            </a:r>
            <a:r>
              <a:rPr lang="en-US" dirty="0"/>
              <a:t> </a:t>
            </a:r>
            <a:r>
              <a:rPr lang="en-IN" dirty="0"/>
              <a:t>with Transformations</a:t>
            </a:r>
            <a:r>
              <a:rPr lang="en-US" sz="3200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sz="2800" dirty="0"/>
              <a:t>Begin by graphing the base function, then apply any transformations.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Graphing Logarithmic Functions with Transformations—Slide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r>
              <a:rPr lang="en-US" dirty="0"/>
              <a:t>a.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-1676400" y="51624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Begin by graphing the base function, which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. This is the dashed curve in Figure 5.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Since </a:t>
                </a:r>
                <a:r>
                  <a:rPr lang="en-US" sz="2000" i="1" dirty="0"/>
                  <a:t>x</a:t>
                </a:r>
                <a:r>
                  <a:rPr lang="en-US" sz="2000" dirty="0"/>
                  <a:t> has been replaced by             </a:t>
                </a:r>
                <a:r>
                  <a:rPr lang="en-US" sz="2000" i="1" dirty="0"/>
                  <a:t>x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000" dirty="0"/>
                  <a:t> </a:t>
                </a:r>
                <a:r>
                  <a:rPr lang="en-US" sz="2000" dirty="0">
                    <a:ea typeface="Cambria Math" panose="02040503050406030204" pitchFamily="18" charset="0"/>
                  </a:rPr>
                  <a:t>2</a:t>
                </a:r>
                <a:r>
                  <a:rPr lang="en-US" sz="2000" dirty="0"/>
                  <a:t>, we shift the graph 2 units to the left.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find the graph of </a:t>
                </a:r>
                <a:r>
                  <a:rPr lang="en-US" sz="2000" i="1" dirty="0"/>
                  <a:t>f</a:t>
                </a:r>
                <a:r>
                  <a:rPr lang="en-US" sz="2000" dirty="0"/>
                  <a:t>, we shift the result up 1 unit, since 1 has been added to the function. This is the solid curve in Figure 5.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Note that the asymptote has also been shifted to the left.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24000"/>
                <a:ext cx="3962400" cy="4154984"/>
              </a:xfrm>
              <a:prstGeom prst="rect">
                <a:avLst/>
              </a:prstGeom>
              <a:blipFill>
                <a:blip r:embed="rId2"/>
                <a:stretch>
                  <a:fillRect l="-1538" t="-733" r="-2615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/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34342E-5FAD-46A3-92A9-8581C41E8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4" y="5512759"/>
                <a:ext cx="4535672" cy="400110"/>
              </a:xfrm>
              <a:prstGeom prst="rect">
                <a:avLst/>
              </a:prstGeom>
              <a:blipFill>
                <a:blip r:embed="rId3"/>
                <a:stretch>
                  <a:fillRect l="-147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57FDA81E-CFD6-4FE4-A413-DEC02C04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55995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Graphing Logarithmic Functions with Transformations—Slide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b.</a:t>
            </a:r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basic shape of the graph of </a:t>
                </a:r>
                <a:r>
                  <a:rPr lang="en-US" sz="2000" i="1" dirty="0"/>
                  <a:t>g</a:t>
                </a:r>
                <a:r>
                  <a:rPr lang="en-US" sz="2000" dirty="0"/>
                  <a:t> is the same as the shape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which is the dashed curve in Figure 6.</a:t>
                </a:r>
              </a:p>
              <a:p>
                <a:br>
                  <a:rPr lang="en-US" sz="800" dirty="0"/>
                </a:br>
                <a:r>
                  <a:rPr lang="en-US" sz="2000" dirty="0"/>
                  <a:t>To obtain </a:t>
                </a:r>
                <a:r>
                  <a:rPr lang="en-US" sz="2000" i="1" dirty="0"/>
                  <a:t>g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the variable </a:t>
                </a:r>
                <a:r>
                  <a:rPr lang="en-US" sz="2000" i="1" dirty="0"/>
                  <a:t>x</a:t>
                </a:r>
                <a:r>
                  <a:rPr lang="en-US" sz="2000" dirty="0"/>
                  <a:t> is replaced with </a:t>
                </a:r>
                <a:r>
                  <a:rPr lang="en-US" sz="2000" i="1" dirty="0"/>
                  <a:t>x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000" dirty="0"/>
                  <a:t> 1, which shifts the graph 1 unit to the right, and then </a:t>
                </a:r>
                <a:r>
                  <a:rPr lang="en-US" sz="2000" i="1" dirty="0"/>
                  <a:t>x</a:t>
                </a:r>
                <a:r>
                  <a:rPr lang="en-US" sz="2000" dirty="0"/>
                  <a:t> is replaced by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000" i="1" dirty="0"/>
                  <a:t>x</a:t>
                </a:r>
                <a:r>
                  <a:rPr lang="en-US" sz="2000" dirty="0"/>
                  <a:t>,  which reflects the graph with respect to the </a:t>
                </a:r>
                <a:r>
                  <a:rPr lang="en-US" sz="2000" i="1" dirty="0"/>
                  <a:t>y</a:t>
                </a:r>
                <a:r>
                  <a:rPr lang="en-US" sz="2000" dirty="0"/>
                  <a:t>-axis.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30868"/>
                <a:ext cx="4191000" cy="2677656"/>
              </a:xfrm>
              <a:prstGeom prst="rect">
                <a:avLst/>
              </a:prstGeom>
              <a:blipFill>
                <a:blip r:embed="rId2"/>
                <a:stretch>
                  <a:fillRect l="-1601" t="-1367" r="-2183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/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∞,−1)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3B9F1E-5205-4683-9E44-8EC019222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24846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l="-137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2B80B979-7C0C-49D2-A957-1CFF056B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103515"/>
            <a:ext cx="36576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6D288-0F29-482E-9047-FB821C01B982}"/>
              </a:ext>
            </a:extLst>
          </p:cNvPr>
          <p:cNvSpPr txBox="1"/>
          <p:nvPr/>
        </p:nvSpPr>
        <p:spPr>
          <a:xfrm>
            <a:off x="-304800" y="4761115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67846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Graphing Logarithmic Functions with Transformations—Slide 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c.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9DC2-3DD9-4413-BB0E-99A040111B61}"/>
              </a:ext>
            </a:extLst>
          </p:cNvPr>
          <p:cNvSpPr txBox="1"/>
          <p:nvPr/>
        </p:nvSpPr>
        <p:spPr>
          <a:xfrm>
            <a:off x="342900" y="4720894"/>
            <a:ext cx="453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/>
              <p:nvPr/>
            </p:nvSpPr>
            <p:spPr>
              <a:xfrm>
                <a:off x="4961860" y="1124552"/>
                <a:ext cx="4029740" cy="176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begin with the dashed curve in Figure 7, which is the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dirty="0"/>
                  <a:t>We then shift the graph 2 units down to obtain the graph of the function </a:t>
                </a:r>
                <a:r>
                  <a:rPr lang="en-US" sz="2000" i="1" dirty="0"/>
                  <a:t>h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F316E-8FF8-41D6-81F5-EE876560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60" y="1124552"/>
                <a:ext cx="4029740" cy="1768176"/>
              </a:xfrm>
              <a:prstGeom prst="rect">
                <a:avLst/>
              </a:prstGeom>
              <a:blipFill>
                <a:blip r:embed="rId2"/>
                <a:stretch>
                  <a:fillRect l="-1664" t="-1718" r="-2723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/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Range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F1EE-79AC-4948-A496-1CBB1E766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3" y="5364116"/>
                <a:ext cx="3962400" cy="400110"/>
              </a:xfrm>
              <a:prstGeom prst="rect">
                <a:avLst/>
              </a:prstGeom>
              <a:blipFill>
                <a:blip r:embed="rId3"/>
                <a:stretch>
                  <a:fillRect l="-153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B29B99C7-4895-4E6B-924C-DA51E1572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066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</a:t>
            </a:r>
            <a:r>
              <a:rPr lang="en-US" dirty="0"/>
              <a:t>Evaluating Elementary </a:t>
            </a:r>
            <a:r>
              <a:rPr dirty="0"/>
              <a:t>Logarithmic Expressions</a:t>
            </a:r>
            <a:r>
              <a:rPr lang="en-US" sz="3200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Evaluate the following logarithmic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sz="2800" dirty="0"/>
              <a:t>We write each of the equivalent exponential equations as a reference.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Evaluating Elementary Logarithmic Expressions</a:t>
            </a:r>
            <a:r>
              <a:rPr lang="en-US" sz="3200" dirty="0"/>
              <a:t>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func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 b="0" i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4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b="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sz="2400" b="0" i="1"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  <m:r>
                                    <a:rPr sz="2400" b="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sz="2400" b="0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phant>
                              <m:r>
                                <a:rPr sz="24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25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13DC14F-BA0B-40D7-8F83-4A91359BE3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7631426"/>
                  </p:ext>
                </p:extLst>
              </p:nvPr>
            </p:nvGraphicFramePr>
            <p:xfrm>
              <a:off x="838200" y="1579403"/>
              <a:ext cx="78486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26" r="-1453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145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07" t="-112000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5E25F2-2B82-4B5F-9BBA-AD8C6878A59C}"/>
              </a:ext>
            </a:extLst>
          </p:cNvPr>
          <p:cNvSpPr txBox="1">
            <a:spLocks/>
          </p:cNvSpPr>
          <p:nvPr/>
        </p:nvSpPr>
        <p:spPr>
          <a:xfrm>
            <a:off x="457200" y="2971800"/>
            <a:ext cx="8229600" cy="3329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900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⁡2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AE" sz="2000" b="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B1BFF0B-F8D0-427E-AAF5-A8532A2226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025528"/>
                  </p:ext>
                </p:extLst>
              </p:nvPr>
            </p:nvGraphicFramePr>
            <p:xfrm>
              <a:off x="838200" y="2763678"/>
              <a:ext cx="8305800" cy="153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59619" b="-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49" b="-7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7059" r="-159619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649" t="-147059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6C2628-793A-42F9-9BC4-AC48026409EE}"/>
              </a:ext>
            </a:extLst>
          </p:cNvPr>
          <p:cNvSpPr txBox="1">
            <a:spLocks/>
          </p:cNvSpPr>
          <p:nvPr/>
        </p:nvSpPr>
        <p:spPr>
          <a:xfrm>
            <a:off x="457200" y="4751034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3"/>
              <a:defRPr sz="2800"/>
            </a:pPr>
            <a:r>
              <a:rPr lang="en-US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A53D7980-AFBD-4929-8186-8E33D0FAF8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7897221"/>
                  </p:ext>
                </p:extLst>
              </p:nvPr>
            </p:nvGraphicFramePr>
            <p:xfrm>
              <a:off x="838200" y="4716371"/>
              <a:ext cx="7848600" cy="1200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1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r="-690184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r="-210773" b="-11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8</a:t>
                          </a:r>
                          <a:r>
                            <a:rPr sz="2000" dirty="0"/>
                            <a:t> as a power of </a:t>
                          </a:r>
                          <a:r>
                            <a:rPr sz="2000" dirty="0">
                              <a:latin typeface="Cambria Math"/>
                            </a:rPr>
                            <a:t>4</a:t>
                          </a:r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028" t="-98000" r="-21077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807" t="-98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Evaluating Elementary Logarithmic Expressions</a:t>
            </a:r>
            <a:r>
              <a:rPr lang="en-US" sz="3200" dirty="0"/>
              <a:t>—Slide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9878" y="1140510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:br>
                            <a:rPr lang="en-US" sz="20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1BD60D-0C41-4AC7-8A4B-5253625AE8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4965561"/>
                  </p:ext>
                </p:extLst>
              </p:nvPr>
            </p:nvGraphicFramePr>
            <p:xfrm>
              <a:off x="914401" y="1029287"/>
              <a:ext cx="7848599" cy="15139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2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56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10" r="-134608" b="-1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the radical as a rational exponent.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299" r="-134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90" t="-90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AEADA2-4D09-409E-AC88-3B9754493430}"/>
              </a:ext>
            </a:extLst>
          </p:cNvPr>
          <p:cNvSpPr txBox="1">
            <a:spLocks/>
          </p:cNvSpPr>
          <p:nvPr/>
        </p:nvSpPr>
        <p:spPr>
          <a:xfrm>
            <a:off x="457200" y="2881533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e.​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EA8453-C883-49F8-B405-AF6A32B5F0EF}"/>
              </a:ext>
            </a:extLst>
          </p:cNvPr>
          <p:cNvSpPr txBox="1">
            <a:spLocks/>
          </p:cNvSpPr>
          <p:nvPr/>
        </p:nvSpPr>
        <p:spPr>
          <a:xfrm>
            <a:off x="457200" y="4427220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/>
            </a:pPr>
            <a:r>
              <a:rPr lang="en-US" dirty="0"/>
              <a:t>f.​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16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16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⁡4</m:t>
                                  </m:r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dirty="0"/>
                            <a:t>E</a:t>
                          </a:r>
                          <a:r>
                            <a:rPr sz="2000" b="0" dirty="0"/>
                            <a:t>quivalent exponential equation: </a:t>
                          </a:r>
                          <a:br>
                            <a:rPr lang="en-US" sz="2000" b="0" dirty="0"/>
                          </a:b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4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135628AB-437C-4E51-B915-FFF9063690E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2227652"/>
                  </p:ext>
                </p:extLst>
              </p:nvPr>
            </p:nvGraphicFramePr>
            <p:xfrm>
              <a:off x="907699" y="4326543"/>
              <a:ext cx="7846423" cy="14039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1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43" r="-133938" b="-1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16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9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358" r="-133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61" t="-78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lo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Equivalent exponential equation: </a:t>
                          </a:r>
                          <a:br>
                            <a:rPr lang="en-US" sz="2000" b="0" i="1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E7EDFADE-CF49-4FB3-9606-6A523BF75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478101"/>
                  </p:ext>
                </p:extLst>
              </p:nvPr>
            </p:nvGraphicFramePr>
            <p:xfrm>
              <a:off x="916577" y="2923004"/>
              <a:ext cx="7846423" cy="701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50624">
                      <a:extLst>
                        <a:ext uri="{9D8B030D-6E8A-4147-A177-3AD203B41FA5}">
                          <a16:colId xmlns:a16="http://schemas.microsoft.com/office/drawing/2014/main" val="3157852287"/>
                        </a:ext>
                      </a:extLst>
                    </a:gridCol>
                    <a:gridCol w="4495799">
                      <a:extLst>
                        <a:ext uri="{9D8B030D-6E8A-4147-A177-3AD203B41FA5}">
                          <a16:colId xmlns:a16="http://schemas.microsoft.com/office/drawing/2014/main" val="2662054134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310" r="-134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526" t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89419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Evaluating Elementary Logarithmic Expressions</a:t>
            </a:r>
            <a:r>
              <a:rPr lang="en-US" sz="3200" dirty="0"/>
              <a:t>—Slide 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7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7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⁡3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sz="2400">
                                                      <a:latin typeface="Cambria Math"/>
                                                    </a:rPr>
                                                    <m:t>9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Rewrite </a:t>
                          </a:r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  <a:r>
                            <a:rPr sz="2000" dirty="0"/>
                            <a:t> as a power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sz="20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200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72AF85B-C250-4B7A-9C51-FAF367B7FD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2649309"/>
                  </p:ext>
                </p:extLst>
              </p:nvPr>
            </p:nvGraphicFramePr>
            <p:xfrm>
              <a:off x="896982" y="1105523"/>
              <a:ext cx="7789818" cy="19829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18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8" r="-735294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17" t="-4938" r="-131006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13" t="-4938" b="-1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5490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417" t="-103659" r="-1310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03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E9EC15-DF11-4C07-AA81-CE011CD49564}"/>
              </a:ext>
            </a:extLst>
          </p:cNvPr>
          <p:cNvSpPr txBox="1">
            <a:spLocks/>
          </p:cNvSpPr>
          <p:nvPr/>
        </p:nvSpPr>
        <p:spPr>
          <a:xfrm>
            <a:off x="457200" y="3491133"/>
            <a:ext cx="8229600" cy="496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8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10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4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Equivalent exponential equation: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BF29BFDA-BDC6-4A9B-8412-740AD54DA0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65845210"/>
                  </p:ext>
                </p:extLst>
              </p:nvPr>
            </p:nvGraphicFramePr>
            <p:xfrm>
              <a:off x="896982" y="3429000"/>
              <a:ext cx="7789818" cy="14673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9688" b="-1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b="-1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85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6642" r="-99688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13" t="-7664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Logarithmic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lang="en-US" sz="2800" dirty="0"/>
                  <a:t>Let </a:t>
                </a:r>
                <a:r>
                  <a:rPr lang="en-US" sz="2800" i="1" dirty="0"/>
                  <a:t>a</a:t>
                </a:r>
                <a:r>
                  <a:rPr lang="en-US" sz="2800" dirty="0"/>
                  <a:t> be a fixed positive real number not equal to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. The </a:t>
                </a:r>
                <a:r>
                  <a:rPr lang="en-US" b="1" dirty="0"/>
                  <a:t>logarithmic function with base </a:t>
                </a:r>
                <a:r>
                  <a:rPr lang="en-US" b="1" i="1" dirty="0"/>
                  <a:t>a</a:t>
                </a:r>
                <a:r>
                  <a:rPr lang="en-US" sz="2800" b="1" dirty="0"/>
                  <a:t> </a:t>
                </a:r>
                <a:r>
                  <a:rPr lang="en-US" sz="2800" dirty="0"/>
                  <a:t>is defined to be the inverse of the exponential function with base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and is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In symbols,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In equation form, the definition of logarithm means that the equations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are equivalent. Note that </a:t>
                </a:r>
                <a:r>
                  <a:rPr lang="en-US" sz="2800" i="1" dirty="0"/>
                  <a:t>a</a:t>
                </a:r>
                <a:r>
                  <a:rPr lang="en-US" sz="2800" dirty="0"/>
                  <a:t> is the base in both equations: either the base of the exponential function or the base of the logarithmic function.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Solving</a:t>
            </a:r>
            <a:r>
              <a:rPr lang="en-US" dirty="0"/>
              <a:t> Elementary</a:t>
            </a:r>
            <a:r>
              <a:rPr dirty="0"/>
              <a:t> Logarithmic Equations</a:t>
            </a:r>
            <a:r>
              <a:rPr lang="en-US" sz="3200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Use elementary properties of exponents and logarithms to solve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Solving Elementary Logarithmic Equations</a:t>
            </a:r>
            <a:r>
              <a:rPr lang="en-US" sz="3200" dirty="0"/>
              <a:t>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2729369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462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the exponent, then solve for</a:t>
                          </a:r>
                          <a:r>
                            <a:rPr lang="en-US" sz="2200" b="0" dirty="0"/>
                            <a:t> </a:t>
                          </a:r>
                          <a:r>
                            <a:rPr lang="en-US" sz="2200" b="0" i="1" dirty="0"/>
                            <a:t>x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AAC74D-97DF-409E-98D7-2B43104EB8F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2729369"/>
                  </p:ext>
                </p:extLst>
              </p:nvPr>
            </p:nvGraphicFramePr>
            <p:xfrm>
              <a:off x="685800" y="1532878"/>
              <a:ext cx="7584488" cy="26074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40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9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744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90" r="-312252" b="-3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9890" r="-191950" b="-37912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Convert the equation to exponential form.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26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890" r="-312252" b="-279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09890" r="-191950" b="-2791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2800" r="-312252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152800" r="-191950" b="-1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the exponent, then solve for</a:t>
                          </a:r>
                          <a:r>
                            <a:rPr lang="en-US" sz="2200" b="0" dirty="0"/>
                            <a:t> </a:t>
                          </a:r>
                          <a:r>
                            <a:rPr lang="en-US" sz="2200" b="0" i="1" dirty="0"/>
                            <a:t>x</a:t>
                          </a:r>
                          <a:r>
                            <a:rPr sz="22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40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9016" r="-312252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498" t="-259016" r="-191950" b="-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Solving Elementary Logarithmic Equations</a:t>
            </a:r>
            <a:r>
              <a:rPr lang="en-US" sz="3200" dirty="0"/>
              <a:t>—Slide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00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1777130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Since the argument 2 is the same for both logarithms, we can equate the bases.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⁡2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0812B9-D543-4F41-B5EC-9C27264AE26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1777130"/>
                  </p:ext>
                </p:extLst>
              </p:nvPr>
            </p:nvGraphicFramePr>
            <p:xfrm>
              <a:off x="762000" y="1105522"/>
              <a:ext cx="7696200" cy="2856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91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9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184" r="-389535" b="-3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9184" r="-229508" b="-3785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This time, we convert from the exponential form to the logarithmic form.</a:t>
                          </a:r>
                          <a:endParaRPr sz="2200" b="0" dirty="0"/>
                        </a:p>
                        <a:p>
                          <a:pPr algn="l"/>
                          <a:endParaRPr lang="en-US" sz="800" dirty="0"/>
                        </a:p>
                        <a:p>
                          <a:pPr algn="l"/>
                          <a:r>
                            <a:rPr lang="en-US" sz="2200" dirty="0"/>
                            <a:t>Since the argument 2 is the same for both logarithms, we can equate the bases.</a:t>
                          </a:r>
                          <a:endParaRPr sz="2200" dirty="0"/>
                        </a:p>
                        <a:p>
                          <a:pPr algn="l">
                            <a:defRPr b="1"/>
                          </a:pPr>
                          <a:r>
                            <a:rPr sz="22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632" r="-389535" b="-2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12632" r="-229508" b="-2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8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632" r="-389535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212632" r="-229508" b="-1905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1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4088" r="-38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590" t="-164088" r="-2295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Common and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IN" dirty="0"/>
                  <a:t>​</a:t>
                </a:r>
                <a:r>
                  <a:rPr lang="en-IN"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IN" sz="2800" dirty="0"/>
                  <a:t>is called the </a:t>
                </a:r>
                <a:r>
                  <a:rPr lang="en-IN" sz="2800" b="1" dirty="0"/>
                  <a:t>common logarithm</a:t>
                </a:r>
                <a:r>
                  <a:rPr lang="en-IN"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800" dirty="0"/>
                  <a:t>.</a:t>
                </a:r>
              </a:p>
              <a:p>
                <a:pPr>
                  <a:defRPr sz="2800"/>
                </a:pPr>
                <a:r>
                  <a:rPr lang="en-IN" dirty="0"/>
                  <a:t>	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ar-AE" dirty="0"/>
                  <a:t>​</a:t>
                </a:r>
                <a:r>
                  <a:rPr lang="en-IN" sz="28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IN" sz="2800" dirty="0"/>
                  <a:t>is called the </a:t>
                </a:r>
                <a:r>
                  <a:rPr lang="en-IN" sz="2800" b="1" dirty="0"/>
                  <a:t>natural logarithm</a:t>
                </a:r>
                <a:r>
                  <a:rPr lang="en-IN" sz="2800" dirty="0"/>
                  <a:t> and is usually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ln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800" dirty="0"/>
                  <a:t>.</a:t>
                </a:r>
              </a:p>
              <a:p>
                <a:pPr>
                  <a:defRPr sz="2800"/>
                </a:pPr>
                <a:r>
                  <a:rPr lang="en-IN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IN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3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E3E0-F56B-4D89-CDBD-6EB0FCD5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Technology: Inputting Logarithms, Graphing Logarithmic Functions</a:t>
            </a:r>
            <a:r>
              <a:rPr lang="en-US" sz="3200" dirty="0"/>
              <a:t>—Slide 1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64A1661-7514-89D6-5435-50034FC012A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4724400"/>
              </a:xfrm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Common and natural logarithms can be entered into a TI-84 Plus using the </a:t>
                </a:r>
                <a:r>
                  <a:rPr lang="en-US" sz="3200" i="0" dirty="0">
                    <a:effectLst/>
                    <a:latin typeface="Ti86pc" pitchFamily="49" charset="0"/>
                    <a:cs typeface="Times New Roman" panose="02020603050405020304" pitchFamily="18" charset="0"/>
                  </a:rPr>
                  <a:t>Log</a:t>
                </a:r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IN" sz="3200" b="0" i="0" dirty="0">
                    <a:effectLst/>
                    <a:cs typeface="Times New Roman" panose="02020603050405020304" pitchFamily="18" charset="0"/>
                  </a:rPr>
                  <a:t>and </a:t>
                </a:r>
                <a:r>
                  <a:rPr lang="en-US" sz="3200" i="0" dirty="0">
                    <a:effectLst/>
                    <a:latin typeface="Ti86pc" pitchFamily="49" charset="0"/>
                    <a:cs typeface="Times New Roman" panose="02020603050405020304" pitchFamily="18" charset="0"/>
                  </a:rPr>
                  <a:t>In </a:t>
                </a:r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buttons, respectively. For instance, to graph the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IN" sz="3200" b="0" i="0" dirty="0">
                    <a:effectLst/>
                    <a:cs typeface="Times New Roman" panose="02020603050405020304" pitchFamily="18" charset="0"/>
                  </a:rPr>
                  <a:t>press </a:t>
                </a:r>
                <a:r>
                  <a:rPr lang="en-US" sz="3200" dirty="0">
                    <a:latin typeface="Ti86pc" pitchFamily="49" charset="0"/>
                    <a:cs typeface="Times New Roman" panose="02020603050405020304" pitchFamily="18" charset="0"/>
                  </a:rPr>
                  <a:t>Y=</a:t>
                </a:r>
                <a:r>
                  <a:rPr lang="en-IN" sz="3200" b="0" i="0" dirty="0">
                    <a:effectLst/>
                    <a:cs typeface="Times New Roman" panose="02020603050405020304" pitchFamily="18" charset="0"/>
                  </a:rPr>
                  <a:t> and </a:t>
                </a:r>
                <a:r>
                  <a:rPr lang="en-US" sz="3200" dirty="0">
                    <a:latin typeface="Ti86pc" pitchFamily="49" charset="0"/>
                    <a:cs typeface="Times New Roman" panose="02020603050405020304" pitchFamily="18" charset="0"/>
                  </a:rPr>
                  <a:t>Log</a:t>
                </a:r>
                <a:r>
                  <a:rPr lang="en-US" sz="3200" dirty="0">
                    <a:cs typeface="Times New Roman" panose="02020603050405020304" pitchFamily="18" charset="0"/>
                  </a:rPr>
                  <a:t>. The </a:t>
                </a:r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opening parenthesis appears automatically, so we just have to type in the argument,                   </a:t>
                </a:r>
                <a:r>
                  <a:rPr lang="en-US" sz="3200" dirty="0">
                    <a:latin typeface="Ti86pc" pitchFamily="49" charset="0"/>
                    <a:cs typeface="Times New Roman" panose="02020603050405020304" pitchFamily="18" charset="0"/>
                  </a:rPr>
                  <a:t>3 -</a:t>
                </a:r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 </a:t>
                </a:r>
                <a:r>
                  <a:rPr lang="en-US" sz="3200" dirty="0">
                    <a:latin typeface="Ti86pc" pitchFamily="49" charset="0"/>
                    <a:cs typeface="Times New Roman" panose="02020603050405020304" pitchFamily="18" charset="0"/>
                  </a:rPr>
                  <a:t>X,T,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Ti86pc" pitchFamily="49" charset="0"/>
                    <a:cs typeface="Times New Roman" panose="02020603050405020304" pitchFamily="18" charset="0"/>
                  </a:rPr>
                  <a:t>,n, </a:t>
                </a:r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and the right-hand parenthesis. When you press </a:t>
                </a:r>
                <a:r>
                  <a:rPr lang="en-US" sz="3200" cap="all" dirty="0">
                    <a:latin typeface="Ti86pc" pitchFamily="49" charset="0"/>
                    <a:cs typeface="Times New Roman" panose="02020603050405020304" pitchFamily="18" charset="0"/>
                  </a:rPr>
                  <a:t>graph</a:t>
                </a:r>
                <a14:m>
                  <m:oMath xmlns:m="http://schemas.openxmlformats.org/officeDocument/2006/math">
                    <m:r>
                      <a:rPr lang="en-US" sz="3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effectLst/>
                    <a:cs typeface="Times New Roman" panose="02020603050405020304" pitchFamily="18" charset="0"/>
                  </a:rPr>
                  <a:t>the graph shown in Figure 9 should appear.</a:t>
                </a:r>
                <a:endParaRPr lang="en-IN" sz="32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64A1661-7514-89D6-5435-50034FC0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4724400"/>
              </a:xfrm>
              <a:blipFill>
                <a:blip r:embed="rId2"/>
                <a:stretch>
                  <a:fillRect l="-1697" t="-1410" r="-118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352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E1F9-97EA-6BFE-98BE-957D3CE3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Technology: Inputting Logarithms, Graphing Logarithmic Functions</a:t>
            </a:r>
            <a:r>
              <a:rPr lang="en-US" sz="3200" dirty="0"/>
              <a:t>—Slide 2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C29C3-D0DF-A8C3-A7DD-0C19509AB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36249-57FE-5391-AE6D-6810F01A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55163"/>
            <a:ext cx="2895600" cy="2231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37EC5-E5B4-493B-A0A9-6A5C24C82E4E}"/>
              </a:ext>
            </a:extLst>
          </p:cNvPr>
          <p:cNvSpPr txBox="1"/>
          <p:nvPr/>
        </p:nvSpPr>
        <p:spPr>
          <a:xfrm>
            <a:off x="1809750" y="385075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39857-42FF-03C2-4359-18EFCD07C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455163"/>
            <a:ext cx="2895600" cy="2240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485A6C-30F3-70DB-AF9E-07153A2FDB60}"/>
              </a:ext>
            </a:extLst>
          </p:cNvPr>
          <p:cNvSpPr txBox="1"/>
          <p:nvPr/>
        </p:nvSpPr>
        <p:spPr>
          <a:xfrm>
            <a:off x="5462587" y="3867090"/>
            <a:ext cx="212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9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4C1FC30-8CAF-0FE7-764F-8C415F709CE6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4724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1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C17F-2E34-4F11-6C71-8A7206A0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CAUTION!</a:t>
            </a:r>
            <a:r>
              <a:rPr lang="en-US" sz="3200" dirty="0"/>
              <a:t>—2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EDE0B53-8630-AD06-5755-5A8930747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sz="3200" dirty="0"/>
              <a:t>Notice that the graph appears to cut off around the point where </a:t>
            </a:r>
            <a:r>
              <a:rPr lang="en-US" sz="3200" i="1" dirty="0"/>
              <a:t>x</a:t>
            </a:r>
            <a:r>
              <a:rPr lang="en-US" sz="3200" dirty="0"/>
              <a:t> = 3. </a:t>
            </a:r>
            <a:r>
              <a:rPr lang="en-US" sz="3200" b="0" i="0" dirty="0">
                <a:effectLst/>
              </a:rPr>
              <a:t>We know, however, that the graph has a vertical asymptote at </a:t>
            </a:r>
            <a:r>
              <a:rPr lang="en-US" sz="3200" i="1" dirty="0"/>
              <a:t>x</a:t>
            </a:r>
            <a:r>
              <a:rPr lang="en-US" sz="3200" dirty="0"/>
              <a:t> = 3, </a:t>
            </a:r>
            <a:r>
              <a:rPr lang="en-US" sz="3200" b="0" i="0" dirty="0">
                <a:effectLst/>
              </a:rPr>
              <a:t>and approaches that asymptote even though it does not show on the graphing calculator.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80474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Properties: </a:t>
            </a:r>
            <a:r>
              <a:rPr dirty="0"/>
              <a:t>Properties of Natural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ar-A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ar-AE"/>
                        <m:t>⇔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A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AE" dirty="0"/>
              </a:p>
              <a:p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3350166"/>
                  </p:ext>
                </p:extLst>
              </p:nvPr>
            </p:nvGraphicFramePr>
            <p:xfrm>
              <a:off x="457200" y="182880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:r>
                            <a:rPr lang="en-US" sz="2800" i="1" dirty="0">
                              <a:solidFill>
                                <a:srgbClr val="000000"/>
                              </a:solidFill>
                            </a:rPr>
                            <a:t>e 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to the power 0 to get 1.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:r>
                            <a:rPr lang="en-US" sz="2800" i="1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r>
                            <a:rPr lang="en-US" sz="2800" i="1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to the power 1 to get</a:t>
                          </a:r>
                          <a:r>
                            <a:rPr lang="en-US" sz="2800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800" i="1" baseline="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:r>
                            <a:rPr lang="en-US" sz="2800" i="1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r>
                            <a:rPr lang="en-US" sz="2800" i="1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to the power </a:t>
                          </a:r>
                          <a:r>
                            <a:rPr lang="en-US" sz="2800" i="1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is the power to which </a:t>
                          </a:r>
                          <a:r>
                            <a:rPr lang="en-US" sz="2800" i="1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r>
                            <a:rPr lang="en-US" sz="2800" i="1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must be raised to get</a:t>
                          </a:r>
                          <a:r>
                            <a:rPr lang="en-US" sz="2800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800" i="1" baseline="0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E44B0BC-6F47-42C0-8F4C-037D14B1A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3350166"/>
                  </p:ext>
                </p:extLst>
              </p:nvPr>
            </p:nvGraphicFramePr>
            <p:xfrm>
              <a:off x="457200" y="182880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1.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110588" r="-219638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:r>
                            <a:rPr lang="en-US" sz="2800" i="1" dirty="0">
                              <a:solidFill>
                                <a:srgbClr val="000000"/>
                              </a:solidFill>
                            </a:rPr>
                            <a:t>e 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to the power 0 to get 1.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10588" r="-219638" b="-3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Raise </a:t>
                          </a:r>
                          <a:r>
                            <a:rPr lang="en-US" sz="2800" i="1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r>
                            <a:rPr lang="en-US" sz="2800" i="1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to the power 1 to get</a:t>
                          </a:r>
                          <a:r>
                            <a:rPr lang="en-US" sz="2800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800" i="1" baseline="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3.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310588" r="-219638" b="-2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310588" b="-2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800">
                              <a:solidFill>
                                <a:srgbClr val="000000"/>
                              </a:solidFill>
                            </a:rPr>
                            <a:t>4.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199" t="-225161" r="-219638" b="-1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24" t="-225161" b="-1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3B2B-5882-A7BC-7C0C-B29C36D3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Graphing the Natural Logarithm with Transformations</a:t>
            </a:r>
            <a:r>
              <a:rPr lang="en-US" sz="3200" dirty="0"/>
              <a:t>—Slide 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C1FA52F-03FD-01C4-9B00-30C7ED25A0D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Consider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=2+</m:t>
                    </m:r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IN" dirty="0"/>
                  <a:t> 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IN" dirty="0"/>
                  <a:t>. Sketch the graph of </a:t>
                </a:r>
                <a:r>
                  <a:rPr lang="en-IN" i="1" dirty="0"/>
                  <a:t>f</a:t>
                </a:r>
                <a:r>
                  <a:rPr lang="en-IN" dirty="0"/>
                  <a:t>(</a:t>
                </a:r>
                <a:r>
                  <a:rPr lang="en-IN" i="1" dirty="0"/>
                  <a:t>x</a:t>
                </a:r>
                <a:r>
                  <a:rPr lang="en-IN" dirty="0"/>
                  <a:t>). State </a:t>
                </a:r>
                <a:r>
                  <a:rPr lang="en-US" dirty="0"/>
                  <a:t>the domain and range, and find an equation for the asymptote of the function.</a:t>
                </a:r>
              </a:p>
              <a:p>
                <a:r>
                  <a:rPr lang="en-IN" sz="2800" b="1" dirty="0"/>
                  <a:t>Solution</a:t>
                </a:r>
                <a:endParaRPr lang="en-US" sz="2800" b="1" dirty="0"/>
              </a:p>
              <a:p>
                <a:r>
                  <a:rPr lang="en-US" b="0" i="0" dirty="0">
                    <a:effectLst/>
                    <a:cs typeface="Times New Roman" panose="02020603050405020304" pitchFamily="18" charset="0"/>
                  </a:rPr>
                  <a:t>First, we evaluate the function at the three given values. This will give us the coordinates of three points that lie on the graph of </a:t>
                </a:r>
                <a:r>
                  <a:rPr lang="en-US" b="0" i="1" dirty="0">
                    <a:effectLst/>
                    <a:cs typeface="Times New Roman" panose="02020603050405020304" pitchFamily="18" charset="0"/>
                  </a:rPr>
                  <a:t>f</a:t>
                </a:r>
                <a:r>
                  <a:rPr lang="en-US" b="0" i="0" dirty="0">
                    <a:effectLst/>
                    <a:cs typeface="Times New Roman" panose="02020603050405020304" pitchFamily="18" charset="0"/>
                  </a:rPr>
                  <a:t>(</a:t>
                </a:r>
                <a:r>
                  <a:rPr lang="en-US" b="0" i="1" dirty="0">
                    <a:effectLst/>
                    <a:cs typeface="Times New Roman" panose="02020603050405020304" pitchFamily="18" charset="0"/>
                  </a:rPr>
                  <a:t>x</a:t>
                </a:r>
                <a:r>
                  <a:rPr lang="en-US" b="0" i="0" dirty="0">
                    <a:effectLst/>
                    <a:cs typeface="Times New Roman" panose="02020603050405020304" pitchFamily="18" charset="0"/>
                  </a:rPr>
                  <a:t>).</a:t>
                </a:r>
                <a:endParaRPr lang="en-IN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C1FA52F-03FD-01C4-9B00-30C7ED25A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350" r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88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0C3A-10DF-1604-18C8-8004A9A9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Graphing the Natural Logarithm with Transformations</a:t>
            </a:r>
            <a:r>
              <a:rPr lang="en-US" sz="3200" dirty="0"/>
              <a:t>—Slide 2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0A0D16-D5EF-C400-C585-C1DEA5B9DE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/>
              </a:p>
              <a:p>
                <a:r>
                  <a:rPr lang="en-US" b="0" i="0" dirty="0">
                    <a:solidFill>
                      <a:schemeClr val="tx1"/>
                    </a:solidFill>
                    <a:effectLst/>
                  </a:rPr>
                  <a:t>We begin our sketch by graphing the base function, </a:t>
                </a:r>
                <a:r>
                  <a:rPr lang="en-IN" b="0" i="0" dirty="0">
                    <a:solidFill>
                      <a:schemeClr val="tx1"/>
                    </a:solidFill>
                    <a:effectLst/>
                  </a:rPr>
                  <a:t>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This is the dashed curve in Figure 10.</a:t>
                </a:r>
              </a:p>
              <a:p>
                <a:r>
                  <a:rPr lang="en-US" b="0" i="0" dirty="0">
                    <a:effectLst/>
                  </a:rPr>
                  <a:t>Next, since the variable </a:t>
                </a:r>
                <a:r>
                  <a:rPr lang="en-US" b="0" i="1" dirty="0">
                    <a:effectLst/>
                  </a:rPr>
                  <a:t>x</a:t>
                </a:r>
                <a:r>
                  <a:rPr lang="en-US" b="0" i="0" dirty="0">
                    <a:effectLst/>
                  </a:rPr>
                  <a:t> is replaced with </a:t>
                </a:r>
                <a:r>
                  <a:rPr lang="en-US" b="0" i="1" dirty="0">
                    <a:effectLst/>
                  </a:rPr>
                  <a:t>x</a:t>
                </a:r>
                <a:r>
                  <a:rPr lang="en-US" b="0" i="0" dirty="0">
                    <a:effectLst/>
                  </a:rPr>
                  <a:t> </a:t>
                </a:r>
                <a:r>
                  <a:rPr lang="en-US" b="0" i="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:r>
                  <a:rPr lang="en-US" b="0" i="0" dirty="0">
                    <a:effectLst/>
                  </a:rPr>
                  <a:t> 1 </a:t>
                </a:r>
                <a:r>
                  <a:rPr lang="en-IN" b="0" i="0" dirty="0">
                    <a:effectLst/>
                  </a:rPr>
                  <a:t>in the function </a:t>
                </a:r>
                <a:r>
                  <a:rPr lang="en-IN" b="0" i="1" dirty="0">
                    <a:effectLst/>
                  </a:rPr>
                  <a:t>f</a:t>
                </a:r>
                <a:r>
                  <a:rPr lang="en-IN" b="0" dirty="0">
                    <a:effectLst/>
                  </a:rPr>
                  <a:t>, </a:t>
                </a:r>
                <a:r>
                  <a:rPr lang="en-IN" b="0" i="0" dirty="0">
                    <a:effectLst/>
                  </a:rPr>
                  <a:t>we shift the graph 1 unit to the right.</a:t>
                </a:r>
                <a:endParaRPr lang="en-IN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A0A0D16-D5EF-C400-C585-C1DEA5B9D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r="-9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45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</a:t>
            </a:r>
            <a:r>
              <a:rPr lang="en-US" dirty="0"/>
              <a:t>Equivalent </a:t>
            </a:r>
            <a:r>
              <a:rPr dirty="0"/>
              <a:t>Exponential and Logarithmic Equations</a:t>
            </a:r>
            <a:r>
              <a:rPr lang="en-US" sz="3200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Use the definition of logarithmic functions to rewrite the following exponential equations as logarithmic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625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dirty="0"/>
              </a:p>
              <a:p>
                <a:r>
                  <a:rPr sz="2800" dirty="0"/>
                  <a:t>Then rewrite the following logarithmic equations as exponential equations.</a:t>
                </a:r>
              </a:p>
              <a:p>
                <a:pPr marL="514350" indent="-514350"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512</m:t>
                        </m:r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AutoNum type="alphaLcPeriod" startAt="4"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7B6B-266F-60DC-B706-F6BDB50C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Graphing the Natural Logarithm with Transformations</a:t>
            </a:r>
            <a:r>
              <a:rPr lang="en-US" sz="3200" dirty="0"/>
              <a:t>—Slide 3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41763-EC5B-C8A6-638F-7D7C35FEB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>
                <a:effectLst/>
                <a:cs typeface="Times New Roman" panose="02020603050405020304" pitchFamily="18" charset="0"/>
              </a:rPr>
              <a:t>Finally, we shift the graph upward by 2 </a:t>
            </a:r>
            <a:r>
              <a:rPr lang="en-IN" b="0" i="0" dirty="0">
                <a:effectLst/>
                <a:cs typeface="Times New Roman" panose="02020603050405020304" pitchFamily="18" charset="0"/>
              </a:rPr>
              <a:t>units since 2 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is added to the function. </a:t>
            </a:r>
            <a:r>
              <a:rPr lang="en-IN" b="0" i="0" dirty="0">
                <a:effectLst/>
                <a:cs typeface="Times New Roman" panose="02020603050405020304" pitchFamily="18" charset="0"/>
              </a:rPr>
              <a:t>The graph of </a:t>
            </a:r>
            <a:r>
              <a:rPr lang="en-IN" b="0" i="1" dirty="0">
                <a:effectLst/>
                <a:cs typeface="Times New Roman" panose="02020603050405020304" pitchFamily="18" charset="0"/>
              </a:rPr>
              <a:t>f </a:t>
            </a:r>
            <a:r>
              <a:rPr lang="en-US" b="0" i="0" dirty="0">
                <a:effectLst/>
                <a:cs typeface="Times New Roman" panose="02020603050405020304" pitchFamily="18" charset="0"/>
              </a:rPr>
              <a:t>is the solid curve in Figure 10.</a:t>
            </a:r>
          </a:p>
          <a:p>
            <a:r>
              <a:rPr lang="en-US" b="0" i="0" dirty="0">
                <a:effectLst/>
                <a:cs typeface="Times New Roman" panose="02020603050405020304" pitchFamily="18" charset="0"/>
              </a:rPr>
              <a:t>Notice that the vertical asymptote has also shifted to the right, and the points we found lie on the curve.</a:t>
            </a:r>
            <a:endParaRPr lang="en-IN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8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A320-12BB-6D1C-2191-729E5FF8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Graphing the Natural Logarithm with Transformations</a:t>
            </a:r>
            <a:r>
              <a:rPr lang="en-US" sz="3200" dirty="0"/>
              <a:t>—Slide 4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4F7A5-FE35-C38C-9268-C5E226453D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60A82-90D0-4EBA-1DB1-127362CF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41479"/>
            <a:ext cx="4267200" cy="4130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6DCE5-A5BC-E84C-2F3A-E6A944BF6CE2}"/>
              </a:ext>
            </a:extLst>
          </p:cNvPr>
          <p:cNvSpPr txBox="1"/>
          <p:nvPr/>
        </p:nvSpPr>
        <p:spPr>
          <a:xfrm>
            <a:off x="2389632" y="5105400"/>
            <a:ext cx="453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475CD7-A244-8804-6F3A-F7A91B5FB6A3}"/>
                  </a:ext>
                </a:extLst>
              </p:cNvPr>
              <p:cNvSpPr txBox="1"/>
              <p:nvPr/>
            </p:nvSpPr>
            <p:spPr>
              <a:xfrm>
                <a:off x="847503" y="5543490"/>
                <a:ext cx="78392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Domain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Range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200" dirty="0"/>
                  <a:t>, Vertical asymptote: </a:t>
                </a:r>
                <a:r>
                  <a:rPr lang="en-US" sz="2200" i="1" dirty="0"/>
                  <a:t>x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475CD7-A244-8804-6F3A-F7A91B5F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3" y="5543490"/>
                <a:ext cx="7839297" cy="430887"/>
              </a:xfrm>
              <a:prstGeom prst="rect">
                <a:avLst/>
              </a:prstGeom>
              <a:blipFill>
                <a:blip r:embed="rId3"/>
                <a:stretch>
                  <a:fillRect l="-1011" t="-8451" b="-281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14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Equivalent Exponential and Logarithmic Equations</a:t>
            </a:r>
            <a:r>
              <a:rPr lang="en-US" sz="3200" dirty="0"/>
              <a:t>—Slide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  <a:endParaRPr lang="en-US" sz="2800" b="1" dirty="0"/>
              </a:p>
              <a:p>
                <a:r>
                  <a:rPr lang="en-US" dirty="0"/>
                  <a:t>Note that in each case, the base of the exponential equation is the base of the logarithmic equation.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625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r>
              <a:rPr lang="en-US" sz="3200" dirty="0"/>
              <a:t>—1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While it may appear so on the graph, logarithmic functions do </a:t>
                </a:r>
                <a:r>
                  <a:rPr sz="2800" b="1" dirty="0"/>
                  <a:t>not</a:t>
                </a:r>
                <a:r>
                  <a:rPr sz="2800" dirty="0"/>
                  <a:t> have a horizontal asymptote. The reason that logarithmic functions often look like they have a horizontal asymptote is because they are among the slowest growing functions in mathematics! Consider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.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4096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 dirty="0"/>
                  <a:t>. While the function may increase its value very slowly as </a:t>
                </a:r>
                <a:r>
                  <a:rPr lang="en-US" sz="2800" i="1" dirty="0"/>
                  <a:t>x </a:t>
                </a:r>
                <a:r>
                  <a:rPr sz="2800" dirty="0"/>
                  <a:t>increases, it never approaches an asymptote.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Logarithmic Functions</a:t>
            </a:r>
            <a:r>
              <a:rPr lang="en-US" sz="3200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logarithmic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sz="2800"/>
              <a:t>Once again, plotting a few key points will provide a good idea of the shape of the function.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Logarithmic Functions</a:t>
            </a:r>
            <a:r>
              <a:rPr lang="en-US" sz="3200" dirty="0"/>
              <a:t>—Slide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r>
                  <a:rPr b="1" dirty="0"/>
                  <a:t>Solution</a:t>
                </a:r>
                <a:endParaRPr lang="en-US" b="1" dirty="0"/>
              </a:p>
              <a:p>
                <a:r>
                  <a:rPr lang="en-US" dirty="0"/>
                  <a:t>a.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Domain = (0,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), Range = (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38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0393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448AE5-EC89-4935-A843-ADCF12526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9334" y="1066800"/>
            <a:ext cx="4050066" cy="40500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Logarithmic Functions</a:t>
            </a:r>
            <a:r>
              <a:rPr lang="en-US" sz="3200" dirty="0"/>
              <a:t>—Slide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b.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Domain = (0,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), Range = (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−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38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97BF63-2E33-4771-8B26-8051CCF84A6F}"/>
              </a:ext>
            </a:extLst>
          </p:cNvPr>
          <p:cNvSpPr txBox="1"/>
          <p:nvPr/>
        </p:nvSpPr>
        <p:spPr>
          <a:xfrm>
            <a:off x="190500" y="5115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FB39832-0984-475A-AD71-501BFC85D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00" y="10668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1807</Words>
  <Application>Microsoft Office PowerPoint</Application>
  <PresentationFormat>On-screen Show (4:3)</PresentationFormat>
  <Paragraphs>219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Cambria Math</vt:lpstr>
      <vt:lpstr>Ti86pc</vt:lpstr>
      <vt:lpstr>Times New Roman</vt:lpstr>
      <vt:lpstr>Office Theme</vt:lpstr>
      <vt:lpstr>Section 3.R.2</vt:lpstr>
      <vt:lpstr>Definition: Logarithmic Functions</vt:lpstr>
      <vt:lpstr>Example 1: Equivalent Exponential and Logarithmic Equations—Slide 1</vt:lpstr>
      <vt:lpstr>Example 1: Equivalent Exponential and Logarithmic Equations—Slide 2</vt:lpstr>
      <vt:lpstr>CAUTION!—1</vt:lpstr>
      <vt:lpstr>Example 2: Graphing Logarithmic Functions—Slide 1</vt:lpstr>
      <vt:lpstr>Note 1</vt:lpstr>
      <vt:lpstr>Example 2: Graphing Logarithmic Functions—Slide 2</vt:lpstr>
      <vt:lpstr>Example 2: Graphing Logarithmic Functions—Slide 3</vt:lpstr>
      <vt:lpstr>Example 3: Graphing Logarithmic Functions with Transformations—Slide 1</vt:lpstr>
      <vt:lpstr>Note 2</vt:lpstr>
      <vt:lpstr>Example 3: Graphing Logarithmic Functions with Transformations—Slide 2</vt:lpstr>
      <vt:lpstr>Example 3: Graphing Logarithmic Functions with Transformations—Slide 3</vt:lpstr>
      <vt:lpstr>Example 3: Graphing Logarithmic Functions with Transformations—Slide 4</vt:lpstr>
      <vt:lpstr>Example 4: Evaluating Elementary Logarithmic Expressions—Slide 1</vt:lpstr>
      <vt:lpstr>Note 3</vt:lpstr>
      <vt:lpstr>Example 4: Evaluating Elementary Logarithmic Expressions—Slide 2</vt:lpstr>
      <vt:lpstr>Example 4: Evaluating Elementary Logarithmic Expressions—Slide 3</vt:lpstr>
      <vt:lpstr>Example 4: Evaluating Elementary Logarithmic Expressions—Slide 4</vt:lpstr>
      <vt:lpstr>Example 5: Solving Elementary Logarithmic Equations—Slide 1</vt:lpstr>
      <vt:lpstr>Example 5: Solving Elementary Logarithmic Equations—Slide 2</vt:lpstr>
      <vt:lpstr>Example 5: Solving Elementary Logarithmic Equations—Slide 3</vt:lpstr>
      <vt:lpstr>Definition: Common and Natural Logarithms</vt:lpstr>
      <vt:lpstr>Technology: Inputting Logarithms, Graphing Logarithmic Functions—Slide 1</vt:lpstr>
      <vt:lpstr>Technology: Inputting Logarithms, Graphing Logarithmic Functions—Slide 2</vt:lpstr>
      <vt:lpstr>CAUTION!—2</vt:lpstr>
      <vt:lpstr>Properties: Properties of Natural Logarithms</vt:lpstr>
      <vt:lpstr>Example 6: Graphing the Natural Logarithm with Transformations—Slide 1</vt:lpstr>
      <vt:lpstr>Example 6: Graphing the Natural Logarithm with Transformations—Slide 2</vt:lpstr>
      <vt:lpstr>Example 6: Graphing the Natural Logarithm with Transformations—Slide 3</vt:lpstr>
      <vt:lpstr>Example 6: Graphing the Natural Logarithm with Transformations—Slide 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264</cp:revision>
  <dcterms:created xsi:type="dcterms:W3CDTF">2013-04-26T14:43:13Z</dcterms:created>
  <dcterms:modified xsi:type="dcterms:W3CDTF">2025-06-24T21:40:31Z</dcterms:modified>
</cp:coreProperties>
</file>