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2" r:id="rId6"/>
    <p:sldId id="261" r:id="rId7"/>
    <p:sldId id="279" r:id="rId8"/>
    <p:sldId id="280" r:id="rId9"/>
    <p:sldId id="263" r:id="rId10"/>
    <p:sldId id="265" r:id="rId11"/>
    <p:sldId id="264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20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2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8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9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3.R.1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Exponential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sz="2800" dirty="0"/>
              <a:t>For each example, first graph the base function, then apply any transformations.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2: Graphing Exponential Functions with Transformations</a:t>
            </a:r>
            <a:r>
              <a:rPr lang="en-US" sz="3200" dirty="0"/>
              <a:t>—Slide 2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sz="2800" dirty="0"/>
                  <a:t>First, draw the graph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as in Example 1b. Then, since </a:t>
                </a:r>
                <a:r>
                  <a:rPr lang="en-US" sz="2800" i="1" dirty="0"/>
                  <a:t>x</a:t>
                </a:r>
                <a:r>
                  <a:rPr lang="en-US" sz="2800" dirty="0"/>
                  <a:t> has been replaced by      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800" dirty="0"/>
                  <a:t> 3, shift the graph to the left by 3 units.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647113"/>
          </a:xfrm>
        </p:spPr>
        <p:txBody>
          <a:bodyPr/>
          <a:lstStyle/>
          <a:p>
            <a:pPr algn="ctr"/>
            <a:r>
              <a:rPr lang="en-US" dirty="0"/>
              <a:t>Figure 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E563458-FB14-40E8-AA97-7B9B74F0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21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9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AutoNum type="alphaLcPeriod" startAt="2"/>
                </a:pPr>
                <a:r>
                  <a:rPr lang="en-US" dirty="0"/>
                  <a:t>Begin with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shown as a dashed curve in Figure 5. </a:t>
                </a:r>
                <a:br>
                  <a:rPr lang="en-US" dirty="0"/>
                </a:br>
                <a:r>
                  <a:rPr lang="en-US" dirty="0"/>
                  <a:t>The effect of multiplying a function by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dirty="0"/>
                  <a:t>1 is to reflect the graph with respect to the </a:t>
                </a:r>
                <a:r>
                  <a:rPr lang="en-US" i="1" dirty="0"/>
                  <a:t>x</a:t>
                </a:r>
                <a:r>
                  <a:rPr lang="en-US" dirty="0"/>
                  <a:t>-axis. </a:t>
                </a:r>
                <a:br>
                  <a:rPr lang="en-US" dirty="0"/>
                </a:br>
                <a:r>
                  <a:rPr lang="en-US" dirty="0"/>
                  <a:t>Following this, the second transformation of adding 1 to a function causes a vertical shift of the graph. The solid line curve in Figure 5 is the graph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lphaLcPeriod" startAt="2"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6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398894-3F83-4917-BE7E-D08729D2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9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0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8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Begin </a:t>
                </a:r>
                <a:r>
                  <a:rPr lang="en-US" b="0" i="0" u="none" strike="noStrike" baseline="0" dirty="0"/>
                  <a:t>by graphing the base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0" i="0" u="none" strike="noStrike" baseline="0" dirty="0"/>
                  <a:t>, shown as a dashed curve in Figure 6. </a:t>
                </a:r>
                <a:br>
                  <a:rPr lang="en-US" b="0" i="0" u="none" strike="noStrike" baseline="0" dirty="0"/>
                </a:br>
                <a:r>
                  <a:rPr lang="en-US" b="0" i="0" u="none" strike="noStrike" baseline="0" dirty="0"/>
                  <a:t>For </a:t>
                </a:r>
                <a:r>
                  <a:rPr lang="en-US" b="0" i="1" u="none" strike="noStrike" baseline="0" dirty="0"/>
                  <a:t>h</a:t>
                </a:r>
                <a:r>
                  <a:rPr lang="en-US" b="0" i="0" u="none" strike="noStrike" baseline="0" dirty="0"/>
                  <a:t>, </a:t>
                </a:r>
                <a:r>
                  <a:rPr lang="en-US" b="0" i="1" u="none" strike="noStrike" baseline="0" dirty="0"/>
                  <a:t>x</a:t>
                </a:r>
                <a:r>
                  <a:rPr lang="en-US" b="0" i="0" u="none" strike="noStrike" baseline="0" dirty="0"/>
                  <a:t> has been replaced by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i="1" dirty="0"/>
                  <a:t>x</a:t>
                </a:r>
                <a:r>
                  <a:rPr lang="en-US" dirty="0"/>
                  <a:t>, so we reflect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across the </a:t>
                </a:r>
                <a:r>
                  <a:rPr lang="en-US" i="1" dirty="0"/>
                  <a:t>y</a:t>
                </a:r>
                <a:r>
                  <a:rPr lang="en-US" dirty="0"/>
                  <a:t>-axis to obtain the graph of </a:t>
                </a:r>
                <a:r>
                  <a:rPr lang="en-US" i="1" dirty="0"/>
                  <a:t>h</a:t>
                </a:r>
                <a:r>
                  <a:rPr lang="en-US" dirty="0"/>
                  <a:t>, shown as a solid curve in Figure 6.</a:t>
                </a:r>
              </a:p>
              <a:p>
                <a:pPr marL="457200" lvl="1" indent="0">
                  <a:buNone/>
                </a:pPr>
                <a:r>
                  <a:rPr lang="en-US" dirty="0"/>
                  <a:t>Note that this graph is also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Using properties of exponents is another way to think about this problem: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8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9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1AD015-8FA9-4A06-9AA3-ADE7C5A9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with Transformations</a:t>
            </a:r>
            <a:r>
              <a:rPr lang="en-US" sz="3200" dirty="0"/>
              <a:t>—Slide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86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sz="2800" dirty="0"/>
                  <a:t>be a fixed, positive real number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</a:t>
                </a:r>
                <a:r>
                  <a:rPr sz="2800" b="1" dirty="0"/>
                  <a:t>exponential function with base</a:t>
                </a:r>
                <a:r>
                  <a:rPr lang="en-US" sz="2800" b="1" dirty="0"/>
                  <a:t> </a:t>
                </a:r>
                <a:r>
                  <a:rPr lang="en-US" sz="2800" b="1" i="1" dirty="0"/>
                  <a:t>a</a:t>
                </a:r>
                <a:r>
                  <a:rPr sz="2800" b="1" dirty="0"/>
                  <a:t> </a:t>
                </a:r>
                <a:r>
                  <a:rPr sz="2800" dirty="0"/>
                  <a:t>is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838A-CBC7-7CDA-B7E5-1008C239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the Natural Exponential Function with Transformations</a:t>
            </a:r>
            <a:r>
              <a:rPr lang="en-US" sz="3200" dirty="0"/>
              <a:t>—Slide 1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6DE9C0C-8515-3DA8-8568-CC6A4772B88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IN" sz="3200" b="0" i="0" dirty="0">
                    <a:effectLst/>
                  </a:rPr>
                  <a:t>Consider the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</a:rPr>
                      <m:t>−4. </m:t>
                    </m:r>
                  </m:oMath>
                </a14:m>
                <a:r>
                  <a:rPr lang="en-IN" sz="3200" dirty="0"/>
                  <a:t>Find </a:t>
                </a:r>
                <a:r>
                  <a:rPr lang="en-IN" sz="3200" i="1" dirty="0"/>
                  <a:t>f</a:t>
                </a:r>
                <a:r>
                  <a:rPr lang="en-IN" sz="3200" dirty="0"/>
                  <a:t>(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3200" dirty="0"/>
                  <a:t>1), </a:t>
                </a:r>
                <a:r>
                  <a:rPr lang="en-US" sz="3200" i="1" dirty="0"/>
                  <a:t>f</a:t>
                </a:r>
                <a:r>
                  <a:rPr lang="en-US" sz="3200" dirty="0"/>
                  <a:t>(0), and </a:t>
                </a:r>
                <a:r>
                  <a:rPr lang="en-US" sz="3200" i="1" dirty="0"/>
                  <a:t>f</a:t>
                </a:r>
                <a:r>
                  <a:rPr lang="en-US" sz="3200" dirty="0"/>
                  <a:t>(1)</a:t>
                </a:r>
                <a:r>
                  <a:rPr lang="en-IN" sz="3200" dirty="0"/>
                  <a:t>. Sketch the graph of </a:t>
                </a:r>
                <a:r>
                  <a:rPr lang="en-IN" sz="3200" i="1" dirty="0"/>
                  <a:t>f</a:t>
                </a:r>
                <a:r>
                  <a:rPr lang="en-IN" sz="3200" dirty="0"/>
                  <a:t>(</a:t>
                </a:r>
                <a:r>
                  <a:rPr lang="en-IN" sz="3200" i="1" dirty="0"/>
                  <a:t>x</a:t>
                </a:r>
                <a:r>
                  <a:rPr lang="en-IN" sz="3200" dirty="0"/>
                  <a:t>). </a:t>
                </a:r>
                <a:r>
                  <a:rPr lang="en-US" dirty="0"/>
                  <a:t>State its domain and range, and find an equation for the asymptote of the function.</a:t>
                </a:r>
              </a:p>
              <a:p>
                <a:r>
                  <a:rPr lang="en-US" sz="3200" b="1" dirty="0"/>
                  <a:t>Solution</a:t>
                </a:r>
              </a:p>
              <a:p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First, we evaluate the function at the three given values. This will give us the coordinates of three points that lie on the graph of </a:t>
                </a:r>
                <a:r>
                  <a:rPr lang="en-US" sz="3200" b="0" i="1" dirty="0">
                    <a:effectLst/>
                    <a:cs typeface="Times New Roman" panose="02020603050405020304" pitchFamily="18" charset="0"/>
                  </a:rPr>
                  <a:t>f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(</a:t>
                </a:r>
                <a:r>
                  <a:rPr lang="en-US" sz="3200" b="0" i="1" dirty="0">
                    <a:effectLst/>
                    <a:cs typeface="Times New Roman" panose="02020603050405020304" pitchFamily="18" charset="0"/>
                  </a:rPr>
                  <a:t>x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)</a:t>
                </a:r>
                <a:r>
                  <a:rPr lang="en-IN" sz="3200" dirty="0"/>
                  <a:t>.</a:t>
                </a:r>
                <a:endParaRPr lang="en-IN" sz="32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6DE9C0C-8515-3DA8-8568-CC6A4772B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852" t="-147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12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A343-93CA-B7E7-6791-A360727B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the Natural Exponential Function with Transformations</a:t>
            </a:r>
            <a:r>
              <a:rPr lang="en-US" sz="3200" dirty="0"/>
              <a:t>—Slide 2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2ADAFF-F12C-94CD-5E56-DD1A2CE505A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−(−1)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−4≈−1.28172</m:t>
                      </m:r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           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−4=1−4=−3</m:t>
                    </m:r>
                  </m:oMath>
                </a14:m>
                <a:endParaRPr lang="en-US" b="0" dirty="0"/>
              </a:p>
              <a:p>
                <a:r>
                  <a:rPr lang="en-IN" dirty="0"/>
                  <a:t>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≈−3.63212</m:t>
                    </m:r>
                  </m:oMath>
                </a14:m>
                <a:endParaRPr lang="en-IN" dirty="0"/>
              </a:p>
              <a:p>
                <a:r>
                  <a:rPr lang="en-US" sz="3200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We begin our sketch by graphing the base function, which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. This is the dashed curve in Figure 8.</a:t>
                </a:r>
              </a:p>
              <a:p>
                <a:r>
                  <a:rPr lang="en-US" sz="32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Next, since the variable </a:t>
                </a:r>
                <a:r>
                  <a:rPr lang="en-US" sz="32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is replaced with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3200" i="1" dirty="0"/>
                  <a:t>x</a:t>
                </a:r>
                <a:r>
                  <a:rPr lang="en-US" sz="32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in the function </a:t>
                </a:r>
                <a:r>
                  <a:rPr lang="en-US" sz="3200" i="1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, we reflect the graph across the </a:t>
                </a:r>
                <a:br>
                  <a:rPr lang="en-US" sz="3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i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-axis.</a:t>
                </a:r>
                <a:endParaRPr lang="en-IN" sz="32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IN" sz="32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2ADAFF-F12C-94CD-5E56-DD1A2CE50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852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2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90B1-95AC-E287-3979-A1D40A02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the Natural Exponential Function with Transformations</a:t>
            </a:r>
            <a:r>
              <a:rPr lang="en-US" sz="3200" dirty="0"/>
              <a:t>—Slide 3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9D5A3-0DA8-AE97-D09F-57B8F1FB6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Finally, we shift the graph downward by 4 units since 4 is subtracted from the function. The graph of </a:t>
            </a:r>
            <a:r>
              <a:rPr lang="en-US" sz="3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is the solid curve in Figure 8.</a:t>
            </a:r>
            <a:endParaRPr lang="en-IN" sz="3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Notice that the horizontal asymptote has also shifted downward, and the points we found lie on the curve.</a:t>
            </a:r>
            <a:endParaRPr lang="en-IN" sz="3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4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AD47-7EC3-E7EC-0FD4-5B07E646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the Natural Exponential Function with Transformations</a:t>
            </a:r>
            <a:r>
              <a:rPr lang="en-US" sz="3200" dirty="0"/>
              <a:t>—Slide 4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01D7A-A819-2886-9A82-755CB21924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96B4D-7A63-38B2-F8B5-9264DFC1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76" y="1166446"/>
            <a:ext cx="4383695" cy="428244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9F02DBD-843D-95C6-1B1D-051DE1568A3D}"/>
              </a:ext>
            </a:extLst>
          </p:cNvPr>
          <p:cNvSpPr txBox="1">
            <a:spLocks/>
          </p:cNvSpPr>
          <p:nvPr/>
        </p:nvSpPr>
        <p:spPr>
          <a:xfrm>
            <a:off x="420624" y="5448887"/>
            <a:ext cx="8229600" cy="5709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8</a:t>
            </a:r>
          </a:p>
        </p:txBody>
      </p:sp>
    </p:spTree>
    <p:extLst>
      <p:ext uri="{BB962C8B-B14F-4D97-AF65-F5344CB8AC3E}">
        <p14:creationId xmlns:p14="http://schemas.microsoft.com/office/powerpoint/2010/main" val="2269470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2195-183C-8A8D-673A-47CD160D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the Natural Exponential Function with Transformations</a:t>
            </a:r>
            <a:r>
              <a:rPr lang="en-US" sz="3200" dirty="0"/>
              <a:t>—Slide 5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126FCF6-A1A0-3E4D-8D8B-2BC2A709528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3200" kern="100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32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N" sz="32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−∞,∞</m:t>
                        </m:r>
                      </m:e>
                    </m:d>
                  </m:oMath>
                </a14:m>
                <a:r>
                  <a:rPr lang="en-US" sz="3200" kern="100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, Range </a:t>
                </a:r>
                <a14:m>
                  <m:oMath xmlns:m="http://schemas.openxmlformats.org/officeDocument/2006/math">
                    <m:r>
                      <a:rPr lang="en-US" sz="32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IN" sz="32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−4,∞</m:t>
                        </m:r>
                      </m:e>
                    </m:d>
                  </m:oMath>
                </a14:m>
                <a:r>
                  <a:rPr lang="en-US" sz="3200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Horizontal asymptote: </a:t>
                </a:r>
                <a:r>
                  <a:rPr lang="en-US" sz="3200" i="1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3200" dirty="0"/>
                  <a:t>4</a:t>
                </a:r>
                <a:endParaRPr lang="en-IN" sz="3200" kern="100" dirty="0">
                  <a:solidFill>
                    <a:schemeClr val="tx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126FCF6-A1A0-3E4D-8D8B-2BC2A7095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852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Behavior of 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a positive real number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sz="2800" dirty="0"/>
                  <a:t>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 </a:t>
                </a:r>
                <a:r>
                  <a:rPr sz="2800" b="1" dirty="0"/>
                  <a:t>decreasing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and is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an </a:t>
                </a:r>
                <a:r>
                  <a:rPr sz="2800" b="1" dirty="0"/>
                  <a:t>increasing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In either case, the point </a:t>
                </a:r>
                <a:r>
                  <a:rPr lang="en-US" sz="2800" dirty="0"/>
                  <a:t>(0, 1) </a:t>
                </a:r>
                <a:r>
                  <a:rPr sz="2800" dirty="0"/>
                  <a:t>lies on the graph of </a:t>
                </a:r>
                <a:r>
                  <a:rPr lang="en-US" sz="2800" i="1" dirty="0"/>
                  <a:t>f</a:t>
                </a:r>
                <a:r>
                  <a:rPr sz="2800" dirty="0"/>
                  <a:t>, the domain of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is the set of real numbers, and the range of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is the set of positive real numbers.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35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Exponential Functions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exponential functions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Plugging in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800" dirty="0"/>
              <a:t>1,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/>
              <a:t> 0, and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/>
              <a:t> 1</a:t>
            </a:r>
            <a:r>
              <a:rPr sz="2800" dirty="0"/>
              <a:t> will produce a good idea of the shape of the graph.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Exponential Functions</a:t>
            </a:r>
            <a:r>
              <a:rPr lang="en-US" sz="3200" dirty="0"/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In both cases, we plot </a:t>
            </a:r>
            <a:r>
              <a:rPr sz="2800" dirty="0">
                <a:latin typeface="Cambria Math"/>
              </a:rPr>
              <a:t>3</a:t>
            </a:r>
            <a:r>
              <a:rPr sz="2800" dirty="0"/>
              <a:t> points by plugging in</a:t>
            </a:r>
            <a:r>
              <a:rPr lang="en-US" sz="2800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dirty="0"/>
              <a:t>1,  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dirty="0"/>
              <a:t> 0, and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dirty="0"/>
              <a:t> 1</a:t>
            </a:r>
            <a:r>
              <a:rPr sz="2800" dirty="0"/>
              <a:t>. We then connect the points with a smooth curve.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</a:t>
            </a:r>
            <a:r>
              <a:rPr lang="en-US" sz="3200" dirty="0"/>
              <a:t>—Slide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52D662-E16C-4B19-A4F3-199D849A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57335"/>
            <a:ext cx="4606290" cy="460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311E1-9A13-430E-8559-C0A31FEEDA75}"/>
              </a:ext>
            </a:extLst>
          </p:cNvPr>
          <p:cNvSpPr txBox="1">
            <a:spLocks/>
          </p:cNvSpPr>
          <p:nvPr/>
        </p:nvSpPr>
        <p:spPr>
          <a:xfrm>
            <a:off x="2133600" y="5553722"/>
            <a:ext cx="5053361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328576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</a:t>
            </a:r>
            <a:r>
              <a:rPr lang="en-US" sz="3200" dirty="0"/>
              <a:t>—Slide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771B4E-378E-4B62-920B-5177F777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66212"/>
            <a:ext cx="4606290" cy="46062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6E2F9C-1298-42D9-B137-51C82E49AE01}"/>
              </a:ext>
            </a:extLst>
          </p:cNvPr>
          <p:cNvSpPr txBox="1">
            <a:spLocks/>
          </p:cNvSpPr>
          <p:nvPr/>
        </p:nvSpPr>
        <p:spPr>
          <a:xfrm>
            <a:off x="533400" y="5525087"/>
            <a:ext cx="8229600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45829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Exponential Functions</a:t>
            </a:r>
            <a:r>
              <a:rPr lang="en-US" dirty="0"/>
              <a:t> with Transformations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 of each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986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Times New Roman</vt:lpstr>
      <vt:lpstr>Office Theme</vt:lpstr>
      <vt:lpstr>Section 3.R.1</vt:lpstr>
      <vt:lpstr>Definition: Exponential Functions</vt:lpstr>
      <vt:lpstr>Properties: Behavior of Exponential Functions</vt:lpstr>
      <vt:lpstr>Example 1: Graphing Exponential Functions—Slide 1</vt:lpstr>
      <vt:lpstr>Note 1</vt:lpstr>
      <vt:lpstr>Example 1: Graphing Exponential Functions—Slide 2</vt:lpstr>
      <vt:lpstr>Example 1: Graphing Exponential Functions—Slide 3</vt:lpstr>
      <vt:lpstr>Example 1: Graphing Exponential Functions—Slide 4</vt:lpstr>
      <vt:lpstr>Example 2: Graphing Exponential Functions with Transformations—Slide 1</vt:lpstr>
      <vt:lpstr>Note 2</vt:lpstr>
      <vt:lpstr>Example 2: Graphing Exponential Functions with Transformations—Slide 2</vt:lpstr>
      <vt:lpstr>Example 2: Graphing Exponential Functions with Transformations—Slide 3</vt:lpstr>
      <vt:lpstr>Example 2: Graphing Exponential Functions with Transformations—Slide 4</vt:lpstr>
      <vt:lpstr>Example 2: Graphing Exponential Functions with Transformations—Slide 5</vt:lpstr>
      <vt:lpstr>Example 2: Graphing Exponential Functions with Transformations—Slide 6</vt:lpstr>
      <vt:lpstr>Example 2: Graphing Exponential Functions with Transformations—Slide 7</vt:lpstr>
      <vt:lpstr>Example 2: Graphing Exponential Functions with Transformations—Slide 8</vt:lpstr>
      <vt:lpstr>Example 2: Graphing Exponential Functions with Transformations—Slide 9</vt:lpstr>
      <vt:lpstr>Example 2: Graphing Exponential Functions with Transformations—Slide 10</vt:lpstr>
      <vt:lpstr>Example 3: Graphing the Natural Exponential Function with Transformations—Slide 1</vt:lpstr>
      <vt:lpstr>Example 3: Graphing the Natural Exponential Function with Transformations—Slide 2</vt:lpstr>
      <vt:lpstr>Example 3: Graphing the Natural Exponential Function with Transformations—Slide 3</vt:lpstr>
      <vt:lpstr>Example 3: Graphing the Natural Exponential Function with Transformations—Slide 4</vt:lpstr>
      <vt:lpstr>Example 3: Graphing the Natural Exponential Function with Transformations—Slide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256</cp:revision>
  <dcterms:created xsi:type="dcterms:W3CDTF">2013-04-26T14:43:13Z</dcterms:created>
  <dcterms:modified xsi:type="dcterms:W3CDTF">2025-06-24T18:48:16Z</dcterms:modified>
</cp:coreProperties>
</file>