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316" r:id="rId4"/>
    <p:sldId id="258" r:id="rId5"/>
    <p:sldId id="260" r:id="rId6"/>
    <p:sldId id="261" r:id="rId7"/>
    <p:sldId id="262" r:id="rId8"/>
    <p:sldId id="265" r:id="rId9"/>
    <p:sldId id="268" r:id="rId10"/>
    <p:sldId id="269" r:id="rId11"/>
    <p:sldId id="272" r:id="rId12"/>
    <p:sldId id="275" r:id="rId13"/>
    <p:sldId id="284" r:id="rId14"/>
    <p:sldId id="283" r:id="rId15"/>
    <p:sldId id="285" r:id="rId16"/>
    <p:sldId id="288" r:id="rId17"/>
    <p:sldId id="296" r:id="rId18"/>
    <p:sldId id="297" r:id="rId19"/>
    <p:sldId id="301" r:id="rId20"/>
    <p:sldId id="305" r:id="rId21"/>
    <p:sldId id="31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9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5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55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Linear Inequalities in One Variable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Intervals of Real Numbers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BD521FC5-5D3B-48B9-AA94-64505CE16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0600" y="1600787"/>
            <a:ext cx="6172200" cy="685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923F12-D52A-47B2-817C-DB35EEA1A50E}"/>
              </a:ext>
            </a:extLst>
          </p:cNvPr>
          <p:cNvSpPr txBox="1"/>
          <p:nvPr/>
        </p:nvSpPr>
        <p:spPr>
          <a:xfrm>
            <a:off x="533400" y="29819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Both endpoints are included in the interval.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66F140-1583-4B30-8D9E-8CC6B20BBD15}"/>
              </a:ext>
            </a:extLst>
          </p:cNvPr>
          <p:cNvSpPr txBox="1"/>
          <p:nvPr/>
        </p:nvSpPr>
        <p:spPr>
          <a:xfrm>
            <a:off x="3500437" y="2324725"/>
            <a:ext cx="1152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/>
              <a:t>Figure 3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Intervals of Real Numbers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C8D1FA1-4DDA-4E9A-8D54-68BE543E4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1048043"/>
            <a:ext cx="6172200" cy="685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30EDE9-A75E-47E5-B59B-A4085D880AC7}"/>
              </a:ext>
            </a:extLst>
          </p:cNvPr>
          <p:cNvSpPr txBox="1"/>
          <p:nvPr/>
        </p:nvSpPr>
        <p:spPr>
          <a:xfrm>
            <a:off x="457200" y="239869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left-hand side of the graph extends to negative infinity.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3D0402-93B6-9D2C-0334-4C0981B7F219}"/>
              </a:ext>
            </a:extLst>
          </p:cNvPr>
          <p:cNvSpPr txBox="1"/>
          <p:nvPr/>
        </p:nvSpPr>
        <p:spPr>
          <a:xfrm>
            <a:off x="3271837" y="1771649"/>
            <a:ext cx="1152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/>
              <a:t>Figure 4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Intervals of Real Numbers</a:t>
            </a:r>
            <a:r>
              <a:rPr lang="en-US" sz="3200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8F7266-7A37-4C6B-B69F-962514F691F4}"/>
              </a:ext>
            </a:extLst>
          </p:cNvPr>
          <p:cNvSpPr txBox="1"/>
          <p:nvPr/>
        </p:nvSpPr>
        <p:spPr>
          <a:xfrm>
            <a:off x="457200" y="24384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left endpoint is included in the interval, while the right endpoint is excluded.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09D0C36-BC76-444A-AF9C-79DFCCA46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97551"/>
            <a:ext cx="7162800" cy="6609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137983-1992-4398-E462-D4C69509C81F}"/>
              </a:ext>
            </a:extLst>
          </p:cNvPr>
          <p:cNvSpPr txBox="1"/>
          <p:nvPr/>
        </p:nvSpPr>
        <p:spPr>
          <a:xfrm>
            <a:off x="3938587" y="1767983"/>
            <a:ext cx="1266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/>
              <a:t>Figure 5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</a:t>
            </a:r>
            <a:r>
              <a:rPr lang="en-US" dirty="0"/>
              <a:t>Solving </a:t>
            </a:r>
            <a:r>
              <a:rPr dirty="0"/>
              <a:t>Double Linear Inequalities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Solve the following double inequalities.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−1&lt;3−2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≤5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≤4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+2≤4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 dirty="0"/>
              <a:t>We follow the same process in solving double inequalities as we do for standard ones. The only difference is that operations are applied to all three "sides" of the statements.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</a:t>
            </a:r>
            <a:r>
              <a:rPr lang="en-US" dirty="0"/>
              <a:t>Solving </a:t>
            </a:r>
            <a:r>
              <a:rPr dirty="0"/>
              <a:t>Double Linear Inequalities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07A515F-3AC6-4657-B0C3-D2E4DD2B0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41428042"/>
                  </p:ext>
                </p:extLst>
              </p:nvPr>
            </p:nvGraphicFramePr>
            <p:xfrm>
              <a:off x="914400" y="1582444"/>
              <a:ext cx="7772400" cy="2499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00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−1&lt;3−2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≤5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Begin by subtracting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 from all three expressions.</a:t>
                          </a:r>
                        </a:p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Since we divide each expression by </a:t>
                          </a:r>
                          <a:r>
                            <a:rPr lang="en-US" sz="20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2000" b="0" dirty="0">
                              <a:latin typeface="+mn-lt"/>
                              <a:ea typeface="+mn-ea"/>
                            </a:rPr>
                            <a:t>2</a:t>
                          </a:r>
                          <a:r>
                            <a:rPr sz="2000" b="0" dirty="0"/>
                            <a:t>, we must reverse each inequality symbol.</a:t>
                          </a:r>
                          <a:r>
                            <a:rPr lang="en-US" sz="2000" b="0" dirty="0"/>
                            <a:t> The final double inequality is identical to the one before it, but has been written so that the smaller number appears first.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−4&lt;−2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≤2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2&gt;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≥−1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−1≤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&lt;2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07A515F-3AC6-4657-B0C3-D2E4DD2B0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41428042"/>
                  </p:ext>
                </p:extLst>
              </p:nvPr>
            </p:nvGraphicFramePr>
            <p:xfrm>
              <a:off x="914400" y="1582444"/>
              <a:ext cx="7772400" cy="2499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00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142857" b="-448000"/>
                          </a:stretch>
                        </a:blipFill>
                      </a:tcPr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Begin by subtracting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 from all three expressions.</a:t>
                          </a:r>
                        </a:p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Since we divide each expression by </a:t>
                          </a:r>
                          <a:r>
                            <a:rPr lang="en-US" sz="20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2000" b="0" dirty="0">
                              <a:latin typeface="+mn-lt"/>
                              <a:ea typeface="+mn-ea"/>
                            </a:rPr>
                            <a:t>2</a:t>
                          </a:r>
                          <a:r>
                            <a:rPr sz="2000" b="0" dirty="0"/>
                            <a:t>, we must reverse each inequality symbol.</a:t>
                          </a:r>
                          <a:r>
                            <a:rPr lang="en-US" sz="2000" b="0" dirty="0"/>
                            <a:t> The final double inequality is identical to the one before it, but has been written so that the smaller number appears first.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9333" r="-142857" b="-348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6579" r="-142857" b="-24342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127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25946" r="-14285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5C3C6BC1-FCCB-4E24-8DAA-5CC02F91CD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1554" y="4073936"/>
                <a:ext cx="8229600" cy="175477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​In interval notation, the solution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[−1,2)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5C3C6BC1-FCCB-4E24-8DAA-5CC02F91CD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54" y="4073936"/>
                <a:ext cx="8229600" cy="1754777"/>
              </a:xfrm>
              <a:prstGeom prst="rect">
                <a:avLst/>
              </a:prstGeom>
              <a:blipFill>
                <a:blip r:embed="rId3"/>
                <a:stretch>
                  <a:fillRect l="-1556"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</a:t>
            </a:r>
            <a:r>
              <a:rPr lang="en-US" dirty="0"/>
              <a:t>Solving </a:t>
            </a:r>
            <a:r>
              <a:rPr dirty="0"/>
              <a:t>Double Linear Inequalities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1859693-60F5-4A87-BBB9-2151B7FEEAB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914400" y="1070011"/>
              <a:ext cx="7848600" cy="2103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1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≤4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+2≤4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First, apply the distributive property.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−2≤4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+2≤4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−2≤2≤4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variable disappears from the inequality, and we are left to assess whether the statement is true.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1859693-60F5-4A87-BBB9-2151B7FEEAB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65616941"/>
                  </p:ext>
                </p:extLst>
              </p:nvPr>
            </p:nvGraphicFramePr>
            <p:xfrm>
              <a:off x="914400" y="1070011"/>
              <a:ext cx="7848600" cy="2103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1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77655" b="-38266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First, apply the distributive property.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9333" r="-77655" b="-28266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0102" r="-77655" b="-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variable disappears from the inequality, and we are left to assess whether the statement is true.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5F50EA95-5E86-475B-88ED-5EF644F957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3463834"/>
                <a:ext cx="8229600" cy="332935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​Since we are left with a true statement, the double inequality is true for all values of the variable </a:t>
                </a:r>
                <a:r>
                  <a:rPr lang="en-US" i="1" dirty="0"/>
                  <a:t>x</a:t>
                </a:r>
                <a:r>
                  <a:rPr lang="en-US" dirty="0"/>
                  <a:t>, and the solution set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(−∞,∞)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5F50EA95-5E86-475B-88ED-5EF644F95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463834"/>
                <a:ext cx="8229600" cy="3329354"/>
              </a:xfrm>
              <a:prstGeom prst="rect">
                <a:avLst/>
              </a:prstGeom>
              <a:blipFill>
                <a:blip r:embed="rId3"/>
                <a:stretch>
                  <a:fillRect l="-1481" t="-1648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Linear Absolute Value Inequalities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following absolute value inequalities.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4−2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&gt;6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+3≤11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5+2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≤−3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5+2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≥−3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Linear Absolute Value Inequalities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B2B033E-B8F8-41D1-A44C-7A14CA07447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3507295"/>
                  </p:ext>
                </p:extLst>
              </p:nvPr>
            </p:nvGraphicFramePr>
            <p:xfrm>
              <a:off x="762000" y="1600200"/>
              <a:ext cx="8229600" cy="2560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28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5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4384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370840">
                    <a:tc gridSpan="7"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&gt;</m:t>
                              </m:r>
                              <m:r>
                                <a:rPr sz="2200">
                                  <a:latin typeface="Cambria Math"/>
                                </a:rPr>
                                <m:t>6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can rewrite the inequality without absolute values and begin solving the two independent inequalities.</a:t>
                          </a:r>
                          <a:endParaRPr sz="1800" b="0" dirty="0"/>
                        </a:p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After dividing by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>
                              <a:latin typeface="+mn-lt"/>
                              <a:ea typeface="+mn-ea"/>
                            </a:rPr>
                            <a:t>2</a:t>
                          </a:r>
                          <a:r>
                            <a:rPr sz="1800" b="0" dirty="0"/>
                            <a:t>, we need to reverse the sense of the inequality.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4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6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4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10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:r>
                            <a:rPr sz="2200" dirty="0">
                              <a:latin typeface="Cambria Math"/>
                            </a:rPr>
                            <a:t>2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B2B033E-B8F8-41D1-A44C-7A14CA07447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3507295"/>
                  </p:ext>
                </p:extLst>
              </p:nvPr>
            </p:nvGraphicFramePr>
            <p:xfrm>
              <a:off x="762000" y="1600200"/>
              <a:ext cx="8229600" cy="2560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28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5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4384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26720">
                    <a:tc gridSpan="7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71" r="-42105" b="-522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can rewrite the inequality without absolute values and begin solving the two independent inequalities.</a:t>
                          </a:r>
                          <a:endParaRPr sz="1800" b="0" dirty="0"/>
                        </a:p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After dividing by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>
                              <a:latin typeface="+mn-lt"/>
                              <a:ea typeface="+mn-ea"/>
                            </a:rPr>
                            <a:t>2</a:t>
                          </a:r>
                          <a:r>
                            <a:rPr sz="1800" b="0" dirty="0"/>
                            <a:t>, we need to reverse the sense of the inequality.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8571" r="-698817" b="-4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2857" t="-108571" r="-528571" b="-4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3774" t="-108571" r="-283019" b="-4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5634" r="-698817" b="-3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2857" t="-205634" r="-528571" b="-3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3774" t="-205634" r="-283019" b="-3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:r>
                            <a:rPr sz="2200" dirty="0">
                              <a:latin typeface="Cambria Math"/>
                            </a:rPr>
                            <a:t>2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280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3333" r="-698817" b="-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&gt;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3774" t="-103333" r="-283019" b="-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</a:t>
                          </a:r>
                          <a:r>
                            <a:rPr sz="22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0000" t="-103333" r="-320000" b="-714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8FB7AFDD-E83B-4827-A75A-6CF8EA04D8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4290646"/>
                <a:ext cx="8229600" cy="104335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​The solution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∞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)∪(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∞</m:t>
                    </m:r>
                    <m:r>
                      <a:rPr lang="en-US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​</a:t>
                </a:r>
              </a:p>
            </p:txBody>
          </p:sp>
        </mc:Choice>
        <mc:Fallback xmlns="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8FB7AFDD-E83B-4827-A75A-6CF8EA04D8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290646"/>
                <a:ext cx="8229600" cy="1043354"/>
              </a:xfrm>
              <a:prstGeom prst="rect">
                <a:avLst/>
              </a:prstGeom>
              <a:blipFill>
                <a:blip r:embed="rId3"/>
                <a:stretch>
                  <a:fillRect l="-1481" t="-5848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34CE56A6-2DDB-4A56-B377-3B43A067C6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958255"/>
            <a:ext cx="7315201" cy="7567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150D7C-10C7-7651-1600-8CC8C12FD456}"/>
              </a:ext>
            </a:extLst>
          </p:cNvPr>
          <p:cNvSpPr txBox="1"/>
          <p:nvPr/>
        </p:nvSpPr>
        <p:spPr>
          <a:xfrm>
            <a:off x="4000500" y="564386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/>
              <a:t>Figure 7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Linear Absolute Value Inequalities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1289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47E1D4D-EBC8-4D8C-B266-1E8BFE17AF2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0" y="1169634"/>
              <a:ext cx="8077200" cy="262223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655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117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+3≤11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Isolate the term absolute value expression by subtracting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 from both sides, then dividing both sides by </a:t>
                          </a:r>
                          <a:r>
                            <a:rPr sz="2000" b="0" dirty="0">
                              <a:latin typeface="Cambria Math"/>
                            </a:rPr>
                            <a:t>2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≤4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−4≤3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−2≤4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After rewriting the inequality as described earlier, we have a double inequality to solve.</a:t>
                          </a: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−2≤3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400">
                                  <a:latin typeface="Cambria Math"/>
                                </a:rPr>
                                <m:t>≤6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≤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400">
                                  <a:latin typeface="Cambria Math"/>
                                </a:rPr>
                                <m:t>≤2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47E1D4D-EBC8-4D8C-B266-1E8BFE17AF2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4148580"/>
                  </p:ext>
                </p:extLst>
              </p:nvPr>
            </p:nvGraphicFramePr>
            <p:xfrm>
              <a:off x="838200" y="1169634"/>
              <a:ext cx="8077200" cy="262223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655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117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139783" b="-4893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Isolate the term absolute value expression by subtracting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 from both sides, then dividing both sides by </a:t>
                          </a:r>
                          <a:r>
                            <a:rPr sz="2000" b="0" dirty="0">
                              <a:latin typeface="Cambria Math"/>
                            </a:rPr>
                            <a:t>2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0110" r="-139783" b="-30329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30667" r="-139783" b="-268000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After rewriting the inequality as described earlier, we have a double inequality to solve.</a:t>
                          </a: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75556" r="-139783" b="-123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05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4653" r="-139783" b="-9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69ADFBD8-FF56-4F42-AD3A-286F66C3B3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4002954"/>
                <a:ext cx="8229600" cy="1331046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​Thus, the solution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[−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,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ar-AE" dirty="0"/>
                  <a:t>.</a:t>
                </a:r>
              </a:p>
              <a:p>
                <a:r>
                  <a:rPr lang="ar-AE" dirty="0"/>
                  <a:t>​</a:t>
                </a:r>
              </a:p>
            </p:txBody>
          </p:sp>
        </mc:Choice>
        <mc:Fallback xmlns="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69ADFBD8-FF56-4F42-AD3A-286F66C3B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002954"/>
                <a:ext cx="8229600" cy="1331046"/>
              </a:xfrm>
              <a:prstGeom prst="rect">
                <a:avLst/>
              </a:prstGeom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17AFD8F5-4394-4F66-BD41-6FB9BFC9A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3143" y="4800600"/>
            <a:ext cx="6297714" cy="9815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E0B7AF-0DEB-649C-0295-DC1680E4AFCD}"/>
              </a:ext>
            </a:extLst>
          </p:cNvPr>
          <p:cNvSpPr txBox="1"/>
          <p:nvPr/>
        </p:nvSpPr>
        <p:spPr>
          <a:xfrm>
            <a:off x="3976687" y="5667345"/>
            <a:ext cx="1190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/>
              <a:t>Figure 8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Multiplying Inequalities by Negative Numbers</a:t>
            </a:r>
            <a:r>
              <a:rPr lang="en-US" sz="3200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Consider the following two inequalities: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800" dirty="0"/>
              <a:t>3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sz="2800" dirty="0"/>
              <a:t> 2 and     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sz="2800" dirty="0"/>
              <a:t> 0. Observe what happens if we multiply both sides of each inequality by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/>
              <a:t>1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AutoNum type="arabicPeriod"/>
              <a:defRPr sz="2800"/>
            </a:pPr>
            <a:r>
              <a:rPr lang="en-US" dirty="0"/>
              <a:t>​</a:t>
            </a:r>
            <a:r>
              <a:rPr lang="en-US" sz="2800" dirty="0"/>
              <a:t>The statement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/>
              <a:t>3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dirty="0"/>
              <a:t> 2</a:t>
            </a:r>
            <a:r>
              <a:rPr lang="en-US" sz="2800" dirty="0"/>
              <a:t> is true, but if we multiply both sides by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/>
              <a:t>1</a:t>
            </a:r>
            <a:r>
              <a:rPr lang="en-US" sz="2800" dirty="0"/>
              <a:t>, we obtain the false statement      </a:t>
            </a:r>
            <a:r>
              <a:rPr lang="en-US" dirty="0"/>
              <a:t>3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 </a:t>
            </a:r>
            <a:r>
              <a:rPr lang="en-US" dirty="0"/>
              <a:t>2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Now consider the inequality</a:t>
            </a:r>
            <a:r>
              <a:rPr lang="en-US" i="1" dirty="0"/>
              <a:t> 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dirty="0"/>
              <a:t> 0</a:t>
            </a:r>
            <a:r>
              <a:rPr lang="en-US" sz="2800" dirty="0"/>
              <a:t>. If we multiply both sides by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/>
              <a:t>1</a:t>
            </a:r>
            <a:r>
              <a:rPr lang="en-US" sz="2800" dirty="0"/>
              <a:t>, we have the inequality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r>
              <a:rPr lang="en-US" dirty="0"/>
              <a:t> 0</a:t>
            </a:r>
            <a:r>
              <a:rPr lang="en-US" sz="2800" dirty="0"/>
              <a:t>. But these two statements can't both be true!</a:t>
            </a:r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Linear Absolute Value Inequalities</a:t>
            </a:r>
            <a:r>
              <a:rPr lang="en-US" sz="3200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9670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endParaRPr lang="en-US" dirty="0"/>
          </a:p>
          <a:p>
            <a:pPr>
              <a:defRPr sz="2800"/>
            </a:pP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8641E305-ED3F-459D-A0CE-F71236F36D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13246101"/>
                  </p:ext>
                </p:extLst>
              </p:nvPr>
            </p:nvGraphicFramePr>
            <p:xfrm>
              <a:off x="990600" y="1151878"/>
              <a:ext cx="7696200" cy="13106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3496172562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59592491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ar-AE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ar-AE" sz="2800">
                                  <a:latin typeface="Cambria Math" panose="02040503050406030204" pitchFamily="18" charset="0"/>
                                </a:rPr>
                                <m:t>≤−</m:t>
                              </m:r>
                              <m:r>
                                <a:rPr lang="ar-AE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ar-AE" sz="2800" dirty="0"/>
                            <a:t>  </a:t>
                          </a:r>
                          <a:endParaRPr lang="en-US"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IN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We conclude that the</a:t>
                          </a:r>
                          <a:r>
                            <a:rPr lang="en-US" sz="2000" dirty="0"/>
                            <a:t> solution set is the empty set, as it is impossible for the absolute value of any expression to be negative.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2384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/>
                            <a:t>​The solution is 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∅</m:t>
                              </m:r>
                            </m:oMath>
                          </a14:m>
                          <a:r>
                            <a:rPr lang="en-US" sz="2800" dirty="0"/>
                            <a:t>.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145028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8641E305-ED3F-459D-A0CE-F71236F36D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13246101"/>
                  </p:ext>
                </p:extLst>
              </p:nvPr>
            </p:nvGraphicFramePr>
            <p:xfrm>
              <a:off x="990600" y="1151878"/>
              <a:ext cx="7696200" cy="13106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3496172562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595924916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118" r="-134758" b="-17529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IN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We conclude that the</a:t>
                          </a:r>
                          <a:r>
                            <a:rPr lang="en-US" sz="2000" dirty="0"/>
                            <a:t> solution set is the empty set, as it is impossible for the absolute value of any expression to be negative.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238434"/>
                      </a:ext>
                    </a:extLst>
                  </a:tr>
                  <a:tr h="792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4046" r="-134758" b="-1374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1450283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Solving Linear Absolute Value Inequalities</a:t>
            </a:r>
            <a:r>
              <a:rPr lang="en-US" sz="3200" dirty="0"/>
              <a:t>—Slide 5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8641E305-ED3F-459D-A0CE-F71236F36D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3281642"/>
                  </p:ext>
                </p:extLst>
              </p:nvPr>
            </p:nvGraphicFramePr>
            <p:xfrm>
              <a:off x="838200" y="1075678"/>
              <a:ext cx="7696200" cy="1280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3496172562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59592491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ar-AE" sz="28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ar-A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ar-AE" sz="280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ar-AE" sz="2800">
                                  <a:latin typeface="Cambria Math" panose="02040503050406030204" pitchFamily="18" charset="0"/>
                                </a:rPr>
                                <m:t>≥−</m:t>
                              </m:r>
                              <m:r>
                                <a:rPr lang="ar-AE" sz="28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ar-AE" sz="2800" dirty="0"/>
                            <a:t> </a:t>
                          </a:r>
                          <a:endParaRPr lang="en-US"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/>
                            <a:t>Since every absolute value is greater than or equal to </a:t>
                          </a:r>
                          <a:r>
                            <a:rPr lang="en-US" sz="2000" dirty="0">
                              <a:latin typeface="Cambria Math"/>
                            </a:rPr>
                            <a:t>0</a:t>
                          </a:r>
                          <a:r>
                            <a:rPr lang="en-US" sz="2000" dirty="0"/>
                            <a:t>, the inequality is true for all</a:t>
                          </a:r>
                          <a:r>
                            <a:rPr lang="en-US" sz="2000" baseline="0" dirty="0"/>
                            <a:t> </a:t>
                          </a:r>
                          <a:r>
                            <a:rPr lang="en-US" sz="2000" i="1" baseline="0" dirty="0"/>
                            <a:t>s</a:t>
                          </a:r>
                          <a:r>
                            <a:rPr lang="en-US" sz="2000" dirty="0"/>
                            <a:t>.</a:t>
                          </a:r>
                        </a:p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2384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/>
                            <a:t>The solution is 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US" sz="2800" dirty="0"/>
                            <a:t>.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1450283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8641E305-ED3F-459D-A0CE-F71236F36D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3281642"/>
                  </p:ext>
                </p:extLst>
              </p:nvPr>
            </p:nvGraphicFramePr>
            <p:xfrm>
              <a:off x="838200" y="1075678"/>
              <a:ext cx="7696200" cy="1280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3496172562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595924916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118" r="-134758" b="-148235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/>
                            <a:t>Since every absolute value is greater than or equal to </a:t>
                          </a:r>
                          <a:r>
                            <a:rPr lang="en-US" sz="2000" dirty="0">
                              <a:latin typeface="Cambria Math"/>
                            </a:rPr>
                            <a:t>0</a:t>
                          </a:r>
                          <a:r>
                            <a:rPr lang="en-US" sz="2000" dirty="0"/>
                            <a:t>, the inequality is true for all</a:t>
                          </a:r>
                          <a:r>
                            <a:rPr lang="en-US" sz="2000" baseline="0" dirty="0"/>
                            <a:t> </a:t>
                          </a:r>
                          <a:r>
                            <a:rPr lang="en-US" sz="2000" i="1" baseline="0" dirty="0"/>
                            <a:t>s</a:t>
                          </a:r>
                          <a:r>
                            <a:rPr lang="en-US" sz="2000" dirty="0"/>
                            <a:t>.</a:t>
                          </a:r>
                        </a:p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238434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84" r="-134758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1450283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37AA5E-1FE4-4731-95D9-A1A8F42A86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075678"/>
            <a:ext cx="8229600" cy="4967067"/>
          </a:xfrm>
        </p:spPr>
        <p:txBody>
          <a:bodyPr/>
          <a:lstStyle/>
          <a:p>
            <a:r>
              <a:rPr lang="en-US" dirty="0"/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val="191892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Multiplying Inequalities by Negative Numbers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These examples show that multiplicative cancellation must behave a bit differently for linear inequalities. Note that if we reverse the inequality sign in our results, we actually get true statements. This provides a clue to how we approach multiplicative cancellation in the case of linear inequalities.</a:t>
            </a:r>
          </a:p>
        </p:txBody>
      </p:sp>
    </p:spTree>
    <p:extLst>
      <p:ext uri="{BB962C8B-B14F-4D97-AF65-F5344CB8AC3E}">
        <p14:creationId xmlns:p14="http://schemas.microsoft.com/office/powerpoint/2010/main" val="421725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Cancellation Properties for Inequalities</a:t>
            </a:r>
            <a:r>
              <a:rPr lang="en-US" sz="3200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 the following properties,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, and </a:t>
            </a:r>
            <a:r>
              <a:rPr lang="en-US" sz="2800" i="1" dirty="0"/>
              <a:t>C</a:t>
            </a:r>
            <a:r>
              <a:rPr sz="2800" dirty="0"/>
              <a:t> represent algebraic expressions and</a:t>
            </a:r>
            <a:r>
              <a:rPr lang="en-US" sz="2800" dirty="0"/>
              <a:t> </a:t>
            </a:r>
            <a:r>
              <a:rPr lang="en-US" sz="2800" i="1" dirty="0"/>
              <a:t>D</a:t>
            </a:r>
            <a:r>
              <a:rPr sz="2800" dirty="0"/>
              <a:t> represents a nonzero constant. Each of the properties is stated for the inequality symbol &lt;, but they are also true when the symbol &lt; is replaced with &gt;, ≤, or ≥ and the restrictions on </a:t>
            </a:r>
            <a:r>
              <a:rPr lang="en-US" sz="2800" i="1" dirty="0"/>
              <a:t>D</a:t>
            </a:r>
            <a:r>
              <a:rPr sz="2800" dirty="0"/>
              <a:t> remain the same.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Cancellation Properties for Inequalities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14BB0B4-B42F-4993-A08C-06926507C3B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57200" y="1105523"/>
              <a:ext cx="8229600" cy="4724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Property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2200">
                              <a:solidFill>
                                <a:srgbClr val="000000"/>
                              </a:solidFill>
                            </a:rPr>
                            <a:t>Description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lang="en-US" sz="2200">
                              <a:solidFill>
                                <a:srgbClr val="000000"/>
                              </a:solidFill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US" sz="2200">
                              <a:solidFill>
                                <a:srgbClr val="000000"/>
                              </a:solidFill>
                            </a:rPr>
                            <a:t>, then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US" sz="220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Adding the same quantity to both sides of an inequality results in an equivalent inequality.</a:t>
                          </a:r>
                          <a:endParaRPr lang="en-US" sz="22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/>
                          <a:endParaRPr sz="22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, and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, then </a:t>
                          </a:r>
                          <a:b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If both sides of an inequality are multiplied by a positive constant, the sense of the inequality is unchanged.</a:t>
                          </a:r>
                          <a:endParaRPr lang="en-US" sz="22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/>
                          <a:endParaRPr sz="22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, and </a:t>
                          </a: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, then </a:t>
                          </a:r>
                          <a:b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r>
                            <a:rPr lang="en-US" sz="22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If both sides are multiplied by a negative constant, the sense of the inequality is reversed.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14BB0B4-B42F-4993-A08C-06926507C3B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48961749"/>
                  </p:ext>
                </p:extLst>
              </p:nvPr>
            </p:nvGraphicFramePr>
            <p:xfrm>
              <a:off x="457200" y="1105523"/>
              <a:ext cx="8229600" cy="4724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Property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2200">
                              <a:solidFill>
                                <a:srgbClr val="000000"/>
                              </a:solidFill>
                            </a:rPr>
                            <a:t>Description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432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2340" r="-100000" b="-2089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Adding the same quantity to both sides of an inequality results in an equivalent inequality.</a:t>
                          </a:r>
                          <a:endParaRPr lang="en-US" sz="22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/>
                          <a:endParaRPr sz="22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767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873" r="-100000" b="-687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If both sides of an inequality are multiplied by a positive constant, the sense of the inequality is unchanged.</a:t>
                          </a:r>
                          <a:endParaRPr lang="en-US" sz="22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/>
                          <a:endParaRPr sz="22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0972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4444" r="-1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>
                              <a:solidFill>
                                <a:srgbClr val="000000"/>
                              </a:solidFill>
                            </a:rPr>
                            <a:t>If both sides are multiplied by a negative constant, the sense of the inequality is reversed.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Solving Linear Inequalities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following inequalities, using interval notation to describe the solution set.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:r>
                  <a:rPr sz="280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5−2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≤−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sz="280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:r>
                  <a:rPr sz="2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sz="280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Solving Linear Inequalities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BA8A5364-62C7-4D5E-8D40-A66AF4F1DA2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84966605"/>
                  </p:ext>
                </p:extLst>
              </p:nvPr>
            </p:nvGraphicFramePr>
            <p:xfrm>
              <a:off x="914400" y="1600200"/>
              <a:ext cx="7556818" cy="2682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180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03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500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56833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5−2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/>
                          <a:r>
                            <a:rPr lang="en-US" sz="2000" b="0" dirty="0"/>
                            <a:t>Begin by using the distributive property, then combine like terms.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5−2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−1+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+11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−1+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 </a:t>
                          </a:r>
                          <a:r>
                            <a:rPr sz="240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−12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Now, all we need to do is divide by</a:t>
                          </a:r>
                          <a:r>
                            <a:rPr lang="en-US" sz="2000" b="0" baseline="0" dirty="0"/>
                            <a:t> </a:t>
                          </a:r>
                          <a:r>
                            <a:rPr lang="en-US" sz="20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2000" b="0" dirty="0"/>
                            <a:t>3</a:t>
                          </a:r>
                          <a:r>
                            <a:rPr sz="2000" b="0" dirty="0"/>
                            <a:t>.</a:t>
                          </a:r>
                          <a:r>
                            <a:rPr lang="en-US" sz="2000" b="0" dirty="0"/>
                            <a:t> Note the reversal of the inequality symbol.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 </a:t>
                          </a:r>
                          <a:r>
                            <a:rPr sz="2400">
                              <a:latin typeface="Cambria Math"/>
                            </a:rPr>
                            <a:t>≥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4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BA8A5364-62C7-4D5E-8D40-A66AF4F1DA2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84966605"/>
                  </p:ext>
                </p:extLst>
              </p:nvPr>
            </p:nvGraphicFramePr>
            <p:xfrm>
              <a:off x="914400" y="1600200"/>
              <a:ext cx="7556818" cy="2682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180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03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500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56833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2000" r="-293651" b="-48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7480" t="-12000" r="-230709" b="-488000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l"/>
                          <a:r>
                            <a:rPr lang="en-US" sz="2000" b="0" dirty="0"/>
                            <a:t>Begin by using the distributive property, then combine like terms.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2000" r="-293651" b="-38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7480" t="-112000" r="-230709" b="-388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9211" r="-293651" b="-282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7480" t="-209211" r="-230709" b="-28289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3333" r="-293651" b="-18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 </a:t>
                          </a:r>
                          <a:r>
                            <a:rPr sz="2400">
                              <a:latin typeface="Cambria Math"/>
                            </a:rPr>
                            <a:t>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7480" t="-313333" r="-230709" b="-18666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Now, all we need to do is divide by</a:t>
                          </a:r>
                          <a:r>
                            <a:rPr lang="en-US" sz="2000" b="0" baseline="0" dirty="0"/>
                            <a:t> </a:t>
                          </a:r>
                          <a:r>
                            <a:rPr lang="en-US" sz="20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2000" b="0" dirty="0"/>
                            <a:t>3</a:t>
                          </a:r>
                          <a:r>
                            <a:rPr sz="2000" b="0" dirty="0"/>
                            <a:t>.</a:t>
                          </a:r>
                          <a:r>
                            <a:rPr lang="en-US" sz="2000" b="0" dirty="0"/>
                            <a:t> Note the reversal of the inequality symbol.</a:t>
                          </a:r>
                          <a:endParaRPr sz="2000" b="0" dirty="0"/>
                        </a:p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534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21429" r="-2936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 </a:t>
                          </a:r>
                          <a:r>
                            <a:rPr sz="2400">
                              <a:latin typeface="Cambria Math"/>
                            </a:rPr>
                            <a:t>≥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 </a:t>
                          </a:r>
                          <a:r>
                            <a:rPr sz="2400" dirty="0">
                              <a:latin typeface="Cambria Math"/>
                            </a:rPr>
                            <a:t>4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B7B82A16-5D83-442F-9869-82D97009A3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1554" y="4549364"/>
                <a:ext cx="8229600" cy="632236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​In interval notation, the solution is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ar-AE"/>
                          <m:t>,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ar-AE" dirty="0"/>
                  <a:t>.</a:t>
                </a:r>
              </a:p>
            </p:txBody>
          </p:sp>
        </mc:Choice>
        <mc:Fallback xmlns="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B7B82A16-5D83-442F-9869-82D97009A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54" y="4549364"/>
                <a:ext cx="8229600" cy="632236"/>
              </a:xfrm>
              <a:prstGeom prst="rect">
                <a:avLst/>
              </a:prstGeom>
              <a:blipFill>
                <a:blip r:embed="rId3"/>
                <a:stretch>
                  <a:fillRect l="-1556" t="-11538" b="-9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Solving Linear Inequalities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031CC41E-AD6B-4DE4-A2AD-CBFFC5426AFE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914400" y="1105523"/>
              <a:ext cx="7772400" cy="301707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3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477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657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a:rPr sz="2800">
                                          <a:latin typeface="Cambria Math"/>
                                        </a:rPr>
                                        <m:t>−2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Just as with equations, fractions in inequalities can be eliminated by multiplying both sides by the least common denominator.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800">
                                          <a:latin typeface="Cambria Math"/>
                                        </a:rPr>
                                        <m:t>3</m:t>
                                      </m:r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−2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 dirty="0"/>
                            <a:t> </a:t>
                          </a:r>
                          <a:r>
                            <a:rPr sz="2800" dirty="0">
                              <a:latin typeface="Cambria Math"/>
                            </a:rPr>
                            <a:t>&lt;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800">
                                          <a:latin typeface="Cambria Math"/>
                                        </a:rPr>
                                        <m:t>5</m:t>
                                      </m:r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sz="280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oMath>
                          </a14:m>
                          <a:endParaRPr sz="28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6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5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𝑎</m:t>
                              </m:r>
                            </m:oMath>
                          </a14:m>
                          <a:endParaRPr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6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𝑎</m:t>
                              </m:r>
                              <m:r>
                                <a:rPr sz="2800">
                                  <a:latin typeface="Cambria Math"/>
                                </a:rPr>
                                <m:t>−12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5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𝑎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do not need to multiply or divide by a negative value, the sense of the inequality does not change.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en-US"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𝑎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 dirty="0"/>
                            <a:t> </a:t>
                          </a:r>
                          <a:r>
                            <a:rPr sz="2800" dirty="0">
                              <a:latin typeface="Cambria Math"/>
                            </a:rPr>
                            <a:t>12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031CC41E-AD6B-4DE4-A2AD-CBFFC5426AF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41794132"/>
                  </p:ext>
                </p:extLst>
              </p:nvPr>
            </p:nvGraphicFramePr>
            <p:xfrm>
              <a:off x="914400" y="1105523"/>
              <a:ext cx="7772400" cy="301707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3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477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657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7248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084" r="-299687" b="-337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00" t="-10084" r="-240000" b="-337815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Just as with equations, fractions in inequalities can be eliminated by multiplying both sides by the least common denominator.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3774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8264" r="-299687" b="-232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 dirty="0"/>
                            <a:t> </a:t>
                          </a:r>
                          <a:r>
                            <a:rPr sz="2800" dirty="0">
                              <a:latin typeface="Cambria Math"/>
                            </a:rPr>
                            <a:t>&lt;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00" t="-108264" r="-240000" b="-23223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93023" r="-299687" b="-2267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00" t="-293023" r="-240000" b="-2267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7647" r="-299687" b="-1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00" t="-397647" r="-240000" b="-129412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do not need to multiply or divide by a negative value, the sense of the inequality does not change.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97647" r="-299687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/>
                            <a:t> </a:t>
                          </a:r>
                          <a:r>
                            <a:rPr sz="2800">
                              <a:latin typeface="Cambria Math"/>
                            </a:rPr>
                            <a:t>&lt;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800" dirty="0"/>
                            <a:t> </a:t>
                          </a:r>
                          <a:r>
                            <a:rPr sz="2800" dirty="0">
                              <a:latin typeface="Cambria Math"/>
                            </a:rPr>
                            <a:t>12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20966EBA-8DE4-4C31-BFC1-5D3C7A8321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3400" y="3985846"/>
                <a:ext cx="8229600" cy="256735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dirty="0"/>
                  <a:t>​</a:t>
                </a:r>
              </a:p>
              <a:p>
                <a:pPr>
                  <a:defRPr sz="2800"/>
                </a:pPr>
                <a:r>
                  <a:rPr lang="en-US" dirty="0"/>
                  <a:t>Thus, in interval notation, the solution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∞</m:t>
                        </m:r>
                        <m:r>
                          <m:rPr>
                            <m:nor/>
                          </m:rPr>
                          <a:rPr lang="ar-AE"/>
                          <m:t>,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d>
                  </m:oMath>
                </a14:m>
                <a:r>
                  <a:rPr lang="ar-AE" dirty="0"/>
                  <a:t>.</a:t>
                </a:r>
              </a:p>
            </p:txBody>
          </p:sp>
        </mc:Choice>
        <mc:Fallback xmlns="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20966EBA-8DE4-4C31-BFC1-5D3C7A832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985846"/>
                <a:ext cx="8229600" cy="2567354"/>
              </a:xfrm>
              <a:prstGeom prst="rect">
                <a:avLst/>
              </a:prstGeom>
              <a:blipFill>
                <a:blip r:embed="rId3"/>
                <a:stretch>
                  <a:fillRect l="-1556" t="-2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Graphing Intervals of Real Numbers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Graph the following intervals.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[−3,6]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(−∞,5]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[2,9)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1329</Words>
  <Application>Microsoft Office PowerPoint</Application>
  <PresentationFormat>On-screen Show (4:3)</PresentationFormat>
  <Paragraphs>167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Office Theme</vt:lpstr>
      <vt:lpstr>Section 2.R.5</vt:lpstr>
      <vt:lpstr>Example 1: Multiplying Inequalities by Negative Numbers—Slide 1</vt:lpstr>
      <vt:lpstr>Example 1: Multiplying Inequalities by Negative Numbers—Slide 2</vt:lpstr>
      <vt:lpstr>Properties: Cancellation Properties for Inequalities—Slide 1</vt:lpstr>
      <vt:lpstr>Properties: Cancellation Properties for Inequalities—Slide 2</vt:lpstr>
      <vt:lpstr>Example 2: Solving Linear Inequalities—Slide 1</vt:lpstr>
      <vt:lpstr>Example 2: Solving Linear Inequalities—Slide 2</vt:lpstr>
      <vt:lpstr>Example 2: Solving Linear Inequalities—Slide 3</vt:lpstr>
      <vt:lpstr>Example 3: Graphing Intervals of Real Numbers—Slide 1</vt:lpstr>
      <vt:lpstr>Example 3: Graphing Intervals of Real Numbers—Slide 2</vt:lpstr>
      <vt:lpstr>Example 3: Graphing Intervals of Real Numbers—Slide 3</vt:lpstr>
      <vt:lpstr>Example 3: Graphing Intervals of Real Numbers—Slide 4</vt:lpstr>
      <vt:lpstr>Example 4: Solving Double Linear Inequalities—Slide 1</vt:lpstr>
      <vt:lpstr>Note</vt:lpstr>
      <vt:lpstr>Example 4: Solving Double Linear Inequalities—Slide 2</vt:lpstr>
      <vt:lpstr>Example 4: Solving Double Linear Inequalities—Slide 3</vt:lpstr>
      <vt:lpstr>Example 5: Solving Linear Absolute Value Inequalities—Slide 1</vt:lpstr>
      <vt:lpstr>Example 5: Solving Linear Absolute Value Inequalities—Slide 2</vt:lpstr>
      <vt:lpstr>Example 5: Solving Linear Absolute Value Inequalities—Slide 3</vt:lpstr>
      <vt:lpstr>Example 5: Solving Linear Absolute Value Inequalities—Slide 4</vt:lpstr>
      <vt:lpstr>Example 5: Solving Linear Absolute Value Inequalities—Slide 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253</cp:revision>
  <dcterms:created xsi:type="dcterms:W3CDTF">2013-04-26T14:43:13Z</dcterms:created>
  <dcterms:modified xsi:type="dcterms:W3CDTF">2025-06-24T17:04:35Z</dcterms:modified>
</cp:coreProperties>
</file>