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7" r:id="rId3"/>
    <p:sldId id="258" r:id="rId4"/>
    <p:sldId id="259" r:id="rId5"/>
    <p:sldId id="260" r:id="rId6"/>
    <p:sldId id="261" r:id="rId7"/>
    <p:sldId id="320" r:id="rId8"/>
    <p:sldId id="264" r:id="rId9"/>
    <p:sldId id="267" r:id="rId10"/>
    <p:sldId id="270" r:id="rId11"/>
    <p:sldId id="273" r:id="rId12"/>
    <p:sldId id="277" r:id="rId13"/>
    <p:sldId id="278" r:id="rId14"/>
    <p:sldId id="288" r:id="rId15"/>
    <p:sldId id="279" r:id="rId16"/>
    <p:sldId id="281" r:id="rId17"/>
    <p:sldId id="282" r:id="rId18"/>
    <p:sldId id="283" r:id="rId19"/>
    <p:sldId id="284" r:id="rId20"/>
    <p:sldId id="321" r:id="rId21"/>
    <p:sldId id="285" r:id="rId22"/>
    <p:sldId id="287" r:id="rId23"/>
    <p:sldId id="289" r:id="rId24"/>
    <p:sldId id="290" r:id="rId25"/>
    <p:sldId id="293" r:id="rId26"/>
    <p:sldId id="296" r:id="rId27"/>
  </p:sldIdLst>
  <p:sldSz cx="9144000" cy="6858000" type="screen4x3"/>
  <p:notesSz cx="6858000" cy="9144000"/>
  <p:embeddedFontLst>
    <p:embeddedFont>
      <p:font typeface="Cambria Math" panose="02040503050406030204" pitchFamily="18" charset="0"/>
      <p:regular r:id="rId30"/>
    </p:embeddedFont>
    <p:embeddedFont>
      <p:font typeface="Ti86pc" panose="020B0609020003040203"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3"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01" autoAdjust="0"/>
    <p:restoredTop sz="94660"/>
  </p:normalViewPr>
  <p:slideViewPr>
    <p:cSldViewPr>
      <p:cViewPr varScale="1">
        <p:scale>
          <a:sx n="111" d="100"/>
          <a:sy n="111" d="100"/>
        </p:scale>
        <p:origin x="60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9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0.png"/><Relationship Id="rId1" Type="http://schemas.openxmlformats.org/officeDocument/2006/relationships/slideLayout" Target="../slideLayouts/slideLayout3.xml"/><Relationship Id="rId4" Type="http://schemas.openxmlformats.org/officeDocument/2006/relationships/image" Target="../media/image22.png"/></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Linear Equations in One Variable</a:t>
            </a:r>
          </a:p>
        </p:txBody>
      </p:sp>
      <p:sp>
        <p:nvSpPr>
          <p:cNvPr id="3" name="Title 2"/>
          <p:cNvSpPr>
            <a:spLocks noGrp="1"/>
          </p:cNvSpPr>
          <p:nvPr>
            <p:ph type="title"/>
          </p:nvPr>
        </p:nvSpPr>
        <p:spPr/>
        <p:txBody>
          <a:bodyPr/>
          <a:lstStyle/>
          <a:p>
            <a:r>
              <a:rPr dirty="0"/>
              <a:t>Section </a:t>
            </a:r>
            <a:r>
              <a:rPr lang="en-US" dirty="0"/>
              <a:t>2</a:t>
            </a:r>
            <a:r>
              <a:rPr dirty="0"/>
              <a:t>.</a:t>
            </a:r>
            <a:r>
              <a:rPr lang="en-US" dirty="0"/>
              <a:t>R.4</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D7F80A61-947F-4499-8636-84B49BE73AEF}"/>
                  </a:ext>
                </a:extLst>
              </p:cNvPr>
              <p:cNvGraphicFramePr>
                <a:graphicFrameLocks/>
              </p:cNvGraphicFramePr>
              <p:nvPr>
                <p:extLst>
                  <p:ext uri="{D42A27DB-BD31-4B8C-83A1-F6EECF244321}">
                    <p14:modId xmlns:p14="http://schemas.microsoft.com/office/powerpoint/2010/main" val="3382105996"/>
                  </p:ext>
                </p:extLst>
              </p:nvPr>
            </p:nvGraphicFramePr>
            <p:xfrm>
              <a:off x="838200" y="1105522"/>
              <a:ext cx="7848600" cy="3542677"/>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520982">
                    <a:tc>
                      <a:txBody>
                        <a:bodyPr/>
                        <a:lstStyle/>
                        <a:p>
                          <a:pPr algn="r">
                            <a:defRPr sz="1600"/>
                          </a:pPr>
                          <a:r>
                            <a:rPr sz="2400" dirty="0"/>
                            <a:t>​</a:t>
                          </a:r>
                          <a14:m>
                            <m:oMath xmlns:m="http://schemas.openxmlformats.org/officeDocument/2006/math">
                              <m:r>
                                <a:rPr sz="2400">
                                  <a:latin typeface="Cambria Math"/>
                                </a:rPr>
                                <m:t>0.25</m:t>
                              </m:r>
                              <m:d>
                                <m:dPr>
                                  <m:ctrlPr>
                                    <a:rPr sz="2400" i="1">
                                      <a:latin typeface="Cambria Math" panose="02040503050406030204" pitchFamily="18" charset="0"/>
                                    </a:rPr>
                                  </m:ctrlPr>
                                </m:dPr>
                                <m:e>
                                  <m:r>
                                    <a:rPr sz="2400">
                                      <a:latin typeface="Cambria Math"/>
                                    </a:rPr>
                                    <m:t>𝑥</m:t>
                                  </m:r>
                                  <m:r>
                                    <a:rPr sz="2400">
                                      <a:latin typeface="Cambria Math"/>
                                    </a:rPr>
                                    <m:t>−3</m:t>
                                  </m:r>
                                </m:e>
                              </m:d>
                              <m:r>
                                <a:rPr sz="2400">
                                  <a:latin typeface="Cambria Math"/>
                                </a:rPr>
                                <m:t>+0.08</m:t>
                              </m:r>
                            </m:oMath>
                          </a14:m>
                          <a:endParaRPr sz="2400" dirty="0"/>
                        </a:p>
                      </a:txBody>
                      <a:tcPr/>
                    </a:tc>
                    <a:tc>
                      <a:txBody>
                        <a:bodyPr/>
                        <a:lstStyle/>
                        <a:p>
                          <a:pPr algn="ctr"/>
                          <a:r>
                            <a:rPr sz="2400"/>
                            <a:t>​</a:t>
                          </a:r>
                          <a:r>
                            <a:rPr sz="2400">
                              <a:latin typeface="Cambria Math"/>
                            </a:rPr>
                            <a:t>=</a:t>
                          </a:r>
                        </a:p>
                      </a:txBody>
                      <a:tcPr/>
                    </a:tc>
                    <a:tc>
                      <a:txBody>
                        <a:bodyPr/>
                        <a:lstStyle/>
                        <a:p>
                          <a:pPr algn="l">
                            <a:defRPr sz="1600"/>
                          </a:pPr>
                          <a:r>
                            <a:rPr sz="2400"/>
                            <a:t>​</a:t>
                          </a:r>
                          <a14:m>
                            <m:oMath xmlns:m="http://schemas.openxmlformats.org/officeDocument/2006/math">
                              <m:r>
                                <a:rPr sz="2400">
                                  <a:latin typeface="Cambria Math"/>
                                </a:rPr>
                                <m:t>0.15</m:t>
                              </m:r>
                              <m:r>
                                <a:rPr sz="2400">
                                  <a:latin typeface="Cambria Math"/>
                                </a:rPr>
                                <m:t>𝑥</m:t>
                              </m:r>
                            </m:oMath>
                          </a14:m>
                          <a:endParaRPr sz="2400"/>
                        </a:p>
                      </a:txBody>
                      <a:tcPr/>
                    </a:tc>
                    <a:tc rowSpan="5">
                      <a:txBody>
                        <a:bodyPr/>
                        <a:lstStyle/>
                        <a:p>
                          <a:pPr algn="l">
                            <a:defRPr b="1"/>
                          </a:pPr>
                          <a:r>
                            <a:rPr sz="1800" b="0" dirty="0"/>
                            <a:t>One approach to solving an equation with decimals is to multiply both sides by the</a:t>
                          </a:r>
                          <a:r>
                            <a:rPr lang="en-US" sz="1800" b="0" dirty="0"/>
                            <a:t> </a:t>
                          </a:r>
                          <a:r>
                            <a:rPr lang="en-IN" sz="1800" b="0" i="0" kern="1200" dirty="0">
                              <a:solidFill>
                                <a:schemeClr val="tx1"/>
                              </a:solidFill>
                              <a:effectLst/>
                              <a:latin typeface="+mn-lt"/>
                              <a:ea typeface="+mn-ea"/>
                              <a:cs typeface="+mn-cs"/>
                            </a:rPr>
                            <a:t>appropriate</a:t>
                          </a:r>
                          <a:r>
                            <a:rPr sz="1800" b="0" dirty="0"/>
                            <a:t> power of </a:t>
                          </a:r>
                          <a:r>
                            <a:rPr sz="1800" b="0" dirty="0">
                              <a:latin typeface="Cambria Math"/>
                            </a:rPr>
                            <a:t>10</a:t>
                          </a:r>
                          <a:r>
                            <a:rPr sz="1800" b="0" dirty="0"/>
                            <a:t> t</a:t>
                          </a:r>
                          <a:r>
                            <a:rPr lang="en-US" sz="1800" b="0" dirty="0"/>
                            <a:t>o</a:t>
                          </a:r>
                          <a:r>
                            <a:rPr sz="1800" b="0" dirty="0"/>
                            <a:t> eliminate the decimals. In this problem, multiplying both sides by </a:t>
                          </a:r>
                          <a:r>
                            <a:rPr sz="1800" b="0" dirty="0">
                              <a:latin typeface="Cambria Math"/>
                            </a:rPr>
                            <a:t>100</a:t>
                          </a:r>
                          <a:r>
                            <a:rPr sz="1800" b="0" dirty="0"/>
                            <a:t> results in a simpler linear equation. Another approach is to </a:t>
                          </a:r>
                          <a:r>
                            <a:rPr lang="en-US" sz="1800" b="0" dirty="0"/>
                            <a:t>retain</a:t>
                          </a:r>
                          <a:r>
                            <a:rPr sz="1800" b="0" dirty="0"/>
                            <a:t> the decimals throughout the solution process.</a:t>
                          </a:r>
                        </a:p>
                      </a:txBody>
                      <a:tcPr/>
                    </a:tc>
                    <a:extLst>
                      <a:ext uri="{0D108BD9-81ED-4DB2-BD59-A6C34878D82A}">
                        <a16:rowId xmlns:a16="http://schemas.microsoft.com/office/drawing/2014/main" val="10000"/>
                      </a:ext>
                    </a:extLst>
                  </a:tr>
                  <a:tr h="520982">
                    <a:tc>
                      <a:txBody>
                        <a:bodyPr/>
                        <a:lstStyle/>
                        <a:p>
                          <a:pPr algn="r">
                            <a:defRPr sz="1600"/>
                          </a:pPr>
                          <a:r>
                            <a:rPr sz="2400"/>
                            <a:t>​</a:t>
                          </a:r>
                          <a14:m>
                            <m:oMath xmlns:m="http://schemas.openxmlformats.org/officeDocument/2006/math">
                              <m:r>
                                <a:rPr sz="2400">
                                  <a:latin typeface="Cambria Math"/>
                                </a:rPr>
                                <m:t>25</m:t>
                              </m:r>
                              <m:d>
                                <m:dPr>
                                  <m:ctrlPr>
                                    <a:rPr sz="2400" i="1">
                                      <a:latin typeface="Cambria Math" panose="02040503050406030204" pitchFamily="18" charset="0"/>
                                    </a:rPr>
                                  </m:ctrlPr>
                                </m:dPr>
                                <m:e>
                                  <m:r>
                                    <a:rPr sz="2400">
                                      <a:latin typeface="Cambria Math"/>
                                    </a:rPr>
                                    <m:t>𝑥</m:t>
                                  </m:r>
                                  <m:r>
                                    <a:rPr sz="2400">
                                      <a:latin typeface="Cambria Math"/>
                                    </a:rPr>
                                    <m:t>−3</m:t>
                                  </m:r>
                                </m:e>
                              </m:d>
                              <m:r>
                                <a:rPr sz="2400">
                                  <a:latin typeface="Cambria Math"/>
                                </a:rPr>
                                <m:t>+8</m:t>
                              </m:r>
                            </m:oMath>
                          </a14:m>
                          <a:endParaRPr sz="2400"/>
                        </a:p>
                      </a:txBody>
                      <a:tcPr/>
                    </a:tc>
                    <a:tc>
                      <a:txBody>
                        <a:bodyPr/>
                        <a:lstStyle/>
                        <a:p>
                          <a:pPr algn="ctr"/>
                          <a:r>
                            <a:rPr sz="2400"/>
                            <a:t>​</a:t>
                          </a:r>
                          <a:r>
                            <a:rPr sz="2400">
                              <a:latin typeface="Cambria Math"/>
                            </a:rPr>
                            <a:t>=</a:t>
                          </a:r>
                        </a:p>
                      </a:txBody>
                      <a:tcPr/>
                    </a:tc>
                    <a:tc>
                      <a:txBody>
                        <a:bodyPr/>
                        <a:lstStyle/>
                        <a:p>
                          <a:pPr algn="l">
                            <a:defRPr sz="1600"/>
                          </a:pPr>
                          <a:r>
                            <a:rPr sz="2400"/>
                            <a:t>​</a:t>
                          </a:r>
                          <a14:m>
                            <m:oMath xmlns:m="http://schemas.openxmlformats.org/officeDocument/2006/math">
                              <m:r>
                                <a:rPr sz="2400">
                                  <a:latin typeface="Cambria Math"/>
                                </a:rPr>
                                <m:t>15</m:t>
                              </m:r>
                              <m:r>
                                <a:rPr sz="2400">
                                  <a:latin typeface="Cambria Math"/>
                                </a:rPr>
                                <m:t>𝑥</m:t>
                              </m:r>
                            </m:oMath>
                          </a14:m>
                          <a:endParaRPr sz="2400"/>
                        </a:p>
                      </a:txBody>
                      <a:tcPr/>
                    </a:tc>
                    <a:tc vMerge="1">
                      <a:txBody>
                        <a:bodyPr/>
                        <a:lstStyle/>
                        <a:p>
                          <a:pPr algn="l"/>
                          <a:endParaRPr/>
                        </a:p>
                      </a:txBody>
                      <a:tcPr/>
                    </a:tc>
                    <a:extLst>
                      <a:ext uri="{0D108BD9-81ED-4DB2-BD59-A6C34878D82A}">
                        <a16:rowId xmlns:a16="http://schemas.microsoft.com/office/drawing/2014/main" val="10001"/>
                      </a:ext>
                    </a:extLst>
                  </a:tr>
                  <a:tr h="520982">
                    <a:tc>
                      <a:txBody>
                        <a:bodyPr/>
                        <a:lstStyle/>
                        <a:p>
                          <a:pPr algn="r">
                            <a:defRPr sz="1600"/>
                          </a:pPr>
                          <a:r>
                            <a:rPr sz="2400"/>
                            <a:t>​</a:t>
                          </a:r>
                          <a14:m>
                            <m:oMath xmlns:m="http://schemas.openxmlformats.org/officeDocument/2006/math">
                              <m:r>
                                <a:rPr sz="2400">
                                  <a:latin typeface="Cambria Math"/>
                                </a:rPr>
                                <m:t>25</m:t>
                              </m:r>
                              <m:r>
                                <a:rPr sz="2400">
                                  <a:latin typeface="Cambria Math"/>
                                </a:rPr>
                                <m:t>𝑥</m:t>
                              </m:r>
                              <m:r>
                                <a:rPr sz="2400">
                                  <a:latin typeface="Cambria Math"/>
                                </a:rPr>
                                <m:t>−75+8</m:t>
                              </m:r>
                            </m:oMath>
                          </a14:m>
                          <a:endParaRPr sz="2400"/>
                        </a:p>
                      </a:txBody>
                      <a:tcPr/>
                    </a:tc>
                    <a:tc>
                      <a:txBody>
                        <a:bodyPr/>
                        <a:lstStyle/>
                        <a:p>
                          <a:pPr algn="ctr"/>
                          <a:r>
                            <a:rPr sz="2400"/>
                            <a:t>​</a:t>
                          </a:r>
                          <a:r>
                            <a:rPr sz="2400">
                              <a:latin typeface="Cambria Math"/>
                            </a:rPr>
                            <a:t>=</a:t>
                          </a:r>
                        </a:p>
                      </a:txBody>
                      <a:tcPr/>
                    </a:tc>
                    <a:tc>
                      <a:txBody>
                        <a:bodyPr/>
                        <a:lstStyle/>
                        <a:p>
                          <a:pPr algn="l">
                            <a:defRPr sz="1600"/>
                          </a:pPr>
                          <a:r>
                            <a:rPr sz="2400"/>
                            <a:t>​</a:t>
                          </a:r>
                          <a14:m>
                            <m:oMath xmlns:m="http://schemas.openxmlformats.org/officeDocument/2006/math">
                              <m:r>
                                <a:rPr sz="2400">
                                  <a:latin typeface="Cambria Math"/>
                                </a:rPr>
                                <m:t>15</m:t>
                              </m:r>
                              <m:r>
                                <a:rPr sz="2400">
                                  <a:latin typeface="Cambria Math"/>
                                </a:rPr>
                                <m:t>𝑥</m:t>
                              </m:r>
                            </m:oMath>
                          </a14:m>
                          <a:endParaRPr sz="2400"/>
                        </a:p>
                      </a:txBody>
                      <a:tcPr/>
                    </a:tc>
                    <a:tc vMerge="1">
                      <a:txBody>
                        <a:bodyPr/>
                        <a:lstStyle/>
                        <a:p>
                          <a:pPr algn="l"/>
                          <a:endParaRPr/>
                        </a:p>
                      </a:txBody>
                      <a:tcPr/>
                    </a:tc>
                    <a:extLst>
                      <a:ext uri="{0D108BD9-81ED-4DB2-BD59-A6C34878D82A}">
                        <a16:rowId xmlns:a16="http://schemas.microsoft.com/office/drawing/2014/main" val="10002"/>
                      </a:ext>
                    </a:extLst>
                  </a:tr>
                  <a:tr h="520982">
                    <a:tc>
                      <a:txBody>
                        <a:bodyPr/>
                        <a:lstStyle/>
                        <a:p>
                          <a:pPr algn="r">
                            <a:defRPr sz="1600"/>
                          </a:pPr>
                          <a:r>
                            <a:rPr sz="2400"/>
                            <a:t>​</a:t>
                          </a:r>
                          <a14:m>
                            <m:oMath xmlns:m="http://schemas.openxmlformats.org/officeDocument/2006/math">
                              <m:r>
                                <a:rPr sz="2400">
                                  <a:latin typeface="Cambria Math"/>
                                </a:rPr>
                                <m:t>10</m:t>
                              </m:r>
                              <m:r>
                                <a:rPr sz="2400">
                                  <a:latin typeface="Cambria Math"/>
                                </a:rPr>
                                <m:t>𝑥</m:t>
                              </m:r>
                            </m:oMath>
                          </a14:m>
                          <a:endParaRPr sz="2400"/>
                        </a:p>
                      </a:txBody>
                      <a:tcPr/>
                    </a:tc>
                    <a:tc>
                      <a:txBody>
                        <a:bodyPr/>
                        <a:lstStyle/>
                        <a:p>
                          <a:pPr algn="ctr"/>
                          <a:r>
                            <a:rPr sz="2400" dirty="0"/>
                            <a:t>​</a:t>
                          </a:r>
                          <a:r>
                            <a:rPr sz="2400" dirty="0">
                              <a:latin typeface="Cambria Math"/>
                            </a:rPr>
                            <a:t>=</a:t>
                          </a:r>
                        </a:p>
                      </a:txBody>
                      <a:tcPr/>
                    </a:tc>
                    <a:tc>
                      <a:txBody>
                        <a:bodyPr/>
                        <a:lstStyle/>
                        <a:p>
                          <a:pPr algn="l"/>
                          <a:r>
                            <a:rPr sz="2400" dirty="0"/>
                            <a:t>​</a:t>
                          </a:r>
                          <a:r>
                            <a:rPr sz="2400" dirty="0">
                              <a:latin typeface="Cambria Math"/>
                            </a:rPr>
                            <a:t>67</a:t>
                          </a:r>
                        </a:p>
                      </a:txBody>
                      <a:tcPr/>
                    </a:tc>
                    <a:tc vMerge="1">
                      <a:txBody>
                        <a:bodyPr/>
                        <a:lstStyle/>
                        <a:p>
                          <a:pPr algn="l"/>
                          <a:endParaRPr dirty="0"/>
                        </a:p>
                      </a:txBody>
                      <a:tcPr/>
                    </a:tc>
                    <a:extLst>
                      <a:ext uri="{0D108BD9-81ED-4DB2-BD59-A6C34878D82A}">
                        <a16:rowId xmlns:a16="http://schemas.microsoft.com/office/drawing/2014/main" val="10003"/>
                      </a:ext>
                    </a:extLst>
                  </a:tr>
                  <a:tr h="1458749">
                    <a:tc>
                      <a:txBody>
                        <a:bodyPr/>
                        <a:lstStyle/>
                        <a:p>
                          <a:pPr algn="r">
                            <a:defRPr sz="1600"/>
                          </a:pPr>
                          <a:r>
                            <a:rPr lang="en-US" sz="2400" dirty="0"/>
                            <a:t> </a:t>
                          </a:r>
                          <a14:m>
                            <m:oMath xmlns:m="http://schemas.openxmlformats.org/officeDocument/2006/math">
                              <m:r>
                                <a:rPr sz="2400">
                                  <a:latin typeface="Cambria Math"/>
                                </a:rPr>
                                <m:t>𝑥</m:t>
                              </m:r>
                            </m:oMath>
                          </a14:m>
                          <a:endParaRPr sz="2400" dirty="0"/>
                        </a:p>
                      </a:txBody>
                      <a:tcPr/>
                    </a:tc>
                    <a:tc>
                      <a:txBody>
                        <a:bodyPr/>
                        <a:lstStyle/>
                        <a:p>
                          <a:pPr algn="ctr"/>
                          <a:r>
                            <a:rPr sz="2400" dirty="0"/>
                            <a:t>​</a:t>
                          </a:r>
                          <a:r>
                            <a:rPr sz="2400" dirty="0">
                              <a:latin typeface="Cambria Math"/>
                            </a:rPr>
                            <a:t>=</a:t>
                          </a:r>
                        </a:p>
                      </a:txBody>
                      <a:tcPr/>
                    </a:tc>
                    <a:tc>
                      <a:txBody>
                        <a:bodyPr/>
                        <a:lstStyle/>
                        <a:p>
                          <a:pPr algn="l"/>
                          <a:r>
                            <a:rPr sz="2400" dirty="0"/>
                            <a:t>​</a:t>
                          </a:r>
                          <a:r>
                            <a:rPr sz="2400" dirty="0">
                              <a:latin typeface="Cambria Math"/>
                            </a:rPr>
                            <a:t>6.7</a:t>
                          </a:r>
                        </a:p>
                      </a:txBody>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D7F80A61-947F-4499-8636-84B49BE73AEF}"/>
                  </a:ext>
                </a:extLst>
              </p:cNvPr>
              <p:cNvGraphicFramePr>
                <a:graphicFrameLocks/>
              </p:cNvGraphicFramePr>
              <p:nvPr>
                <p:extLst>
                  <p:ext uri="{D42A27DB-BD31-4B8C-83A1-F6EECF244321}">
                    <p14:modId xmlns:p14="http://schemas.microsoft.com/office/powerpoint/2010/main" val="3382105996"/>
                  </p:ext>
                </p:extLst>
              </p:nvPr>
            </p:nvGraphicFramePr>
            <p:xfrm>
              <a:off x="838200" y="1105522"/>
              <a:ext cx="7848600" cy="3542677"/>
            </p:xfrm>
            <a:graphic>
              <a:graphicData uri="http://schemas.openxmlformats.org/drawingml/2006/table">
                <a:tbl>
                  <a:tblPr firstRow="1" bandRow="1">
                    <a:tableStyleId>{2D5ABB26-0587-4C30-8999-92F81FD0307C}</a:tableStyleId>
                  </a:tblPr>
                  <a:tblGrid>
                    <a:gridCol w="2743200">
                      <a:extLst>
                        <a:ext uri="{9D8B030D-6E8A-4147-A177-3AD203B41FA5}">
                          <a16:colId xmlns:a16="http://schemas.microsoft.com/office/drawing/2014/main" val="20000"/>
                        </a:ext>
                      </a:extLst>
                    </a:gridCol>
                    <a:gridCol w="533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3200400">
                      <a:extLst>
                        <a:ext uri="{9D8B030D-6E8A-4147-A177-3AD203B41FA5}">
                          <a16:colId xmlns:a16="http://schemas.microsoft.com/office/drawing/2014/main" val="20003"/>
                        </a:ext>
                      </a:extLst>
                    </a:gridCol>
                  </a:tblGrid>
                  <a:tr h="520982">
                    <a:tc>
                      <a:txBody>
                        <a:bodyPr/>
                        <a:lstStyle/>
                        <a:p>
                          <a:endParaRPr lang="en-US"/>
                        </a:p>
                      </a:txBody>
                      <a:tcPr>
                        <a:blipFill>
                          <a:blip r:embed="rId2"/>
                          <a:stretch>
                            <a:fillRect t="-11628" r="-186222" b="-576744"/>
                          </a:stretch>
                        </a:blipFill>
                      </a:tcPr>
                    </a:tc>
                    <a:tc>
                      <a:txBody>
                        <a:bodyPr/>
                        <a:lstStyle/>
                        <a:p>
                          <a:pPr algn="ctr"/>
                          <a:r>
                            <a:rPr sz="2400"/>
                            <a:t>​</a:t>
                          </a:r>
                          <a:r>
                            <a:rPr sz="2400">
                              <a:latin typeface="Cambria Math"/>
                            </a:rPr>
                            <a:t>=</a:t>
                          </a:r>
                        </a:p>
                      </a:txBody>
                      <a:tcPr/>
                    </a:tc>
                    <a:tc>
                      <a:txBody>
                        <a:bodyPr/>
                        <a:lstStyle/>
                        <a:p>
                          <a:endParaRPr lang="en-US"/>
                        </a:p>
                      </a:txBody>
                      <a:tcPr>
                        <a:blipFill>
                          <a:blip r:embed="rId2"/>
                          <a:stretch>
                            <a:fillRect l="-239111" t="-11628" r="-233333" b="-576744"/>
                          </a:stretch>
                        </a:blipFill>
                      </a:tcPr>
                    </a:tc>
                    <a:tc rowSpan="5">
                      <a:txBody>
                        <a:bodyPr/>
                        <a:lstStyle/>
                        <a:p>
                          <a:pPr algn="l">
                            <a:defRPr b="1"/>
                          </a:pPr>
                          <a:r>
                            <a:rPr sz="1800" b="0" dirty="0"/>
                            <a:t>One approach to solving an equation with decimals is to multiply both sides by the</a:t>
                          </a:r>
                          <a:r>
                            <a:rPr lang="en-US" sz="1800" b="0" dirty="0"/>
                            <a:t> </a:t>
                          </a:r>
                          <a:r>
                            <a:rPr lang="en-IN" sz="1800" b="0" i="0" kern="1200" dirty="0">
                              <a:solidFill>
                                <a:schemeClr val="tx1"/>
                              </a:solidFill>
                              <a:effectLst/>
                              <a:latin typeface="+mn-lt"/>
                              <a:ea typeface="+mn-ea"/>
                              <a:cs typeface="+mn-cs"/>
                            </a:rPr>
                            <a:t>appropriate</a:t>
                          </a:r>
                          <a:r>
                            <a:rPr sz="1800" b="0" dirty="0"/>
                            <a:t> power of </a:t>
                          </a:r>
                          <a:r>
                            <a:rPr sz="1800" b="0" dirty="0">
                              <a:latin typeface="Cambria Math"/>
                            </a:rPr>
                            <a:t>10</a:t>
                          </a:r>
                          <a:r>
                            <a:rPr sz="1800" b="0" dirty="0"/>
                            <a:t> t</a:t>
                          </a:r>
                          <a:r>
                            <a:rPr lang="en-US" sz="1800" b="0" dirty="0"/>
                            <a:t>o</a:t>
                          </a:r>
                          <a:r>
                            <a:rPr sz="1800" b="0" dirty="0"/>
                            <a:t> eliminate the decimals. In this problem, multiplying both sides by </a:t>
                          </a:r>
                          <a:r>
                            <a:rPr sz="1800" b="0" dirty="0">
                              <a:latin typeface="Cambria Math"/>
                            </a:rPr>
                            <a:t>100</a:t>
                          </a:r>
                          <a:r>
                            <a:rPr sz="1800" b="0" dirty="0"/>
                            <a:t> results in a simpler linear equation. Another approach is to </a:t>
                          </a:r>
                          <a:r>
                            <a:rPr lang="en-US" sz="1800" b="0" dirty="0"/>
                            <a:t>retain</a:t>
                          </a:r>
                          <a:r>
                            <a:rPr sz="1800" b="0" dirty="0"/>
                            <a:t> the decimals throughout the solution process.</a:t>
                          </a:r>
                        </a:p>
                      </a:txBody>
                      <a:tcPr/>
                    </a:tc>
                    <a:extLst>
                      <a:ext uri="{0D108BD9-81ED-4DB2-BD59-A6C34878D82A}">
                        <a16:rowId xmlns:a16="http://schemas.microsoft.com/office/drawing/2014/main" val="10000"/>
                      </a:ext>
                    </a:extLst>
                  </a:tr>
                  <a:tr h="520982">
                    <a:tc>
                      <a:txBody>
                        <a:bodyPr/>
                        <a:lstStyle/>
                        <a:p>
                          <a:endParaRPr lang="en-US"/>
                        </a:p>
                      </a:txBody>
                      <a:tcPr>
                        <a:blipFill>
                          <a:blip r:embed="rId2"/>
                          <a:stretch>
                            <a:fillRect t="-112941" r="-186222" b="-483529"/>
                          </a:stretch>
                        </a:blipFill>
                      </a:tcPr>
                    </a:tc>
                    <a:tc>
                      <a:txBody>
                        <a:bodyPr/>
                        <a:lstStyle/>
                        <a:p>
                          <a:pPr algn="ctr"/>
                          <a:r>
                            <a:rPr sz="2400"/>
                            <a:t>​</a:t>
                          </a:r>
                          <a:r>
                            <a:rPr sz="2400">
                              <a:latin typeface="Cambria Math"/>
                            </a:rPr>
                            <a:t>=</a:t>
                          </a:r>
                        </a:p>
                      </a:txBody>
                      <a:tcPr/>
                    </a:tc>
                    <a:tc>
                      <a:txBody>
                        <a:bodyPr/>
                        <a:lstStyle/>
                        <a:p>
                          <a:endParaRPr lang="en-US"/>
                        </a:p>
                      </a:txBody>
                      <a:tcPr>
                        <a:blipFill>
                          <a:blip r:embed="rId2"/>
                          <a:stretch>
                            <a:fillRect l="-239111" t="-112941" r="-233333" b="-483529"/>
                          </a:stretch>
                        </a:blipFill>
                      </a:tcPr>
                    </a:tc>
                    <a:tc vMerge="1">
                      <a:txBody>
                        <a:bodyPr/>
                        <a:lstStyle/>
                        <a:p>
                          <a:pPr algn="l"/>
                          <a:endParaRPr/>
                        </a:p>
                      </a:txBody>
                      <a:tcPr/>
                    </a:tc>
                    <a:extLst>
                      <a:ext uri="{0D108BD9-81ED-4DB2-BD59-A6C34878D82A}">
                        <a16:rowId xmlns:a16="http://schemas.microsoft.com/office/drawing/2014/main" val="10001"/>
                      </a:ext>
                    </a:extLst>
                  </a:tr>
                  <a:tr h="520982">
                    <a:tc>
                      <a:txBody>
                        <a:bodyPr/>
                        <a:lstStyle/>
                        <a:p>
                          <a:endParaRPr lang="en-US"/>
                        </a:p>
                      </a:txBody>
                      <a:tcPr>
                        <a:blipFill>
                          <a:blip r:embed="rId2"/>
                          <a:stretch>
                            <a:fillRect t="-210465" r="-186222" b="-377907"/>
                          </a:stretch>
                        </a:blipFill>
                      </a:tcPr>
                    </a:tc>
                    <a:tc>
                      <a:txBody>
                        <a:bodyPr/>
                        <a:lstStyle/>
                        <a:p>
                          <a:pPr algn="ctr"/>
                          <a:r>
                            <a:rPr sz="2400"/>
                            <a:t>​</a:t>
                          </a:r>
                          <a:r>
                            <a:rPr sz="2400">
                              <a:latin typeface="Cambria Math"/>
                            </a:rPr>
                            <a:t>=</a:t>
                          </a:r>
                        </a:p>
                      </a:txBody>
                      <a:tcPr/>
                    </a:tc>
                    <a:tc>
                      <a:txBody>
                        <a:bodyPr/>
                        <a:lstStyle/>
                        <a:p>
                          <a:endParaRPr lang="en-US"/>
                        </a:p>
                      </a:txBody>
                      <a:tcPr>
                        <a:blipFill>
                          <a:blip r:embed="rId2"/>
                          <a:stretch>
                            <a:fillRect l="-239111" t="-210465" r="-233333" b="-377907"/>
                          </a:stretch>
                        </a:blipFill>
                      </a:tcPr>
                    </a:tc>
                    <a:tc vMerge="1">
                      <a:txBody>
                        <a:bodyPr/>
                        <a:lstStyle/>
                        <a:p>
                          <a:pPr algn="l"/>
                          <a:endParaRPr/>
                        </a:p>
                      </a:txBody>
                      <a:tcPr/>
                    </a:tc>
                    <a:extLst>
                      <a:ext uri="{0D108BD9-81ED-4DB2-BD59-A6C34878D82A}">
                        <a16:rowId xmlns:a16="http://schemas.microsoft.com/office/drawing/2014/main" val="10002"/>
                      </a:ext>
                    </a:extLst>
                  </a:tr>
                  <a:tr h="520982">
                    <a:tc>
                      <a:txBody>
                        <a:bodyPr/>
                        <a:lstStyle/>
                        <a:p>
                          <a:endParaRPr lang="en-US"/>
                        </a:p>
                      </a:txBody>
                      <a:tcPr>
                        <a:blipFill>
                          <a:blip r:embed="rId2"/>
                          <a:stretch>
                            <a:fillRect t="-314118" r="-186222" b="-282353"/>
                          </a:stretch>
                        </a:blipFill>
                      </a:tcPr>
                    </a:tc>
                    <a:tc>
                      <a:txBody>
                        <a:bodyPr/>
                        <a:lstStyle/>
                        <a:p>
                          <a:pPr algn="ctr"/>
                          <a:r>
                            <a:rPr sz="2400" dirty="0"/>
                            <a:t>​</a:t>
                          </a:r>
                          <a:r>
                            <a:rPr sz="2400" dirty="0">
                              <a:latin typeface="Cambria Math"/>
                            </a:rPr>
                            <a:t>=</a:t>
                          </a:r>
                        </a:p>
                      </a:txBody>
                      <a:tcPr/>
                    </a:tc>
                    <a:tc>
                      <a:txBody>
                        <a:bodyPr/>
                        <a:lstStyle/>
                        <a:p>
                          <a:pPr algn="l"/>
                          <a:r>
                            <a:rPr sz="2400" dirty="0"/>
                            <a:t>​</a:t>
                          </a:r>
                          <a:r>
                            <a:rPr sz="2400" dirty="0">
                              <a:latin typeface="Cambria Math"/>
                            </a:rPr>
                            <a:t>67</a:t>
                          </a:r>
                        </a:p>
                      </a:txBody>
                      <a:tcPr/>
                    </a:tc>
                    <a:tc vMerge="1">
                      <a:txBody>
                        <a:bodyPr/>
                        <a:lstStyle/>
                        <a:p>
                          <a:pPr algn="l"/>
                          <a:endParaRPr dirty="0"/>
                        </a:p>
                      </a:txBody>
                      <a:tcPr/>
                    </a:tc>
                    <a:extLst>
                      <a:ext uri="{0D108BD9-81ED-4DB2-BD59-A6C34878D82A}">
                        <a16:rowId xmlns:a16="http://schemas.microsoft.com/office/drawing/2014/main" val="10003"/>
                      </a:ext>
                    </a:extLst>
                  </a:tr>
                  <a:tr h="1458749">
                    <a:tc>
                      <a:txBody>
                        <a:bodyPr/>
                        <a:lstStyle/>
                        <a:p>
                          <a:endParaRPr lang="en-US"/>
                        </a:p>
                      </a:txBody>
                      <a:tcPr>
                        <a:blipFill>
                          <a:blip r:embed="rId2"/>
                          <a:stretch>
                            <a:fillRect t="-146667" r="-186222"/>
                          </a:stretch>
                        </a:blipFill>
                      </a:tcPr>
                    </a:tc>
                    <a:tc>
                      <a:txBody>
                        <a:bodyPr/>
                        <a:lstStyle/>
                        <a:p>
                          <a:pPr algn="ctr"/>
                          <a:r>
                            <a:rPr sz="2400" dirty="0"/>
                            <a:t>​</a:t>
                          </a:r>
                          <a:r>
                            <a:rPr sz="2400" dirty="0">
                              <a:latin typeface="Cambria Math"/>
                            </a:rPr>
                            <a:t>=</a:t>
                          </a:r>
                        </a:p>
                      </a:txBody>
                      <a:tcPr/>
                    </a:tc>
                    <a:tc>
                      <a:txBody>
                        <a:bodyPr/>
                        <a:lstStyle/>
                        <a:p>
                          <a:pPr algn="l"/>
                          <a:r>
                            <a:rPr sz="2400" dirty="0"/>
                            <a:t>​</a:t>
                          </a:r>
                          <a:r>
                            <a:rPr sz="2400" dirty="0">
                              <a:latin typeface="Cambria Math"/>
                            </a:rPr>
                            <a:t>6.7</a:t>
                          </a:r>
                        </a:p>
                      </a:txBody>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5"/>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DEEE8FE-EAD4-4873-AC33-08334CE27AD8}"/>
                  </a:ext>
                </a:extLst>
              </p:cNvPr>
              <p:cNvGraphicFramePr>
                <a:graphicFrameLocks/>
              </p:cNvGraphicFramePr>
              <p:nvPr>
                <p:extLst>
                  <p:ext uri="{D42A27DB-BD31-4B8C-83A1-F6EECF244321}">
                    <p14:modId xmlns:p14="http://schemas.microsoft.com/office/powerpoint/2010/main" val="2060364633"/>
                  </p:ext>
                </p:extLst>
              </p:nvPr>
            </p:nvGraphicFramePr>
            <p:xfrm>
              <a:off x="914400" y="1105523"/>
              <a:ext cx="7772400" cy="210312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gridCol w="3276600">
                      <a:extLst>
                        <a:ext uri="{9D8B030D-6E8A-4147-A177-3AD203B41FA5}">
                          <a16:colId xmlns:a16="http://schemas.microsoft.com/office/drawing/2014/main" val="20003"/>
                        </a:ext>
                      </a:extLst>
                    </a:gridCol>
                  </a:tblGrid>
                  <a:tr h="370840">
                    <a:tc>
                      <a:txBody>
                        <a:bodyPr/>
                        <a:lstStyle/>
                        <a:p>
                          <a:pPr algn="l">
                            <a:defRPr sz="1600"/>
                          </a:pPr>
                          <a:r>
                            <a:rPr sz="2400"/>
                            <a:t>​</a:t>
                          </a:r>
                          <a14:m>
                            <m:oMath xmlns:m="http://schemas.openxmlformats.org/officeDocument/2006/math">
                              <m:r>
                                <a:rPr sz="2400">
                                  <a:latin typeface="Cambria Math"/>
                                </a:rPr>
                                <m:t>5</m:t>
                              </m:r>
                              <m:r>
                                <a:rPr sz="2400">
                                  <a:latin typeface="Cambria Math"/>
                                </a:rPr>
                                <m:t>𝑥</m:t>
                              </m:r>
                              <m:r>
                                <a:rPr sz="2400">
                                  <a:latin typeface="Cambria Math"/>
                                </a:rPr>
                                <m:t>+12</m:t>
                              </m:r>
                            </m:oMath>
                          </a14:m>
                          <a:endParaRPr sz="2400"/>
                        </a:p>
                      </a:txBody>
                      <a:tcPr/>
                    </a:tc>
                    <a:tc>
                      <a:txBody>
                        <a:bodyPr/>
                        <a:lstStyle/>
                        <a:p>
                          <a:pPr algn="l"/>
                          <a:r>
                            <a:rPr sz="2400" dirty="0"/>
                            <a:t>​</a:t>
                          </a:r>
                          <a:r>
                            <a:rPr sz="2400" dirty="0">
                              <a:latin typeface="Cambria Math"/>
                            </a:rPr>
                            <a:t>=</a:t>
                          </a:r>
                        </a:p>
                      </a:txBody>
                      <a:tcPr/>
                    </a:tc>
                    <a:tc>
                      <a:txBody>
                        <a:bodyPr/>
                        <a:lstStyle/>
                        <a:p>
                          <a:pPr algn="l">
                            <a:defRPr sz="1600"/>
                          </a:pPr>
                          <a:r>
                            <a:rPr sz="2400"/>
                            <a:t>​</a:t>
                          </a:r>
                          <a14:m>
                            <m:oMath xmlns:m="http://schemas.openxmlformats.org/officeDocument/2006/math">
                              <m:r>
                                <a:rPr sz="2400">
                                  <a:latin typeface="Cambria Math"/>
                                </a:rPr>
                                <m:t>5</m:t>
                              </m:r>
                              <m:d>
                                <m:dPr>
                                  <m:ctrlPr>
                                    <a:rPr sz="2400" i="1">
                                      <a:latin typeface="Cambria Math" panose="02040503050406030204" pitchFamily="18" charset="0"/>
                                    </a:rPr>
                                  </m:ctrlPr>
                                </m:dPr>
                                <m:e>
                                  <m:r>
                                    <a:rPr sz="2400">
                                      <a:latin typeface="Cambria Math"/>
                                    </a:rPr>
                                    <m:t>𝑥</m:t>
                                  </m:r>
                                  <m:r>
                                    <a:rPr sz="2400">
                                      <a:latin typeface="Cambria Math"/>
                                    </a:rPr>
                                    <m:t>+3</m:t>
                                  </m:r>
                                </m:e>
                              </m:d>
                              <m:r>
                                <a:rPr sz="2400">
                                  <a:latin typeface="Cambria Math"/>
                                </a:rPr>
                                <m:t>−3</m:t>
                              </m:r>
                            </m:oMath>
                          </a14:m>
                          <a:endParaRPr sz="2400"/>
                        </a:p>
                      </a:txBody>
                      <a:tcPr/>
                    </a:tc>
                    <a:tc rowSpan="2">
                      <a:txBody>
                        <a:bodyPr/>
                        <a:lstStyle/>
                        <a:p>
                          <a:pPr algn="l">
                            <a:defRPr sz="1600" b="1"/>
                          </a:pPr>
                          <a:endParaRPr sz="1800" b="0" dirty="0"/>
                        </a:p>
                      </a:txBody>
                      <a:tcPr/>
                    </a:tc>
                    <a:extLst>
                      <a:ext uri="{0D108BD9-81ED-4DB2-BD59-A6C34878D82A}">
                        <a16:rowId xmlns:a16="http://schemas.microsoft.com/office/drawing/2014/main" val="10000"/>
                      </a:ext>
                    </a:extLst>
                  </a:tr>
                  <a:tr h="370840">
                    <a:tc>
                      <a:txBody>
                        <a:bodyPr/>
                        <a:lstStyle/>
                        <a:p>
                          <a:pPr algn="l">
                            <a:defRPr sz="1600"/>
                          </a:pPr>
                          <a:r>
                            <a:rPr sz="2400"/>
                            <a:t>​</a:t>
                          </a:r>
                          <a14:m>
                            <m:oMath xmlns:m="http://schemas.openxmlformats.org/officeDocument/2006/math">
                              <m:r>
                                <a:rPr sz="2400">
                                  <a:latin typeface="Cambria Math"/>
                                </a:rPr>
                                <m:t>5</m:t>
                              </m:r>
                              <m:r>
                                <a:rPr sz="2400">
                                  <a:latin typeface="Cambria Math"/>
                                </a:rPr>
                                <m:t>𝑥</m:t>
                              </m:r>
                              <m:r>
                                <a:rPr sz="2400">
                                  <a:latin typeface="Cambria Math"/>
                                </a:rPr>
                                <m:t>+12</m:t>
                              </m:r>
                            </m:oMath>
                          </a14:m>
                          <a:endParaRPr sz="2400"/>
                        </a:p>
                      </a:txBody>
                      <a:tcPr/>
                    </a:tc>
                    <a:tc>
                      <a:txBody>
                        <a:bodyPr/>
                        <a:lstStyle/>
                        <a:p>
                          <a:pPr algn="l"/>
                          <a:r>
                            <a:rPr sz="2400"/>
                            <a:t>​</a:t>
                          </a:r>
                          <a:r>
                            <a:rPr sz="2400">
                              <a:latin typeface="Cambria Math"/>
                            </a:rPr>
                            <a:t>=</a:t>
                          </a:r>
                        </a:p>
                      </a:txBody>
                      <a:tcPr/>
                    </a:tc>
                    <a:tc>
                      <a:txBody>
                        <a:bodyPr/>
                        <a:lstStyle/>
                        <a:p>
                          <a:pPr algn="l">
                            <a:defRPr sz="1600"/>
                          </a:pPr>
                          <a:r>
                            <a:rPr sz="2400"/>
                            <a:t>​</a:t>
                          </a:r>
                          <a14:m>
                            <m:oMath xmlns:m="http://schemas.openxmlformats.org/officeDocument/2006/math">
                              <m:r>
                                <a:rPr sz="2400">
                                  <a:latin typeface="Cambria Math"/>
                                </a:rPr>
                                <m:t>5</m:t>
                              </m:r>
                              <m:r>
                                <a:rPr sz="2400">
                                  <a:latin typeface="Cambria Math"/>
                                </a:rPr>
                                <m:t>𝑥</m:t>
                              </m:r>
                              <m:r>
                                <a:rPr sz="2400">
                                  <a:latin typeface="Cambria Math"/>
                                </a:rPr>
                                <m:t>+15−3</m:t>
                              </m:r>
                            </m:oMath>
                          </a14:m>
                          <a:endParaRPr sz="2400"/>
                        </a:p>
                      </a:txBody>
                      <a:tcPr/>
                    </a:tc>
                    <a:tc vMerge="1">
                      <a:txBody>
                        <a:bodyPr/>
                        <a:lstStyle/>
                        <a:p>
                          <a:pPr algn="l"/>
                          <a:endParaRPr dirty="0"/>
                        </a:p>
                      </a:txBody>
                      <a:tcPr/>
                    </a:tc>
                    <a:extLst>
                      <a:ext uri="{0D108BD9-81ED-4DB2-BD59-A6C34878D82A}">
                        <a16:rowId xmlns:a16="http://schemas.microsoft.com/office/drawing/2014/main" val="10001"/>
                      </a:ext>
                    </a:extLst>
                  </a:tr>
                  <a:tr h="370840">
                    <a:tc>
                      <a:txBody>
                        <a:bodyPr/>
                        <a:lstStyle/>
                        <a:p>
                          <a:pPr algn="l">
                            <a:defRPr sz="1600"/>
                          </a:pPr>
                          <a:r>
                            <a:rPr sz="2400"/>
                            <a:t>​</a:t>
                          </a:r>
                          <a14:m>
                            <m:oMath xmlns:m="http://schemas.openxmlformats.org/officeDocument/2006/math">
                              <m:r>
                                <a:rPr sz="2400">
                                  <a:latin typeface="Cambria Math"/>
                                </a:rPr>
                                <m:t>5</m:t>
                              </m:r>
                              <m:r>
                                <a:rPr sz="2400">
                                  <a:latin typeface="Cambria Math"/>
                                </a:rPr>
                                <m:t>𝑥</m:t>
                              </m:r>
                              <m:r>
                                <a:rPr sz="2400">
                                  <a:latin typeface="Cambria Math"/>
                                </a:rPr>
                                <m:t>−5</m:t>
                              </m:r>
                              <m:r>
                                <a:rPr sz="2400">
                                  <a:latin typeface="Cambria Math"/>
                                </a:rPr>
                                <m:t>𝑥</m:t>
                              </m:r>
                            </m:oMath>
                          </a14:m>
                          <a:endParaRPr sz="2400"/>
                        </a:p>
                      </a:txBody>
                      <a:tcPr/>
                    </a:tc>
                    <a:tc>
                      <a:txBody>
                        <a:bodyPr/>
                        <a:lstStyle/>
                        <a:p>
                          <a:pPr algn="l"/>
                          <a:r>
                            <a:rPr sz="2400"/>
                            <a:t>​</a:t>
                          </a:r>
                          <a:r>
                            <a:rPr sz="2400">
                              <a:latin typeface="Cambria Math"/>
                            </a:rPr>
                            <a:t>=</a:t>
                          </a:r>
                        </a:p>
                      </a:txBody>
                      <a:tcPr/>
                    </a:tc>
                    <a:tc>
                      <a:txBody>
                        <a:bodyPr/>
                        <a:lstStyle/>
                        <a:p>
                          <a:pPr algn="l">
                            <a:defRPr sz="1600"/>
                          </a:pPr>
                          <a:r>
                            <a:rPr sz="2400"/>
                            <a:t>​</a:t>
                          </a:r>
                          <a14:m>
                            <m:oMath xmlns:m="http://schemas.openxmlformats.org/officeDocument/2006/math">
                              <m:r>
                                <a:rPr sz="2400">
                                  <a:latin typeface="Cambria Math"/>
                                </a:rPr>
                                <m:t>15−3−12</m:t>
                              </m:r>
                            </m:oMath>
                          </a14:m>
                          <a:endParaRPr sz="2400"/>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In this problem, the variable cancels out, and we are left with a true statement.</a:t>
                          </a:r>
                        </a:p>
                        <a:p>
                          <a:pPr algn="l"/>
                          <a:endParaRPr dirty="0"/>
                        </a:p>
                      </a:txBody>
                      <a:tcPr/>
                    </a:tc>
                    <a:extLst>
                      <a:ext uri="{0D108BD9-81ED-4DB2-BD59-A6C34878D82A}">
                        <a16:rowId xmlns:a16="http://schemas.microsoft.com/office/drawing/2014/main" val="10002"/>
                      </a:ext>
                    </a:extLst>
                  </a:tr>
                  <a:tr h="370840">
                    <a:tc>
                      <a:txBody>
                        <a:bodyPr/>
                        <a:lstStyle/>
                        <a:p>
                          <a:pPr algn="r"/>
                          <a:r>
                            <a:rPr sz="2400" dirty="0"/>
                            <a:t>​</a:t>
                          </a:r>
                          <a:r>
                            <a:rPr sz="2400" dirty="0">
                              <a:latin typeface="Cambria Math"/>
                            </a:rPr>
                            <a:t>0</a:t>
                          </a:r>
                        </a:p>
                      </a:txBody>
                      <a:tcPr/>
                    </a:tc>
                    <a:tc>
                      <a:txBody>
                        <a:bodyPr/>
                        <a:lstStyle/>
                        <a:p>
                          <a:pPr algn="l"/>
                          <a:r>
                            <a:rPr sz="2400"/>
                            <a:t>​</a:t>
                          </a:r>
                          <a:r>
                            <a:rPr sz="2400">
                              <a:latin typeface="Cambria Math"/>
                            </a:rPr>
                            <a:t>=</a:t>
                          </a:r>
                        </a:p>
                      </a:txBody>
                      <a:tcPr/>
                    </a:tc>
                    <a:tc>
                      <a:txBody>
                        <a:bodyPr/>
                        <a:lstStyle/>
                        <a:p>
                          <a:pPr algn="l"/>
                          <a:r>
                            <a:rPr sz="2400" dirty="0"/>
                            <a:t>​</a:t>
                          </a:r>
                          <a:r>
                            <a:rPr sz="2400" dirty="0">
                              <a:latin typeface="Cambria Math"/>
                            </a:rPr>
                            <a:t>0</a:t>
                          </a:r>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2DEEE8FE-EAD4-4873-AC33-08334CE27AD8}"/>
                  </a:ext>
                </a:extLst>
              </p:cNvPr>
              <p:cNvGraphicFramePr>
                <a:graphicFrameLocks/>
              </p:cNvGraphicFramePr>
              <p:nvPr>
                <p:extLst>
                  <p:ext uri="{D42A27DB-BD31-4B8C-83A1-F6EECF244321}">
                    <p14:modId xmlns:p14="http://schemas.microsoft.com/office/powerpoint/2010/main" val="2060364633"/>
                  </p:ext>
                </p:extLst>
              </p:nvPr>
            </p:nvGraphicFramePr>
            <p:xfrm>
              <a:off x="914400" y="1105523"/>
              <a:ext cx="7772400" cy="2103120"/>
            </p:xfrm>
            <a:graphic>
              <a:graphicData uri="http://schemas.openxmlformats.org/drawingml/2006/table">
                <a:tbl>
                  <a:tblPr firstRow="1" bandRow="1">
                    <a:tableStyleId>{2D5ABB26-0587-4C30-8999-92F81FD0307C}</a:tableStyleId>
                  </a:tblPr>
                  <a:tblGrid>
                    <a:gridCol w="13716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gridCol w="3276600">
                      <a:extLst>
                        <a:ext uri="{9D8B030D-6E8A-4147-A177-3AD203B41FA5}">
                          <a16:colId xmlns:a16="http://schemas.microsoft.com/office/drawing/2014/main" val="20003"/>
                        </a:ext>
                      </a:extLst>
                    </a:gridCol>
                  </a:tblGrid>
                  <a:tr h="457200">
                    <a:tc>
                      <a:txBody>
                        <a:bodyPr/>
                        <a:lstStyle/>
                        <a:p>
                          <a:endParaRPr lang="en-US"/>
                        </a:p>
                      </a:txBody>
                      <a:tcPr>
                        <a:blipFill>
                          <a:blip r:embed="rId2"/>
                          <a:stretch>
                            <a:fillRect t="-13333" r="-466667" b="-361333"/>
                          </a:stretch>
                        </a:blipFill>
                      </a:tcPr>
                    </a:tc>
                    <a:tc>
                      <a:txBody>
                        <a:bodyPr/>
                        <a:lstStyle/>
                        <a:p>
                          <a:pPr algn="l"/>
                          <a:r>
                            <a:rPr sz="2400" dirty="0"/>
                            <a:t>​</a:t>
                          </a:r>
                          <a:r>
                            <a:rPr sz="2400" dirty="0">
                              <a:latin typeface="Cambria Math"/>
                            </a:rPr>
                            <a:t>=</a:t>
                          </a:r>
                        </a:p>
                      </a:txBody>
                      <a:tcPr/>
                    </a:tc>
                    <a:tc>
                      <a:txBody>
                        <a:bodyPr/>
                        <a:lstStyle/>
                        <a:p>
                          <a:endParaRPr lang="en-US"/>
                        </a:p>
                      </a:txBody>
                      <a:tcPr>
                        <a:blipFill>
                          <a:blip r:embed="rId2"/>
                          <a:stretch>
                            <a:fillRect l="-68493" t="-13333" r="-122603" b="-361333"/>
                          </a:stretch>
                        </a:blipFill>
                      </a:tcPr>
                    </a:tc>
                    <a:tc rowSpan="2">
                      <a:txBody>
                        <a:bodyPr/>
                        <a:lstStyle/>
                        <a:p>
                          <a:pPr algn="l">
                            <a:defRPr sz="1600" b="1"/>
                          </a:pPr>
                          <a:endParaRPr sz="1800" b="0" dirty="0"/>
                        </a:p>
                      </a:txBody>
                      <a:tcPr/>
                    </a:tc>
                    <a:extLst>
                      <a:ext uri="{0D108BD9-81ED-4DB2-BD59-A6C34878D82A}">
                        <a16:rowId xmlns:a16="http://schemas.microsoft.com/office/drawing/2014/main" val="10000"/>
                      </a:ext>
                    </a:extLst>
                  </a:tr>
                  <a:tr h="457200">
                    <a:tc>
                      <a:txBody>
                        <a:bodyPr/>
                        <a:lstStyle/>
                        <a:p>
                          <a:endParaRPr lang="en-US"/>
                        </a:p>
                      </a:txBody>
                      <a:tcPr>
                        <a:blipFill>
                          <a:blip r:embed="rId2"/>
                          <a:stretch>
                            <a:fillRect t="-113333" r="-466667" b="-261333"/>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68493" t="-113333" r="-122603" b="-261333"/>
                          </a:stretch>
                        </a:blipFill>
                      </a:tcPr>
                    </a:tc>
                    <a:tc vMerge="1">
                      <a:txBody>
                        <a:bodyPr/>
                        <a:lstStyle/>
                        <a:p>
                          <a:pPr algn="l"/>
                          <a:endParaRPr dirty="0"/>
                        </a:p>
                      </a:txBody>
                      <a:tcPr/>
                    </a:tc>
                    <a:extLst>
                      <a:ext uri="{0D108BD9-81ED-4DB2-BD59-A6C34878D82A}">
                        <a16:rowId xmlns:a16="http://schemas.microsoft.com/office/drawing/2014/main" val="10001"/>
                      </a:ext>
                    </a:extLst>
                  </a:tr>
                  <a:tr h="457200">
                    <a:tc>
                      <a:txBody>
                        <a:bodyPr/>
                        <a:lstStyle/>
                        <a:p>
                          <a:endParaRPr lang="en-US"/>
                        </a:p>
                      </a:txBody>
                      <a:tcPr>
                        <a:blipFill>
                          <a:blip r:embed="rId2"/>
                          <a:stretch>
                            <a:fillRect t="-210526" r="-466667" b="-157895"/>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68493" t="-210526" r="-122603" b="-157895"/>
                          </a:stretch>
                        </a:blip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In this problem, the variable cancels out, and we are left with a true statement.</a:t>
                          </a:r>
                        </a:p>
                        <a:p>
                          <a:pPr algn="l"/>
                          <a:endParaRPr dirty="0"/>
                        </a:p>
                      </a:txBody>
                      <a:tcPr/>
                    </a:tc>
                    <a:extLst>
                      <a:ext uri="{0D108BD9-81ED-4DB2-BD59-A6C34878D82A}">
                        <a16:rowId xmlns:a16="http://schemas.microsoft.com/office/drawing/2014/main" val="10002"/>
                      </a:ext>
                    </a:extLst>
                  </a:tr>
                  <a:tr h="731520">
                    <a:tc>
                      <a:txBody>
                        <a:bodyPr/>
                        <a:lstStyle/>
                        <a:p>
                          <a:pPr algn="r"/>
                          <a:r>
                            <a:rPr sz="2400" dirty="0"/>
                            <a:t>​</a:t>
                          </a:r>
                          <a:r>
                            <a:rPr sz="2400" dirty="0">
                              <a:latin typeface="Cambria Math"/>
                            </a:rPr>
                            <a:t>0</a:t>
                          </a:r>
                        </a:p>
                      </a:txBody>
                      <a:tcPr/>
                    </a:tc>
                    <a:tc>
                      <a:txBody>
                        <a:bodyPr/>
                        <a:lstStyle/>
                        <a:p>
                          <a:pPr algn="l"/>
                          <a:r>
                            <a:rPr sz="2400"/>
                            <a:t>​</a:t>
                          </a:r>
                          <a:r>
                            <a:rPr sz="2400">
                              <a:latin typeface="Cambria Math"/>
                            </a:rPr>
                            <a:t>=</a:t>
                          </a:r>
                        </a:p>
                      </a:txBody>
                      <a:tcPr/>
                    </a:tc>
                    <a:tc>
                      <a:txBody>
                        <a:bodyPr/>
                        <a:lstStyle/>
                        <a:p>
                          <a:pPr algn="l"/>
                          <a:r>
                            <a:rPr sz="2400" dirty="0"/>
                            <a:t>​</a:t>
                          </a:r>
                          <a:r>
                            <a:rPr sz="2400" dirty="0">
                              <a:latin typeface="Cambria Math"/>
                            </a:rPr>
                            <a:t>0</a:t>
                          </a:r>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
        <p:nvSpPr>
          <p:cNvPr id="5" name="Text Placeholder 2">
            <a:extLst>
              <a:ext uri="{FF2B5EF4-FFF2-40B4-BE49-F238E27FC236}">
                <a16:creationId xmlns:a16="http://schemas.microsoft.com/office/drawing/2014/main" id="{BDB44410-AD70-46A4-BC8C-6EB4D16250DF}"/>
              </a:ext>
            </a:extLst>
          </p:cNvPr>
          <p:cNvSpPr txBox="1">
            <a:spLocks/>
          </p:cNvSpPr>
          <p:nvPr/>
        </p:nvSpPr>
        <p:spPr>
          <a:xfrm>
            <a:off x="457200" y="3124200"/>
            <a:ext cx="8229600" cy="2704513"/>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​Thus, the equation is an identity. The solution set is all real numbers, ℝ.</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p>
        </p:txBody>
      </p:sp>
      <p:sp>
        <p:nvSpPr>
          <p:cNvPr id="3" name="Text Placeholder 2"/>
          <p:cNvSpPr>
            <a:spLocks noGrp="1"/>
          </p:cNvSpPr>
          <p:nvPr>
            <p:ph type="body" sz="quarter" idx="10"/>
          </p:nvPr>
        </p:nvSpPr>
        <p:spPr>
          <a:ln>
            <a:solidFill>
              <a:srgbClr val="FF0000"/>
            </a:solidFill>
          </a:ln>
        </p:spPr>
        <p:txBody>
          <a:bodyPr>
            <a:normAutofit/>
          </a:bodyPr>
          <a:lstStyle/>
          <a:p>
            <a:r>
              <a:rPr sz="2800" dirty="0"/>
              <a:t>A word of warning: the apparent solutions obtained by the </a:t>
            </a:r>
            <a:r>
              <a:rPr lang="en-US" dirty="0"/>
              <a:t>previous</a:t>
            </a:r>
            <a:r>
              <a:rPr sz="2800" dirty="0"/>
              <a:t> method may not solve the original absolute value equation! Absolute value equations are one class of equations (there are others, as we shall see) in which it is very important to check your final answer in the original equation. An apparent solution that does not solve the original problem is called an </a:t>
            </a:r>
            <a:r>
              <a:rPr sz="2800" b="1" dirty="0"/>
              <a:t>extraneous solution</a:t>
            </a:r>
            <a:r>
              <a:rPr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Solve the absolute value equations.</a:t>
                </a:r>
              </a:p>
              <a:p>
                <a:pPr marL="514350" indent="-514350">
                  <a:buFont typeface="+mj-lt"/>
                  <a:buAutoNum type="alphaLcPeriod"/>
                  <a:defRPr sz="2800"/>
                </a:pPr>
                <a:r>
                  <a:rPr dirty="0"/>
                  <a:t>​</a:t>
                </a:r>
                <a14:m>
                  <m:oMath xmlns:m="http://schemas.openxmlformats.org/officeDocument/2006/math">
                    <m:d>
                      <m:dPr>
                        <m:begChr m:val="|"/>
                        <m:endChr m:val="|"/>
                        <m:ctrlPr>
                          <a:rPr i="1">
                            <a:latin typeface="Cambria Math" panose="02040503050406030204" pitchFamily="18" charset="0"/>
                          </a:rPr>
                        </m:ctrlPr>
                      </m:dPr>
                      <m:e>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−2</m:t>
                        </m:r>
                      </m:e>
                    </m:d>
                    <m:r>
                      <a:rPr>
                        <a:latin typeface="Cambria Math" panose="02040503050406030204" pitchFamily="18" charset="0"/>
                      </a:rPr>
                      <m:t>=1</m:t>
                    </m:r>
                  </m:oMath>
                </a14:m>
                <a:endParaRPr dirty="0"/>
              </a:p>
              <a:p>
                <a:pPr marL="514350" indent="-514350">
                  <a:buFont typeface="+mj-lt"/>
                  <a:buAutoNum type="alphaLcPeriod" startAt="2"/>
                  <a:defRPr sz="2800"/>
                </a:pPr>
                <a:r>
                  <a:rPr dirty="0"/>
                  <a:t>​</a:t>
                </a:r>
                <a14:m>
                  <m:oMath xmlns:m="http://schemas.openxmlformats.org/officeDocument/2006/math">
                    <m:d>
                      <m:dPr>
                        <m:begChr m:val="|"/>
                        <m:endChr m:val="|"/>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−4</m:t>
                        </m:r>
                      </m:e>
                    </m:d>
                    <m:r>
                      <a:rPr>
                        <a:latin typeface="Cambria Math" panose="02040503050406030204" pitchFamily="18" charset="0"/>
                      </a:rPr>
                      <m:t>=</m:t>
                    </m:r>
                    <m:d>
                      <m:dPr>
                        <m:begChr m:val="|"/>
                        <m:endChr m:val="|"/>
                        <m:ctrlPr>
                          <a:rPr i="1">
                            <a:latin typeface="Cambria Math" panose="02040503050406030204" pitchFamily="18" charset="0"/>
                          </a:rPr>
                        </m:ctrlPr>
                      </m:dPr>
                      <m:e>
                        <m:r>
                          <a:rPr>
                            <a:latin typeface="Cambria Math" panose="02040503050406030204" pitchFamily="18" charset="0"/>
                          </a:rPr>
                          <m:t>2</m:t>
                        </m:r>
                        <m:r>
                          <a:rPr>
                            <a:latin typeface="Cambria Math" panose="02040503050406030204" pitchFamily="18" charset="0"/>
                          </a:rPr>
                          <m:t>𝑥</m:t>
                        </m:r>
                        <m:r>
                          <a:rPr>
                            <a:latin typeface="Cambria Math" panose="02040503050406030204" pitchFamily="18" charset="0"/>
                          </a:rPr>
                          <m:t>+1</m:t>
                        </m:r>
                      </m:e>
                    </m:d>
                  </m:oMath>
                </a14:m>
                <a:endParaRPr dirty="0"/>
              </a:p>
              <a:p>
                <a:pPr marL="514350" indent="-514350">
                  <a:buFont typeface="+mj-lt"/>
                  <a:buAutoNum type="alphaLcPeriod" startAt="3"/>
                  <a:defRPr sz="2800"/>
                </a:pPr>
                <a:r>
                  <a:rPr dirty="0"/>
                  <a:t>​</a:t>
                </a:r>
                <a14:m>
                  <m:oMath xmlns:m="http://schemas.openxmlformats.org/officeDocument/2006/math">
                    <m:d>
                      <m:dPr>
                        <m:begChr m:val="|"/>
                        <m:endChr m:val="|"/>
                        <m:ctrlPr>
                          <a:rPr i="1">
                            <a:latin typeface="Cambria Math" panose="02040503050406030204" pitchFamily="18" charset="0"/>
                          </a:rPr>
                        </m:ctrlPr>
                      </m:dPr>
                      <m:e>
                        <m:r>
                          <a:rPr>
                            <a:latin typeface="Cambria Math" panose="02040503050406030204" pitchFamily="18" charset="0"/>
                          </a:rPr>
                          <m:t>6</m:t>
                        </m:r>
                        <m:r>
                          <a:rPr>
                            <a:latin typeface="Cambria Math" panose="02040503050406030204" pitchFamily="18" charset="0"/>
                          </a:rPr>
                          <m:t>𝑥</m:t>
                        </m:r>
                        <m:r>
                          <a:rPr>
                            <a:latin typeface="Cambria Math" panose="02040503050406030204" pitchFamily="18" charset="0"/>
                          </a:rPr>
                          <m:t>−7</m:t>
                        </m:r>
                      </m:e>
                    </m:d>
                    <m:r>
                      <a:rPr>
                        <a:latin typeface="Cambria Math" panose="02040503050406030204" pitchFamily="18" charset="0"/>
                      </a:rPr>
                      <m:t>+5=3</m:t>
                    </m:r>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p>
        </p:txBody>
      </p:sp>
      <p:sp>
        <p:nvSpPr>
          <p:cNvPr id="3" name="Text Placeholder 2"/>
          <p:cNvSpPr>
            <a:spLocks noGrp="1"/>
          </p:cNvSpPr>
          <p:nvPr>
            <p:ph type="body" sz="quarter" idx="10"/>
          </p:nvPr>
        </p:nvSpPr>
        <p:spPr>
          <a:ln>
            <a:solidFill>
              <a:srgbClr val="FF0000"/>
            </a:solidFill>
          </a:ln>
        </p:spPr>
        <p:txBody>
          <a:bodyPr>
            <a:normAutofit/>
          </a:bodyPr>
          <a:lstStyle/>
          <a:p>
            <a:r>
              <a:rPr sz="2800"/>
              <a:t>Begin by rewriting each absolute value term as two new equations, one with a positive sign and one with a negative sign.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9FB486C-87A3-44D3-BC55-A6CBB4C460BB}"/>
                  </a:ext>
                </a:extLst>
              </p:cNvPr>
              <p:cNvGraphicFramePr>
                <a:graphicFrameLocks/>
              </p:cNvGraphicFramePr>
              <p:nvPr>
                <p:extLst>
                  <p:ext uri="{D42A27DB-BD31-4B8C-83A1-F6EECF244321}">
                    <p14:modId xmlns:p14="http://schemas.microsoft.com/office/powerpoint/2010/main" val="3834023472"/>
                  </p:ext>
                </p:extLst>
              </p:nvPr>
            </p:nvGraphicFramePr>
            <p:xfrm>
              <a:off x="914400" y="1600200"/>
              <a:ext cx="8077200" cy="303295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370840">
                    <a:tc gridSpan="5">
                      <a:txBody>
                        <a:bodyPr/>
                        <a:lstStyle/>
                        <a:p>
                          <a:pPr algn="ctr">
                            <a:defRPr sz="14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3</m:t>
                                  </m:r>
                                  <m:r>
                                    <a:rPr sz="2400">
                                      <a:latin typeface="Cambria Math"/>
                                    </a:rPr>
                                    <m:t>𝑥</m:t>
                                  </m:r>
                                  <m:r>
                                    <a:rPr sz="2400">
                                      <a:latin typeface="Cambria Math"/>
                                    </a:rPr>
                                    <m:t>−2</m:t>
                                  </m:r>
                                </m:e>
                              </m:d>
                              <m:r>
                                <a:rPr sz="2400">
                                  <a:latin typeface="Cambria Math"/>
                                </a:rPr>
                                <m:t>=1</m:t>
                              </m:r>
                            </m:oMath>
                          </a14:m>
                          <a:endParaRPr sz="2400" dirty="0"/>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a:txBody>
                        <a:bodyPr/>
                        <a:lstStyle/>
                        <a:p>
                          <a:pPr algn="l">
                            <a:defRPr sz="1400" b="1"/>
                          </a:pPr>
                          <a:r>
                            <a:rPr lang="en-US" sz="1800" b="0" dirty="0"/>
                            <a:t>Rewrite the absolute value equation without absolute value bars.</a:t>
                          </a:r>
                          <a:endParaRPr sz="1800" b="0" dirty="0"/>
                        </a:p>
                      </a:txBody>
                      <a:tcPr/>
                    </a:tc>
                    <a:extLst>
                      <a:ext uri="{0D108BD9-81ED-4DB2-BD59-A6C34878D82A}">
                        <a16:rowId xmlns:a16="http://schemas.microsoft.com/office/drawing/2014/main" val="10000"/>
                      </a:ext>
                    </a:extLst>
                  </a:tr>
                  <a:tr h="228600">
                    <a:tc rowSpan="2">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−2</m:t>
                              </m:r>
                            </m:oMath>
                          </a14:m>
                          <a:endParaRPr sz="2400" dirty="0"/>
                        </a:p>
                      </a:txBody>
                      <a:tcPr/>
                    </a:tc>
                    <a:tc rowSpan="2">
                      <a:txBody>
                        <a:bodyPr/>
                        <a:lstStyle/>
                        <a:p>
                          <a:pPr algn="l">
                            <a:defRPr sz="1400"/>
                          </a:pPr>
                          <a:r>
                            <a:rPr sz="2400" dirty="0"/>
                            <a:t>​</a:t>
                          </a:r>
                          <a14:m>
                            <m:oMath xmlns:m="http://schemas.openxmlformats.org/officeDocument/2006/math">
                              <m:r>
                                <a:rPr sz="2400">
                                  <a:latin typeface="Cambria Math"/>
                                </a:rPr>
                                <m:t>=1</m:t>
                              </m:r>
                            </m:oMath>
                          </a14:m>
                          <a:endParaRPr sz="2400" dirty="0"/>
                        </a:p>
                      </a:txBody>
                      <a:tcPr/>
                    </a:tc>
                    <a:tc rowSpan="2">
                      <a:txBody>
                        <a:bodyPr/>
                        <a:lstStyle/>
                        <a:p>
                          <a:pPr algn="l">
                            <a:defRPr sz="1400"/>
                          </a:pPr>
                          <a:r>
                            <a:rPr sz="2400"/>
                            <a:t>or</a:t>
                          </a:r>
                        </a:p>
                      </a:txBody>
                      <a:tcPr/>
                    </a:tc>
                    <a:tc rowSpan="2">
                      <a:txBody>
                        <a:bodyPr/>
                        <a:lstStyle/>
                        <a:p>
                          <a:pPr algn="r">
                            <a:defRPr sz="1400"/>
                          </a:pPr>
                          <a:r>
                            <a:rPr sz="2400" dirty="0"/>
                            <a:t>​</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3</m:t>
                                  </m:r>
                                  <m:r>
                                    <a:rPr sz="2400">
                                      <a:latin typeface="Cambria Math"/>
                                    </a:rPr>
                                    <m:t>𝑥</m:t>
                                  </m:r>
                                  <m:r>
                                    <a:rPr sz="2400">
                                      <a:latin typeface="Cambria Math"/>
                                    </a:rPr>
                                    <m:t>−2</m:t>
                                  </m:r>
                                </m:e>
                              </m:d>
                            </m:oMath>
                          </a14:m>
                          <a:endParaRPr sz="2400" dirty="0"/>
                        </a:p>
                      </a:txBody>
                      <a:tcPr/>
                    </a:tc>
                    <a:tc rowSpan="2">
                      <a:txBody>
                        <a:bodyPr/>
                        <a:lstStyle/>
                        <a:p>
                          <a:pPr algn="l">
                            <a:defRPr sz="1400"/>
                          </a:pPr>
                          <a:r>
                            <a:rPr sz="2400" dirty="0"/>
                            <a:t>​</a:t>
                          </a:r>
                          <a14:m>
                            <m:oMath xmlns:m="http://schemas.openxmlformats.org/officeDocument/2006/math">
                              <m:r>
                                <a:rPr sz="2400">
                                  <a:latin typeface="Cambria Math"/>
                                </a:rPr>
                                <m:t>=1</m:t>
                              </m:r>
                            </m:oMath>
                          </a14:m>
                          <a:endParaRPr sz="2400" dirty="0"/>
                        </a:p>
                      </a:txBody>
                      <a:tcPr/>
                    </a:tc>
                    <a:tc>
                      <a:txBody>
                        <a:bodyPr/>
                        <a:lstStyle/>
                        <a:p>
                          <a:pPr algn="l">
                            <a:defRPr sz="1400" b="1"/>
                          </a:pPr>
                          <a:endParaRPr sz="1800" b="0" dirty="0"/>
                        </a:p>
                      </a:txBody>
                      <a:tcPr/>
                    </a:tc>
                    <a:extLst>
                      <a:ext uri="{0D108BD9-81ED-4DB2-BD59-A6C34878D82A}">
                        <a16:rowId xmlns:a16="http://schemas.microsoft.com/office/drawing/2014/main" val="10001"/>
                      </a:ext>
                    </a:extLst>
                  </a:tr>
                  <a:tr h="2286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The result is two linear equations that can be solved using the method illustrated earlier in this section.</a:t>
                          </a:r>
                        </a:p>
                        <a:p>
                          <a:pPr algn="l">
                            <a:defRPr sz="1400" b="1"/>
                          </a:pPr>
                          <a:endParaRPr sz="1800" b="0" dirty="0"/>
                        </a:p>
                      </a:txBody>
                      <a:tcPr/>
                    </a:tc>
                    <a:extLst>
                      <a:ext uri="{0D108BD9-81ED-4DB2-BD59-A6C34878D82A}">
                        <a16:rowId xmlns:a16="http://schemas.microsoft.com/office/drawing/2014/main" val="2561005022"/>
                      </a:ext>
                    </a:extLst>
                  </a:tr>
                  <a:tr h="370840">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oMath>
                          </a14:m>
                          <a:endParaRPr sz="2400" dirty="0"/>
                        </a:p>
                      </a:txBody>
                      <a:tcPr/>
                    </a:tc>
                    <a:tc>
                      <a:txBody>
                        <a:bodyPr/>
                        <a:lstStyle/>
                        <a:p>
                          <a:pPr algn="l">
                            <a:defRPr sz="1400"/>
                          </a:pPr>
                          <a:r>
                            <a:rPr sz="2400"/>
                            <a:t>​</a:t>
                          </a:r>
                          <a14:m>
                            <m:oMath xmlns:m="http://schemas.openxmlformats.org/officeDocument/2006/math">
                              <m:r>
                                <a:rPr sz="2400">
                                  <a:latin typeface="Cambria Math"/>
                                </a:rPr>
                                <m:t>=3</m:t>
                              </m:r>
                            </m:oMath>
                          </a14:m>
                          <a:endParaRPr sz="2400"/>
                        </a:p>
                      </a:txBody>
                      <a:tcPr/>
                    </a:tc>
                    <a:tc>
                      <a:txBody>
                        <a:bodyPr/>
                        <a:lstStyle/>
                        <a:p>
                          <a:pPr algn="l"/>
                          <a:endParaRPr sz="2400"/>
                        </a:p>
                      </a:txBody>
                      <a:tcPr/>
                    </a:tc>
                    <a:tc>
                      <a:txBody>
                        <a:bodyPr/>
                        <a:lstStyle/>
                        <a:p>
                          <a:pPr algn="r">
                            <a:defRPr sz="1400"/>
                          </a:pPr>
                          <a:r>
                            <a:rPr sz="2400" dirty="0"/>
                            <a:t>​</a:t>
                          </a:r>
                          <a14:m>
                            <m:oMath xmlns:m="http://schemas.openxmlformats.org/officeDocument/2006/math">
                              <m:r>
                                <a:rPr sz="2400">
                                  <a:latin typeface="Cambria Math"/>
                                </a:rPr>
                                <m:t>3</m:t>
                              </m:r>
                              <m:r>
                                <a:rPr sz="2400">
                                  <a:latin typeface="Cambria Math"/>
                                </a:rPr>
                                <m:t>𝑥</m:t>
                              </m:r>
                              <m:r>
                                <a:rPr sz="2400">
                                  <a:latin typeface="Cambria Math"/>
                                </a:rPr>
                                <m:t>−2</m:t>
                              </m:r>
                            </m:oMath>
                          </a14:m>
                          <a:endParaRPr sz="2400" dirty="0"/>
                        </a:p>
                      </a:txBody>
                      <a:tcPr/>
                    </a:tc>
                    <a:tc>
                      <a:txBody>
                        <a:bodyPr/>
                        <a:lstStyle/>
                        <a:p>
                          <a:pPr algn="l">
                            <a:defRPr sz="1400"/>
                          </a:pPr>
                          <a:r>
                            <a:rPr sz="2400" dirty="0"/>
                            <a:t>​</a:t>
                          </a:r>
                          <a14:m>
                            <m:oMath xmlns:m="http://schemas.openxmlformats.org/officeDocument/2006/math">
                              <m:r>
                                <a:rPr sz="2400">
                                  <a:latin typeface="Cambria Math"/>
                                </a:rPr>
                                <m:t>=−1</m:t>
                              </m:r>
                            </m:oMath>
                          </a14:m>
                          <a:endParaRPr sz="2400" dirty="0"/>
                        </a:p>
                      </a:txBody>
                      <a:tcPr/>
                    </a:tc>
                    <a:tc vMerge="1">
                      <a:txBody>
                        <a:bodyPr/>
                        <a:lstStyle/>
                        <a:p>
                          <a:pPr algn="l"/>
                          <a:endParaRPr dirty="0"/>
                        </a:p>
                      </a:txBody>
                      <a:tcPr/>
                    </a:tc>
                    <a:extLst>
                      <a:ext uri="{0D108BD9-81ED-4DB2-BD59-A6C34878D82A}">
                        <a16:rowId xmlns:a16="http://schemas.microsoft.com/office/drawing/2014/main" val="10002"/>
                      </a:ext>
                    </a:extLst>
                  </a:tr>
                  <a:tr h="370840">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tc>
                    <a:tc>
                      <a:txBody>
                        <a:bodyPr/>
                        <a:lstStyle/>
                        <a:p>
                          <a:pPr algn="l">
                            <a:defRPr sz="1400"/>
                          </a:pPr>
                          <a:r>
                            <a:rPr sz="2400"/>
                            <a:t>​</a:t>
                          </a:r>
                          <a14:m>
                            <m:oMath xmlns:m="http://schemas.openxmlformats.org/officeDocument/2006/math">
                              <m:r>
                                <a:rPr sz="2400">
                                  <a:latin typeface="Cambria Math"/>
                                </a:rPr>
                                <m:t>=1</m:t>
                              </m:r>
                            </m:oMath>
                          </a14:m>
                          <a:endParaRPr sz="2400"/>
                        </a:p>
                      </a:txBody>
                      <a:tcPr/>
                    </a:tc>
                    <a:tc>
                      <a:txBody>
                        <a:bodyPr/>
                        <a:lstStyle/>
                        <a:p>
                          <a:pPr algn="l"/>
                          <a:endParaRPr sz="2400"/>
                        </a:p>
                      </a:txBody>
                      <a:tcPr/>
                    </a:tc>
                    <a:tc>
                      <a:txBody>
                        <a:bodyPr/>
                        <a:lstStyle/>
                        <a:p>
                          <a:pPr algn="r">
                            <a:defRPr sz="1400"/>
                          </a:pPr>
                          <a:r>
                            <a:rPr sz="2400"/>
                            <a:t>​</a:t>
                          </a:r>
                          <a14:m>
                            <m:oMath xmlns:m="http://schemas.openxmlformats.org/officeDocument/2006/math">
                              <m:r>
                                <a:rPr sz="2400">
                                  <a:latin typeface="Cambria Math"/>
                                </a:rPr>
                                <m:t>3</m:t>
                              </m:r>
                              <m:r>
                                <a:rPr sz="2400">
                                  <a:latin typeface="Cambria Math"/>
                                </a:rPr>
                                <m:t>𝑥</m:t>
                              </m:r>
                            </m:oMath>
                          </a14:m>
                          <a:endParaRPr sz="2400"/>
                        </a:p>
                      </a:txBody>
                      <a:tcPr/>
                    </a:tc>
                    <a:tc>
                      <a:txBody>
                        <a:bodyPr/>
                        <a:lstStyle/>
                        <a:p>
                          <a:pPr algn="l">
                            <a:defRPr sz="1400"/>
                          </a:pPr>
                          <a:r>
                            <a:rPr sz="2400"/>
                            <a:t>​</a:t>
                          </a:r>
                          <a14:m>
                            <m:oMath xmlns:m="http://schemas.openxmlformats.org/officeDocument/2006/math">
                              <m:r>
                                <a:rPr sz="2400">
                                  <a:latin typeface="Cambria Math"/>
                                </a:rPr>
                                <m:t>=1</m:t>
                              </m:r>
                            </m:oMath>
                          </a14:m>
                          <a:endParaRPr sz="2400"/>
                        </a:p>
                      </a:txBody>
                      <a:tcPr/>
                    </a:tc>
                    <a:tc vMerge="1">
                      <a:txBody>
                        <a:bodyPr/>
                        <a:lstStyle/>
                        <a:p>
                          <a:pPr algn="l"/>
                          <a:endParaRPr dirty="0"/>
                        </a:p>
                      </a:txBody>
                      <a:tcPr/>
                    </a:tc>
                    <a:extLst>
                      <a:ext uri="{0D108BD9-81ED-4DB2-BD59-A6C34878D82A}">
                        <a16:rowId xmlns:a16="http://schemas.microsoft.com/office/drawing/2014/main" val="10003"/>
                      </a:ext>
                    </a:extLst>
                  </a:tr>
                  <a:tr h="370840">
                    <a:tc>
                      <a:txBody>
                        <a:bodyPr/>
                        <a:lstStyle/>
                        <a:p>
                          <a:pPr algn="r"/>
                          <a:endParaRPr sz="2400" dirty="0"/>
                        </a:p>
                      </a:txBody>
                      <a:tcPr/>
                    </a:tc>
                    <a:tc>
                      <a:txBody>
                        <a:bodyPr/>
                        <a:lstStyle/>
                        <a:p>
                          <a:pPr algn="l"/>
                          <a:endParaRPr sz="2400"/>
                        </a:p>
                      </a:txBody>
                      <a:tcPr/>
                    </a:tc>
                    <a:tc>
                      <a:txBody>
                        <a:bodyPr/>
                        <a:lstStyle/>
                        <a:p>
                          <a:pPr algn="l"/>
                          <a:endParaRPr sz="2400"/>
                        </a:p>
                      </a:txBody>
                      <a:tcPr/>
                    </a:tc>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nchor="ctr"/>
                    </a:tc>
                    <a:tc>
                      <a:txBody>
                        <a:bodyPr/>
                        <a:lstStyle/>
                        <a:p>
                          <a:pPr algn="l">
                            <a:defRPr sz="14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3</m:t>
                                  </m:r>
                                </m:den>
                              </m:f>
                            </m:oMath>
                          </a14:m>
                          <a:endParaRPr sz="2400" dirty="0"/>
                        </a:p>
                      </a:txBody>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29FB486C-87A3-44D3-BC55-A6CBB4C460BB}"/>
                  </a:ext>
                </a:extLst>
              </p:cNvPr>
              <p:cNvGraphicFramePr>
                <a:graphicFrameLocks/>
              </p:cNvGraphicFramePr>
              <p:nvPr>
                <p:extLst>
                  <p:ext uri="{D42A27DB-BD31-4B8C-83A1-F6EECF244321}">
                    <p14:modId xmlns:p14="http://schemas.microsoft.com/office/powerpoint/2010/main" val="3834023472"/>
                  </p:ext>
                </p:extLst>
              </p:nvPr>
            </p:nvGraphicFramePr>
            <p:xfrm>
              <a:off x="914400" y="1600200"/>
              <a:ext cx="8077200" cy="3032951"/>
            </p:xfrm>
            <a:graphic>
              <a:graphicData uri="http://schemas.openxmlformats.org/drawingml/2006/table">
                <a:tbl>
                  <a:tblPr firstRow="1" bandRow="1">
                    <a:tableStyleId>{2D5ABB26-0587-4C30-8999-92F81FD0307C}</a:tableStyleId>
                  </a:tblPr>
                  <a:tblGrid>
                    <a:gridCol w="1199584">
                      <a:extLst>
                        <a:ext uri="{9D8B030D-6E8A-4147-A177-3AD203B41FA5}">
                          <a16:colId xmlns:a16="http://schemas.microsoft.com/office/drawing/2014/main" val="20000"/>
                        </a:ext>
                      </a:extLst>
                    </a:gridCol>
                    <a:gridCol w="719750">
                      <a:extLst>
                        <a:ext uri="{9D8B030D-6E8A-4147-A177-3AD203B41FA5}">
                          <a16:colId xmlns:a16="http://schemas.microsoft.com/office/drawing/2014/main" val="20001"/>
                        </a:ext>
                      </a:extLst>
                    </a:gridCol>
                    <a:gridCol w="479833">
                      <a:extLst>
                        <a:ext uri="{9D8B030D-6E8A-4147-A177-3AD203B41FA5}">
                          <a16:colId xmlns:a16="http://schemas.microsoft.com/office/drawing/2014/main" val="20002"/>
                        </a:ext>
                      </a:extLst>
                    </a:gridCol>
                    <a:gridCol w="1679418">
                      <a:extLst>
                        <a:ext uri="{9D8B030D-6E8A-4147-A177-3AD203B41FA5}">
                          <a16:colId xmlns:a16="http://schemas.microsoft.com/office/drawing/2014/main" val="20003"/>
                        </a:ext>
                      </a:extLst>
                    </a:gridCol>
                    <a:gridCol w="1039640">
                      <a:extLst>
                        <a:ext uri="{9D8B030D-6E8A-4147-A177-3AD203B41FA5}">
                          <a16:colId xmlns:a16="http://schemas.microsoft.com/office/drawing/2014/main" val="20004"/>
                        </a:ext>
                      </a:extLst>
                    </a:gridCol>
                    <a:gridCol w="2958975">
                      <a:extLst>
                        <a:ext uri="{9D8B030D-6E8A-4147-A177-3AD203B41FA5}">
                          <a16:colId xmlns:a16="http://schemas.microsoft.com/office/drawing/2014/main" val="20005"/>
                        </a:ext>
                      </a:extLst>
                    </a:gridCol>
                  </a:tblGrid>
                  <a:tr h="914400">
                    <a:tc gridSpan="5">
                      <a:txBody>
                        <a:bodyPr/>
                        <a:lstStyle/>
                        <a:p>
                          <a:endParaRPr lang="en-US"/>
                        </a:p>
                      </a:txBody>
                      <a:tcPr>
                        <a:blipFill>
                          <a:blip r:embed="rId2"/>
                          <a:stretch>
                            <a:fillRect t="-4667" r="-57738" b="-239333"/>
                          </a:stretch>
                        </a:blip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a:txBody>
                        <a:bodyPr/>
                        <a:lstStyle/>
                        <a:p>
                          <a:pPr algn="l">
                            <a:defRPr sz="1400" b="1"/>
                          </a:pPr>
                          <a:r>
                            <a:rPr lang="en-US" sz="1800" b="0" dirty="0"/>
                            <a:t>Rewrite the absolute value equation without absolute value bars.</a:t>
                          </a:r>
                          <a:endParaRPr sz="1800" b="0" dirty="0"/>
                        </a:p>
                      </a:txBody>
                      <a:tcPr/>
                    </a:tc>
                    <a:extLst>
                      <a:ext uri="{0D108BD9-81ED-4DB2-BD59-A6C34878D82A}">
                        <a16:rowId xmlns:a16="http://schemas.microsoft.com/office/drawing/2014/main" val="10000"/>
                      </a:ext>
                    </a:extLst>
                  </a:tr>
                  <a:tr h="365760">
                    <a:tc rowSpan="2">
                      <a:txBody>
                        <a:bodyPr/>
                        <a:lstStyle/>
                        <a:p>
                          <a:endParaRPr lang="en-US"/>
                        </a:p>
                      </a:txBody>
                      <a:tcPr>
                        <a:blipFill>
                          <a:blip r:embed="rId2"/>
                          <a:stretch>
                            <a:fillRect t="-160204" r="-572589" b="-266327"/>
                          </a:stretch>
                        </a:blipFill>
                      </a:tcPr>
                    </a:tc>
                    <a:tc rowSpan="2">
                      <a:txBody>
                        <a:bodyPr/>
                        <a:lstStyle/>
                        <a:p>
                          <a:endParaRPr lang="en-US"/>
                        </a:p>
                      </a:txBody>
                      <a:tcPr>
                        <a:blipFill>
                          <a:blip r:embed="rId2"/>
                          <a:stretch>
                            <a:fillRect l="-166949" t="-160204" r="-855932" b="-266327"/>
                          </a:stretch>
                        </a:blipFill>
                      </a:tcPr>
                    </a:tc>
                    <a:tc rowSpan="2">
                      <a:txBody>
                        <a:bodyPr/>
                        <a:lstStyle/>
                        <a:p>
                          <a:pPr algn="l">
                            <a:defRPr sz="1400"/>
                          </a:pPr>
                          <a:r>
                            <a:rPr sz="2400"/>
                            <a:t>or</a:t>
                          </a:r>
                        </a:p>
                      </a:txBody>
                      <a:tcPr/>
                    </a:tc>
                    <a:tc rowSpan="2">
                      <a:txBody>
                        <a:bodyPr/>
                        <a:lstStyle/>
                        <a:p>
                          <a:endParaRPr lang="en-US"/>
                        </a:p>
                      </a:txBody>
                      <a:tcPr>
                        <a:blipFill>
                          <a:blip r:embed="rId2"/>
                          <a:stretch>
                            <a:fillRect l="-143273" t="-160204" r="-238545" b="-266327"/>
                          </a:stretch>
                        </a:blipFill>
                      </a:tcPr>
                    </a:tc>
                    <a:tc rowSpan="2">
                      <a:txBody>
                        <a:bodyPr/>
                        <a:lstStyle/>
                        <a:p>
                          <a:endParaRPr lang="en-US"/>
                        </a:p>
                      </a:txBody>
                      <a:tcPr>
                        <a:blipFill>
                          <a:blip r:embed="rId2"/>
                          <a:stretch>
                            <a:fillRect l="-391228" t="-160204" r="-283626" b="-266327"/>
                          </a:stretch>
                        </a:blipFill>
                      </a:tcPr>
                    </a:tc>
                    <a:tc>
                      <a:txBody>
                        <a:bodyPr/>
                        <a:lstStyle/>
                        <a:p>
                          <a:pPr algn="l">
                            <a:defRPr sz="1400" b="1"/>
                          </a:pPr>
                          <a:endParaRPr sz="1800" b="0" dirty="0"/>
                        </a:p>
                      </a:txBody>
                      <a:tcPr/>
                    </a:tc>
                    <a:extLst>
                      <a:ext uri="{0D108BD9-81ED-4DB2-BD59-A6C34878D82A}">
                        <a16:rowId xmlns:a16="http://schemas.microsoft.com/office/drawing/2014/main" val="10001"/>
                      </a:ext>
                    </a:extLst>
                  </a:tr>
                  <a:tr h="2286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The result is two linear equations that can be solved using the method illustrated earlier in this section.</a:t>
                          </a:r>
                        </a:p>
                        <a:p>
                          <a:pPr algn="l">
                            <a:defRPr sz="1400" b="1"/>
                          </a:pPr>
                          <a:endParaRPr sz="1800" b="0" dirty="0"/>
                        </a:p>
                      </a:txBody>
                      <a:tcPr/>
                    </a:tc>
                    <a:extLst>
                      <a:ext uri="{0D108BD9-81ED-4DB2-BD59-A6C34878D82A}">
                        <a16:rowId xmlns:a16="http://schemas.microsoft.com/office/drawing/2014/main" val="2561005022"/>
                      </a:ext>
                    </a:extLst>
                  </a:tr>
                  <a:tr h="457200">
                    <a:tc>
                      <a:txBody>
                        <a:bodyPr/>
                        <a:lstStyle/>
                        <a:p>
                          <a:endParaRPr lang="en-US"/>
                        </a:p>
                      </a:txBody>
                      <a:tcPr>
                        <a:blipFill>
                          <a:blip r:embed="rId2"/>
                          <a:stretch>
                            <a:fillRect t="-340000" r="-572589" b="-248000"/>
                          </a:stretch>
                        </a:blipFill>
                      </a:tcPr>
                    </a:tc>
                    <a:tc>
                      <a:txBody>
                        <a:bodyPr/>
                        <a:lstStyle/>
                        <a:p>
                          <a:endParaRPr lang="en-US"/>
                        </a:p>
                      </a:txBody>
                      <a:tcPr>
                        <a:blipFill>
                          <a:blip r:embed="rId2"/>
                          <a:stretch>
                            <a:fillRect l="-166949" t="-340000" r="-855932" b="-248000"/>
                          </a:stretch>
                        </a:blipFill>
                      </a:tcPr>
                    </a:tc>
                    <a:tc>
                      <a:txBody>
                        <a:bodyPr/>
                        <a:lstStyle/>
                        <a:p>
                          <a:pPr algn="l"/>
                          <a:endParaRPr sz="2400"/>
                        </a:p>
                      </a:txBody>
                      <a:tcPr/>
                    </a:tc>
                    <a:tc>
                      <a:txBody>
                        <a:bodyPr/>
                        <a:lstStyle/>
                        <a:p>
                          <a:endParaRPr lang="en-US"/>
                        </a:p>
                      </a:txBody>
                      <a:tcPr>
                        <a:blipFill>
                          <a:blip r:embed="rId2"/>
                          <a:stretch>
                            <a:fillRect l="-143273" t="-340000" r="-238545" b="-248000"/>
                          </a:stretch>
                        </a:blipFill>
                      </a:tcPr>
                    </a:tc>
                    <a:tc>
                      <a:txBody>
                        <a:bodyPr/>
                        <a:lstStyle/>
                        <a:p>
                          <a:endParaRPr lang="en-US"/>
                        </a:p>
                      </a:txBody>
                      <a:tcPr>
                        <a:blipFill>
                          <a:blip r:embed="rId2"/>
                          <a:stretch>
                            <a:fillRect l="-391228" t="-340000" r="-283626" b="-248000"/>
                          </a:stretch>
                        </a:blipFill>
                      </a:tcPr>
                    </a:tc>
                    <a:tc vMerge="1">
                      <a:txBody>
                        <a:bodyPr/>
                        <a:lstStyle/>
                        <a:p>
                          <a:pPr algn="l"/>
                          <a:endParaRPr dirty="0"/>
                        </a:p>
                      </a:txBody>
                      <a:tcPr/>
                    </a:tc>
                    <a:extLst>
                      <a:ext uri="{0D108BD9-81ED-4DB2-BD59-A6C34878D82A}">
                        <a16:rowId xmlns:a16="http://schemas.microsoft.com/office/drawing/2014/main" val="10002"/>
                      </a:ext>
                    </a:extLst>
                  </a:tr>
                  <a:tr h="457200">
                    <a:tc>
                      <a:txBody>
                        <a:bodyPr/>
                        <a:lstStyle/>
                        <a:p>
                          <a:endParaRPr lang="en-US"/>
                        </a:p>
                      </a:txBody>
                      <a:tcPr>
                        <a:blipFill>
                          <a:blip r:embed="rId2"/>
                          <a:stretch>
                            <a:fillRect t="-434211" r="-572589" b="-144737"/>
                          </a:stretch>
                        </a:blipFill>
                      </a:tcPr>
                    </a:tc>
                    <a:tc>
                      <a:txBody>
                        <a:bodyPr/>
                        <a:lstStyle/>
                        <a:p>
                          <a:endParaRPr lang="en-US"/>
                        </a:p>
                      </a:txBody>
                      <a:tcPr>
                        <a:blipFill>
                          <a:blip r:embed="rId2"/>
                          <a:stretch>
                            <a:fillRect l="-166949" t="-434211" r="-855932" b="-144737"/>
                          </a:stretch>
                        </a:blipFill>
                      </a:tcPr>
                    </a:tc>
                    <a:tc>
                      <a:txBody>
                        <a:bodyPr/>
                        <a:lstStyle/>
                        <a:p>
                          <a:pPr algn="l"/>
                          <a:endParaRPr sz="2400"/>
                        </a:p>
                      </a:txBody>
                      <a:tcPr/>
                    </a:tc>
                    <a:tc>
                      <a:txBody>
                        <a:bodyPr/>
                        <a:lstStyle/>
                        <a:p>
                          <a:endParaRPr lang="en-US"/>
                        </a:p>
                      </a:txBody>
                      <a:tcPr>
                        <a:blipFill>
                          <a:blip r:embed="rId2"/>
                          <a:stretch>
                            <a:fillRect l="-143273" t="-434211" r="-238545" b="-144737"/>
                          </a:stretch>
                        </a:blipFill>
                      </a:tcPr>
                    </a:tc>
                    <a:tc>
                      <a:txBody>
                        <a:bodyPr/>
                        <a:lstStyle/>
                        <a:p>
                          <a:endParaRPr lang="en-US"/>
                        </a:p>
                      </a:txBody>
                      <a:tcPr>
                        <a:blipFill>
                          <a:blip r:embed="rId2"/>
                          <a:stretch>
                            <a:fillRect l="-391228" t="-434211" r="-283626" b="-144737"/>
                          </a:stretch>
                        </a:blipFill>
                      </a:tcPr>
                    </a:tc>
                    <a:tc vMerge="1">
                      <a:txBody>
                        <a:bodyPr/>
                        <a:lstStyle/>
                        <a:p>
                          <a:pPr algn="l"/>
                          <a:endParaRPr dirty="0"/>
                        </a:p>
                      </a:txBody>
                      <a:tcPr/>
                    </a:tc>
                    <a:extLst>
                      <a:ext uri="{0D108BD9-81ED-4DB2-BD59-A6C34878D82A}">
                        <a16:rowId xmlns:a16="http://schemas.microsoft.com/office/drawing/2014/main" val="10003"/>
                      </a:ext>
                    </a:extLst>
                  </a:tr>
                  <a:tr h="609791">
                    <a:tc>
                      <a:txBody>
                        <a:bodyPr/>
                        <a:lstStyle/>
                        <a:p>
                          <a:pPr algn="r"/>
                          <a:endParaRPr sz="2400" dirty="0"/>
                        </a:p>
                      </a:txBody>
                      <a:tcPr/>
                    </a:tc>
                    <a:tc>
                      <a:txBody>
                        <a:bodyPr/>
                        <a:lstStyle/>
                        <a:p>
                          <a:pPr algn="l"/>
                          <a:endParaRPr sz="2400"/>
                        </a:p>
                      </a:txBody>
                      <a:tcPr/>
                    </a:tc>
                    <a:tc>
                      <a:txBody>
                        <a:bodyPr/>
                        <a:lstStyle/>
                        <a:p>
                          <a:pPr algn="l"/>
                          <a:endParaRPr sz="2400"/>
                        </a:p>
                      </a:txBody>
                      <a:tcPr/>
                    </a:tc>
                    <a:tc>
                      <a:txBody>
                        <a:bodyPr/>
                        <a:lstStyle/>
                        <a:p>
                          <a:endParaRPr lang="en-US"/>
                        </a:p>
                      </a:txBody>
                      <a:tcPr anchor="ctr">
                        <a:blipFill>
                          <a:blip r:embed="rId2"/>
                          <a:stretch>
                            <a:fillRect l="-143273" t="-406000" r="-238545" b="-10000"/>
                          </a:stretch>
                        </a:blipFill>
                      </a:tcPr>
                    </a:tc>
                    <a:tc>
                      <a:txBody>
                        <a:bodyPr/>
                        <a:lstStyle/>
                        <a:p>
                          <a:endParaRPr lang="en-US"/>
                        </a:p>
                      </a:txBody>
                      <a:tcPr>
                        <a:blipFill>
                          <a:blip r:embed="rId2"/>
                          <a:stretch>
                            <a:fillRect l="-391228" t="-406000" r="-283626" b="-10000"/>
                          </a:stretch>
                        </a:blipFill>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t>
                </a:r>
                <a:r>
                  <a:rPr lang="en-US" sz="2800" dirty="0"/>
                  <a:t>Now check each solution in the original equation: </a:t>
                </a:r>
                <a14:m>
                  <m:oMath xmlns:m="http://schemas.openxmlformats.org/officeDocument/2006/math">
                    <m:d>
                      <m:dPr>
                        <m:begChr m:val="|"/>
                        <m:endChr m:val="|"/>
                        <m:ctrlPr>
                          <a:rPr lang="ar-AE" i="1">
                            <a:latin typeface="Cambria Math" panose="02040503050406030204" pitchFamily="18" charset="0"/>
                          </a:rPr>
                        </m:ctrlPr>
                      </m:dPr>
                      <m:e>
                        <m:r>
                          <a:rPr lang="ar-AE">
                            <a:latin typeface="Cambria Math" panose="02040503050406030204" pitchFamily="18" charset="0"/>
                          </a:rPr>
                          <m:t>3</m:t>
                        </m:r>
                        <m:d>
                          <m:dPr>
                            <m:ctrlPr>
                              <a:rPr lang="ar-AE" i="1">
                                <a:latin typeface="Cambria Math" panose="02040503050406030204" pitchFamily="18" charset="0"/>
                              </a:rPr>
                            </m:ctrlPr>
                          </m:dPr>
                          <m:e>
                            <m:r>
                              <a:rPr lang="ar-AE">
                                <a:latin typeface="Cambria Math" panose="02040503050406030204" pitchFamily="18" charset="0"/>
                              </a:rPr>
                              <m:t>1</m:t>
                            </m:r>
                          </m:e>
                        </m:d>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begChr m:val="|"/>
                        <m:endChr m:val="|"/>
                        <m:ctrlPr>
                          <a:rPr lang="ar-AE" i="1">
                            <a:latin typeface="Cambria Math" panose="02040503050406030204" pitchFamily="18" charset="0"/>
                          </a:rPr>
                        </m:ctrlPr>
                      </m:dPr>
                      <m:e>
                        <m:r>
                          <a:rPr lang="ar-AE">
                            <a:latin typeface="Cambria Math" panose="02040503050406030204" pitchFamily="18" charset="0"/>
                          </a:rPr>
                          <m:t>3</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begChr m:val="|"/>
                        <m:endChr m:val="|"/>
                        <m:ctrlPr>
                          <a:rPr lang="ar-AE" i="1">
                            <a:latin typeface="Cambria Math" panose="02040503050406030204" pitchFamily="18" charset="0"/>
                          </a:rPr>
                        </m:ctrlPr>
                      </m:dPr>
                      <m:e>
                        <m:r>
                          <a:rPr lang="ar-AE">
                            <a:latin typeface="Cambria Math" panose="02040503050406030204" pitchFamily="18" charset="0"/>
                          </a:rPr>
                          <m:t>1</m:t>
                        </m:r>
                      </m:e>
                    </m:d>
                    <m:r>
                      <a:rPr lang="ar-AE">
                        <a:latin typeface="Cambria Math" panose="02040503050406030204" pitchFamily="18" charset="0"/>
                      </a:rPr>
                      <m:t>=</m:t>
                    </m:r>
                    <m:r>
                      <a:rPr lang="ar-AE">
                        <a:latin typeface="Cambria Math" panose="02040503050406030204" pitchFamily="18" charset="0"/>
                      </a:rPr>
                      <m:t>1</m:t>
                    </m:r>
                  </m:oMath>
                </a14:m>
                <a:r>
                  <a:rPr lang="ar-AE" sz="2800" dirty="0"/>
                  <a:t>,</a:t>
                </a:r>
                <a:r>
                  <a:rPr lang="en-US" sz="2800" dirty="0"/>
                  <a:t> and </a:t>
                </a:r>
                <a:br>
                  <a:rPr lang="en-US" sz="2800" dirty="0"/>
                </a:br>
                <a14:m>
                  <m:oMath xmlns:m="http://schemas.openxmlformats.org/officeDocument/2006/math">
                    <m:d>
                      <m:dPr>
                        <m:begChr m:val="|"/>
                        <m:endChr m:val="|"/>
                        <m:ctrlPr>
                          <a:rPr lang="ar-AE" i="1">
                            <a:latin typeface="Cambria Math" panose="02040503050406030204" pitchFamily="18" charset="0"/>
                          </a:rPr>
                        </m:ctrlPr>
                      </m:dPr>
                      <m:e>
                        <m:r>
                          <a:rPr lang="ar-AE">
                            <a:latin typeface="Cambria Math" panose="02040503050406030204" pitchFamily="18" charset="0"/>
                          </a:rPr>
                          <m:t>3</m:t>
                        </m:r>
                        <m:d>
                          <m:dPr>
                            <m:ctrlPr>
                              <a:rPr lang="ar-AE" i="1">
                                <a:latin typeface="Cambria Math" panose="02040503050406030204" pitchFamily="18" charset="0"/>
                              </a:rPr>
                            </m:ctrlPr>
                          </m:dPr>
                          <m:e>
                            <m:f>
                              <m:fPr>
                                <m:ctrlPr>
                                  <a:rPr lang="ar-AE" i="1">
                                    <a:latin typeface="Cambria Math" panose="02040503050406030204" pitchFamily="18" charset="0"/>
                                  </a:rPr>
                                </m:ctrlPr>
                              </m:fPr>
                              <m:num>
                                <m:r>
                                  <a:rPr lang="ar-AE">
                                    <a:latin typeface="Cambria Math" panose="02040503050406030204" pitchFamily="18" charset="0"/>
                                  </a:rPr>
                                  <m:t>1</m:t>
                                </m:r>
                              </m:num>
                              <m:den>
                                <m:r>
                                  <a:rPr lang="ar-AE">
                                    <a:latin typeface="Cambria Math" panose="02040503050406030204" pitchFamily="18" charset="0"/>
                                  </a:rPr>
                                  <m:t>3</m:t>
                                </m:r>
                              </m:den>
                            </m:f>
                          </m:e>
                        </m:d>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begChr m:val="|"/>
                        <m:endChr m:val="|"/>
                        <m:ctrlPr>
                          <a:rPr lang="ar-AE" i="1">
                            <a:latin typeface="Cambria Math" panose="02040503050406030204" pitchFamily="18" charset="0"/>
                          </a:rPr>
                        </m:ctrlPr>
                      </m:dPr>
                      <m:e>
                        <m:r>
                          <a:rPr lang="ar-AE">
                            <a:latin typeface="Cambria Math" panose="02040503050406030204" pitchFamily="18" charset="0"/>
                          </a:rPr>
                          <m:t>1</m:t>
                        </m:r>
                        <m:r>
                          <a:rPr lang="ar-AE">
                            <a:latin typeface="Cambria Math" panose="02040503050406030204" pitchFamily="18" charset="0"/>
                          </a:rPr>
                          <m:t>−</m:t>
                        </m:r>
                        <m:r>
                          <a:rPr lang="ar-AE">
                            <a:latin typeface="Cambria Math" panose="02040503050406030204" pitchFamily="18" charset="0"/>
                          </a:rPr>
                          <m:t>2</m:t>
                        </m:r>
                      </m:e>
                    </m:d>
                    <m:r>
                      <a:rPr lang="ar-AE">
                        <a:latin typeface="Cambria Math" panose="02040503050406030204" pitchFamily="18" charset="0"/>
                      </a:rPr>
                      <m:t>=</m:t>
                    </m:r>
                    <m:d>
                      <m:dPr>
                        <m:begChr m:val="|"/>
                        <m:endChr m:val="|"/>
                        <m:ctrlPr>
                          <a:rPr lang="ar-AE" i="1">
                            <a:latin typeface="Cambria Math" panose="02040503050406030204" pitchFamily="18" charset="0"/>
                          </a:rPr>
                        </m:ctrlPr>
                      </m:dPr>
                      <m:e>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r>
                      <a:rPr lang="ar-AE">
                        <a:latin typeface="Cambria Math" panose="02040503050406030204" pitchFamily="18" charset="0"/>
                      </a:rPr>
                      <m:t>1</m:t>
                    </m:r>
                  </m:oMath>
                </a14:m>
                <a:r>
                  <a:rPr lang="ar-AE" sz="2800" dirty="0"/>
                  <a:t>,</a:t>
                </a:r>
                <a:r>
                  <a:rPr lang="en-US" sz="2800" dirty="0"/>
                  <a:t> so the solution set is </a:t>
                </a:r>
                <a14:m>
                  <m:oMath xmlns:m="http://schemas.openxmlformats.org/officeDocument/2006/math">
                    <m:r>
                      <a:rPr lang="en-US">
                        <a:latin typeface="Cambria Math" panose="02040503050406030204" pitchFamily="18" charset="0"/>
                      </a:rPr>
                      <m:t>𝑥</m:t>
                    </m:r>
                    <m:r>
                      <a:rPr lang="en-US">
                        <a:latin typeface="Cambria Math" panose="02040503050406030204" pitchFamily="18" charset="0"/>
                      </a:rPr>
                      <m:t>=</m:t>
                    </m:r>
                    <m:f>
                      <m:fPr>
                        <m:ctrlPr>
                          <a:rPr lang="en-US" b="0" i="1" smtClean="0">
                            <a:latin typeface="Cambria Math" panose="02040503050406030204" pitchFamily="18" charset="0"/>
                          </a:rPr>
                        </m:ctrlPr>
                      </m:fPr>
                      <m:num>
                        <m:r>
                          <a:rPr lang="en-US" b="0" i="0" smtClean="0">
                            <a:latin typeface="Cambria Math" panose="02040503050406030204" pitchFamily="18" charset="0"/>
                          </a:rPr>
                          <m:t>1</m:t>
                        </m:r>
                      </m:num>
                      <m:den>
                        <m:r>
                          <a:rPr lang="en-US" b="0" i="0" smtClean="0">
                            <a:latin typeface="Cambria Math" panose="02040503050406030204" pitchFamily="18" charset="0"/>
                          </a:rPr>
                          <m:t>3</m:t>
                        </m:r>
                      </m:den>
                    </m:f>
                    <m:r>
                      <a:rPr lang="en-US" b="0" i="0" smtClean="0">
                        <a:latin typeface="Cambria Math" panose="02040503050406030204" pitchFamily="18" charset="0"/>
                      </a:rPr>
                      <m:t>, </m:t>
                    </m:r>
                    <m:r>
                      <a:rPr lang="en-US" b="0" i="0" smtClean="0">
                        <a:latin typeface="Cambria Math" panose="02040503050406030204" pitchFamily="18" charset="0"/>
                      </a:rPr>
                      <m:t>1</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marL="514350" indent="-514350">
                  <a:buFont typeface="+mj-lt"/>
                  <a:buAutoNum type="alphaLcPeriod" startAt="2"/>
                  <a:defRPr sz="2800"/>
                </a:pPr>
                <a:r>
                  <a:rPr lang="en-US" dirty="0"/>
                  <a:t>​</a:t>
                </a:r>
                <a:r>
                  <a:rPr lang="en-US" sz="2800" dirty="0"/>
                  <a:t>This equation has two absolute value terms, which leads to four linear equations when the absolute value bars are removed.</a:t>
                </a:r>
              </a:p>
              <a:p>
                <a:pPr algn="ctr">
                  <a:defRPr sz="2800"/>
                </a:pPr>
                <a:r>
                  <a:rPr lang="en-US" dirty="0"/>
                  <a:t>​</a:t>
                </a:r>
                <a14:m>
                  <m:oMath xmlns:m="http://schemas.openxmlformats.org/officeDocument/2006/math">
                    <m:d>
                      <m:dPr>
                        <m:begChr m:val="|"/>
                        <m:endChr m:val="|"/>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r>
                      <a:rPr lang="ar-AE">
                        <a:latin typeface="Cambria Math" panose="02040503050406030204" pitchFamily="18" charset="0"/>
                      </a:rPr>
                      <m:t>=</m:t>
                    </m:r>
                    <m:d>
                      <m:dPr>
                        <m:begChr m:val="|"/>
                        <m:endChr m:val="|"/>
                        <m:ctrlPr>
                          <a:rPr lang="ar-AE" i="1">
                            <a:latin typeface="Cambria Math" panose="02040503050406030204" pitchFamily="18" charset="0"/>
                          </a:rPr>
                        </m:ctrlPr>
                      </m:d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r>
                      <a:rPr lang="ar-AE">
                        <a:latin typeface="Cambria Math" panose="02040503050406030204" pitchFamily="18" charset="0"/>
                      </a:rPr>
                      <m:t>⇒</m:t>
                    </m:r>
                    <m:d>
                      <m:dPr>
                        <m:begChr m:val="{"/>
                        <m:endChr m:val=""/>
                        <m:ctrlPr>
                          <a:rPr lang="ar-AE" i="1">
                            <a:latin typeface="Cambria Math" panose="02040503050406030204" pitchFamily="18" charset="0"/>
                          </a:rPr>
                        </m:ctrlPr>
                      </m:dPr>
                      <m:e>
                        <m:eqArr>
                          <m:eqArrPr>
                            <m:ctrlPr>
                              <a:rPr lang="ar-AE" i="1">
                                <a:latin typeface="Cambria Math" panose="02040503050406030204" pitchFamily="18" charset="0"/>
                              </a:rPr>
                            </m:ctrlPr>
                          </m:eqArrPr>
                          <m:e>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e>
                          <m:e>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e>
                          <m:e>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e>
                          <m:e>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4</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2</m:t>
                                </m:r>
                                <m:r>
                                  <a:rPr lang="ar-AE">
                                    <a:latin typeface="Cambria Math" panose="02040503050406030204" pitchFamily="18" charset="0"/>
                                  </a:rPr>
                                  <m:t>𝑥</m:t>
                                </m:r>
                                <m:r>
                                  <a:rPr lang="ar-AE">
                                    <a:latin typeface="Cambria Math" panose="02040503050406030204" pitchFamily="18" charset="0"/>
                                  </a:rPr>
                                  <m:t>+</m:t>
                                </m:r>
                                <m:r>
                                  <a:rPr lang="ar-AE">
                                    <a:latin typeface="Cambria Math" panose="02040503050406030204" pitchFamily="18" charset="0"/>
                                  </a:rPr>
                                  <m:t>1</m:t>
                                </m:r>
                              </m:e>
                            </m:d>
                          </m:e>
                        </m:eqArr>
                      </m:e>
                    </m:d>
                  </m:oMath>
                </a14:m>
                <a:endParaRPr lang="ar-AE" dirty="0"/>
              </a:p>
              <a:p>
                <a:r>
                  <a:rPr lang="ar-AE" dirty="0"/>
                  <a:t>​</a:t>
                </a:r>
                <a:r>
                  <a:rPr lang="en-US" sz="2800" dirty="0"/>
                  <a:t>Note that the equations in the first and last rows are equivalent, as are the equations in the second and third rows. Thus, we have two linear equations to solve.</a:t>
                </a:r>
                <a:endParaRPr lang="ar-AE" sz="2800" dirty="0"/>
              </a:p>
              <a:p>
                <a:r>
                  <a:rPr lang="ar-AE"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086"/>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dirty="0"/>
          </a:p>
        </p:txBody>
      </p:sp>
      <mc:AlternateContent xmlns:mc="http://schemas.openxmlformats.org/markup-compatibility/2006" xmlns:a14="http://schemas.microsoft.com/office/drawing/2010/main">
        <mc:Choice Requires="a14">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19793659"/>
                  </p:ext>
                </p:extLst>
              </p:nvPr>
            </p:nvGraphicFramePr>
            <p:xfrm>
              <a:off x="457200" y="1105523"/>
              <a:ext cx="8229600" cy="1920240"/>
            </p:xfrm>
            <a:graphic>
              <a:graphicData uri="http://schemas.openxmlformats.org/drawingml/2006/table">
                <a:tbl>
                  <a:tblPr firstRow="1" bandRow="1">
                    <a:tableStyleId>{2D5ABB26-0587-4C30-8999-92F81FD0307C}</a:tableStyleId>
                  </a:tblPr>
                  <a:tblGrid>
                    <a:gridCol w="9144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2362200">
                      <a:extLst>
                        <a:ext uri="{9D8B030D-6E8A-4147-A177-3AD203B41FA5}">
                          <a16:colId xmlns:a16="http://schemas.microsoft.com/office/drawing/2014/main" val="20005"/>
                        </a:ext>
                      </a:extLst>
                    </a:gridCol>
                  </a:tblGrid>
                  <a:tr h="370840">
                    <a:tc gridSpan="5">
                      <a:txBody>
                        <a:bodyPr/>
                        <a:lstStyle/>
                        <a:p>
                          <a:pPr algn="ctr">
                            <a:defRPr sz="14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𝑥</m:t>
                                  </m:r>
                                  <m:r>
                                    <a:rPr sz="2400">
                                      <a:latin typeface="Cambria Math"/>
                                    </a:rPr>
                                    <m:t>−4</m:t>
                                  </m:r>
                                </m:e>
                              </m:d>
                              <m:r>
                                <a:rPr sz="2400">
                                  <a:latin typeface="Cambria Math"/>
                                </a:rPr>
                                <m:t>=</m:t>
                              </m:r>
                              <m:d>
                                <m:dPr>
                                  <m:begChr m:val="|"/>
                                  <m:endChr m:val="|"/>
                                  <m:ctrlPr>
                                    <a:rPr sz="2400" i="1">
                                      <a:latin typeface="Cambria Math" panose="02040503050406030204" pitchFamily="18" charset="0"/>
                                    </a:rPr>
                                  </m:ctrlPr>
                                </m:dPr>
                                <m:e>
                                  <m:r>
                                    <a:rPr sz="2400">
                                      <a:latin typeface="Cambria Math"/>
                                    </a:rPr>
                                    <m:t>2</m:t>
                                  </m:r>
                                  <m:r>
                                    <a:rPr sz="2400">
                                      <a:latin typeface="Cambria Math"/>
                                    </a:rPr>
                                    <m:t>𝑥</m:t>
                                  </m:r>
                                  <m:r>
                                    <a:rPr sz="2400">
                                      <a:latin typeface="Cambria Math"/>
                                    </a:rPr>
                                    <m:t>+1</m:t>
                                  </m:r>
                                </m:e>
                              </m:d>
                            </m:oMath>
                          </a14:m>
                          <a:endParaRPr sz="2400" dirty="0"/>
                        </a:p>
                      </a:txBody>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a:txBody>
                        <a:bodyPr/>
                        <a:lstStyle/>
                        <a:p>
                          <a:pPr algn="l">
                            <a:defRPr sz="1400" b="1"/>
                          </a:pPr>
                          <a:endParaRPr sz="1800" b="0" dirty="0"/>
                        </a:p>
                      </a:txBody>
                      <a:tcPr/>
                    </a:tc>
                    <a:extLst>
                      <a:ext uri="{0D108BD9-81ED-4DB2-BD59-A6C34878D82A}">
                        <a16:rowId xmlns:a16="http://schemas.microsoft.com/office/drawing/2014/main" val="10000"/>
                      </a:ext>
                    </a:extLst>
                  </a:tr>
                  <a:tr h="370840">
                    <a:tc>
                      <a:txBody>
                        <a:bodyPr/>
                        <a:lstStyle/>
                        <a:p>
                          <a:pPr algn="r">
                            <a:defRPr sz="1400"/>
                          </a:pPr>
                          <a:r>
                            <a:rPr sz="2400"/>
                            <a:t>​</a:t>
                          </a:r>
                          <a14:m>
                            <m:oMath xmlns:m="http://schemas.openxmlformats.org/officeDocument/2006/math">
                              <m:r>
                                <a:rPr sz="2400">
                                  <a:latin typeface="Cambria Math"/>
                                </a:rPr>
                                <m:t>𝑥</m:t>
                              </m:r>
                              <m:r>
                                <a:rPr sz="2400">
                                  <a:latin typeface="Cambria Math"/>
                                </a:rPr>
                                <m:t>−4</m:t>
                              </m:r>
                            </m:oMath>
                          </a14:m>
                          <a:endParaRPr sz="2400"/>
                        </a:p>
                      </a:txBody>
                      <a:tcPr/>
                    </a:tc>
                    <a:tc>
                      <a:txBody>
                        <a:bodyPr/>
                        <a:lstStyle/>
                        <a:p>
                          <a:pPr algn="l">
                            <a:defRPr sz="1400"/>
                          </a:pPr>
                          <a:r>
                            <a:rPr sz="2400"/>
                            <a:t>​</a:t>
                          </a:r>
                          <a14:m>
                            <m:oMath xmlns:m="http://schemas.openxmlformats.org/officeDocument/2006/math">
                              <m:r>
                                <a:rPr sz="2400">
                                  <a:latin typeface="Cambria Math"/>
                                </a:rPr>
                                <m:t>=2</m:t>
                              </m:r>
                              <m:r>
                                <a:rPr sz="2400">
                                  <a:latin typeface="Cambria Math"/>
                                </a:rPr>
                                <m:t>𝑥</m:t>
                              </m:r>
                              <m:r>
                                <a:rPr sz="2400">
                                  <a:latin typeface="Cambria Math"/>
                                </a:rPr>
                                <m:t>+1</m:t>
                              </m:r>
                            </m:oMath>
                          </a14:m>
                          <a:endParaRPr sz="2400"/>
                        </a:p>
                      </a:txBody>
                      <a:tcPr/>
                    </a:tc>
                    <a:tc>
                      <a:txBody>
                        <a:bodyPr/>
                        <a:lstStyle/>
                        <a:p>
                          <a:pPr algn="l">
                            <a:defRPr sz="1400"/>
                          </a:pPr>
                          <a:r>
                            <a:rPr sz="2400"/>
                            <a:t>or</a:t>
                          </a:r>
                        </a:p>
                      </a:txBody>
                      <a:tcPr/>
                    </a:tc>
                    <a:tc>
                      <a:txBody>
                        <a:bodyPr/>
                        <a:lstStyle/>
                        <a:p>
                          <a:pPr algn="r">
                            <a:defRPr sz="1400"/>
                          </a:pPr>
                          <a:r>
                            <a:rPr sz="2400" dirty="0"/>
                            <a:t>​</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𝑥</m:t>
                                  </m:r>
                                  <m:r>
                                    <a:rPr sz="2400">
                                      <a:latin typeface="Cambria Math"/>
                                    </a:rPr>
                                    <m:t>−4</m:t>
                                  </m:r>
                                </m:e>
                              </m:d>
                            </m:oMath>
                          </a14:m>
                          <a:endParaRPr sz="2400" dirty="0"/>
                        </a:p>
                      </a:txBody>
                      <a:tcPr/>
                    </a:tc>
                    <a:tc>
                      <a:txBody>
                        <a:bodyPr/>
                        <a:lstStyle/>
                        <a:p>
                          <a:pPr algn="l">
                            <a:defRPr sz="1400"/>
                          </a:pPr>
                          <a:r>
                            <a:rPr sz="2400"/>
                            <a:t>​</a:t>
                          </a:r>
                          <a14:m>
                            <m:oMath xmlns:m="http://schemas.openxmlformats.org/officeDocument/2006/math">
                              <m:r>
                                <a:rPr sz="2400">
                                  <a:latin typeface="Cambria Math"/>
                                </a:rPr>
                                <m:t>=2</m:t>
                              </m:r>
                              <m:r>
                                <a:rPr sz="2400">
                                  <a:latin typeface="Cambria Math"/>
                                </a:rPr>
                                <m:t>𝑥</m:t>
                              </m:r>
                              <m:r>
                                <a:rPr sz="2400">
                                  <a:latin typeface="Cambria Math"/>
                                </a:rPr>
                                <m:t>+1</m:t>
                              </m:r>
                            </m:oMath>
                          </a14:m>
                          <a:endParaRPr sz="2400"/>
                        </a:p>
                      </a:txBody>
                      <a:tcPr/>
                    </a:tc>
                    <a:tc rowSpan="3">
                      <a:txBody>
                        <a:bodyPr/>
                        <a:lstStyle/>
                        <a:p>
                          <a:pPr algn="l">
                            <a:defRPr sz="1400" b="1"/>
                          </a:pPr>
                          <a:r>
                            <a:rPr sz="1800" b="0" dirty="0"/>
                            <a:t>We proceed as before, applying the distributive property and combining like terms.</a:t>
                          </a:r>
                        </a:p>
                      </a:txBody>
                      <a:tcPr/>
                    </a:tc>
                    <a:extLst>
                      <a:ext uri="{0D108BD9-81ED-4DB2-BD59-A6C34878D82A}">
                        <a16:rowId xmlns:a16="http://schemas.microsoft.com/office/drawing/2014/main" val="10001"/>
                      </a:ext>
                    </a:extLst>
                  </a:tr>
                  <a:tr h="370840">
                    <a:tc>
                      <a:txBody>
                        <a:bodyPr/>
                        <a:lstStyle/>
                        <a:p>
                          <a:pPr algn="r">
                            <a:defRPr sz="1400"/>
                          </a:pPr>
                          <a:r>
                            <a:rPr sz="2400"/>
                            <a:t>​</a:t>
                          </a:r>
                          <a14:m>
                            <m:oMath xmlns:m="http://schemas.openxmlformats.org/officeDocument/2006/math">
                              <m:r>
                                <a:rPr sz="2400">
                                  <a:latin typeface="Cambria Math"/>
                                </a:rPr>
                                <m:t>−</m:t>
                              </m:r>
                              <m:r>
                                <a:rPr sz="2400">
                                  <a:latin typeface="Cambria Math"/>
                                </a:rPr>
                                <m:t>𝑥</m:t>
                              </m:r>
                            </m:oMath>
                          </a14:m>
                          <a:endParaRPr sz="2400"/>
                        </a:p>
                      </a:txBody>
                      <a:tcPr/>
                    </a:tc>
                    <a:tc>
                      <a:txBody>
                        <a:bodyPr/>
                        <a:lstStyle/>
                        <a:p>
                          <a:pPr algn="l">
                            <a:defRPr sz="1400"/>
                          </a:pPr>
                          <a:r>
                            <a:rPr sz="2400" dirty="0"/>
                            <a:t>​</a:t>
                          </a:r>
                          <a14:m>
                            <m:oMath xmlns:m="http://schemas.openxmlformats.org/officeDocument/2006/math">
                              <m:r>
                                <a:rPr sz="2400">
                                  <a:latin typeface="Cambria Math"/>
                                </a:rPr>
                                <m:t>=5</m:t>
                              </m:r>
                            </m:oMath>
                          </a14:m>
                          <a:endParaRPr sz="2400" dirty="0"/>
                        </a:p>
                      </a:txBody>
                      <a:tcPr/>
                    </a:tc>
                    <a:tc>
                      <a:txBody>
                        <a:bodyPr/>
                        <a:lstStyle/>
                        <a:p>
                          <a:pPr algn="l"/>
                          <a:endParaRPr sz="2400"/>
                        </a:p>
                      </a:txBody>
                      <a:tcPr/>
                    </a:tc>
                    <a:tc>
                      <a:txBody>
                        <a:bodyPr/>
                        <a:lstStyle/>
                        <a:p>
                          <a:pPr algn="r">
                            <a:defRPr sz="1400"/>
                          </a:pPr>
                          <a:r>
                            <a:rPr sz="2400"/>
                            <a:t>​</a:t>
                          </a:r>
                          <a14:m>
                            <m:oMath xmlns:m="http://schemas.openxmlformats.org/officeDocument/2006/math">
                              <m:r>
                                <a:rPr sz="2400">
                                  <a:latin typeface="Cambria Math"/>
                                </a:rPr>
                                <m:t>−3</m:t>
                              </m:r>
                              <m:r>
                                <a:rPr sz="2400">
                                  <a:latin typeface="Cambria Math"/>
                                </a:rPr>
                                <m:t>𝑥</m:t>
                              </m:r>
                            </m:oMath>
                          </a14:m>
                          <a:endParaRPr sz="2400"/>
                        </a:p>
                      </a:txBody>
                      <a:tcPr/>
                    </a:tc>
                    <a:tc>
                      <a:txBody>
                        <a:bodyPr/>
                        <a:lstStyle/>
                        <a:p>
                          <a:pPr algn="l">
                            <a:defRPr sz="1400"/>
                          </a:pPr>
                          <a:r>
                            <a:rPr sz="2400"/>
                            <a:t>​</a:t>
                          </a:r>
                          <a14:m>
                            <m:oMath xmlns:m="http://schemas.openxmlformats.org/officeDocument/2006/math">
                              <m:r>
                                <a:rPr sz="2400">
                                  <a:latin typeface="Cambria Math"/>
                                </a:rPr>
                                <m:t>=−3</m:t>
                              </m:r>
                            </m:oMath>
                          </a14:m>
                          <a:endParaRPr sz="2400"/>
                        </a:p>
                      </a:txBody>
                      <a:tcPr/>
                    </a:tc>
                    <a:tc vMerge="1">
                      <a:txBody>
                        <a:bodyPr/>
                        <a:lstStyle/>
                        <a:p>
                          <a:pPr algn="l"/>
                          <a:endParaRPr/>
                        </a:p>
                      </a:txBody>
                      <a:tcPr/>
                    </a:tc>
                    <a:extLst>
                      <a:ext uri="{0D108BD9-81ED-4DB2-BD59-A6C34878D82A}">
                        <a16:rowId xmlns:a16="http://schemas.microsoft.com/office/drawing/2014/main" val="10002"/>
                      </a:ext>
                    </a:extLst>
                  </a:tr>
                  <a:tr h="370840">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tc>
                    <a:tc>
                      <a:txBody>
                        <a:bodyPr/>
                        <a:lstStyle/>
                        <a:p>
                          <a:pPr algn="l">
                            <a:defRPr sz="1400"/>
                          </a:pPr>
                          <a:r>
                            <a:rPr sz="2400"/>
                            <a:t>​</a:t>
                          </a:r>
                          <a14:m>
                            <m:oMath xmlns:m="http://schemas.openxmlformats.org/officeDocument/2006/math">
                              <m:r>
                                <a:rPr sz="2400">
                                  <a:latin typeface="Cambria Math"/>
                                </a:rPr>
                                <m:t>=−5</m:t>
                              </m:r>
                            </m:oMath>
                          </a14:m>
                          <a:endParaRPr sz="2400"/>
                        </a:p>
                      </a:txBody>
                      <a:tcPr/>
                    </a:tc>
                    <a:tc>
                      <a:txBody>
                        <a:bodyPr/>
                        <a:lstStyle/>
                        <a:p>
                          <a:pPr algn="l">
                            <a:defRPr sz="1400"/>
                          </a:pPr>
                          <a:endParaRPr sz="2400"/>
                        </a:p>
                      </a:txBody>
                      <a:tcPr/>
                    </a:tc>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tc>
                    <a:tc>
                      <a:txBody>
                        <a:bodyPr/>
                        <a:lstStyle/>
                        <a:p>
                          <a:pPr algn="l">
                            <a:defRPr sz="1400"/>
                          </a:pPr>
                          <a:r>
                            <a:rPr sz="2400" dirty="0"/>
                            <a:t>​</a:t>
                          </a:r>
                          <a14:m>
                            <m:oMath xmlns:m="http://schemas.openxmlformats.org/officeDocument/2006/math">
                              <m:r>
                                <a:rPr sz="2400">
                                  <a:latin typeface="Cambria Math"/>
                                </a:rPr>
                                <m:t>=1</m:t>
                              </m:r>
                            </m:oMath>
                          </a14:m>
                          <a:endParaRPr sz="2400" dirty="0"/>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p:cNvGraphicFramePr>
                <a:graphicFrameLocks noGrp="1"/>
              </p:cNvGraphicFramePr>
              <p:nvPr>
                <p:ph type="tbl" sz="quarter" idx="10"/>
                <p:extLst>
                  <p:ext uri="{D42A27DB-BD31-4B8C-83A1-F6EECF244321}">
                    <p14:modId xmlns:p14="http://schemas.microsoft.com/office/powerpoint/2010/main" val="119793659"/>
                  </p:ext>
                </p:extLst>
              </p:nvPr>
            </p:nvGraphicFramePr>
            <p:xfrm>
              <a:off x="457200" y="1105523"/>
              <a:ext cx="8229600" cy="1920240"/>
            </p:xfrm>
            <a:graphic>
              <a:graphicData uri="http://schemas.openxmlformats.org/drawingml/2006/table">
                <a:tbl>
                  <a:tblPr firstRow="1" bandRow="1">
                    <a:tableStyleId>{2D5ABB26-0587-4C30-8999-92F81FD0307C}</a:tableStyleId>
                  </a:tblPr>
                  <a:tblGrid>
                    <a:gridCol w="9144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2362200">
                      <a:extLst>
                        <a:ext uri="{9D8B030D-6E8A-4147-A177-3AD203B41FA5}">
                          <a16:colId xmlns:a16="http://schemas.microsoft.com/office/drawing/2014/main" val="20005"/>
                        </a:ext>
                      </a:extLst>
                    </a:gridCol>
                  </a:tblGrid>
                  <a:tr h="457200">
                    <a:tc gridSpan="5">
                      <a:txBody>
                        <a:bodyPr/>
                        <a:lstStyle/>
                        <a:p>
                          <a:endParaRPr lang="en-US"/>
                        </a:p>
                      </a:txBody>
                      <a:tcPr>
                        <a:blipFill>
                          <a:blip r:embed="rId2"/>
                          <a:stretch>
                            <a:fillRect t="-10667" r="-40187" b="-341333"/>
                          </a:stretch>
                        </a:blipFill>
                      </a:tcPr>
                    </a:tc>
                    <a:tc hMerge="1">
                      <a:txBody>
                        <a:bodyPr/>
                        <a:lstStyle/>
                        <a:p>
                          <a:endParaRPr/>
                        </a:p>
                      </a:txBody>
                      <a:tcPr/>
                    </a:tc>
                    <a:tc hMerge="1">
                      <a:txBody>
                        <a:bodyPr/>
                        <a:lstStyle/>
                        <a:p>
                          <a:endParaRPr/>
                        </a:p>
                      </a:txBody>
                      <a:tcPr/>
                    </a:tc>
                    <a:tc hMerge="1">
                      <a:txBody>
                        <a:bodyPr/>
                        <a:lstStyle/>
                        <a:p>
                          <a:endParaRPr/>
                        </a:p>
                      </a:txBody>
                      <a:tcPr/>
                    </a:tc>
                    <a:tc hMerge="1">
                      <a:txBody>
                        <a:bodyPr/>
                        <a:lstStyle/>
                        <a:p>
                          <a:endParaRPr/>
                        </a:p>
                      </a:txBody>
                      <a:tcPr/>
                    </a:tc>
                    <a:tc>
                      <a:txBody>
                        <a:bodyPr/>
                        <a:lstStyle/>
                        <a:p>
                          <a:pPr algn="l">
                            <a:defRPr sz="1400" b="1"/>
                          </a:pPr>
                          <a:endParaRPr sz="1800" b="0" dirty="0"/>
                        </a:p>
                      </a:txBody>
                      <a:tcPr/>
                    </a:tc>
                    <a:extLst>
                      <a:ext uri="{0D108BD9-81ED-4DB2-BD59-A6C34878D82A}">
                        <a16:rowId xmlns:a16="http://schemas.microsoft.com/office/drawing/2014/main" val="10000"/>
                      </a:ext>
                    </a:extLst>
                  </a:tr>
                  <a:tr h="457200">
                    <a:tc>
                      <a:txBody>
                        <a:bodyPr/>
                        <a:lstStyle/>
                        <a:p>
                          <a:endParaRPr lang="en-US"/>
                        </a:p>
                      </a:txBody>
                      <a:tcPr>
                        <a:blipFill>
                          <a:blip r:embed="rId2"/>
                          <a:stretch>
                            <a:fillRect t="-110667" r="-800000" b="-241333"/>
                          </a:stretch>
                        </a:blipFill>
                      </a:tcPr>
                    </a:tc>
                    <a:tc>
                      <a:txBody>
                        <a:bodyPr/>
                        <a:lstStyle/>
                        <a:p>
                          <a:endParaRPr lang="en-US"/>
                        </a:p>
                      </a:txBody>
                      <a:tcPr>
                        <a:blipFill>
                          <a:blip r:embed="rId2"/>
                          <a:stretch>
                            <a:fillRect l="-63025" t="-110667" r="-404202" b="-241333"/>
                          </a:stretch>
                        </a:blipFill>
                      </a:tcPr>
                    </a:tc>
                    <a:tc>
                      <a:txBody>
                        <a:bodyPr/>
                        <a:lstStyle/>
                        <a:p>
                          <a:pPr algn="l">
                            <a:defRPr sz="1400"/>
                          </a:pPr>
                          <a:r>
                            <a:rPr sz="2400"/>
                            <a:t>or</a:t>
                          </a:r>
                        </a:p>
                      </a:txBody>
                      <a:tcPr/>
                    </a:tc>
                    <a:tc>
                      <a:txBody>
                        <a:bodyPr/>
                        <a:lstStyle/>
                        <a:p>
                          <a:endParaRPr lang="en-US"/>
                        </a:p>
                      </a:txBody>
                      <a:tcPr>
                        <a:blipFill>
                          <a:blip r:embed="rId2"/>
                          <a:stretch>
                            <a:fillRect l="-176718" t="-110667" r="-238550" b="-241333"/>
                          </a:stretch>
                        </a:blipFill>
                      </a:tcPr>
                    </a:tc>
                    <a:tc>
                      <a:txBody>
                        <a:bodyPr/>
                        <a:lstStyle/>
                        <a:p>
                          <a:endParaRPr lang="en-US"/>
                        </a:p>
                      </a:txBody>
                      <a:tcPr>
                        <a:blipFill>
                          <a:blip r:embed="rId2"/>
                          <a:stretch>
                            <a:fillRect l="-304622" t="-110667" r="-162605" b="-241333"/>
                          </a:stretch>
                        </a:blipFill>
                      </a:tcPr>
                    </a:tc>
                    <a:tc rowSpan="3">
                      <a:txBody>
                        <a:bodyPr/>
                        <a:lstStyle/>
                        <a:p>
                          <a:pPr algn="l">
                            <a:defRPr sz="1400" b="1"/>
                          </a:pPr>
                          <a:r>
                            <a:rPr sz="1800" b="0" dirty="0"/>
                            <a:t>We proceed as before, applying the distributive property and combining like terms.</a:t>
                          </a:r>
                        </a:p>
                      </a:txBody>
                      <a:tcPr/>
                    </a:tc>
                    <a:extLst>
                      <a:ext uri="{0D108BD9-81ED-4DB2-BD59-A6C34878D82A}">
                        <a16:rowId xmlns:a16="http://schemas.microsoft.com/office/drawing/2014/main" val="10001"/>
                      </a:ext>
                    </a:extLst>
                  </a:tr>
                  <a:tr h="457200">
                    <a:tc>
                      <a:txBody>
                        <a:bodyPr/>
                        <a:lstStyle/>
                        <a:p>
                          <a:endParaRPr lang="en-US"/>
                        </a:p>
                      </a:txBody>
                      <a:tcPr>
                        <a:blipFill>
                          <a:blip r:embed="rId2"/>
                          <a:stretch>
                            <a:fillRect t="-207895" r="-800000" b="-138158"/>
                          </a:stretch>
                        </a:blipFill>
                      </a:tcPr>
                    </a:tc>
                    <a:tc>
                      <a:txBody>
                        <a:bodyPr/>
                        <a:lstStyle/>
                        <a:p>
                          <a:endParaRPr lang="en-US"/>
                        </a:p>
                      </a:txBody>
                      <a:tcPr>
                        <a:blipFill>
                          <a:blip r:embed="rId2"/>
                          <a:stretch>
                            <a:fillRect l="-63025" t="-207895" r="-404202" b="-138158"/>
                          </a:stretch>
                        </a:blipFill>
                      </a:tcPr>
                    </a:tc>
                    <a:tc>
                      <a:txBody>
                        <a:bodyPr/>
                        <a:lstStyle/>
                        <a:p>
                          <a:pPr algn="l"/>
                          <a:endParaRPr sz="2400"/>
                        </a:p>
                      </a:txBody>
                      <a:tcPr/>
                    </a:tc>
                    <a:tc>
                      <a:txBody>
                        <a:bodyPr/>
                        <a:lstStyle/>
                        <a:p>
                          <a:endParaRPr lang="en-US"/>
                        </a:p>
                      </a:txBody>
                      <a:tcPr>
                        <a:blipFill>
                          <a:blip r:embed="rId2"/>
                          <a:stretch>
                            <a:fillRect l="-176718" t="-207895" r="-238550" b="-138158"/>
                          </a:stretch>
                        </a:blipFill>
                      </a:tcPr>
                    </a:tc>
                    <a:tc>
                      <a:txBody>
                        <a:bodyPr/>
                        <a:lstStyle/>
                        <a:p>
                          <a:endParaRPr lang="en-US"/>
                        </a:p>
                      </a:txBody>
                      <a:tcPr>
                        <a:blipFill>
                          <a:blip r:embed="rId2"/>
                          <a:stretch>
                            <a:fillRect l="-304622" t="-207895" r="-162605" b="-138158"/>
                          </a:stretch>
                        </a:blipFill>
                      </a:tcPr>
                    </a:tc>
                    <a:tc vMerge="1">
                      <a:txBody>
                        <a:bodyPr/>
                        <a:lstStyle/>
                        <a:p>
                          <a:pPr algn="l"/>
                          <a:endParaRPr/>
                        </a:p>
                      </a:txBody>
                      <a:tcPr/>
                    </a:tc>
                    <a:extLst>
                      <a:ext uri="{0D108BD9-81ED-4DB2-BD59-A6C34878D82A}">
                        <a16:rowId xmlns:a16="http://schemas.microsoft.com/office/drawing/2014/main" val="10002"/>
                      </a:ext>
                    </a:extLst>
                  </a:tr>
                  <a:tr h="548640">
                    <a:tc>
                      <a:txBody>
                        <a:bodyPr/>
                        <a:lstStyle/>
                        <a:p>
                          <a:endParaRPr lang="en-US"/>
                        </a:p>
                      </a:txBody>
                      <a:tcPr>
                        <a:blipFill>
                          <a:blip r:embed="rId2"/>
                          <a:stretch>
                            <a:fillRect t="-260000" r="-800000" b="-16667"/>
                          </a:stretch>
                        </a:blipFill>
                      </a:tcPr>
                    </a:tc>
                    <a:tc>
                      <a:txBody>
                        <a:bodyPr/>
                        <a:lstStyle/>
                        <a:p>
                          <a:endParaRPr lang="en-US"/>
                        </a:p>
                      </a:txBody>
                      <a:tcPr>
                        <a:blipFill>
                          <a:blip r:embed="rId2"/>
                          <a:stretch>
                            <a:fillRect l="-63025" t="-260000" r="-404202" b="-16667"/>
                          </a:stretch>
                        </a:blipFill>
                      </a:tcPr>
                    </a:tc>
                    <a:tc>
                      <a:txBody>
                        <a:bodyPr/>
                        <a:lstStyle/>
                        <a:p>
                          <a:pPr algn="l">
                            <a:defRPr sz="1400"/>
                          </a:pPr>
                          <a:endParaRPr sz="2400"/>
                        </a:p>
                      </a:txBody>
                      <a:tcPr/>
                    </a:tc>
                    <a:tc>
                      <a:txBody>
                        <a:bodyPr/>
                        <a:lstStyle/>
                        <a:p>
                          <a:endParaRPr lang="en-US"/>
                        </a:p>
                      </a:txBody>
                      <a:tcPr>
                        <a:blipFill>
                          <a:blip r:embed="rId2"/>
                          <a:stretch>
                            <a:fillRect l="-176718" t="-260000" r="-238550" b="-16667"/>
                          </a:stretch>
                        </a:blipFill>
                      </a:tcPr>
                    </a:tc>
                    <a:tc>
                      <a:txBody>
                        <a:bodyPr/>
                        <a:lstStyle/>
                        <a:p>
                          <a:endParaRPr lang="en-US"/>
                        </a:p>
                      </a:txBody>
                      <a:tcPr>
                        <a:blipFill>
                          <a:blip r:embed="rId2"/>
                          <a:stretch>
                            <a:fillRect l="-304622" t="-260000" r="-162605" b="-16667"/>
                          </a:stretch>
                        </a:blipFill>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Finally, we check the apparent solutions in the original equation.</a:t>
            </a:r>
          </a:p>
          <a:p>
            <a:r>
              <a:rPr lang="en-US" dirty="0"/>
              <a:t>​</a:t>
            </a:r>
          </a:p>
          <a:p>
            <a:pPr algn="l"/>
            <a:endParaRPr lang="en-US" dirty="0"/>
          </a:p>
          <a:p>
            <a:pPr algn="l"/>
            <a:endParaRPr lang="en-US" dirty="0"/>
          </a:p>
          <a:p>
            <a:pPr algn="l"/>
            <a:endParaRPr lang="en-US" dirty="0"/>
          </a:p>
          <a:p>
            <a:pPr algn="l">
              <a:defRPr sz="2800"/>
            </a:pPr>
            <a:r>
              <a:rPr lang="en-US" dirty="0"/>
              <a:t>​</a:t>
            </a:r>
            <a:r>
              <a:rPr lang="en-US" sz="2800" dirty="0"/>
              <a:t>Both apparent solutions are actual solutions, so the solution set is x </a:t>
            </a:r>
            <a:r>
              <a:rPr lang="en-US" sz="2800" dirty="0">
                <a:latin typeface="Cambria Math" panose="02040503050406030204" pitchFamily="18" charset="0"/>
                <a:ea typeface="Cambria Math" panose="02040503050406030204" pitchFamily="18" charset="0"/>
              </a:rPr>
              <a:t>= −</a:t>
            </a:r>
            <a:r>
              <a:rPr lang="en-US" sz="2800" dirty="0"/>
              <a:t>5, 1.</a:t>
            </a:r>
            <a:endParaRPr sz="2800" dirty="0"/>
          </a:p>
        </p:txBody>
      </p:sp>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3403003838"/>
                  </p:ext>
                </p:extLst>
              </p:nvPr>
            </p:nvGraphicFramePr>
            <p:xfrm>
              <a:off x="603504" y="1982793"/>
              <a:ext cx="3892296" cy="1828800"/>
            </p:xfrm>
            <a:graphic>
              <a:graphicData uri="http://schemas.openxmlformats.org/drawingml/2006/table">
                <a:tbl>
                  <a:tblPr firstRow="1" bandRow="1">
                    <a:tableStyleId>{2D5ABB26-0587-4C30-8999-92F81FD0307C}</a:tableStyleId>
                  </a:tblPr>
                  <a:tblGrid>
                    <a:gridCol w="1946148">
                      <a:extLst>
                        <a:ext uri="{9D8B030D-6E8A-4147-A177-3AD203B41FA5}">
                          <a16:colId xmlns:a16="http://schemas.microsoft.com/office/drawing/2014/main" val="20000"/>
                        </a:ext>
                      </a:extLst>
                    </a:gridCol>
                    <a:gridCol w="1946148">
                      <a:extLst>
                        <a:ext uri="{9D8B030D-6E8A-4147-A177-3AD203B41FA5}">
                          <a16:colId xmlns:a16="http://schemas.microsoft.com/office/drawing/2014/main" val="20001"/>
                        </a:ext>
                      </a:extLst>
                    </a:gridCol>
                  </a:tblGrid>
                  <a:tr h="6096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d>
                                    <m:dPr>
                                      <m:ctrlPr>
                                        <a:rPr sz="2400" i="1">
                                          <a:latin typeface="Cambria Math" panose="02040503050406030204" pitchFamily="18" charset="0"/>
                                        </a:rPr>
                                      </m:ctrlPr>
                                    </m:dPr>
                                    <m:e>
                                      <m:r>
                                        <a:rPr sz="2400">
                                          <a:latin typeface="Cambria Math"/>
                                        </a:rPr>
                                        <m:t>−5</m:t>
                                      </m:r>
                                    </m:e>
                                  </m:d>
                                  <m:r>
                                    <a:rPr sz="2400">
                                      <a:latin typeface="Cambria Math"/>
                                    </a:rPr>
                                    <m:t>−4</m:t>
                                  </m:r>
                                </m:e>
                              </m:d>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m:t>
                              </m:r>
                              <m:d>
                                <m:dPr>
                                  <m:begChr m:val="|"/>
                                  <m:endChr m:val="|"/>
                                  <m:ctrlPr>
                                    <a:rPr sz="2400" i="1">
                                      <a:latin typeface="Cambria Math" panose="02040503050406030204" pitchFamily="18" charset="0"/>
                                    </a:rPr>
                                  </m:ctrlPr>
                                </m:dPr>
                                <m:e>
                                  <m:r>
                                    <a:rPr sz="2400">
                                      <a:latin typeface="Cambria Math"/>
                                    </a:rPr>
                                    <m:t>2</m:t>
                                  </m:r>
                                  <m:d>
                                    <m:dPr>
                                      <m:ctrlPr>
                                        <a:rPr sz="2400" i="1">
                                          <a:latin typeface="Cambria Math" panose="02040503050406030204" pitchFamily="18" charset="0"/>
                                        </a:rPr>
                                      </m:ctrlPr>
                                    </m:dPr>
                                    <m:e>
                                      <m:r>
                                        <a:rPr sz="2400">
                                          <a:latin typeface="Cambria Math"/>
                                        </a:rPr>
                                        <m:t>−5</m:t>
                                      </m:r>
                                    </m:e>
                                  </m:d>
                                  <m:r>
                                    <a:rPr sz="2400">
                                      <a:latin typeface="Cambria Math"/>
                                    </a:rPr>
                                    <m:t>+1</m:t>
                                  </m:r>
                                </m:e>
                              </m:d>
                            </m:oMath>
                          </a14:m>
                          <a:endParaRPr sz="24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−9</m:t>
                                  </m:r>
                                </m:e>
                              </m:d>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m:t>
                              </m:r>
                              <m:d>
                                <m:dPr>
                                  <m:begChr m:val="|"/>
                                  <m:endChr m:val="|"/>
                                  <m:ctrlPr>
                                    <a:rPr sz="2400" i="1">
                                      <a:latin typeface="Cambria Math" panose="02040503050406030204" pitchFamily="18" charset="0"/>
                                    </a:rPr>
                                  </m:ctrlPr>
                                </m:dPr>
                                <m:e>
                                  <m:r>
                                    <a:rPr sz="2400">
                                      <a:latin typeface="Cambria Math"/>
                                    </a:rPr>
                                    <m:t>−9</m:t>
                                  </m:r>
                                </m:e>
                              </m:d>
                            </m:oMath>
                          </a14:m>
                          <a:endParaRPr sz="24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400"/>
                            <a:t>​</a:t>
                          </a:r>
                          <a14:m>
                            <m:oMath xmlns:m="http://schemas.openxmlformats.org/officeDocument/2006/math">
                              <m:r>
                                <a:rPr sz="2400">
                                  <a:latin typeface="Cambria Math"/>
                                </a:rPr>
                                <m:t>9</m:t>
                              </m:r>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=9</m:t>
                              </m:r>
                            </m:oMath>
                          </a14:m>
                          <a:endParaRPr sz="24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3403003838"/>
                  </p:ext>
                </p:extLst>
              </p:nvPr>
            </p:nvGraphicFramePr>
            <p:xfrm>
              <a:off x="603504" y="1982793"/>
              <a:ext cx="3892296" cy="1828800"/>
            </p:xfrm>
            <a:graphic>
              <a:graphicData uri="http://schemas.openxmlformats.org/drawingml/2006/table">
                <a:tbl>
                  <a:tblPr firstRow="1" bandRow="1">
                    <a:tableStyleId>{2D5ABB26-0587-4C30-8999-92F81FD0307C}</a:tableStyleId>
                  </a:tblPr>
                  <a:tblGrid>
                    <a:gridCol w="1946148">
                      <a:extLst>
                        <a:ext uri="{9D8B030D-6E8A-4147-A177-3AD203B41FA5}">
                          <a16:colId xmlns:a16="http://schemas.microsoft.com/office/drawing/2014/main" val="20000"/>
                        </a:ext>
                      </a:extLst>
                    </a:gridCol>
                    <a:gridCol w="1946148">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3"/>
                          <a:stretch>
                            <a:fillRect r="-99688" b="-211000"/>
                          </a:stretch>
                        </a:blipFill>
                      </a:tcPr>
                    </a:tc>
                    <a:tc>
                      <a:txBody>
                        <a:bodyPr/>
                        <a:lstStyle/>
                        <a:p>
                          <a:endParaRPr lang="en-US"/>
                        </a:p>
                      </a:txBody>
                      <a:tcPr marL="36576" marR="36576" marT="36576" marB="36576" anchor="ctr">
                        <a:blipFill>
                          <a:blip r:embed="rId3"/>
                          <a:stretch>
                            <a:fillRect l="-100313" b="-21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3"/>
                          <a:stretch>
                            <a:fillRect t="-99010" r="-99688" b="-108911"/>
                          </a:stretch>
                        </a:blipFill>
                      </a:tcPr>
                    </a:tc>
                    <a:tc>
                      <a:txBody>
                        <a:bodyPr/>
                        <a:lstStyle/>
                        <a:p>
                          <a:endParaRPr lang="en-US"/>
                        </a:p>
                      </a:txBody>
                      <a:tcPr marL="36576" marR="36576" marT="36576" marB="36576" anchor="ctr">
                        <a:blipFill>
                          <a:blip r:embed="rId3"/>
                          <a:stretch>
                            <a:fillRect l="-100313" t="-99010" b="-108911"/>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3"/>
                          <a:stretch>
                            <a:fillRect t="-201000" r="-99688" b="-10000"/>
                          </a:stretch>
                        </a:blipFill>
                      </a:tcPr>
                    </a:tc>
                    <a:tc>
                      <a:txBody>
                        <a:bodyPr/>
                        <a:lstStyle/>
                        <a:p>
                          <a:endParaRPr lang="en-US"/>
                        </a:p>
                      </a:txBody>
                      <a:tcPr marL="36576" marR="36576" marT="36576" marB="36576" anchor="ctr">
                        <a:blipFill>
                          <a:blip r:embed="rId3"/>
                          <a:stretch>
                            <a:fillRect l="-100313" t="-201000" b="-10000"/>
                          </a:stretch>
                        </a:blipFill>
                      </a:tcPr>
                    </a:tc>
                    <a:extLst>
                      <a:ext uri="{0D108BD9-81ED-4DB2-BD59-A6C34878D82A}">
                        <a16:rowId xmlns:a16="http://schemas.microsoft.com/office/drawing/2014/main" val="10002"/>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Table 4"/>
              <p:cNvGraphicFramePr>
                <a:graphicFrameLocks noGrp="1"/>
              </p:cNvGraphicFramePr>
              <p:nvPr>
                <p:extLst>
                  <p:ext uri="{D42A27DB-BD31-4B8C-83A1-F6EECF244321}">
                    <p14:modId xmlns:p14="http://schemas.microsoft.com/office/powerpoint/2010/main" val="1660128092"/>
                  </p:ext>
                </p:extLst>
              </p:nvPr>
            </p:nvGraphicFramePr>
            <p:xfrm>
              <a:off x="4724400" y="1982793"/>
              <a:ext cx="36576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609600">
                    <a:tc>
                      <a:txBody>
                        <a:bodyPr/>
                        <a:lstStyle/>
                        <a:p>
                          <a:pPr algn="r">
                            <a:defRPr sz="1600"/>
                          </a:pPr>
                          <a:r>
                            <a:rPr sz="2400"/>
                            <a:t>​</a:t>
                          </a:r>
                          <a14:m>
                            <m:oMath xmlns:m="http://schemas.openxmlformats.org/officeDocument/2006/math">
                              <m:d>
                                <m:dPr>
                                  <m:begChr m:val="|"/>
                                  <m:endChr m:val="|"/>
                                  <m:ctrlPr>
                                    <a:rPr sz="2400" i="1">
                                      <a:latin typeface="Cambria Math" panose="02040503050406030204" pitchFamily="18" charset="0"/>
                                    </a:rPr>
                                  </m:ctrlPr>
                                </m:dPr>
                                <m:e>
                                  <m:d>
                                    <m:dPr>
                                      <m:ctrlPr>
                                        <a:rPr sz="2400" i="1">
                                          <a:latin typeface="Cambria Math" panose="02040503050406030204" pitchFamily="18" charset="0"/>
                                        </a:rPr>
                                      </m:ctrlPr>
                                    </m:dPr>
                                    <m:e>
                                      <m:r>
                                        <a:rPr sz="2400">
                                          <a:latin typeface="Cambria Math"/>
                                        </a:rPr>
                                        <m:t>1</m:t>
                                      </m:r>
                                    </m:e>
                                  </m:d>
                                  <m:r>
                                    <a:rPr sz="2400">
                                      <a:latin typeface="Cambria Math"/>
                                    </a:rPr>
                                    <m:t>−4</m:t>
                                  </m:r>
                                </m:e>
                              </m:d>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m:t>
                              </m:r>
                              <m:d>
                                <m:dPr>
                                  <m:begChr m:val="|"/>
                                  <m:endChr m:val="|"/>
                                  <m:ctrlPr>
                                    <a:rPr sz="2400" i="1">
                                      <a:latin typeface="Cambria Math" panose="02040503050406030204" pitchFamily="18" charset="0"/>
                                    </a:rPr>
                                  </m:ctrlPr>
                                </m:dPr>
                                <m:e>
                                  <m:r>
                                    <a:rPr sz="2400">
                                      <a:latin typeface="Cambria Math"/>
                                    </a:rPr>
                                    <m:t>2</m:t>
                                  </m:r>
                                  <m:d>
                                    <m:dPr>
                                      <m:ctrlPr>
                                        <a:rPr sz="2400" i="1">
                                          <a:latin typeface="Cambria Math" panose="02040503050406030204" pitchFamily="18" charset="0"/>
                                        </a:rPr>
                                      </m:ctrlPr>
                                    </m:dPr>
                                    <m:e>
                                      <m:r>
                                        <a:rPr sz="2400">
                                          <a:latin typeface="Cambria Math"/>
                                        </a:rPr>
                                        <m:t>1</m:t>
                                      </m:r>
                                    </m:e>
                                  </m:d>
                                  <m:r>
                                    <a:rPr sz="2400">
                                      <a:latin typeface="Cambria Math"/>
                                    </a:rPr>
                                    <m:t>+1</m:t>
                                  </m:r>
                                </m:e>
                              </m:d>
                            </m:oMath>
                          </a14:m>
                          <a:endParaRPr sz="2400" dirty="0"/>
                        </a:p>
                      </a:txBody>
                      <a:tcPr marL="36576" marR="36576" marT="36576" marB="36576" anchor="ctr"/>
                    </a:tc>
                    <a:extLst>
                      <a:ext uri="{0D108BD9-81ED-4DB2-BD59-A6C34878D82A}">
                        <a16:rowId xmlns:a16="http://schemas.microsoft.com/office/drawing/2014/main" val="10000"/>
                      </a:ext>
                    </a:extLst>
                  </a:tr>
                  <a:tr h="609600">
                    <a:tc>
                      <a:txBody>
                        <a:bodyPr/>
                        <a:lstStyle/>
                        <a:p>
                          <a:pPr algn="r">
                            <a:defRPr sz="1600"/>
                          </a:pPr>
                          <a:r>
                            <a:rPr sz="240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−3</m:t>
                                  </m:r>
                                </m:e>
                              </m:d>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m:t>
                              </m:r>
                              <m:d>
                                <m:dPr>
                                  <m:begChr m:val="|"/>
                                  <m:endChr m:val="|"/>
                                  <m:ctrlPr>
                                    <a:rPr sz="2400" i="1">
                                      <a:latin typeface="Cambria Math" panose="02040503050406030204" pitchFamily="18" charset="0"/>
                                    </a:rPr>
                                  </m:ctrlPr>
                                </m:dPr>
                                <m:e>
                                  <m:r>
                                    <a:rPr sz="2400">
                                      <a:latin typeface="Cambria Math"/>
                                    </a:rPr>
                                    <m:t>3</m:t>
                                  </m:r>
                                </m:e>
                              </m:d>
                            </m:oMath>
                          </a14:m>
                          <a:endParaRPr sz="2400" dirty="0"/>
                        </a:p>
                      </a:txBody>
                      <a:tcPr marL="36576" marR="36576" marT="36576" marB="36576" anchor="ctr"/>
                    </a:tc>
                    <a:extLst>
                      <a:ext uri="{0D108BD9-81ED-4DB2-BD59-A6C34878D82A}">
                        <a16:rowId xmlns:a16="http://schemas.microsoft.com/office/drawing/2014/main" val="10001"/>
                      </a:ext>
                    </a:extLst>
                  </a:tr>
                  <a:tr h="609600">
                    <a:tc>
                      <a:txBody>
                        <a:bodyPr/>
                        <a:lstStyle/>
                        <a:p>
                          <a:pPr algn="r">
                            <a:defRPr sz="1600"/>
                          </a:pPr>
                          <a:r>
                            <a:rPr sz="2400"/>
                            <a:t>​</a:t>
                          </a:r>
                          <a14:m>
                            <m:oMath xmlns:m="http://schemas.openxmlformats.org/officeDocument/2006/math">
                              <m:r>
                                <a:rPr sz="2400">
                                  <a:latin typeface="Cambria Math"/>
                                </a:rPr>
                                <m:t>3</m:t>
                              </m:r>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=3</m:t>
                              </m:r>
                            </m:oMath>
                          </a14:m>
                          <a:endParaRPr sz="2400" dirty="0"/>
                        </a:p>
                      </a:txBody>
                      <a:tcPr marL="36576" marR="36576" marT="36576" marB="36576" anchor="ctr"/>
                    </a:tc>
                    <a:extLst>
                      <a:ext uri="{0D108BD9-81ED-4DB2-BD59-A6C34878D82A}">
                        <a16:rowId xmlns:a16="http://schemas.microsoft.com/office/drawing/2014/main" val="10002"/>
                      </a:ext>
                    </a:extLst>
                  </a:tr>
                </a:tbl>
              </a:graphicData>
            </a:graphic>
          </p:graphicFrame>
        </mc:Choice>
        <mc:Fallback xmlns="">
          <p:graphicFrame>
            <p:nvGraphicFramePr>
              <p:cNvPr id="5" name="Table 4"/>
              <p:cNvGraphicFramePr>
                <a:graphicFrameLocks noGrp="1"/>
              </p:cNvGraphicFramePr>
              <p:nvPr>
                <p:extLst>
                  <p:ext uri="{D42A27DB-BD31-4B8C-83A1-F6EECF244321}">
                    <p14:modId xmlns:p14="http://schemas.microsoft.com/office/powerpoint/2010/main" val="1660128092"/>
                  </p:ext>
                </p:extLst>
              </p:nvPr>
            </p:nvGraphicFramePr>
            <p:xfrm>
              <a:off x="4724400" y="1982793"/>
              <a:ext cx="3657600" cy="1828800"/>
            </p:xfrm>
            <a:graphic>
              <a:graphicData uri="http://schemas.openxmlformats.org/drawingml/2006/table">
                <a:tbl>
                  <a:tblPr firstRow="1" bandRow="1">
                    <a:tableStyleId>{2D5ABB26-0587-4C30-8999-92F81FD0307C}</a:tableStyleId>
                  </a:tblPr>
                  <a:tblGrid>
                    <a:gridCol w="182880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609600">
                    <a:tc>
                      <a:txBody>
                        <a:bodyPr/>
                        <a:lstStyle/>
                        <a:p>
                          <a:endParaRPr lang="en-US"/>
                        </a:p>
                      </a:txBody>
                      <a:tcPr marL="36576" marR="36576" marT="36576" marB="36576" anchor="ctr">
                        <a:blipFill>
                          <a:blip r:embed="rId4"/>
                          <a:stretch>
                            <a:fillRect r="-100000" b="-211000"/>
                          </a:stretch>
                        </a:blipFill>
                      </a:tcPr>
                    </a:tc>
                    <a:tc>
                      <a:txBody>
                        <a:bodyPr/>
                        <a:lstStyle/>
                        <a:p>
                          <a:endParaRPr lang="en-US"/>
                        </a:p>
                      </a:txBody>
                      <a:tcPr marL="36576" marR="36576" marT="36576" marB="36576" anchor="ctr">
                        <a:blipFill>
                          <a:blip r:embed="rId4"/>
                          <a:stretch>
                            <a:fillRect l="-100000" b="-211000"/>
                          </a:stretch>
                        </a:blipFill>
                      </a:tcPr>
                    </a:tc>
                    <a:extLst>
                      <a:ext uri="{0D108BD9-81ED-4DB2-BD59-A6C34878D82A}">
                        <a16:rowId xmlns:a16="http://schemas.microsoft.com/office/drawing/2014/main" val="10000"/>
                      </a:ext>
                    </a:extLst>
                  </a:tr>
                  <a:tr h="609600">
                    <a:tc>
                      <a:txBody>
                        <a:bodyPr/>
                        <a:lstStyle/>
                        <a:p>
                          <a:endParaRPr lang="en-US"/>
                        </a:p>
                      </a:txBody>
                      <a:tcPr marL="36576" marR="36576" marT="36576" marB="36576" anchor="ctr">
                        <a:blipFill>
                          <a:blip r:embed="rId4"/>
                          <a:stretch>
                            <a:fillRect t="-99010" r="-100000" b="-108911"/>
                          </a:stretch>
                        </a:blipFill>
                      </a:tcPr>
                    </a:tc>
                    <a:tc>
                      <a:txBody>
                        <a:bodyPr/>
                        <a:lstStyle/>
                        <a:p>
                          <a:endParaRPr lang="en-US"/>
                        </a:p>
                      </a:txBody>
                      <a:tcPr marL="36576" marR="36576" marT="36576" marB="36576" anchor="ctr">
                        <a:blipFill>
                          <a:blip r:embed="rId4"/>
                          <a:stretch>
                            <a:fillRect l="-100000" t="-99010" b="-108911"/>
                          </a:stretch>
                        </a:blipFill>
                      </a:tcPr>
                    </a:tc>
                    <a:extLst>
                      <a:ext uri="{0D108BD9-81ED-4DB2-BD59-A6C34878D82A}">
                        <a16:rowId xmlns:a16="http://schemas.microsoft.com/office/drawing/2014/main" val="10001"/>
                      </a:ext>
                    </a:extLst>
                  </a:tr>
                  <a:tr h="609600">
                    <a:tc>
                      <a:txBody>
                        <a:bodyPr/>
                        <a:lstStyle/>
                        <a:p>
                          <a:endParaRPr lang="en-US"/>
                        </a:p>
                      </a:txBody>
                      <a:tcPr marL="36576" marR="36576" marT="36576" marB="36576" anchor="ctr">
                        <a:blipFill>
                          <a:blip r:embed="rId4"/>
                          <a:stretch>
                            <a:fillRect t="-201000" r="-100000" b="-10000"/>
                          </a:stretch>
                        </a:blipFill>
                      </a:tcPr>
                    </a:tc>
                    <a:tc>
                      <a:txBody>
                        <a:bodyPr/>
                        <a:lstStyle/>
                        <a:p>
                          <a:endParaRPr lang="en-US"/>
                        </a:p>
                      </a:txBody>
                      <a:tcPr marL="36576" marR="36576" marT="36576" marB="36576" anchor="ctr">
                        <a:blipFill>
                          <a:blip r:embed="rId4"/>
                          <a:stretch>
                            <a:fillRect l="-100000" t="-201000" b="-10000"/>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1: Identifying Types of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1</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r>
                  <a:rPr sz="2800" dirty="0"/>
                  <a:t>The equations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𝑥</m:t>
                        </m:r>
                      </m:e>
                      <m:sup>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sup>
                    </m:sSup>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r>
                          <a:rPr>
                            <a:latin typeface="Cambria Math" panose="02040503050406030204" pitchFamily="18" charset="0"/>
                          </a:rPr>
                          <m:t>1</m:t>
                        </m:r>
                      </m:e>
                    </m:d>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𝑥</m:t>
                        </m:r>
                      </m:e>
                      <m:sup>
                        <m:f>
                          <m:fPr>
                            <m:ctrlPr>
                              <a:rPr i="1">
                                <a:latin typeface="Cambria Math" panose="02040503050406030204" pitchFamily="18" charset="0"/>
                              </a:rPr>
                            </m:ctrlPr>
                          </m:fPr>
                          <m:num>
                            <m:r>
                              <a:rPr>
                                <a:latin typeface="Cambria Math" panose="02040503050406030204" pitchFamily="18" charset="0"/>
                              </a:rPr>
                              <m:t>3</m:t>
                            </m:r>
                          </m:num>
                          <m:den>
                            <m:r>
                              <a:rPr>
                                <a:latin typeface="Cambria Math" panose="02040503050406030204" pitchFamily="18" charset="0"/>
                              </a:rPr>
                              <m:t>2</m:t>
                            </m:r>
                          </m:den>
                        </m:f>
                      </m:sup>
                    </m:sSup>
                    <m:r>
                      <a:rPr>
                        <a:latin typeface="Cambria Math" panose="02040503050406030204" pitchFamily="18" charset="0"/>
                      </a:rPr>
                      <m:t>+</m:t>
                    </m:r>
                    <m:sSup>
                      <m:sSupPr>
                        <m:ctrlPr>
                          <a:rPr i="1">
                            <a:latin typeface="Cambria Math" panose="02040503050406030204" pitchFamily="18" charset="0"/>
                          </a:rPr>
                        </m:ctrlPr>
                      </m:sSupPr>
                      <m:e>
                        <m:r>
                          <a:rPr>
                            <a:latin typeface="Cambria Math" panose="02040503050406030204" pitchFamily="18" charset="0"/>
                          </a:rPr>
                          <m:t>𝑥</m:t>
                        </m:r>
                      </m:e>
                      <m:sup>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sup>
                    </m:sSup>
                  </m:oMath>
                </a14:m>
                <a:r>
                  <a:rPr sz="2800" dirty="0"/>
                  <a:t> and </a:t>
                </a:r>
                <a:r>
                  <a:rPr lang="en-US" sz="2800" dirty="0"/>
                  <a:t>5 </a:t>
                </a:r>
                <a:r>
                  <a:rPr lang="en-US" sz="2800" dirty="0">
                    <a:latin typeface="Cambria Math" panose="02040503050406030204" pitchFamily="18" charset="0"/>
                    <a:ea typeface="Cambria Math" panose="02040503050406030204" pitchFamily="18" charset="0"/>
                  </a:rPr>
                  <a:t>+</a:t>
                </a:r>
                <a:r>
                  <a:rPr lang="en-US" sz="2800" dirty="0"/>
                  <a:t> 3 </a:t>
                </a:r>
                <a:r>
                  <a:rPr lang="en-US" sz="2800" dirty="0">
                    <a:latin typeface="Cambria Math" panose="02040503050406030204" pitchFamily="18" charset="0"/>
                    <a:ea typeface="Cambria Math" panose="02040503050406030204" pitchFamily="18" charset="0"/>
                  </a:rPr>
                  <a:t>=</a:t>
                </a:r>
                <a:r>
                  <a:rPr lang="en-US" sz="2800" dirty="0"/>
                  <a:t> 8 </a:t>
                </a:r>
                <a:r>
                  <a:rPr sz="2800" dirty="0"/>
                  <a:t>are identities. Note that in the first equation the only allowable replacements for </a:t>
                </a:r>
                <a:r>
                  <a:rPr lang="en-US" sz="2800" i="1" dirty="0"/>
                  <a:t>x </a:t>
                </a:r>
                <a:r>
                  <a:rPr sz="2800" dirty="0"/>
                  <a:t>are nonnegative real numbers, but for all such numbers the equation is true. There are no variables in the second equation, so any value for any variable automatically satisfies this true statement.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r="-2296"/>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231BF-F832-CAB2-4903-21FE6BA4FAFC}"/>
              </a:ext>
            </a:extLst>
          </p:cNvPr>
          <p:cNvSpPr>
            <a:spLocks noGrp="1"/>
          </p:cNvSpPr>
          <p:nvPr>
            <p:ph type="title"/>
          </p:nvPr>
        </p:nvSpPr>
        <p:spPr/>
        <p:txBody>
          <a:bodyPr/>
          <a:lstStyle/>
          <a:p>
            <a:r>
              <a:rPr lang="en-US" dirty="0"/>
              <a:t>Example 3: Technology</a:t>
            </a:r>
            <a:endParaRPr lang="en-IN" dirty="0"/>
          </a:p>
        </p:txBody>
      </p:sp>
      <p:pic>
        <p:nvPicPr>
          <p:cNvPr id="4" name="Picture 3">
            <a:extLst>
              <a:ext uri="{FF2B5EF4-FFF2-40B4-BE49-F238E27FC236}">
                <a16:creationId xmlns:a16="http://schemas.microsoft.com/office/drawing/2014/main" id="{A8A723D3-245B-1342-1F6B-55AB831613B0}"/>
              </a:ext>
            </a:extLst>
          </p:cNvPr>
          <p:cNvPicPr>
            <a:picLocks noChangeAspect="1"/>
          </p:cNvPicPr>
          <p:nvPr/>
        </p:nvPicPr>
        <p:blipFill>
          <a:blip r:embed="rId2"/>
          <a:stretch>
            <a:fillRect/>
          </a:stretch>
        </p:blipFill>
        <p:spPr>
          <a:xfrm>
            <a:off x="1630287" y="1269000"/>
            <a:ext cx="2789313" cy="2160000"/>
          </a:xfrm>
          <a:prstGeom prst="rect">
            <a:avLst/>
          </a:prstGeom>
        </p:spPr>
      </p:pic>
      <p:pic>
        <p:nvPicPr>
          <p:cNvPr id="5" name="Picture 4">
            <a:extLst>
              <a:ext uri="{FF2B5EF4-FFF2-40B4-BE49-F238E27FC236}">
                <a16:creationId xmlns:a16="http://schemas.microsoft.com/office/drawing/2014/main" id="{56993B46-17E6-3082-25D1-D44124F5512E}"/>
              </a:ext>
            </a:extLst>
          </p:cNvPr>
          <p:cNvPicPr>
            <a:picLocks noChangeAspect="1"/>
          </p:cNvPicPr>
          <p:nvPr/>
        </p:nvPicPr>
        <p:blipFill>
          <a:blip r:embed="rId3"/>
          <a:stretch>
            <a:fillRect/>
          </a:stretch>
        </p:blipFill>
        <p:spPr>
          <a:xfrm>
            <a:off x="4800600" y="1269000"/>
            <a:ext cx="2803286" cy="2160000"/>
          </a:xfrm>
          <a:prstGeom prst="rect">
            <a:avLst/>
          </a:prstGeom>
        </p:spPr>
      </p:pic>
      <p:sp>
        <p:nvSpPr>
          <p:cNvPr id="7" name="TextBox 6">
            <a:extLst>
              <a:ext uri="{FF2B5EF4-FFF2-40B4-BE49-F238E27FC236}">
                <a16:creationId xmlns:a16="http://schemas.microsoft.com/office/drawing/2014/main" id="{6588C1C8-5D20-A45A-7C1A-1F00FD5514E7}"/>
              </a:ext>
            </a:extLst>
          </p:cNvPr>
          <p:cNvSpPr txBox="1"/>
          <p:nvPr/>
        </p:nvSpPr>
        <p:spPr>
          <a:xfrm>
            <a:off x="457200" y="3657600"/>
            <a:ext cx="8229600" cy="1815882"/>
          </a:xfrm>
          <a:prstGeom prst="rect">
            <a:avLst/>
          </a:prstGeom>
          <a:noFill/>
        </p:spPr>
        <p:txBody>
          <a:bodyPr wrap="square">
            <a:spAutoFit/>
          </a:bodyPr>
          <a:lstStyle/>
          <a:p>
            <a:r>
              <a:rPr lang="en-US" sz="2800" dirty="0"/>
              <a:t>A word of caution—only one answer is generated here using the equation solver, but there are two solutions. Additional work must be done to find multiple solutions.</a:t>
            </a:r>
            <a:endParaRPr lang="en-IN" sz="2800" dirty="0"/>
          </a:p>
        </p:txBody>
      </p:sp>
      <p:sp>
        <p:nvSpPr>
          <p:cNvPr id="8" name="Text Placeholder 2">
            <a:extLst>
              <a:ext uri="{FF2B5EF4-FFF2-40B4-BE49-F238E27FC236}">
                <a16:creationId xmlns:a16="http://schemas.microsoft.com/office/drawing/2014/main" id="{E36A8C5C-4F7D-6182-560E-363B13021C3C}"/>
              </a:ext>
            </a:extLst>
          </p:cNvPr>
          <p:cNvSpPr>
            <a:spLocks noGrp="1"/>
          </p:cNvSpPr>
          <p:nvPr>
            <p:ph type="body" sz="quarter" idx="10"/>
          </p:nvPr>
        </p:nvSpPr>
        <p:spPr>
          <a:xfrm>
            <a:off x="457200" y="1061193"/>
            <a:ext cx="8229600" cy="4861484"/>
          </a:xfrm>
          <a:ln>
            <a:solidFill>
              <a:srgbClr val="FF0000"/>
            </a:solidFill>
          </a:ln>
        </p:spPr>
        <p:txBody>
          <a:bodyPr>
            <a:normAutofit/>
          </a:bodyPr>
          <a:lstStyle/>
          <a:p>
            <a:r>
              <a:rPr lang="en-US" sz="2800" dirty="0"/>
              <a:t>	</a:t>
            </a:r>
            <a:endParaRPr sz="2800" dirty="0"/>
          </a:p>
        </p:txBody>
      </p:sp>
    </p:spTree>
    <p:extLst>
      <p:ext uri="{BB962C8B-B14F-4D97-AF65-F5344CB8AC3E}">
        <p14:creationId xmlns:p14="http://schemas.microsoft.com/office/powerpoint/2010/main" val="615060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7</a:t>
            </a:r>
            <a:endParaRPr dirty="0"/>
          </a:p>
        </p:txBody>
      </p:sp>
      <p:sp>
        <p:nvSpPr>
          <p:cNvPr id="3" name="Text Placeholder 2"/>
          <p:cNvSpPr>
            <a:spLocks noGrp="1"/>
          </p:cNvSpPr>
          <p:nvPr>
            <p:ph type="body" sz="quarter" idx="10"/>
          </p:nvPr>
        </p:nvSpPr>
        <p:spPr>
          <a:xfrm>
            <a:off x="457200" y="1075678"/>
            <a:ext cx="8229600" cy="4967067"/>
          </a:xfrm>
        </p:spPr>
        <p:txBody>
          <a:bodyPr/>
          <a:lstStyle/>
          <a:p>
            <a:pPr marL="514350" indent="-514350">
              <a:buFont typeface="+mj-lt"/>
              <a:buAutoNum type="alphaLcPeriod" startAt="3"/>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9EB5416C-05F4-4674-AA63-3C00D6F30127}"/>
                  </a:ext>
                </a:extLst>
              </p:cNvPr>
              <p:cNvGraphicFramePr>
                <a:graphicFrameLocks/>
              </p:cNvGraphicFramePr>
              <p:nvPr>
                <p:extLst>
                  <p:ext uri="{D42A27DB-BD31-4B8C-83A1-F6EECF244321}">
                    <p14:modId xmlns:p14="http://schemas.microsoft.com/office/powerpoint/2010/main" val="1272743677"/>
                  </p:ext>
                </p:extLst>
              </p:nvPr>
            </p:nvGraphicFramePr>
            <p:xfrm>
              <a:off x="914400" y="1105523"/>
              <a:ext cx="7772400" cy="2627884"/>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2514600">
                      <a:extLst>
                        <a:ext uri="{9D8B030D-6E8A-4147-A177-3AD203B41FA5}">
                          <a16:colId xmlns:a16="http://schemas.microsoft.com/office/drawing/2014/main" val="20005"/>
                        </a:ext>
                      </a:extLst>
                    </a:gridCol>
                  </a:tblGrid>
                  <a:tr h="370840">
                    <a:tc gridSpan="2">
                      <a:txBody>
                        <a:bodyPr/>
                        <a:lstStyle/>
                        <a:p>
                          <a:pPr algn="r">
                            <a:defRPr sz="1400"/>
                          </a:pPr>
                          <a:r>
                            <a:rPr sz="240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6</m:t>
                                  </m:r>
                                  <m:r>
                                    <a:rPr sz="2400">
                                      <a:latin typeface="Cambria Math"/>
                                    </a:rPr>
                                    <m:t>𝑥</m:t>
                                  </m:r>
                                  <m:r>
                                    <a:rPr sz="2400">
                                      <a:latin typeface="Cambria Math"/>
                                    </a:rPr>
                                    <m:t>−7</m:t>
                                  </m:r>
                                </m:e>
                              </m:d>
                              <m:r>
                                <a:rPr sz="2400">
                                  <a:latin typeface="Cambria Math"/>
                                </a:rPr>
                                <m:t>+5</m:t>
                              </m:r>
                            </m:oMath>
                          </a14:m>
                          <a:endParaRPr sz="2400"/>
                        </a:p>
                      </a:txBody>
                      <a:tcPr/>
                    </a:tc>
                    <a:tc hMerge="1">
                      <a:txBody>
                        <a:bodyPr/>
                        <a:lstStyle/>
                        <a:p>
                          <a:endParaRPr/>
                        </a:p>
                      </a:txBody>
                      <a:tcPr/>
                    </a:tc>
                    <a:tc gridSpan="2">
                      <a:txBody>
                        <a:bodyPr/>
                        <a:lstStyle/>
                        <a:p>
                          <a:pPr algn="l">
                            <a:defRPr sz="1400"/>
                          </a:pPr>
                          <a:r>
                            <a:rPr sz="2400"/>
                            <a:t>​</a:t>
                          </a:r>
                          <a14:m>
                            <m:oMath xmlns:m="http://schemas.openxmlformats.org/officeDocument/2006/math">
                              <m:r>
                                <a:rPr sz="2400">
                                  <a:latin typeface="Cambria Math"/>
                                </a:rPr>
                                <m:t>=3</m:t>
                              </m:r>
                            </m:oMath>
                          </a14:m>
                          <a:endParaRPr sz="2400"/>
                        </a:p>
                      </a:txBody>
                      <a:tcPr/>
                    </a:tc>
                    <a:tc hMerge="1">
                      <a:txBody>
                        <a:bodyPr/>
                        <a:lstStyle/>
                        <a:p>
                          <a:endParaRPr/>
                        </a:p>
                      </a:txBody>
                      <a:tcPr/>
                    </a:tc>
                    <a:tc>
                      <a:txBody>
                        <a:bodyPr/>
                        <a:lstStyle/>
                        <a:p>
                          <a:pPr algn="l"/>
                          <a:endParaRPr sz="2400"/>
                        </a:p>
                      </a:txBody>
                      <a:tcPr/>
                    </a:tc>
                    <a:tc>
                      <a:txBody>
                        <a:bodyPr/>
                        <a:lstStyle/>
                        <a:p>
                          <a:pPr algn="l">
                            <a:defRPr sz="1400" b="1"/>
                          </a:pPr>
                          <a:endParaRPr sz="1800" b="0" dirty="0"/>
                        </a:p>
                      </a:txBody>
                      <a:tcPr/>
                    </a:tc>
                    <a:extLst>
                      <a:ext uri="{0D108BD9-81ED-4DB2-BD59-A6C34878D82A}">
                        <a16:rowId xmlns:a16="http://schemas.microsoft.com/office/drawing/2014/main" val="10000"/>
                      </a:ext>
                    </a:extLst>
                  </a:tr>
                  <a:tr h="370840">
                    <a:tc gridSpan="2">
                      <a:txBody>
                        <a:bodyPr/>
                        <a:lstStyle/>
                        <a:p>
                          <a:pPr algn="r">
                            <a:defRPr sz="1400"/>
                          </a:pPr>
                          <a:r>
                            <a:rPr sz="2400" dirty="0"/>
                            <a:t>​</a:t>
                          </a:r>
                          <a14:m>
                            <m:oMath xmlns:m="http://schemas.openxmlformats.org/officeDocument/2006/math">
                              <m:r>
                                <a:rPr sz="2400">
                                  <a:latin typeface="Cambria Math"/>
                                </a:rPr>
                                <m:t>|6</m:t>
                              </m:r>
                              <m:r>
                                <a:rPr sz="2400">
                                  <a:latin typeface="Cambria Math"/>
                                </a:rPr>
                                <m:t>𝑥</m:t>
                              </m:r>
                              <m:r>
                                <a:rPr sz="2400">
                                  <a:latin typeface="Cambria Math"/>
                                </a:rPr>
                                <m:t>−7|</m:t>
                              </m:r>
                            </m:oMath>
                          </a14:m>
                          <a:endParaRPr sz="2400" dirty="0"/>
                        </a:p>
                      </a:txBody>
                      <a:tcPr/>
                    </a:tc>
                    <a:tc hMerge="1">
                      <a:txBody>
                        <a:bodyPr/>
                        <a:lstStyle/>
                        <a:p>
                          <a:endParaRPr/>
                        </a:p>
                      </a:txBody>
                      <a:tcPr/>
                    </a:tc>
                    <a:tc gridSpan="2">
                      <a:txBody>
                        <a:bodyPr/>
                        <a:lstStyle/>
                        <a:p>
                          <a:pPr algn="l">
                            <a:defRPr sz="1400"/>
                          </a:pPr>
                          <a:r>
                            <a:rPr sz="2400" dirty="0"/>
                            <a:t>​</a:t>
                          </a:r>
                          <a14:m>
                            <m:oMath xmlns:m="http://schemas.openxmlformats.org/officeDocument/2006/math">
                              <m:r>
                                <a:rPr sz="2400">
                                  <a:latin typeface="Cambria Math"/>
                                </a:rPr>
                                <m:t>=−2</m:t>
                              </m:r>
                            </m:oMath>
                          </a14:m>
                          <a:endParaRPr sz="2400" dirty="0"/>
                        </a:p>
                      </a:txBody>
                      <a:tcPr/>
                    </a:tc>
                    <a:tc hMerge="1">
                      <a:txBody>
                        <a:bodyPr/>
                        <a:lstStyle/>
                        <a:p>
                          <a:endParaRPr/>
                        </a:p>
                      </a:txBody>
                      <a:tcPr/>
                    </a:tc>
                    <a:tc>
                      <a:txBody>
                        <a:bodyPr/>
                        <a:lstStyle/>
                        <a:p>
                          <a:pPr algn="l"/>
                          <a:endParaRPr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Isolate the absolute value term.</a:t>
                          </a:r>
                        </a:p>
                      </a:txBody>
                      <a:tcPr/>
                    </a:tc>
                    <a:extLst>
                      <a:ext uri="{0D108BD9-81ED-4DB2-BD59-A6C34878D82A}">
                        <a16:rowId xmlns:a16="http://schemas.microsoft.com/office/drawing/2014/main" val="10001"/>
                      </a:ext>
                    </a:extLst>
                  </a:tr>
                  <a:tr h="370840">
                    <a:tc>
                      <a:txBody>
                        <a:bodyPr/>
                        <a:lstStyle/>
                        <a:p>
                          <a:pPr algn="r">
                            <a:defRPr sz="1400"/>
                          </a:pPr>
                          <a:r>
                            <a:rPr sz="2400"/>
                            <a:t>​</a:t>
                          </a:r>
                          <a14:m>
                            <m:oMath xmlns:m="http://schemas.openxmlformats.org/officeDocument/2006/math">
                              <m:r>
                                <a:rPr sz="2400">
                                  <a:latin typeface="Cambria Math"/>
                                </a:rPr>
                                <m:t>6</m:t>
                              </m:r>
                              <m:r>
                                <a:rPr sz="2400">
                                  <a:latin typeface="Cambria Math"/>
                                </a:rPr>
                                <m:t>𝑥</m:t>
                              </m:r>
                              <m:r>
                                <a:rPr sz="2400">
                                  <a:latin typeface="Cambria Math"/>
                                </a:rPr>
                                <m:t>−7</m:t>
                              </m:r>
                            </m:oMath>
                          </a14:m>
                          <a:endParaRPr sz="2400"/>
                        </a:p>
                      </a:txBody>
                      <a:tcPr anchor="ctr"/>
                    </a:tc>
                    <a:tc>
                      <a:txBody>
                        <a:bodyPr/>
                        <a:lstStyle/>
                        <a:p>
                          <a:pPr algn="l">
                            <a:defRPr sz="1400"/>
                          </a:pPr>
                          <a:r>
                            <a:rPr sz="2400"/>
                            <a:t>​</a:t>
                          </a:r>
                          <a14:m>
                            <m:oMath xmlns:m="http://schemas.openxmlformats.org/officeDocument/2006/math">
                              <m:r>
                                <a:rPr sz="2400">
                                  <a:latin typeface="Cambria Math"/>
                                </a:rPr>
                                <m:t>=−2</m:t>
                              </m:r>
                            </m:oMath>
                          </a14:m>
                          <a:endParaRPr sz="2400"/>
                        </a:p>
                      </a:txBody>
                      <a:tcPr/>
                    </a:tc>
                    <a:tc>
                      <a:txBody>
                        <a:bodyPr/>
                        <a:lstStyle/>
                        <a:p>
                          <a:pPr algn="l">
                            <a:defRPr sz="1400"/>
                          </a:pPr>
                          <a:r>
                            <a:rPr sz="2400"/>
                            <a:t>or</a:t>
                          </a:r>
                        </a:p>
                      </a:txBody>
                      <a:tcPr/>
                    </a:tc>
                    <a:tc>
                      <a:txBody>
                        <a:bodyPr/>
                        <a:lstStyle/>
                        <a:p>
                          <a:pPr algn="r">
                            <a:defRPr sz="1400"/>
                          </a:pPr>
                          <a:r>
                            <a:rPr sz="2400" dirty="0"/>
                            <a:t>​</a:t>
                          </a:r>
                          <a14:m>
                            <m:oMath xmlns:m="http://schemas.openxmlformats.org/officeDocument/2006/math">
                              <m:r>
                                <a:rPr sz="2400">
                                  <a:latin typeface="Cambria Math"/>
                                </a:rPr>
                                <m:t>−</m:t>
                              </m:r>
                              <m:d>
                                <m:dPr>
                                  <m:ctrlPr>
                                    <a:rPr sz="2400" i="1">
                                      <a:latin typeface="Cambria Math" panose="02040503050406030204" pitchFamily="18" charset="0"/>
                                    </a:rPr>
                                  </m:ctrlPr>
                                </m:dPr>
                                <m:e>
                                  <m:r>
                                    <a:rPr sz="2400">
                                      <a:latin typeface="Cambria Math"/>
                                    </a:rPr>
                                    <m:t>6</m:t>
                                  </m:r>
                                  <m:r>
                                    <a:rPr sz="2400">
                                      <a:latin typeface="Cambria Math"/>
                                    </a:rPr>
                                    <m:t>𝑥</m:t>
                                  </m:r>
                                  <m:r>
                                    <m:rPr>
                                      <m:nor/>
                                    </m:rPr>
                                    <a:rPr sz="2400">
                                      <a:latin typeface="Cambria Math"/>
                                    </a:rPr>
                                    <m:t> </m:t>
                                  </m:r>
                                  <m:r>
                                    <a:rPr sz="2400">
                                      <a:latin typeface="Cambria Math"/>
                                    </a:rPr>
                                    <m:t>−</m:t>
                                  </m:r>
                                  <m:r>
                                    <m:rPr>
                                      <m:nor/>
                                    </m:rPr>
                                    <a:rPr sz="2400">
                                      <a:latin typeface="Cambria Math"/>
                                    </a:rPr>
                                    <m:t> </m:t>
                                  </m:r>
                                  <m:r>
                                    <a:rPr sz="2400">
                                      <a:latin typeface="Cambria Math"/>
                                    </a:rPr>
                                    <m:t>7</m:t>
                                  </m:r>
                                </m:e>
                              </m:d>
                            </m:oMath>
                          </a14:m>
                          <a:endParaRPr sz="2400" dirty="0"/>
                        </a:p>
                      </a:txBody>
                      <a:tcPr anchor="ctr"/>
                    </a:tc>
                    <a:tc>
                      <a:txBody>
                        <a:bodyPr/>
                        <a:lstStyle/>
                        <a:p>
                          <a:pPr algn="l">
                            <a:defRPr sz="1400"/>
                          </a:pPr>
                          <a:r>
                            <a:rPr sz="2400"/>
                            <a:t>​</a:t>
                          </a:r>
                          <a14:m>
                            <m:oMath xmlns:m="http://schemas.openxmlformats.org/officeDocument/2006/math">
                              <m:r>
                                <a:rPr sz="2400">
                                  <a:latin typeface="Cambria Math"/>
                                </a:rPr>
                                <m:t>=−2</m:t>
                              </m:r>
                            </m:oMath>
                          </a14:m>
                          <a:endParaRPr sz="2400"/>
                        </a:p>
                      </a:txBody>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Again, we rewrite the original equation as two linear equations.</a:t>
                          </a:r>
                        </a:p>
                        <a:p>
                          <a:pPr algn="l"/>
                          <a:endParaRPr dirty="0"/>
                        </a:p>
                      </a:txBody>
                      <a:tcPr/>
                    </a:tc>
                    <a:extLst>
                      <a:ext uri="{0D108BD9-81ED-4DB2-BD59-A6C34878D82A}">
                        <a16:rowId xmlns:a16="http://schemas.microsoft.com/office/drawing/2014/main" val="10002"/>
                      </a:ext>
                    </a:extLst>
                  </a:tr>
                  <a:tr h="370840">
                    <a:tc>
                      <a:txBody>
                        <a:bodyPr/>
                        <a:lstStyle/>
                        <a:p>
                          <a:pPr algn="r">
                            <a:defRPr sz="1400"/>
                          </a:pPr>
                          <a:r>
                            <a:rPr sz="2400"/>
                            <a:t>​</a:t>
                          </a:r>
                          <a14:m>
                            <m:oMath xmlns:m="http://schemas.openxmlformats.org/officeDocument/2006/math">
                              <m:r>
                                <a:rPr sz="2400">
                                  <a:latin typeface="Cambria Math"/>
                                </a:rPr>
                                <m:t>6</m:t>
                              </m:r>
                              <m:r>
                                <a:rPr sz="2400">
                                  <a:latin typeface="Cambria Math"/>
                                </a:rPr>
                                <m:t>𝑥</m:t>
                              </m:r>
                            </m:oMath>
                          </a14:m>
                          <a:endParaRPr sz="2400"/>
                        </a:p>
                      </a:txBody>
                      <a:tcPr anchor="ctr"/>
                    </a:tc>
                    <a:tc>
                      <a:txBody>
                        <a:bodyPr/>
                        <a:lstStyle/>
                        <a:p>
                          <a:pPr algn="l">
                            <a:defRPr sz="1400"/>
                          </a:pPr>
                          <a:r>
                            <a:rPr sz="2400" dirty="0"/>
                            <a:t>​</a:t>
                          </a:r>
                          <a14:m>
                            <m:oMath xmlns:m="http://schemas.openxmlformats.org/officeDocument/2006/math">
                              <m:r>
                                <a:rPr sz="2400">
                                  <a:latin typeface="Cambria Math"/>
                                </a:rPr>
                                <m:t>=5</m:t>
                              </m:r>
                            </m:oMath>
                          </a14:m>
                          <a:endParaRPr sz="2400" dirty="0"/>
                        </a:p>
                      </a:txBody>
                      <a:tcPr/>
                    </a:tc>
                    <a:tc>
                      <a:txBody>
                        <a:bodyPr/>
                        <a:lstStyle/>
                        <a:p>
                          <a:pPr algn="l"/>
                          <a:endParaRPr sz="2400"/>
                        </a:p>
                      </a:txBody>
                      <a:tcPr/>
                    </a:tc>
                    <a:tc>
                      <a:txBody>
                        <a:bodyPr/>
                        <a:lstStyle/>
                        <a:p>
                          <a:pPr algn="r">
                            <a:defRPr sz="1400"/>
                          </a:pPr>
                          <a:r>
                            <a:rPr sz="2400"/>
                            <a:t>​</a:t>
                          </a:r>
                          <a14:m>
                            <m:oMath xmlns:m="http://schemas.openxmlformats.org/officeDocument/2006/math">
                              <m:r>
                                <a:rPr sz="2400">
                                  <a:latin typeface="Cambria Math"/>
                                </a:rPr>
                                <m:t>−6</m:t>
                              </m:r>
                              <m:r>
                                <a:rPr sz="2400">
                                  <a:latin typeface="Cambria Math"/>
                                </a:rPr>
                                <m:t>𝑥</m:t>
                              </m:r>
                            </m:oMath>
                          </a14:m>
                          <a:endParaRPr sz="2400"/>
                        </a:p>
                      </a:txBody>
                      <a:tcPr anchor="ctr"/>
                    </a:tc>
                    <a:tc>
                      <a:txBody>
                        <a:bodyPr/>
                        <a:lstStyle/>
                        <a:p>
                          <a:pPr algn="l">
                            <a:defRPr sz="1400"/>
                          </a:pPr>
                          <a:r>
                            <a:rPr sz="2400"/>
                            <a:t>​</a:t>
                          </a:r>
                          <a14:m>
                            <m:oMath xmlns:m="http://schemas.openxmlformats.org/officeDocument/2006/math">
                              <m:r>
                                <a:rPr sz="2400">
                                  <a:latin typeface="Cambria Math"/>
                                </a:rPr>
                                <m:t>=−9</m:t>
                              </m:r>
                            </m:oMath>
                          </a14:m>
                          <a:endParaRPr sz="2400"/>
                        </a:p>
                      </a:txBody>
                      <a:tcPr/>
                    </a:tc>
                    <a:tc vMerge="1">
                      <a:txBody>
                        <a:bodyPr/>
                        <a:lstStyle/>
                        <a:p>
                          <a:pPr algn="l"/>
                          <a:endParaRPr dirty="0"/>
                        </a:p>
                      </a:txBody>
                      <a:tcPr/>
                    </a:tc>
                    <a:extLst>
                      <a:ext uri="{0D108BD9-81ED-4DB2-BD59-A6C34878D82A}">
                        <a16:rowId xmlns:a16="http://schemas.microsoft.com/office/drawing/2014/main" val="10003"/>
                      </a:ext>
                    </a:extLst>
                  </a:tr>
                  <a:tr h="370840">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nchor="ctr"/>
                    </a:tc>
                    <a:tc>
                      <a:txBody>
                        <a:bodyPr/>
                        <a:lstStyle/>
                        <a:p>
                          <a:pPr algn="l">
                            <a:defRPr sz="1400"/>
                          </a:pPr>
                          <a:r>
                            <a:rPr sz="240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5</m:t>
                                  </m:r>
                                </m:num>
                                <m:den>
                                  <m:r>
                                    <a:rPr sz="2400">
                                      <a:latin typeface="Cambria Math"/>
                                    </a:rPr>
                                    <m:t>6</m:t>
                                  </m:r>
                                </m:den>
                              </m:f>
                            </m:oMath>
                          </a14:m>
                          <a:endParaRPr sz="2400"/>
                        </a:p>
                      </a:txBody>
                      <a:tcPr/>
                    </a:tc>
                    <a:tc>
                      <a:txBody>
                        <a:bodyPr/>
                        <a:lstStyle/>
                        <a:p>
                          <a:pPr algn="l"/>
                          <a:endParaRPr sz="2400"/>
                        </a:p>
                      </a:txBody>
                      <a:tcPr/>
                    </a:tc>
                    <a:tc>
                      <a:txBody>
                        <a:bodyPr/>
                        <a:lstStyle/>
                        <a:p>
                          <a:pPr algn="r">
                            <a:defRPr sz="1400"/>
                          </a:pPr>
                          <a:r>
                            <a:rPr lang="en-US" sz="2400" dirty="0"/>
                            <a:t> </a:t>
                          </a:r>
                          <a14:m>
                            <m:oMath xmlns:m="http://schemas.openxmlformats.org/officeDocument/2006/math">
                              <m:r>
                                <a:rPr sz="2400">
                                  <a:latin typeface="Cambria Math"/>
                                </a:rPr>
                                <m:t>𝑥</m:t>
                              </m:r>
                            </m:oMath>
                          </a14:m>
                          <a:endParaRPr sz="2400" dirty="0"/>
                        </a:p>
                      </a:txBody>
                      <a:tcPr anchor="ctr"/>
                    </a:tc>
                    <a:tc>
                      <a:txBody>
                        <a:bodyPr/>
                        <a:lstStyle/>
                        <a:p>
                          <a:pPr algn="l">
                            <a:defRPr sz="1400"/>
                          </a:pPr>
                          <a:r>
                            <a:rPr sz="2400" dirty="0"/>
                            <a:t>​</a:t>
                          </a:r>
                          <a14:m>
                            <m:oMath xmlns:m="http://schemas.openxmlformats.org/officeDocument/2006/math">
                              <m:r>
                                <a:rPr sz="2400">
                                  <a:latin typeface="Cambria Math"/>
                                </a:rPr>
                                <m:t>=</m:t>
                              </m:r>
                              <m:f>
                                <m:fPr>
                                  <m:ctrlPr>
                                    <a:rPr sz="2400" i="1">
                                      <a:latin typeface="Cambria Math" panose="02040503050406030204" pitchFamily="18" charset="0"/>
                                    </a:rPr>
                                  </m:ctrlPr>
                                </m:fPr>
                                <m:num>
                                  <m:r>
                                    <a:rPr sz="2400">
                                      <a:latin typeface="Cambria Math"/>
                                    </a:rPr>
                                    <m:t>3</m:t>
                                  </m:r>
                                </m:num>
                                <m:den>
                                  <m:r>
                                    <a:rPr sz="2400">
                                      <a:latin typeface="Cambria Math"/>
                                    </a:rPr>
                                    <m:t>2</m:t>
                                  </m:r>
                                </m:den>
                              </m:f>
                            </m:oMath>
                          </a14:m>
                          <a:endParaRPr sz="2400" dirty="0"/>
                        </a:p>
                      </a:txBody>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a:extLst>
                  <a:ext uri="{FF2B5EF4-FFF2-40B4-BE49-F238E27FC236}">
                    <a16:creationId xmlns:a16="http://schemas.microsoft.com/office/drawing/2014/main" id="{9EB5416C-05F4-4674-AA63-3C00D6F30127}"/>
                  </a:ext>
                </a:extLst>
              </p:cNvPr>
              <p:cNvGraphicFramePr>
                <a:graphicFrameLocks/>
              </p:cNvGraphicFramePr>
              <p:nvPr>
                <p:extLst>
                  <p:ext uri="{D42A27DB-BD31-4B8C-83A1-F6EECF244321}">
                    <p14:modId xmlns:p14="http://schemas.microsoft.com/office/powerpoint/2010/main" val="1272743677"/>
                  </p:ext>
                </p:extLst>
              </p:nvPr>
            </p:nvGraphicFramePr>
            <p:xfrm>
              <a:off x="914400" y="1105523"/>
              <a:ext cx="7772400" cy="2627884"/>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16764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2514600">
                      <a:extLst>
                        <a:ext uri="{9D8B030D-6E8A-4147-A177-3AD203B41FA5}">
                          <a16:colId xmlns:a16="http://schemas.microsoft.com/office/drawing/2014/main" val="20005"/>
                        </a:ext>
                      </a:extLst>
                    </a:gridCol>
                  </a:tblGrid>
                  <a:tr h="457200">
                    <a:tc gridSpan="2">
                      <a:txBody>
                        <a:bodyPr/>
                        <a:lstStyle/>
                        <a:p>
                          <a:endParaRPr lang="en-US"/>
                        </a:p>
                      </a:txBody>
                      <a:tcPr>
                        <a:blipFill>
                          <a:blip r:embed="rId2"/>
                          <a:stretch>
                            <a:fillRect t="-10667" r="-277219" b="-489333"/>
                          </a:stretch>
                        </a:blipFill>
                      </a:tcPr>
                    </a:tc>
                    <a:tc hMerge="1">
                      <a:txBody>
                        <a:bodyPr/>
                        <a:lstStyle/>
                        <a:p>
                          <a:endParaRPr/>
                        </a:p>
                      </a:txBody>
                      <a:tcPr/>
                    </a:tc>
                    <a:tc gridSpan="2">
                      <a:txBody>
                        <a:bodyPr/>
                        <a:lstStyle/>
                        <a:p>
                          <a:endParaRPr lang="en-US"/>
                        </a:p>
                      </a:txBody>
                      <a:tcPr>
                        <a:blipFill>
                          <a:blip r:embed="rId2"/>
                          <a:stretch>
                            <a:fillRect l="-96571" t="-10667" r="-167714" b="-489333"/>
                          </a:stretch>
                        </a:blipFill>
                      </a:tcPr>
                    </a:tc>
                    <a:tc hMerge="1">
                      <a:txBody>
                        <a:bodyPr/>
                        <a:lstStyle/>
                        <a:p>
                          <a:endParaRPr/>
                        </a:p>
                      </a:txBody>
                      <a:tcPr/>
                    </a:tc>
                    <a:tc>
                      <a:txBody>
                        <a:bodyPr/>
                        <a:lstStyle/>
                        <a:p>
                          <a:pPr algn="l"/>
                          <a:endParaRPr sz="2400"/>
                        </a:p>
                      </a:txBody>
                      <a:tcPr/>
                    </a:tc>
                    <a:tc>
                      <a:txBody>
                        <a:bodyPr/>
                        <a:lstStyle/>
                        <a:p>
                          <a:pPr algn="l">
                            <a:defRPr sz="1400" b="1"/>
                          </a:pPr>
                          <a:endParaRPr sz="1800" b="0" dirty="0"/>
                        </a:p>
                      </a:txBody>
                      <a:tcPr/>
                    </a:tc>
                    <a:extLst>
                      <a:ext uri="{0D108BD9-81ED-4DB2-BD59-A6C34878D82A}">
                        <a16:rowId xmlns:a16="http://schemas.microsoft.com/office/drawing/2014/main" val="10000"/>
                      </a:ext>
                    </a:extLst>
                  </a:tr>
                  <a:tr h="640080">
                    <a:tc gridSpan="2">
                      <a:txBody>
                        <a:bodyPr/>
                        <a:lstStyle/>
                        <a:p>
                          <a:endParaRPr lang="en-US"/>
                        </a:p>
                      </a:txBody>
                      <a:tcPr>
                        <a:blipFill>
                          <a:blip r:embed="rId2"/>
                          <a:stretch>
                            <a:fillRect t="-79048" r="-277219" b="-249524"/>
                          </a:stretch>
                        </a:blipFill>
                      </a:tcPr>
                    </a:tc>
                    <a:tc hMerge="1">
                      <a:txBody>
                        <a:bodyPr/>
                        <a:lstStyle/>
                        <a:p>
                          <a:endParaRPr/>
                        </a:p>
                      </a:txBody>
                      <a:tcPr/>
                    </a:tc>
                    <a:tc gridSpan="2">
                      <a:txBody>
                        <a:bodyPr/>
                        <a:lstStyle/>
                        <a:p>
                          <a:endParaRPr lang="en-US"/>
                        </a:p>
                      </a:txBody>
                      <a:tcPr>
                        <a:blipFill>
                          <a:blip r:embed="rId2"/>
                          <a:stretch>
                            <a:fillRect l="-96571" t="-79048" r="-167714" b="-249524"/>
                          </a:stretch>
                        </a:blipFill>
                      </a:tcPr>
                    </a:tc>
                    <a:tc hMerge="1">
                      <a:txBody>
                        <a:bodyPr/>
                        <a:lstStyle/>
                        <a:p>
                          <a:endParaRPr/>
                        </a:p>
                      </a:txBody>
                      <a:tcPr/>
                    </a:tc>
                    <a:tc>
                      <a:txBody>
                        <a:bodyPr/>
                        <a:lstStyle/>
                        <a:p>
                          <a:pPr algn="l"/>
                          <a:endParaRPr sz="2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400" b="1"/>
                          </a:pPr>
                          <a:r>
                            <a:rPr lang="en-US" sz="1800" b="0" dirty="0"/>
                            <a:t>Isolate the absolute value term.</a:t>
                          </a:r>
                        </a:p>
                      </a:txBody>
                      <a:tcPr/>
                    </a:tc>
                    <a:extLst>
                      <a:ext uri="{0D108BD9-81ED-4DB2-BD59-A6C34878D82A}">
                        <a16:rowId xmlns:a16="http://schemas.microsoft.com/office/drawing/2014/main" val="10001"/>
                      </a:ext>
                    </a:extLst>
                  </a:tr>
                  <a:tr h="457200">
                    <a:tc>
                      <a:txBody>
                        <a:bodyPr/>
                        <a:lstStyle/>
                        <a:p>
                          <a:endParaRPr lang="en-US"/>
                        </a:p>
                      </a:txBody>
                      <a:tcPr anchor="ctr">
                        <a:blipFill>
                          <a:blip r:embed="rId2"/>
                          <a:stretch>
                            <a:fillRect t="-247368" r="-578191" b="-244737"/>
                          </a:stretch>
                        </a:blipFill>
                      </a:tcPr>
                    </a:tc>
                    <a:tc>
                      <a:txBody>
                        <a:bodyPr/>
                        <a:lstStyle/>
                        <a:p>
                          <a:endParaRPr lang="en-US"/>
                        </a:p>
                      </a:txBody>
                      <a:tcPr>
                        <a:blipFill>
                          <a:blip r:embed="rId2"/>
                          <a:stretch>
                            <a:fillRect l="-125333" t="-247368" r="-624667" b="-244737"/>
                          </a:stretch>
                        </a:blipFill>
                      </a:tcPr>
                    </a:tc>
                    <a:tc>
                      <a:txBody>
                        <a:bodyPr/>
                        <a:lstStyle/>
                        <a:p>
                          <a:pPr algn="l">
                            <a:defRPr sz="1400"/>
                          </a:pPr>
                          <a:r>
                            <a:rPr sz="2400"/>
                            <a:t>or</a:t>
                          </a:r>
                        </a:p>
                      </a:txBody>
                      <a:tcPr/>
                    </a:tc>
                    <a:tc>
                      <a:txBody>
                        <a:bodyPr/>
                        <a:lstStyle/>
                        <a:p>
                          <a:endParaRPr lang="en-US"/>
                        </a:p>
                      </a:txBody>
                      <a:tcPr anchor="ctr">
                        <a:blipFill>
                          <a:blip r:embed="rId2"/>
                          <a:stretch>
                            <a:fillRect l="-150182" t="-247368" r="-213455" b="-244737"/>
                          </a:stretch>
                        </a:blipFill>
                      </a:tcPr>
                    </a:tc>
                    <a:tc>
                      <a:txBody>
                        <a:bodyPr/>
                        <a:lstStyle/>
                        <a:p>
                          <a:endParaRPr lang="en-US"/>
                        </a:p>
                      </a:txBody>
                      <a:tcPr>
                        <a:blipFill>
                          <a:blip r:embed="rId2"/>
                          <a:stretch>
                            <a:fillRect l="-393143" t="-247368" r="-235429" b="-244737"/>
                          </a:stretch>
                        </a:blipFill>
                      </a:tcPr>
                    </a:tc>
                    <a:tc row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t>Again, we rewrite the original equation as two linear equations.</a:t>
                          </a:r>
                        </a:p>
                        <a:p>
                          <a:pPr algn="l"/>
                          <a:endParaRPr dirty="0"/>
                        </a:p>
                      </a:txBody>
                      <a:tcPr/>
                    </a:tc>
                    <a:extLst>
                      <a:ext uri="{0D108BD9-81ED-4DB2-BD59-A6C34878D82A}">
                        <a16:rowId xmlns:a16="http://schemas.microsoft.com/office/drawing/2014/main" val="10002"/>
                      </a:ext>
                    </a:extLst>
                  </a:tr>
                  <a:tr h="457200">
                    <a:tc>
                      <a:txBody>
                        <a:bodyPr/>
                        <a:lstStyle/>
                        <a:p>
                          <a:endParaRPr lang="en-US"/>
                        </a:p>
                      </a:txBody>
                      <a:tcPr anchor="ctr">
                        <a:blipFill>
                          <a:blip r:embed="rId2"/>
                          <a:stretch>
                            <a:fillRect t="-352000" r="-578191" b="-148000"/>
                          </a:stretch>
                        </a:blipFill>
                      </a:tcPr>
                    </a:tc>
                    <a:tc>
                      <a:txBody>
                        <a:bodyPr/>
                        <a:lstStyle/>
                        <a:p>
                          <a:endParaRPr lang="en-US"/>
                        </a:p>
                      </a:txBody>
                      <a:tcPr>
                        <a:blipFill>
                          <a:blip r:embed="rId2"/>
                          <a:stretch>
                            <a:fillRect l="-125333" t="-352000" r="-624667" b="-148000"/>
                          </a:stretch>
                        </a:blipFill>
                      </a:tcPr>
                    </a:tc>
                    <a:tc>
                      <a:txBody>
                        <a:bodyPr/>
                        <a:lstStyle/>
                        <a:p>
                          <a:pPr algn="l"/>
                          <a:endParaRPr sz="2400"/>
                        </a:p>
                      </a:txBody>
                      <a:tcPr/>
                    </a:tc>
                    <a:tc>
                      <a:txBody>
                        <a:bodyPr/>
                        <a:lstStyle/>
                        <a:p>
                          <a:endParaRPr lang="en-US"/>
                        </a:p>
                      </a:txBody>
                      <a:tcPr anchor="ctr">
                        <a:blipFill>
                          <a:blip r:embed="rId2"/>
                          <a:stretch>
                            <a:fillRect l="-150182" t="-352000" r="-213455" b="-148000"/>
                          </a:stretch>
                        </a:blipFill>
                      </a:tcPr>
                    </a:tc>
                    <a:tc>
                      <a:txBody>
                        <a:bodyPr/>
                        <a:lstStyle/>
                        <a:p>
                          <a:endParaRPr lang="en-US"/>
                        </a:p>
                      </a:txBody>
                      <a:tcPr>
                        <a:blipFill>
                          <a:blip r:embed="rId2"/>
                          <a:stretch>
                            <a:fillRect l="-393143" t="-352000" r="-235429" b="-148000"/>
                          </a:stretch>
                        </a:blipFill>
                      </a:tcPr>
                    </a:tc>
                    <a:tc vMerge="1">
                      <a:txBody>
                        <a:bodyPr/>
                        <a:lstStyle/>
                        <a:p>
                          <a:pPr algn="l"/>
                          <a:endParaRPr dirty="0"/>
                        </a:p>
                      </a:txBody>
                      <a:tcPr/>
                    </a:tc>
                    <a:extLst>
                      <a:ext uri="{0D108BD9-81ED-4DB2-BD59-A6C34878D82A}">
                        <a16:rowId xmlns:a16="http://schemas.microsoft.com/office/drawing/2014/main" val="10003"/>
                      </a:ext>
                    </a:extLst>
                  </a:tr>
                  <a:tr h="616204">
                    <a:tc>
                      <a:txBody>
                        <a:bodyPr/>
                        <a:lstStyle/>
                        <a:p>
                          <a:endParaRPr lang="en-US"/>
                        </a:p>
                      </a:txBody>
                      <a:tcPr anchor="ctr">
                        <a:blipFill>
                          <a:blip r:embed="rId2"/>
                          <a:stretch>
                            <a:fillRect t="-335644" r="-578191" b="-9901"/>
                          </a:stretch>
                        </a:blipFill>
                      </a:tcPr>
                    </a:tc>
                    <a:tc>
                      <a:txBody>
                        <a:bodyPr/>
                        <a:lstStyle/>
                        <a:p>
                          <a:endParaRPr lang="en-US"/>
                        </a:p>
                      </a:txBody>
                      <a:tcPr>
                        <a:blipFill>
                          <a:blip r:embed="rId2"/>
                          <a:stretch>
                            <a:fillRect l="-125333" t="-335644" r="-624667" b="-9901"/>
                          </a:stretch>
                        </a:blipFill>
                      </a:tcPr>
                    </a:tc>
                    <a:tc>
                      <a:txBody>
                        <a:bodyPr/>
                        <a:lstStyle/>
                        <a:p>
                          <a:pPr algn="l"/>
                          <a:endParaRPr sz="2400"/>
                        </a:p>
                      </a:txBody>
                      <a:tcPr/>
                    </a:tc>
                    <a:tc>
                      <a:txBody>
                        <a:bodyPr/>
                        <a:lstStyle/>
                        <a:p>
                          <a:endParaRPr lang="en-US"/>
                        </a:p>
                      </a:txBody>
                      <a:tcPr anchor="ctr">
                        <a:blipFill>
                          <a:blip r:embed="rId2"/>
                          <a:stretch>
                            <a:fillRect l="-150182" t="-335644" r="-213455" b="-9901"/>
                          </a:stretch>
                        </a:blipFill>
                      </a:tcPr>
                    </a:tc>
                    <a:tc>
                      <a:txBody>
                        <a:bodyPr/>
                        <a:lstStyle/>
                        <a:p>
                          <a:endParaRPr lang="en-US"/>
                        </a:p>
                      </a:txBody>
                      <a:tcPr>
                        <a:blipFill>
                          <a:blip r:embed="rId2"/>
                          <a:stretch>
                            <a:fillRect l="-393143" t="-335644" r="-235429" b="-9901"/>
                          </a:stretch>
                        </a:blipFill>
                      </a:tcPr>
                    </a:tc>
                    <a:tc vMerge="1">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Absolute Value Equations</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dirty="0"/>
                  <a:t>​</a:t>
                </a:r>
                <a:r>
                  <a:rPr sz="2800" dirty="0"/>
                  <a:t>When we check the solutions this time, we find that neither apparent solution actually solves the equation!</a:t>
                </a:r>
              </a:p>
              <a:p>
                <a:r>
                  <a:rPr dirty="0"/>
                  <a:t>​</a:t>
                </a:r>
              </a:p>
              <a:p>
                <a:pPr algn="l"/>
                <a:endParaRPr lang="en-US" dirty="0"/>
              </a:p>
              <a:p>
                <a:pPr algn="l"/>
                <a:endParaRPr lang="en-US" dirty="0"/>
              </a:p>
              <a:p>
                <a:pPr algn="l"/>
                <a:endParaRPr lang="en-US" dirty="0"/>
              </a:p>
              <a:p>
                <a:pPr algn="l"/>
                <a:endParaRPr lang="en-US" dirty="0"/>
              </a:p>
              <a:p>
                <a:pPr algn="l"/>
                <a:endParaRPr dirty="0"/>
              </a:p>
              <a:p>
                <a:pPr algn="l">
                  <a:defRPr sz="2800"/>
                </a:pPr>
                <a:r>
                  <a:rPr dirty="0"/>
                  <a:t>​</a:t>
                </a:r>
                <a:r>
                  <a:rPr sz="2800" dirty="0"/>
                  <a:t>Thus, the equation is a contradiction, and the solution set is </a:t>
                </a:r>
                <a14:m>
                  <m:oMath xmlns:m="http://schemas.openxmlformats.org/officeDocument/2006/math">
                    <m:r>
                      <a:rPr>
                        <a:latin typeface="Cambria Math" panose="02040503050406030204" pitchFamily="18" charset="0"/>
                      </a:rPr>
                      <m:t>∅</m:t>
                    </m:r>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b="-331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4" name="Table 3"/>
              <p:cNvGraphicFramePr>
                <a:graphicFrameLocks noGrp="1"/>
              </p:cNvGraphicFramePr>
              <p:nvPr>
                <p:extLst>
                  <p:ext uri="{D42A27DB-BD31-4B8C-83A1-F6EECF244321}">
                    <p14:modId xmlns:p14="http://schemas.microsoft.com/office/powerpoint/2010/main" val="4170902011"/>
                  </p:ext>
                </p:extLst>
              </p:nvPr>
            </p:nvGraphicFramePr>
            <p:xfrm>
              <a:off x="381000" y="2514600"/>
              <a:ext cx="3657600" cy="1992122"/>
            </p:xfrm>
            <a:graphic>
              <a:graphicData uri="http://schemas.openxmlformats.org/drawingml/2006/table">
                <a:tbl>
                  <a:tblPr firstRow="1" bandRow="1">
                    <a:tableStyleId>{2D5ABB26-0587-4C30-8999-92F81FD0307C}</a:tableStyleId>
                  </a:tblPr>
                  <a:tblGrid>
                    <a:gridCol w="2414356">
                      <a:extLst>
                        <a:ext uri="{9D8B030D-6E8A-4147-A177-3AD203B41FA5}">
                          <a16:colId xmlns:a16="http://schemas.microsoft.com/office/drawing/2014/main" val="20000"/>
                        </a:ext>
                      </a:extLst>
                    </a:gridCol>
                    <a:gridCol w="1243244">
                      <a:extLst>
                        <a:ext uri="{9D8B030D-6E8A-4147-A177-3AD203B41FA5}">
                          <a16:colId xmlns:a16="http://schemas.microsoft.com/office/drawing/2014/main" val="20001"/>
                        </a:ext>
                      </a:extLst>
                    </a:gridCol>
                  </a:tblGrid>
                  <a:tr h="4572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6</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5</m:t>
                                          </m:r>
                                        </m:num>
                                        <m:den>
                                          <m:r>
                                            <a:rPr sz="2400">
                                              <a:latin typeface="Cambria Math"/>
                                            </a:rPr>
                                            <m:t>6</m:t>
                                          </m:r>
                                        </m:den>
                                      </m:f>
                                    </m:e>
                                  </m:d>
                                  <m:r>
                                    <a:rPr sz="2400">
                                      <a:latin typeface="Cambria Math"/>
                                    </a:rPr>
                                    <m:t>−7</m:t>
                                  </m:r>
                                </m:e>
                              </m:d>
                              <m:r>
                                <a:rPr sz="2400">
                                  <a:latin typeface="Cambria Math"/>
                                </a:rPr>
                                <m:t>+5</m:t>
                              </m:r>
                            </m:oMath>
                          </a14:m>
                          <a:endParaRPr sz="2400" dirty="0"/>
                        </a:p>
                      </a:txBody>
                      <a:tcPr marL="36576" marR="36576" marT="36576" marB="36576" anchor="ctr"/>
                    </a:tc>
                    <a:tc>
                      <a:txBody>
                        <a:bodyPr/>
                        <a:lstStyle/>
                        <a:p>
                          <a:pPr algn="l">
                            <a:defRPr sz="1600"/>
                          </a:pPr>
                          <a:r>
                            <a:rPr sz="2400"/>
                            <a:t>​</a:t>
                          </a:r>
                          <a14:m>
                            <m:oMath xmlns:m="http://schemas.openxmlformats.org/officeDocument/2006/math">
                              <m:r>
                                <a:rPr sz="2400">
                                  <a:latin typeface="Cambria Math"/>
                                </a:rPr>
                                <m:t>=3</m:t>
                              </m:r>
                            </m:oMath>
                          </a14:m>
                          <a:endParaRPr sz="2400"/>
                        </a:p>
                      </a:txBody>
                      <a:tcPr marL="36576" marR="36576" marT="36576" marB="36576" anchor="ctr"/>
                    </a:tc>
                    <a:extLst>
                      <a:ext uri="{0D108BD9-81ED-4DB2-BD59-A6C34878D82A}">
                        <a16:rowId xmlns:a16="http://schemas.microsoft.com/office/drawing/2014/main" val="10000"/>
                      </a:ext>
                    </a:extLst>
                  </a:tr>
                  <a:tr h="4572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5−7</m:t>
                                  </m:r>
                                </m:e>
                              </m:d>
                            </m:oMath>
                          </a14:m>
                          <a:endParaRPr sz="2400" dirty="0"/>
                        </a:p>
                      </a:txBody>
                      <a:tcPr marL="36576" marR="36576" marT="36576" marB="36576" anchor="ctr"/>
                    </a:tc>
                    <a:tc>
                      <a:txBody>
                        <a:bodyPr/>
                        <a:lstStyle/>
                        <a:p>
                          <a:pPr algn="l">
                            <a:defRPr sz="1600"/>
                          </a:pPr>
                          <a:r>
                            <a:rPr sz="2400"/>
                            <a:t>​</a:t>
                          </a:r>
                          <a14:m>
                            <m:oMath xmlns:m="http://schemas.openxmlformats.org/officeDocument/2006/math">
                              <m:r>
                                <a:rPr sz="2400">
                                  <a:latin typeface="Cambria Math"/>
                                </a:rPr>
                                <m:t>=−2</m:t>
                              </m:r>
                            </m:oMath>
                          </a14:m>
                          <a:endParaRPr sz="2400"/>
                        </a:p>
                      </a:txBody>
                      <a:tcPr marL="36576" marR="36576" marT="36576" marB="36576" anchor="ctr"/>
                    </a:tc>
                    <a:extLst>
                      <a:ext uri="{0D108BD9-81ED-4DB2-BD59-A6C34878D82A}">
                        <a16:rowId xmlns:a16="http://schemas.microsoft.com/office/drawing/2014/main" val="10001"/>
                      </a:ext>
                    </a:extLst>
                  </a:tr>
                  <a:tr h="457200">
                    <a:tc>
                      <a:txBody>
                        <a:bodyPr/>
                        <a:lstStyle/>
                        <a:p>
                          <a:pPr algn="r">
                            <a:defRPr sz="1600"/>
                          </a:pPr>
                          <a:r>
                            <a:rPr sz="240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−2</m:t>
                                  </m:r>
                                </m:e>
                              </m:d>
                            </m:oMath>
                          </a14:m>
                          <a:endParaRPr sz="2400"/>
                        </a:p>
                      </a:txBody>
                      <a:tcPr marL="36576" marR="36576" marT="36576" marB="36576" anchor="ctr"/>
                    </a:tc>
                    <a:tc>
                      <a:txBody>
                        <a:bodyPr/>
                        <a:lstStyle/>
                        <a:p>
                          <a:pPr algn="l">
                            <a:defRPr sz="1600"/>
                          </a:pPr>
                          <a:r>
                            <a:rPr sz="2400"/>
                            <a:t>​</a:t>
                          </a:r>
                          <a14:m>
                            <m:oMath xmlns:m="http://schemas.openxmlformats.org/officeDocument/2006/math">
                              <m:r>
                                <a:rPr sz="2400">
                                  <a:latin typeface="Cambria Math"/>
                                </a:rPr>
                                <m:t>=−2</m:t>
                              </m:r>
                            </m:oMath>
                          </a14:m>
                          <a:endParaRPr sz="2400"/>
                        </a:p>
                      </a:txBody>
                      <a:tcPr marL="36576" marR="36576" marT="36576" marB="36576" anchor="ctr"/>
                    </a:tc>
                    <a:extLst>
                      <a:ext uri="{0D108BD9-81ED-4DB2-BD59-A6C34878D82A}">
                        <a16:rowId xmlns:a16="http://schemas.microsoft.com/office/drawing/2014/main" val="10002"/>
                      </a:ext>
                    </a:extLst>
                  </a:tr>
                  <a:tr h="457200">
                    <a:tc>
                      <a:txBody>
                        <a:bodyPr/>
                        <a:lstStyle/>
                        <a:p>
                          <a:pPr algn="r">
                            <a:defRPr sz="1600"/>
                          </a:pPr>
                          <a:r>
                            <a:rPr sz="2400"/>
                            <a:t>​</a:t>
                          </a:r>
                          <a14:m>
                            <m:oMath xmlns:m="http://schemas.openxmlformats.org/officeDocument/2006/math">
                              <m:r>
                                <a:rPr sz="2400">
                                  <a:latin typeface="Cambria Math"/>
                                </a:rPr>
                                <m:t>2</m:t>
                              </m:r>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≠−2</m:t>
                              </m:r>
                            </m:oMath>
                          </a14:m>
                          <a:endParaRPr sz="240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4" name="Table 3"/>
              <p:cNvGraphicFramePr>
                <a:graphicFrameLocks noGrp="1"/>
              </p:cNvGraphicFramePr>
              <p:nvPr>
                <p:extLst>
                  <p:ext uri="{D42A27DB-BD31-4B8C-83A1-F6EECF244321}">
                    <p14:modId xmlns:p14="http://schemas.microsoft.com/office/powerpoint/2010/main" val="4170902011"/>
                  </p:ext>
                </p:extLst>
              </p:nvPr>
            </p:nvGraphicFramePr>
            <p:xfrm>
              <a:off x="381000" y="2514600"/>
              <a:ext cx="3657600" cy="1992122"/>
            </p:xfrm>
            <a:graphic>
              <a:graphicData uri="http://schemas.openxmlformats.org/drawingml/2006/table">
                <a:tbl>
                  <a:tblPr firstRow="1" bandRow="1">
                    <a:tableStyleId>{2D5ABB26-0587-4C30-8999-92F81FD0307C}</a:tableStyleId>
                  </a:tblPr>
                  <a:tblGrid>
                    <a:gridCol w="2414356">
                      <a:extLst>
                        <a:ext uri="{9D8B030D-6E8A-4147-A177-3AD203B41FA5}">
                          <a16:colId xmlns:a16="http://schemas.microsoft.com/office/drawing/2014/main" val="20000"/>
                        </a:ext>
                      </a:extLst>
                    </a:gridCol>
                    <a:gridCol w="1243244">
                      <a:extLst>
                        <a:ext uri="{9D8B030D-6E8A-4147-A177-3AD203B41FA5}">
                          <a16:colId xmlns:a16="http://schemas.microsoft.com/office/drawing/2014/main" val="20001"/>
                        </a:ext>
                      </a:extLst>
                    </a:gridCol>
                  </a:tblGrid>
                  <a:tr h="620522">
                    <a:tc>
                      <a:txBody>
                        <a:bodyPr/>
                        <a:lstStyle/>
                        <a:p>
                          <a:endParaRPr lang="en-US"/>
                        </a:p>
                      </a:txBody>
                      <a:tcPr marL="36576" marR="36576" marT="36576" marB="36576" anchor="ctr">
                        <a:blipFill>
                          <a:blip r:embed="rId3"/>
                          <a:stretch>
                            <a:fillRect r="-51385" b="-243137"/>
                          </a:stretch>
                        </a:blipFill>
                      </a:tcPr>
                    </a:tc>
                    <a:tc>
                      <a:txBody>
                        <a:bodyPr/>
                        <a:lstStyle/>
                        <a:p>
                          <a:endParaRPr lang="en-US"/>
                        </a:p>
                      </a:txBody>
                      <a:tcPr marL="36576" marR="36576" marT="36576" marB="36576" anchor="ctr">
                        <a:blipFill>
                          <a:blip r:embed="rId3"/>
                          <a:stretch>
                            <a:fillRect l="-194608" b="-243137"/>
                          </a:stretch>
                        </a:blipFill>
                      </a:tcPr>
                    </a:tc>
                    <a:extLst>
                      <a:ext uri="{0D108BD9-81ED-4DB2-BD59-A6C34878D82A}">
                        <a16:rowId xmlns:a16="http://schemas.microsoft.com/office/drawing/2014/main" val="10000"/>
                      </a:ext>
                    </a:extLst>
                  </a:tr>
                  <a:tr h="457200">
                    <a:tc>
                      <a:txBody>
                        <a:bodyPr/>
                        <a:lstStyle/>
                        <a:p>
                          <a:endParaRPr lang="en-US"/>
                        </a:p>
                      </a:txBody>
                      <a:tcPr marL="36576" marR="36576" marT="36576" marB="36576" anchor="ctr">
                        <a:blipFill>
                          <a:blip r:embed="rId3"/>
                          <a:stretch>
                            <a:fillRect t="-136000" r="-51385" b="-230667"/>
                          </a:stretch>
                        </a:blipFill>
                      </a:tcPr>
                    </a:tc>
                    <a:tc>
                      <a:txBody>
                        <a:bodyPr/>
                        <a:lstStyle/>
                        <a:p>
                          <a:endParaRPr lang="en-US"/>
                        </a:p>
                      </a:txBody>
                      <a:tcPr marL="36576" marR="36576" marT="36576" marB="36576" anchor="ctr">
                        <a:blipFill>
                          <a:blip r:embed="rId3"/>
                          <a:stretch>
                            <a:fillRect l="-194608" t="-136000" b="-230667"/>
                          </a:stretch>
                        </a:blipFill>
                      </a:tcPr>
                    </a:tc>
                    <a:extLst>
                      <a:ext uri="{0D108BD9-81ED-4DB2-BD59-A6C34878D82A}">
                        <a16:rowId xmlns:a16="http://schemas.microsoft.com/office/drawing/2014/main" val="10001"/>
                      </a:ext>
                    </a:extLst>
                  </a:tr>
                  <a:tr h="457200">
                    <a:tc>
                      <a:txBody>
                        <a:bodyPr/>
                        <a:lstStyle/>
                        <a:p>
                          <a:endParaRPr lang="en-US"/>
                        </a:p>
                      </a:txBody>
                      <a:tcPr marL="36576" marR="36576" marT="36576" marB="36576" anchor="ctr">
                        <a:blipFill>
                          <a:blip r:embed="rId3"/>
                          <a:stretch>
                            <a:fillRect t="-232895" r="-51385" b="-127632"/>
                          </a:stretch>
                        </a:blipFill>
                      </a:tcPr>
                    </a:tc>
                    <a:tc>
                      <a:txBody>
                        <a:bodyPr/>
                        <a:lstStyle/>
                        <a:p>
                          <a:endParaRPr lang="en-US"/>
                        </a:p>
                      </a:txBody>
                      <a:tcPr marL="36576" marR="36576" marT="36576" marB="36576" anchor="ctr">
                        <a:blipFill>
                          <a:blip r:embed="rId3"/>
                          <a:stretch>
                            <a:fillRect l="-194608" t="-232895" b="-127632"/>
                          </a:stretch>
                        </a:blipFill>
                      </a:tcPr>
                    </a:tc>
                    <a:extLst>
                      <a:ext uri="{0D108BD9-81ED-4DB2-BD59-A6C34878D82A}">
                        <a16:rowId xmlns:a16="http://schemas.microsoft.com/office/drawing/2014/main" val="10002"/>
                      </a:ext>
                    </a:extLst>
                  </a:tr>
                  <a:tr h="457200">
                    <a:tc>
                      <a:txBody>
                        <a:bodyPr/>
                        <a:lstStyle/>
                        <a:p>
                          <a:endParaRPr lang="en-US"/>
                        </a:p>
                      </a:txBody>
                      <a:tcPr marL="36576" marR="36576" marT="36576" marB="36576" anchor="ctr">
                        <a:blipFill>
                          <a:blip r:embed="rId3"/>
                          <a:stretch>
                            <a:fillRect t="-337333" r="-51385" b="-29333"/>
                          </a:stretch>
                        </a:blipFill>
                      </a:tcPr>
                    </a:tc>
                    <a:tc>
                      <a:txBody>
                        <a:bodyPr/>
                        <a:lstStyle/>
                        <a:p>
                          <a:endParaRPr lang="en-US"/>
                        </a:p>
                      </a:txBody>
                      <a:tcPr marL="36576" marR="36576" marT="36576" marB="36576" anchor="ctr">
                        <a:blipFill>
                          <a:blip r:embed="rId3"/>
                          <a:stretch>
                            <a:fillRect l="-194608" t="-337333" b="-29333"/>
                          </a:stretch>
                        </a:blipFill>
                      </a:tcPr>
                    </a:tc>
                    <a:extLst>
                      <a:ext uri="{0D108BD9-81ED-4DB2-BD59-A6C34878D82A}">
                        <a16:rowId xmlns:a16="http://schemas.microsoft.com/office/drawing/2014/main" val="10003"/>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5" name="Table 4"/>
              <p:cNvGraphicFramePr>
                <a:graphicFrameLocks noGrp="1"/>
              </p:cNvGraphicFramePr>
              <p:nvPr>
                <p:extLst>
                  <p:ext uri="{D42A27DB-BD31-4B8C-83A1-F6EECF244321}">
                    <p14:modId xmlns:p14="http://schemas.microsoft.com/office/powerpoint/2010/main" val="300445588"/>
                  </p:ext>
                </p:extLst>
              </p:nvPr>
            </p:nvGraphicFramePr>
            <p:xfrm>
              <a:off x="4953000" y="2514600"/>
              <a:ext cx="3657600" cy="1992122"/>
            </p:xfrm>
            <a:graphic>
              <a:graphicData uri="http://schemas.openxmlformats.org/drawingml/2006/table">
                <a:tbl>
                  <a:tblPr firstRow="1" bandRow="1">
                    <a:tableStyleId>{2D5ABB26-0587-4C30-8999-92F81FD0307C}</a:tableStyleId>
                  </a:tblPr>
                  <a:tblGrid>
                    <a:gridCol w="2314112">
                      <a:extLst>
                        <a:ext uri="{9D8B030D-6E8A-4147-A177-3AD203B41FA5}">
                          <a16:colId xmlns:a16="http://schemas.microsoft.com/office/drawing/2014/main" val="20000"/>
                        </a:ext>
                      </a:extLst>
                    </a:gridCol>
                    <a:gridCol w="1343488">
                      <a:extLst>
                        <a:ext uri="{9D8B030D-6E8A-4147-A177-3AD203B41FA5}">
                          <a16:colId xmlns:a16="http://schemas.microsoft.com/office/drawing/2014/main" val="20001"/>
                        </a:ext>
                      </a:extLst>
                    </a:gridCol>
                  </a:tblGrid>
                  <a:tr h="4572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6</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3</m:t>
                                          </m:r>
                                        </m:num>
                                        <m:den>
                                          <m:r>
                                            <a:rPr sz="2400">
                                              <a:latin typeface="Cambria Math"/>
                                            </a:rPr>
                                            <m:t>2</m:t>
                                          </m:r>
                                        </m:den>
                                      </m:f>
                                    </m:e>
                                  </m:d>
                                  <m:r>
                                    <a:rPr sz="2400">
                                      <a:latin typeface="Cambria Math"/>
                                    </a:rPr>
                                    <m:t>−7</m:t>
                                  </m:r>
                                </m:e>
                              </m:d>
                              <m:r>
                                <a:rPr sz="2400">
                                  <a:latin typeface="Cambria Math"/>
                                </a:rPr>
                                <m:t>+5</m:t>
                              </m:r>
                            </m:oMath>
                          </a14:m>
                          <a:endParaRPr sz="2400" dirty="0"/>
                        </a:p>
                      </a:txBody>
                      <a:tcPr marL="36576" marR="36576" marT="36576" marB="36576" anchor="ctr"/>
                    </a:tc>
                    <a:tc>
                      <a:txBody>
                        <a:bodyPr/>
                        <a:lstStyle/>
                        <a:p>
                          <a:pPr algn="l">
                            <a:defRPr sz="1600"/>
                          </a:pPr>
                          <a:r>
                            <a:rPr sz="2400"/>
                            <a:t>​</a:t>
                          </a:r>
                          <a14:m>
                            <m:oMath xmlns:m="http://schemas.openxmlformats.org/officeDocument/2006/math">
                              <m:r>
                                <a:rPr sz="2400">
                                  <a:latin typeface="Cambria Math"/>
                                </a:rPr>
                                <m:t>=3</m:t>
                              </m:r>
                            </m:oMath>
                          </a14:m>
                          <a:endParaRPr sz="2400"/>
                        </a:p>
                      </a:txBody>
                      <a:tcPr marL="36576" marR="36576" marT="36576" marB="36576" anchor="ctr"/>
                    </a:tc>
                    <a:extLst>
                      <a:ext uri="{0D108BD9-81ED-4DB2-BD59-A6C34878D82A}">
                        <a16:rowId xmlns:a16="http://schemas.microsoft.com/office/drawing/2014/main" val="10000"/>
                      </a:ext>
                    </a:extLst>
                  </a:tr>
                  <a:tr h="457200">
                    <a:tc>
                      <a:txBody>
                        <a:bodyPr/>
                        <a:lstStyle/>
                        <a:p>
                          <a:pPr algn="r">
                            <a:defRPr sz="1600"/>
                          </a:pPr>
                          <a:r>
                            <a:rPr sz="240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9−7</m:t>
                                  </m:r>
                                </m:e>
                              </m:d>
                            </m:oMath>
                          </a14:m>
                          <a:endParaRPr sz="240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=−2</m:t>
                              </m:r>
                            </m:oMath>
                          </a14:m>
                          <a:endParaRPr sz="2400" dirty="0"/>
                        </a:p>
                      </a:txBody>
                      <a:tcPr marL="36576" marR="36576" marT="36576" marB="36576" anchor="ctr"/>
                    </a:tc>
                    <a:extLst>
                      <a:ext uri="{0D108BD9-81ED-4DB2-BD59-A6C34878D82A}">
                        <a16:rowId xmlns:a16="http://schemas.microsoft.com/office/drawing/2014/main" val="10001"/>
                      </a:ext>
                    </a:extLst>
                  </a:tr>
                  <a:tr h="457200">
                    <a:tc>
                      <a:txBody>
                        <a:bodyPr/>
                        <a:lstStyle/>
                        <a:p>
                          <a:pPr algn="r">
                            <a:defRPr sz="1600"/>
                          </a:pPr>
                          <a:r>
                            <a:rPr sz="2400" dirty="0"/>
                            <a:t>​</a:t>
                          </a:r>
                          <a14:m>
                            <m:oMath xmlns:m="http://schemas.openxmlformats.org/officeDocument/2006/math">
                              <m:d>
                                <m:dPr>
                                  <m:begChr m:val="|"/>
                                  <m:endChr m:val="|"/>
                                  <m:ctrlPr>
                                    <a:rPr sz="2400" i="1">
                                      <a:latin typeface="Cambria Math" panose="02040503050406030204" pitchFamily="18" charset="0"/>
                                    </a:rPr>
                                  </m:ctrlPr>
                                </m:dPr>
                                <m:e>
                                  <m:r>
                                    <a:rPr sz="2400">
                                      <a:latin typeface="Cambria Math"/>
                                    </a:rPr>
                                    <m:t>2</m:t>
                                  </m:r>
                                </m:e>
                              </m:d>
                            </m:oMath>
                          </a14:m>
                          <a:endParaRPr sz="2400" dirty="0"/>
                        </a:p>
                      </a:txBody>
                      <a:tcPr marL="36576" marR="36576" marT="36576" marB="36576" anchor="ctr"/>
                    </a:tc>
                    <a:tc>
                      <a:txBody>
                        <a:bodyPr/>
                        <a:lstStyle/>
                        <a:p>
                          <a:pPr algn="l">
                            <a:defRPr sz="1600"/>
                          </a:pPr>
                          <a:r>
                            <a:rPr sz="2400"/>
                            <a:t>​</a:t>
                          </a:r>
                          <a14:m>
                            <m:oMath xmlns:m="http://schemas.openxmlformats.org/officeDocument/2006/math">
                              <m:r>
                                <a:rPr sz="2400">
                                  <a:latin typeface="Cambria Math"/>
                                </a:rPr>
                                <m:t>=−2</m:t>
                              </m:r>
                            </m:oMath>
                          </a14:m>
                          <a:endParaRPr sz="2400"/>
                        </a:p>
                      </a:txBody>
                      <a:tcPr marL="36576" marR="36576" marT="36576" marB="36576" anchor="ctr"/>
                    </a:tc>
                    <a:extLst>
                      <a:ext uri="{0D108BD9-81ED-4DB2-BD59-A6C34878D82A}">
                        <a16:rowId xmlns:a16="http://schemas.microsoft.com/office/drawing/2014/main" val="10002"/>
                      </a:ext>
                    </a:extLst>
                  </a:tr>
                  <a:tr h="457200">
                    <a:tc>
                      <a:txBody>
                        <a:bodyPr/>
                        <a:lstStyle/>
                        <a:p>
                          <a:pPr algn="r">
                            <a:defRPr sz="1600"/>
                          </a:pPr>
                          <a:r>
                            <a:rPr sz="2400" dirty="0"/>
                            <a:t>​</a:t>
                          </a:r>
                          <a14:m>
                            <m:oMath xmlns:m="http://schemas.openxmlformats.org/officeDocument/2006/math">
                              <m:r>
                                <a:rPr sz="2400">
                                  <a:latin typeface="Cambria Math"/>
                                </a:rPr>
                                <m:t>2</m:t>
                              </m:r>
                            </m:oMath>
                          </a14:m>
                          <a:endParaRPr sz="2400" dirty="0"/>
                        </a:p>
                      </a:txBody>
                      <a:tcPr marL="36576" marR="36576" marT="36576" marB="36576" anchor="ctr"/>
                    </a:tc>
                    <a:tc>
                      <a:txBody>
                        <a:bodyPr/>
                        <a:lstStyle/>
                        <a:p>
                          <a:pPr algn="l">
                            <a:defRPr sz="1600"/>
                          </a:pPr>
                          <a:r>
                            <a:rPr sz="2400" dirty="0"/>
                            <a:t>​</a:t>
                          </a:r>
                          <a14:m>
                            <m:oMath xmlns:m="http://schemas.openxmlformats.org/officeDocument/2006/math">
                              <m:r>
                                <a:rPr sz="2400">
                                  <a:latin typeface="Cambria Math"/>
                                </a:rPr>
                                <m:t>≠−2</m:t>
                              </m:r>
                            </m:oMath>
                          </a14:m>
                          <a:endParaRPr sz="240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5" name="Table 4"/>
              <p:cNvGraphicFramePr>
                <a:graphicFrameLocks noGrp="1"/>
              </p:cNvGraphicFramePr>
              <p:nvPr>
                <p:extLst>
                  <p:ext uri="{D42A27DB-BD31-4B8C-83A1-F6EECF244321}">
                    <p14:modId xmlns:p14="http://schemas.microsoft.com/office/powerpoint/2010/main" val="300445588"/>
                  </p:ext>
                </p:extLst>
              </p:nvPr>
            </p:nvGraphicFramePr>
            <p:xfrm>
              <a:off x="4953000" y="2514600"/>
              <a:ext cx="3657600" cy="1992122"/>
            </p:xfrm>
            <a:graphic>
              <a:graphicData uri="http://schemas.openxmlformats.org/drawingml/2006/table">
                <a:tbl>
                  <a:tblPr firstRow="1" bandRow="1">
                    <a:tableStyleId>{2D5ABB26-0587-4C30-8999-92F81FD0307C}</a:tableStyleId>
                  </a:tblPr>
                  <a:tblGrid>
                    <a:gridCol w="2314112">
                      <a:extLst>
                        <a:ext uri="{9D8B030D-6E8A-4147-A177-3AD203B41FA5}">
                          <a16:colId xmlns:a16="http://schemas.microsoft.com/office/drawing/2014/main" val="20000"/>
                        </a:ext>
                      </a:extLst>
                    </a:gridCol>
                    <a:gridCol w="1343488">
                      <a:extLst>
                        <a:ext uri="{9D8B030D-6E8A-4147-A177-3AD203B41FA5}">
                          <a16:colId xmlns:a16="http://schemas.microsoft.com/office/drawing/2014/main" val="20001"/>
                        </a:ext>
                      </a:extLst>
                    </a:gridCol>
                  </a:tblGrid>
                  <a:tr h="620522">
                    <a:tc>
                      <a:txBody>
                        <a:bodyPr/>
                        <a:lstStyle/>
                        <a:p>
                          <a:endParaRPr lang="en-US"/>
                        </a:p>
                      </a:txBody>
                      <a:tcPr marL="36576" marR="36576" marT="36576" marB="36576" anchor="ctr">
                        <a:blipFill>
                          <a:blip r:embed="rId4"/>
                          <a:stretch>
                            <a:fillRect r="-58158" b="-243137"/>
                          </a:stretch>
                        </a:blipFill>
                      </a:tcPr>
                    </a:tc>
                    <a:tc>
                      <a:txBody>
                        <a:bodyPr/>
                        <a:lstStyle/>
                        <a:p>
                          <a:endParaRPr lang="en-US"/>
                        </a:p>
                      </a:txBody>
                      <a:tcPr marL="36576" marR="36576" marT="36576" marB="36576" anchor="ctr">
                        <a:blipFill>
                          <a:blip r:embed="rId4"/>
                          <a:stretch>
                            <a:fillRect l="-171946" b="-243137"/>
                          </a:stretch>
                        </a:blipFill>
                      </a:tcPr>
                    </a:tc>
                    <a:extLst>
                      <a:ext uri="{0D108BD9-81ED-4DB2-BD59-A6C34878D82A}">
                        <a16:rowId xmlns:a16="http://schemas.microsoft.com/office/drawing/2014/main" val="10000"/>
                      </a:ext>
                    </a:extLst>
                  </a:tr>
                  <a:tr h="457200">
                    <a:tc>
                      <a:txBody>
                        <a:bodyPr/>
                        <a:lstStyle/>
                        <a:p>
                          <a:endParaRPr lang="en-US"/>
                        </a:p>
                      </a:txBody>
                      <a:tcPr marL="36576" marR="36576" marT="36576" marB="36576" anchor="ctr">
                        <a:blipFill>
                          <a:blip r:embed="rId4"/>
                          <a:stretch>
                            <a:fillRect t="-136000" r="-58158" b="-230667"/>
                          </a:stretch>
                        </a:blipFill>
                      </a:tcPr>
                    </a:tc>
                    <a:tc>
                      <a:txBody>
                        <a:bodyPr/>
                        <a:lstStyle/>
                        <a:p>
                          <a:endParaRPr lang="en-US"/>
                        </a:p>
                      </a:txBody>
                      <a:tcPr marL="36576" marR="36576" marT="36576" marB="36576" anchor="ctr">
                        <a:blipFill>
                          <a:blip r:embed="rId4"/>
                          <a:stretch>
                            <a:fillRect l="-171946" t="-136000" b="-230667"/>
                          </a:stretch>
                        </a:blipFill>
                      </a:tcPr>
                    </a:tc>
                    <a:extLst>
                      <a:ext uri="{0D108BD9-81ED-4DB2-BD59-A6C34878D82A}">
                        <a16:rowId xmlns:a16="http://schemas.microsoft.com/office/drawing/2014/main" val="10001"/>
                      </a:ext>
                    </a:extLst>
                  </a:tr>
                  <a:tr h="457200">
                    <a:tc>
                      <a:txBody>
                        <a:bodyPr/>
                        <a:lstStyle/>
                        <a:p>
                          <a:endParaRPr lang="en-US"/>
                        </a:p>
                      </a:txBody>
                      <a:tcPr marL="36576" marR="36576" marT="36576" marB="36576" anchor="ctr">
                        <a:blipFill>
                          <a:blip r:embed="rId4"/>
                          <a:stretch>
                            <a:fillRect t="-232895" r="-58158" b="-127632"/>
                          </a:stretch>
                        </a:blipFill>
                      </a:tcPr>
                    </a:tc>
                    <a:tc>
                      <a:txBody>
                        <a:bodyPr/>
                        <a:lstStyle/>
                        <a:p>
                          <a:endParaRPr lang="en-US"/>
                        </a:p>
                      </a:txBody>
                      <a:tcPr marL="36576" marR="36576" marT="36576" marB="36576" anchor="ctr">
                        <a:blipFill>
                          <a:blip r:embed="rId4"/>
                          <a:stretch>
                            <a:fillRect l="-171946" t="-232895" b="-127632"/>
                          </a:stretch>
                        </a:blipFill>
                      </a:tcPr>
                    </a:tc>
                    <a:extLst>
                      <a:ext uri="{0D108BD9-81ED-4DB2-BD59-A6C34878D82A}">
                        <a16:rowId xmlns:a16="http://schemas.microsoft.com/office/drawing/2014/main" val="10002"/>
                      </a:ext>
                    </a:extLst>
                  </a:tr>
                  <a:tr h="457200">
                    <a:tc>
                      <a:txBody>
                        <a:bodyPr/>
                        <a:lstStyle/>
                        <a:p>
                          <a:endParaRPr lang="en-US"/>
                        </a:p>
                      </a:txBody>
                      <a:tcPr marL="36576" marR="36576" marT="36576" marB="36576" anchor="ctr">
                        <a:blipFill>
                          <a:blip r:embed="rId4"/>
                          <a:stretch>
                            <a:fillRect t="-337333" r="-58158" b="-29333"/>
                          </a:stretch>
                        </a:blipFill>
                      </a:tcPr>
                    </a:tc>
                    <a:tc>
                      <a:txBody>
                        <a:bodyPr/>
                        <a:lstStyle/>
                        <a:p>
                          <a:endParaRPr lang="en-US"/>
                        </a:p>
                      </a:txBody>
                      <a:tcPr marL="36576" marR="36576" marT="36576" marB="36576" anchor="ctr">
                        <a:blipFill>
                          <a:blip r:embed="rId4"/>
                          <a:stretch>
                            <a:fillRect l="-171946" t="-337333" b="-29333"/>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Linear Equations for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Solve the following equations for the specified variable. All of the equations are formulas that arise in application problems, and they are linear in the specified variable.</a:t>
                </a:r>
              </a:p>
              <a:p>
                <a:pPr marL="514350" indent="-514350">
                  <a:buFont typeface="+mj-lt"/>
                  <a:buAutoNum type="alphaLcPeriod"/>
                  <a:defRPr sz="2800"/>
                </a:pPr>
                <a:r>
                  <a:rPr lang="en-US" dirty="0"/>
                  <a:t>​</a:t>
                </a:r>
                <a14:m>
                  <m:oMath xmlns:m="http://schemas.openxmlformats.org/officeDocument/2006/math">
                    <m:r>
                      <a:rPr lang="en-US">
                        <a:latin typeface="Cambria Math" panose="02040503050406030204" pitchFamily="18" charset="0"/>
                      </a:rPr>
                      <m:t>𝑃</m:t>
                    </m:r>
                    <m:r>
                      <a:rPr lang="en-US">
                        <a:latin typeface="Cambria Math" panose="02040503050406030204" pitchFamily="18" charset="0"/>
                      </a:rPr>
                      <m:t>=2</m:t>
                    </m:r>
                    <m:r>
                      <a:rPr lang="en-US">
                        <a:latin typeface="Cambria Math" panose="02040503050406030204" pitchFamily="18" charset="0"/>
                      </a:rPr>
                      <m:t>𝑙</m:t>
                    </m:r>
                    <m:r>
                      <a:rPr lang="en-US">
                        <a:latin typeface="Cambria Math" panose="02040503050406030204" pitchFamily="18" charset="0"/>
                      </a:rPr>
                      <m:t>+2</m:t>
                    </m:r>
                    <m:r>
                      <a:rPr lang="en-US">
                        <a:latin typeface="Cambria Math" panose="02040503050406030204" pitchFamily="18" charset="0"/>
                      </a:rPr>
                      <m:t>𝑤</m:t>
                    </m:r>
                  </m:oMath>
                </a14:m>
                <a:r>
                  <a:rPr lang="en-US" sz="2800" dirty="0"/>
                  <a:t>; solve for </a:t>
                </a:r>
                <a:r>
                  <a:rPr lang="en-US" sz="2800" i="1" dirty="0"/>
                  <a:t>w</a:t>
                </a:r>
                <a:r>
                  <a:rPr lang="en-US" sz="2800" dirty="0"/>
                  <a:t>.</a:t>
                </a:r>
              </a:p>
              <a:p>
                <a:pPr marL="514350" indent="-514350">
                  <a:buFont typeface="+mj-lt"/>
                  <a:buAutoNum type="alphaLcPeriod" startAt="2"/>
                  <a:defRPr sz="2800"/>
                </a:pPr>
                <a:r>
                  <a:rPr lang="en-US" dirty="0"/>
                  <a:t>​</a:t>
                </a:r>
                <a14:m>
                  <m:oMath xmlns:m="http://schemas.openxmlformats.org/officeDocument/2006/math">
                    <m:r>
                      <a:rPr lang="en-US">
                        <a:latin typeface="Cambria Math" panose="02040503050406030204" pitchFamily="18" charset="0"/>
                      </a:rPr>
                      <m:t>𝐴</m:t>
                    </m:r>
                    <m:r>
                      <a:rPr lang="en-US">
                        <a:latin typeface="Cambria Math" panose="02040503050406030204" pitchFamily="18" charset="0"/>
                      </a:rPr>
                      <m:t>=</m:t>
                    </m:r>
                    <m:r>
                      <a:rPr lang="en-US">
                        <a:latin typeface="Cambria Math" panose="02040503050406030204" pitchFamily="18" charset="0"/>
                      </a:rPr>
                      <m:t>𝑃</m:t>
                    </m:r>
                    <m:sSup>
                      <m:sSupPr>
                        <m:ctrlPr>
                          <a:rPr lang="ar-AE" i="1">
                            <a:latin typeface="Cambria Math" panose="02040503050406030204" pitchFamily="18" charset="0"/>
                          </a:rPr>
                        </m:ctrlPr>
                      </m:sSupPr>
                      <m:e>
                        <m:d>
                          <m:dPr>
                            <m:ctrlPr>
                              <a:rPr lang="ar-AE" i="1">
                                <a:latin typeface="Cambria Math" panose="02040503050406030204" pitchFamily="18" charset="0"/>
                              </a:rPr>
                            </m:ctrlPr>
                          </m:dPr>
                          <m:e>
                            <m:r>
                              <a:rPr lang="ar-AE">
                                <a:latin typeface="Cambria Math" panose="02040503050406030204" pitchFamily="18" charset="0"/>
                              </a:rPr>
                              <m:t>1</m:t>
                            </m:r>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𝑟</m:t>
                                </m:r>
                              </m:num>
                              <m:den>
                                <m:r>
                                  <a:rPr lang="ar-AE">
                                    <a:latin typeface="Cambria Math" panose="02040503050406030204" pitchFamily="18" charset="0"/>
                                  </a:rPr>
                                  <m:t>𝑚</m:t>
                                </m:r>
                              </m:den>
                            </m:f>
                          </m:e>
                        </m:d>
                      </m:e>
                      <m:sup>
                        <m:r>
                          <a:rPr lang="ar-AE">
                            <a:latin typeface="Cambria Math" panose="02040503050406030204" pitchFamily="18" charset="0"/>
                          </a:rPr>
                          <m:t>𝑚𝑡</m:t>
                        </m:r>
                      </m:sup>
                    </m:sSup>
                  </m:oMath>
                </a14:m>
                <a:r>
                  <a:rPr lang="en-US" sz="2800" dirty="0"/>
                  <a:t>; solve for </a:t>
                </a:r>
                <a:r>
                  <a:rPr lang="en-US" sz="2800" i="1" dirty="0"/>
                  <a:t>P</a:t>
                </a:r>
                <a:r>
                  <a:rPr lang="en-US" sz="2800" dirty="0"/>
                  <a:t>.</a:t>
                </a:r>
              </a:p>
              <a:p>
                <a:pPr marL="514350" indent="-514350">
                  <a:buFont typeface="+mj-lt"/>
                  <a:buAutoNum type="alphaLcPeriod" startAt="3"/>
                  <a:defRPr sz="2800"/>
                </a:pPr>
                <a:r>
                  <a:rPr lang="en-US" dirty="0"/>
                  <a:t>​</a:t>
                </a:r>
                <a14:m>
                  <m:oMath xmlns:m="http://schemas.openxmlformats.org/officeDocument/2006/math">
                    <m:r>
                      <a:rPr lang="en-US">
                        <a:latin typeface="Cambria Math" panose="02040503050406030204" pitchFamily="18" charset="0"/>
                      </a:rPr>
                      <m:t>𝑆</m:t>
                    </m:r>
                    <m:r>
                      <a:rPr lang="en-US">
                        <a:latin typeface="Cambria Math" panose="02040503050406030204" pitchFamily="18" charset="0"/>
                      </a:rPr>
                      <m:t>=</m:t>
                    </m:r>
                    <m:r>
                      <a:rPr lang="en-US">
                        <a:latin typeface="Cambria Math" panose="02040503050406030204" pitchFamily="18" charset="0"/>
                      </a:rPr>
                      <m:t>2</m:t>
                    </m:r>
                    <m:r>
                      <a:rPr lang="en-US">
                        <a:latin typeface="Cambria Math" panose="02040503050406030204" pitchFamily="18" charset="0"/>
                      </a:rPr>
                      <m:t>𝜋</m:t>
                    </m:r>
                    <m:sSup>
                      <m:sSupPr>
                        <m:ctrlPr>
                          <a:rPr lang="ar-AE" i="1">
                            <a:latin typeface="Cambria Math" panose="02040503050406030204" pitchFamily="18" charset="0"/>
                          </a:rPr>
                        </m:ctrlPr>
                      </m:sSupPr>
                      <m:e>
                        <m:r>
                          <a:rPr lang="ar-AE">
                            <a:latin typeface="Cambria Math" panose="02040503050406030204" pitchFamily="18" charset="0"/>
                          </a:rPr>
                          <m:t>𝑟</m:t>
                        </m:r>
                      </m:e>
                      <m:sup>
                        <m:r>
                          <a:rPr lang="ar-AE">
                            <a:latin typeface="Cambria Math" panose="02040503050406030204" pitchFamily="18" charset="0"/>
                          </a:rPr>
                          <m:t>2</m:t>
                        </m:r>
                      </m:sup>
                    </m:sSup>
                    <m:r>
                      <a:rPr lang="ar-AE">
                        <a:latin typeface="Cambria Math" panose="02040503050406030204" pitchFamily="18" charset="0"/>
                      </a:rPr>
                      <m:t>+</m:t>
                    </m:r>
                    <m:r>
                      <a:rPr lang="ar-AE">
                        <a:latin typeface="Cambria Math" panose="02040503050406030204" pitchFamily="18" charset="0"/>
                      </a:rPr>
                      <m:t>2</m:t>
                    </m:r>
                    <m:r>
                      <a:rPr lang="ar-AE">
                        <a:latin typeface="Cambria Math" panose="02040503050406030204" pitchFamily="18" charset="0"/>
                      </a:rPr>
                      <m:t>𝜋</m:t>
                    </m:r>
                    <m:r>
                      <a:rPr lang="ar-AE">
                        <a:latin typeface="Cambria Math" panose="02040503050406030204" pitchFamily="18" charset="0"/>
                      </a:rPr>
                      <m:t>𝑟</m:t>
                    </m:r>
                    <m:r>
                      <a:rPr lang="ar-AE">
                        <a:latin typeface="Cambria Math" panose="02040503050406030204" pitchFamily="18" charset="0"/>
                      </a:rPr>
                      <m:t>h</m:t>
                    </m:r>
                  </m:oMath>
                </a14:m>
                <a:r>
                  <a:rPr lang="en-US" sz="2800" dirty="0"/>
                  <a:t>; solve for </a:t>
                </a:r>
                <a:r>
                  <a:rPr lang="en-US" sz="2800" i="1" dirty="0"/>
                  <a:t>h</a:t>
                </a:r>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704"/>
                </a:stretch>
              </a:blipFill>
            </p:spPr>
            <p:txBody>
              <a:bodyPr/>
              <a:lstStyle/>
              <a:p>
                <a:r>
                  <a:rPr lang="en-US">
                    <a:noFill/>
                  </a:rPr>
                  <a:t> </a:t>
                </a:r>
              </a:p>
            </p:txBody>
          </p:sp>
        </mc:Fallback>
      </mc:AlternateContent>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9C1CB99C-77C7-4285-A58D-5D151DEE3AAF}"/>
                  </a:ext>
                </a:extLst>
              </p:cNvPr>
              <p:cNvGraphicFramePr>
                <a:graphicFrameLocks/>
              </p:cNvGraphicFramePr>
              <p:nvPr>
                <p:extLst>
                  <p:ext uri="{D42A27DB-BD31-4B8C-83A1-F6EECF244321}">
                    <p14:modId xmlns:p14="http://schemas.microsoft.com/office/powerpoint/2010/main" val="1722613078"/>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370840">
                    <a:tc>
                      <a:txBody>
                        <a:bodyPr/>
                        <a:lstStyle/>
                        <a:p>
                          <a:pPr algn="r">
                            <a:defRPr sz="1600"/>
                          </a:pPr>
                          <a:r>
                            <a:rPr lang="en-US" sz="2400" dirty="0"/>
                            <a:t> </a:t>
                          </a:r>
                          <a14:m>
                            <m:oMath xmlns:m="http://schemas.openxmlformats.org/officeDocument/2006/math">
                              <m:r>
                                <a:rPr sz="2400">
                                  <a:latin typeface="Cambria Math"/>
                                </a:rPr>
                                <m:t>𝑃</m:t>
                              </m:r>
                            </m:oMath>
                          </a14:m>
                          <a:endParaRPr sz="2400" dirty="0"/>
                        </a:p>
                      </a:txBody>
                      <a:tcPr/>
                    </a:tc>
                    <a:tc>
                      <a:txBody>
                        <a:bodyPr/>
                        <a:lstStyle/>
                        <a:p>
                          <a:pPr algn="l"/>
                          <a:r>
                            <a:rPr sz="2400"/>
                            <a:t>​</a:t>
                          </a:r>
                          <a:r>
                            <a:rPr sz="240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𝑙</m:t>
                              </m:r>
                              <m:r>
                                <a:rPr sz="2400">
                                  <a:latin typeface="Cambria Math"/>
                                </a:rPr>
                                <m:t>+2</m:t>
                              </m:r>
                              <m:r>
                                <a:rPr sz="2400">
                                  <a:latin typeface="Cambria Math"/>
                                </a:rPr>
                                <m:t>𝑤</m:t>
                              </m:r>
                            </m:oMath>
                          </a14:m>
                          <a:endParaRPr sz="2400" dirty="0"/>
                        </a:p>
                      </a:txBody>
                      <a:tcPr/>
                    </a:tc>
                    <a:tc>
                      <a:txBody>
                        <a:bodyPr/>
                        <a:lstStyle/>
                        <a:p>
                          <a:pPr algn="l">
                            <a:defRPr sz="1600" b="1"/>
                          </a:pPr>
                          <a:r>
                            <a:rPr lang="en-US" sz="1800" b="0" dirty="0"/>
                            <a:t>This is the formula for the perimeter </a:t>
                          </a:r>
                          <a:r>
                            <a:rPr lang="en-US" sz="1800" b="0" i="1" dirty="0"/>
                            <a:t>P</a:t>
                          </a:r>
                          <a:r>
                            <a:rPr lang="en-US" sz="1800" b="0" dirty="0"/>
                            <a:t> of a rectangle of length </a:t>
                          </a:r>
                          <a:r>
                            <a:rPr lang="en-US" sz="1800" b="0" i="1" dirty="0"/>
                            <a:t>l</a:t>
                          </a:r>
                          <a:r>
                            <a:rPr lang="en-US" sz="1800" b="0" dirty="0"/>
                            <a:t> and width </a:t>
                          </a:r>
                          <a:r>
                            <a:rPr lang="en-US" sz="1800" b="0" i="1" dirty="0"/>
                            <a:t>w</a:t>
                          </a:r>
                          <a:r>
                            <a:rPr lang="en-US" sz="1800" b="0" dirty="0"/>
                            <a:t>.</a:t>
                          </a:r>
                          <a:endParaRPr sz="1800" b="0" dirty="0"/>
                        </a:p>
                      </a:txBody>
                      <a:tcPr/>
                    </a:tc>
                    <a:extLst>
                      <a:ext uri="{0D108BD9-81ED-4DB2-BD59-A6C34878D82A}">
                        <a16:rowId xmlns:a16="http://schemas.microsoft.com/office/drawing/2014/main" val="10000"/>
                      </a:ext>
                    </a:extLst>
                  </a:tr>
                  <a:tr h="370840">
                    <a:tc>
                      <a:txBody>
                        <a:bodyPr/>
                        <a:lstStyle/>
                        <a:p>
                          <a:pPr algn="r">
                            <a:defRPr sz="1600"/>
                          </a:pPr>
                          <a:r>
                            <a:rPr sz="2400" dirty="0"/>
                            <a:t>​</a:t>
                          </a:r>
                          <a14:m>
                            <m:oMath xmlns:m="http://schemas.openxmlformats.org/officeDocument/2006/math">
                              <m:r>
                                <a:rPr sz="2400">
                                  <a:latin typeface="Cambria Math"/>
                                </a:rPr>
                                <m:t>𝑃</m:t>
                              </m:r>
                              <m:r>
                                <a:rPr sz="2400">
                                  <a:latin typeface="Cambria Math"/>
                                </a:rPr>
                                <m:t>−2</m:t>
                              </m:r>
                              <m:r>
                                <a:rPr sz="2400">
                                  <a:latin typeface="Cambria Math"/>
                                </a:rPr>
                                <m:t>𝑙</m:t>
                              </m:r>
                            </m:oMath>
                          </a14:m>
                          <a:endParaRPr sz="2400" dirty="0"/>
                        </a:p>
                      </a:txBody>
                      <a:tcPr/>
                    </a:tc>
                    <a:tc>
                      <a:txBody>
                        <a:bodyPr/>
                        <a:lstStyle/>
                        <a:p>
                          <a:pPr algn="l"/>
                          <a:r>
                            <a:rPr sz="2400"/>
                            <a:t>​</a:t>
                          </a:r>
                          <a:r>
                            <a:rPr sz="2400">
                              <a:latin typeface="Cambria Math"/>
                            </a:rPr>
                            <a:t>=</a:t>
                          </a:r>
                        </a:p>
                      </a:txBody>
                      <a:tcPr/>
                    </a:tc>
                    <a:tc>
                      <a:txBody>
                        <a:bodyPr/>
                        <a:lstStyle/>
                        <a:p>
                          <a:pPr algn="l">
                            <a:defRPr sz="1600"/>
                          </a:pPr>
                          <a:r>
                            <a:rPr sz="2400" dirty="0"/>
                            <a:t>​</a:t>
                          </a:r>
                          <a14:m>
                            <m:oMath xmlns:m="http://schemas.openxmlformats.org/officeDocument/2006/math">
                              <m:r>
                                <a:rPr sz="2400">
                                  <a:latin typeface="Cambria Math"/>
                                </a:rPr>
                                <m:t>2</m:t>
                              </m:r>
                              <m:r>
                                <a:rPr sz="2400">
                                  <a:latin typeface="Cambria Math"/>
                                </a:rPr>
                                <m:t>𝑤</m:t>
                              </m:r>
                            </m:oMath>
                          </a14:m>
                          <a:endParaRPr sz="2400" dirty="0"/>
                        </a:p>
                      </a:txBody>
                      <a:tcPr/>
                    </a:tc>
                    <a:tc>
                      <a:txBody>
                        <a:bodyPr/>
                        <a:lstStyle/>
                        <a:p>
                          <a:pPr algn="l">
                            <a:defRPr sz="1600" b="1"/>
                          </a:pPr>
                          <a:r>
                            <a:rPr sz="1800" b="0" dirty="0"/>
                            <a:t>We first add</a:t>
                          </a:r>
                          <a:r>
                            <a:rPr lang="en-US" sz="1800" b="0" dirty="0"/>
                            <a:t> </a:t>
                          </a:r>
                          <a:r>
                            <a:rPr lang="en-US" sz="1800" b="0" dirty="0">
                              <a:latin typeface="Cambria Math" panose="02040503050406030204" pitchFamily="18" charset="0"/>
                              <a:ea typeface="Cambria Math" panose="02040503050406030204" pitchFamily="18" charset="0"/>
                            </a:rPr>
                            <a:t>−</a:t>
                          </a:r>
                          <a:r>
                            <a:rPr lang="en-US" sz="1800" b="0" dirty="0"/>
                            <a:t>2</a:t>
                          </a:r>
                          <a:r>
                            <a:rPr lang="en-US" sz="1800" b="0" i="1" dirty="0"/>
                            <a:t>l</a:t>
                          </a:r>
                          <a:r>
                            <a:rPr sz="1800" b="0" dirty="0"/>
                            <a:t> to both sides, and then multiply by </a:t>
                          </a:r>
                          <a14:m>
                            <m:oMath xmlns:m="http://schemas.openxmlformats.org/officeDocument/2006/math">
                              <m:f>
                                <m:fPr>
                                  <m:ctrlPr>
                                    <a:rPr sz="1800" b="0" i="1">
                                      <a:latin typeface="Cambria Math" panose="02040503050406030204" pitchFamily="18" charset="0"/>
                                    </a:rPr>
                                  </m:ctrlPr>
                                </m:fPr>
                                <m:num>
                                  <m:r>
                                    <a:rPr lang="en-US" sz="1800" b="0" i="1" smtClean="0">
                                      <a:latin typeface="Cambria Math"/>
                                    </a:rPr>
                                    <m:t>1</m:t>
                                  </m:r>
                                </m:num>
                                <m:den>
                                  <m:r>
                                    <a:rPr lang="en-US" sz="1800" b="0" i="1" smtClean="0">
                                      <a:latin typeface="Cambria Math"/>
                                    </a:rPr>
                                    <m:t>2</m:t>
                                  </m:r>
                                </m:den>
                              </m:f>
                            </m:oMath>
                          </a14:m>
                          <a:r>
                            <a:rPr sz="1800" b="0" dirty="0"/>
                            <a:t>.</a:t>
                          </a:r>
                        </a:p>
                      </a:txBody>
                      <a:tcPr/>
                    </a:tc>
                    <a:extLst>
                      <a:ext uri="{0D108BD9-81ED-4DB2-BD59-A6C34878D82A}">
                        <a16:rowId xmlns:a16="http://schemas.microsoft.com/office/drawing/2014/main" val="10001"/>
                      </a:ext>
                    </a:extLst>
                  </a:tr>
                  <a:tr h="370840">
                    <a:tc>
                      <a:txBody>
                        <a:bodyPr/>
                        <a:lstStyle/>
                        <a:p>
                          <a:pPr algn="r">
                            <a:defRPr sz="1600"/>
                          </a:pPr>
                          <a:r>
                            <a:rPr sz="240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a:p>
                      </a:txBody>
                      <a:tcPr/>
                    </a:tc>
                    <a:tc>
                      <a:txBody>
                        <a:bodyPr/>
                        <a:lstStyle/>
                        <a:p>
                          <a:pPr algn="l"/>
                          <a:r>
                            <a:rPr sz="2400"/>
                            <a:t>​</a:t>
                          </a:r>
                          <a:r>
                            <a:rPr sz="2400">
                              <a:latin typeface="Cambria Math"/>
                            </a:rPr>
                            <a:t>=</a:t>
                          </a:r>
                        </a:p>
                      </a:txBody>
                      <a:tcPr/>
                    </a:tc>
                    <a:tc>
                      <a:txBody>
                        <a:bodyPr/>
                        <a:lstStyle/>
                        <a:p>
                          <a:pPr algn="l">
                            <a:defRPr sz="1600"/>
                          </a:pPr>
                          <a14:m>
                            <m:oMath xmlns:m="http://schemas.openxmlformats.org/officeDocument/2006/math">
                              <m:r>
                                <a:rPr sz="2400">
                                  <a:latin typeface="Cambria Math"/>
                                </a:rPr>
                                <m:t>𝑤</m:t>
                              </m:r>
                            </m:oMath>
                          </a14:m>
                          <a:r>
                            <a:rPr lang="en-US" sz="2400" dirty="0"/>
                            <a:t> </a:t>
                          </a:r>
                          <a:endParaRPr sz="2400" dirty="0"/>
                        </a:p>
                      </a:txBody>
                      <a:tcPr/>
                    </a:tc>
                    <a:tc>
                      <a:txBody>
                        <a:bodyPr/>
                        <a:lstStyle/>
                        <a:p>
                          <a:pPr algn="l"/>
                          <a:endParaRPr sz="1800" b="0" dirty="0"/>
                        </a:p>
                      </a:txBody>
                      <a:tcPr/>
                    </a:tc>
                    <a:extLst>
                      <a:ext uri="{0D108BD9-81ED-4DB2-BD59-A6C34878D82A}">
                        <a16:rowId xmlns:a16="http://schemas.microsoft.com/office/drawing/2014/main" val="10002"/>
                      </a:ext>
                    </a:extLst>
                  </a:tr>
                  <a:tr h="370840">
                    <a:tc>
                      <a:txBody>
                        <a:bodyPr/>
                        <a:lstStyle/>
                        <a:p>
                          <a:pPr algn="r">
                            <a:defRPr sz="1600"/>
                          </a:pPr>
                          <a:r>
                            <a:rPr lang="en-US" sz="2400" dirty="0"/>
                            <a:t> </a:t>
                          </a:r>
                          <a14:m>
                            <m:oMath xmlns:m="http://schemas.openxmlformats.org/officeDocument/2006/math">
                              <m:r>
                                <a:rPr sz="2400">
                                  <a:latin typeface="Cambria Math"/>
                                </a:rPr>
                                <m:t>𝑤</m:t>
                              </m:r>
                            </m:oMath>
                          </a14:m>
                          <a:endParaRPr sz="2400" dirty="0"/>
                        </a:p>
                      </a:txBody>
                      <a:tcPr/>
                    </a:tc>
                    <a:tc>
                      <a:txBody>
                        <a:bodyPr/>
                        <a:lstStyle/>
                        <a:p>
                          <a:pPr algn="l"/>
                          <a:r>
                            <a:rPr sz="2400"/>
                            <a:t>​</a:t>
                          </a:r>
                          <a:r>
                            <a:rPr sz="2400">
                              <a:latin typeface="Cambria Math"/>
                            </a:rPr>
                            <a:t>=</a:t>
                          </a:r>
                        </a:p>
                      </a:txBody>
                      <a:tcPr/>
                    </a:tc>
                    <a:tc>
                      <a:txBody>
                        <a:bodyPr/>
                        <a:lstStyle/>
                        <a:p>
                          <a:pPr algn="l">
                            <a:defRPr sz="16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𝑃</m:t>
                                  </m:r>
                                  <m:r>
                                    <a:rPr sz="2400">
                                      <a:latin typeface="Cambria Math"/>
                                    </a:rPr>
                                    <m:t>−2</m:t>
                                  </m:r>
                                  <m:r>
                                    <a:rPr sz="2400">
                                      <a:latin typeface="Cambria Math"/>
                                    </a:rPr>
                                    <m:t>𝑙</m:t>
                                  </m:r>
                                </m:num>
                                <m:den>
                                  <m:r>
                                    <a:rPr sz="2400">
                                      <a:latin typeface="Cambria Math"/>
                                    </a:rPr>
                                    <m:t>2</m:t>
                                  </m:r>
                                </m:den>
                              </m:f>
                            </m:oMath>
                          </a14:m>
                          <a:endParaRPr sz="2400" dirty="0"/>
                        </a:p>
                      </a:txBody>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9C1CB99C-77C7-4285-A58D-5D151DEE3AAF}"/>
                  </a:ext>
                </a:extLst>
              </p:cNvPr>
              <p:cNvGraphicFramePr>
                <a:graphicFrameLocks/>
              </p:cNvGraphicFramePr>
              <p:nvPr>
                <p:extLst>
                  <p:ext uri="{D42A27DB-BD31-4B8C-83A1-F6EECF244321}">
                    <p14:modId xmlns:p14="http://schemas.microsoft.com/office/powerpoint/2010/main" val="1722613078"/>
                  </p:ext>
                </p:extLst>
              </p:nvPr>
            </p:nvGraphicFramePr>
            <p:xfrm>
              <a:off x="914400" y="1600200"/>
              <a:ext cx="7696199" cy="3198178"/>
            </p:xfrm>
            <a:graphic>
              <a:graphicData uri="http://schemas.openxmlformats.org/drawingml/2006/table">
                <a:tbl>
                  <a:tblPr firstRow="1" bandRow="1">
                    <a:tableStyleId>{2D5ABB26-0587-4C30-8999-92F81FD0307C}</a:tableStyleId>
                  </a:tblPr>
                  <a:tblGrid>
                    <a:gridCol w="1496483">
                      <a:extLst>
                        <a:ext uri="{9D8B030D-6E8A-4147-A177-3AD203B41FA5}">
                          <a16:colId xmlns:a16="http://schemas.microsoft.com/office/drawing/2014/main" val="20000"/>
                        </a:ext>
                      </a:extLst>
                    </a:gridCol>
                    <a:gridCol w="570089">
                      <a:extLst>
                        <a:ext uri="{9D8B030D-6E8A-4147-A177-3AD203B41FA5}">
                          <a16:colId xmlns:a16="http://schemas.microsoft.com/office/drawing/2014/main" val="20001"/>
                        </a:ext>
                      </a:extLst>
                    </a:gridCol>
                    <a:gridCol w="1567744">
                      <a:extLst>
                        <a:ext uri="{9D8B030D-6E8A-4147-A177-3AD203B41FA5}">
                          <a16:colId xmlns:a16="http://schemas.microsoft.com/office/drawing/2014/main" val="20002"/>
                        </a:ext>
                      </a:extLst>
                    </a:gridCol>
                    <a:gridCol w="4061883">
                      <a:extLst>
                        <a:ext uri="{9D8B030D-6E8A-4147-A177-3AD203B41FA5}">
                          <a16:colId xmlns:a16="http://schemas.microsoft.com/office/drawing/2014/main" val="20003"/>
                        </a:ext>
                      </a:extLst>
                    </a:gridCol>
                  </a:tblGrid>
                  <a:tr h="640080">
                    <a:tc>
                      <a:txBody>
                        <a:bodyPr/>
                        <a:lstStyle/>
                        <a:p>
                          <a:endParaRPr lang="en-US"/>
                        </a:p>
                      </a:txBody>
                      <a:tcPr>
                        <a:blipFill>
                          <a:blip r:embed="rId2"/>
                          <a:stretch>
                            <a:fillRect t="-8571" r="-413415" b="-415238"/>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8571" r="-259533" b="-415238"/>
                          </a:stretch>
                        </a:blipFill>
                      </a:tcPr>
                    </a:tc>
                    <a:tc>
                      <a:txBody>
                        <a:bodyPr/>
                        <a:lstStyle/>
                        <a:p>
                          <a:pPr algn="l">
                            <a:defRPr sz="1600" b="1"/>
                          </a:pPr>
                          <a:r>
                            <a:rPr lang="en-US" sz="1800" b="0" dirty="0"/>
                            <a:t>This is the formula for the perimeter </a:t>
                          </a:r>
                          <a:r>
                            <a:rPr lang="en-US" sz="1800" b="0" i="1" dirty="0"/>
                            <a:t>P</a:t>
                          </a:r>
                          <a:r>
                            <a:rPr lang="en-US" sz="1800" b="0" dirty="0"/>
                            <a:t> of a rectangle of length </a:t>
                          </a:r>
                          <a:r>
                            <a:rPr lang="en-US" sz="1800" b="0" i="1" dirty="0"/>
                            <a:t>l</a:t>
                          </a:r>
                          <a:r>
                            <a:rPr lang="en-US" sz="1800" b="0" dirty="0"/>
                            <a:t> and width </a:t>
                          </a:r>
                          <a:r>
                            <a:rPr lang="en-US" sz="1800" b="0" i="1" dirty="0"/>
                            <a:t>w</a:t>
                          </a:r>
                          <a:r>
                            <a:rPr lang="en-US" sz="1800" b="0" dirty="0"/>
                            <a:t>.</a:t>
                          </a:r>
                          <a:endParaRPr sz="1800" b="0" dirty="0"/>
                        </a:p>
                      </a:txBody>
                      <a:tcPr/>
                    </a:tc>
                    <a:extLst>
                      <a:ext uri="{0D108BD9-81ED-4DB2-BD59-A6C34878D82A}">
                        <a16:rowId xmlns:a16="http://schemas.microsoft.com/office/drawing/2014/main" val="10000"/>
                      </a:ext>
                    </a:extLst>
                  </a:tr>
                  <a:tr h="753110">
                    <a:tc>
                      <a:txBody>
                        <a:bodyPr/>
                        <a:lstStyle/>
                        <a:p>
                          <a:endParaRPr lang="en-US"/>
                        </a:p>
                      </a:txBody>
                      <a:tcPr>
                        <a:blipFill>
                          <a:blip r:embed="rId2"/>
                          <a:stretch>
                            <a:fillRect t="-91935" r="-413415" b="-251613"/>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91935" r="-259533" b="-251613"/>
                          </a:stretch>
                        </a:blipFill>
                      </a:tcPr>
                    </a:tc>
                    <a:tc>
                      <a:txBody>
                        <a:bodyPr/>
                        <a:lstStyle/>
                        <a:p>
                          <a:endParaRPr lang="en-US"/>
                        </a:p>
                      </a:txBody>
                      <a:tcPr>
                        <a:blipFill>
                          <a:blip r:embed="rId2"/>
                          <a:stretch>
                            <a:fillRect l="-89355" t="-91935" b="-251613"/>
                          </a:stretch>
                        </a:blipFill>
                      </a:tcPr>
                    </a:tc>
                    <a:extLst>
                      <a:ext uri="{0D108BD9-81ED-4DB2-BD59-A6C34878D82A}">
                        <a16:rowId xmlns:a16="http://schemas.microsoft.com/office/drawing/2014/main" val="10001"/>
                      </a:ext>
                    </a:extLst>
                  </a:tr>
                  <a:tr h="616268">
                    <a:tc>
                      <a:txBody>
                        <a:bodyPr/>
                        <a:lstStyle/>
                        <a:p>
                          <a:endParaRPr lang="en-US"/>
                        </a:p>
                      </a:txBody>
                      <a:tcPr>
                        <a:blipFill>
                          <a:blip r:embed="rId2"/>
                          <a:stretch>
                            <a:fillRect t="-235644" r="-413415" b="-208911"/>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235644" r="-259533" b="-208911"/>
                          </a:stretch>
                        </a:blipFill>
                      </a:tcPr>
                    </a:tc>
                    <a:tc>
                      <a:txBody>
                        <a:bodyPr/>
                        <a:lstStyle/>
                        <a:p>
                          <a:pPr algn="l"/>
                          <a:endParaRPr sz="1800" b="0" dirty="0"/>
                        </a:p>
                      </a:txBody>
                      <a:tcPr/>
                    </a:tc>
                    <a:extLst>
                      <a:ext uri="{0D108BD9-81ED-4DB2-BD59-A6C34878D82A}">
                        <a16:rowId xmlns:a16="http://schemas.microsoft.com/office/drawing/2014/main" val="10002"/>
                      </a:ext>
                    </a:extLst>
                  </a:tr>
                  <a:tr h="1188720">
                    <a:tc>
                      <a:txBody>
                        <a:bodyPr/>
                        <a:lstStyle/>
                        <a:p>
                          <a:endParaRPr lang="en-US"/>
                        </a:p>
                      </a:txBody>
                      <a:tcPr>
                        <a:blipFill>
                          <a:blip r:embed="rId2"/>
                          <a:stretch>
                            <a:fillRect t="-172959" r="-413415" b="-7653"/>
                          </a:stretch>
                        </a:blipFill>
                      </a:tcPr>
                    </a:tc>
                    <a:tc>
                      <a:txBody>
                        <a:bodyPr/>
                        <a:lstStyle/>
                        <a:p>
                          <a:pPr algn="l"/>
                          <a:r>
                            <a:rPr sz="2400"/>
                            <a:t>​</a:t>
                          </a:r>
                          <a:r>
                            <a:rPr sz="2400">
                              <a:latin typeface="Cambria Math"/>
                            </a:rPr>
                            <a:t>=</a:t>
                          </a:r>
                        </a:p>
                      </a:txBody>
                      <a:tcPr/>
                    </a:tc>
                    <a:tc>
                      <a:txBody>
                        <a:bodyPr/>
                        <a:lstStyle/>
                        <a:p>
                          <a:endParaRPr lang="en-US"/>
                        </a:p>
                      </a:txBody>
                      <a:tcPr>
                        <a:blipFill>
                          <a:blip r:embed="rId2"/>
                          <a:stretch>
                            <a:fillRect l="-131907" t="-172959" r="-259533" b="-7653"/>
                          </a:stretch>
                        </a:blipFill>
                      </a:tcPr>
                    </a:tc>
                    <a:tc>
                      <a:txBody>
                        <a:bodyPr/>
                        <a:lstStyle/>
                        <a:p>
                          <a:pPr algn="l">
                            <a:defRPr sz="1600" b="1"/>
                          </a:pPr>
                          <a:r>
                            <a:rPr sz="1800" b="0" dirty="0"/>
                            <a:t>The last equation is no different from the preceding one, but it is conventional to put the specified variable on the left side of the equation.</a:t>
                          </a: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sp>
        <p:nvSpPr>
          <p:cNvPr id="3" name="Text Placeholder 2"/>
          <p:cNvSpPr>
            <a:spLocks noGrp="1"/>
          </p:cNvSpPr>
          <p:nvPr>
            <p:ph type="body" sz="quarter" idx="10"/>
          </p:nvPr>
        </p:nvSpPr>
        <p:spPr>
          <a:xfrm>
            <a:off x="457200" y="1187390"/>
            <a:ext cx="8229600" cy="4967067"/>
          </a:xfrm>
        </p:spPr>
        <p:txBody>
          <a:bodyPr/>
          <a:lstStyle/>
          <a:p>
            <a:pPr marL="514350" indent="-514350">
              <a:buFont typeface="+mj-lt"/>
              <a:buAutoNum type="alphaLcPeriod" startAt="2"/>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73D123F3-E8E1-45E4-ACC4-262220CC59FE}"/>
                  </a:ext>
                </a:extLst>
              </p:cNvPr>
              <p:cNvGraphicFramePr>
                <a:graphicFrameLocks/>
              </p:cNvGraphicFramePr>
              <p:nvPr>
                <p:extLst>
                  <p:ext uri="{D42A27DB-BD31-4B8C-83A1-F6EECF244321}">
                    <p14:modId xmlns:p14="http://schemas.microsoft.com/office/powerpoint/2010/main" val="1823954080"/>
                  </p:ext>
                </p:extLst>
              </p:nvPr>
            </p:nvGraphicFramePr>
            <p:xfrm>
              <a:off x="457200" y="1143000"/>
              <a:ext cx="8229600" cy="292608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370840">
                    <a:tc>
                      <a:txBody>
                        <a:bodyPr/>
                        <a:lstStyle/>
                        <a:p>
                          <a:pPr algn="r">
                            <a:defRPr sz="1600"/>
                          </a:pPr>
                          <a:r>
                            <a:rPr lang="en-US" sz="2200" dirty="0"/>
                            <a:t> </a:t>
                          </a:r>
                          <a14:m>
                            <m:oMath xmlns:m="http://schemas.openxmlformats.org/officeDocument/2006/math">
                              <m:r>
                                <a:rPr sz="2200">
                                  <a:latin typeface="Cambria Math"/>
                                </a:rPr>
                                <m:t>𝐴</m:t>
                              </m:r>
                            </m:oMath>
                          </a14:m>
                          <a:endParaRPr sz="2200" dirty="0"/>
                        </a:p>
                      </a:txBody>
                      <a:tcPr anchor="ctr"/>
                    </a:tc>
                    <a:tc>
                      <a:txBody>
                        <a:bodyPr/>
                        <a:lstStyle/>
                        <a:p>
                          <a:pPr algn="l"/>
                          <a:r>
                            <a:rPr sz="2200" dirty="0"/>
                            <a:t>​</a:t>
                          </a:r>
                          <a:r>
                            <a:rPr sz="2200" dirty="0">
                              <a:latin typeface="Cambria Math"/>
                            </a:rPr>
                            <a:t>=</a:t>
                          </a:r>
                        </a:p>
                      </a:txBody>
                      <a:tcPr anchor="ctr"/>
                    </a:tc>
                    <a:tc>
                      <a:txBody>
                        <a:bodyPr/>
                        <a:lstStyle/>
                        <a:p>
                          <a:pPr algn="l">
                            <a:defRPr sz="1600"/>
                          </a:pPr>
                          <a:r>
                            <a:rPr sz="2200" dirty="0"/>
                            <a:t>​</a:t>
                          </a:r>
                          <a14:m>
                            <m:oMath xmlns:m="http://schemas.openxmlformats.org/officeDocument/2006/math">
                              <m:r>
                                <a:rPr sz="2200">
                                  <a:latin typeface="Cambria Math"/>
                                </a:rPr>
                                <m:t>𝑃</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𝑚𝑡</m:t>
                                  </m:r>
                                </m:sup>
                              </m:sSup>
                            </m:oMath>
                          </a14:m>
                          <a:endParaRPr sz="2200" dirty="0"/>
                        </a:p>
                      </a:txBody>
                      <a:tcPr/>
                    </a:tc>
                    <a:tc rowSpan="2">
                      <a:txBody>
                        <a:bodyPr/>
                        <a:lstStyle/>
                        <a:p>
                          <a:pPr algn="l">
                            <a:defRPr sz="1600" b="1"/>
                          </a:pPr>
                          <a:r>
                            <a:rPr lang="en-US" sz="1800" b="0" dirty="0"/>
                            <a:t>This is the equation for compound interest. If principal </a:t>
                          </a:r>
                          <a:r>
                            <a:rPr lang="en-US" sz="1800" b="0" i="1" dirty="0"/>
                            <a:t>P</a:t>
                          </a:r>
                          <a:r>
                            <a:rPr lang="en-US" sz="1800" b="0" dirty="0"/>
                            <a:t> is invested at an annual rate </a:t>
                          </a:r>
                          <a:r>
                            <a:rPr lang="en-US" sz="1800" b="0" i="1" dirty="0"/>
                            <a:t>r</a:t>
                          </a:r>
                          <a:r>
                            <a:rPr lang="en-US" sz="1800" b="0" dirty="0"/>
                            <a:t> for </a:t>
                          </a:r>
                          <a:r>
                            <a:rPr lang="en-US" sz="1800" b="0" i="1" dirty="0"/>
                            <a:t>t</a:t>
                          </a:r>
                          <a:r>
                            <a:rPr lang="en-US" sz="1800" b="0" dirty="0"/>
                            <a:t> years, compounded </a:t>
                          </a:r>
                          <a:r>
                            <a:rPr lang="en-US" sz="1800" b="0" i="1" dirty="0"/>
                            <a:t>m</a:t>
                          </a:r>
                          <a:r>
                            <a:rPr lang="en-US" sz="1800" b="0" dirty="0"/>
                            <a:t> times a year, the value of the investment at time </a:t>
                          </a:r>
                          <a:r>
                            <a:rPr lang="en-US" sz="1800" b="0" i="1" dirty="0"/>
                            <a:t>t</a:t>
                          </a:r>
                          <a:r>
                            <a:rPr lang="en-US" sz="1800" b="0" dirty="0"/>
                            <a:t> is </a:t>
                          </a:r>
                          <a:r>
                            <a:rPr lang="en-US" sz="1800" b="0" i="1" dirty="0"/>
                            <a:t>A</a:t>
                          </a:r>
                          <a:r>
                            <a:rPr lang="en-US" sz="1800" b="0" dirty="0"/>
                            <a:t>. This formula is linear in the variables </a:t>
                          </a:r>
                          <a:r>
                            <a:rPr lang="en-US" sz="1800" b="0" i="1" dirty="0"/>
                            <a:t>P</a:t>
                          </a:r>
                          <a:r>
                            <a:rPr lang="en-US" sz="1800" b="0" dirty="0"/>
                            <a:t> and </a:t>
                          </a:r>
                          <a:r>
                            <a:rPr lang="en-US" sz="1800" b="0" i="1" dirty="0"/>
                            <a:t>A</a:t>
                          </a:r>
                          <a:r>
                            <a:rPr lang="en-US" sz="1800" b="0" dirty="0"/>
                            <a:t>, but not in </a:t>
                          </a:r>
                          <a:r>
                            <a:rPr lang="en-US" sz="1800" b="0" i="1" dirty="0"/>
                            <a:t>m</a:t>
                          </a:r>
                          <a:r>
                            <a:rPr lang="en-US" sz="1800" b="0" dirty="0"/>
                            <a:t>, </a:t>
                          </a:r>
                          <a:r>
                            <a:rPr lang="en-US" sz="1800" b="0" i="1" dirty="0"/>
                            <a:t>t</a:t>
                          </a:r>
                          <a:r>
                            <a:rPr lang="en-US" sz="1800" b="0" dirty="0"/>
                            <a:t>, or </a:t>
                          </a:r>
                          <a:r>
                            <a:rPr lang="en-US" sz="1800" b="0" i="1" dirty="0"/>
                            <a:t>r</a:t>
                          </a:r>
                          <a:r>
                            <a:rPr lang="en-US" sz="1800" b="0" dirty="0"/>
                            <a:t>.</a:t>
                          </a:r>
                          <a:endParaRPr sz="1800" b="0" dirty="0"/>
                        </a:p>
                      </a:txBody>
                      <a:tcPr/>
                    </a:tc>
                    <a:extLst>
                      <a:ext uri="{0D108BD9-81ED-4DB2-BD59-A6C34878D82A}">
                        <a16:rowId xmlns:a16="http://schemas.microsoft.com/office/drawing/2014/main" val="10000"/>
                      </a:ext>
                    </a:extLst>
                  </a:tr>
                  <a:tr h="370840">
                    <a:tc>
                      <a:txBody>
                        <a:bodyPr/>
                        <a:lstStyle/>
                        <a:p>
                          <a:pPr algn="r">
                            <a:defRPr sz="1600"/>
                          </a:pPr>
                          <a:r>
                            <a:rPr sz="2200"/>
                            <a:t>​</a:t>
                          </a:r>
                          <a14:m>
                            <m:oMath xmlns:m="http://schemas.openxmlformats.org/officeDocument/2006/math">
                              <m:f>
                                <m:fPr>
                                  <m:ctrlPr>
                                    <a:rPr sz="2200" i="1">
                                      <a:latin typeface="Cambria Math" panose="02040503050406030204" pitchFamily="18" charset="0"/>
                                    </a:rPr>
                                  </m:ctrlPr>
                                </m:fPr>
                                <m:num>
                                  <m:r>
                                    <a:rPr sz="2200">
                                      <a:latin typeface="Cambria Math"/>
                                    </a:rPr>
                                    <m:t>𝐴</m:t>
                                  </m:r>
                                </m:num>
                                <m:den>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𝑚𝑡</m:t>
                                      </m:r>
                                    </m:sup>
                                  </m:sSup>
                                </m:den>
                              </m:f>
                            </m:oMath>
                          </a14:m>
                          <a:endParaRPr sz="2200"/>
                        </a:p>
                      </a:txBody>
                      <a:tcPr/>
                    </a:tc>
                    <a:tc>
                      <a:txBody>
                        <a:bodyPr/>
                        <a:lstStyle/>
                        <a:p>
                          <a:pPr algn="l"/>
                          <a:r>
                            <a:rPr sz="2200"/>
                            <a:t>​</a:t>
                          </a:r>
                          <a:r>
                            <a:rPr sz="2200">
                              <a:latin typeface="Cambria Math"/>
                            </a:rPr>
                            <a:t>=</a:t>
                          </a:r>
                        </a:p>
                      </a:txBody>
                      <a:tcPr/>
                    </a:tc>
                    <a:tc>
                      <a:txBody>
                        <a:bodyPr/>
                        <a:lstStyle/>
                        <a:p>
                          <a:pPr algn="l">
                            <a:defRPr sz="1600"/>
                          </a:pPr>
                          <a14:m>
                            <m:oMath xmlns:m="http://schemas.openxmlformats.org/officeDocument/2006/math">
                              <m:r>
                                <a:rPr sz="2200">
                                  <a:latin typeface="Cambria Math"/>
                                </a:rPr>
                                <m:t>𝑃</m:t>
                              </m:r>
                            </m:oMath>
                          </a14:m>
                          <a:r>
                            <a:rPr lang="en-US" sz="2200" dirty="0"/>
                            <a:t> </a:t>
                          </a:r>
                          <a:endParaRPr sz="2200" dirty="0"/>
                        </a:p>
                      </a:txBody>
                      <a:tcPr/>
                    </a:tc>
                    <a:tc vMerge="1">
                      <a:txBody>
                        <a:bodyPr/>
                        <a:lstStyle/>
                        <a:p>
                          <a:pPr algn="l"/>
                          <a:endParaRPr sz="1800" b="0" dirty="0"/>
                        </a:p>
                      </a:txBody>
                      <a:tcPr/>
                    </a:tc>
                    <a:extLst>
                      <a:ext uri="{0D108BD9-81ED-4DB2-BD59-A6C34878D82A}">
                        <a16:rowId xmlns:a16="http://schemas.microsoft.com/office/drawing/2014/main" val="10001"/>
                      </a:ext>
                    </a:extLst>
                  </a:tr>
                  <a:tr h="370840">
                    <a:tc>
                      <a:txBody>
                        <a:bodyPr/>
                        <a:lstStyle/>
                        <a:p>
                          <a:pPr algn="r">
                            <a:lnSpc>
                              <a:spcPct val="150000"/>
                            </a:lnSpc>
                            <a:defRPr sz="1600"/>
                          </a:pPr>
                          <a:r>
                            <a:rPr lang="en-US" sz="2200" dirty="0"/>
                            <a:t> </a:t>
                          </a:r>
                          <a14:m>
                            <m:oMath xmlns:m="http://schemas.openxmlformats.org/officeDocument/2006/math">
                              <m:r>
                                <a:rPr sz="2200">
                                  <a:latin typeface="Cambria Math"/>
                                </a:rPr>
                                <m:t>𝑃</m:t>
                              </m:r>
                            </m:oMath>
                          </a14:m>
                          <a:endParaRPr sz="2200" dirty="0"/>
                        </a:p>
                      </a:txBody>
                      <a:tcPr/>
                    </a:tc>
                    <a:tc>
                      <a:txBody>
                        <a:bodyPr/>
                        <a:lstStyle/>
                        <a:p>
                          <a:pPr algn="l">
                            <a:lnSpc>
                              <a:spcPct val="150000"/>
                            </a:lnSpc>
                          </a:pPr>
                          <a:r>
                            <a:rPr sz="2200" dirty="0"/>
                            <a:t>​</a:t>
                          </a:r>
                          <a:r>
                            <a:rPr sz="2200" dirty="0">
                              <a:latin typeface="Cambria Math"/>
                            </a:rPr>
                            <a:t>=</a:t>
                          </a:r>
                        </a:p>
                      </a:txBody>
                      <a:tcPr/>
                    </a:tc>
                    <a:tc>
                      <a:txBody>
                        <a:bodyPr/>
                        <a:lstStyle/>
                        <a:p>
                          <a:pPr algn="l">
                            <a:defRPr sz="1600"/>
                          </a:pPr>
                          <a:r>
                            <a:rPr sz="2200" dirty="0"/>
                            <a:t>​</a:t>
                          </a:r>
                          <a14:m>
                            <m:oMath xmlns:m="http://schemas.openxmlformats.org/officeDocument/2006/math">
                              <m:r>
                                <a:rPr sz="2200">
                                  <a:latin typeface="Cambria Math"/>
                                </a:rPr>
                                <m:t>𝐴</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1+</m:t>
                                      </m:r>
                                      <m:f>
                                        <m:fPr>
                                          <m:ctrlPr>
                                            <a:rPr sz="2200" i="1">
                                              <a:latin typeface="Cambria Math" panose="02040503050406030204" pitchFamily="18" charset="0"/>
                                            </a:rPr>
                                          </m:ctrlPr>
                                        </m:fPr>
                                        <m:num>
                                          <m:r>
                                            <a:rPr sz="2200">
                                              <a:latin typeface="Cambria Math"/>
                                            </a:rPr>
                                            <m:t>𝑟</m:t>
                                          </m:r>
                                        </m:num>
                                        <m:den>
                                          <m:r>
                                            <a:rPr sz="2200">
                                              <a:latin typeface="Cambria Math"/>
                                            </a:rPr>
                                            <m:t>𝑚</m:t>
                                          </m:r>
                                        </m:den>
                                      </m:f>
                                    </m:e>
                                  </m:d>
                                </m:e>
                                <m:sup>
                                  <m:r>
                                    <a:rPr sz="2200">
                                      <a:latin typeface="Cambria Math"/>
                                    </a:rPr>
                                    <m:t>−</m:t>
                                  </m:r>
                                  <m:r>
                                    <a:rPr sz="2200">
                                      <a:latin typeface="Cambria Math"/>
                                    </a:rPr>
                                    <m:t>𝑚𝑡</m:t>
                                  </m:r>
                                </m:sup>
                              </m:sSup>
                            </m:oMath>
                          </a14:m>
                          <a:endParaRPr lang="en-US" sz="2200" dirty="0"/>
                        </a:p>
                      </a:txBody>
                      <a:tcPr/>
                    </a:tc>
                    <a:tc>
                      <a:txBody>
                        <a:bodyPr/>
                        <a:lstStyle/>
                        <a:p>
                          <a:pPr algn="l">
                            <a:defRPr sz="1600" b="1"/>
                          </a:pPr>
                          <a:r>
                            <a:rPr sz="1800" b="0" dirty="0"/>
                            <a:t>One step is all that is required to solve this equation for</a:t>
                          </a:r>
                          <a:r>
                            <a:rPr lang="en-US" sz="1800" b="0" dirty="0"/>
                            <a:t> </a:t>
                          </a:r>
                          <a:r>
                            <a:rPr lang="en-US" sz="1800" b="0" i="1" dirty="0"/>
                            <a:t>P</a:t>
                          </a:r>
                          <a:r>
                            <a:rPr sz="1800" b="0" dirty="0"/>
                            <a:t>, but the last equation uses one of the properties of exponents to make the result neater.</a:t>
                          </a:r>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a:extLst>
                  <a:ext uri="{FF2B5EF4-FFF2-40B4-BE49-F238E27FC236}">
                    <a16:creationId xmlns:a16="http://schemas.microsoft.com/office/drawing/2014/main" id="{73D123F3-E8E1-45E4-ACC4-262220CC59FE}"/>
                  </a:ext>
                </a:extLst>
              </p:cNvPr>
              <p:cNvGraphicFramePr>
                <a:graphicFrameLocks/>
              </p:cNvGraphicFramePr>
              <p:nvPr>
                <p:extLst>
                  <p:ext uri="{D42A27DB-BD31-4B8C-83A1-F6EECF244321}">
                    <p14:modId xmlns:p14="http://schemas.microsoft.com/office/powerpoint/2010/main" val="1823954080"/>
                  </p:ext>
                </p:extLst>
              </p:nvPr>
            </p:nvGraphicFramePr>
            <p:xfrm>
              <a:off x="457200" y="1143000"/>
              <a:ext cx="8229600" cy="2926080"/>
            </p:xfrm>
            <a:graphic>
              <a:graphicData uri="http://schemas.openxmlformats.org/drawingml/2006/table">
                <a:tbl>
                  <a:tblPr firstRow="1" bandRow="1">
                    <a:tableStyleId>{2D5ABB26-0587-4C30-8999-92F81FD0307C}</a:tableStyleId>
                  </a:tblPr>
                  <a:tblGrid>
                    <a:gridCol w="1219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gridCol w="4419600">
                      <a:extLst>
                        <a:ext uri="{9D8B030D-6E8A-4147-A177-3AD203B41FA5}">
                          <a16:colId xmlns:a16="http://schemas.microsoft.com/office/drawing/2014/main" val="20003"/>
                        </a:ext>
                      </a:extLst>
                    </a:gridCol>
                  </a:tblGrid>
                  <a:tr h="655384">
                    <a:tc>
                      <a:txBody>
                        <a:bodyPr/>
                        <a:lstStyle/>
                        <a:p>
                          <a:endParaRPr lang="en-US"/>
                        </a:p>
                      </a:txBody>
                      <a:tcPr anchor="ctr">
                        <a:blipFill>
                          <a:blip r:embed="rId2"/>
                          <a:stretch>
                            <a:fillRect t="-4630" r="-575000" b="-359259"/>
                          </a:stretch>
                        </a:blipFill>
                      </a:tcPr>
                    </a:tc>
                    <a:tc>
                      <a:txBody>
                        <a:bodyPr/>
                        <a:lstStyle/>
                        <a:p>
                          <a:pPr algn="l"/>
                          <a:r>
                            <a:rPr sz="2200" dirty="0"/>
                            <a:t>​</a:t>
                          </a:r>
                          <a:r>
                            <a:rPr sz="2200" dirty="0">
                              <a:latin typeface="Cambria Math"/>
                            </a:rPr>
                            <a:t>=</a:t>
                          </a:r>
                        </a:p>
                      </a:txBody>
                      <a:tcPr anchor="ctr"/>
                    </a:tc>
                    <a:tc>
                      <a:txBody>
                        <a:bodyPr/>
                        <a:lstStyle/>
                        <a:p>
                          <a:endParaRPr lang="en-US"/>
                        </a:p>
                      </a:txBody>
                      <a:tcPr>
                        <a:blipFill>
                          <a:blip r:embed="rId2"/>
                          <a:stretch>
                            <a:fillRect l="-78571" t="-4630" r="-207143" b="-359259"/>
                          </a:stretch>
                        </a:blipFill>
                      </a:tcPr>
                    </a:tc>
                    <a:tc rowSpan="2">
                      <a:txBody>
                        <a:bodyPr/>
                        <a:lstStyle/>
                        <a:p>
                          <a:pPr algn="l">
                            <a:defRPr sz="1600" b="1"/>
                          </a:pPr>
                          <a:r>
                            <a:rPr lang="en-US" sz="1800" b="0" dirty="0"/>
                            <a:t>This is the equation for compound interest. If principal </a:t>
                          </a:r>
                          <a:r>
                            <a:rPr lang="en-US" sz="1800" b="0" i="1" dirty="0"/>
                            <a:t>P</a:t>
                          </a:r>
                          <a:r>
                            <a:rPr lang="en-US" sz="1800" b="0" dirty="0"/>
                            <a:t> is invested at an annual rate </a:t>
                          </a:r>
                          <a:r>
                            <a:rPr lang="en-US" sz="1800" b="0" i="1" dirty="0"/>
                            <a:t>r</a:t>
                          </a:r>
                          <a:r>
                            <a:rPr lang="en-US" sz="1800" b="0" dirty="0"/>
                            <a:t> for </a:t>
                          </a:r>
                          <a:r>
                            <a:rPr lang="en-US" sz="1800" b="0" i="1" dirty="0"/>
                            <a:t>t</a:t>
                          </a:r>
                          <a:r>
                            <a:rPr lang="en-US" sz="1800" b="0" dirty="0"/>
                            <a:t> years, compounded </a:t>
                          </a:r>
                          <a:r>
                            <a:rPr lang="en-US" sz="1800" b="0" i="1" dirty="0"/>
                            <a:t>m</a:t>
                          </a:r>
                          <a:r>
                            <a:rPr lang="en-US" sz="1800" b="0" dirty="0"/>
                            <a:t> times a year, the value of the investment at time </a:t>
                          </a:r>
                          <a:r>
                            <a:rPr lang="en-US" sz="1800" b="0" i="1" dirty="0"/>
                            <a:t>t</a:t>
                          </a:r>
                          <a:r>
                            <a:rPr lang="en-US" sz="1800" b="0" dirty="0"/>
                            <a:t> is </a:t>
                          </a:r>
                          <a:r>
                            <a:rPr lang="en-US" sz="1800" b="0" i="1" dirty="0"/>
                            <a:t>A</a:t>
                          </a:r>
                          <a:r>
                            <a:rPr lang="en-US" sz="1800" b="0" dirty="0"/>
                            <a:t>. This formula is linear in the variables </a:t>
                          </a:r>
                          <a:r>
                            <a:rPr lang="en-US" sz="1800" b="0" i="1" dirty="0"/>
                            <a:t>P</a:t>
                          </a:r>
                          <a:r>
                            <a:rPr lang="en-US" sz="1800" b="0" dirty="0"/>
                            <a:t> and </a:t>
                          </a:r>
                          <a:r>
                            <a:rPr lang="en-US" sz="1800" b="0" i="1" dirty="0"/>
                            <a:t>A</a:t>
                          </a:r>
                          <a:r>
                            <a:rPr lang="en-US" sz="1800" b="0" dirty="0"/>
                            <a:t>, but not in </a:t>
                          </a:r>
                          <a:r>
                            <a:rPr lang="en-US" sz="1800" b="0" i="1" dirty="0"/>
                            <a:t>m</a:t>
                          </a:r>
                          <a:r>
                            <a:rPr lang="en-US" sz="1800" b="0" dirty="0"/>
                            <a:t>, </a:t>
                          </a:r>
                          <a:r>
                            <a:rPr lang="en-US" sz="1800" b="0" i="1" dirty="0"/>
                            <a:t>t</a:t>
                          </a:r>
                          <a:r>
                            <a:rPr lang="en-US" sz="1800" b="0" dirty="0"/>
                            <a:t>, or </a:t>
                          </a:r>
                          <a:r>
                            <a:rPr lang="en-US" sz="1800" b="0" i="1" dirty="0"/>
                            <a:t>r</a:t>
                          </a:r>
                          <a:r>
                            <a:rPr lang="en-US" sz="1800" b="0" dirty="0"/>
                            <a:t>.</a:t>
                          </a:r>
                          <a:endParaRPr sz="1800" b="0" dirty="0"/>
                        </a:p>
                      </a:txBody>
                      <a:tcPr/>
                    </a:tc>
                    <a:extLst>
                      <a:ext uri="{0D108BD9-81ED-4DB2-BD59-A6C34878D82A}">
                        <a16:rowId xmlns:a16="http://schemas.microsoft.com/office/drawing/2014/main" val="10000"/>
                      </a:ext>
                    </a:extLst>
                  </a:tr>
                  <a:tr h="1081976">
                    <a:tc>
                      <a:txBody>
                        <a:bodyPr/>
                        <a:lstStyle/>
                        <a:p>
                          <a:endParaRPr lang="en-US"/>
                        </a:p>
                      </a:txBody>
                      <a:tcPr>
                        <a:blipFill>
                          <a:blip r:embed="rId2"/>
                          <a:stretch>
                            <a:fillRect t="-63483" r="-575000" b="-117978"/>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78571" t="-63483" r="-207143" b="-117978"/>
                          </a:stretch>
                        </a:blipFill>
                      </a:tcPr>
                    </a:tc>
                    <a:tc vMerge="1">
                      <a:txBody>
                        <a:bodyPr/>
                        <a:lstStyle/>
                        <a:p>
                          <a:pPr algn="l"/>
                          <a:endParaRPr sz="1800" b="0" dirty="0"/>
                        </a:p>
                      </a:txBody>
                      <a:tcPr/>
                    </a:tc>
                    <a:extLst>
                      <a:ext uri="{0D108BD9-81ED-4DB2-BD59-A6C34878D82A}">
                        <a16:rowId xmlns:a16="http://schemas.microsoft.com/office/drawing/2014/main" val="10001"/>
                      </a:ext>
                    </a:extLst>
                  </a:tr>
                  <a:tr h="1188720">
                    <a:tc>
                      <a:txBody>
                        <a:bodyPr/>
                        <a:lstStyle/>
                        <a:p>
                          <a:endParaRPr lang="en-US"/>
                        </a:p>
                      </a:txBody>
                      <a:tcPr>
                        <a:blipFill>
                          <a:blip r:embed="rId2"/>
                          <a:stretch>
                            <a:fillRect t="-149231" r="-575000" b="-7692"/>
                          </a:stretch>
                        </a:blipFill>
                      </a:tcPr>
                    </a:tc>
                    <a:tc>
                      <a:txBody>
                        <a:bodyPr/>
                        <a:lstStyle/>
                        <a:p>
                          <a:pPr algn="l">
                            <a:lnSpc>
                              <a:spcPct val="150000"/>
                            </a:lnSpc>
                          </a:pPr>
                          <a:r>
                            <a:rPr sz="2200" dirty="0"/>
                            <a:t>​</a:t>
                          </a:r>
                          <a:r>
                            <a:rPr sz="2200" dirty="0">
                              <a:latin typeface="Cambria Math"/>
                            </a:rPr>
                            <a:t>=</a:t>
                          </a:r>
                        </a:p>
                      </a:txBody>
                      <a:tcPr/>
                    </a:tc>
                    <a:tc>
                      <a:txBody>
                        <a:bodyPr/>
                        <a:lstStyle/>
                        <a:p>
                          <a:endParaRPr lang="en-US"/>
                        </a:p>
                      </a:txBody>
                      <a:tcPr>
                        <a:blipFill>
                          <a:blip r:embed="rId2"/>
                          <a:stretch>
                            <a:fillRect l="-78571" t="-149231" r="-207143" b="-7692"/>
                          </a:stretch>
                        </a:blipFill>
                      </a:tcPr>
                    </a:tc>
                    <a:tc>
                      <a:txBody>
                        <a:bodyPr/>
                        <a:lstStyle/>
                        <a:p>
                          <a:pPr algn="l">
                            <a:defRPr sz="1600" b="1"/>
                          </a:pPr>
                          <a:r>
                            <a:rPr sz="1800" b="0" dirty="0"/>
                            <a:t>One step is all that is required to solve this equation for</a:t>
                          </a:r>
                          <a:r>
                            <a:rPr lang="en-US" sz="1800" b="0" dirty="0"/>
                            <a:t> </a:t>
                          </a:r>
                          <a:r>
                            <a:rPr lang="en-US" sz="1800" b="0" i="1" dirty="0"/>
                            <a:t>P</a:t>
                          </a:r>
                          <a:r>
                            <a:rPr sz="1800" b="0" dirty="0"/>
                            <a:t>, but the last equation uses one of the properties of exponents to make the result neater.</a:t>
                          </a:r>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Linear Equations for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E5B5ED62-65B6-4388-9E79-A60518D42D74}"/>
                  </a:ext>
                </a:extLst>
              </p:cNvPr>
              <p:cNvGraphicFramePr>
                <a:graphicFrameLocks/>
              </p:cNvGraphicFramePr>
              <p:nvPr>
                <p:extLst>
                  <p:ext uri="{D42A27DB-BD31-4B8C-83A1-F6EECF244321}">
                    <p14:modId xmlns:p14="http://schemas.microsoft.com/office/powerpoint/2010/main" val="2222592419"/>
                  </p:ext>
                </p:extLst>
              </p:nvPr>
            </p:nvGraphicFramePr>
            <p:xfrm>
              <a:off x="838200" y="1105523"/>
              <a:ext cx="7848600" cy="2295780"/>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2072922">
                      <a:extLst>
                        <a:ext uri="{9D8B030D-6E8A-4147-A177-3AD203B41FA5}">
                          <a16:colId xmlns:a16="http://schemas.microsoft.com/office/drawing/2014/main" val="20002"/>
                        </a:ext>
                      </a:extLst>
                    </a:gridCol>
                    <a:gridCol w="3886200">
                      <a:extLst>
                        <a:ext uri="{9D8B030D-6E8A-4147-A177-3AD203B41FA5}">
                          <a16:colId xmlns:a16="http://schemas.microsoft.com/office/drawing/2014/main" val="20003"/>
                        </a:ext>
                      </a:extLst>
                    </a:gridCol>
                  </a:tblGrid>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𝑆</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r>
                                <a:rPr sz="2200">
                                  <a:latin typeface="Cambria Math"/>
                                </a:rPr>
                                <m:t>+2</m:t>
                              </m:r>
                              <m:r>
                                <a:rPr sz="2200">
                                  <a:latin typeface="Cambria Math"/>
                                </a:rPr>
                                <m:t>𝜋</m:t>
                              </m:r>
                              <m:r>
                                <a:rPr sz="2200">
                                  <a:latin typeface="Cambria Math"/>
                                </a:rPr>
                                <m:t>𝑟h</m:t>
                              </m:r>
                            </m:oMath>
                          </a14:m>
                          <a:endParaRPr sz="2200" dirty="0"/>
                        </a:p>
                      </a:txBody>
                      <a:tcPr/>
                    </a:tc>
                    <a:tc rowSpan="2">
                      <a:txBody>
                        <a:bodyPr/>
                        <a:lstStyle/>
                        <a:p>
                          <a:pPr algn="l">
                            <a:defRPr sz="1600" b="1"/>
                          </a:pPr>
                          <a:r>
                            <a:rPr sz="1600" b="0" dirty="0"/>
                            <a:t>This is the formula for the surface area of a right circular cylinder of radius</a:t>
                          </a:r>
                          <a:r>
                            <a:rPr lang="en-US" sz="1600" b="0" dirty="0"/>
                            <a:t> </a:t>
                          </a:r>
                          <a:r>
                            <a:rPr lang="en-US" sz="1600" b="0" i="1" dirty="0"/>
                            <a:t>r</a:t>
                          </a:r>
                          <a:r>
                            <a:rPr sz="1600" b="0" dirty="0"/>
                            <a:t> and height</a:t>
                          </a:r>
                          <a:r>
                            <a:rPr lang="en-US" sz="1600" b="0" dirty="0"/>
                            <a:t> </a:t>
                          </a:r>
                          <a:r>
                            <a:rPr lang="en-US" sz="1600" b="0" i="1" dirty="0"/>
                            <a:t>h</a:t>
                          </a:r>
                          <a:r>
                            <a:rPr sz="1600" b="0" dirty="0"/>
                            <a:t>. It is linear in the variables</a:t>
                          </a:r>
                          <a:r>
                            <a:rPr lang="en-US" sz="1600" b="0" dirty="0"/>
                            <a:t> </a:t>
                          </a:r>
                          <a:r>
                            <a:rPr lang="en-US" sz="1600" b="0" i="1" dirty="0"/>
                            <a:t>S</a:t>
                          </a:r>
                          <a:r>
                            <a:rPr sz="1600" b="0" dirty="0"/>
                            <a:t> and</a:t>
                          </a:r>
                          <a:r>
                            <a:rPr lang="en-US" sz="1600" b="0" dirty="0"/>
                            <a:t> </a:t>
                          </a:r>
                          <a:r>
                            <a:rPr lang="en-US" sz="1600" b="0" i="1" dirty="0"/>
                            <a:t>h</a:t>
                          </a:r>
                          <a:r>
                            <a:rPr sz="1600" b="0" dirty="0"/>
                            <a:t>, but not in</a:t>
                          </a:r>
                          <a:r>
                            <a:rPr lang="en-US" sz="1600" b="0" dirty="0"/>
                            <a:t> </a:t>
                          </a:r>
                          <a:r>
                            <a:rPr lang="en-US" sz="1600" b="0" i="1" dirty="0"/>
                            <a:t>r</a:t>
                          </a:r>
                          <a:r>
                            <a:rPr sz="1600" b="0" dirty="0"/>
                            <a:t>.</a:t>
                          </a:r>
                        </a:p>
                      </a:txBody>
                      <a:tcPr/>
                    </a:tc>
                    <a:extLst>
                      <a:ext uri="{0D108BD9-81ED-4DB2-BD59-A6C34878D82A}">
                        <a16:rowId xmlns:a16="http://schemas.microsoft.com/office/drawing/2014/main" val="10000"/>
                      </a:ext>
                    </a:extLst>
                  </a:tr>
                  <a:tr h="370840">
                    <a:tc>
                      <a:txBody>
                        <a:bodyPr/>
                        <a:lstStyle/>
                        <a:p>
                          <a:pPr algn="r">
                            <a:defRPr sz="1600"/>
                          </a:pPr>
                          <a:r>
                            <a:rPr sz="2200"/>
                            <a:t>​</a:t>
                          </a:r>
                          <a14:m>
                            <m:oMath xmlns:m="http://schemas.openxmlformats.org/officeDocument/2006/math">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oMath>
                          </a14:m>
                          <a:endParaRPr sz="220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r>
                                <a:rPr sz="2200">
                                  <a:latin typeface="Cambria Math"/>
                                </a:rPr>
                                <m:t>2</m:t>
                              </m:r>
                              <m:r>
                                <a:rPr sz="2200">
                                  <a:latin typeface="Cambria Math"/>
                                </a:rPr>
                                <m:t>𝜋</m:t>
                              </m:r>
                              <m:r>
                                <a:rPr sz="2200">
                                  <a:latin typeface="Cambria Math"/>
                                </a:rPr>
                                <m:t>𝑟h</m:t>
                              </m:r>
                            </m:oMath>
                          </a14:m>
                          <a:endParaRPr sz="2200" dirty="0"/>
                        </a:p>
                      </a:txBody>
                      <a:tcPr/>
                    </a:tc>
                    <a:tc vMerge="1">
                      <a:txBody>
                        <a:bodyPr/>
                        <a:lstStyle/>
                        <a:p>
                          <a:pPr algn="l"/>
                          <a:endParaRPr b="0" dirty="0"/>
                        </a:p>
                      </a:txBody>
                      <a:tcPr/>
                    </a:tc>
                    <a:extLst>
                      <a:ext uri="{0D108BD9-81ED-4DB2-BD59-A6C34878D82A}">
                        <a16:rowId xmlns:a16="http://schemas.microsoft.com/office/drawing/2014/main" val="10001"/>
                      </a:ext>
                    </a:extLst>
                  </a:tr>
                  <a:tr h="370840">
                    <a:tc>
                      <a:txBody>
                        <a:bodyPr/>
                        <a:lstStyle/>
                        <a:p>
                          <a:pPr algn="r">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a:txBody>
                        <a:bodyPr/>
                        <a:lstStyle/>
                        <a:p>
                          <a:pPr algn="l"/>
                          <a:r>
                            <a:rPr sz="2200"/>
                            <a:t>​</a:t>
                          </a:r>
                          <a:r>
                            <a:rPr sz="2200">
                              <a:latin typeface="Cambria Math"/>
                            </a:rPr>
                            <a:t>=</a:t>
                          </a:r>
                        </a:p>
                      </a:txBody>
                      <a:tcPr/>
                    </a:tc>
                    <a:tc>
                      <a:txBody>
                        <a:bodyPr/>
                        <a:lstStyle/>
                        <a:p>
                          <a:pPr algn="l">
                            <a:defRPr sz="1600"/>
                          </a:pPr>
                          <a14:m>
                            <m:oMath xmlns:m="http://schemas.openxmlformats.org/officeDocument/2006/math">
                              <m:r>
                                <a:rPr sz="2200">
                                  <a:latin typeface="Cambria Math"/>
                                </a:rPr>
                                <m:t>h</m:t>
                              </m:r>
                            </m:oMath>
                          </a14:m>
                          <a:r>
                            <a:rPr lang="en-US" sz="2200" dirty="0"/>
                            <a:t> </a:t>
                          </a:r>
                          <a:endParaRPr sz="2200" dirty="0"/>
                        </a:p>
                      </a:txBody>
                      <a:tcPr/>
                    </a:tc>
                    <a:tc rowSpan="2">
                      <a:txBody>
                        <a:bodyPr/>
                        <a:lstStyle/>
                        <a:p>
                          <a:pPr algn="l">
                            <a:defRPr sz="1600" b="1"/>
                          </a:pPr>
                          <a:r>
                            <a:rPr sz="1600" b="0" dirty="0"/>
                            <a:t>Two steps are all that are necessary to solve this formula for</a:t>
                          </a:r>
                          <a:r>
                            <a:rPr lang="en-US" sz="1600" b="0" dirty="0"/>
                            <a:t> </a:t>
                          </a:r>
                          <a:r>
                            <a:rPr lang="en-US" sz="1600" b="0" i="1" dirty="0"/>
                            <a:t>h</a:t>
                          </a:r>
                          <a:r>
                            <a:rPr sz="1600" b="0" dirty="0"/>
                            <a:t>. Solving this formula for</a:t>
                          </a:r>
                          <a:r>
                            <a:rPr lang="en-US" sz="1600" b="0" dirty="0"/>
                            <a:t> </a:t>
                          </a:r>
                          <a:r>
                            <a:rPr lang="en-US" sz="1600" b="0" i="1" dirty="0"/>
                            <a:t>r</a:t>
                          </a:r>
                          <a:r>
                            <a:rPr sz="1600" b="0" dirty="0"/>
                            <a:t> requires a technique that will be discussed later.</a:t>
                          </a:r>
                        </a:p>
                      </a:txBody>
                      <a:tcPr/>
                    </a:tc>
                    <a:extLst>
                      <a:ext uri="{0D108BD9-81ED-4DB2-BD59-A6C34878D82A}">
                        <a16:rowId xmlns:a16="http://schemas.microsoft.com/office/drawing/2014/main" val="10002"/>
                      </a:ext>
                    </a:extLst>
                  </a:tr>
                  <a:tr h="370840">
                    <a:tc>
                      <a:txBody>
                        <a:bodyPr/>
                        <a:lstStyle/>
                        <a:p>
                          <a:pPr algn="r">
                            <a:defRPr sz="1600"/>
                          </a:pPr>
                          <a14:m>
                            <m:oMathPara xmlns:m="http://schemas.openxmlformats.org/officeDocument/2006/math">
                              <m:oMathParaPr>
                                <m:jc m:val="right"/>
                              </m:oMathParaPr>
                              <m:oMath xmlns:m="http://schemas.openxmlformats.org/officeDocument/2006/math">
                                <m:r>
                                  <a:rPr sz="2200">
                                    <a:latin typeface="Cambria Math"/>
                                  </a:rPr>
                                  <m:t>h</m:t>
                                </m:r>
                              </m:oMath>
                            </m:oMathPara>
                          </a14:m>
                          <a:endParaRPr sz="2200" dirty="0"/>
                        </a:p>
                      </a:txBody>
                      <a:tcPr/>
                    </a:tc>
                    <a:tc>
                      <a:txBody>
                        <a:bodyPr/>
                        <a:lstStyle/>
                        <a:p>
                          <a:pPr algn="l"/>
                          <a:r>
                            <a:rPr sz="2200"/>
                            <a:t>​</a:t>
                          </a:r>
                          <a:r>
                            <a:rPr sz="2200">
                              <a:latin typeface="Cambria Math"/>
                            </a:rPr>
                            <a:t>=</a:t>
                          </a:r>
                        </a:p>
                      </a:txBody>
                      <a:tcPr/>
                    </a:tc>
                    <a:tc>
                      <a:txBody>
                        <a:bodyPr/>
                        <a:lstStyle/>
                        <a:p>
                          <a:pPr algn="l">
                            <a:defRPr sz="1600"/>
                          </a:pPr>
                          <a:r>
                            <a:rPr sz="2200" dirty="0"/>
                            <a:t>​</a:t>
                          </a:r>
                          <a14:m>
                            <m:oMath xmlns:m="http://schemas.openxmlformats.org/officeDocument/2006/math">
                              <m:f>
                                <m:fPr>
                                  <m:ctrlPr>
                                    <a:rPr sz="2200" i="1">
                                      <a:latin typeface="Cambria Math" panose="02040503050406030204" pitchFamily="18" charset="0"/>
                                    </a:rPr>
                                  </m:ctrlPr>
                                </m:fPr>
                                <m:num>
                                  <m:r>
                                    <a:rPr sz="2200">
                                      <a:latin typeface="Cambria Math"/>
                                    </a:rPr>
                                    <m:t>𝑆</m:t>
                                  </m:r>
                                  <m:r>
                                    <a:rPr sz="2200">
                                      <a:latin typeface="Cambria Math"/>
                                    </a:rPr>
                                    <m:t>−2</m:t>
                                  </m:r>
                                  <m:r>
                                    <a:rPr sz="2200">
                                      <a:latin typeface="Cambria Math"/>
                                    </a:rPr>
                                    <m:t>𝜋</m:t>
                                  </m:r>
                                  <m:sSup>
                                    <m:sSupPr>
                                      <m:ctrlPr>
                                        <a:rPr sz="2200" i="1">
                                          <a:latin typeface="Cambria Math" panose="02040503050406030204" pitchFamily="18" charset="0"/>
                                        </a:rPr>
                                      </m:ctrlPr>
                                    </m:sSupPr>
                                    <m:e>
                                      <m:r>
                                        <a:rPr sz="2200">
                                          <a:latin typeface="Cambria Math"/>
                                        </a:rPr>
                                        <m:t>𝑟</m:t>
                                      </m:r>
                                    </m:e>
                                    <m:sup>
                                      <m:r>
                                        <a:rPr sz="2200">
                                          <a:latin typeface="Cambria Math"/>
                                        </a:rPr>
                                        <m:t>2</m:t>
                                      </m:r>
                                    </m:sup>
                                  </m:sSup>
                                </m:num>
                                <m:den>
                                  <m:r>
                                    <a:rPr sz="2200">
                                      <a:latin typeface="Cambria Math"/>
                                    </a:rPr>
                                    <m:t>2</m:t>
                                  </m:r>
                                  <m:r>
                                    <a:rPr sz="2200">
                                      <a:latin typeface="Cambria Math"/>
                                    </a:rPr>
                                    <m:t>𝜋</m:t>
                                  </m:r>
                                  <m:r>
                                    <a:rPr sz="2200">
                                      <a:latin typeface="Cambria Math"/>
                                    </a:rPr>
                                    <m:t>𝑟</m:t>
                                  </m:r>
                                </m:den>
                              </m:f>
                            </m:oMath>
                          </a14:m>
                          <a:endParaRPr sz="2200" dirty="0"/>
                        </a:p>
                      </a:txBody>
                      <a:tcPr/>
                    </a:tc>
                    <a:tc vMerge="1">
                      <a:txBody>
                        <a:bodyPr/>
                        <a:lstStyle/>
                        <a:p>
                          <a:pPr algn="l"/>
                          <a:endParaRPr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E5B5ED62-65B6-4388-9E79-A60518D42D74}"/>
                  </a:ext>
                </a:extLst>
              </p:cNvPr>
              <p:cNvGraphicFramePr>
                <a:graphicFrameLocks/>
              </p:cNvGraphicFramePr>
              <p:nvPr>
                <p:extLst>
                  <p:ext uri="{D42A27DB-BD31-4B8C-83A1-F6EECF244321}">
                    <p14:modId xmlns:p14="http://schemas.microsoft.com/office/powerpoint/2010/main" val="2222592419"/>
                  </p:ext>
                </p:extLst>
              </p:nvPr>
            </p:nvGraphicFramePr>
            <p:xfrm>
              <a:off x="838200" y="1105523"/>
              <a:ext cx="7848600" cy="2295780"/>
            </p:xfrm>
            <a:graphic>
              <a:graphicData uri="http://schemas.openxmlformats.org/drawingml/2006/table">
                <a:tbl>
                  <a:tblPr firstRow="1" bandRow="1">
                    <a:tableStyleId>{2D5ABB26-0587-4C30-8999-92F81FD0307C}</a:tableStyleId>
                  </a:tblPr>
                  <a:tblGrid>
                    <a:gridCol w="1380772">
                      <a:extLst>
                        <a:ext uri="{9D8B030D-6E8A-4147-A177-3AD203B41FA5}">
                          <a16:colId xmlns:a16="http://schemas.microsoft.com/office/drawing/2014/main" val="20000"/>
                        </a:ext>
                      </a:extLst>
                    </a:gridCol>
                    <a:gridCol w="508706">
                      <a:extLst>
                        <a:ext uri="{9D8B030D-6E8A-4147-A177-3AD203B41FA5}">
                          <a16:colId xmlns:a16="http://schemas.microsoft.com/office/drawing/2014/main" val="20001"/>
                        </a:ext>
                      </a:extLst>
                    </a:gridCol>
                    <a:gridCol w="2072922">
                      <a:extLst>
                        <a:ext uri="{9D8B030D-6E8A-4147-A177-3AD203B41FA5}">
                          <a16:colId xmlns:a16="http://schemas.microsoft.com/office/drawing/2014/main" val="20002"/>
                        </a:ext>
                      </a:extLst>
                    </a:gridCol>
                    <a:gridCol w="3886200">
                      <a:extLst>
                        <a:ext uri="{9D8B030D-6E8A-4147-A177-3AD203B41FA5}">
                          <a16:colId xmlns:a16="http://schemas.microsoft.com/office/drawing/2014/main" val="20003"/>
                        </a:ext>
                      </a:extLst>
                    </a:gridCol>
                  </a:tblGrid>
                  <a:tr h="426720">
                    <a:tc>
                      <a:txBody>
                        <a:bodyPr/>
                        <a:lstStyle/>
                        <a:p>
                          <a:endParaRPr lang="en-US"/>
                        </a:p>
                      </a:txBody>
                      <a:tcPr>
                        <a:blipFill>
                          <a:blip r:embed="rId2"/>
                          <a:stretch>
                            <a:fillRect t="-11429" r="-467401" b="-451429"/>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91176" t="-11429" r="-187647" b="-451429"/>
                          </a:stretch>
                        </a:blipFill>
                      </a:tcPr>
                    </a:tc>
                    <a:tc rowSpan="2">
                      <a:txBody>
                        <a:bodyPr/>
                        <a:lstStyle/>
                        <a:p>
                          <a:pPr algn="l">
                            <a:defRPr sz="1600" b="1"/>
                          </a:pPr>
                          <a:r>
                            <a:rPr sz="1600" b="0" dirty="0"/>
                            <a:t>This is the formula for the surface area of a right circular cylinder of radius</a:t>
                          </a:r>
                          <a:r>
                            <a:rPr lang="en-US" sz="1600" b="0" dirty="0"/>
                            <a:t> </a:t>
                          </a:r>
                          <a:r>
                            <a:rPr lang="en-US" sz="1600" b="0" i="1" dirty="0"/>
                            <a:t>r</a:t>
                          </a:r>
                          <a:r>
                            <a:rPr sz="1600" b="0" dirty="0"/>
                            <a:t> and height</a:t>
                          </a:r>
                          <a:r>
                            <a:rPr lang="en-US" sz="1600" b="0" dirty="0"/>
                            <a:t> </a:t>
                          </a:r>
                          <a:r>
                            <a:rPr lang="en-US" sz="1600" b="0" i="1" dirty="0"/>
                            <a:t>h</a:t>
                          </a:r>
                          <a:r>
                            <a:rPr sz="1600" b="0" dirty="0"/>
                            <a:t>. It is linear in the variables</a:t>
                          </a:r>
                          <a:r>
                            <a:rPr lang="en-US" sz="1600" b="0" dirty="0"/>
                            <a:t> </a:t>
                          </a:r>
                          <a:r>
                            <a:rPr lang="en-US" sz="1600" b="0" i="1" dirty="0"/>
                            <a:t>S</a:t>
                          </a:r>
                          <a:r>
                            <a:rPr sz="1600" b="0" dirty="0"/>
                            <a:t> and</a:t>
                          </a:r>
                          <a:r>
                            <a:rPr lang="en-US" sz="1600" b="0" dirty="0"/>
                            <a:t> </a:t>
                          </a:r>
                          <a:r>
                            <a:rPr lang="en-US" sz="1600" b="0" i="1" dirty="0"/>
                            <a:t>h</a:t>
                          </a:r>
                          <a:r>
                            <a:rPr sz="1600" b="0" dirty="0"/>
                            <a:t>, but not in</a:t>
                          </a:r>
                          <a:r>
                            <a:rPr lang="en-US" sz="1600" b="0" dirty="0"/>
                            <a:t> </a:t>
                          </a:r>
                          <a:r>
                            <a:rPr lang="en-US" sz="1600" b="0" i="1" dirty="0"/>
                            <a:t>r</a:t>
                          </a:r>
                          <a:r>
                            <a:rPr sz="1600" b="0" dirty="0"/>
                            <a:t>.</a:t>
                          </a:r>
                        </a:p>
                      </a:txBody>
                      <a:tcPr/>
                    </a:tc>
                    <a:extLst>
                      <a:ext uri="{0D108BD9-81ED-4DB2-BD59-A6C34878D82A}">
                        <a16:rowId xmlns:a16="http://schemas.microsoft.com/office/drawing/2014/main" val="10000"/>
                      </a:ext>
                    </a:extLst>
                  </a:tr>
                  <a:tr h="640080">
                    <a:tc>
                      <a:txBody>
                        <a:bodyPr/>
                        <a:lstStyle/>
                        <a:p>
                          <a:endParaRPr lang="en-US"/>
                        </a:p>
                      </a:txBody>
                      <a:tcPr>
                        <a:blipFill>
                          <a:blip r:embed="rId2"/>
                          <a:stretch>
                            <a:fillRect t="-74286" r="-467401" b="-200952"/>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91176" t="-74286" r="-187647" b="-200952"/>
                          </a:stretch>
                        </a:blipFill>
                      </a:tcPr>
                    </a:tc>
                    <a:tc vMerge="1">
                      <a:txBody>
                        <a:bodyPr/>
                        <a:lstStyle/>
                        <a:p>
                          <a:pPr algn="l"/>
                          <a:endParaRPr b="0" dirty="0"/>
                        </a:p>
                      </a:txBody>
                      <a:tcPr/>
                    </a:tc>
                    <a:extLst>
                      <a:ext uri="{0D108BD9-81ED-4DB2-BD59-A6C34878D82A}">
                        <a16:rowId xmlns:a16="http://schemas.microsoft.com/office/drawing/2014/main" val="10001"/>
                      </a:ext>
                    </a:extLst>
                  </a:tr>
                  <a:tr h="614490">
                    <a:tc>
                      <a:txBody>
                        <a:bodyPr/>
                        <a:lstStyle/>
                        <a:p>
                          <a:endParaRPr lang="en-US"/>
                        </a:p>
                      </a:txBody>
                      <a:tcPr>
                        <a:blipFill>
                          <a:blip r:embed="rId2"/>
                          <a:stretch>
                            <a:fillRect t="-181188" r="-467401" b="-10891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91176" t="-181188" r="-187647" b="-108911"/>
                          </a:stretch>
                        </a:blipFill>
                      </a:tcPr>
                    </a:tc>
                    <a:tc rowSpan="2">
                      <a:txBody>
                        <a:bodyPr/>
                        <a:lstStyle/>
                        <a:p>
                          <a:pPr algn="l">
                            <a:defRPr sz="1600" b="1"/>
                          </a:pPr>
                          <a:r>
                            <a:rPr sz="1600" b="0" dirty="0"/>
                            <a:t>Two steps are all that are necessary to solve this formula for</a:t>
                          </a:r>
                          <a:r>
                            <a:rPr lang="en-US" sz="1600" b="0" dirty="0"/>
                            <a:t> </a:t>
                          </a:r>
                          <a:r>
                            <a:rPr lang="en-US" sz="1600" b="0" i="1" dirty="0"/>
                            <a:t>h</a:t>
                          </a:r>
                          <a:r>
                            <a:rPr sz="1600" b="0" dirty="0"/>
                            <a:t>. Solving this formula for</a:t>
                          </a:r>
                          <a:r>
                            <a:rPr lang="en-US" sz="1600" b="0" dirty="0"/>
                            <a:t> </a:t>
                          </a:r>
                          <a:r>
                            <a:rPr lang="en-US" sz="1600" b="0" i="1" dirty="0"/>
                            <a:t>r</a:t>
                          </a:r>
                          <a:r>
                            <a:rPr sz="1600" b="0" dirty="0"/>
                            <a:t> requires a technique that will be discussed later.</a:t>
                          </a:r>
                        </a:p>
                      </a:txBody>
                      <a:tcPr/>
                    </a:tc>
                    <a:extLst>
                      <a:ext uri="{0D108BD9-81ED-4DB2-BD59-A6C34878D82A}">
                        <a16:rowId xmlns:a16="http://schemas.microsoft.com/office/drawing/2014/main" val="10002"/>
                      </a:ext>
                    </a:extLst>
                  </a:tr>
                  <a:tr h="614490">
                    <a:tc>
                      <a:txBody>
                        <a:bodyPr/>
                        <a:lstStyle/>
                        <a:p>
                          <a:endParaRPr lang="en-US"/>
                        </a:p>
                      </a:txBody>
                      <a:tcPr>
                        <a:blipFill>
                          <a:blip r:embed="rId2"/>
                          <a:stretch>
                            <a:fillRect t="-281188" r="-467401" b="-8911"/>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91176" t="-281188" r="-187647" b="-8911"/>
                          </a:stretch>
                        </a:blipFill>
                      </a:tcPr>
                    </a:tc>
                    <a:tc vMerge="1">
                      <a:txBody>
                        <a:bodyPr/>
                        <a:lstStyle/>
                        <a:p>
                          <a:pPr algn="l"/>
                          <a:endParaRPr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1: Identifying Types of Equations</a:t>
            </a:r>
            <a:r>
              <a:rPr lang="en-US" sz="3100" dirty="0">
                <a:latin typeface="Calibri" panose="020F0502020204030204" pitchFamily="34" charset="0"/>
                <a:ea typeface="Calibri" panose="020F0502020204030204" pitchFamily="34" charset="0"/>
                <a:cs typeface="Calibri" panose="020F0502020204030204" pitchFamily="34" charset="0"/>
              </a:rPr>
              <a:t>—</a:t>
            </a:r>
            <a:r>
              <a:rPr lang="en-US" sz="3100" dirty="0"/>
              <a:t>Slide 2</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The equation </a:t>
                </a:r>
                <a:r>
                  <a:rPr lang="en-US" sz="2800" i="1" dirty="0"/>
                  <a:t>t</a:t>
                </a:r>
                <a:r>
                  <a:rPr lang="en-US" sz="2800" dirty="0"/>
                  <a:t> </a:t>
                </a:r>
                <a:r>
                  <a:rPr lang="en-US" sz="2800" dirty="0">
                    <a:latin typeface="Cambria Math" panose="02040503050406030204" pitchFamily="18" charset="0"/>
                    <a:ea typeface="Cambria Math" panose="02040503050406030204" pitchFamily="18" charset="0"/>
                  </a:rPr>
                  <a:t>+</a:t>
                </a:r>
                <a:r>
                  <a:rPr lang="en-US" sz="2800" dirty="0"/>
                  <a:t> 3 </a:t>
                </a:r>
                <a:r>
                  <a:rPr lang="en-US" sz="2800" dirty="0">
                    <a:latin typeface="Cambria Math" panose="02040503050406030204" pitchFamily="18" charset="0"/>
                    <a:ea typeface="Cambria Math" panose="02040503050406030204" pitchFamily="18" charset="0"/>
                  </a:rPr>
                  <a:t>=</a:t>
                </a:r>
                <a:r>
                  <a:rPr lang="en-US" sz="2800" dirty="0"/>
                  <a:t> </a:t>
                </a:r>
                <a:r>
                  <a:rPr lang="en-US" sz="2800" i="1" dirty="0"/>
                  <a:t>t</a:t>
                </a:r>
                <a:r>
                  <a:rPr lang="en-US" sz="2800" dirty="0"/>
                  <a:t> is an example of a contradiction. The solution set of this equation is the empty set, </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t>, since no value for </a:t>
                </a:r>
                <a:r>
                  <a:rPr lang="en-US" sz="2800" i="1" dirty="0"/>
                  <a:t>t</a:t>
                </a:r>
                <a:r>
                  <a:rPr lang="en-US" sz="2800" dirty="0"/>
                  <a:t> satisfies the equation.</a:t>
                </a:r>
              </a:p>
              <a:p>
                <a:pPr marL="514350" indent="-514350">
                  <a:buFont typeface="+mj-lt"/>
                  <a:buAutoNum type="alphaLcPeriod" startAt="3"/>
                  <a:defRPr sz="2800"/>
                </a:pPr>
                <a:endParaRPr lang="en-US" dirty="0"/>
              </a:p>
              <a:p>
                <a:pPr marL="514350" indent="-514350">
                  <a:buFont typeface="+mj-lt"/>
                  <a:buAutoNum type="alphaLcPeriod" startAt="3"/>
                  <a:defRPr sz="2800"/>
                </a:pPr>
                <a:r>
                  <a:rPr sz="2800" dirty="0"/>
                  <a:t>The equation </a:t>
                </a:r>
                <a14:m>
                  <m:oMath xmlns:m="http://schemas.openxmlformats.org/officeDocument/2006/math">
                    <m:sSup>
                      <m:sSupPr>
                        <m:ctrlPr>
                          <a:rPr i="1">
                            <a:latin typeface="Cambria Math" panose="02040503050406030204" pitchFamily="18" charset="0"/>
                          </a:rPr>
                        </m:ctrlPr>
                      </m:sSupPr>
                      <m:e>
                        <m:r>
                          <a:rPr>
                            <a:latin typeface="Cambria Math" panose="02040503050406030204" pitchFamily="18" charset="0"/>
                          </a:rPr>
                          <m:t>𝑥</m:t>
                        </m:r>
                      </m:e>
                      <m:sup>
                        <m:r>
                          <a:rPr>
                            <a:latin typeface="Cambria Math" panose="02040503050406030204" pitchFamily="18" charset="0"/>
                          </a:rPr>
                          <m:t>2</m:t>
                        </m:r>
                      </m:sup>
                    </m:sSup>
                    <m:r>
                      <a:rPr>
                        <a:latin typeface="Cambria Math" panose="02040503050406030204" pitchFamily="18" charset="0"/>
                      </a:rPr>
                      <m:t>=</m:t>
                    </m:r>
                    <m:r>
                      <a:rPr>
                        <a:latin typeface="Cambria Math" panose="02040503050406030204" pitchFamily="18" charset="0"/>
                      </a:rPr>
                      <m:t>9</m:t>
                    </m:r>
                  </m:oMath>
                </a14:m>
                <a:r>
                  <a:rPr sz="2800" dirty="0"/>
                  <a:t> is conditional. The solution set of the equation is</a:t>
                </a:r>
                <a:r>
                  <a:rPr lang="en-US" sz="2800" dirty="0"/>
                  <a:t> {−3, 3}</a:t>
                </a:r>
                <a:r>
                  <a:rPr sz="2800" dirty="0"/>
                  <a:t>, as any other value for </a:t>
                </a:r>
                <a:r>
                  <a:rPr lang="en-US" sz="2800" i="1" dirty="0"/>
                  <a:t>x</a:t>
                </a:r>
                <a:r>
                  <a:rPr lang="en-US" sz="2800" dirty="0"/>
                  <a:t> </a:t>
                </a:r>
                <a:r>
                  <a:rPr sz="2800" dirty="0"/>
                  <a:t>results in a false statement.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595" r="-2000"/>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Linear Equations in One Variable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a:t>
                </a:r>
                <a:r>
                  <a:rPr sz="2800" b="1" dirty="0"/>
                  <a:t>linear equation in one variable</a:t>
                </a:r>
                <a:r>
                  <a:rPr sz="2800" dirty="0"/>
                  <a:t>, say the variable</a:t>
                </a:r>
                <a:r>
                  <a:rPr lang="en-US" sz="2800" dirty="0"/>
                  <a:t> </a:t>
                </a:r>
                <a:r>
                  <a:rPr lang="en-US" sz="2800" i="1" dirty="0"/>
                  <a:t>x</a:t>
                </a:r>
                <a:r>
                  <a:rPr sz="2800" dirty="0"/>
                  <a:t>, is an equation that can be transformed into the form </a:t>
                </a:r>
                <a14:m>
                  <m:oMath xmlns:m="http://schemas.openxmlformats.org/officeDocument/2006/math">
                    <m:r>
                      <a:rPr>
                        <a:latin typeface="Cambria Math" panose="02040503050406030204" pitchFamily="18" charset="0"/>
                      </a:rPr>
                      <m:t>𝑎𝑥</m:t>
                    </m:r>
                    <m:r>
                      <a:rPr>
                        <a:latin typeface="Cambria Math" panose="02040503050406030204" pitchFamily="18" charset="0"/>
                      </a:rPr>
                      <m:t>+</m:t>
                    </m:r>
                    <m:r>
                      <a:rPr>
                        <a:latin typeface="Cambria Math" panose="02040503050406030204" pitchFamily="18" charset="0"/>
                      </a:rPr>
                      <m:t>𝑏</m:t>
                    </m:r>
                    <m:r>
                      <a:rPr>
                        <a:latin typeface="Cambria Math" panose="02040503050406030204" pitchFamily="18" charset="0"/>
                      </a:rPr>
                      <m:t>=0</m:t>
                    </m:r>
                  </m:oMath>
                </a14:m>
                <a:r>
                  <a:rPr sz="2800" dirty="0"/>
                  <a:t>, where</a:t>
                </a:r>
                <a:r>
                  <a:rPr lang="en-US" sz="2800" dirty="0"/>
                  <a:t> </a:t>
                </a:r>
                <a:r>
                  <a:rPr lang="en-US" sz="2800" i="1" dirty="0"/>
                  <a:t>a</a:t>
                </a:r>
                <a:r>
                  <a:rPr sz="2800" dirty="0"/>
                  <a:t> and</a:t>
                </a:r>
                <a:r>
                  <a:rPr lang="en-US" sz="2800" dirty="0"/>
                  <a:t> </a:t>
                </a:r>
                <a:r>
                  <a:rPr lang="en-US" sz="2800" i="1" dirty="0"/>
                  <a:t>b</a:t>
                </a:r>
                <a:r>
                  <a:rPr sz="2800" dirty="0"/>
                  <a:t> are real numbers and </a:t>
                </a:r>
                <a:br>
                  <a:rPr lang="en-US" sz="2800" dirty="0"/>
                </a:br>
                <a14:m>
                  <m:oMath xmlns:m="http://schemas.openxmlformats.org/officeDocument/2006/math">
                    <m:r>
                      <a:rPr>
                        <a:latin typeface="Cambria Math" panose="02040503050406030204" pitchFamily="18" charset="0"/>
                      </a:rPr>
                      <m:t>𝑎</m:t>
                    </m:r>
                    <m:r>
                      <a:rPr>
                        <a:latin typeface="Cambria Math" panose="02040503050406030204" pitchFamily="18" charset="0"/>
                      </a:rPr>
                      <m:t>≠0</m:t>
                    </m:r>
                  </m:oMath>
                </a14:m>
                <a:r>
                  <a:rPr sz="2800" dirty="0"/>
                  <a:t>. Such equations are also called </a:t>
                </a:r>
                <a:r>
                  <a:rPr sz="2800" b="1" dirty="0"/>
                  <a:t>first-degree</a:t>
                </a:r>
                <a:r>
                  <a:rPr sz="2800" dirty="0"/>
                  <a:t> </a:t>
                </a:r>
                <a:r>
                  <a:rPr sz="2800" b="1" dirty="0"/>
                  <a:t>equations</a:t>
                </a:r>
                <a:r>
                  <a:rPr sz="2800" dirty="0"/>
                  <a:t>, as</a:t>
                </a:r>
                <a:r>
                  <a:rPr lang="en-US" sz="2800" dirty="0"/>
                  <a:t> </a:t>
                </a:r>
                <a:r>
                  <a:rPr lang="en-US" sz="2800" i="1" dirty="0"/>
                  <a:t>x</a:t>
                </a:r>
                <a:r>
                  <a:rPr sz="2800" dirty="0"/>
                  <a:t> appears to the first power.</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a:t>Solve the following linear equations.</a:t>
                </a:r>
              </a:p>
              <a:p>
                <a:pPr marL="514350" indent="-514350">
                  <a:buFont typeface="+mj-lt"/>
                  <a:buAutoNum type="alphaLcPeriod"/>
                  <a:defRPr sz="2800"/>
                </a:pPr>
                <a:r>
                  <a:t>​</a:t>
                </a:r>
                <a14:m>
                  <m:oMath xmlns:m="http://schemas.openxmlformats.org/officeDocument/2006/math">
                    <m:r>
                      <a:rPr>
                        <a:latin typeface="Cambria Math" panose="02040503050406030204" pitchFamily="18" charset="0"/>
                      </a:rPr>
                      <m:t>3</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−2</m:t>
                        </m:r>
                      </m:e>
                    </m:d>
                    <m:r>
                      <a:rPr>
                        <a:latin typeface="Cambria Math" panose="02040503050406030204" pitchFamily="18" charset="0"/>
                      </a:rPr>
                      <m:t>+7</m:t>
                    </m:r>
                    <m:r>
                      <a:rPr>
                        <a:latin typeface="Cambria Math" panose="02040503050406030204" pitchFamily="18" charset="0"/>
                      </a:rPr>
                      <m:t>𝑥</m:t>
                    </m:r>
                    <m:r>
                      <a:rPr>
                        <a:latin typeface="Cambria Math" panose="02040503050406030204" pitchFamily="18" charset="0"/>
                      </a:rPr>
                      <m:t>=1−2</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1</m:t>
                            </m:r>
                          </m:num>
                          <m:den>
                            <m:r>
                              <a:rPr>
                                <a:latin typeface="Cambria Math" panose="02040503050406030204" pitchFamily="18" charset="0"/>
                              </a:rPr>
                              <m:t>2</m:t>
                            </m:r>
                          </m:den>
                        </m:f>
                      </m:e>
                    </m:d>
                  </m:oMath>
                </a14:m>
                <a:endParaRPr/>
              </a:p>
              <a:p>
                <a:pPr marL="514350" indent="-514350">
                  <a:buFont typeface="+mj-lt"/>
                  <a:buAutoNum type="alphaLcPeriod" startAt="2"/>
                  <a:defRPr sz="2800"/>
                </a:pPr>
                <a:r>
                  <a:t>​</a:t>
                </a:r>
                <a14:m>
                  <m:oMath xmlns:m="http://schemas.openxmlformats.org/officeDocument/2006/math">
                    <m:r>
                      <a:rPr>
                        <a:latin typeface="Cambria Math" panose="02040503050406030204" pitchFamily="18" charset="0"/>
                      </a:rPr>
                      <m:t>3</m:t>
                    </m:r>
                    <m:r>
                      <a:rPr>
                        <a:latin typeface="Cambria Math" panose="02040503050406030204" pitchFamily="18" charset="0"/>
                      </a:rPr>
                      <m:t>𝑥</m:t>
                    </m:r>
                    <m:r>
                      <a:rPr>
                        <a:latin typeface="Cambria Math" panose="02040503050406030204" pitchFamily="18" charset="0"/>
                      </a:rPr>
                      <m:t>−7=3</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−2</m:t>
                        </m:r>
                      </m:e>
                    </m:d>
                  </m:oMath>
                </a14:m>
                <a:endParaRPr/>
              </a:p>
              <a:p>
                <a:pPr marL="514350" indent="-514350">
                  <a:buFont typeface="+mj-lt"/>
                  <a:buAutoNum type="alphaLcPeriod" startAt="3"/>
                  <a:defRPr sz="2800"/>
                </a:pPr>
                <a:r>
                  <a:t>​</a:t>
                </a:r>
                <a14:m>
                  <m:oMath xmlns:m="http://schemas.openxmlformats.org/officeDocument/2006/math">
                    <m:f>
                      <m:fPr>
                        <m:ctrlPr>
                          <a:rPr i="1">
                            <a:latin typeface="Cambria Math" panose="02040503050406030204" pitchFamily="18" charset="0"/>
                          </a:rPr>
                        </m:ctrlPr>
                      </m:fPr>
                      <m:num>
                        <m:r>
                          <a:rPr>
                            <a:latin typeface="Cambria Math" panose="02040503050406030204" pitchFamily="18" charset="0"/>
                          </a:rPr>
                          <m:t>𝑦</m:t>
                        </m:r>
                      </m:num>
                      <m:den>
                        <m:r>
                          <a:rPr>
                            <a:latin typeface="Cambria Math" panose="02040503050406030204" pitchFamily="18" charset="0"/>
                          </a:rPr>
                          <m:t>6</m:t>
                        </m:r>
                      </m:den>
                    </m:f>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2</m:t>
                        </m:r>
                        <m:r>
                          <a:rPr>
                            <a:latin typeface="Cambria Math" panose="02040503050406030204" pitchFamily="18" charset="0"/>
                          </a:rPr>
                          <m:t>𝑦</m:t>
                        </m:r>
                        <m:r>
                          <a:rPr>
                            <a:latin typeface="Cambria Math" panose="02040503050406030204" pitchFamily="18" charset="0"/>
                          </a:rPr>
                          <m:t>−1</m:t>
                        </m:r>
                      </m:num>
                      <m:den>
                        <m:r>
                          <a:rPr>
                            <a:latin typeface="Cambria Math" panose="02040503050406030204" pitchFamily="18" charset="0"/>
                          </a:rPr>
                          <m:t>2</m:t>
                        </m:r>
                      </m:den>
                    </m:f>
                    <m:r>
                      <a:rPr>
                        <a:latin typeface="Cambria Math" panose="02040503050406030204" pitchFamily="18" charset="0"/>
                      </a:rPr>
                      <m:t>=</m:t>
                    </m:r>
                    <m:f>
                      <m:fPr>
                        <m:ctrlPr>
                          <a:rPr i="1">
                            <a:latin typeface="Cambria Math" panose="02040503050406030204" pitchFamily="18" charset="0"/>
                          </a:rPr>
                        </m:ctrlPr>
                      </m:fPr>
                      <m:num>
                        <m:r>
                          <a:rPr>
                            <a:latin typeface="Cambria Math" panose="02040503050406030204" pitchFamily="18" charset="0"/>
                          </a:rPr>
                          <m:t>𝑦</m:t>
                        </m:r>
                        <m:r>
                          <a:rPr>
                            <a:latin typeface="Cambria Math" panose="02040503050406030204" pitchFamily="18" charset="0"/>
                          </a:rPr>
                          <m:t>+1</m:t>
                        </m:r>
                      </m:num>
                      <m:den>
                        <m:r>
                          <a:rPr>
                            <a:latin typeface="Cambria Math" panose="02040503050406030204" pitchFamily="18" charset="0"/>
                          </a:rPr>
                          <m:t>3</m:t>
                        </m:r>
                      </m:den>
                    </m:f>
                  </m:oMath>
                </a14:m>
                <a:endParaRPr/>
              </a:p>
              <a:p>
                <a:pPr marL="514350" indent="-514350">
                  <a:buFont typeface="+mj-lt"/>
                  <a:buAutoNum type="alphaLcPeriod" startAt="4"/>
                  <a:defRPr sz="2800"/>
                </a:pPr>
                <a:r>
                  <a:t>​</a:t>
                </a:r>
                <a14:m>
                  <m:oMath xmlns:m="http://schemas.openxmlformats.org/officeDocument/2006/math">
                    <m:r>
                      <a:rPr>
                        <a:latin typeface="Cambria Math" panose="02040503050406030204" pitchFamily="18" charset="0"/>
                      </a:rPr>
                      <m:t>0.25</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−3</m:t>
                        </m:r>
                      </m:e>
                    </m:d>
                    <m:r>
                      <a:rPr>
                        <a:latin typeface="Cambria Math" panose="02040503050406030204" pitchFamily="18" charset="0"/>
                      </a:rPr>
                      <m:t>+0.08=0.15</m:t>
                    </m:r>
                    <m:r>
                      <a:rPr>
                        <a:latin typeface="Cambria Math" panose="02040503050406030204" pitchFamily="18" charset="0"/>
                      </a:rPr>
                      <m:t>𝑥</m:t>
                    </m:r>
                  </m:oMath>
                </a14:m>
                <a:endParaRPr/>
              </a:p>
              <a:p>
                <a:pPr marL="514350" indent="-514350">
                  <a:buFont typeface="+mj-lt"/>
                  <a:buAutoNum type="alphaLcPeriod" startAt="5"/>
                  <a:defRPr sz="2800"/>
                </a:pPr>
                <a:r>
                  <a:t>​</a:t>
                </a:r>
                <a14:m>
                  <m:oMath xmlns:m="http://schemas.openxmlformats.org/officeDocument/2006/math">
                    <m:r>
                      <a:rPr>
                        <a:latin typeface="Cambria Math" panose="02040503050406030204" pitchFamily="18" charset="0"/>
                      </a:rPr>
                      <m:t>5</m:t>
                    </m:r>
                    <m:r>
                      <a:rPr>
                        <a:latin typeface="Cambria Math" panose="02040503050406030204" pitchFamily="18" charset="0"/>
                      </a:rPr>
                      <m:t>𝑥</m:t>
                    </m:r>
                    <m:r>
                      <a:rPr>
                        <a:latin typeface="Cambria Math" panose="02040503050406030204" pitchFamily="18" charset="0"/>
                      </a:rPr>
                      <m:t>+12=5</m:t>
                    </m:r>
                    <m:d>
                      <m:dPr>
                        <m:ctrlPr>
                          <a:rPr i="1">
                            <a:latin typeface="Cambria Math" panose="02040503050406030204" pitchFamily="18" charset="0"/>
                          </a:rPr>
                        </m:ctrlPr>
                      </m:dPr>
                      <m:e>
                        <m:r>
                          <a:rPr>
                            <a:latin typeface="Cambria Math" panose="02040503050406030204" pitchFamily="18" charset="0"/>
                          </a:rPr>
                          <m:t>𝑥</m:t>
                        </m:r>
                        <m:r>
                          <a:rPr>
                            <a:latin typeface="Cambria Math" panose="02040503050406030204" pitchFamily="18" charset="0"/>
                          </a:rPr>
                          <m:t>+3</m:t>
                        </m:r>
                      </m:e>
                    </m:d>
                    <m:r>
                      <a:rPr>
                        <a:latin typeface="Cambria Math" panose="02040503050406030204" pitchFamily="18" charset="0"/>
                      </a:rPr>
                      <m:t>−3</m:t>
                    </m:r>
                  </m:oMath>
                </a14:m>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29044762-DE82-4D4D-99AC-5080A38EE5E8}"/>
                  </a:ext>
                </a:extLst>
              </p:cNvPr>
              <p:cNvGraphicFramePr>
                <a:graphicFrameLocks/>
              </p:cNvGraphicFramePr>
              <p:nvPr>
                <p:extLst>
                  <p:ext uri="{D42A27DB-BD31-4B8C-83A1-F6EECF244321}">
                    <p14:modId xmlns:p14="http://schemas.microsoft.com/office/powerpoint/2010/main" val="1634705613"/>
                  </p:ext>
                </p:extLst>
              </p:nvPr>
            </p:nvGraphicFramePr>
            <p:xfrm>
              <a:off x="875211" y="1524000"/>
              <a:ext cx="7848600" cy="3214497"/>
            </p:xfrm>
            <a:graphic>
              <a:graphicData uri="http://schemas.openxmlformats.org/drawingml/2006/table">
                <a:tbl>
                  <a:tblPr firstRow="1" bandRow="1">
                    <a:tableStyleId>{2D5ABB26-0587-4C30-8999-92F81FD0307C}</a:tableStyleId>
                  </a:tblPr>
                  <a:tblGrid>
                    <a:gridCol w="2020389">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3237411">
                      <a:extLst>
                        <a:ext uri="{9D8B030D-6E8A-4147-A177-3AD203B41FA5}">
                          <a16:colId xmlns:a16="http://schemas.microsoft.com/office/drawing/2014/main" val="20002"/>
                        </a:ext>
                      </a:extLst>
                    </a:gridCol>
                  </a:tblGrid>
                  <a:tr h="370840">
                    <a:tc>
                      <a:txBody>
                        <a:bodyPr/>
                        <a:lstStyle/>
                        <a:p>
                          <a:pPr algn="r">
                            <a:defRPr sz="1800"/>
                          </a:pPr>
                          <a:r>
                            <a:rPr sz="2200" dirty="0"/>
                            <a:t>​</a:t>
                          </a:r>
                          <a14:m>
                            <m:oMath xmlns:m="http://schemas.openxmlformats.org/officeDocument/2006/math">
                              <m:r>
                                <a:rPr sz="2200">
                                  <a:latin typeface="Cambria Math"/>
                                </a:rPr>
                                <m:t>3</m:t>
                              </m:r>
                              <m:d>
                                <m:dPr>
                                  <m:ctrlPr>
                                    <a:rPr sz="2200" i="1">
                                      <a:latin typeface="Cambria Math" panose="02040503050406030204" pitchFamily="18" charset="0"/>
                                    </a:rPr>
                                  </m:ctrlPr>
                                </m:dPr>
                                <m:e>
                                  <m:r>
                                    <a:rPr sz="2200">
                                      <a:latin typeface="Cambria Math"/>
                                    </a:rPr>
                                    <m:t>𝑥</m:t>
                                  </m:r>
                                  <m:r>
                                    <a:rPr sz="2200">
                                      <a:latin typeface="Cambria Math"/>
                                    </a:rPr>
                                    <m:t>−2</m:t>
                                  </m:r>
                                </m:e>
                              </m:d>
                              <m:r>
                                <a:rPr sz="2200">
                                  <a:latin typeface="Cambria Math"/>
                                </a:rPr>
                                <m:t>+7</m:t>
                              </m:r>
                              <m:r>
                                <a:rPr sz="2200">
                                  <a:latin typeface="Cambria Math"/>
                                </a:rPr>
                                <m:t>𝑥</m:t>
                              </m:r>
                            </m:oMath>
                          </a14:m>
                          <a:endParaRPr sz="2200" dirty="0"/>
                        </a:p>
                      </a:txBody>
                      <a:tcPr anchor="ctr"/>
                    </a:tc>
                    <a:tc>
                      <a:txBody>
                        <a:bodyPr/>
                        <a:lstStyle/>
                        <a:p>
                          <a:pPr algn="l">
                            <a:defRPr sz="1800"/>
                          </a:pPr>
                          <a:r>
                            <a:rPr sz="2200"/>
                            <a:t>​</a:t>
                          </a:r>
                          <a14:m>
                            <m:oMath xmlns:m="http://schemas.openxmlformats.org/officeDocument/2006/math">
                              <m:r>
                                <a:rPr sz="2200">
                                  <a:latin typeface="Cambria Math"/>
                                </a:rPr>
                                <m:t>=1−2</m:t>
                              </m:r>
                              <m:d>
                                <m:dPr>
                                  <m:ctrlPr>
                                    <a:rPr sz="2200" i="1">
                                      <a:latin typeface="Cambria Math" panose="02040503050406030204" pitchFamily="18" charset="0"/>
                                    </a:rPr>
                                  </m:ctrlPr>
                                </m:dPr>
                                <m:e>
                                  <m:r>
                                    <a:rPr sz="2200">
                                      <a:latin typeface="Cambria Math"/>
                                    </a:rPr>
                                    <m:t>𝑥</m:t>
                                  </m:r>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e>
                              </m:d>
                            </m:oMath>
                          </a14:m>
                          <a:endParaRPr sz="2200"/>
                        </a:p>
                      </a:txBody>
                      <a:tcPr anchor="ctr"/>
                    </a:tc>
                    <a:tc rowSpan="4">
                      <a:txBody>
                        <a:bodyPr/>
                        <a:lstStyle/>
                        <a:p>
                          <a:pPr algn="l">
                            <a:defRPr sz="1800" b="1"/>
                          </a:pPr>
                          <a:r>
                            <a:rPr b="0" dirty="0"/>
                            <a:t>As is typical, we must apply some of the field properties in order to solve the equation.</a:t>
                          </a:r>
                          <a:r>
                            <a:rPr lang="en-US" b="0" dirty="0"/>
                            <a:t> The </a:t>
                          </a:r>
                          <a:endParaRPr b="0" dirty="0"/>
                        </a:p>
                        <a:p>
                          <a:pPr algn="l">
                            <a:defRPr sz="1800" b="1"/>
                          </a:pPr>
                          <a:r>
                            <a:rPr b="0" dirty="0"/>
                            <a:t>distributive property</a:t>
                          </a:r>
                          <a:r>
                            <a:rPr lang="en-US" b="0" dirty="0"/>
                            <a:t> leads to the second equation. </a:t>
                          </a:r>
                          <a:r>
                            <a:rPr b="0" dirty="0"/>
                            <a:t>Combining like terms</a:t>
                          </a:r>
                          <a:r>
                            <a:rPr lang="en-US" b="0" dirty="0"/>
                            <a:t> lead to the third.</a:t>
                          </a:r>
                          <a:endParaRPr b="0" dirty="0"/>
                        </a:p>
                      </a:txBody>
                      <a:tcPr/>
                    </a:tc>
                    <a:extLst>
                      <a:ext uri="{0D108BD9-81ED-4DB2-BD59-A6C34878D82A}">
                        <a16:rowId xmlns:a16="http://schemas.microsoft.com/office/drawing/2014/main" val="10000"/>
                      </a:ext>
                    </a:extLst>
                  </a:tr>
                  <a:tr h="370840">
                    <a:tc>
                      <a:txBody>
                        <a:bodyPr/>
                        <a:lstStyle/>
                        <a:p>
                          <a:pPr algn="r">
                            <a:defRPr sz="1800"/>
                          </a:pPr>
                          <a:r>
                            <a:rPr sz="2200" dirty="0"/>
                            <a:t>​</a:t>
                          </a:r>
                          <a14:m>
                            <m:oMath xmlns:m="http://schemas.openxmlformats.org/officeDocument/2006/math">
                              <m:r>
                                <a:rPr sz="2200">
                                  <a:latin typeface="Cambria Math"/>
                                </a:rPr>
                                <m:t>3</m:t>
                              </m:r>
                              <m:r>
                                <a:rPr sz="2200">
                                  <a:latin typeface="Cambria Math"/>
                                </a:rPr>
                                <m:t>𝑥</m:t>
                              </m:r>
                              <m:r>
                                <a:rPr sz="2200">
                                  <a:latin typeface="Cambria Math"/>
                                </a:rPr>
                                <m:t>−6+7</m:t>
                              </m:r>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=1−2</m:t>
                              </m:r>
                              <m:r>
                                <a:rPr sz="2200">
                                  <a:latin typeface="Cambria Math"/>
                                </a:rPr>
                                <m:t>𝑥</m:t>
                              </m:r>
                              <m:r>
                                <a:rPr sz="2200">
                                  <a:latin typeface="Cambria Math"/>
                                </a:rPr>
                                <m:t>−1</m:t>
                              </m:r>
                            </m:oMath>
                          </a14:m>
                          <a:endParaRPr sz="2200" dirty="0"/>
                        </a:p>
                      </a:txBody>
                      <a:tcPr anchor="ctr"/>
                    </a:tc>
                    <a:tc vMerge="1">
                      <a:txBody>
                        <a:bodyPr/>
                        <a:lstStyle/>
                        <a:p>
                          <a:pPr algn="l">
                            <a:defRPr sz="1800" b="1"/>
                          </a:pPr>
                          <a:endParaRPr b="0" dirty="0"/>
                        </a:p>
                      </a:txBody>
                      <a:tcPr/>
                    </a:tc>
                    <a:extLst>
                      <a:ext uri="{0D108BD9-81ED-4DB2-BD59-A6C34878D82A}">
                        <a16:rowId xmlns:a16="http://schemas.microsoft.com/office/drawing/2014/main" val="10001"/>
                      </a:ext>
                    </a:extLst>
                  </a:tr>
                  <a:tr h="370840">
                    <a:tc>
                      <a:txBody>
                        <a:bodyPr/>
                        <a:lstStyle/>
                        <a:p>
                          <a:pPr algn="r">
                            <a:defRPr sz="1800"/>
                          </a:pPr>
                          <a:r>
                            <a:rPr sz="2200"/>
                            <a:t>​</a:t>
                          </a:r>
                          <a14:m>
                            <m:oMath xmlns:m="http://schemas.openxmlformats.org/officeDocument/2006/math">
                              <m:r>
                                <a:rPr sz="2200">
                                  <a:latin typeface="Cambria Math"/>
                                </a:rPr>
                                <m:t>10</m:t>
                              </m:r>
                              <m:r>
                                <a:rPr sz="2200">
                                  <a:latin typeface="Cambria Math"/>
                                </a:rPr>
                                <m:t>𝑥</m:t>
                              </m:r>
                              <m:r>
                                <a:rPr sz="2200">
                                  <a:latin typeface="Cambria Math"/>
                                </a:rPr>
                                <m:t>−6</m:t>
                              </m:r>
                            </m:oMath>
                          </a14:m>
                          <a:endParaRPr sz="2200"/>
                        </a:p>
                      </a:txBody>
                      <a:tcPr anchor="ctr"/>
                    </a:tc>
                    <a:tc>
                      <a:txBody>
                        <a:bodyPr/>
                        <a:lstStyle/>
                        <a:p>
                          <a:pPr algn="l">
                            <a:defRPr sz="1800"/>
                          </a:pPr>
                          <a:r>
                            <a:rPr sz="2200"/>
                            <a:t>​</a:t>
                          </a:r>
                          <a14:m>
                            <m:oMath xmlns:m="http://schemas.openxmlformats.org/officeDocument/2006/math">
                              <m:r>
                                <a:rPr sz="2200">
                                  <a:latin typeface="Cambria Math"/>
                                </a:rPr>
                                <m:t>=−2</m:t>
                              </m:r>
                              <m:r>
                                <a:rPr sz="2200">
                                  <a:latin typeface="Cambria Math"/>
                                </a:rPr>
                                <m:t>𝑥</m:t>
                              </m:r>
                            </m:oMath>
                          </a14:m>
                          <a:endParaRPr sz="2200"/>
                        </a:p>
                      </a:txBody>
                      <a:tcPr anchor="ctr"/>
                    </a:tc>
                    <a:tc vMerge="1">
                      <a:txBody>
                        <a:bodyPr/>
                        <a:lstStyle/>
                        <a:p>
                          <a:pPr algn="l">
                            <a:defRPr sz="1800" b="1"/>
                          </a:pPr>
                          <a:endParaRPr b="0" dirty="0"/>
                        </a:p>
                      </a:txBody>
                      <a:tcPr/>
                    </a:tc>
                    <a:extLst>
                      <a:ext uri="{0D108BD9-81ED-4DB2-BD59-A6C34878D82A}">
                        <a16:rowId xmlns:a16="http://schemas.microsoft.com/office/drawing/2014/main" val="10002"/>
                      </a:ext>
                    </a:extLst>
                  </a:tr>
                  <a:tr h="370840">
                    <a:tc>
                      <a:txBody>
                        <a:bodyPr/>
                        <a:lstStyle/>
                        <a:p>
                          <a:pPr algn="r">
                            <a:defRPr sz="1800"/>
                          </a:pPr>
                          <a:r>
                            <a:rPr sz="2200"/>
                            <a:t>​</a:t>
                          </a:r>
                          <a14:m>
                            <m:oMath xmlns:m="http://schemas.openxmlformats.org/officeDocument/2006/math">
                              <m:r>
                                <a:rPr sz="2200">
                                  <a:latin typeface="Cambria Math"/>
                                </a:rPr>
                                <m:t>12</m:t>
                              </m:r>
                              <m:r>
                                <a:rPr sz="2200">
                                  <a:latin typeface="Cambria Math"/>
                                </a:rPr>
                                <m:t>𝑥</m:t>
                              </m:r>
                              <m:r>
                                <a:rPr sz="2200">
                                  <a:latin typeface="Cambria Math"/>
                                </a:rPr>
                                <m:t>−6</m:t>
                              </m:r>
                            </m:oMath>
                          </a14:m>
                          <a:endParaRPr sz="2200"/>
                        </a:p>
                      </a:txBody>
                      <a:tcPr anchor="ctr"/>
                    </a:tc>
                    <a:tc>
                      <a:txBody>
                        <a:bodyPr/>
                        <a:lstStyle/>
                        <a:p>
                          <a:pPr algn="l">
                            <a:defRPr sz="1800"/>
                          </a:pPr>
                          <a:r>
                            <a:rPr sz="2200" dirty="0"/>
                            <a:t>​</a:t>
                          </a:r>
                          <a14:m>
                            <m:oMath xmlns:m="http://schemas.openxmlformats.org/officeDocument/2006/math">
                              <m:r>
                                <a:rPr sz="2200">
                                  <a:latin typeface="Cambria Math"/>
                                </a:rPr>
                                <m:t>=0</m:t>
                              </m:r>
                            </m:oMath>
                          </a14:m>
                          <a:endParaRPr sz="2200" dirty="0"/>
                        </a:p>
                      </a:txBody>
                      <a:tcPr anchor="ctr"/>
                    </a:tc>
                    <a:tc vMerge="1">
                      <a:txBody>
                        <a:bodyPr/>
                        <a:lstStyle/>
                        <a:p>
                          <a:pPr algn="l"/>
                          <a:endParaRPr b="0" dirty="0"/>
                        </a:p>
                      </a:txBody>
                      <a:tcPr/>
                    </a:tc>
                    <a:extLst>
                      <a:ext uri="{0D108BD9-81ED-4DB2-BD59-A6C34878D82A}">
                        <a16:rowId xmlns:a16="http://schemas.microsoft.com/office/drawing/2014/main" val="10003"/>
                      </a:ext>
                    </a:extLst>
                  </a:tr>
                  <a:tr h="370840">
                    <a:tc>
                      <a:txBody>
                        <a:bodyPr/>
                        <a:lstStyle/>
                        <a:p>
                          <a:pPr algn="r">
                            <a:defRPr sz="1800"/>
                          </a:pPr>
                          <a:r>
                            <a:rPr sz="2200"/>
                            <a:t>​</a:t>
                          </a:r>
                          <a14:m>
                            <m:oMath xmlns:m="http://schemas.openxmlformats.org/officeDocument/2006/math">
                              <m:r>
                                <a:rPr sz="2200">
                                  <a:latin typeface="Cambria Math"/>
                                </a:rPr>
                                <m:t>12</m:t>
                              </m:r>
                              <m:r>
                                <a:rPr sz="2200">
                                  <a:latin typeface="Cambria Math"/>
                                </a:rPr>
                                <m:t>𝑥</m:t>
                              </m:r>
                            </m:oMath>
                          </a14:m>
                          <a:endParaRPr sz="2200"/>
                        </a:p>
                      </a:txBody>
                      <a:tcPr anchor="ctr"/>
                    </a:tc>
                    <a:tc>
                      <a:txBody>
                        <a:bodyPr/>
                        <a:lstStyle/>
                        <a:p>
                          <a:pPr algn="l">
                            <a:defRPr sz="1800"/>
                          </a:pPr>
                          <a:r>
                            <a:rPr sz="2200" dirty="0"/>
                            <a:t>​</a:t>
                          </a:r>
                          <a14:m>
                            <m:oMath xmlns:m="http://schemas.openxmlformats.org/officeDocument/2006/math">
                              <m:r>
                                <a:rPr sz="2200">
                                  <a:latin typeface="Cambria Math"/>
                                </a:rPr>
                                <m:t>=6</m:t>
                              </m:r>
                            </m:oMath>
                          </a14:m>
                          <a:endParaRPr sz="2200" dirty="0"/>
                        </a:p>
                      </a:txBody>
                      <a:tcPr anchor="ctr"/>
                    </a:tc>
                    <a:tc>
                      <a:txBody>
                        <a:bodyPr/>
                        <a:lstStyle/>
                        <a:p>
                          <a:pPr algn="l"/>
                          <a:endParaRPr b="0" dirty="0"/>
                        </a:p>
                      </a:txBody>
                      <a:tcPr/>
                    </a:tc>
                    <a:extLst>
                      <a:ext uri="{0D108BD9-81ED-4DB2-BD59-A6C34878D82A}">
                        <a16:rowId xmlns:a16="http://schemas.microsoft.com/office/drawing/2014/main" val="10004"/>
                      </a:ext>
                    </a:extLst>
                  </a:tr>
                  <a:tr h="370840">
                    <a:tc>
                      <a:txBody>
                        <a:bodyPr/>
                        <a:lstStyle/>
                        <a:p>
                          <a:pPr algn="r">
                            <a:defRPr sz="1800"/>
                          </a:pPr>
                          <a:r>
                            <a:rPr lang="en-US" sz="2200" dirty="0"/>
                            <a:t> </a:t>
                          </a:r>
                          <a14:m>
                            <m:oMath xmlns:m="http://schemas.openxmlformats.org/officeDocument/2006/math">
                              <m:r>
                                <a:rPr sz="2200">
                                  <a:latin typeface="Cambria Math"/>
                                </a:rPr>
                                <m:t>𝑥</m:t>
                              </m:r>
                            </m:oMath>
                          </a14:m>
                          <a:endParaRPr sz="2200" dirty="0"/>
                        </a:p>
                      </a:txBody>
                      <a:tcPr anchor="ctr"/>
                    </a:tc>
                    <a:tc>
                      <a:txBody>
                        <a:bodyPr/>
                        <a:lstStyle/>
                        <a:p>
                          <a:pPr algn="l">
                            <a:defRPr sz="1800"/>
                          </a:pPr>
                          <a:r>
                            <a:rPr sz="2200" dirty="0"/>
                            <a:t>​</a:t>
                          </a:r>
                          <a14:m>
                            <m:oMath xmlns:m="http://schemas.openxmlformats.org/officeDocument/2006/math">
                              <m:r>
                                <a:rPr sz="2200">
                                  <a:latin typeface="Cambria Math"/>
                                </a:rPr>
                                <m:t>=</m:t>
                              </m:r>
                              <m:f>
                                <m:fPr>
                                  <m:ctrlPr>
                                    <a:rPr sz="2200" i="1">
                                      <a:latin typeface="Cambria Math" panose="02040503050406030204" pitchFamily="18" charset="0"/>
                                    </a:rPr>
                                  </m:ctrlPr>
                                </m:fPr>
                                <m:num>
                                  <m:r>
                                    <a:rPr sz="2200">
                                      <a:latin typeface="Cambria Math"/>
                                    </a:rPr>
                                    <m:t>1</m:t>
                                  </m:r>
                                </m:num>
                                <m:den>
                                  <m:r>
                                    <a:rPr sz="2200">
                                      <a:latin typeface="Cambria Math"/>
                                    </a:rPr>
                                    <m:t>2</m:t>
                                  </m:r>
                                </m:den>
                              </m:f>
                            </m:oMath>
                          </a14:m>
                          <a:endParaRPr sz="2200" dirty="0"/>
                        </a:p>
                      </a:txBody>
                      <a:tcPr anchor="ctr"/>
                    </a:tc>
                    <a:tc>
                      <a:txBody>
                        <a:bodyPr/>
                        <a:lstStyle/>
                        <a:p>
                          <a:pPr algn="l">
                            <a:defRPr sz="1800" b="1"/>
                          </a:pPr>
                          <a:r>
                            <a:rPr b="0" dirty="0"/>
                            <a:t>The cancellation properties then allow us to complete the process and solve the equation.</a:t>
                          </a:r>
                        </a:p>
                      </a:txBody>
                      <a:tcPr/>
                    </a:tc>
                    <a:extLst>
                      <a:ext uri="{0D108BD9-81ED-4DB2-BD59-A6C34878D82A}">
                        <a16:rowId xmlns:a16="http://schemas.microsoft.com/office/drawing/2014/main" val="10005"/>
                      </a:ext>
                    </a:extLst>
                  </a:tr>
                </a:tbl>
              </a:graphicData>
            </a:graphic>
          </p:graphicFrame>
        </mc:Choice>
        <mc:Fallback xmlns="">
          <p:graphicFrame>
            <p:nvGraphicFramePr>
              <p:cNvPr id="4" name="Table Placeholder 2">
                <a:extLst>
                  <a:ext uri="{FF2B5EF4-FFF2-40B4-BE49-F238E27FC236}">
                    <a16:creationId xmlns:a16="http://schemas.microsoft.com/office/drawing/2014/main" id="{29044762-DE82-4D4D-99AC-5080A38EE5E8}"/>
                  </a:ext>
                </a:extLst>
              </p:cNvPr>
              <p:cNvGraphicFramePr>
                <a:graphicFrameLocks/>
              </p:cNvGraphicFramePr>
              <p:nvPr>
                <p:extLst>
                  <p:ext uri="{D42A27DB-BD31-4B8C-83A1-F6EECF244321}">
                    <p14:modId xmlns:p14="http://schemas.microsoft.com/office/powerpoint/2010/main" val="1634705613"/>
                  </p:ext>
                </p:extLst>
              </p:nvPr>
            </p:nvGraphicFramePr>
            <p:xfrm>
              <a:off x="875211" y="1524000"/>
              <a:ext cx="7848600" cy="3214497"/>
            </p:xfrm>
            <a:graphic>
              <a:graphicData uri="http://schemas.openxmlformats.org/drawingml/2006/table">
                <a:tbl>
                  <a:tblPr firstRow="1" bandRow="1">
                    <a:tableStyleId>{2D5ABB26-0587-4C30-8999-92F81FD0307C}</a:tableStyleId>
                  </a:tblPr>
                  <a:tblGrid>
                    <a:gridCol w="2020389">
                      <a:extLst>
                        <a:ext uri="{9D8B030D-6E8A-4147-A177-3AD203B41FA5}">
                          <a16:colId xmlns:a16="http://schemas.microsoft.com/office/drawing/2014/main" val="20000"/>
                        </a:ext>
                      </a:extLst>
                    </a:gridCol>
                    <a:gridCol w="2590800">
                      <a:extLst>
                        <a:ext uri="{9D8B030D-6E8A-4147-A177-3AD203B41FA5}">
                          <a16:colId xmlns:a16="http://schemas.microsoft.com/office/drawing/2014/main" val="20001"/>
                        </a:ext>
                      </a:extLst>
                    </a:gridCol>
                    <a:gridCol w="3237411">
                      <a:extLst>
                        <a:ext uri="{9D8B030D-6E8A-4147-A177-3AD203B41FA5}">
                          <a16:colId xmlns:a16="http://schemas.microsoft.com/office/drawing/2014/main" val="20002"/>
                        </a:ext>
                      </a:extLst>
                    </a:gridCol>
                  </a:tblGrid>
                  <a:tr h="593217">
                    <a:tc>
                      <a:txBody>
                        <a:bodyPr/>
                        <a:lstStyle/>
                        <a:p>
                          <a:endParaRPr lang="en-US"/>
                        </a:p>
                      </a:txBody>
                      <a:tcPr anchor="ctr">
                        <a:blipFill>
                          <a:blip r:embed="rId2"/>
                          <a:stretch>
                            <a:fillRect t="-5155" r="-288253" b="-459794"/>
                          </a:stretch>
                        </a:blipFill>
                      </a:tcPr>
                    </a:tc>
                    <a:tc>
                      <a:txBody>
                        <a:bodyPr/>
                        <a:lstStyle/>
                        <a:p>
                          <a:endParaRPr lang="en-US"/>
                        </a:p>
                      </a:txBody>
                      <a:tcPr anchor="ctr">
                        <a:blipFill>
                          <a:blip r:embed="rId2"/>
                          <a:stretch>
                            <a:fillRect l="-78118" t="-5155" r="-125176" b="-459794"/>
                          </a:stretch>
                        </a:blipFill>
                      </a:tcPr>
                    </a:tc>
                    <a:tc rowSpan="4">
                      <a:txBody>
                        <a:bodyPr/>
                        <a:lstStyle/>
                        <a:p>
                          <a:pPr algn="l">
                            <a:defRPr sz="1800" b="1"/>
                          </a:pPr>
                          <a:r>
                            <a:rPr b="0" dirty="0"/>
                            <a:t>As is typical, we must apply some of the field properties in order to solve the equation.</a:t>
                          </a:r>
                          <a:r>
                            <a:rPr lang="en-US" b="0" dirty="0"/>
                            <a:t> The </a:t>
                          </a:r>
                          <a:endParaRPr b="0" dirty="0"/>
                        </a:p>
                        <a:p>
                          <a:pPr algn="l">
                            <a:defRPr sz="1800" b="1"/>
                          </a:pPr>
                          <a:r>
                            <a:rPr b="0" dirty="0"/>
                            <a:t>distributive property</a:t>
                          </a:r>
                          <a:r>
                            <a:rPr lang="en-US" b="0" dirty="0"/>
                            <a:t> leads to the second equation. </a:t>
                          </a:r>
                          <a:r>
                            <a:rPr b="0" dirty="0"/>
                            <a:t>Combining like terms</a:t>
                          </a:r>
                          <a:r>
                            <a:rPr lang="en-US" b="0" dirty="0"/>
                            <a:t> lead to the third.</a:t>
                          </a:r>
                          <a:endParaRPr b="0" dirty="0"/>
                        </a:p>
                      </a:txBody>
                      <a:tcPr/>
                    </a:tc>
                    <a:extLst>
                      <a:ext uri="{0D108BD9-81ED-4DB2-BD59-A6C34878D82A}">
                        <a16:rowId xmlns:a16="http://schemas.microsoft.com/office/drawing/2014/main" val="10000"/>
                      </a:ext>
                    </a:extLst>
                  </a:tr>
                  <a:tr h="426720">
                    <a:tc>
                      <a:txBody>
                        <a:bodyPr/>
                        <a:lstStyle/>
                        <a:p>
                          <a:endParaRPr lang="en-US"/>
                        </a:p>
                      </a:txBody>
                      <a:tcPr anchor="ctr">
                        <a:blipFill>
                          <a:blip r:embed="rId2"/>
                          <a:stretch>
                            <a:fillRect t="-143662" r="-288253" b="-528169"/>
                          </a:stretch>
                        </a:blipFill>
                      </a:tcPr>
                    </a:tc>
                    <a:tc>
                      <a:txBody>
                        <a:bodyPr/>
                        <a:lstStyle/>
                        <a:p>
                          <a:endParaRPr lang="en-US"/>
                        </a:p>
                      </a:txBody>
                      <a:tcPr anchor="ctr">
                        <a:blipFill>
                          <a:blip r:embed="rId2"/>
                          <a:stretch>
                            <a:fillRect l="-78118" t="-143662" r="-125176" b="-528169"/>
                          </a:stretch>
                        </a:blipFill>
                      </a:tcPr>
                    </a:tc>
                    <a:tc vMerge="1">
                      <a:txBody>
                        <a:bodyPr/>
                        <a:lstStyle/>
                        <a:p>
                          <a:pPr algn="l">
                            <a:defRPr sz="1800" b="1"/>
                          </a:pPr>
                          <a:endParaRPr b="0" dirty="0"/>
                        </a:p>
                      </a:txBody>
                      <a:tcPr/>
                    </a:tc>
                    <a:extLst>
                      <a:ext uri="{0D108BD9-81ED-4DB2-BD59-A6C34878D82A}">
                        <a16:rowId xmlns:a16="http://schemas.microsoft.com/office/drawing/2014/main" val="10001"/>
                      </a:ext>
                    </a:extLst>
                  </a:tr>
                  <a:tr h="426720">
                    <a:tc>
                      <a:txBody>
                        <a:bodyPr/>
                        <a:lstStyle/>
                        <a:p>
                          <a:endParaRPr lang="en-US"/>
                        </a:p>
                      </a:txBody>
                      <a:tcPr anchor="ctr">
                        <a:blipFill>
                          <a:blip r:embed="rId2"/>
                          <a:stretch>
                            <a:fillRect t="-247143" r="-288253" b="-435714"/>
                          </a:stretch>
                        </a:blipFill>
                      </a:tcPr>
                    </a:tc>
                    <a:tc>
                      <a:txBody>
                        <a:bodyPr/>
                        <a:lstStyle/>
                        <a:p>
                          <a:endParaRPr lang="en-US"/>
                        </a:p>
                      </a:txBody>
                      <a:tcPr anchor="ctr">
                        <a:blipFill>
                          <a:blip r:embed="rId2"/>
                          <a:stretch>
                            <a:fillRect l="-78118" t="-247143" r="-125176" b="-435714"/>
                          </a:stretch>
                        </a:blipFill>
                      </a:tcPr>
                    </a:tc>
                    <a:tc vMerge="1">
                      <a:txBody>
                        <a:bodyPr/>
                        <a:lstStyle/>
                        <a:p>
                          <a:pPr algn="l">
                            <a:defRPr sz="1800" b="1"/>
                          </a:pPr>
                          <a:endParaRPr b="0" dirty="0"/>
                        </a:p>
                      </a:txBody>
                      <a:tcPr/>
                    </a:tc>
                    <a:extLst>
                      <a:ext uri="{0D108BD9-81ED-4DB2-BD59-A6C34878D82A}">
                        <a16:rowId xmlns:a16="http://schemas.microsoft.com/office/drawing/2014/main" val="10002"/>
                      </a:ext>
                    </a:extLst>
                  </a:tr>
                  <a:tr h="426720">
                    <a:tc>
                      <a:txBody>
                        <a:bodyPr/>
                        <a:lstStyle/>
                        <a:p>
                          <a:endParaRPr lang="en-US"/>
                        </a:p>
                      </a:txBody>
                      <a:tcPr anchor="ctr">
                        <a:blipFill>
                          <a:blip r:embed="rId2"/>
                          <a:stretch>
                            <a:fillRect t="-347143" r="-288253" b="-335714"/>
                          </a:stretch>
                        </a:blipFill>
                      </a:tcPr>
                    </a:tc>
                    <a:tc>
                      <a:txBody>
                        <a:bodyPr/>
                        <a:lstStyle/>
                        <a:p>
                          <a:endParaRPr lang="en-US"/>
                        </a:p>
                      </a:txBody>
                      <a:tcPr anchor="ctr">
                        <a:blipFill>
                          <a:blip r:embed="rId2"/>
                          <a:stretch>
                            <a:fillRect l="-78118" t="-347143" r="-125176" b="-335714"/>
                          </a:stretch>
                        </a:blipFill>
                      </a:tcPr>
                    </a:tc>
                    <a:tc vMerge="1">
                      <a:txBody>
                        <a:bodyPr/>
                        <a:lstStyle/>
                        <a:p>
                          <a:pPr algn="l"/>
                          <a:endParaRPr b="0" dirty="0"/>
                        </a:p>
                      </a:txBody>
                      <a:tcPr/>
                    </a:tc>
                    <a:extLst>
                      <a:ext uri="{0D108BD9-81ED-4DB2-BD59-A6C34878D82A}">
                        <a16:rowId xmlns:a16="http://schemas.microsoft.com/office/drawing/2014/main" val="10003"/>
                      </a:ext>
                    </a:extLst>
                  </a:tr>
                  <a:tr h="426720">
                    <a:tc>
                      <a:txBody>
                        <a:bodyPr/>
                        <a:lstStyle/>
                        <a:p>
                          <a:endParaRPr lang="en-US"/>
                        </a:p>
                      </a:txBody>
                      <a:tcPr anchor="ctr">
                        <a:blipFill>
                          <a:blip r:embed="rId2"/>
                          <a:stretch>
                            <a:fillRect t="-447143" r="-288253" b="-235714"/>
                          </a:stretch>
                        </a:blipFill>
                      </a:tcPr>
                    </a:tc>
                    <a:tc>
                      <a:txBody>
                        <a:bodyPr/>
                        <a:lstStyle/>
                        <a:p>
                          <a:endParaRPr lang="en-US"/>
                        </a:p>
                      </a:txBody>
                      <a:tcPr anchor="ctr">
                        <a:blipFill>
                          <a:blip r:embed="rId2"/>
                          <a:stretch>
                            <a:fillRect l="-78118" t="-447143" r="-125176" b="-235714"/>
                          </a:stretch>
                        </a:blipFill>
                      </a:tcPr>
                    </a:tc>
                    <a:tc>
                      <a:txBody>
                        <a:bodyPr/>
                        <a:lstStyle/>
                        <a:p>
                          <a:pPr algn="l"/>
                          <a:endParaRPr b="0" dirty="0"/>
                        </a:p>
                      </a:txBody>
                      <a:tcPr/>
                    </a:tc>
                    <a:extLst>
                      <a:ext uri="{0D108BD9-81ED-4DB2-BD59-A6C34878D82A}">
                        <a16:rowId xmlns:a16="http://schemas.microsoft.com/office/drawing/2014/main" val="10004"/>
                      </a:ext>
                    </a:extLst>
                  </a:tr>
                  <a:tr h="914400">
                    <a:tc>
                      <a:txBody>
                        <a:bodyPr/>
                        <a:lstStyle/>
                        <a:p>
                          <a:endParaRPr lang="en-US"/>
                        </a:p>
                      </a:txBody>
                      <a:tcPr anchor="ctr">
                        <a:blipFill>
                          <a:blip r:embed="rId2"/>
                          <a:stretch>
                            <a:fillRect t="-255333" r="-288253" b="-10000"/>
                          </a:stretch>
                        </a:blipFill>
                      </a:tcPr>
                    </a:tc>
                    <a:tc>
                      <a:txBody>
                        <a:bodyPr/>
                        <a:lstStyle/>
                        <a:p>
                          <a:endParaRPr lang="en-US"/>
                        </a:p>
                      </a:txBody>
                      <a:tcPr anchor="ctr">
                        <a:blipFill>
                          <a:blip r:embed="rId2"/>
                          <a:stretch>
                            <a:fillRect l="-78118" t="-255333" r="-125176" b="-10000"/>
                          </a:stretch>
                        </a:blipFill>
                      </a:tcPr>
                    </a:tc>
                    <a:tc>
                      <a:txBody>
                        <a:bodyPr/>
                        <a:lstStyle/>
                        <a:p>
                          <a:pPr algn="l">
                            <a:defRPr sz="1800" b="1"/>
                          </a:pPr>
                          <a:r>
                            <a:rPr b="0" dirty="0"/>
                            <a:t>The cancellation properties then allow us to complete the process and solve the equation.</a:t>
                          </a:r>
                        </a:p>
                      </a:txBody>
                      <a:tcP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597B7-98D2-68C5-4DA6-4EA4C5F54BF3}"/>
              </a:ext>
            </a:extLst>
          </p:cNvPr>
          <p:cNvSpPr>
            <a:spLocks noGrp="1"/>
          </p:cNvSpPr>
          <p:nvPr>
            <p:ph type="title"/>
          </p:nvPr>
        </p:nvSpPr>
        <p:spPr/>
        <p:txBody>
          <a:bodyPr/>
          <a:lstStyle/>
          <a:p>
            <a:r>
              <a:rPr lang="en-US" dirty="0"/>
              <a:t>Example 2: Technology</a:t>
            </a:r>
            <a:endParaRPr lang="en-IN" dirty="0"/>
          </a:p>
        </p:txBody>
      </p:sp>
      <p:sp>
        <p:nvSpPr>
          <p:cNvPr id="8" name="TextBox 7">
            <a:extLst>
              <a:ext uri="{FF2B5EF4-FFF2-40B4-BE49-F238E27FC236}">
                <a16:creationId xmlns:a16="http://schemas.microsoft.com/office/drawing/2014/main" id="{F0682B74-C98F-EC0A-A67C-898308FD0665}"/>
              </a:ext>
            </a:extLst>
          </p:cNvPr>
          <p:cNvSpPr txBox="1">
            <a:spLocks noChangeArrowheads="1"/>
          </p:cNvSpPr>
          <p:nvPr/>
        </p:nvSpPr>
        <p:spPr>
          <a:xfrm>
            <a:off x="457200" y="1107142"/>
            <a:ext cx="8229600" cy="4724400"/>
          </a:xfrm>
          <a:prstGeom prst="rect">
            <a:avLst/>
          </a:prstGeom>
          <a:noFill/>
          <a:ln w="28575">
            <a:solidFill>
              <a:srgbClr val="FF0000"/>
            </a:solidFill>
          </a:ln>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eaLnBrk="0" hangingPunct="0">
              <a:buNone/>
              <a:tabLst>
                <a:tab pos="520700" algn="l"/>
                <a:tab pos="977900" algn="l"/>
              </a:tabLst>
            </a:pPr>
            <a:endParaRPr lang="en-US" sz="2800" dirty="0"/>
          </a:p>
          <a:p>
            <a:pPr marL="0" indent="0" eaLnBrk="0" hangingPunct="0">
              <a:buNone/>
              <a:tabLst>
                <a:tab pos="520700" algn="l"/>
                <a:tab pos="977900" algn="l"/>
              </a:tabLst>
            </a:pPr>
            <a:endParaRPr lang="en-US" sz="2800" dirty="0"/>
          </a:p>
          <a:p>
            <a:pPr marL="0" indent="0" eaLnBrk="0" hangingPunct="0">
              <a:buNone/>
              <a:tabLst>
                <a:tab pos="520700" algn="l"/>
                <a:tab pos="977900" algn="l"/>
              </a:tabLst>
            </a:pPr>
            <a:endParaRPr lang="en-US" sz="2800" dirty="0"/>
          </a:p>
          <a:p>
            <a:pPr marL="0" indent="0" eaLnBrk="0" hangingPunct="0">
              <a:buNone/>
              <a:tabLst>
                <a:tab pos="520700" algn="l"/>
                <a:tab pos="977900" algn="l"/>
              </a:tabLst>
            </a:pPr>
            <a:endParaRPr lang="en-US" sz="2800" dirty="0"/>
          </a:p>
          <a:p>
            <a:pPr marL="0" indent="0" eaLnBrk="0" hangingPunct="0">
              <a:buNone/>
              <a:tabLst>
                <a:tab pos="520700" algn="l"/>
                <a:tab pos="977900" algn="l"/>
              </a:tabLst>
            </a:pPr>
            <a:endParaRPr lang="en-US" sz="2800" dirty="0"/>
          </a:p>
          <a:p>
            <a:pPr marL="0" indent="0" eaLnBrk="0" hangingPunct="0">
              <a:buNone/>
              <a:tabLst>
                <a:tab pos="520700" algn="l"/>
                <a:tab pos="977900" algn="l"/>
              </a:tabLst>
            </a:pPr>
            <a:endParaRPr lang="en-US" sz="2800" dirty="0"/>
          </a:p>
        </p:txBody>
      </p:sp>
      <p:pic>
        <p:nvPicPr>
          <p:cNvPr id="4" name="Picture 3">
            <a:extLst>
              <a:ext uri="{FF2B5EF4-FFF2-40B4-BE49-F238E27FC236}">
                <a16:creationId xmlns:a16="http://schemas.microsoft.com/office/drawing/2014/main" id="{1D07C6D5-C1E1-C4FE-C87F-7956C0F95160}"/>
              </a:ext>
            </a:extLst>
          </p:cNvPr>
          <p:cNvPicPr>
            <a:picLocks noChangeAspect="1"/>
          </p:cNvPicPr>
          <p:nvPr/>
        </p:nvPicPr>
        <p:blipFill>
          <a:blip r:embed="rId2"/>
          <a:stretch>
            <a:fillRect/>
          </a:stretch>
        </p:blipFill>
        <p:spPr>
          <a:xfrm>
            <a:off x="1545344" y="1269000"/>
            <a:ext cx="2798056" cy="2160000"/>
          </a:xfrm>
          <a:prstGeom prst="rect">
            <a:avLst/>
          </a:prstGeom>
        </p:spPr>
      </p:pic>
      <p:pic>
        <p:nvPicPr>
          <p:cNvPr id="5" name="Picture 4">
            <a:extLst>
              <a:ext uri="{FF2B5EF4-FFF2-40B4-BE49-F238E27FC236}">
                <a16:creationId xmlns:a16="http://schemas.microsoft.com/office/drawing/2014/main" id="{D0E3E611-B94A-A267-A97A-8DC1ABFAFD48}"/>
              </a:ext>
            </a:extLst>
          </p:cNvPr>
          <p:cNvPicPr>
            <a:picLocks noChangeAspect="1"/>
          </p:cNvPicPr>
          <p:nvPr/>
        </p:nvPicPr>
        <p:blipFill>
          <a:blip r:embed="rId3"/>
          <a:stretch>
            <a:fillRect/>
          </a:stretch>
        </p:blipFill>
        <p:spPr>
          <a:xfrm>
            <a:off x="4800600" y="1269000"/>
            <a:ext cx="2798561" cy="2160000"/>
          </a:xfrm>
          <a:prstGeom prst="rect">
            <a:avLst/>
          </a:prstGeom>
        </p:spPr>
      </p:pic>
      <p:sp>
        <p:nvSpPr>
          <p:cNvPr id="7" name="TextBox 6">
            <a:extLst>
              <a:ext uri="{FF2B5EF4-FFF2-40B4-BE49-F238E27FC236}">
                <a16:creationId xmlns:a16="http://schemas.microsoft.com/office/drawing/2014/main" id="{991045F4-5DA5-111B-C243-E9B65D448A06}"/>
              </a:ext>
            </a:extLst>
          </p:cNvPr>
          <p:cNvSpPr txBox="1"/>
          <p:nvPr/>
        </p:nvSpPr>
        <p:spPr>
          <a:xfrm>
            <a:off x="457200" y="3446929"/>
            <a:ext cx="8229600" cy="2492990"/>
          </a:xfrm>
          <a:prstGeom prst="rect">
            <a:avLst/>
          </a:prstGeom>
          <a:noFill/>
        </p:spPr>
        <p:txBody>
          <a:bodyPr wrap="square">
            <a:spAutoFit/>
          </a:bodyPr>
          <a:lstStyle/>
          <a:p>
            <a:r>
              <a:rPr lang="en-US" sz="2600" dirty="0"/>
              <a:t>To access the equation solver on a TI-84 Plus CE, press </a:t>
            </a:r>
            <a:r>
              <a:rPr lang="en-US" sz="2600" cap="all" dirty="0">
                <a:latin typeface="Ti86pc" panose="020B0609020003040203" pitchFamily="49" charset="0"/>
              </a:rPr>
              <a:t>math</a:t>
            </a:r>
            <a:r>
              <a:rPr lang="en-US" sz="2600" dirty="0"/>
              <a:t> and then press the up arrow key to select the last option. Press </a:t>
            </a:r>
            <a:r>
              <a:rPr lang="en-US" sz="2600" cap="all" dirty="0">
                <a:latin typeface="Ti86pc" panose="020B0609020003040203" pitchFamily="49" charset="0"/>
              </a:rPr>
              <a:t>enter</a:t>
            </a:r>
            <a:r>
              <a:rPr lang="en-US" sz="2600" dirty="0"/>
              <a:t> to open it. For </a:t>
            </a:r>
            <a:r>
              <a:rPr lang="en-US" sz="2600" dirty="0">
                <a:latin typeface="Ti86pc" panose="020B0609020003040203" pitchFamily="49" charset="0"/>
              </a:rPr>
              <a:t>E1</a:t>
            </a:r>
            <a:r>
              <a:rPr lang="en-US" sz="2600" dirty="0"/>
              <a:t> enter the left-hand side of the equation, and for </a:t>
            </a:r>
            <a:r>
              <a:rPr lang="en-US" sz="2600" dirty="0">
                <a:latin typeface="Ti86pc" panose="020B0609020003040203" pitchFamily="49" charset="0"/>
              </a:rPr>
              <a:t>E2</a:t>
            </a:r>
            <a:r>
              <a:rPr lang="en-US" sz="2600" dirty="0"/>
              <a:t> enter the right-hand side of the equation. Press </a:t>
            </a:r>
            <a:r>
              <a:rPr lang="en-US" sz="2600" cap="all" dirty="0">
                <a:latin typeface="Ti86pc" panose="020B0609020003040203" pitchFamily="49" charset="0"/>
              </a:rPr>
              <a:t>graph</a:t>
            </a:r>
            <a:r>
              <a:rPr lang="en-US" sz="2600" dirty="0"/>
              <a:t> twice to select </a:t>
            </a:r>
            <a:r>
              <a:rPr lang="en-US" sz="2600" cap="all" dirty="0">
                <a:latin typeface="Ti86pc" panose="020B0609020003040203" pitchFamily="49" charset="0"/>
              </a:rPr>
              <a:t>OK</a:t>
            </a:r>
            <a:r>
              <a:rPr lang="en-US" sz="2600" dirty="0"/>
              <a:t> and then </a:t>
            </a:r>
            <a:r>
              <a:rPr lang="en-US" sz="2600" dirty="0">
                <a:latin typeface="Ti86pc" panose="020B0609020003040203" pitchFamily="49" charset="0"/>
              </a:rPr>
              <a:t>SOLVE</a:t>
            </a:r>
            <a:r>
              <a:rPr lang="en-US" sz="2600" dirty="0"/>
              <a:t>.</a:t>
            </a:r>
            <a:endParaRPr lang="en-IN" sz="2600" dirty="0"/>
          </a:p>
        </p:txBody>
      </p:sp>
    </p:spTree>
    <p:extLst>
      <p:ext uri="{BB962C8B-B14F-4D97-AF65-F5344CB8AC3E}">
        <p14:creationId xmlns:p14="http://schemas.microsoft.com/office/powerpoint/2010/main" val="3000272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a:extLst>
                  <a:ext uri="{FF2B5EF4-FFF2-40B4-BE49-F238E27FC236}">
                    <a16:creationId xmlns:a16="http://schemas.microsoft.com/office/drawing/2014/main" id="{D38BFE91-3ADE-4CE6-A5D6-6B47E18044B3}"/>
                  </a:ext>
                </a:extLst>
              </p:cNvPr>
              <p:cNvGraphicFramePr>
                <a:graphicFrameLocks/>
              </p:cNvGraphicFramePr>
              <p:nvPr>
                <p:extLst>
                  <p:ext uri="{D42A27DB-BD31-4B8C-83A1-F6EECF244321}">
                    <p14:modId xmlns:p14="http://schemas.microsoft.com/office/powerpoint/2010/main" val="730107723"/>
                  </p:ext>
                </p:extLst>
              </p:nvPr>
            </p:nvGraphicFramePr>
            <p:xfrm>
              <a:off x="914400" y="1106576"/>
              <a:ext cx="7696200" cy="173736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370840">
                    <a:tc>
                      <a:txBody>
                        <a:bodyPr/>
                        <a:lstStyle/>
                        <a:p>
                          <a:pPr algn="r">
                            <a:defRPr sz="1600"/>
                          </a:pPr>
                          <a:r>
                            <a:rPr sz="2200" dirty="0"/>
                            <a:t>​</a:t>
                          </a:r>
                          <a14:m>
                            <m:oMath xmlns:m="http://schemas.openxmlformats.org/officeDocument/2006/math">
                              <m:r>
                                <a:rPr sz="2200">
                                  <a:latin typeface="Cambria Math"/>
                                </a:rPr>
                                <m:t>3</m:t>
                              </m:r>
                              <m:r>
                                <a:rPr sz="2200">
                                  <a:latin typeface="Cambria Math"/>
                                </a:rPr>
                                <m:t>𝑥</m:t>
                              </m:r>
                              <m:r>
                                <a:rPr sz="2200">
                                  <a:latin typeface="Cambria Math"/>
                                </a:rPr>
                                <m:t>−7</m:t>
                              </m:r>
                            </m:oMath>
                          </a14:m>
                          <a:endParaRPr sz="2200" dirty="0"/>
                        </a:p>
                      </a:txBody>
                      <a:tcPr/>
                    </a:tc>
                    <a:tc>
                      <a:txBody>
                        <a:bodyPr/>
                        <a:lstStyle/>
                        <a:p>
                          <a:pPr algn="l"/>
                          <a:r>
                            <a:rPr sz="2200" dirty="0"/>
                            <a:t>​</a:t>
                          </a:r>
                          <a:r>
                            <a:rPr sz="2200" dirty="0">
                              <a:latin typeface="Cambria Math"/>
                            </a:rPr>
                            <a:t>=</a:t>
                          </a:r>
                        </a:p>
                      </a:txBody>
                      <a:tcPr/>
                    </a:tc>
                    <a:tc>
                      <a:txBody>
                        <a:bodyPr/>
                        <a:lstStyle/>
                        <a:p>
                          <a:pPr algn="l">
                            <a:defRPr sz="1600"/>
                          </a:pPr>
                          <a:r>
                            <a:rPr sz="2200"/>
                            <a:t>​</a:t>
                          </a:r>
                          <a14:m>
                            <m:oMath xmlns:m="http://schemas.openxmlformats.org/officeDocument/2006/math">
                              <m:r>
                                <a:rPr sz="2200">
                                  <a:latin typeface="Cambria Math"/>
                                </a:rPr>
                                <m:t>3</m:t>
                              </m:r>
                              <m:d>
                                <m:dPr>
                                  <m:ctrlPr>
                                    <a:rPr sz="2200" i="1">
                                      <a:latin typeface="Cambria Math" panose="02040503050406030204" pitchFamily="18" charset="0"/>
                                    </a:rPr>
                                  </m:ctrlPr>
                                </m:dPr>
                                <m:e>
                                  <m:r>
                                    <a:rPr sz="2200">
                                      <a:latin typeface="Cambria Math"/>
                                    </a:rPr>
                                    <m:t>𝑥</m:t>
                                  </m:r>
                                  <m:r>
                                    <a:rPr sz="2200">
                                      <a:latin typeface="Cambria Math"/>
                                    </a:rPr>
                                    <m:t>−2</m:t>
                                  </m:r>
                                </m:e>
                              </m:d>
                            </m:oMath>
                          </a14:m>
                          <a:endParaRPr sz="2200"/>
                        </a:p>
                      </a:txBody>
                      <a:tcPr/>
                    </a:tc>
                    <a:tc rowSpan="4">
                      <a:txBody>
                        <a:bodyPr/>
                        <a:lstStyle/>
                        <a:p>
                          <a:pPr algn="l">
                            <a:defRPr sz="1600" b="1"/>
                          </a:pPr>
                          <a:r>
                            <a:rPr lang="en-US" sz="1800" b="0" dirty="0"/>
                            <a:t>We first distribute, then add −3 and 7 to both sides in order to combine like terms. In this problem, however, the variable cancels out and we are left with a false statement.</a:t>
                          </a:r>
                          <a:endParaRPr sz="1800" b="0" dirty="0"/>
                        </a:p>
                      </a:txBody>
                      <a:tcPr/>
                    </a:tc>
                    <a:extLst>
                      <a:ext uri="{0D108BD9-81ED-4DB2-BD59-A6C34878D82A}">
                        <a16:rowId xmlns:a16="http://schemas.microsoft.com/office/drawing/2014/main" val="10000"/>
                      </a:ext>
                    </a:extLst>
                  </a:tr>
                  <a:tr h="0">
                    <a:tc>
                      <a:txBody>
                        <a:bodyPr/>
                        <a:lstStyle/>
                        <a:p>
                          <a:pPr algn="r">
                            <a:defRPr sz="1600"/>
                          </a:pPr>
                          <a:r>
                            <a:rPr sz="2200"/>
                            <a:t>​</a:t>
                          </a:r>
                          <a14:m>
                            <m:oMath xmlns:m="http://schemas.openxmlformats.org/officeDocument/2006/math">
                              <m:r>
                                <a:rPr sz="2200">
                                  <a:latin typeface="Cambria Math"/>
                                </a:rPr>
                                <m:t>3</m:t>
                              </m:r>
                              <m:r>
                                <a:rPr sz="2200">
                                  <a:latin typeface="Cambria Math"/>
                                </a:rPr>
                                <m:t>𝑥</m:t>
                              </m:r>
                              <m:r>
                                <a:rPr sz="2200">
                                  <a:latin typeface="Cambria Math"/>
                                </a:rPr>
                                <m:t>−7</m:t>
                              </m:r>
                            </m:oMath>
                          </a14:m>
                          <a:endParaRPr sz="2200"/>
                        </a:p>
                      </a:txBody>
                      <a:tcPr/>
                    </a:tc>
                    <a:tc>
                      <a:txBody>
                        <a:bodyPr/>
                        <a:lstStyle/>
                        <a:p>
                          <a:pPr algn="l"/>
                          <a:r>
                            <a:rPr sz="2200"/>
                            <a:t>​</a:t>
                          </a:r>
                          <a:r>
                            <a:rPr sz="2200">
                              <a:latin typeface="Cambria Math"/>
                            </a:rPr>
                            <a:t>=</a:t>
                          </a:r>
                        </a:p>
                      </a:txBody>
                      <a:tcPr/>
                    </a:tc>
                    <a:tc>
                      <a:txBody>
                        <a:bodyPr/>
                        <a:lstStyle/>
                        <a:p>
                          <a:pPr algn="l">
                            <a:defRPr sz="1600"/>
                          </a:pPr>
                          <a:r>
                            <a:rPr sz="2200"/>
                            <a:t>​</a:t>
                          </a:r>
                          <a14:m>
                            <m:oMath xmlns:m="http://schemas.openxmlformats.org/officeDocument/2006/math">
                              <m:r>
                                <a:rPr sz="2200">
                                  <a:latin typeface="Cambria Math"/>
                                </a:rPr>
                                <m:t>3</m:t>
                              </m:r>
                              <m:r>
                                <a:rPr sz="2200">
                                  <a:latin typeface="Cambria Math"/>
                                </a:rPr>
                                <m:t>𝑥</m:t>
                              </m:r>
                              <m:r>
                                <a:rPr sz="2200">
                                  <a:latin typeface="Cambria Math"/>
                                </a:rPr>
                                <m:t>−6</m:t>
                              </m:r>
                            </m:oMath>
                          </a14:m>
                          <a:endParaRPr sz="2200"/>
                        </a:p>
                      </a:txBody>
                      <a:tcPr/>
                    </a:tc>
                    <a:tc vMerge="1">
                      <a:txBody>
                        <a:bodyPr/>
                        <a:lstStyle/>
                        <a:p>
                          <a:pPr algn="l"/>
                          <a:endParaRPr dirty="0"/>
                        </a:p>
                      </a:txBody>
                      <a:tcPr/>
                    </a:tc>
                    <a:extLst>
                      <a:ext uri="{0D108BD9-81ED-4DB2-BD59-A6C34878D82A}">
                        <a16:rowId xmlns:a16="http://schemas.microsoft.com/office/drawing/2014/main" val="10001"/>
                      </a:ext>
                    </a:extLst>
                  </a:tr>
                  <a:tr h="370840">
                    <a:tc>
                      <a:txBody>
                        <a:bodyPr/>
                        <a:lstStyle/>
                        <a:p>
                          <a:pPr algn="r">
                            <a:defRPr sz="1600"/>
                          </a:pPr>
                          <a:r>
                            <a:rPr sz="2200" dirty="0"/>
                            <a:t>​</a:t>
                          </a:r>
                          <a14:m>
                            <m:oMath xmlns:m="http://schemas.openxmlformats.org/officeDocument/2006/math">
                              <m:r>
                                <a:rPr sz="2200">
                                  <a:latin typeface="Cambria Math"/>
                                </a:rPr>
                                <m:t>3</m:t>
                              </m:r>
                              <m:r>
                                <a:rPr sz="2200">
                                  <a:latin typeface="Cambria Math"/>
                                </a:rPr>
                                <m:t>𝑥</m:t>
                              </m:r>
                              <m:r>
                                <a:rPr sz="2200">
                                  <a:latin typeface="Cambria Math"/>
                                </a:rPr>
                                <m:t>−3</m:t>
                              </m:r>
                              <m:r>
                                <a:rPr sz="2200">
                                  <a:latin typeface="Cambria Math"/>
                                </a:rPr>
                                <m:t>𝑥</m:t>
                              </m:r>
                            </m:oMath>
                          </a14:m>
                          <a:endParaRPr sz="2200" dirty="0"/>
                        </a:p>
                      </a:txBody>
                      <a:tcPr/>
                    </a:tc>
                    <a:tc>
                      <a:txBody>
                        <a:bodyPr/>
                        <a:lstStyle/>
                        <a:p>
                          <a:pPr algn="l"/>
                          <a:r>
                            <a:rPr sz="2200" dirty="0"/>
                            <a:t>​</a:t>
                          </a:r>
                          <a:r>
                            <a:rPr sz="2200" dirty="0">
                              <a:latin typeface="Cambria Math"/>
                            </a:rPr>
                            <a:t>=</a:t>
                          </a:r>
                        </a:p>
                      </a:txBody>
                      <a:tcPr/>
                    </a:tc>
                    <a:tc>
                      <a:txBody>
                        <a:bodyPr/>
                        <a:lstStyle/>
                        <a:p>
                          <a:pPr algn="l">
                            <a:defRPr sz="1600"/>
                          </a:pPr>
                          <a:r>
                            <a:rPr sz="2200"/>
                            <a:t>​</a:t>
                          </a:r>
                          <a14:m>
                            <m:oMath xmlns:m="http://schemas.openxmlformats.org/officeDocument/2006/math">
                              <m:r>
                                <a:rPr sz="2200">
                                  <a:latin typeface="Cambria Math"/>
                                </a:rPr>
                                <m:t>−6+7</m:t>
                              </m:r>
                            </m:oMath>
                          </a14:m>
                          <a:endParaRPr sz="2200"/>
                        </a:p>
                      </a:txBody>
                      <a:tcPr/>
                    </a:tc>
                    <a:tc vMerge="1">
                      <a:txBody>
                        <a:bodyPr/>
                        <a:lstStyle/>
                        <a:p>
                          <a:pPr algn="l"/>
                          <a:endParaRPr dirty="0"/>
                        </a:p>
                      </a:txBody>
                      <a:tcPr/>
                    </a:tc>
                    <a:extLst>
                      <a:ext uri="{0D108BD9-81ED-4DB2-BD59-A6C34878D82A}">
                        <a16:rowId xmlns:a16="http://schemas.microsoft.com/office/drawing/2014/main" val="10002"/>
                      </a:ext>
                    </a:extLst>
                  </a:tr>
                  <a:tr h="370840">
                    <a:tc>
                      <a:txBody>
                        <a:bodyPr/>
                        <a:lstStyle/>
                        <a:p>
                          <a:pPr algn="r"/>
                          <a:r>
                            <a:rPr sz="2200" dirty="0"/>
                            <a:t>​</a:t>
                          </a:r>
                          <a:r>
                            <a:rPr sz="2200" dirty="0">
                              <a:latin typeface="Cambria Math"/>
                            </a:rPr>
                            <a:t>0</a:t>
                          </a:r>
                        </a:p>
                      </a:txBody>
                      <a:tcPr/>
                    </a:tc>
                    <a:tc>
                      <a:txBody>
                        <a:bodyPr/>
                        <a:lstStyle/>
                        <a:p>
                          <a:pPr algn="l"/>
                          <a:r>
                            <a:rPr sz="2200"/>
                            <a:t>​</a:t>
                          </a:r>
                          <a:r>
                            <a:rPr sz="2200">
                              <a:latin typeface="Cambria Math"/>
                            </a:rPr>
                            <a:t>=</a:t>
                          </a:r>
                        </a:p>
                      </a:txBody>
                      <a:tcPr/>
                    </a:tc>
                    <a:tc>
                      <a:txBody>
                        <a:bodyPr/>
                        <a:lstStyle/>
                        <a:p>
                          <a:pPr algn="l"/>
                          <a:r>
                            <a:rPr sz="2200" dirty="0"/>
                            <a:t>​</a:t>
                          </a:r>
                          <a:r>
                            <a:rPr sz="2200" dirty="0">
                              <a:latin typeface="Cambria Math"/>
                            </a:rPr>
                            <a:t>1</a:t>
                          </a:r>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a:extLst>
                  <a:ext uri="{FF2B5EF4-FFF2-40B4-BE49-F238E27FC236}">
                    <a16:creationId xmlns:a16="http://schemas.microsoft.com/office/drawing/2014/main" id="{D38BFE91-3ADE-4CE6-A5D6-6B47E18044B3}"/>
                  </a:ext>
                </a:extLst>
              </p:cNvPr>
              <p:cNvGraphicFramePr>
                <a:graphicFrameLocks/>
              </p:cNvGraphicFramePr>
              <p:nvPr>
                <p:extLst>
                  <p:ext uri="{D42A27DB-BD31-4B8C-83A1-F6EECF244321}">
                    <p14:modId xmlns:p14="http://schemas.microsoft.com/office/powerpoint/2010/main" val="730107723"/>
                  </p:ext>
                </p:extLst>
              </p:nvPr>
            </p:nvGraphicFramePr>
            <p:xfrm>
              <a:off x="914400" y="1106576"/>
              <a:ext cx="7696200" cy="1737360"/>
            </p:xfrm>
            <a:graphic>
              <a:graphicData uri="http://schemas.openxmlformats.org/drawingml/2006/table">
                <a:tbl>
                  <a:tblPr firstRow="1" bandRow="1">
                    <a:tableStyleId>{2D5ABB26-0587-4C30-8999-92F81FD0307C}</a:tableStyleId>
                  </a:tblPr>
                  <a:tblGrid>
                    <a:gridCol w="11430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gridCol w="3048000">
                      <a:extLst>
                        <a:ext uri="{9D8B030D-6E8A-4147-A177-3AD203B41FA5}">
                          <a16:colId xmlns:a16="http://schemas.microsoft.com/office/drawing/2014/main" val="20003"/>
                        </a:ext>
                      </a:extLst>
                    </a:gridCol>
                  </a:tblGrid>
                  <a:tr h="426720">
                    <a:tc>
                      <a:txBody>
                        <a:bodyPr/>
                        <a:lstStyle/>
                        <a:p>
                          <a:endParaRPr lang="en-US"/>
                        </a:p>
                      </a:txBody>
                      <a:tcPr>
                        <a:blipFill>
                          <a:blip r:embed="rId2"/>
                          <a:stretch>
                            <a:fillRect t="-11429" r="-571809" b="-331429"/>
                          </a:stretch>
                        </a:blipFill>
                      </a:tcPr>
                    </a:tc>
                    <a:tc>
                      <a:txBody>
                        <a:bodyPr/>
                        <a:lstStyle/>
                        <a:p>
                          <a:pPr algn="l"/>
                          <a:r>
                            <a:rPr sz="2200" dirty="0"/>
                            <a:t>​</a:t>
                          </a:r>
                          <a:r>
                            <a:rPr sz="2200" dirty="0">
                              <a:latin typeface="Cambria Math"/>
                            </a:rPr>
                            <a:t>=</a:t>
                          </a:r>
                        </a:p>
                      </a:txBody>
                      <a:tcPr/>
                    </a:tc>
                    <a:tc>
                      <a:txBody>
                        <a:bodyPr/>
                        <a:lstStyle/>
                        <a:p>
                          <a:endParaRPr lang="en-US"/>
                        </a:p>
                      </a:txBody>
                      <a:tcPr>
                        <a:blipFill>
                          <a:blip r:embed="rId2"/>
                          <a:stretch>
                            <a:fillRect l="-52600" t="-11429" r="-100000" b="-331429"/>
                          </a:stretch>
                        </a:blipFill>
                      </a:tcPr>
                    </a:tc>
                    <a:tc rowSpan="4">
                      <a:txBody>
                        <a:bodyPr/>
                        <a:lstStyle/>
                        <a:p>
                          <a:pPr algn="l">
                            <a:defRPr sz="1600" b="1"/>
                          </a:pPr>
                          <a:r>
                            <a:rPr lang="en-US" sz="1800" b="0" dirty="0"/>
                            <a:t>We first distribute, then add −3 and 7 to both sides in order to combine like terms. In this problem, however, the variable cancels out and we are left with a false statement.</a:t>
                          </a:r>
                          <a:endParaRPr sz="1800" b="0" dirty="0"/>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11429" r="-571809" b="-231429"/>
                          </a:stretch>
                        </a:blipFill>
                      </a:tcPr>
                    </a:tc>
                    <a:tc>
                      <a:txBody>
                        <a:bodyPr/>
                        <a:lstStyle/>
                        <a:p>
                          <a:pPr algn="l"/>
                          <a:r>
                            <a:rPr sz="2200"/>
                            <a:t>​</a:t>
                          </a:r>
                          <a:r>
                            <a:rPr sz="2200">
                              <a:latin typeface="Cambria Math"/>
                            </a:rPr>
                            <a:t>=</a:t>
                          </a:r>
                        </a:p>
                      </a:txBody>
                      <a:tcPr/>
                    </a:tc>
                    <a:tc>
                      <a:txBody>
                        <a:bodyPr/>
                        <a:lstStyle/>
                        <a:p>
                          <a:endParaRPr lang="en-US"/>
                        </a:p>
                      </a:txBody>
                      <a:tcPr>
                        <a:blipFill>
                          <a:blip r:embed="rId2"/>
                          <a:stretch>
                            <a:fillRect l="-52600" t="-111429" r="-100000" b="-231429"/>
                          </a:stretch>
                        </a:blipFill>
                      </a:tcPr>
                    </a:tc>
                    <a:tc vMerge="1">
                      <a:txBody>
                        <a:bodyPr/>
                        <a:lstStyle/>
                        <a:p>
                          <a:pPr algn="l"/>
                          <a:endParaRPr dirty="0"/>
                        </a:p>
                      </a:txBody>
                      <a:tcPr/>
                    </a:tc>
                    <a:extLst>
                      <a:ext uri="{0D108BD9-81ED-4DB2-BD59-A6C34878D82A}">
                        <a16:rowId xmlns:a16="http://schemas.microsoft.com/office/drawing/2014/main" val="10001"/>
                      </a:ext>
                    </a:extLst>
                  </a:tr>
                  <a:tr h="426720">
                    <a:tc>
                      <a:txBody>
                        <a:bodyPr/>
                        <a:lstStyle/>
                        <a:p>
                          <a:endParaRPr lang="en-US"/>
                        </a:p>
                      </a:txBody>
                      <a:tcPr>
                        <a:blipFill>
                          <a:blip r:embed="rId2"/>
                          <a:stretch>
                            <a:fillRect t="-208451" r="-571809" b="-128169"/>
                          </a:stretch>
                        </a:blipFill>
                      </a:tcPr>
                    </a:tc>
                    <a:tc>
                      <a:txBody>
                        <a:bodyPr/>
                        <a:lstStyle/>
                        <a:p>
                          <a:pPr algn="l"/>
                          <a:r>
                            <a:rPr sz="2200" dirty="0"/>
                            <a:t>​</a:t>
                          </a:r>
                          <a:r>
                            <a:rPr sz="2200" dirty="0">
                              <a:latin typeface="Cambria Math"/>
                            </a:rPr>
                            <a:t>=</a:t>
                          </a:r>
                        </a:p>
                      </a:txBody>
                      <a:tcPr/>
                    </a:tc>
                    <a:tc>
                      <a:txBody>
                        <a:bodyPr/>
                        <a:lstStyle/>
                        <a:p>
                          <a:endParaRPr lang="en-US"/>
                        </a:p>
                      </a:txBody>
                      <a:tcPr>
                        <a:blipFill>
                          <a:blip r:embed="rId2"/>
                          <a:stretch>
                            <a:fillRect l="-52600" t="-208451" r="-100000" b="-128169"/>
                          </a:stretch>
                        </a:blipFill>
                      </a:tcPr>
                    </a:tc>
                    <a:tc vMerge="1">
                      <a:txBody>
                        <a:bodyPr/>
                        <a:lstStyle/>
                        <a:p>
                          <a:pPr algn="l"/>
                          <a:endParaRPr dirty="0"/>
                        </a:p>
                      </a:txBody>
                      <a:tcPr/>
                    </a:tc>
                    <a:extLst>
                      <a:ext uri="{0D108BD9-81ED-4DB2-BD59-A6C34878D82A}">
                        <a16:rowId xmlns:a16="http://schemas.microsoft.com/office/drawing/2014/main" val="10002"/>
                      </a:ext>
                    </a:extLst>
                  </a:tr>
                  <a:tr h="457200">
                    <a:tc>
                      <a:txBody>
                        <a:bodyPr/>
                        <a:lstStyle/>
                        <a:p>
                          <a:pPr algn="r"/>
                          <a:r>
                            <a:rPr sz="2200" dirty="0"/>
                            <a:t>​</a:t>
                          </a:r>
                          <a:r>
                            <a:rPr sz="2200" dirty="0">
                              <a:latin typeface="Cambria Math"/>
                            </a:rPr>
                            <a:t>0</a:t>
                          </a:r>
                        </a:p>
                      </a:txBody>
                      <a:tcPr/>
                    </a:tc>
                    <a:tc>
                      <a:txBody>
                        <a:bodyPr/>
                        <a:lstStyle/>
                        <a:p>
                          <a:pPr algn="l"/>
                          <a:r>
                            <a:rPr sz="2200"/>
                            <a:t>​</a:t>
                          </a:r>
                          <a:r>
                            <a:rPr sz="2200">
                              <a:latin typeface="Cambria Math"/>
                            </a:rPr>
                            <a:t>=</a:t>
                          </a:r>
                        </a:p>
                      </a:txBody>
                      <a:tcPr/>
                    </a:tc>
                    <a:tc>
                      <a:txBody>
                        <a:bodyPr/>
                        <a:lstStyle/>
                        <a:p>
                          <a:pPr algn="l"/>
                          <a:r>
                            <a:rPr sz="2200" dirty="0"/>
                            <a:t>​</a:t>
                          </a:r>
                          <a:r>
                            <a:rPr sz="2200" dirty="0">
                              <a:latin typeface="Cambria Math"/>
                            </a:rPr>
                            <a:t>1</a:t>
                          </a:r>
                        </a:p>
                      </a:txBody>
                      <a:tcPr/>
                    </a:tc>
                    <a:tc vMerge="1">
                      <a:txBody>
                        <a:bodyPr/>
                        <a:lstStyle/>
                        <a:p>
                          <a:pPr algn="l"/>
                          <a:endParaRPr dirty="0"/>
                        </a:p>
                      </a:txBody>
                      <a:tcPr/>
                    </a:tc>
                    <a:extLst>
                      <a:ext uri="{0D108BD9-81ED-4DB2-BD59-A6C34878D82A}">
                        <a16:rowId xmlns:a16="http://schemas.microsoft.com/office/drawing/2014/main" val="10003"/>
                      </a:ext>
                    </a:extLst>
                  </a:tr>
                </a:tbl>
              </a:graphicData>
            </a:graphic>
          </p:graphicFrame>
        </mc:Fallback>
      </mc:AlternateContent>
      <mc:AlternateContent xmlns:mc="http://schemas.openxmlformats.org/markup-compatibility/2006" xmlns:a14="http://schemas.microsoft.com/office/drawing/2010/main">
        <mc:Choice Requires="a14">
          <p:sp>
            <p:nvSpPr>
              <p:cNvPr id="5" name="Text Placeholder 2">
                <a:extLst>
                  <a:ext uri="{FF2B5EF4-FFF2-40B4-BE49-F238E27FC236}">
                    <a16:creationId xmlns:a16="http://schemas.microsoft.com/office/drawing/2014/main" id="{18F26EB7-6A84-49E7-B18F-CF77021DEE20}"/>
                  </a:ext>
                </a:extLst>
              </p:cNvPr>
              <p:cNvSpPr txBox="1">
                <a:spLocks/>
              </p:cNvSpPr>
              <p:nvPr/>
            </p:nvSpPr>
            <p:spPr>
              <a:xfrm>
                <a:off x="457200" y="2921225"/>
                <a:ext cx="8229600" cy="2830199"/>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defRPr sz="2800"/>
                </a:pPr>
                <a:r>
                  <a:rPr lang="en-US" dirty="0"/>
                  <a:t>​Thus, the equation is a contradiction and has no solutions. The solution set is the empty set, </a:t>
                </a:r>
                <a14:m>
                  <m:oMath xmlns:m="http://schemas.openxmlformats.org/officeDocument/2006/math">
                    <m:r>
                      <a:rPr lang="en-US">
                        <a:latin typeface="Cambria Math" panose="02040503050406030204" pitchFamily="18" charset="0"/>
                      </a:rPr>
                      <m:t>∅</m:t>
                    </m:r>
                  </m:oMath>
                </a14:m>
                <a:r>
                  <a:rPr lang="en-US" dirty="0"/>
                  <a:t>.</a:t>
                </a:r>
              </a:p>
            </p:txBody>
          </p:sp>
        </mc:Choice>
        <mc:Fallback xmlns="">
          <p:sp>
            <p:nvSpPr>
              <p:cNvPr id="5" name="Text Placeholder 2">
                <a:extLst>
                  <a:ext uri="{FF2B5EF4-FFF2-40B4-BE49-F238E27FC236}">
                    <a16:creationId xmlns:a16="http://schemas.microsoft.com/office/drawing/2014/main" id="{18F26EB7-6A84-49E7-B18F-CF77021DEE20}"/>
                  </a:ext>
                </a:extLst>
              </p:cNvPr>
              <p:cNvSpPr txBox="1">
                <a:spLocks noRot="1" noChangeAspect="1" noMove="1" noResize="1" noEditPoints="1" noAdjustHandles="1" noChangeArrowheads="1" noChangeShapeType="1" noTextEdit="1"/>
              </p:cNvSpPr>
              <p:nvPr/>
            </p:nvSpPr>
            <p:spPr>
              <a:xfrm>
                <a:off x="457200" y="2921225"/>
                <a:ext cx="8229600" cy="2830199"/>
              </a:xfrm>
              <a:prstGeom prst="rect">
                <a:avLst/>
              </a:prstGeom>
              <a:blipFill>
                <a:blip r:embed="rId3"/>
                <a:stretch>
                  <a:fillRect l="-1481" t="-1940"/>
                </a:stretch>
              </a:blipFill>
            </p:spPr>
            <p:txBody>
              <a:bodyPr/>
              <a:lstStyle/>
              <a:p>
                <a:r>
                  <a:rPr lang="en-US">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Linear Equations in One Variable</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6">
                <a:extLst>
                  <a:ext uri="{FF2B5EF4-FFF2-40B4-BE49-F238E27FC236}">
                    <a16:creationId xmlns:a16="http://schemas.microsoft.com/office/drawing/2014/main" id="{F8E7DC87-5CA0-4DEC-8C31-74415677AAE7}"/>
                  </a:ext>
                </a:extLst>
              </p:cNvPr>
              <p:cNvGraphicFramePr>
                <a:graphicFrameLocks/>
              </p:cNvGraphicFramePr>
              <p:nvPr>
                <p:extLst>
                  <p:ext uri="{D42A27DB-BD31-4B8C-83A1-F6EECF244321}">
                    <p14:modId xmlns:p14="http://schemas.microsoft.com/office/powerpoint/2010/main" val="177905854"/>
                  </p:ext>
                </p:extLst>
              </p:nvPr>
            </p:nvGraphicFramePr>
            <p:xfrm>
              <a:off x="457200" y="1104900"/>
              <a:ext cx="8229600" cy="459225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371600">
                      <a:extLst>
                        <a:ext uri="{9D8B030D-6E8A-4147-A177-3AD203B41FA5}">
                          <a16:colId xmlns:a16="http://schemas.microsoft.com/office/drawing/2014/main" val="576000235"/>
                        </a:ext>
                      </a:extLst>
                    </a:gridCol>
                    <a:gridCol w="4191000">
                      <a:extLst>
                        <a:ext uri="{9D8B030D-6E8A-4147-A177-3AD203B41FA5}">
                          <a16:colId xmlns:a16="http://schemas.microsoft.com/office/drawing/2014/main" val="4219878154"/>
                        </a:ext>
                      </a:extLst>
                    </a:gridCol>
                  </a:tblGrid>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f>
                                <m:fPr>
                                  <m:ctrlPr>
                                    <a:rPr lang="en-US" sz="2200" i="1" kern="1200" smtClean="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num>
                                <m:den>
                                  <m:r>
                                    <a:rPr lang="en-US" sz="2200" i="1" kern="1200">
                                      <a:solidFill>
                                        <a:schemeClr val="tx1"/>
                                      </a:solidFill>
                                      <a:effectLst/>
                                      <a:latin typeface="Cambria Math" panose="02040503050406030204" pitchFamily="18" charset="0"/>
                                      <a:ea typeface="+mn-ea"/>
                                      <a:cs typeface="+mn-cs"/>
                                    </a:rPr>
                                    <m:t>6</m:t>
                                  </m:r>
                                </m:den>
                              </m:f>
                              <m:r>
                                <a:rPr lang="en-US" sz="2200" i="1" kern="1200">
                                  <a:solidFill>
                                    <a:schemeClr val="tx1"/>
                                  </a:solidFill>
                                  <a:effectLst/>
                                  <a:latin typeface="Cambria Math" panose="02040503050406030204" pitchFamily="18" charset="0"/>
                                  <a:ea typeface="+mn-ea"/>
                                  <a:cs typeface="+mn-cs"/>
                                </a:rPr>
                                <m:t>+</m:t>
                              </m:r>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2</m:t>
                                  </m:r>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2</m:t>
                                  </m:r>
                                </m:den>
                              </m:f>
                            </m:oMath>
                          </a14:m>
                          <a:endParaRPr lang="en-US" sz="2200" kern="1200" dirty="0">
                            <a:solidFill>
                              <a:schemeClr val="tx1"/>
                            </a:solidFill>
                            <a:effectLst/>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f>
                                <m:fPr>
                                  <m:ctrlPr>
                                    <a:rPr lang="en-US" sz="2200" i="1" kern="1200" smtClean="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oMath>
                          </a14:m>
                          <a:r>
                            <a:rPr lang="en-US" sz="2200" kern="1200" dirty="0">
                              <a:solidFill>
                                <a:schemeClr val="tx1"/>
                              </a:solidFill>
                              <a:effectLst/>
                              <a:latin typeface="+mn-lt"/>
                              <a:ea typeface="+mn-ea"/>
                              <a:cs typeface="+mn-cs"/>
                            </a:rPr>
                            <a:t> </a:t>
                          </a:r>
                        </a:p>
                      </a:txBody>
                      <a:tcPr anchor="ct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 that might appear by multiplying both sides of the equation by the least common denominator (LCD). Remember to multiply every term by the LCD.</a:t>
                          </a:r>
                          <a:endParaRPr lang="en-US" sz="1800" b="0" i="0" dirty="0"/>
                        </a:p>
                      </a:txBody>
                      <a:tcPr/>
                    </a:tc>
                    <a:extLst>
                      <a:ext uri="{0D108BD9-81ED-4DB2-BD59-A6C34878D82A}">
                        <a16:rowId xmlns:a16="http://schemas.microsoft.com/office/drawing/2014/main" val="1592211898"/>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6</m:t>
                              </m:r>
                              <m:d>
                                <m:dPr>
                                  <m:ctrlPr>
                                    <a:rPr lang="en-US" sz="2200" i="1" kern="1200">
                                      <a:solidFill>
                                        <a:schemeClr val="tx1"/>
                                      </a:solidFill>
                                      <a:effectLst/>
                                      <a:latin typeface="Cambria Math" panose="02040503050406030204" pitchFamily="18" charset="0"/>
                                      <a:ea typeface="+mn-ea"/>
                                      <a:cs typeface="+mn-cs"/>
                                    </a:rPr>
                                  </m:ctrlPr>
                                </m:dPr>
                                <m:e>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num>
                                    <m:den>
                                      <m:r>
                                        <a:rPr lang="en-US" sz="2200" i="1" kern="1200">
                                          <a:solidFill>
                                            <a:schemeClr val="tx1"/>
                                          </a:solidFill>
                                          <a:effectLst/>
                                          <a:latin typeface="Cambria Math" panose="02040503050406030204" pitchFamily="18" charset="0"/>
                                          <a:ea typeface="+mn-ea"/>
                                          <a:cs typeface="+mn-cs"/>
                                        </a:rPr>
                                        <m:t>6</m:t>
                                      </m:r>
                                    </m:den>
                                  </m:f>
                                  <m:r>
                                    <a:rPr lang="en-US" sz="2200" i="1" kern="1200">
                                      <a:solidFill>
                                        <a:schemeClr val="tx1"/>
                                      </a:solidFill>
                                      <a:effectLst/>
                                      <a:latin typeface="Cambria Math" panose="02040503050406030204" pitchFamily="18" charset="0"/>
                                      <a:ea typeface="+mn-ea"/>
                                      <a:cs typeface="+mn-cs"/>
                                    </a:rPr>
                                    <m:t>+</m:t>
                                  </m:r>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2</m:t>
                                      </m:r>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2</m:t>
                                      </m:r>
                                    </m:den>
                                  </m:f>
                                </m:e>
                              </m:d>
                            </m:oMath>
                          </a14:m>
                          <a:endParaRPr lang="en-US" sz="2200" kern="1200" dirty="0">
                            <a:solidFill>
                              <a:schemeClr val="tx1"/>
                            </a:solidFill>
                            <a:effectLst/>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6</m:t>
                              </m:r>
                              <m:d>
                                <m:dPr>
                                  <m:ctrlPr>
                                    <a:rPr lang="en-US" sz="2200" i="1" kern="1200">
                                      <a:solidFill>
                                        <a:schemeClr val="tx1"/>
                                      </a:solidFill>
                                      <a:effectLst/>
                                      <a:latin typeface="Cambria Math" panose="02040503050406030204" pitchFamily="18" charset="0"/>
                                      <a:ea typeface="+mn-ea"/>
                                      <a:cs typeface="+mn-cs"/>
                                    </a:rPr>
                                  </m:ctrlPr>
                                </m:dPr>
                                <m:e>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e>
                              </m:d>
                            </m:oMath>
                          </a14:m>
                          <a:r>
                            <a:rPr lang="en-US" sz="2200" kern="1200" dirty="0">
                              <a:solidFill>
                                <a:schemeClr val="tx1"/>
                              </a:solidFill>
                              <a:effectLst/>
                              <a:latin typeface="+mn-lt"/>
                              <a:ea typeface="+mn-ea"/>
                              <a:cs typeface="+mn-cs"/>
                            </a:rPr>
                            <a:t> </a:t>
                          </a:r>
                        </a:p>
                      </a:txBody>
                      <a:tcPr anchor="ctr"/>
                    </a:tc>
                    <a:tc vMerge="1">
                      <a:txBody>
                        <a:bodyPr/>
                        <a:lstStyle/>
                        <a:p>
                          <a:endParaRPr lang="en-US" sz="1600" dirty="0"/>
                        </a:p>
                      </a:txBody>
                      <a:tcPr/>
                    </a:tc>
                    <a:extLst>
                      <a:ext uri="{0D108BD9-81ED-4DB2-BD59-A6C34878D82A}">
                        <a16:rowId xmlns:a16="http://schemas.microsoft.com/office/drawing/2014/main" val="3030054273"/>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6⋅</m:t>
                                </m:r>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num>
                                  <m:den>
                                    <m:r>
                                      <a:rPr lang="en-US" sz="2200" i="1" kern="1200">
                                        <a:solidFill>
                                          <a:schemeClr val="tx1"/>
                                        </a:solidFill>
                                        <a:effectLst/>
                                        <a:latin typeface="Cambria Math" panose="02040503050406030204" pitchFamily="18" charset="0"/>
                                        <a:ea typeface="+mn-ea"/>
                                        <a:cs typeface="+mn-cs"/>
                                      </a:rPr>
                                      <m:t>6</m:t>
                                    </m:r>
                                  </m:den>
                                </m:f>
                                <m:r>
                                  <a:rPr lang="en-US" sz="2200" i="1" kern="1200">
                                    <a:solidFill>
                                      <a:schemeClr val="tx1"/>
                                    </a:solidFill>
                                    <a:effectLst/>
                                    <a:latin typeface="Cambria Math" panose="02040503050406030204" pitchFamily="18" charset="0"/>
                                    <a:ea typeface="+mn-ea"/>
                                    <a:cs typeface="+mn-cs"/>
                                  </a:rPr>
                                  <m:t>+6⋅</m:t>
                                </m:r>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2</m:t>
                                    </m:r>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2</m:t>
                                    </m:r>
                                  </m:den>
                                </m:f>
                              </m:oMath>
                            </m:oMathPara>
                          </a14:m>
                          <a:endParaRPr lang="en-US" sz="2200" kern="1200" dirty="0">
                            <a:solidFill>
                              <a:schemeClr val="tx1"/>
                            </a:solidFill>
                            <a:effectLst/>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6⋅</m:t>
                              </m:r>
                              <m:f>
                                <m:fPr>
                                  <m:ctrlPr>
                                    <a:rPr lang="en-US" sz="2200" i="1" kern="1200">
                                      <a:solidFill>
                                        <a:schemeClr val="tx1"/>
                                      </a:solidFill>
                                      <a:effectLst/>
                                      <a:latin typeface="Cambria Math" panose="02040503050406030204" pitchFamily="18" charset="0"/>
                                      <a:ea typeface="+mn-ea"/>
                                      <a:cs typeface="+mn-cs"/>
                                    </a:rPr>
                                  </m:ctrlPr>
                                </m:fPr>
                                <m:num>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num>
                                <m:den>
                                  <m:r>
                                    <a:rPr lang="en-US" sz="2200" i="1" kern="1200">
                                      <a:solidFill>
                                        <a:schemeClr val="tx1"/>
                                      </a:solidFill>
                                      <a:effectLst/>
                                      <a:latin typeface="Cambria Math" panose="02040503050406030204" pitchFamily="18" charset="0"/>
                                      <a:ea typeface="+mn-ea"/>
                                      <a:cs typeface="+mn-cs"/>
                                    </a:rPr>
                                    <m:t>3</m:t>
                                  </m:r>
                                </m:den>
                              </m:f>
                            </m:oMath>
                          </a14:m>
                          <a:r>
                            <a:rPr lang="en-US" sz="2200" kern="1200" dirty="0">
                              <a:solidFill>
                                <a:schemeClr val="tx1"/>
                              </a:solidFill>
                              <a:effectLst/>
                              <a:latin typeface="+mn-lt"/>
                              <a:ea typeface="+mn-ea"/>
                              <a:cs typeface="+mn-cs"/>
                            </a:rPr>
                            <a:t> </a:t>
                          </a:r>
                        </a:p>
                      </a:txBody>
                      <a:tcPr anchor="ctr"/>
                    </a:tc>
                    <a:tc row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Note the cancellation that has occurred. We have replaced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6</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1</a:t>
                          </a:r>
                          <a:r>
                            <a:rPr lang="en-US" sz="1800" b="0" i="0" kern="1200" dirty="0">
                              <a:solidFill>
                                <a:schemeClr val="tx1"/>
                              </a:solidFill>
                              <a:effectLst/>
                              <a:latin typeface="+mn-lt"/>
                              <a:ea typeface="+mn-ea"/>
                              <a:cs typeface="+mn-cs"/>
                            </a:rPr>
                            <a:t>,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2</m:t>
                                  </m:r>
                                </m:den>
                              </m:f>
                            </m:oMath>
                          </a14:m>
                          <a:r>
                            <a:rPr lang="en-US" sz="1800" b="0" i="0" kern="1200" dirty="0">
                              <a:solidFill>
                                <a:schemeClr val="tx1"/>
                              </a:solidFill>
                              <a:effectLst/>
                              <a:latin typeface="+mn-lt"/>
                              <a:ea typeface="+mn-ea"/>
                              <a:cs typeface="+mn-cs"/>
                            </a:rPr>
                            <a:t> </a:t>
                          </a:r>
                          <a:r>
                            <a:rPr lang="en-US" sz="1800" b="0" i="0" kern="1200" baseline="0" dirty="0">
                              <a:solidFill>
                                <a:schemeClr val="tx1"/>
                              </a:solidFill>
                              <a:effectLst/>
                              <a:latin typeface="+mn-lt"/>
                              <a:ea typeface="+mn-ea"/>
                              <a:cs typeface="+mn-cs"/>
                            </a:rPr>
                            <a:t> with</a:t>
                          </a:r>
                          <a:r>
                            <a:rPr lang="en-US" sz="1800" b="0" i="0" kern="1200" dirty="0">
                              <a:solidFill>
                                <a:schemeClr val="tx1"/>
                              </a:solidFill>
                              <a:effectLst/>
                              <a:latin typeface="+mn-lt"/>
                              <a:ea typeface="+mn-ea"/>
                              <a:cs typeface="+mn-cs"/>
                            </a:rPr>
                            <a:t>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3</a:t>
                          </a:r>
                          <a:r>
                            <a:rPr lang="en-US" sz="1800" b="0" i="0" kern="1200" dirty="0">
                              <a:solidFill>
                                <a:schemeClr val="tx1"/>
                              </a:solidFill>
                              <a:effectLst/>
                              <a:latin typeface="+mn-lt"/>
                              <a:ea typeface="+mn-ea"/>
                              <a:cs typeface="+mn-cs"/>
                            </a:rPr>
                            <a:t>, </a:t>
                          </a:r>
                          <a:br>
                            <a:rPr lang="en-US" sz="1800" b="0" i="0" kern="1200" dirty="0">
                              <a:solidFill>
                                <a:schemeClr val="tx1"/>
                              </a:solidFill>
                              <a:effectLst/>
                              <a:latin typeface="+mn-lt"/>
                              <a:ea typeface="+mn-ea"/>
                              <a:cs typeface="+mn-cs"/>
                            </a:rPr>
                          </a:br>
                          <a:r>
                            <a:rPr lang="en-US" sz="1800" b="0" i="0" kern="1200" dirty="0">
                              <a:solidFill>
                                <a:schemeClr val="tx1"/>
                              </a:solidFill>
                              <a:effectLst/>
                              <a:latin typeface="+mn-lt"/>
                              <a:ea typeface="+mn-ea"/>
                              <a:cs typeface="+mn-cs"/>
                            </a:rPr>
                            <a:t>and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0" kern="1200">
                                      <a:solidFill>
                                        <a:schemeClr val="tx1"/>
                                      </a:solidFill>
                                      <a:effectLst/>
                                      <a:latin typeface="Cambria Math" panose="02040503050406030204" pitchFamily="18" charset="0"/>
                                      <a:ea typeface="+mn-ea"/>
                                      <a:cs typeface="+mn-cs"/>
                                    </a:rPr>
                                    <m:t>6</m:t>
                                  </m:r>
                                </m:num>
                                <m:den>
                                  <m:r>
                                    <a:rPr lang="en-US" sz="1800" b="0" i="0" kern="1200">
                                      <a:solidFill>
                                        <a:schemeClr val="tx1"/>
                                      </a:solidFill>
                                      <a:effectLst/>
                                      <a:latin typeface="Cambria Math" panose="02040503050406030204" pitchFamily="18" charset="0"/>
                                      <a:ea typeface="+mn-ea"/>
                                      <a:cs typeface="+mn-cs"/>
                                    </a:rPr>
                                    <m:t>3</m:t>
                                  </m:r>
                                </m:den>
                              </m:f>
                            </m:oMath>
                          </a14:m>
                          <a:r>
                            <a:rPr lang="en-US" sz="1800" b="0" i="0" kern="1200" dirty="0">
                              <a:solidFill>
                                <a:schemeClr val="tx1"/>
                              </a:solidFill>
                              <a:effectLst/>
                              <a:latin typeface="+mn-lt"/>
                              <a:ea typeface="+mn-ea"/>
                              <a:cs typeface="+mn-cs"/>
                            </a:rPr>
                            <a:t> with </a:t>
                          </a:r>
                          <a:r>
                            <a:rPr lang="en-US" sz="1800" b="0" i="0" u="none" strike="noStrike" kern="1200" dirty="0">
                              <a:solidFill>
                                <a:schemeClr val="tx1"/>
                              </a:solidFill>
                              <a:effectLst/>
                              <a:latin typeface="Cambria Math" panose="02040503050406030204" pitchFamily="18" charset="0"/>
                              <a:ea typeface="Cambria Math" panose="02040503050406030204" pitchFamily="18" charset="0"/>
                              <a:cs typeface="+mn-cs"/>
                            </a:rPr>
                            <a:t>2</a:t>
                          </a:r>
                          <a:r>
                            <a:rPr lang="en-US" sz="1800" b="0" i="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Like terms are then combined, and multiplication by </a:t>
                          </a:r>
                          <a14:m>
                            <m:oMath xmlns:m="http://schemas.openxmlformats.org/officeDocument/2006/math">
                              <m:f>
                                <m:fPr>
                                  <m:ctrlPr>
                                    <a:rPr lang="en-US" sz="1800" b="0" i="1" kern="1200" smtClean="0">
                                      <a:solidFill>
                                        <a:schemeClr val="tx1"/>
                                      </a:solidFill>
                                      <a:effectLst/>
                                      <a:latin typeface="Cambria Math" panose="02040503050406030204" pitchFamily="18" charset="0"/>
                                      <a:ea typeface="+mn-ea"/>
                                      <a:cs typeface="+mn-cs"/>
                                    </a:rPr>
                                  </m:ctrlPr>
                                </m:fPr>
                                <m:num>
                                  <m:r>
                                    <a:rPr lang="en-US" sz="1800" b="0" i="1" kern="1200" smtClean="0">
                                      <a:solidFill>
                                        <a:schemeClr val="tx1"/>
                                      </a:solidFill>
                                      <a:effectLst/>
                                      <a:latin typeface="Cambria Math" panose="02040503050406030204" pitchFamily="18" charset="0"/>
                                      <a:ea typeface="+mn-ea"/>
                                      <a:cs typeface="+mn-cs"/>
                                    </a:rPr>
                                    <m:t>1</m:t>
                                  </m:r>
                                </m:num>
                                <m:den>
                                  <m:r>
                                    <a:rPr lang="en-US" sz="1800" b="0" i="1" kern="1200" smtClean="0">
                                      <a:solidFill>
                                        <a:schemeClr val="tx1"/>
                                      </a:solidFill>
                                      <a:effectLst/>
                                      <a:latin typeface="Cambria Math" panose="02040503050406030204" pitchFamily="18" charset="0"/>
                                      <a:ea typeface="+mn-ea"/>
                                      <a:cs typeface="+mn-cs"/>
                                    </a:rPr>
                                    <m:t>5</m:t>
                                  </m:r>
                                </m:den>
                              </m:f>
                            </m:oMath>
                          </a14:m>
                          <a:r>
                            <a:rPr lang="en-US" sz="1800" b="0" i="0" kern="1200" dirty="0">
                              <a:solidFill>
                                <a:schemeClr val="tx1"/>
                              </a:solidFill>
                              <a:effectLst/>
                              <a:latin typeface="+mn-lt"/>
                              <a:ea typeface="+mn-ea"/>
                              <a:cs typeface="+mn-cs"/>
                            </a:rPr>
                            <a:t> leads to the final answer.</a:t>
                          </a:r>
                          <a:endParaRPr lang="en-US" sz="1800" b="0" i="0" dirty="0"/>
                        </a:p>
                      </a:txBody>
                      <a:tcPr/>
                    </a:tc>
                    <a:extLst>
                      <a:ext uri="{0D108BD9-81ED-4DB2-BD59-A6C34878D82A}">
                        <a16:rowId xmlns:a16="http://schemas.microsoft.com/office/drawing/2014/main" val="736262978"/>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+3</m:t>
                              </m:r>
                              <m:d>
                                <m:dPr>
                                  <m:ctrlPr>
                                    <a:rPr lang="en-US" sz="2200" i="1" kern="1200">
                                      <a:solidFill>
                                        <a:schemeClr val="tx1"/>
                                      </a:solidFill>
                                      <a:effectLst/>
                                      <a:latin typeface="Cambria Math" panose="02040503050406030204" pitchFamily="18" charset="0"/>
                                      <a:ea typeface="+mn-ea"/>
                                      <a:cs typeface="+mn-cs"/>
                                    </a:rPr>
                                  </m:ctrlPr>
                                </m:dPr>
                                <m:e>
                                  <m:r>
                                    <a:rPr lang="en-US" sz="2200" i="1" kern="1200">
                                      <a:solidFill>
                                        <a:schemeClr val="tx1"/>
                                      </a:solidFill>
                                      <a:effectLst/>
                                      <a:latin typeface="Cambria Math" panose="02040503050406030204" pitchFamily="18" charset="0"/>
                                      <a:ea typeface="+mn-ea"/>
                                      <a:cs typeface="+mn-cs"/>
                                    </a:rPr>
                                    <m:t>2</m:t>
                                  </m:r>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e>
                              </m:d>
                            </m:oMath>
                          </a14:m>
                          <a:endParaRPr lang="en-US" sz="2200" kern="1200" dirty="0">
                            <a:solidFill>
                              <a:schemeClr val="tx1"/>
                            </a:solidFill>
                            <a:effectLst/>
                            <a:latin typeface="+mn-lt"/>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2</m:t>
                              </m:r>
                              <m:d>
                                <m:dPr>
                                  <m:ctrlPr>
                                    <a:rPr lang="en-US" sz="2200" i="1" kern="1200">
                                      <a:solidFill>
                                        <a:schemeClr val="tx1"/>
                                      </a:solidFill>
                                      <a:effectLst/>
                                      <a:latin typeface="Cambria Math" panose="02040503050406030204" pitchFamily="18" charset="0"/>
                                      <a:ea typeface="+mn-ea"/>
                                      <a:cs typeface="+mn-cs"/>
                                    </a:rPr>
                                  </m:ctrlPr>
                                </m:dPr>
                                <m:e>
                                  <m:r>
                                    <a:rPr lang="en-US" sz="2200" i="1" kern="1200">
                                      <a:solidFill>
                                        <a:schemeClr val="tx1"/>
                                      </a:solidFill>
                                      <a:effectLst/>
                                      <a:latin typeface="Cambria Math" panose="02040503050406030204" pitchFamily="18" charset="0"/>
                                      <a:ea typeface="+mn-ea"/>
                                      <a:cs typeface="+mn-cs"/>
                                    </a:rPr>
                                    <m:t>𝑦</m:t>
                                  </m:r>
                                  <m:r>
                                    <a:rPr lang="en-US" sz="2200" i="1" kern="1200">
                                      <a:solidFill>
                                        <a:schemeClr val="tx1"/>
                                      </a:solidFill>
                                      <a:effectLst/>
                                      <a:latin typeface="Cambria Math" panose="02040503050406030204" pitchFamily="18" charset="0"/>
                                      <a:ea typeface="+mn-ea"/>
                                      <a:cs typeface="+mn-cs"/>
                                    </a:rPr>
                                    <m:t>+1</m:t>
                                  </m:r>
                                </m:e>
                              </m:d>
                            </m:oMath>
                          </a14:m>
                          <a:r>
                            <a:rPr lang="en-US" sz="2200" kern="1200" dirty="0">
                              <a:solidFill>
                                <a:schemeClr val="tx1"/>
                              </a:solidFill>
                              <a:effectLst/>
                              <a:latin typeface="+mn-lt"/>
                              <a:ea typeface="+mn-ea"/>
                              <a:cs typeface="+mn-cs"/>
                            </a:rPr>
                            <a:t> </a:t>
                          </a:r>
                        </a:p>
                      </a:txBody>
                      <a:tcPr anchor="ct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dirty="0"/>
                        </a:p>
                      </a:txBody>
                      <a:tcPr/>
                    </a:tc>
                    <a:extLst>
                      <a:ext uri="{0D108BD9-81ED-4DB2-BD59-A6C34878D82A}">
                        <a16:rowId xmlns:a16="http://schemas.microsoft.com/office/drawing/2014/main" val="661200697"/>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+6</m:t>
                              </m:r>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−3</m:t>
                              </m:r>
                            </m:oMath>
                          </a14:m>
                          <a:endParaRPr lang="en-US" sz="2200" kern="1200" dirty="0">
                            <a:solidFill>
                              <a:schemeClr val="tx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2</m:t>
                              </m:r>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+2</m:t>
                              </m:r>
                            </m:oMath>
                          </a14:m>
                          <a:r>
                            <a:rPr lang="en-US" sz="2200" kern="1200" dirty="0">
                              <a:solidFill>
                                <a:schemeClr val="tx1"/>
                              </a:solidFill>
                              <a:effectLst/>
                              <a:latin typeface="+mn-lt"/>
                              <a:ea typeface="+mn-ea"/>
                              <a:cs typeface="+mn-cs"/>
                            </a:rPr>
                            <a:t> </a:t>
                          </a:r>
                        </a:p>
                      </a:txBody>
                      <a:tcPr/>
                    </a:tc>
                    <a:tc vMerge="1">
                      <a:txBody>
                        <a:bodyPr/>
                        <a:lstStyle/>
                        <a:p>
                          <a:endParaRPr lang="en-US" sz="1600" dirty="0"/>
                        </a:p>
                      </a:txBody>
                      <a:tcPr/>
                    </a:tc>
                    <a:extLst>
                      <a:ext uri="{0D108BD9-81ED-4DB2-BD59-A6C34878D82A}">
                        <a16:rowId xmlns:a16="http://schemas.microsoft.com/office/drawing/2014/main" val="3219980082"/>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+6</m:t>
                              </m:r>
                              <m:r>
                                <a:rPr lang="en-US" sz="2200" i="1" kern="1200" smtClean="0">
                                  <a:solidFill>
                                    <a:schemeClr val="tx1"/>
                                  </a:solidFill>
                                  <a:effectLst/>
                                  <a:latin typeface="Cambria Math" panose="02040503050406030204" pitchFamily="18" charset="0"/>
                                  <a:ea typeface="+mn-ea"/>
                                  <a:cs typeface="+mn-cs"/>
                                </a:rPr>
                                <m:t>𝑦</m:t>
                              </m:r>
                              <m:r>
                                <a:rPr lang="en-US" sz="2200" i="1" kern="1200" smtClean="0">
                                  <a:solidFill>
                                    <a:schemeClr val="tx1"/>
                                  </a:solidFill>
                                  <a:effectLst/>
                                  <a:latin typeface="Cambria Math" panose="02040503050406030204" pitchFamily="18" charset="0"/>
                                  <a:ea typeface="+mn-ea"/>
                                  <a:cs typeface="+mn-cs"/>
                                </a:rPr>
                                <m:t>−2</m:t>
                              </m:r>
                              <m:r>
                                <a:rPr lang="en-US" sz="2200" i="1" kern="1200" smtClean="0">
                                  <a:solidFill>
                                    <a:schemeClr val="tx1"/>
                                  </a:solidFill>
                                  <a:effectLst/>
                                  <a:latin typeface="Cambria Math" panose="02040503050406030204" pitchFamily="18" charset="0"/>
                                  <a:ea typeface="+mn-ea"/>
                                  <a:cs typeface="+mn-cs"/>
                                </a:rPr>
                                <m:t>𝑦</m:t>
                              </m:r>
                            </m:oMath>
                          </a14:m>
                          <a:endParaRPr lang="en-US" sz="2200" kern="1200" dirty="0">
                            <a:solidFill>
                              <a:schemeClr val="tx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2+3</m:t>
                              </m:r>
                            </m:oMath>
                          </a14:m>
                          <a:r>
                            <a:rPr lang="en-US" sz="2200" kern="1200" dirty="0">
                              <a:solidFill>
                                <a:schemeClr val="tx1"/>
                              </a:solidFill>
                              <a:effectLst/>
                              <a:latin typeface="+mn-lt"/>
                              <a:ea typeface="+mn-ea"/>
                              <a:cs typeface="+mn-cs"/>
                            </a:rPr>
                            <a:t> </a:t>
                          </a:r>
                        </a:p>
                      </a:txBody>
                      <a:tcPr/>
                    </a:tc>
                    <a:tc vMerge="1">
                      <a:txBody>
                        <a:bodyPr/>
                        <a:lstStyle/>
                        <a:p>
                          <a:endParaRPr lang="en-US" sz="1600" dirty="0"/>
                        </a:p>
                      </a:txBody>
                      <a:tcPr/>
                    </a:tc>
                    <a:extLst>
                      <a:ext uri="{0D108BD9-81ED-4DB2-BD59-A6C34878D82A}">
                        <a16:rowId xmlns:a16="http://schemas.microsoft.com/office/drawing/2014/main" val="1771173294"/>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5</m:t>
                              </m:r>
                              <m:r>
                                <a:rPr lang="en-US" sz="2200" i="1" kern="1200" smtClean="0">
                                  <a:solidFill>
                                    <a:schemeClr val="tx1"/>
                                  </a:solidFill>
                                  <a:effectLst/>
                                  <a:latin typeface="Cambria Math" panose="02040503050406030204" pitchFamily="18" charset="0"/>
                                  <a:ea typeface="+mn-ea"/>
                                  <a:cs typeface="+mn-cs"/>
                                </a:rPr>
                                <m:t>𝑦</m:t>
                              </m:r>
                            </m:oMath>
                          </a14:m>
                          <a:endParaRPr lang="en-US" sz="2200" kern="1200" dirty="0">
                            <a:solidFill>
                              <a:schemeClr val="tx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algn="l"/>
                          <a:r>
                            <a:rPr lang="en-US" sz="2200" dirty="0">
                              <a:latin typeface="Cambria Math" panose="02040503050406030204" pitchFamily="18" charset="0"/>
                              <a:ea typeface="Cambria Math" panose="02040503050406030204" pitchFamily="18" charset="0"/>
                            </a:rPr>
                            <a:t>5</a:t>
                          </a:r>
                        </a:p>
                      </a:txBody>
                      <a:tcPr/>
                    </a:tc>
                    <a:tc vMerge="1">
                      <a:txBody>
                        <a:bodyPr/>
                        <a:lstStyle/>
                        <a:p>
                          <a:endParaRPr lang="en-US" sz="1600" dirty="0"/>
                        </a:p>
                      </a:txBody>
                      <a:tcPr/>
                    </a:tc>
                    <a:extLst>
                      <a:ext uri="{0D108BD9-81ED-4DB2-BD59-A6C34878D82A}">
                        <a16:rowId xmlns:a16="http://schemas.microsoft.com/office/drawing/2014/main" val="4183446250"/>
                      </a:ext>
                    </a:extLst>
                  </a:tr>
                  <a:tr h="370840">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200" kern="1200" dirty="0">
                              <a:solidFill>
                                <a:schemeClr val="tx1"/>
                              </a:solidFill>
                              <a:effectLst/>
                              <a:ea typeface="+mn-ea"/>
                              <a:cs typeface="+mn-cs"/>
                            </a:rPr>
                            <a:t> </a:t>
                          </a:r>
                          <a14:m>
                            <m:oMath xmlns:m="http://schemas.openxmlformats.org/officeDocument/2006/math">
                              <m:r>
                                <a:rPr lang="en-US" sz="2200" i="1" kern="1200" smtClean="0">
                                  <a:solidFill>
                                    <a:schemeClr val="tx1"/>
                                  </a:solidFill>
                                  <a:effectLst/>
                                  <a:latin typeface="Cambria Math" panose="02040503050406030204" pitchFamily="18" charset="0"/>
                                  <a:ea typeface="+mn-ea"/>
                                  <a:cs typeface="+mn-cs"/>
                                </a:rPr>
                                <m:t>𝑦</m:t>
                              </m:r>
                            </m:oMath>
                          </a14:m>
                          <a:endParaRPr lang="en-US" sz="2200" kern="1200" dirty="0">
                            <a:solidFill>
                              <a:schemeClr val="tx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algn="l"/>
                          <a:r>
                            <a:rPr lang="en-US" sz="2200" dirty="0">
                              <a:latin typeface="Cambria Math" panose="02040503050406030204" pitchFamily="18" charset="0"/>
                              <a:ea typeface="Cambria Math" panose="02040503050406030204" pitchFamily="18" charset="0"/>
                            </a:rPr>
                            <a:t>1</a:t>
                          </a:r>
                        </a:p>
                      </a:txBody>
                      <a:tcPr/>
                    </a:tc>
                    <a:tc vMerge="1">
                      <a:txBody>
                        <a:bodyPr/>
                        <a:lstStyle/>
                        <a:p>
                          <a:endParaRPr lang="en-US" sz="1600" dirty="0"/>
                        </a:p>
                      </a:txBody>
                      <a:tcPr/>
                    </a:tc>
                    <a:extLst>
                      <a:ext uri="{0D108BD9-81ED-4DB2-BD59-A6C34878D82A}">
                        <a16:rowId xmlns:a16="http://schemas.microsoft.com/office/drawing/2014/main" val="3183543183"/>
                      </a:ext>
                    </a:extLst>
                  </a:tr>
                </a:tbl>
              </a:graphicData>
            </a:graphic>
          </p:graphicFrame>
        </mc:Choice>
        <mc:Fallback xmlns="">
          <p:graphicFrame>
            <p:nvGraphicFramePr>
              <p:cNvPr id="4" name="Table 6">
                <a:extLst>
                  <a:ext uri="{FF2B5EF4-FFF2-40B4-BE49-F238E27FC236}">
                    <a16:creationId xmlns:a16="http://schemas.microsoft.com/office/drawing/2014/main" id="{F8E7DC87-5CA0-4DEC-8C31-74415677AAE7}"/>
                  </a:ext>
                </a:extLst>
              </p:cNvPr>
              <p:cNvGraphicFramePr>
                <a:graphicFrameLocks/>
              </p:cNvGraphicFramePr>
              <p:nvPr>
                <p:extLst>
                  <p:ext uri="{D42A27DB-BD31-4B8C-83A1-F6EECF244321}">
                    <p14:modId xmlns:p14="http://schemas.microsoft.com/office/powerpoint/2010/main" val="177905854"/>
                  </p:ext>
                </p:extLst>
              </p:nvPr>
            </p:nvGraphicFramePr>
            <p:xfrm>
              <a:off x="457200" y="1104900"/>
              <a:ext cx="8229600" cy="4592257"/>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3402694085"/>
                        </a:ext>
                      </a:extLst>
                    </a:gridCol>
                    <a:gridCol w="381000">
                      <a:extLst>
                        <a:ext uri="{9D8B030D-6E8A-4147-A177-3AD203B41FA5}">
                          <a16:colId xmlns:a16="http://schemas.microsoft.com/office/drawing/2014/main" val="2403384686"/>
                        </a:ext>
                      </a:extLst>
                    </a:gridCol>
                    <a:gridCol w="1371600">
                      <a:extLst>
                        <a:ext uri="{9D8B030D-6E8A-4147-A177-3AD203B41FA5}">
                          <a16:colId xmlns:a16="http://schemas.microsoft.com/office/drawing/2014/main" val="576000235"/>
                        </a:ext>
                      </a:extLst>
                    </a:gridCol>
                    <a:gridCol w="4191000">
                      <a:extLst>
                        <a:ext uri="{9D8B030D-6E8A-4147-A177-3AD203B41FA5}">
                          <a16:colId xmlns:a16="http://schemas.microsoft.com/office/drawing/2014/main" val="4219878154"/>
                        </a:ext>
                      </a:extLst>
                    </a:gridCol>
                  </a:tblGrid>
                  <a:tr h="567690">
                    <a:tc>
                      <a:txBody>
                        <a:bodyPr/>
                        <a:lstStyle/>
                        <a:p>
                          <a:endParaRPr lang="en-US"/>
                        </a:p>
                      </a:txBody>
                      <a:tcPr anchor="ctr">
                        <a:blipFill>
                          <a:blip r:embed="rId2"/>
                          <a:stretch>
                            <a:fillRect t="-5376" r="-260000" b="-732258"/>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endParaRPr lang="en-US"/>
                        </a:p>
                      </a:txBody>
                      <a:tcPr anchor="ctr">
                        <a:blipFill>
                          <a:blip r:embed="rId2"/>
                          <a:stretch>
                            <a:fillRect l="-194667" t="-5376" r="-305333" b="-732258"/>
                          </a:stretch>
                        </a:blipFill>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tx1"/>
                              </a:solidFill>
                              <a:effectLst/>
                              <a:latin typeface="+mn-lt"/>
                              <a:ea typeface="+mn-ea"/>
                              <a:cs typeface="+mn-cs"/>
                            </a:rPr>
                            <a:t>Although it is not necessary step, many people prefer to get rid of any fractions that might appear by multiplying both sides of the equation by the least common denominator (LCD). Remember to multiply every term by the LCD.</a:t>
                          </a:r>
                          <a:endParaRPr lang="en-US" sz="1800" b="0" i="0" dirty="0"/>
                        </a:p>
                      </a:txBody>
                      <a:tcPr/>
                    </a:tc>
                    <a:extLst>
                      <a:ext uri="{0D108BD9-81ED-4DB2-BD59-A6C34878D82A}">
                        <a16:rowId xmlns:a16="http://schemas.microsoft.com/office/drawing/2014/main" val="1592211898"/>
                      </a:ext>
                    </a:extLst>
                  </a:tr>
                  <a:tr h="1169670">
                    <a:tc>
                      <a:txBody>
                        <a:bodyPr/>
                        <a:lstStyle/>
                        <a:p>
                          <a:endParaRPr lang="en-US"/>
                        </a:p>
                      </a:txBody>
                      <a:tcPr anchor="ctr">
                        <a:blipFill>
                          <a:blip r:embed="rId2"/>
                          <a:stretch>
                            <a:fillRect t="-51042" r="-260000" b="-254688"/>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endParaRPr lang="en-US"/>
                        </a:p>
                      </a:txBody>
                      <a:tcPr anchor="ctr">
                        <a:blipFill>
                          <a:blip r:embed="rId2"/>
                          <a:stretch>
                            <a:fillRect l="-194667" t="-51042" r="-305333" b="-254688"/>
                          </a:stretch>
                        </a:blipFill>
                      </a:tcPr>
                    </a:tc>
                    <a:tc vMerge="1">
                      <a:txBody>
                        <a:bodyPr/>
                        <a:lstStyle/>
                        <a:p>
                          <a:endParaRPr lang="en-US" sz="1600" dirty="0"/>
                        </a:p>
                      </a:txBody>
                      <a:tcPr/>
                    </a:tc>
                    <a:extLst>
                      <a:ext uri="{0D108BD9-81ED-4DB2-BD59-A6C34878D82A}">
                        <a16:rowId xmlns:a16="http://schemas.microsoft.com/office/drawing/2014/main" val="3030054273"/>
                      </a:ext>
                    </a:extLst>
                  </a:tr>
                  <a:tr h="721297">
                    <a:tc>
                      <a:txBody>
                        <a:bodyPr/>
                        <a:lstStyle/>
                        <a:p>
                          <a:endParaRPr lang="en-US"/>
                        </a:p>
                      </a:txBody>
                      <a:tcPr anchor="ctr">
                        <a:blipFill>
                          <a:blip r:embed="rId2"/>
                          <a:stretch>
                            <a:fillRect t="-243697" r="-260000" b="-310924"/>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endParaRPr lang="en-US"/>
                        </a:p>
                      </a:txBody>
                      <a:tcPr anchor="ctr">
                        <a:blipFill>
                          <a:blip r:embed="rId2"/>
                          <a:stretch>
                            <a:fillRect l="-194667" t="-243697" r="-305333" b="-310924"/>
                          </a:stretch>
                        </a:blipFill>
                      </a:tcPr>
                    </a:tc>
                    <a:tc rowSpan="6">
                      <a:txBody>
                        <a:bodyPr/>
                        <a:lstStyle/>
                        <a:p>
                          <a:endParaRPr lang="en-US"/>
                        </a:p>
                      </a:txBody>
                      <a:tcPr>
                        <a:blipFill>
                          <a:blip r:embed="rId2"/>
                          <a:stretch>
                            <a:fillRect l="-96507" t="-61834" b="-4264"/>
                          </a:stretch>
                        </a:blipFill>
                      </a:tcPr>
                    </a:tc>
                    <a:extLst>
                      <a:ext uri="{0D108BD9-81ED-4DB2-BD59-A6C34878D82A}">
                        <a16:rowId xmlns:a16="http://schemas.microsoft.com/office/drawing/2014/main" val="736262978"/>
                      </a:ext>
                    </a:extLst>
                  </a:tr>
                  <a:tr h="426720">
                    <a:tc>
                      <a:txBody>
                        <a:bodyPr/>
                        <a:lstStyle/>
                        <a:p>
                          <a:endParaRPr lang="en-US"/>
                        </a:p>
                      </a:txBody>
                      <a:tcPr anchor="ctr">
                        <a:blipFill>
                          <a:blip r:embed="rId2"/>
                          <a:stretch>
                            <a:fillRect t="-584286" r="-260000" b="-42857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nchor="ctr"/>
                    </a:tc>
                    <a:tc>
                      <a:txBody>
                        <a:bodyPr/>
                        <a:lstStyle/>
                        <a:p>
                          <a:endParaRPr lang="en-US"/>
                        </a:p>
                      </a:txBody>
                      <a:tcPr anchor="ctr">
                        <a:blipFill>
                          <a:blip r:embed="rId2"/>
                          <a:stretch>
                            <a:fillRect l="-194667" t="-584286" r="-305333" b="-428571"/>
                          </a:stretch>
                        </a:blipFill>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b="1" dirty="0"/>
                        </a:p>
                      </a:txBody>
                      <a:tcPr/>
                    </a:tc>
                    <a:extLst>
                      <a:ext uri="{0D108BD9-81ED-4DB2-BD59-A6C34878D82A}">
                        <a16:rowId xmlns:a16="http://schemas.microsoft.com/office/drawing/2014/main" val="661200697"/>
                      </a:ext>
                    </a:extLst>
                  </a:tr>
                  <a:tr h="426720">
                    <a:tc>
                      <a:txBody>
                        <a:bodyPr/>
                        <a:lstStyle/>
                        <a:p>
                          <a:endParaRPr lang="en-US"/>
                        </a:p>
                      </a:txBody>
                      <a:tcPr>
                        <a:blipFill>
                          <a:blip r:embed="rId2"/>
                          <a:stretch>
                            <a:fillRect t="-684286" r="-260000" b="-32857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endParaRPr lang="en-US"/>
                        </a:p>
                      </a:txBody>
                      <a:tcPr>
                        <a:blipFill>
                          <a:blip r:embed="rId2"/>
                          <a:stretch>
                            <a:fillRect l="-194667" t="-684286" r="-305333" b="-328571"/>
                          </a:stretch>
                        </a:blipFill>
                      </a:tcPr>
                    </a:tc>
                    <a:tc vMerge="1">
                      <a:txBody>
                        <a:bodyPr/>
                        <a:lstStyle/>
                        <a:p>
                          <a:endParaRPr lang="en-US" sz="1600" dirty="0"/>
                        </a:p>
                      </a:txBody>
                      <a:tcPr/>
                    </a:tc>
                    <a:extLst>
                      <a:ext uri="{0D108BD9-81ED-4DB2-BD59-A6C34878D82A}">
                        <a16:rowId xmlns:a16="http://schemas.microsoft.com/office/drawing/2014/main" val="3219980082"/>
                      </a:ext>
                    </a:extLst>
                  </a:tr>
                  <a:tr h="426720">
                    <a:tc>
                      <a:txBody>
                        <a:bodyPr/>
                        <a:lstStyle/>
                        <a:p>
                          <a:endParaRPr lang="en-US"/>
                        </a:p>
                      </a:txBody>
                      <a:tcPr>
                        <a:blipFill>
                          <a:blip r:embed="rId2"/>
                          <a:stretch>
                            <a:fillRect t="-784286" r="-260000" b="-22857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endParaRPr lang="en-US"/>
                        </a:p>
                      </a:txBody>
                      <a:tcPr>
                        <a:blipFill>
                          <a:blip r:embed="rId2"/>
                          <a:stretch>
                            <a:fillRect l="-194667" t="-784286" r="-305333" b="-228571"/>
                          </a:stretch>
                        </a:blipFill>
                      </a:tcPr>
                    </a:tc>
                    <a:tc vMerge="1">
                      <a:txBody>
                        <a:bodyPr/>
                        <a:lstStyle/>
                        <a:p>
                          <a:endParaRPr lang="en-US" sz="1600" dirty="0"/>
                        </a:p>
                      </a:txBody>
                      <a:tcPr/>
                    </a:tc>
                    <a:extLst>
                      <a:ext uri="{0D108BD9-81ED-4DB2-BD59-A6C34878D82A}">
                        <a16:rowId xmlns:a16="http://schemas.microsoft.com/office/drawing/2014/main" val="1771173294"/>
                      </a:ext>
                    </a:extLst>
                  </a:tr>
                  <a:tr h="426720">
                    <a:tc>
                      <a:txBody>
                        <a:bodyPr/>
                        <a:lstStyle/>
                        <a:p>
                          <a:endParaRPr lang="en-US"/>
                        </a:p>
                      </a:txBody>
                      <a:tcPr>
                        <a:blipFill>
                          <a:blip r:embed="rId2"/>
                          <a:stretch>
                            <a:fillRect t="-884286" r="-260000" b="-12857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algn="l"/>
                          <a:r>
                            <a:rPr lang="en-US" sz="2200" dirty="0">
                              <a:latin typeface="Cambria Math" panose="02040503050406030204" pitchFamily="18" charset="0"/>
                              <a:ea typeface="Cambria Math" panose="02040503050406030204" pitchFamily="18" charset="0"/>
                            </a:rPr>
                            <a:t>5</a:t>
                          </a:r>
                        </a:p>
                      </a:txBody>
                      <a:tcPr/>
                    </a:tc>
                    <a:tc vMerge="1">
                      <a:txBody>
                        <a:bodyPr/>
                        <a:lstStyle/>
                        <a:p>
                          <a:endParaRPr lang="en-US" sz="1600" dirty="0"/>
                        </a:p>
                      </a:txBody>
                      <a:tcPr/>
                    </a:tc>
                    <a:extLst>
                      <a:ext uri="{0D108BD9-81ED-4DB2-BD59-A6C34878D82A}">
                        <a16:rowId xmlns:a16="http://schemas.microsoft.com/office/drawing/2014/main" val="4183446250"/>
                      </a:ext>
                    </a:extLst>
                  </a:tr>
                  <a:tr h="426720">
                    <a:tc>
                      <a:txBody>
                        <a:bodyPr/>
                        <a:lstStyle/>
                        <a:p>
                          <a:endParaRPr lang="en-US"/>
                        </a:p>
                      </a:txBody>
                      <a:tcPr>
                        <a:blipFill>
                          <a:blip r:embed="rId2"/>
                          <a:stretch>
                            <a:fillRect t="-984286" r="-260000" b="-28571"/>
                          </a:stretch>
                        </a:blip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200" dirty="0">
                              <a:latin typeface="Cambria Math"/>
                            </a:rPr>
                            <a:t>=</a:t>
                          </a:r>
                        </a:p>
                      </a:txBody>
                      <a:tcPr/>
                    </a:tc>
                    <a:tc>
                      <a:txBody>
                        <a:bodyPr/>
                        <a:lstStyle/>
                        <a:p>
                          <a:pPr algn="l"/>
                          <a:r>
                            <a:rPr lang="en-US" sz="2200" dirty="0">
                              <a:latin typeface="Cambria Math" panose="02040503050406030204" pitchFamily="18" charset="0"/>
                              <a:ea typeface="Cambria Math" panose="02040503050406030204" pitchFamily="18" charset="0"/>
                            </a:rPr>
                            <a:t>1</a:t>
                          </a:r>
                        </a:p>
                      </a:txBody>
                      <a:tcPr/>
                    </a:tc>
                    <a:tc vMerge="1">
                      <a:txBody>
                        <a:bodyPr/>
                        <a:lstStyle/>
                        <a:p>
                          <a:endParaRPr lang="en-US" sz="1600" dirty="0"/>
                        </a:p>
                      </a:txBody>
                      <a:tcPr/>
                    </a:tc>
                    <a:extLst>
                      <a:ext uri="{0D108BD9-81ED-4DB2-BD59-A6C34878D82A}">
                        <a16:rowId xmlns:a16="http://schemas.microsoft.com/office/drawing/2014/main" val="3183543183"/>
                      </a:ext>
                    </a:extLst>
                  </a:tr>
                </a:tbl>
              </a:graphicData>
            </a:graphic>
          </p:graphicFrame>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1277</TotalTime>
  <Words>2069</Words>
  <Application>Microsoft Office PowerPoint</Application>
  <PresentationFormat>On-screen Show (4:3)</PresentationFormat>
  <Paragraphs>295</Paragraphs>
  <Slides>26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Courier New</vt:lpstr>
      <vt:lpstr>Cambria Math</vt:lpstr>
      <vt:lpstr>Ti86pc</vt:lpstr>
      <vt:lpstr>Arial</vt:lpstr>
      <vt:lpstr>Office Theme</vt:lpstr>
      <vt:lpstr>Section 2.R.4</vt:lpstr>
      <vt:lpstr>Example 1: Identifying Types of Equations—Slide 1</vt:lpstr>
      <vt:lpstr>Example 1: Identifying Types of Equations—Slide 2</vt:lpstr>
      <vt:lpstr>Definition: Linear Equations in One Variable</vt:lpstr>
      <vt:lpstr>Example 2: Solving Linear Equations in One Variable—Slide 1</vt:lpstr>
      <vt:lpstr>Example 2: Solving Linear Equations in One Variable—Slide 2</vt:lpstr>
      <vt:lpstr>Example 2: Technology</vt:lpstr>
      <vt:lpstr>Example 2: Solving Linear Equations in One Variable—Slide 3</vt:lpstr>
      <vt:lpstr>Example 2: Solving Linear Equations in One Variable—Slide 4</vt:lpstr>
      <vt:lpstr>Example 2: Solving Linear Equations in One Variable—Slide 5</vt:lpstr>
      <vt:lpstr>Example 2: Solving Linear Equations in One Variable—Slide 6</vt:lpstr>
      <vt:lpstr>CAUTION!</vt:lpstr>
      <vt:lpstr>Example 3: Solving Absolute Value Equations—Slide 1</vt:lpstr>
      <vt:lpstr>Note</vt:lpstr>
      <vt:lpstr>Example 3: Solving Absolute Value Equations—Slide 2</vt:lpstr>
      <vt:lpstr>Example 3: Solving Absolute Value Equations—Slide 3</vt:lpstr>
      <vt:lpstr>Example 3: Solving Absolute Value Equations—Slide 4</vt:lpstr>
      <vt:lpstr>Example 3: Solving Absolute Value Equations—Slide 5</vt:lpstr>
      <vt:lpstr>Example 3: Solving Absolute Value Equations—Slide 6</vt:lpstr>
      <vt:lpstr>Example 3: Technology</vt:lpstr>
      <vt:lpstr>Example 3: Solving Absolute Value Equations—Slide 7</vt:lpstr>
      <vt:lpstr>Example 3: Solving Absolute Value Equations—Slide 8</vt:lpstr>
      <vt:lpstr>Example 4: Solving Linear Equations for One Variable—Slide 1</vt:lpstr>
      <vt:lpstr>Example 4: Solving Linear Equations for One Variable—Slide 2</vt:lpstr>
      <vt:lpstr>Example 4: Solving Linear Equations for One Variable—Slide 3</vt:lpstr>
      <vt:lpstr>Example 4: Solving Linear Equations for One Variable—Slide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Plus Integrated Reivew, 2nd Edition</dc:title>
  <dc:creator>Hawkes Learning</dc:creator>
  <cp:lastModifiedBy>Marvin Glover</cp:lastModifiedBy>
  <cp:revision>187</cp:revision>
  <dcterms:created xsi:type="dcterms:W3CDTF">2013-04-26T14:43:13Z</dcterms:created>
  <dcterms:modified xsi:type="dcterms:W3CDTF">2025-07-03T22:09:14Z</dcterms:modified>
</cp:coreProperties>
</file>