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7" r:id="rId13"/>
    <p:sldId id="278" r:id="rId14"/>
    <p:sldId id="281" r:id="rId15"/>
    <p:sldId id="282" r:id="rId16"/>
    <p:sldId id="283" r:id="rId17"/>
    <p:sldId id="272" r:id="rId18"/>
    <p:sldId id="273" r:id="rId19"/>
    <p:sldId id="274" r:id="rId20"/>
    <p:sldId id="275" r:id="rId21"/>
    <p:sldId id="28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21" autoAdjust="0"/>
  </p:normalViewPr>
  <p:slideViewPr>
    <p:cSldViewPr>
      <p:cViewPr>
        <p:scale>
          <a:sx n="100" d="100"/>
          <a:sy n="100" d="100"/>
        </p:scale>
        <p:origin x="107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98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emf"/><Relationship Id="rId4" Type="http://schemas.openxmlformats.org/officeDocument/2006/relationships/oleObject" Target="../embeddings/oleObject4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emf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Rational Expressions and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047999" y="513207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410309"/>
              </p:ext>
            </p:extLst>
          </p:nvPr>
        </p:nvGraphicFramePr>
        <p:xfrm>
          <a:off x="762000" y="109728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700" imgH="1663700" progId="Equation.DSMT4">
                  <p:embed/>
                </p:oleObj>
              </mc:Choice>
              <mc:Fallback>
                <p:oleObj name="Equation" r:id="rId2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9728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376875"/>
              </p:ext>
            </p:extLst>
          </p:nvPr>
        </p:nvGraphicFramePr>
        <p:xfrm>
          <a:off x="762000" y="269349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990600" progId="Equation.DSMT4">
                  <p:embed/>
                </p:oleObj>
              </mc:Choice>
              <mc:Fallback>
                <p:oleObj name="Equation" r:id="rId4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9349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40594"/>
              </p:ext>
            </p:extLst>
          </p:nvPr>
        </p:nvGraphicFramePr>
        <p:xfrm>
          <a:off x="762000" y="4830633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30633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637939"/>
              </p:ext>
            </p:extLst>
          </p:nvPr>
        </p:nvGraphicFramePr>
        <p:xfrm>
          <a:off x="768349" y="3847207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100" imgH="952500" progId="Equation.DSMT4">
                  <p:embed/>
                </p:oleObj>
              </mc:Choice>
              <mc:Fallback>
                <p:oleObj name="Equation" r:id="rId8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49" y="3847207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157412" y="133223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035678" y="170259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6612" y="162907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757612" y="1332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85460" y="2475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66460" y="219090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">
            <a:extLst>
              <a:ext uri="{FF2B5EF4-FFF2-40B4-BE49-F238E27FC236}">
                <a16:creationId xmlns:a16="http://schemas.microsoft.com/office/drawing/2014/main" id="{467DF2D6-FDFA-8956-28C1-06E56567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172" y="292862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Factor the denominator by grouping.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Rational Expressions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rational expression.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212638"/>
              </p:ext>
            </p:extLst>
          </p:nvPr>
        </p:nvGraphicFramePr>
        <p:xfrm>
          <a:off x="6565900" y="1140508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1140508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15000" y="299842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58550"/>
              </p:ext>
            </p:extLst>
          </p:nvPr>
        </p:nvGraphicFramePr>
        <p:xfrm>
          <a:off x="609600" y="286729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6729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727587"/>
              </p:ext>
            </p:extLst>
          </p:nvPr>
        </p:nvGraphicFramePr>
        <p:xfrm>
          <a:off x="1932033" y="2408873"/>
          <a:ext cx="30480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1841400" progId="Equation.DSMT4">
                  <p:embed/>
                </p:oleObj>
              </mc:Choice>
              <mc:Fallback>
                <p:oleObj name="Equation" r:id="rId6" imgW="3047760" imgH="1841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033" y="2408873"/>
                        <a:ext cx="30480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86186"/>
              </p:ext>
            </p:extLst>
          </p:nvPr>
        </p:nvGraphicFramePr>
        <p:xfrm>
          <a:off x="1912938" y="4465638"/>
          <a:ext cx="21463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1396800" progId="Equation.DSMT4">
                  <p:embed/>
                </p:oleObj>
              </mc:Choice>
              <mc:Fallback>
                <p:oleObj name="Equation" r:id="rId8" imgW="2145960" imgH="1396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465638"/>
                        <a:ext cx="21463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55964"/>
              </p:ext>
            </p:extLst>
          </p:nvPr>
        </p:nvGraphicFramePr>
        <p:xfrm>
          <a:off x="4283120" y="453194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939800" progId="Equation.DSMT4">
                  <p:embed/>
                </p:oleObj>
              </mc:Choice>
              <mc:Fallback>
                <p:oleObj name="Equation" r:id="rId10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120" y="453194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55814"/>
              </p:ext>
            </p:extLst>
          </p:nvPr>
        </p:nvGraphicFramePr>
        <p:xfrm>
          <a:off x="6099899" y="491748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419" imgH="304668" progId="Equation.DSMT4">
                  <p:embed/>
                </p:oleObj>
              </mc:Choice>
              <mc:Fallback>
                <p:oleObj name="Equation" r:id="rId12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899" y="491748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542395" y="5255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225720" y="54717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240070" y="55004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802170" y="5219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494257" y="455099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875257" y="516059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Simplify the complex rational expressions.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h</m:t>
                            </m:r>
                          </m:den>
                        </m:f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den>
                    </m:f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endParaRPr lang="en-US" sz="2800" b="1" dirty="0"/>
          </a:p>
          <a:p>
            <a:endParaRPr sz="800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AFCDDDC-D1B4-4D91-9865-C32332DE71D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34074819"/>
                  </p:ext>
                </p:extLst>
              </p:nvPr>
            </p:nvGraphicFramePr>
            <p:xfrm>
              <a:off x="838200" y="1483581"/>
              <a:ext cx="7962605" cy="3657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0360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9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21322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h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den>
                                  </m:f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This complex rational expression contains two rational expressions in the numerator. It may be helpful to write the</a:t>
                          </a:r>
                          <a:r>
                            <a:rPr lang="en-US" sz="1800" b="0" baseline="0" dirty="0"/>
                            <a:t> </a:t>
                          </a:r>
                          <a:r>
                            <a:rPr sz="1800" b="0" dirty="0"/>
                            <a:t>denominator as a fraction, as we have done here, in order to determine that the LCD of all the fractions making up the overall expression is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1800" b="0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.</a:t>
                          </a:r>
                          <a:r>
                            <a:rPr lang="en-US" sz="1800" b="0" dirty="0"/>
                            <a:t> </a:t>
                          </a:r>
                          <a:br>
                            <a:rPr lang="en-US" sz="1800" b="0" dirty="0"/>
                          </a:br>
                          <a:r>
                            <a:rPr sz="1800" b="0" dirty="0"/>
                            <a:t>We multiply the numerator and denominator by the LCD (so we are multiplying the overall expression by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)</a:t>
                          </a:r>
                          <a:r>
                            <a:rPr lang="en-US" sz="1800" b="0" dirty="0"/>
                            <a:t>, Simplify the resulting numerator.</a:t>
                          </a:r>
                          <a:br>
                            <a:rPr lang="en-US" sz="1800" b="0" dirty="0"/>
                          </a:br>
                          <a:r>
                            <a:rPr lang="en-US" sz="1800" b="0" dirty="0"/>
                            <a:t>C</a:t>
                          </a:r>
                          <a:r>
                            <a:rPr sz="1800" b="0" dirty="0"/>
                            <a:t>ancel out the common factor </a:t>
                          </a:r>
                          <a:r>
                            <a:rPr lang="en-US" sz="1800" b="0" i="1" dirty="0"/>
                            <a:t>h</a:t>
                          </a:r>
                          <a:r>
                            <a:rPr lang="en-US" sz="1800" b="0" i="1" baseline="0" dirty="0"/>
                            <a:t> </a:t>
                          </a:r>
                          <a:r>
                            <a:rPr sz="1800" b="0" dirty="0"/>
                            <a:t>to </a:t>
                          </a:r>
                          <a:r>
                            <a:rPr lang="en-US" sz="1800" b="0" dirty="0"/>
                            <a:t>ge</a:t>
                          </a:r>
                          <a:r>
                            <a:rPr sz="1800" b="0" dirty="0"/>
                            <a:t>t the final answer.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21322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88575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borderBox>
                                </m:num>
                                <m:den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h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62000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AFCDDDC-D1B4-4D91-9865-C32332DE71D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34074819"/>
                  </p:ext>
                </p:extLst>
              </p:nvPr>
            </p:nvGraphicFramePr>
            <p:xfrm>
              <a:off x="838200" y="1483581"/>
              <a:ext cx="7962605" cy="3657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0360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9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213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311" r="-783108" b="-307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790" t="-3311" r="-164612" b="-307947"/>
                          </a:stretch>
                        </a:blipFill>
                      </a:tcPr>
                    </a:tc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1276" t="-832" b="-249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21322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790" t="-102632" r="-164612" b="-20592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88575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790" t="-238760" r="-164612" b="-142636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026381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790" t="-258580" r="-164612" b="-8876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95400"/>
            <a:ext cx="8229600" cy="47009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6C80DDE-D3AE-4081-9B0A-63AACA3BFDA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49494387"/>
                  </p:ext>
                </p:extLst>
              </p:nvPr>
            </p:nvGraphicFramePr>
            <p:xfrm>
              <a:off x="884583" y="1044155"/>
              <a:ext cx="7997381" cy="412073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55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0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80565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This expression is a complex rational expression, 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which we see once we rewrite the terms that have negative exponents as fractions.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7554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num>
                                <m:den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The LCD in this case is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, so we multiply the top and bottom by this and factor the resulting polynomials.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𝑥𝑦</m:t>
                                  </m:r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</m:borderBox>
                                </m:num>
                                <m:den>
                                  <m:borderBox>
                                    <m:borderBoxPr>
                                      <m:hideTop m:val="on"/>
                                      <m:hideBot m:val="on"/>
                                      <m:hideLeft m:val="on"/>
                                      <m:hideRight m:val="on"/>
                                      <m:strikeTLBR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rderBox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</m:borderBox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C</a:t>
                          </a:r>
                          <a:r>
                            <a:rPr sz="1800" b="0" dirty="0"/>
                            <a:t>ancel the common factor of </a:t>
                          </a:r>
                          <a:r>
                            <a:rPr lang="en-US" sz="1800" b="0" dirty="0"/>
                            <a:t>(</a:t>
                          </a:r>
                          <a:r>
                            <a:rPr lang="en-US" sz="1800" b="0" i="1" dirty="0"/>
                            <a:t>y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x</a:t>
                          </a:r>
                          <a:r>
                            <a:rPr lang="en-US" sz="1800" b="0" dirty="0"/>
                            <a:t>)</a:t>
                          </a:r>
                          <a:r>
                            <a:rPr sz="1800" b="0" dirty="0"/>
                            <a:t> to obtain the final simplified expression.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𝑥𝑦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6C80DDE-D3AE-4081-9B0A-63AACA3BFDA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49494387"/>
                  </p:ext>
                </p:extLst>
              </p:nvPr>
            </p:nvGraphicFramePr>
            <p:xfrm>
              <a:off x="884583" y="1044155"/>
              <a:ext cx="7997381" cy="412073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55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0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98818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556500" b="-317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r="-242462" b="-317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This expression is a complex rational expression, 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which we see once we rewrite the terms that have negative exponents as fractions.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7554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98780" r="-242462" b="-2140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6624" t="-98780" b="-2140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278632" r="-242462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378632" r="-242462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C</a:t>
                          </a:r>
                          <a:r>
                            <a:rPr sz="1800" b="0" dirty="0"/>
                            <a:t>ancel the common factor of </a:t>
                          </a:r>
                          <a:r>
                            <a:rPr lang="en-US" sz="1800" b="0" dirty="0"/>
                            <a:t>(</a:t>
                          </a:r>
                          <a:r>
                            <a:rPr lang="en-US" sz="1800" b="0" i="1" dirty="0"/>
                            <a:t>y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x</a:t>
                          </a:r>
                          <a:r>
                            <a:rPr lang="en-US" sz="1800" b="0" dirty="0"/>
                            <a:t>)</a:t>
                          </a:r>
                          <a:r>
                            <a:rPr sz="1800" b="0" dirty="0"/>
                            <a:t> to obtain the final simplified expression.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11665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538" t="-478632" r="-242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Complex Algebraic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036081"/>
              </p:ext>
            </p:extLst>
          </p:nvPr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Complex Algebraic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996949"/>
              </p:ext>
            </p:extLst>
          </p:nvPr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838200" progId="Equation.DSMT4">
                  <p:embed/>
                </p:oleObj>
              </mc:Choice>
              <mc:Fallback>
                <p:oleObj name="Equation" r:id="rId4" imgW="2971800" imgH="83820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588843"/>
              </p:ext>
            </p:extLst>
          </p:nvPr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838200" progId="Equation.DSMT4">
                  <p:embed/>
                </p:oleObj>
              </mc:Choice>
              <mc:Fallback>
                <p:oleObj name="Equation" r:id="rId6" imgW="2057400" imgH="838200" progId="Equation.DSMT4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600" imgH="838200" progId="Equation.DSMT4">
                  <p:embed/>
                </p:oleObj>
              </mc:Choice>
              <mc:Fallback>
                <p:oleObj name="Equation" r:id="rId8" imgW="2006600" imgH="838200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373582"/>
              </p:ext>
            </p:extLst>
          </p:nvPr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700" imgH="838200" progId="Equation.DSMT4">
                  <p:embed/>
                </p:oleObj>
              </mc:Choice>
              <mc:Fallback>
                <p:oleObj name="Equation" r:id="rId10" imgW="1028700" imgH="83820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623618-34B0-0CC5-D0FC-F7D715E9F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 the complex algebraic expressions. Write each answer as a single polynomial or rational expression with positive exponents.</a:t>
            </a:r>
          </a:p>
          <a:p>
            <a:endParaRPr lang="en-IN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IN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IN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IN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907C29-5A5B-CBFB-76A7-0ADBC36CB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Complex Algebraic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lang="en-IN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1239240-A313-1AF6-74DB-5B7F2104B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915795"/>
              </p:ext>
            </p:extLst>
          </p:nvPr>
        </p:nvGraphicFramePr>
        <p:xfrm>
          <a:off x="1246188" y="2752725"/>
          <a:ext cx="1233487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1168200" progId="Equation.DSMT4">
                  <p:embed/>
                </p:oleObj>
              </mc:Choice>
              <mc:Fallback>
                <p:oleObj name="Equation" r:id="rId2" imgW="1066680" imgH="116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46188" y="2752725"/>
                        <a:ext cx="1233487" cy="1350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DC99589-2828-BBAC-F7F7-8A1A866956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545948"/>
              </p:ext>
            </p:extLst>
          </p:nvPr>
        </p:nvGraphicFramePr>
        <p:xfrm>
          <a:off x="1143000" y="4257675"/>
          <a:ext cx="2615847" cy="14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3332" imgH="1245571" progId="Equation.DSMT4">
                  <p:embed/>
                </p:oleObj>
              </mc:Choice>
              <mc:Fallback>
                <p:oleObj name="Equation" r:id="rId4" imgW="2263332" imgH="12455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4257675"/>
                        <a:ext cx="2615847" cy="14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8264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CDDCA1-0AFC-1F00-874B-09C6B0006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defRPr/>
            </a:pPr>
            <a:endParaRPr lang="en-IN" sz="2600" dirty="0"/>
          </a:p>
          <a:p>
            <a:pPr marL="514350" indent="-514350">
              <a:buFont typeface="+mj-lt"/>
              <a:buAutoNum type="alphaLcPeriod"/>
              <a:defRPr/>
            </a:pPr>
            <a:r>
              <a:rPr lang="en-IN" sz="2600" dirty="0"/>
              <a:t> </a:t>
            </a:r>
          </a:p>
          <a:p>
            <a:pPr marL="514350" indent="-514350">
              <a:buFont typeface="+mj-lt"/>
              <a:buAutoNum type="alphaLcPeriod"/>
              <a:defRPr/>
            </a:pPr>
            <a:endParaRPr lang="en-IN" dirty="0"/>
          </a:p>
          <a:p>
            <a:pPr marL="514350" indent="-514350">
              <a:buFont typeface="+mj-lt"/>
              <a:buAutoNum type="alphaLcPeriod"/>
              <a:defRPr/>
            </a:pPr>
            <a:endParaRPr lang="en-IN" dirty="0"/>
          </a:p>
          <a:p>
            <a:pPr marL="514350" indent="-514350">
              <a:buFont typeface="+mj-lt"/>
              <a:buAutoNum type="alphaLcPeriod"/>
              <a:defRPr/>
            </a:pPr>
            <a:endParaRPr lang="en-IN" dirty="0"/>
          </a:p>
          <a:p>
            <a:pPr>
              <a:defRPr/>
            </a:pP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8F5DCC-E6DF-DE27-5DEC-7A8A740F3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Complex Algebraic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IN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FB45A1A-D275-7319-1D8C-CB7E55EA43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248004"/>
              </p:ext>
            </p:extLst>
          </p:nvPr>
        </p:nvGraphicFramePr>
        <p:xfrm>
          <a:off x="1077913" y="1722438"/>
          <a:ext cx="2522537" cy="371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4152600" progId="Equation.DSMT4">
                  <p:embed/>
                </p:oleObj>
              </mc:Choice>
              <mc:Fallback>
                <p:oleObj name="Equation" r:id="rId2" imgW="2819160" imgH="4152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7913" y="1722438"/>
                        <a:ext cx="2522537" cy="3714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8804D93-1D4E-3568-207C-C6B600266D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964315"/>
              </p:ext>
            </p:extLst>
          </p:nvPr>
        </p:nvGraphicFramePr>
        <p:xfrm>
          <a:off x="3948113" y="2009775"/>
          <a:ext cx="4972050" cy="253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86400" imgH="2793960" progId="Equation.DSMT4">
                  <p:embed/>
                </p:oleObj>
              </mc:Choice>
              <mc:Fallback>
                <p:oleObj name="Equation" r:id="rId4" imgW="5486400" imgH="2793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48113" y="2009775"/>
                        <a:ext cx="4972050" cy="2532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8379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97F68A-28D4-D141-026B-275911DD0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Simplifying Complex Algebraic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lang="en-IN" dirty="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774EF22C-AD58-14DC-3271-F27BB8E61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 the complex algebraic expressions. Write each answer as a single polynomial or rational expression with positive exponents.</a:t>
            </a:r>
          </a:p>
          <a:p>
            <a:endParaRPr lang="en-IN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IN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IN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IN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0D93EC3-FCD4-8368-A150-DBE4D743F2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460028"/>
              </p:ext>
            </p:extLst>
          </p:nvPr>
        </p:nvGraphicFramePr>
        <p:xfrm>
          <a:off x="1143000" y="2706795"/>
          <a:ext cx="1488244" cy="13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5079" imgH="1245571" progId="Equation.DSMT4">
                  <p:embed/>
                </p:oleObj>
              </mc:Choice>
              <mc:Fallback>
                <p:oleObj name="Equation" r:id="rId2" imgW="1355079" imgH="12455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43000" y="2706795"/>
                        <a:ext cx="1488244" cy="13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30C5639-9EAE-01DD-5AC2-9FFC87D7F9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134498"/>
              </p:ext>
            </p:extLst>
          </p:nvPr>
        </p:nvGraphicFramePr>
        <p:xfrm>
          <a:off x="1143000" y="4279477"/>
          <a:ext cx="3835075" cy="13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45690" imgH="1299693" progId="Equation.DSMT4">
                  <p:embed/>
                </p:oleObj>
              </mc:Choice>
              <mc:Fallback>
                <p:oleObj name="Equation" r:id="rId4" imgW="3645690" imgH="129969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4279477"/>
                        <a:ext cx="3835075" cy="13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89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Rational Expressions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0663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CF604D-CA32-EEBD-1384-BD0EE8B63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defRPr/>
            </a:pPr>
            <a:endParaRPr lang="en-IN" sz="2600" dirty="0"/>
          </a:p>
          <a:p>
            <a:pPr marL="514350" indent="-514350">
              <a:buFont typeface="+mj-lt"/>
              <a:buAutoNum type="alphaLcPeriod"/>
              <a:defRPr/>
            </a:pPr>
            <a:r>
              <a:rPr lang="en-IN" sz="2600" dirty="0"/>
              <a:t> </a:t>
            </a:r>
          </a:p>
          <a:p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4463ED-5267-DBBD-1EC0-C3713B45C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Simplifying Complex Algebraic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IN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4653D44-78E0-F6A7-23CD-AA54B3BE20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676754"/>
              </p:ext>
            </p:extLst>
          </p:nvPr>
        </p:nvGraphicFramePr>
        <p:xfrm>
          <a:off x="1108075" y="2036763"/>
          <a:ext cx="3494088" cy="371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38480" imgH="4292280" progId="Equation.DSMT4">
                  <p:embed/>
                </p:oleObj>
              </mc:Choice>
              <mc:Fallback>
                <p:oleObj name="Equation" r:id="rId2" imgW="4038480" imgH="429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08075" y="2036763"/>
                        <a:ext cx="3494088" cy="3714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9717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B9CBBDC-9FEF-F455-600B-A2894B212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b.  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CE8434-37A4-464E-755B-1E758BA89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Simplifying Complex Algebraic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3</a:t>
            </a:r>
            <a:endParaRPr lang="en-IN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3CE3C4C-0FB7-FCE1-4AC0-87E98725E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382480"/>
              </p:ext>
            </p:extLst>
          </p:nvPr>
        </p:nvGraphicFramePr>
        <p:xfrm>
          <a:off x="1414463" y="1246188"/>
          <a:ext cx="5792787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92960" imgH="6476760" progId="Equation.DSMT4">
                  <p:embed/>
                </p:oleObj>
              </mc:Choice>
              <mc:Fallback>
                <p:oleObj name="Equation" r:id="rId2" imgW="8292960" imgH="6476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14463" y="1246188"/>
                        <a:ext cx="5792787" cy="452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060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Complex </a:t>
            </a:r>
            <a:r>
              <a:rPr lang="en-US" dirty="0"/>
              <a:t>Rational Expressions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i="0" dirty="0">
                <a:solidFill>
                  <a:schemeClr val="tx1"/>
                </a:solidFill>
              </a:rPr>
              <a:t>Simplify the complex </a:t>
            </a:r>
            <a:r>
              <a:rPr lang="en-US" dirty="0">
                <a:solidFill>
                  <a:schemeClr val="tx1"/>
                </a:solidFill>
              </a:rPr>
              <a:t>rational expression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Notice that the numerator and denominator are already simplified into a single rational expression. So we can jump to Step 3.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30660"/>
              </p:ext>
            </p:extLst>
          </p:nvPr>
        </p:nvGraphicFramePr>
        <p:xfrm>
          <a:off x="6553200" y="1077347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1803400" progId="Equation.DSMT4">
                  <p:embed/>
                </p:oleObj>
              </mc:Choice>
              <mc:Fallback>
                <p:oleObj name="Equation" r:id="rId2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077347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4724400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776299"/>
              </p:ext>
            </p:extLst>
          </p:nvPr>
        </p:nvGraphicFramePr>
        <p:xfrm>
          <a:off x="768326" y="4152900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3100" imgH="1790700" progId="Equation.DSMT4">
                  <p:embed/>
                </p:oleObj>
              </mc:Choice>
              <mc:Fallback>
                <p:oleObj name="Equation" r:id="rId4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26" y="4152900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5135"/>
              </p:ext>
            </p:extLst>
          </p:nvPr>
        </p:nvGraphicFramePr>
        <p:xfrm>
          <a:off x="1717040" y="459676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59866" imgH="901309" progId="Equation.DSMT4">
                  <p:embed/>
                </p:oleObj>
              </mc:Choice>
              <mc:Fallback>
                <p:oleObj name="Equation" r:id="rId6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040" y="459676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595603"/>
              </p:ext>
            </p:extLst>
          </p:nvPr>
        </p:nvGraphicFramePr>
        <p:xfrm>
          <a:off x="3478530" y="459613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600" imgH="901700" progId="Equation.DSMT4">
                  <p:embed/>
                </p:oleObj>
              </mc:Choice>
              <mc:Fallback>
                <p:oleObj name="Equation" r:id="rId8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530" y="459613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999028" y="46608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567940" y="515874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796540" y="470154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034540" y="50825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872740" y="51587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139315" y="46443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393317"/>
              </p:ext>
            </p:extLst>
          </p:nvPr>
        </p:nvGraphicFramePr>
        <p:xfrm>
          <a:off x="2701290" y="551116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957" imgH="203024" progId="Equation.DSMT4">
                  <p:embed/>
                </p:oleObj>
              </mc:Choice>
              <mc:Fallback>
                <p:oleObj name="Equation" r:id="rId10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90" y="551116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48403"/>
              </p:ext>
            </p:extLst>
          </p:nvPr>
        </p:nvGraphicFramePr>
        <p:xfrm>
          <a:off x="2139315" y="550164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15713" progId="Equation.DSMT4">
                  <p:embed/>
                </p:oleObj>
              </mc:Choice>
              <mc:Fallback>
                <p:oleObj name="Equation" r:id="rId12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315" y="550164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 the complex </a:t>
            </a:r>
            <a:r>
              <a:rPr lang="en-US" dirty="0">
                <a:solidFill>
                  <a:schemeClr val="tx1"/>
                </a:solidFill>
              </a:rPr>
              <a:t>rational expression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010561"/>
            <a:ext cx="32639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rational expressions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357810"/>
              </p:ext>
            </p:extLst>
          </p:nvPr>
        </p:nvGraphicFramePr>
        <p:xfrm>
          <a:off x="7045325" y="4800600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609480" progId="Equation.DSMT4">
                  <p:embed/>
                </p:oleObj>
              </mc:Choice>
              <mc:Fallback>
                <p:oleObj name="Equation" r:id="rId4" imgW="175248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4800600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1663700" progId="Equation.DSMT4">
                  <p:embed/>
                </p:oleObj>
              </mc:Choice>
              <mc:Fallback>
                <p:oleObj name="Equation" r:id="rId6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2300" imgH="1816100" progId="Equation.DSMT4">
                  <p:embed/>
                </p:oleObj>
              </mc:Choice>
              <mc:Fallback>
                <p:oleObj name="Equation" r:id="rId8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267200" y="4945881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6048"/>
              </p:ext>
            </p:extLst>
          </p:nvPr>
        </p:nvGraphicFramePr>
        <p:xfrm>
          <a:off x="1410970" y="1371600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1816100" progId="Equation.DSMT4">
                  <p:embed/>
                </p:oleObj>
              </mc:Choice>
              <mc:Fallback>
                <p:oleObj name="Equation" r:id="rId2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1371600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19849"/>
              </p:ext>
            </p:extLst>
          </p:nvPr>
        </p:nvGraphicFramePr>
        <p:xfrm>
          <a:off x="1410970" y="3669144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2200" imgH="952500" progId="Equation.DSMT4">
                  <p:embed/>
                </p:oleObj>
              </mc:Choice>
              <mc:Fallback>
                <p:oleObj name="Equation" r:id="rId4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3669144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520245"/>
              </p:ext>
            </p:extLst>
          </p:nvPr>
        </p:nvGraphicFramePr>
        <p:xfrm>
          <a:off x="1410970" y="480452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480452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182489"/>
              </p:ext>
            </p:extLst>
          </p:nvPr>
        </p:nvGraphicFramePr>
        <p:xfrm>
          <a:off x="3778250" y="1371147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500" imgH="1778000" progId="Equation.DSMT4">
                  <p:embed/>
                </p:oleObj>
              </mc:Choice>
              <mc:Fallback>
                <p:oleObj name="Equation" r:id="rId8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371147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433591"/>
              </p:ext>
            </p:extLst>
          </p:nvPr>
        </p:nvGraphicFramePr>
        <p:xfrm>
          <a:off x="5715000" y="1371147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700" imgH="1778000" progId="Equation.DSMT4">
                  <p:embed/>
                </p:oleObj>
              </mc:Choice>
              <mc:Fallback>
                <p:oleObj name="Equation" r:id="rId10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71147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1658620" y="422159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239770" y="373581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rational expression.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503800"/>
              </p:ext>
            </p:extLst>
          </p:nvPr>
        </p:nvGraphicFramePr>
        <p:xfrm>
          <a:off x="6642100" y="1127125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1127125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1333500" progId="Equation.DSMT4">
                  <p:embed/>
                </p:oleObj>
              </mc:Choice>
              <mc:Fallback>
                <p:oleObj name="Equation" r:id="rId6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1727200" progId="Equation.DSMT4">
                  <p:embed/>
                </p:oleObj>
              </mc:Choice>
              <mc:Fallback>
                <p:oleObj name="Equation" r:id="rId8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53399"/>
              </p:ext>
            </p:extLst>
          </p:nvPr>
        </p:nvGraphicFramePr>
        <p:xfrm>
          <a:off x="4324350" y="2725738"/>
          <a:ext cx="3175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840" imgH="660240" progId="Equation.DSMT4">
                  <p:embed/>
                </p:oleObj>
              </mc:Choice>
              <mc:Fallback>
                <p:oleObj name="Equation" r:id="rId10" imgW="317484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2725738"/>
                        <a:ext cx="3175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395067"/>
              </p:ext>
            </p:extLst>
          </p:nvPr>
        </p:nvGraphicFramePr>
        <p:xfrm>
          <a:off x="4305300" y="4759288"/>
          <a:ext cx="4381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81200" imgH="304560" progId="Equation.DSMT4">
                  <p:embed/>
                </p:oleObj>
              </mc:Choice>
              <mc:Fallback>
                <p:oleObj name="Equation" r:id="rId12" imgW="438120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4759288"/>
                        <a:ext cx="4381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2061"/>
              </p:ext>
            </p:extLst>
          </p:nvPr>
        </p:nvGraphicFramePr>
        <p:xfrm>
          <a:off x="1261110" y="1375466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900" imgH="1727200" progId="Equation.DSMT4">
                  <p:embed/>
                </p:oleObj>
              </mc:Choice>
              <mc:Fallback>
                <p:oleObj name="Equation" r:id="rId2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110" y="1375466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811552"/>
              </p:ext>
            </p:extLst>
          </p:nvPr>
        </p:nvGraphicFramePr>
        <p:xfrm>
          <a:off x="1295400" y="3302000"/>
          <a:ext cx="1905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88840" progId="Equation.DSMT4">
                  <p:embed/>
                </p:oleObj>
              </mc:Choice>
              <mc:Fallback>
                <p:oleObj name="Equation" r:id="rId4" imgW="19047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02000"/>
                        <a:ext cx="1905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200" imgH="838200" progId="Equation.DSMT4">
                  <p:embed/>
                </p:oleObj>
              </mc:Choice>
              <mc:Fallback>
                <p:oleObj name="Equation" r:id="rId6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304668" progId="Equation.DSMT4">
                  <p:embed/>
                </p:oleObj>
              </mc:Choice>
              <mc:Fallback>
                <p:oleObj name="Equation" r:id="rId8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440"/>
              </p:ext>
            </p:extLst>
          </p:nvPr>
        </p:nvGraphicFramePr>
        <p:xfrm>
          <a:off x="3162300" y="1380808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1727200" progId="Equation.DSMT4">
                  <p:embed/>
                </p:oleObj>
              </mc:Choice>
              <mc:Fallback>
                <p:oleObj name="Equation" r:id="rId10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380808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FB7F75-8D43-25F7-DFC2-79E8C82C3B1F}"/>
              </a:ext>
            </a:extLst>
          </p:cNvPr>
          <p:cNvSpPr txBox="1"/>
          <p:nvPr/>
        </p:nvSpPr>
        <p:spPr>
          <a:xfrm>
            <a:off x="3715424" y="3352800"/>
            <a:ext cx="4971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 of the denominator. 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dirty="0">
                <a:solidFill>
                  <a:srgbClr val="008080"/>
                </a:solidFill>
              </a:rPr>
              <a:t>: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are equal by the commutative property of addition</a:t>
            </a:r>
            <a:endParaRPr lang="en-IN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rational expression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Rational Expressions (Second Method)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Rational Expressions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 the complex </a:t>
            </a:r>
            <a:r>
              <a:rPr lang="en-US" dirty="0">
                <a:solidFill>
                  <a:schemeClr val="tx1"/>
                </a:solidFill>
              </a:rPr>
              <a:t>rational expression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298352"/>
              </p:ext>
            </p:extLst>
          </p:nvPr>
        </p:nvGraphicFramePr>
        <p:xfrm>
          <a:off x="3898900" y="1743075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743075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638800" y="4063669"/>
            <a:ext cx="34442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53389"/>
              </p:ext>
            </p:extLst>
          </p:nvPr>
        </p:nvGraphicFramePr>
        <p:xfrm>
          <a:off x="838200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1663700" progId="Equation.DSMT4">
                  <p:embed/>
                </p:oleObj>
              </mc:Choice>
              <mc:Fallback>
                <p:oleObj name="Equation" r:id="rId4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644657"/>
              </p:ext>
            </p:extLst>
          </p:nvPr>
        </p:nvGraphicFramePr>
        <p:xfrm>
          <a:off x="2232951" y="3922713"/>
          <a:ext cx="3238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1777680" progId="Equation.DSMT4">
                  <p:embed/>
                </p:oleObj>
              </mc:Choice>
              <mc:Fallback>
                <p:oleObj name="Equation" r:id="rId6" imgW="3238200" imgH="1777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951" y="3922713"/>
                        <a:ext cx="3238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783</Words>
  <Application>Microsoft Office PowerPoint</Application>
  <PresentationFormat>On-screen Show (4:3)</PresentationFormat>
  <Paragraphs>104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 Math</vt:lpstr>
      <vt:lpstr>Courier New</vt:lpstr>
      <vt:lpstr>Office Theme</vt:lpstr>
      <vt:lpstr>Equation</vt:lpstr>
      <vt:lpstr>MathType 7.0 Equation</vt:lpstr>
      <vt:lpstr>Section 2.R.3</vt:lpstr>
      <vt:lpstr>Procedure: Simplifying Complex Rational Expressions (First Method)</vt:lpstr>
      <vt:lpstr>Example 1: First Method for Simplifying Complex Rational Expressions </vt:lpstr>
      <vt:lpstr>Example 2: First Method for Simplifying Complex Rational Expressions—Slide 1</vt:lpstr>
      <vt:lpstr>Example 2: First Method for Simplifying Complex Rational Expressions—Slide 2</vt:lpstr>
      <vt:lpstr>Example 3: First Method for Simplifying Complex Rational Expressions—Slide 1</vt:lpstr>
      <vt:lpstr>Example 3: First Method for Simplifying Complex Rational Expressions—Slide 2</vt:lpstr>
      <vt:lpstr>Procedure: Simplifying Complex Rational Expressions (Second Method)</vt:lpstr>
      <vt:lpstr>Example 4: Second Method for Simplifying Complex Rational Expressions—Slide 1</vt:lpstr>
      <vt:lpstr>Example 4: Second Method for Simplifying Complex Rational Expressions—Slide 2</vt:lpstr>
      <vt:lpstr>Example 5: Second Method for Simplifying Complex Rational Expressions</vt:lpstr>
      <vt:lpstr>Example 6: Simplifying Complex Rational Expressions—Slide 1</vt:lpstr>
      <vt:lpstr>Example 6: Simplifying Complex Rational Expressions—Slide 2</vt:lpstr>
      <vt:lpstr>Example 6: Simplifying Complex Rational Expressions—Slide 3</vt:lpstr>
      <vt:lpstr>Example 7: Simplifying Complex Algebraic Expressions—Slide 1 </vt:lpstr>
      <vt:lpstr>Example 7: Simplifying Complex Algebraic Expressions—Slide 2</vt:lpstr>
      <vt:lpstr>Example 8: Simplifying Complex Algebraic Expressions—Slide 1</vt:lpstr>
      <vt:lpstr>Example 8: Simplifying Complex Algebraic Expressions—Slide 2</vt:lpstr>
      <vt:lpstr>Example 9: Simplifying Complex Algebraic Expressions—Slide 1</vt:lpstr>
      <vt:lpstr>Example 9: Simplifying Complex Algebraic Expressions—Slide 2</vt:lpstr>
      <vt:lpstr>Example 9: Simplifying Complex Algebraic Expressions—Slide 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113</cp:revision>
  <dcterms:created xsi:type="dcterms:W3CDTF">2013-04-26T14:43:13Z</dcterms:created>
  <dcterms:modified xsi:type="dcterms:W3CDTF">2025-06-23T19:49:54Z</dcterms:modified>
</cp:coreProperties>
</file>