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1" r:id="rId3"/>
    <p:sldId id="285" r:id="rId4"/>
    <p:sldId id="286" r:id="rId5"/>
    <p:sldId id="263" r:id="rId6"/>
    <p:sldId id="288" r:id="rId7"/>
    <p:sldId id="266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4" r:id="rId20"/>
    <p:sldId id="305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CC00"/>
    <a:srgbClr val="1CAC04"/>
    <a:srgbClr val="FF33CC"/>
    <a:srgbClr val="9900FF"/>
    <a:srgbClr val="008000"/>
    <a:srgbClr val="000099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9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20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50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72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B7C13-F432-B80D-C65E-01C878066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7CFF9F-FEA7-679F-4ABC-9BE2739779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A0C1EA-FACC-47F8-250D-AB1121B8F3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8355B4-4D52-4842-04B3-CDB4F28B6A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0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Exponential and 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543E5E-7F49-1BEA-F5C5-1B66188B9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Equivalent Exponential and Logarithmic Equations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1 </a:t>
            </a:r>
            <a:r>
              <a:rPr lang="en-US" dirty="0"/>
              <a:t>	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DB361B60-3C6C-415D-F791-30EE670548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IN" sz="2800" dirty="0"/>
                  <a:t>Use the definition of logarithmic functions to rewrite the following exponential equations as logarithmic equations.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sz="2800" dirty="0"/>
                  <a:t>​</a:t>
                </a:r>
                <a14:m>
                  <m:oMath xmlns:m="http://schemas.openxmlformats.org/officeDocument/2006/math">
                    <m:r>
                      <a:rPr lang="en-IN" sz="2800">
                        <a:latin typeface="Cambria Math" panose="02040503050406030204" pitchFamily="18" charset="0"/>
                      </a:rPr>
                      <m:t>8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625</m:t>
                    </m:r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endParaRPr lang="ar-AE" sz="2800" dirty="0"/>
              </a:p>
              <a:p>
                <a:pPr marL="0" indent="0">
                  <a:buNone/>
                </a:pPr>
                <a:r>
                  <a:rPr lang="en-IN" sz="2800" dirty="0"/>
                  <a:t>Then rewrite the following logarithmic equations as exponential equations.</a:t>
                </a:r>
              </a:p>
              <a:p>
                <a:pPr marL="514350" indent="-514350">
                  <a:buFont typeface="Arial" pitchFamily="34" charset="0"/>
                  <a:buAutoNum type="alphaLcPeriod" startAt="4"/>
                  <a:defRPr sz="2800"/>
                </a:pPr>
                <a:r>
                  <a:rPr lang="en-IN" sz="2800"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func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ar-AE" sz="2800" dirty="0"/>
              </a:p>
              <a:p>
                <a:pPr marL="514350" indent="-514350">
                  <a:buFont typeface="Arial" pitchFamily="34" charset="0"/>
                  <a:buAutoNum type="alphaLcPeriod" startAt="4"/>
                  <a:defRPr sz="2800"/>
                </a:pPr>
                <a14:m>
                  <m:oMath xmlns:m="http://schemas.openxmlformats.org/officeDocument/2006/math">
                    <m:r>
                      <a:rPr lang="ar-AE" sz="2800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8</m:t>
                            </m:r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512</m:t>
                        </m:r>
                      </m:e>
                    </m:func>
                  </m:oMath>
                </a14:m>
                <a:endParaRPr lang="ar-AE" sz="2800" dirty="0"/>
              </a:p>
              <a:p>
                <a:pPr marL="514350" indent="-514350">
                  <a:buFont typeface="Arial" pitchFamily="34" charset="0"/>
                  <a:buAutoNum type="alphaLcPeriod" startAt="4"/>
                  <a:defRPr sz="2800"/>
                </a:pPr>
                <a14:m>
                  <m:oMath xmlns:m="http://schemas.openxmlformats.org/officeDocument/2006/math">
                    <m:r>
                      <a:rPr lang="ar-AE" sz="2800">
                        <a:latin typeface="Cambria Math" panose="02040503050406030204" pitchFamily="18" charset="0"/>
                      </a:rPr>
                      <m:t>𝑦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ar-AE" sz="2800" dirty="0"/>
              </a:p>
            </p:txBody>
          </p:sp>
        </mc:Choice>
        <mc:Fallback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DB361B60-3C6C-415D-F791-30EE67054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  <a:blipFill>
                <a:blip r:embed="rId2"/>
                <a:stretch>
                  <a:fillRect l="-1556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6467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37F8CCF-956A-3D86-D39A-000F3507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Equivalent Exponential and Logarithmic Equations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2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0281A3FF-FABE-A661-24DC-E8E1BD6CEC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IN" sz="2800" b="1" dirty="0"/>
                  <a:t>Solution</a:t>
                </a:r>
              </a:p>
              <a:p>
                <a:pPr marL="0" indent="0">
                  <a:buNone/>
                </a:pPr>
                <a:r>
                  <a:rPr lang="en-US" sz="2800" dirty="0"/>
                  <a:t>Note that in each case, the base of the exponential equation is the base of the logarithmic equation.</a:t>
                </a:r>
                <a:endParaRPr lang="en-IN"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sz="2800" dirty="0"/>
                  <a:t>​</a:t>
                </a:r>
                <a14:m>
                  <m:oMath xmlns:m="http://schemas.openxmlformats.org/officeDocument/2006/math">
                    <m:r>
                      <a:rPr lang="en-IN" sz="280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func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r>
                      <a:rPr lang="ar-AE" sz="2800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625</m:t>
                        </m:r>
                      </m:e>
                    </m:func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r>
                      <a:rPr lang="ar-AE" sz="2800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func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512</m:t>
                    </m:r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6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ar-AE" sz="2800" dirty="0"/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0281A3FF-FABE-A661-24DC-E8E1BD6CE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8596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DA0655-3997-B254-0DED-1691DEE2D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Logarithmic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1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9FC047C4-E274-E6F8-5880-8B5F1E9A7C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IN" sz="2800" dirty="0"/>
                  <a:t>Sketch the graphs of the following logarithmic functions.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sz="2800" dirty="0"/>
                  <a:t>​</a:t>
                </a: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ar-AE" sz="2800" smtClean="0">
                            <a:latin typeface="Cambria Math" panose="02040503050406030204" pitchFamily="18" charset="0"/>
                          </a:rPr>
                          <m:t>𝑔</m:t>
                        </m:r>
                      </m:fName>
                      <m:e>
                        <m:d>
                          <m:d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ar-AE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fName>
                      <m:e>
                        <m:d>
                          <m:d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ar-AE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ar-AE" sz="2800" dirty="0"/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9FC047C4-E274-E6F8-5880-8B5F1E9A7C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4647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3DF1E1-3E27-3829-90F5-B89FB8376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84268C-FB25-7BC2-4FEB-44CA320DDC0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1"/>
            <a:ext cx="8229600" cy="1066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Once again, plotting a few key points will provide a good idea of the shape of the function. </a:t>
            </a:r>
          </a:p>
          <a:p>
            <a:pPr marL="0" indent="0" eaLnBrk="0" hangingPunct="0"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629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76290E-12DB-37F0-A9C7-5B74FDA7F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Logarithmic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2</a:t>
            </a:r>
            <a:endParaRPr lang="en-IN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79E2C39-65E0-90C1-8DD8-DCB18CC0FAAA}"/>
              </a:ext>
            </a:extLst>
          </p:cNvPr>
          <p:cNvSpPr txBox="1">
            <a:spLocks/>
          </p:cNvSpPr>
          <p:nvPr/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E62030-D9E2-0092-26DA-45AC71A58DBB}"/>
              </a:ext>
            </a:extLst>
          </p:cNvPr>
          <p:cNvSpPr txBox="1"/>
          <p:nvPr/>
        </p:nvSpPr>
        <p:spPr>
          <a:xfrm>
            <a:off x="2124075" y="47244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Figure 10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CD5137-84EA-ACF9-A998-D705518A14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8400" y="1097280"/>
            <a:ext cx="3600000" cy="360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2D3289-D8E4-7319-D876-992FA6BAED71}"/>
                  </a:ext>
                </a:extLst>
              </p:cNvPr>
              <p:cNvSpPr txBox="1"/>
              <p:nvPr/>
            </p:nvSpPr>
            <p:spPr>
              <a:xfrm>
                <a:off x="457200" y="5357660"/>
                <a:ext cx="55812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Domain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N" sz="2800" dirty="0"/>
                  <a:t> (0,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IN" sz="2800" dirty="0"/>
                  <a:t>)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sz="2800" dirty="0"/>
                  <a:t> Range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N" sz="2800" dirty="0"/>
                  <a:t> </a:t>
                </a:r>
                <a:r>
                  <a:rPr lang="en-US" sz="2800" dirty="0"/>
                  <a:t>(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N" sz="28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2D3289-D8E4-7319-D876-992FA6BAE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57660"/>
                <a:ext cx="5581200" cy="523220"/>
              </a:xfrm>
              <a:prstGeom prst="rect">
                <a:avLst/>
              </a:prstGeom>
              <a:blipFill>
                <a:blip r:embed="rId5"/>
                <a:stretch>
                  <a:fillRect l="-2183" t="-11628" b="-325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577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7B823-6876-16B5-AA1B-C709D90AE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0654F8-0560-6B90-D73F-E835597B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Logarithmic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3</a:t>
            </a:r>
            <a:endParaRPr lang="en-IN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4330839-8C74-850D-D112-C748E4CC4AC5}"/>
              </a:ext>
            </a:extLst>
          </p:cNvPr>
          <p:cNvSpPr txBox="1">
            <a:spLocks/>
          </p:cNvSpPr>
          <p:nvPr/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lphaLcPeriod" startAt="2"/>
            </a:pPr>
            <a:r>
              <a:rPr lang="en-US" sz="2600" dirty="0"/>
              <a:t>We begin with the dashed curve in Figure 11, which is the graph of </a:t>
            </a:r>
          </a:p>
          <a:p>
            <a:pPr marL="542925" indent="0">
              <a:buNone/>
            </a:pPr>
            <a:r>
              <a:rPr lang="en-US" sz="2600" dirty="0"/>
              <a:t>We then shift the graph 2 units down to obtain the graph of the function </a:t>
            </a:r>
            <a:r>
              <a:rPr lang="en-US" sz="2600" i="1" dirty="0"/>
              <a:t>h</a:t>
            </a:r>
            <a:r>
              <a:rPr lang="en-US" sz="26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C8840-D621-0F65-C56F-9F7BA7D45A50}"/>
              </a:ext>
            </a:extLst>
          </p:cNvPr>
          <p:cNvSpPr txBox="1"/>
          <p:nvPr/>
        </p:nvSpPr>
        <p:spPr>
          <a:xfrm>
            <a:off x="5867400" y="4953614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/>
              <a:t>Figure 11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C0967E-A15D-B888-0C98-EBF4B6FF5D43}"/>
                  </a:ext>
                </a:extLst>
              </p:cNvPr>
              <p:cNvSpPr txBox="1"/>
              <p:nvPr/>
            </p:nvSpPr>
            <p:spPr>
              <a:xfrm>
                <a:off x="2639900" y="1423498"/>
                <a:ext cx="1143000" cy="7269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IN" sz="26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ar-AE" sz="2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IN" sz="2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C0967E-A15D-B888-0C98-EBF4B6FF5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900" y="1423498"/>
                <a:ext cx="1143000" cy="7269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Graphic 7">
            <a:extLst>
              <a:ext uri="{FF2B5EF4-FFF2-40B4-BE49-F238E27FC236}">
                <a16:creationId xmlns:a16="http://schemas.microsoft.com/office/drawing/2014/main" id="{E2E7E0E4-E19B-3F14-2D93-CACF8284CE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32000" y="2724150"/>
            <a:ext cx="2880000" cy="288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773442D-C847-771A-9E5A-03B3CFBA3AE5}"/>
                  </a:ext>
                </a:extLst>
              </p:cNvPr>
              <p:cNvSpPr txBox="1"/>
              <p:nvPr/>
            </p:nvSpPr>
            <p:spPr>
              <a:xfrm>
                <a:off x="968151" y="5496221"/>
                <a:ext cx="520404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/>
                  <a:t>Domain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600" dirty="0"/>
                  <a:t>, Range 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773442D-C847-771A-9E5A-03B3CFBA3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51" y="5496221"/>
                <a:ext cx="5204049" cy="492443"/>
              </a:xfrm>
              <a:prstGeom prst="rect">
                <a:avLst/>
              </a:prstGeom>
              <a:blipFill>
                <a:blip r:embed="rId6"/>
                <a:stretch>
                  <a:fillRect l="-2108" t="-11250" b="-325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8495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AD90BE-CB06-7D3E-2C46-BFFD17BD7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Definition: Common and Natural Logarithms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8A3B6BB-D985-1017-6161-2FB65028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lang="en-IN" sz="2800" dirty="0">
                <a:solidFill>
                  <a:srgbClr val="000000"/>
                </a:solidFill>
              </a:rPr>
              <a:t>The function log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sz="2800" baseline="-25000" dirty="0">
                <a:solidFill>
                  <a:srgbClr val="000000"/>
                </a:solidFill>
              </a:rPr>
              <a:t>10 </a:t>
            </a:r>
            <a:r>
              <a:rPr lang="en-IN" sz="2800" i="1" dirty="0">
                <a:solidFill>
                  <a:srgbClr val="000000"/>
                </a:solidFill>
              </a:rPr>
              <a:t>x</a:t>
            </a:r>
            <a:r>
              <a:rPr lang="en-IN" dirty="0">
                <a:solidFill>
                  <a:srgbClr val="000000"/>
                </a:solidFill>
              </a:rPr>
              <a:t> </a:t>
            </a:r>
            <a:r>
              <a:rPr lang="en-IN" sz="2800" dirty="0">
                <a:solidFill>
                  <a:srgbClr val="000000"/>
                </a:solidFill>
              </a:rPr>
              <a:t>is called the </a:t>
            </a:r>
            <a:r>
              <a:rPr lang="en-IN" sz="2800" b="1" dirty="0">
                <a:solidFill>
                  <a:srgbClr val="000000"/>
                </a:solidFill>
              </a:rPr>
              <a:t>common logarithm</a:t>
            </a:r>
            <a:r>
              <a:rPr lang="en-IN" sz="2800" dirty="0">
                <a:solidFill>
                  <a:srgbClr val="000000"/>
                </a:solidFill>
              </a:rPr>
              <a:t> and is usually written</a:t>
            </a:r>
            <a:r>
              <a:rPr lang="en-IN" dirty="0">
                <a:solidFill>
                  <a:srgbClr val="000000"/>
                </a:solidFill>
              </a:rPr>
              <a:t> log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.</a:t>
            </a:r>
          </a:p>
          <a:p>
            <a:pPr lvl="1" indent="0" algn="ctr">
              <a:buNone/>
              <a:defRPr sz="2800"/>
            </a:pP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IN" dirty="0">
                <a:solidFill>
                  <a:srgbClr val="000000"/>
                </a:solidFill>
              </a:rPr>
              <a:t>log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if and only if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10</a:t>
            </a:r>
            <a:r>
              <a:rPr lang="en-US" sz="1050" dirty="0">
                <a:solidFill>
                  <a:srgbClr val="000000"/>
                </a:solidFill>
              </a:rPr>
              <a:t> 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endParaRPr lang="en-IN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Char char="•"/>
              <a:defRPr sz="2800"/>
            </a:pPr>
            <a:r>
              <a:rPr lang="en-IN" dirty="0">
                <a:solidFill>
                  <a:srgbClr val="000000"/>
                </a:solidFill>
              </a:rPr>
              <a:t>​</a:t>
            </a:r>
            <a:r>
              <a:rPr lang="en-IN" sz="2800" dirty="0">
                <a:solidFill>
                  <a:srgbClr val="000000"/>
                </a:solidFill>
              </a:rPr>
              <a:t>The function</a:t>
            </a:r>
            <a:r>
              <a:rPr lang="en-IN" dirty="0">
                <a:solidFill>
                  <a:srgbClr val="000000"/>
                </a:solidFill>
              </a:rPr>
              <a:t> log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i="1" baseline="-25000" dirty="0">
                <a:solidFill>
                  <a:srgbClr val="000000"/>
                </a:solidFill>
              </a:rPr>
              <a:t>e</a:t>
            </a:r>
            <a:r>
              <a:rPr lang="en-IN" baseline="-25000" dirty="0">
                <a:solidFill>
                  <a:srgbClr val="000000"/>
                </a:solidFill>
              </a:rPr>
              <a:t> </a:t>
            </a:r>
            <a:r>
              <a:rPr lang="en-IN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 is called the </a:t>
            </a:r>
            <a:r>
              <a:rPr lang="en-IN" sz="2800" b="1" dirty="0">
                <a:solidFill>
                  <a:srgbClr val="000000"/>
                </a:solidFill>
              </a:rPr>
              <a:t>natural logarithm</a:t>
            </a:r>
            <a:r>
              <a:rPr lang="en-IN" sz="2800" dirty="0">
                <a:solidFill>
                  <a:srgbClr val="000000"/>
                </a:solidFill>
              </a:rPr>
              <a:t> and is usually written ln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sz="2800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.</a:t>
            </a:r>
          </a:p>
          <a:p>
            <a:pPr lvl="1" indent="0" algn="ctr">
              <a:buNone/>
              <a:defRPr sz="2800"/>
            </a:pP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IN" dirty="0">
                <a:solidFill>
                  <a:srgbClr val="000000"/>
                </a:solidFill>
              </a:rPr>
              <a:t>ln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if and only if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sz="1050" dirty="0">
                <a:solidFill>
                  <a:srgbClr val="000000"/>
                </a:solidFill>
              </a:rPr>
              <a:t> 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endParaRPr lang="en-IN" dirty="0">
              <a:solidFill>
                <a:srgbClr val="000000"/>
              </a:solidFill>
            </a:endParaRPr>
          </a:p>
          <a:p>
            <a:pPr lvl="1" indent="0" algn="ctr">
              <a:buNone/>
              <a:defRPr sz="2800"/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85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141E0E-A762-6077-1C1F-1982EA7E3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Technology: Inputting Logarithms, Graphing Logarithmic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B8A467E-4762-3669-9EC1-0EF2D0E50F9E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54325" y="1219200"/>
                <a:ext cx="8229600" cy="459105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eaLnBrk="0" hangingPunct="0">
                  <a:buNone/>
                  <a:tabLst>
                    <a:tab pos="520700" algn="l"/>
                    <a:tab pos="977900" algn="l"/>
                  </a:tabLst>
                </a:pP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Common and natural logarithms can be entered into a TI-84 Plus using the </a:t>
                </a:r>
                <a:r>
                  <a:rPr lang="en-US" sz="2800" cap="all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log</a:t>
                </a: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 and </a:t>
                </a:r>
                <a:r>
                  <a:rPr lang="en-US" sz="2800" cap="all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ln</a:t>
                </a: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 buttons, respectively. For instance, to graph the function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m:rPr>
                        <m:sty m:val="p"/>
                      </m:rP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, press </a:t>
                </a:r>
                <a:r>
                  <a:rPr lang="en-US" sz="2800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Y=</a:t>
                </a: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 and </a:t>
                </a:r>
                <a:r>
                  <a:rPr lang="en-US" sz="2800" cap="all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log</a:t>
                </a: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. The opening parenthesis appears automatically, so we just have to type in the argument, </a:t>
                </a:r>
                <a:r>
                  <a:rPr lang="en-US" sz="2800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 X, T, θ, n</a:t>
                </a: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, and the right-hand parenthesis. When you press </a:t>
                </a:r>
                <a:r>
                  <a:rPr lang="en-US" sz="2800" cap="all" dirty="0">
                    <a:solidFill>
                      <a:srgbClr val="000000"/>
                    </a:solidFill>
                    <a:latin typeface="Ti86pc" panose="020B0609020003040203" pitchFamily="49" charset="0"/>
                  </a:rPr>
                  <a:t>graph</a:t>
                </a:r>
                <a:r>
                  <a:rPr lang="en-US" sz="2800" dirty="0">
                    <a:solidFill>
                      <a:srgbClr val="000000"/>
                    </a:solidFill>
                    <a:latin typeface="Calibri" pitchFamily="34" charset="0"/>
                  </a:rPr>
                  <a:t>, the graph shown in Figure 13 should appear.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B8A467E-4762-3669-9EC1-0EF2D0E50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25" y="1219200"/>
                <a:ext cx="8229600" cy="4591050"/>
              </a:xfrm>
              <a:prstGeom prst="rect">
                <a:avLst/>
              </a:prstGeom>
              <a:blipFill>
                <a:blip r:embed="rId2"/>
                <a:stretch>
                  <a:fillRect l="-1402" t="-923" r="-443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3632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081C640-07E7-3601-83C4-9307D5F1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Technology: Inputting Logarithms, Graphing Logarithmic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2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65BC65-E6C8-2F76-32DD-671BE4B4692D}"/>
              </a:ext>
            </a:extLst>
          </p:cNvPr>
          <p:cNvSpPr txBox="1">
            <a:spLocks noChangeArrowheads="1"/>
          </p:cNvSpPr>
          <p:nvPr/>
        </p:nvSpPr>
        <p:spPr>
          <a:xfrm>
            <a:off x="454325" y="1219200"/>
            <a:ext cx="8229600" cy="45910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CDBDF9-0CA3-CBE8-1F2D-B475D80415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232" y="1371600"/>
            <a:ext cx="2327785" cy="18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14BDC1-120B-BAD7-ABF7-65112FEDE45C}"/>
              </a:ext>
            </a:extLst>
          </p:cNvPr>
          <p:cNvSpPr txBox="1"/>
          <p:nvPr/>
        </p:nvSpPr>
        <p:spPr>
          <a:xfrm>
            <a:off x="3464224" y="31716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Figure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F46259-2BF7-210E-FAE9-DAC8A44D211A}"/>
              </a:ext>
            </a:extLst>
          </p:cNvPr>
          <p:cNvSpPr txBox="1"/>
          <p:nvPr/>
        </p:nvSpPr>
        <p:spPr>
          <a:xfrm>
            <a:off x="3464224" y="539076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Figure 13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C030CA-DDD5-5848-9818-27B90A11D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5232" y="3571710"/>
            <a:ext cx="2329412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684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1A7A0B-97C0-C144-3C10-45140D47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CAUTION!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7EDC93-A4CC-E9DD-9E77-8C8D53266B2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229600" cy="22097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Notice that the graph appears to cut off around the point 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3. We know, however, that the graph has a vertical asymptote at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3, and approaches that asymptote even though it does not show on the graphing calculator. </a:t>
            </a:r>
          </a:p>
          <a:p>
            <a:pPr marL="0" indent="0" eaLnBrk="0" hangingPunct="0"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6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with base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function of the form </a:t>
            </a:r>
          </a:p>
          <a:p>
            <a:pPr algn="ctr"/>
            <a:r>
              <a:rPr lang="en-US" sz="2800" b="1" i="1" dirty="0">
                <a:solidFill>
                  <a:srgbClr val="0000FF"/>
                </a:solidFill>
              </a:rPr>
              <a:t>f</a:t>
            </a:r>
            <a:r>
              <a:rPr lang="en-US" sz="2800" b="1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dirty="0">
                <a:solidFill>
                  <a:srgbClr val="0000FF"/>
                </a:solidFill>
              </a:rPr>
              <a:t>) = 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1050" b="1" dirty="0">
                <a:solidFill>
                  <a:srgbClr val="0000FF"/>
                </a:solidFill>
              </a:rPr>
              <a:t> </a:t>
            </a:r>
            <a:r>
              <a:rPr lang="en-US" sz="2800" b="1" i="1" baseline="30000" dirty="0">
                <a:solidFill>
                  <a:srgbClr val="0000FF"/>
                </a:solidFill>
              </a:rPr>
              <a:t>x</a:t>
            </a:r>
            <a:r>
              <a:rPr lang="en-US" sz="2800" b="1" i="1" dirty="0">
                <a:solidFill>
                  <a:srgbClr val="000000"/>
                </a:solidFill>
              </a:rPr>
              <a:t>,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01EFEC-FD66-5782-3154-469016C5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Properties: Properties of Natural Logarithms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1">
                <a:extLst>
                  <a:ext uri="{FF2B5EF4-FFF2-40B4-BE49-F238E27FC236}">
                    <a16:creationId xmlns:a16="http://schemas.microsoft.com/office/drawing/2014/main" id="{DD5BDA27-E9D1-A715-CE55-63A3DA67F4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4130040"/>
              </a:xfrm>
              <a:solidFill>
                <a:schemeClr val="accent3"/>
              </a:solidFill>
              <a:ln w="28575">
                <a:solidFill>
                  <a:srgbClr val="000000"/>
                </a:solidFill>
              </a:ln>
            </p:spPr>
            <p:txBody>
              <a:bodyPr wrap="square">
                <a:no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ar-AE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ar-AE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ar-AE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m:rPr>
                          <m:nor/>
                        </m:rPr>
                        <a:rPr lang="ar-AE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ar-AE">
                          <a:solidFill>
                            <a:srgbClr val="000000"/>
                          </a:solidFill>
                        </a:rPr>
                        <m:t>⇔</m:t>
                      </m:r>
                      <m:sSup>
                        <m:sSupPr>
                          <m:ctrlPr>
                            <a:rPr lang="ar-AE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ar-AE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ar-AE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ar-AE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  <m:r>
                        <a:rPr lang="ar-AE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5" name="Content Placeholder 1">
                <a:extLst>
                  <a:ext uri="{FF2B5EF4-FFF2-40B4-BE49-F238E27FC236}">
                    <a16:creationId xmlns:a16="http://schemas.microsoft.com/office/drawing/2014/main" id="{DD5BDA27-E9D1-A715-CE55-63A3DA67F4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4130040"/>
              </a:xfr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Placeholder 2">
            <a:extLst>
              <a:ext uri="{FF2B5EF4-FFF2-40B4-BE49-F238E27FC236}">
                <a16:creationId xmlns:a16="http://schemas.microsoft.com/office/drawing/2014/main" id="{F88829A3-8AA5-BD18-A53F-AB2A540C78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2816793"/>
              </p:ext>
            </p:extLst>
          </p:nvPr>
        </p:nvGraphicFramePr>
        <p:xfrm>
          <a:off x="457200" y="2164080"/>
          <a:ext cx="8229600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>
                        <a:defRPr sz="1800" b="1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800" dirty="0">
                          <a:solidFill>
                            <a:srgbClr val="000000"/>
                          </a:solidFill>
                        </a:rPr>
                        <a:t>Properties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defRPr sz="1800" b="1"/>
                      </a:pPr>
                      <a:endParaRPr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 b="1"/>
                      </a:pPr>
                      <a:r>
                        <a:rPr sz="2800" dirty="0">
                          <a:solidFill>
                            <a:srgbClr val="000000"/>
                          </a:solidFill>
                        </a:rPr>
                        <a:t>Reasons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sz="2800" dirty="0">
                          <a:solidFill>
                            <a:srgbClr val="000000"/>
                          </a:solidFill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ln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1 = 0</a:t>
                      </a:r>
                      <a:endParaRPr lang="ar-AE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Raise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to the power 0 to get 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sz="2800">
                          <a:solidFill>
                            <a:srgbClr val="000000"/>
                          </a:solidFill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ln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= 1</a:t>
                      </a:r>
                      <a:endParaRPr lang="ar-AE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Raise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to the power 1 to get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sz="2800">
                          <a:solidFill>
                            <a:srgbClr val="000000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ln(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1050" i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i="1" baseline="30000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) = </a:t>
                      </a:r>
                      <a:r>
                        <a:rPr lang="en-US" sz="2800" i="1" baseline="0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lang="ar-AE" sz="2800" i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Raise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to the power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x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to get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1050" i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i="1" baseline="30000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ar-AE" sz="2800" dirty="0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sz="2800">
                          <a:solidFill>
                            <a:srgbClr val="000000"/>
                          </a:solidFill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baseline="30000" dirty="0">
                          <a:solidFill>
                            <a:srgbClr val="000000"/>
                          </a:solidFill>
                        </a:rPr>
                        <a:t>ln</a:t>
                      </a:r>
                      <a:r>
                        <a:rPr lang="en-US" sz="1050" baseline="30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i="1" baseline="30000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</a:t>
                      </a:r>
                      <a:r>
                        <a:rPr lang="en-US" sz="2800" i="1" baseline="0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lang="ar-AE" sz="2800" i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ln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is the power to which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 must be raised to get 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539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D668BB-4A0B-DEB4-7730-EB523B174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Evaluating Logarithmic Expressions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1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F125DBF7-1F86-8E86-E69D-4416FBA7C0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IN" sz="2800" dirty="0"/>
                  <a:t>Evaluate the following logarithmic expressions.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sz="2800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sz="280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rad>
                      </m:e>
                    </m:d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sz="280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endParaRPr lang="en-IN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IN" sz="2800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sz="280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ar-AE" sz="28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2800">
                            <a:latin typeface="Cambria Math" panose="02040503050406030204" pitchFamily="18" charset="0"/>
                          </a:rPr>
                          <m:t>78</m:t>
                        </m:r>
                      </m:e>
                    </m:d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sz="2800"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sz="280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80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ar-AE" sz="28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280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ar-AE" sz="2800" dirty="0"/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F125DBF7-1F86-8E86-E69D-4416FBA7C0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5232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5638889-55A3-67C5-5E09-B88D2F2E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Evaluating Logarithmic Expressions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2</a:t>
            </a:r>
            <a:endParaRPr lang="en-IN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6EA5053-3651-325E-3549-A5B3C2ABDAD3}"/>
              </a:ext>
            </a:extLst>
          </p:cNvPr>
          <p:cNvSpPr txBox="1">
            <a:spLocks/>
          </p:cNvSpPr>
          <p:nvPr/>
        </p:nvSpPr>
        <p:spPr>
          <a:xfrm>
            <a:off x="457200" y="1052733"/>
            <a:ext cx="8229600" cy="49670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IN" sz="2800"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Placeholder 2">
                <a:extLst>
                  <a:ext uri="{FF2B5EF4-FFF2-40B4-BE49-F238E27FC236}">
                    <a16:creationId xmlns:a16="http://schemas.microsoft.com/office/drawing/2014/main" id="{6E905004-1854-B17F-F37B-FF955AB6ADC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16650294"/>
                  </p:ext>
                </p:extLst>
              </p:nvPr>
            </p:nvGraphicFramePr>
            <p:xfrm>
              <a:off x="838200" y="1371600"/>
              <a:ext cx="8001000" cy="118051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041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9683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180513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280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280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deg>
                                        <m:e>
                                          <m:r>
                                            <a:rPr sz="280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</m:func>
                              <m:r>
                                <a:rPr sz="28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280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80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80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800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28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No calculator is necessary for this problem, just an application of an elementary property of logarithms.</a:t>
                          </a:r>
                          <a:r>
                            <a:rPr sz="2200" dirty="0"/>
                            <a:t> 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Placeholder 2">
                <a:extLst>
                  <a:ext uri="{FF2B5EF4-FFF2-40B4-BE49-F238E27FC236}">
                    <a16:creationId xmlns:a16="http://schemas.microsoft.com/office/drawing/2014/main" id="{6E905004-1854-B17F-F37B-FF955AB6ADC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16650294"/>
                  </p:ext>
                </p:extLst>
              </p:nvPr>
            </p:nvGraphicFramePr>
            <p:xfrm>
              <a:off x="838200" y="1371600"/>
              <a:ext cx="8001000" cy="118051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041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9683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18051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608" r="-115954" b="-30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No calculator is necessary for this problem, just an application of an elementary property of logarithms.</a:t>
                          </a:r>
                          <a:r>
                            <a:rPr sz="2200" dirty="0"/>
                            <a:t> 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Placeholder 2">
                <a:extLst>
                  <a:ext uri="{FF2B5EF4-FFF2-40B4-BE49-F238E27FC236}">
                    <a16:creationId xmlns:a16="http://schemas.microsoft.com/office/drawing/2014/main" id="{ABB212B7-1DA8-11E7-FCAE-7230417F442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7882150"/>
                  </p:ext>
                </p:extLst>
              </p:nvPr>
            </p:nvGraphicFramePr>
            <p:xfrm>
              <a:off x="838200" y="3312112"/>
              <a:ext cx="8001000" cy="52407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24079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 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sz="2800"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</m:e>
                              </m:func>
                              <m:r>
                                <a:rPr sz="28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800">
                                              <a:latin typeface="Cambria Math" panose="02040503050406030204" pitchFamily="18" charset="0"/>
                                            </a:rPr>
                                            <m:t>10</m:t>
                                          </m:r>
                                        </m:e>
                                        <m:sup>
                                          <m:r>
                                            <a:rPr sz="280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280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Again, no calculator is required.  </a:t>
                          </a:r>
                          <a:endParaRPr sz="2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Placeholder 2">
                <a:extLst>
                  <a:ext uri="{FF2B5EF4-FFF2-40B4-BE49-F238E27FC236}">
                    <a16:creationId xmlns:a16="http://schemas.microsoft.com/office/drawing/2014/main" id="{ABB212B7-1DA8-11E7-FCAE-7230417F442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7882150"/>
                  </p:ext>
                </p:extLst>
              </p:nvPr>
            </p:nvGraphicFramePr>
            <p:xfrm>
              <a:off x="838200" y="3312112"/>
              <a:ext cx="8001000" cy="52407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2407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r="-94519" b="-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Again, no calculator is required.  </a:t>
                          </a:r>
                          <a:endParaRPr sz="2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ABEF03C-FA5D-90E1-C58A-581E89ADFA38}"/>
              </a:ext>
            </a:extLst>
          </p:cNvPr>
          <p:cNvSpPr txBox="1"/>
          <p:nvPr/>
        </p:nvSpPr>
        <p:spPr>
          <a:xfrm>
            <a:off x="457200" y="3324880"/>
            <a:ext cx="53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1468641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2361D-4AB8-E9B9-6E3E-CB69214E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0ECA3F-D99C-AD09-9FCC-DBF47C692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Logarithmic Expressions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3</a:t>
            </a:r>
            <a:endParaRPr lang="en-IN" dirty="0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CF8FA81-E62D-0696-FFEE-E2A4DBB66EA6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229600" cy="496706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IN" sz="2800"/>
              <a:t>​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E48162C-6048-D444-C337-78C41505BD7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07090359"/>
                  </p:ext>
                </p:extLst>
              </p:nvPr>
            </p:nvGraphicFramePr>
            <p:xfrm>
              <a:off x="838200" y="1057590"/>
              <a:ext cx="7652657" cy="1432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605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280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800">
                                          <a:latin typeface="Cambria Math" panose="02040503050406030204" pitchFamily="18" charset="0"/>
                                        </a:rPr>
                                        <m:t>4.78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2800">
                                  <a:latin typeface="Cambria Math" panose="02040503050406030204" pitchFamily="18" charset="0"/>
                                </a:rPr>
                                <m:t>≈1.564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This time, a calculator is needed, and only an approximate answer can be given. Be sure to use the correct logarithm.</a:t>
                          </a:r>
                          <a:r>
                            <a:rPr sz="2200" dirty="0"/>
                            <a:t> 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3E48162C-6048-D444-C337-78C41505BD7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07090359"/>
                  </p:ext>
                </p:extLst>
              </p:nvPr>
            </p:nvGraphicFramePr>
            <p:xfrm>
              <a:off x="838200" y="1057590"/>
              <a:ext cx="7652657" cy="1432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76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37605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432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542" r="-133457" b="-84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200" dirty="0"/>
                            <a:t>This time, a calculator is needed, and only an approximate answer can be given. Be sure to use the correct logarithm.</a:t>
                          </a:r>
                          <a:r>
                            <a:rPr sz="2200" dirty="0"/>
                            <a:t> 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BE816F9-5923-5448-5F54-EEAAE0FD74DA}"/>
              </a:ext>
            </a:extLst>
          </p:cNvPr>
          <p:cNvSpPr txBox="1">
            <a:spLocks/>
          </p:cNvSpPr>
          <p:nvPr/>
        </p:nvSpPr>
        <p:spPr>
          <a:xfrm>
            <a:off x="489857" y="3276601"/>
            <a:ext cx="576943" cy="533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4"/>
              <a:defRPr sz="2800"/>
            </a:pPr>
            <a:r>
              <a:rPr lang="en-US"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Placeholder 2">
                <a:extLst>
                  <a:ext uri="{FF2B5EF4-FFF2-40B4-BE49-F238E27FC236}">
                    <a16:creationId xmlns:a16="http://schemas.microsoft.com/office/drawing/2014/main" id="{0E39DF33-80BF-F9BA-100D-31AC277D40D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99368260"/>
                  </p:ext>
                </p:extLst>
              </p:nvPr>
            </p:nvGraphicFramePr>
            <p:xfrm>
              <a:off x="905522" y="3267722"/>
              <a:ext cx="7837714" cy="1767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00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6373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28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800">
                                          <a:latin typeface="Cambria Math" panose="02040503050406030204" pitchFamily="18" charset="0"/>
                                        </a:rPr>
                                        <m:t>10.5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2800">
                                  <a:latin typeface="Cambria Math" panose="02040503050406030204" pitchFamily="18" charset="0"/>
                                </a:rPr>
                                <m:t>≈1.021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/>
                          </a:pPr>
                          <a:r>
                            <a:rPr sz="2200" dirty="0"/>
                            <a:t>Again, we must use a calculator, though we can say beforehand that the answer should be only slightly larger than 1, as </a:t>
                          </a:r>
                          <a:r>
                            <a:rPr lang="en-US" sz="2200" dirty="0"/>
                            <a:t>log</a:t>
                          </a:r>
                          <a:r>
                            <a:rPr lang="en-US" sz="1050" dirty="0"/>
                            <a:t> </a:t>
                          </a:r>
                          <a:r>
                            <a:rPr lang="en-US" sz="2200" dirty="0"/>
                            <a:t>10 = 1 </a:t>
                          </a:r>
                          <a:r>
                            <a:rPr sz="2200" dirty="0"/>
                            <a:t>and 10.5 is only slightly larger than 10.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Placeholder 2">
                <a:extLst>
                  <a:ext uri="{FF2B5EF4-FFF2-40B4-BE49-F238E27FC236}">
                    <a16:creationId xmlns:a16="http://schemas.microsoft.com/office/drawing/2014/main" id="{0E39DF33-80BF-F9BA-100D-31AC277D40D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99368260"/>
                  </p:ext>
                </p:extLst>
              </p:nvPr>
            </p:nvGraphicFramePr>
            <p:xfrm>
              <a:off x="905522" y="3267722"/>
              <a:ext cx="7837714" cy="1767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200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6373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767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405" r="-144677" b="-68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/>
                          </a:pPr>
                          <a:r>
                            <a:rPr sz="2200" dirty="0"/>
                            <a:t>Again, we must use a calculator, though we can say beforehand that the answer should be only slightly larger than 1, as </a:t>
                          </a:r>
                          <a:r>
                            <a:rPr lang="en-US" sz="2200" dirty="0"/>
                            <a:t>log</a:t>
                          </a:r>
                          <a:r>
                            <a:rPr lang="en-US" sz="1050" dirty="0"/>
                            <a:t> </a:t>
                          </a:r>
                          <a:r>
                            <a:rPr lang="en-US" sz="2200" dirty="0"/>
                            <a:t>10 = 1 </a:t>
                          </a:r>
                          <a:r>
                            <a:rPr sz="2200" dirty="0"/>
                            <a:t>and 10.5 is only slightly larger than 10.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31341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</a:t>
            </a:r>
            <a:r>
              <a:rPr lang="en-US" dirty="0"/>
              <a:t> 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931EA6-AD3A-805C-8AC3-7D8F764B7278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457200" y="1219200"/>
                <a:ext cx="8229600" cy="367807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800" dirty="0">
                    <a:solidFill>
                      <a:srgbClr val="000000"/>
                    </a:solidFill>
                  </a:rPr>
                  <a:t>The two conditions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800" dirty="0">
                    <a:solidFill>
                      <a:srgbClr val="000000"/>
                    </a:solidFill>
                  </a:rPr>
                  <a:t> &gt; 0 and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800" dirty="0">
                    <a:solidFill>
                      <a:srgbClr val="000000"/>
                    </a:solidFill>
                  </a:rPr>
                  <a:t> ≠ 1 found in the definition are important. We must have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800" dirty="0">
                    <a:solidFill>
                      <a:srgbClr val="000000"/>
                    </a:solidFill>
                  </a:rPr>
                  <a:t> &gt; 0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so that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baseline="30000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 is defined for all real numbers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. For example, we do not consider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baseline="30000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</a:rPr>
                  <a:t>to be an exponential because</a:t>
                </a: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000000"/>
                    </a:solidFill>
                  </a:rPr>
                  <a:t>           is not a real number. Also,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800" dirty="0">
                    <a:solidFill>
                      <a:srgbClr val="000000"/>
                    </a:solidFill>
                  </a:rPr>
                  <a:t> ≠ 1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Because the function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y</a:t>
                </a:r>
                <a:r>
                  <a:rPr lang="en-US" sz="2800" dirty="0">
                    <a:solidFill>
                      <a:srgbClr val="000000"/>
                    </a:solidFill>
                  </a:rPr>
                  <a:t> = 1</a:t>
                </a:r>
                <a:r>
                  <a:rPr lang="en-US" sz="1050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baseline="30000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 = 1 for all real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, this function is not considered to be an exponential function. </a:t>
                </a:r>
              </a:p>
              <a:p>
                <a:pPr marL="0" indent="0" eaLnBrk="0" hangingPunct="0">
                  <a:buNone/>
                  <a:tabLst>
                    <a:tab pos="520700" algn="l"/>
                    <a:tab pos="977900" algn="l"/>
                  </a:tabLst>
                </a:pPr>
                <a:endParaRPr lang="en-US" sz="2800" dirty="0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931EA6-AD3A-805C-8AC3-7D8F764B72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19200"/>
                <a:ext cx="8229600" cy="3678079"/>
              </a:xfrm>
              <a:prstGeom prst="rect">
                <a:avLst/>
              </a:prstGeom>
              <a:blipFill>
                <a:blip r:embed="rId2"/>
                <a:stretch>
                  <a:fillRect l="-1328" t="-1151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79017D1-DA73-E35E-11F1-8B2C797E3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187223"/>
              </p:ext>
            </p:extLst>
          </p:nvPr>
        </p:nvGraphicFramePr>
        <p:xfrm>
          <a:off x="533400" y="2855912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8035" imgH="673805" progId="Equation.DSMT4">
                  <p:embed/>
                </p:oleObj>
              </mc:Choice>
              <mc:Fallback>
                <p:oleObj name="Equation" r:id="rId3" imgW="788035" imgH="67380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2855912"/>
                        <a:ext cx="7874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17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FE5023-5832-32C6-D3BD-6DBD7A221D9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23962"/>
            <a:ext cx="8229600" cy="47196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0000"/>
                </a:solidFill>
              </a:rPr>
              <a:t>Because  				   and so on, for fractions between 0 and 1, we can write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Thus, we write 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0" indent="0" eaLnBrk="0" hangingPunct="0"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7252748-EBED-7AEC-C341-0E24127B5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579107"/>
              </p:ext>
            </p:extLst>
          </p:nvPr>
        </p:nvGraphicFramePr>
        <p:xfrm>
          <a:off x="1828800" y="1223963"/>
          <a:ext cx="345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4200" imgH="838080" progId="Equation.DSMT4">
                  <p:embed/>
                </p:oleObj>
              </mc:Choice>
              <mc:Fallback>
                <p:oleObj name="Equation" r:id="rId2" imgW="3454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28800" y="1223963"/>
                        <a:ext cx="345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A2B1C7B-FE29-2C46-7D1C-50D7E7EF0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406490"/>
              </p:ext>
            </p:extLst>
          </p:nvPr>
        </p:nvGraphicFramePr>
        <p:xfrm>
          <a:off x="1059238" y="4953000"/>
          <a:ext cx="2723246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2240" imgH="1002960" progId="Equation.DSMT4">
                  <p:embed/>
                </p:oleObj>
              </mc:Choice>
              <mc:Fallback>
                <p:oleObj name="Equation" r:id="rId4" imgW="3162240" imgH="1002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CE40E20-6716-5F9C-9907-B99F1E31C9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9238" y="4953000"/>
                        <a:ext cx="2723246" cy="8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1CEBA40-2ED7-7460-D57E-46FE9F4BF1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598581"/>
              </p:ext>
            </p:extLst>
          </p:nvPr>
        </p:nvGraphicFramePr>
        <p:xfrm>
          <a:off x="5029200" y="4948613"/>
          <a:ext cx="2777924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1002960" progId="Equation.DSMT4">
                  <p:embed/>
                </p:oleObj>
              </mc:Choice>
              <mc:Fallback>
                <p:oleObj name="Equation" r:id="rId6" imgW="3225600" imgH="100296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935CA63-77DA-1702-CDDE-486721CA5D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948613"/>
                        <a:ext cx="2777924" cy="8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2848BE7-D9C9-01CD-5321-0AD5DB738967}"/>
              </a:ext>
            </a:extLst>
          </p:cNvPr>
          <p:cNvSpPr txBox="1"/>
          <p:nvPr/>
        </p:nvSpPr>
        <p:spPr>
          <a:xfrm>
            <a:off x="3961130" y="5119003"/>
            <a:ext cx="7632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and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73730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3"/>
              <p:cNvSpPr txBox="1">
                <a:spLocks/>
              </p:cNvSpPr>
              <p:nvPr/>
            </p:nvSpPr>
            <p:spPr>
              <a:xfrm>
                <a:off x="457200" y="1280160"/>
                <a:ext cx="8229600" cy="3539430"/>
              </a:xfrm>
              <a:prstGeom prst="rect">
                <a:avLst/>
              </a:prstGeom>
              <a:solidFill>
                <a:schemeClr val="accent3"/>
              </a:solidFill>
              <a:ln w="28575">
                <a:solidFill>
                  <a:srgbClr val="00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rgbClr val="000000"/>
                    </a:solidFill>
                  </a:rPr>
                  <a:t>For </a:t>
                </a:r>
                <a:r>
                  <a:rPr lang="en-US" sz="2800" b="1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2800" b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</a:rPr>
                  <a:t>&gt;</a:t>
                </a:r>
                <a:r>
                  <a:rPr lang="en-US" sz="2800" b="1" dirty="0">
                    <a:solidFill>
                      <a:srgbClr val="000000"/>
                    </a:solidFill>
                  </a:rPr>
                  <a:t> 1: </a:t>
                </a:r>
              </a:p>
              <a:p>
                <a:pPr marL="461963" indent="-461963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baseline="30000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</a:rPr>
                  <a:t>&gt; 0</a:t>
                </a:r>
              </a:p>
              <a:p>
                <a:pPr marL="461963" indent="-461963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baseline="30000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</a:rPr>
                  <a:t>increases to the right and is called an </a:t>
                </a:r>
                <a:r>
                  <a:rPr lang="en-US" sz="2800" b="1" dirty="0">
                    <a:solidFill>
                      <a:srgbClr val="C00000"/>
                    </a:solidFill>
                  </a:rPr>
                  <a:t>exponential growth function</a:t>
                </a:r>
                <a:r>
                  <a:rPr lang="en-US" sz="2800" dirty="0">
                    <a:solidFill>
                      <a:srgbClr val="000000"/>
                    </a:solidFill>
                  </a:rPr>
                  <a:t>. </a:t>
                </a:r>
              </a:p>
              <a:p>
                <a:pPr marL="461963" indent="-461963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baseline="30000" dirty="0">
                    <a:solidFill>
                      <a:srgbClr val="000000"/>
                    </a:solidFill>
                  </a:rPr>
                  <a:t>0 </a:t>
                </a:r>
                <a:r>
                  <a:rPr lang="en-US" sz="2800" dirty="0">
                    <a:solidFill>
                      <a:srgbClr val="000000"/>
                    </a:solidFill>
                  </a:rPr>
                  <a:t>= 1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, </a:t>
                </a:r>
                <a:r>
                  <a:rPr lang="en-US" sz="2800" dirty="0">
                    <a:solidFill>
                      <a:srgbClr val="000000"/>
                    </a:solidFill>
                  </a:rPr>
                  <a:t>so (0, 1) is the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y</a:t>
                </a:r>
                <a:r>
                  <a:rPr lang="en-US" sz="2800" dirty="0">
                    <a:solidFill>
                      <a:srgbClr val="000000"/>
                    </a:solidFill>
                  </a:rPr>
                  <a:t>‑intercept.</a:t>
                </a:r>
              </a:p>
              <a:p>
                <a:pPr marL="461963" indent="-461963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baseline="30000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</a:rPr>
                  <a:t>approaches the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-axis for negative value of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. (The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dirty="0">
                    <a:solidFill>
                      <a:srgbClr val="000000"/>
                    </a:solidFill>
                  </a:rPr>
                  <a:t>-axis is a horizontal asymptote.)</a:t>
                </a:r>
              </a:p>
              <a:p>
                <a:pPr marL="461963" indent="-461963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The domain of 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i="1" baseline="30000" dirty="0">
                    <a:solidFill>
                      <a:srgbClr val="000000"/>
                    </a:solidFill>
                  </a:rPr>
                  <a:t>x</a:t>
                </a:r>
                <a:r>
                  <a:rPr lang="en-US" sz="280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</a:rPr>
                  <a:t>is (</a:t>
                </a:r>
                <a:r>
                  <a:rPr lang="en-US" sz="2800" dirty="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,</a:t>
                </a:r>
                <a:r>
                  <a:rPr lang="en-US" sz="280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) and the range is (0,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).</a:t>
                </a:r>
              </a:p>
            </p:txBody>
          </p:sp>
        </mc:Choice>
        <mc:Fallback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0160"/>
                <a:ext cx="8229600" cy="3539430"/>
              </a:xfrm>
              <a:prstGeom prst="rect">
                <a:avLst/>
              </a:prstGeom>
              <a:blipFill>
                <a:blip r:embed="rId2"/>
                <a:stretch>
                  <a:fillRect l="-1402" t="-1195" b="-3413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Characteristics of Exponential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1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52468-151E-623F-523F-BD6162F23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224B8C51-73D8-CC5E-1F20-B12993C83A2F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0 &lt;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050" i="1" dirty="0">
                <a:solidFill>
                  <a:srgbClr val="000000"/>
                </a:solidFill>
              </a:rPr>
              <a:t> 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 0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050" i="1" dirty="0">
                <a:solidFill>
                  <a:srgbClr val="000000"/>
                </a:solidFill>
              </a:rPr>
              <a:t> 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decreases to the right and is called an     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050" i="1" dirty="0">
                <a:solidFill>
                  <a:srgbClr val="000000"/>
                </a:solidFill>
              </a:rPr>
              <a:t> 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050" i="1" dirty="0">
                <a:solidFill>
                  <a:srgbClr val="000000"/>
                </a:solidFill>
              </a:rPr>
              <a:t> 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-axis for positive value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     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-axis is a horizontal asymptote.)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B810DBA0-5197-16A8-6114-BE1CFEFC3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Characteristics of Exponential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5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273753B-572D-3625-B655-813F23D927D4}"/>
              </a:ext>
            </a:extLst>
          </p:cNvPr>
          <p:cNvSpPr txBox="1">
            <a:spLocks/>
          </p:cNvSpPr>
          <p:nvPr/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Example 1: Graphing Exponential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Placeholder 2">
                <a:extLst>
                  <a:ext uri="{FF2B5EF4-FFF2-40B4-BE49-F238E27FC236}">
                    <a16:creationId xmlns:a16="http://schemas.microsoft.com/office/drawing/2014/main" id="{116BF74C-74AC-F1DC-CD8E-1A254D01AA1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IN" sz="2800" dirty="0"/>
                  <a:t>Sketch the graphs of each of the following functions. State their domain and range.</a:t>
                </a:r>
              </a:p>
              <a:p>
                <a:pPr marL="0" indent="0">
                  <a:buNone/>
                  <a:defRPr sz="2800"/>
                </a:pPr>
                <a:r>
                  <a:rPr lang="en-IN" sz="2800"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8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ar-AE" sz="280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 sz="28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80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 marL="0" indent="0">
                  <a:buNone/>
                  <a:defRPr sz="2800"/>
                </a:pPr>
                <a:r>
                  <a:rPr lang="en-US" b="1" dirty="0"/>
                  <a:t>Solution</a:t>
                </a:r>
              </a:p>
              <a:p>
                <a:pPr marL="0" indent="0">
                  <a:buNone/>
                  <a:defRPr sz="2800"/>
                </a:pPr>
                <a:r>
                  <a:rPr lang="en-US" sz="2800" dirty="0"/>
                  <a:t>First, draw the graph of the function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ar-AE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 sz="280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  <a:p>
                <a:pPr marL="0" indent="0">
                  <a:buNone/>
                  <a:defRPr sz="2800"/>
                </a:pPr>
                <a:r>
                  <a:rPr lang="en-US" sz="2800" dirty="0"/>
                  <a:t>Then, since </a:t>
                </a:r>
                <a:r>
                  <a:rPr lang="en-US" sz="2800" i="1" dirty="0"/>
                  <a:t>x</a:t>
                </a:r>
                <a:r>
                  <a:rPr lang="en-US" sz="2800" dirty="0"/>
                  <a:t> has been replaced by </a:t>
                </a:r>
                <a:r>
                  <a:rPr lang="en-US" sz="2800" i="1" dirty="0"/>
                  <a:t>x </a:t>
                </a:r>
                <a:r>
                  <a:rPr lang="en-US" sz="2800" dirty="0"/>
                  <a:t>+ 3, shift the graph to the left by 3 units. </a:t>
                </a:r>
                <a:endParaRPr lang="ar-AE" sz="2800" dirty="0"/>
              </a:p>
            </p:txBody>
          </p:sp>
        </mc:Choice>
        <mc:Fallback xmlns="">
          <p:sp>
            <p:nvSpPr>
              <p:cNvPr id="10" name="Text Placeholder 2">
                <a:extLst>
                  <a:ext uri="{FF2B5EF4-FFF2-40B4-BE49-F238E27FC236}">
                    <a16:creationId xmlns:a16="http://schemas.microsoft.com/office/drawing/2014/main" id="{116BF74C-74AC-F1DC-CD8E-1A254D01AA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  <a:blipFill>
                <a:blip r:embed="rId2"/>
                <a:stretch>
                  <a:fillRect l="-1481" t="-1227" r="-23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2A6881-FE81-A38C-0964-FF174AAC7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Exponential Functions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—Slide 2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E29485-8EAE-5EF7-E0A1-A841AA3DC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274" y="1143000"/>
            <a:ext cx="3721452" cy="36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81A821-A7E7-91F9-0DD4-B24A1D5BF5C1}"/>
              </a:ext>
            </a:extLst>
          </p:cNvPr>
          <p:cNvSpPr txBox="1"/>
          <p:nvPr/>
        </p:nvSpPr>
        <p:spPr>
          <a:xfrm>
            <a:off x="3848100" y="4788720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Figure 6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DB09B2-B096-6F64-EBCC-8C9427F5D9C2}"/>
                  </a:ext>
                </a:extLst>
              </p:cNvPr>
              <p:cNvSpPr txBox="1"/>
              <p:nvPr/>
            </p:nvSpPr>
            <p:spPr>
              <a:xfrm>
                <a:off x="457200" y="5357660"/>
                <a:ext cx="5334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Domain = (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sz="2800" dirty="0"/>
                  <a:t> Range = (0,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IN" sz="2800" dirty="0"/>
                  <a:t>)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DB09B2-B096-6F64-EBCC-8C9427F5D9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57660"/>
                <a:ext cx="5334000" cy="523220"/>
              </a:xfrm>
              <a:prstGeom prst="rect">
                <a:avLst/>
              </a:prstGeom>
              <a:blipFill>
                <a:blip r:embed="rId3"/>
                <a:stretch>
                  <a:fillRect l="-2286" t="-11628" r="-686" b="-325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768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99D25C-24AD-AB1B-57CF-B12268F22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a</a:t>
            </a:r>
            <a:r>
              <a:rPr lang="en-US" dirty="0"/>
              <a:t>)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1">
                <a:extLst>
                  <a:ext uri="{FF2B5EF4-FFF2-40B4-BE49-F238E27FC236}">
                    <a16:creationId xmlns:a16="http://schemas.microsoft.com/office/drawing/2014/main" id="{51E1A785-F191-EE47-3608-D2B016697F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2051"/>
                <a:ext cx="8229600" cy="1557349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For </a:t>
                </a:r>
                <a:r>
                  <a:rPr lang="en-US" i="1" dirty="0">
                    <a:solidFill>
                      <a:srgbClr val="000000"/>
                    </a:solidFill>
                  </a:rPr>
                  <a:t>x</a:t>
                </a:r>
                <a:r>
                  <a:rPr lang="en-US" dirty="0">
                    <a:solidFill>
                      <a:srgbClr val="000000"/>
                    </a:solidFill>
                  </a:rPr>
                  <a:t> &gt; 0</a:t>
                </a:r>
                <a:r>
                  <a:rPr lang="en-US" i="1" dirty="0">
                    <a:solidFill>
                      <a:srgbClr val="000000"/>
                    </a:solidFill>
                  </a:rPr>
                  <a:t>, a </a:t>
                </a:r>
                <a:r>
                  <a:rPr lang="en-US" dirty="0">
                    <a:solidFill>
                      <a:srgbClr val="000000"/>
                    </a:solidFill>
                  </a:rPr>
                  <a:t>&gt; 0</a:t>
                </a:r>
                <a:r>
                  <a:rPr lang="en-US" i="1" dirty="0">
                    <a:solidFill>
                      <a:srgbClr val="000000"/>
                    </a:solidFill>
                  </a:rPr>
                  <a:t>, </a:t>
                </a:r>
                <a:r>
                  <a:rPr lang="en-US" dirty="0">
                    <a:solidFill>
                      <a:srgbClr val="000000"/>
                    </a:solidFill>
                  </a:rPr>
                  <a:t>and a ≠ 1</a:t>
                </a:r>
                <a:r>
                  <a:rPr lang="en-US" i="1" dirty="0">
                    <a:solidFill>
                      <a:srgbClr val="000000"/>
                    </a:solidFill>
                  </a:rPr>
                  <a:t>,</a:t>
                </a:r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</a:p>
              <a:p>
                <a:pPr algn="ctr"/>
                <a:r>
                  <a:rPr lang="en-US" i="1" dirty="0">
                    <a:solidFill>
                      <a:srgbClr val="000000"/>
                    </a:solidFill>
                  </a:rPr>
                  <a:t>x </a:t>
                </a:r>
                <a:r>
                  <a:rPr lang="en-US" dirty="0">
                    <a:solidFill>
                      <a:srgbClr val="000000"/>
                    </a:solidFill>
                  </a:rPr>
                  <a:t>=</a:t>
                </a:r>
                <a:r>
                  <a:rPr lang="en-US" i="1" dirty="0">
                    <a:solidFill>
                      <a:srgbClr val="000000"/>
                    </a:solidFill>
                  </a:rPr>
                  <a:t> a</a:t>
                </a:r>
                <a:r>
                  <a:rPr lang="en-US" sz="1050" i="1" dirty="0">
                    <a:solidFill>
                      <a:srgbClr val="000000"/>
                    </a:solidFill>
                  </a:rPr>
                  <a:t> </a:t>
                </a:r>
                <a:r>
                  <a:rPr lang="en-US" i="1" baseline="30000" dirty="0">
                    <a:solidFill>
                      <a:srgbClr val="000000"/>
                    </a:solidFill>
                  </a:rPr>
                  <a:t>y</a:t>
                </a:r>
                <a:r>
                  <a:rPr lang="en-US" i="1" dirty="0">
                    <a:solidFill>
                      <a:srgbClr val="000000"/>
                    </a:solidFill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</a:rPr>
                  <a:t>is equivalent to </a:t>
                </a:r>
                <a:r>
                  <a:rPr lang="en-US" i="1" dirty="0">
                    <a:solidFill>
                      <a:srgbClr val="000000"/>
                    </a:solidFill>
                  </a:rPr>
                  <a:t>y</a:t>
                </a:r>
                <a:r>
                  <a:rPr lang="en-US" dirty="0">
                    <a:solidFill>
                      <a:srgbClr val="000000"/>
                    </a:solidFill>
                  </a:rPr>
                  <a:t> = log</a:t>
                </a:r>
                <a:r>
                  <a:rPr lang="en-US" sz="1050" baseline="-25000" dirty="0">
                    <a:solidFill>
                      <a:srgbClr val="000000"/>
                    </a:solidFill>
                  </a:rPr>
                  <a:t> </a:t>
                </a:r>
                <a:r>
                  <a:rPr lang="en-US" i="1" baseline="-25000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baseline="-25000" dirty="0">
                    <a:solidFill>
                      <a:srgbClr val="000000"/>
                    </a:solidFill>
                  </a:rPr>
                  <a:t> </a:t>
                </a:r>
                <a:r>
                  <a:rPr lang="en-US" i="1" dirty="0">
                    <a:solidFill>
                      <a:srgbClr val="000000"/>
                    </a:solidFill>
                  </a:rPr>
                  <a:t>x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</a:p>
              <a:p>
                <a:r>
                  <a:rPr lang="en-US" i="1" dirty="0">
                    <a:solidFill>
                      <a:srgbClr val="000000"/>
                    </a:solidFill>
                  </a:rPr>
                  <a:t>y</a:t>
                </a:r>
                <a:r>
                  <a:rPr lang="en-US" dirty="0">
                    <a:solidFill>
                      <a:srgbClr val="000000"/>
                    </a:solidFill>
                  </a:rPr>
                  <a:t> = log</a:t>
                </a:r>
                <a:r>
                  <a:rPr lang="en-US" sz="1050" baseline="-25000" dirty="0">
                    <a:solidFill>
                      <a:srgbClr val="000000"/>
                    </a:solidFill>
                  </a:rPr>
                  <a:t> </a:t>
                </a:r>
                <a:r>
                  <a:rPr lang="en-US" i="1" baseline="-25000" dirty="0">
                    <a:solidFill>
                      <a:srgbClr val="000000"/>
                    </a:solidFill>
                  </a:rPr>
                  <a:t>a</a:t>
                </a:r>
                <a:r>
                  <a:rPr lang="en-US" sz="1050" i="1" baseline="-25000" dirty="0">
                    <a:solidFill>
                      <a:srgbClr val="000000"/>
                    </a:solidFill>
                  </a:rPr>
                  <a:t> </a:t>
                </a:r>
                <a:r>
                  <a:rPr lang="en-US" i="1" dirty="0">
                    <a:solidFill>
                      <a:srgbClr val="000000"/>
                    </a:solidFill>
                  </a:rPr>
                  <a:t>x </a:t>
                </a:r>
                <a:r>
                  <a:rPr lang="en-US" dirty="0">
                    <a:solidFill>
                      <a:srgbClr val="000000"/>
                    </a:solidFill>
                  </a:rPr>
                  <a:t>is read “</a:t>
                </a:r>
                <a:r>
                  <a:rPr lang="en-US" i="1" dirty="0">
                    <a:solidFill>
                      <a:srgbClr val="000000"/>
                    </a:solidFill>
                  </a:rPr>
                  <a:t>y </a:t>
                </a:r>
                <a:r>
                  <a:rPr lang="en-US" dirty="0">
                    <a:solidFill>
                      <a:srgbClr val="000000"/>
                    </a:solidFill>
                  </a:rPr>
                  <a:t>is the logarithm (base </a:t>
                </a:r>
                <a:r>
                  <a:rPr lang="en-US" i="1" dirty="0">
                    <a:solidFill>
                      <a:srgbClr val="000000"/>
                    </a:solidFill>
                  </a:rPr>
                  <a:t>a</a:t>
                </a:r>
                <a:r>
                  <a:rPr lang="en-US" dirty="0">
                    <a:solidFill>
                      <a:srgbClr val="000000"/>
                    </a:solidFill>
                  </a:rPr>
                  <a:t>) of </a:t>
                </a:r>
                <a:r>
                  <a:rPr lang="en-US" i="1" dirty="0">
                    <a:solidFill>
                      <a:srgbClr val="000000"/>
                    </a:solidFill>
                  </a:rPr>
                  <a:t>x</a:t>
                </a:r>
                <a:r>
                  <a:rPr lang="en-US" dirty="0">
                    <a:solidFill>
                      <a:srgbClr val="000000"/>
                    </a:solidFill>
                  </a:rPr>
                  <a:t>.”</a:t>
                </a:r>
              </a:p>
            </p:txBody>
          </p:sp>
        </mc:Choice>
        <mc:Fallback>
          <p:sp>
            <p:nvSpPr>
              <p:cNvPr id="4" name="Content Placeholder 1">
                <a:extLst>
                  <a:ext uri="{FF2B5EF4-FFF2-40B4-BE49-F238E27FC236}">
                    <a16:creationId xmlns:a16="http://schemas.microsoft.com/office/drawing/2014/main" id="{51E1A785-F191-EE47-3608-D2B016697F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2051"/>
                <a:ext cx="8229600" cy="1557349"/>
              </a:xfrm>
              <a:blipFill>
                <a:blip r:embed="rId2"/>
                <a:stretch>
                  <a:fillRect l="-1328" t="-2682" b="-8812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4276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2381</TotalTime>
  <Words>1254</Words>
  <Application>Microsoft Office PowerPoint</Application>
  <PresentationFormat>On-screen Show (4:3)</PresentationFormat>
  <Paragraphs>129</Paragraphs>
  <Slides>23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Ti86pc</vt:lpstr>
      <vt:lpstr>Office Theme</vt:lpstr>
      <vt:lpstr>Equation</vt:lpstr>
      <vt:lpstr>Section 1.R.9</vt:lpstr>
      <vt:lpstr>Definition: Exponential Functions </vt:lpstr>
      <vt:lpstr>Note 1 </vt:lpstr>
      <vt:lpstr>Note 2</vt:lpstr>
      <vt:lpstr>Definition: General Characteristics of Exponential Functions—Slide 1</vt:lpstr>
      <vt:lpstr>Definition: General Characteristics of Exponential Functions—Slide 2</vt:lpstr>
      <vt:lpstr>PowerPoint Presentation</vt:lpstr>
      <vt:lpstr>Example 1: Graphing Exponential Functions—Slide 2</vt:lpstr>
      <vt:lpstr>Definition: Definition of Logarithm (Base a)</vt:lpstr>
      <vt:lpstr>Example 2: Equivalent Exponential and Logarithmic Equations—Slide 1  </vt:lpstr>
      <vt:lpstr>Example 2: Equivalent Exponential and Logarithmic Equations—Slide 2</vt:lpstr>
      <vt:lpstr>Example 3: Graphing Logarithmic Functions—Slide 1</vt:lpstr>
      <vt:lpstr>Note 3</vt:lpstr>
      <vt:lpstr>Example 3: Graphing Logarithmic Functions—Slide 2</vt:lpstr>
      <vt:lpstr>Example 3: Graphing Logarithmic Functions—Slide 3</vt:lpstr>
      <vt:lpstr>Definition: Common and Natural Logarithms</vt:lpstr>
      <vt:lpstr>Technology: Inputting Logarithms, Graphing Logarithmic Functions—Slide 1</vt:lpstr>
      <vt:lpstr>Technology: Inputting Logarithms, Graphing Logarithmic Functions—Slide 2</vt:lpstr>
      <vt:lpstr>CAUTION!</vt:lpstr>
      <vt:lpstr>Properties: Properties of Natural Logarithms</vt:lpstr>
      <vt:lpstr>Example 4: Evaluating Logarithmic Expressions—Slide 1</vt:lpstr>
      <vt:lpstr>Example 4: Evaluating Logarithmic Expressions—Slide 2</vt:lpstr>
      <vt:lpstr>Example 3: Evaluating Logarithmic Expressions—Slide 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277</cp:revision>
  <dcterms:created xsi:type="dcterms:W3CDTF">2013-04-26T14:43:13Z</dcterms:created>
  <dcterms:modified xsi:type="dcterms:W3CDTF">2025-06-19T22:05:23Z</dcterms:modified>
</cp:coreProperties>
</file>