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318" r:id="rId4"/>
    <p:sldId id="258" r:id="rId5"/>
    <p:sldId id="319" r:id="rId6"/>
    <p:sldId id="259" r:id="rId7"/>
    <p:sldId id="320" r:id="rId8"/>
    <p:sldId id="260" r:id="rId9"/>
    <p:sldId id="321" r:id="rId10"/>
    <p:sldId id="261" r:id="rId11"/>
    <p:sldId id="322" r:id="rId12"/>
    <p:sldId id="262" r:id="rId13"/>
    <p:sldId id="263" r:id="rId14"/>
    <p:sldId id="267" r:id="rId15"/>
    <p:sldId id="264" r:id="rId16"/>
    <p:sldId id="265" r:id="rId17"/>
    <p:sldId id="308" r:id="rId18"/>
    <p:sldId id="324" r:id="rId19"/>
    <p:sldId id="266" r:id="rId20"/>
    <p:sldId id="268" r:id="rId21"/>
    <p:sldId id="309" r:id="rId22"/>
    <p:sldId id="269" r:id="rId23"/>
    <p:sldId id="273" r:id="rId24"/>
    <p:sldId id="270" r:id="rId25"/>
    <p:sldId id="271" r:id="rId26"/>
    <p:sldId id="310" r:id="rId27"/>
    <p:sldId id="272" r:id="rId28"/>
    <p:sldId id="274" r:id="rId29"/>
    <p:sldId id="276" r:id="rId30"/>
    <p:sldId id="277" r:id="rId31"/>
    <p:sldId id="278" r:id="rId32"/>
    <p:sldId id="311" r:id="rId33"/>
    <p:sldId id="279" r:id="rId34"/>
    <p:sldId id="280" r:id="rId35"/>
    <p:sldId id="281" r:id="rId36"/>
    <p:sldId id="282" r:id="rId37"/>
    <p:sldId id="283" r:id="rId38"/>
    <p:sldId id="284" r:id="rId39"/>
    <p:sldId id="290" r:id="rId40"/>
    <p:sldId id="285" r:id="rId41"/>
    <p:sldId id="287" r:id="rId42"/>
    <p:sldId id="288" r:id="rId43"/>
    <p:sldId id="312" r:id="rId44"/>
    <p:sldId id="323" r:id="rId45"/>
  </p:sldIdLst>
  <p:sldSz cx="9144000" cy="6858000" type="screen4x3"/>
  <p:notesSz cx="6858000" cy="9144000"/>
  <p:embeddedFontLs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177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Rational Functions</a:t>
            </a:r>
          </a:p>
        </p:txBody>
      </p:sp>
      <p:sp>
        <p:nvSpPr>
          <p:cNvPr id="3" name="Title 2"/>
          <p:cNvSpPr>
            <a:spLocks noGrp="1"/>
          </p:cNvSpPr>
          <p:nvPr>
            <p:ph type="title"/>
          </p:nvPr>
        </p:nvSpPr>
        <p:spPr/>
        <p:txBody>
          <a:bodyPr/>
          <a:lstStyle/>
          <a:p>
            <a:r>
              <a:rPr dirty="0"/>
              <a:t>Section </a:t>
            </a:r>
            <a:r>
              <a:rPr lang="en-US" dirty="0"/>
              <a:t>1</a:t>
            </a:r>
            <a:r>
              <a:rPr dirty="0"/>
              <a:t>.</a:t>
            </a:r>
            <a:r>
              <a:rPr lang="en-US" dirty="0"/>
              <a:t>R.8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Asymptote Notation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The notation</a:t>
            </a:r>
            <a:r>
              <a:rPr lang="en-US" sz="2800" dirty="0"/>
              <a:t> </a:t>
            </a:r>
            <a:r>
              <a:rPr lang="en-US" i="1" dirty="0"/>
              <a:t>x</a:t>
            </a:r>
            <a:r>
              <a:rPr lang="en-US" dirty="0"/>
              <a:t> → </a:t>
            </a:r>
            <a:r>
              <a:rPr lang="en-US" i="1" dirty="0"/>
              <a:t>c</a:t>
            </a:r>
            <a:r>
              <a:rPr lang="en-US" sz="1050" dirty="0"/>
              <a:t> </a:t>
            </a:r>
            <a:r>
              <a:rPr lang="en-US" baseline="30000" dirty="0"/>
              <a:t>−</a:t>
            </a:r>
            <a:r>
              <a:rPr sz="2800" dirty="0"/>
              <a:t> is used when describing the behavior of a graph as</a:t>
            </a:r>
            <a:r>
              <a:rPr lang="en-US" sz="2800" dirty="0"/>
              <a:t> </a:t>
            </a:r>
            <a:r>
              <a:rPr lang="en-US" sz="2800" i="1" dirty="0"/>
              <a:t>x</a:t>
            </a:r>
            <a:r>
              <a:rPr sz="2800" dirty="0"/>
              <a:t> approaches the value</a:t>
            </a:r>
            <a:r>
              <a:rPr lang="en-US" sz="2800" dirty="0"/>
              <a:t> </a:t>
            </a:r>
            <a:r>
              <a:rPr lang="en-US" sz="2800" i="1" dirty="0"/>
              <a:t>c</a:t>
            </a:r>
            <a:r>
              <a:rPr sz="2800" dirty="0"/>
              <a:t> from the left (the negative side). The notation</a:t>
            </a:r>
            <a:r>
              <a:rPr lang="en-US" sz="2800" dirty="0"/>
              <a:t> </a:t>
            </a:r>
            <a:r>
              <a:rPr lang="en-US" i="1" dirty="0"/>
              <a:t>x</a:t>
            </a:r>
            <a:r>
              <a:rPr lang="en-US" dirty="0"/>
              <a:t> → </a:t>
            </a:r>
            <a:r>
              <a:rPr lang="en-US" i="1" dirty="0"/>
              <a:t>c</a:t>
            </a:r>
            <a:r>
              <a:rPr lang="en-US" sz="1050" dirty="0"/>
              <a:t> </a:t>
            </a:r>
            <a:r>
              <a:rPr lang="en-US" baseline="30000" dirty="0"/>
              <a:t>+</a:t>
            </a:r>
            <a:r>
              <a:rPr lang="en-US" sz="2800" dirty="0"/>
              <a:t> </a:t>
            </a:r>
            <a:r>
              <a:rPr sz="2800" dirty="0"/>
              <a:t>is used when describing behavior as</a:t>
            </a:r>
            <a:r>
              <a:rPr lang="en-US" sz="2800" dirty="0"/>
              <a:t> </a:t>
            </a:r>
            <a:r>
              <a:rPr lang="en-US" sz="2800" i="1" dirty="0"/>
              <a:t>x</a:t>
            </a:r>
            <a:r>
              <a:rPr sz="2800" dirty="0"/>
              <a:t> approaches </a:t>
            </a:r>
            <a:r>
              <a:rPr lang="en-US" sz="2800" i="1" dirty="0"/>
              <a:t>c </a:t>
            </a:r>
            <a:r>
              <a:rPr sz="2800" dirty="0"/>
              <a:t>from the right (the positive side). The notation</a:t>
            </a:r>
            <a:r>
              <a:rPr lang="en-US" sz="2800" dirty="0"/>
              <a:t> </a:t>
            </a:r>
            <a:r>
              <a:rPr lang="en-US" i="1" dirty="0"/>
              <a:t>x</a:t>
            </a:r>
            <a:r>
              <a:rPr lang="en-US" dirty="0"/>
              <a:t> → </a:t>
            </a:r>
            <a:r>
              <a:rPr lang="en-US" i="1" dirty="0"/>
              <a:t>c</a:t>
            </a:r>
            <a:r>
              <a:rPr sz="2800" dirty="0"/>
              <a:t> is used when describing behavior that is the same on both sides of</a:t>
            </a:r>
            <a:r>
              <a:rPr lang="en-US" sz="2800" dirty="0"/>
              <a:t> </a:t>
            </a:r>
            <a:r>
              <a:rPr lang="en-US" sz="2800" i="1" dirty="0"/>
              <a:t>c</a:t>
            </a:r>
            <a:r>
              <a:rPr sz="28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FA19-ED16-444C-84CB-05B952F382C7}"/>
              </a:ext>
            </a:extLst>
          </p:cNvPr>
          <p:cNvSpPr>
            <a:spLocks noGrp="1"/>
          </p:cNvSpPr>
          <p:nvPr>
            <p:ph type="title"/>
          </p:nvPr>
        </p:nvSpPr>
        <p:spPr/>
        <p:txBody>
          <a:bodyPr/>
          <a:lstStyle/>
          <a:p>
            <a:r>
              <a:rPr lang="en-US" dirty="0"/>
              <a:t>Definition: Asymptote Notation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lang="en-US" dirty="0"/>
          </a:p>
        </p:txBody>
      </p:sp>
      <p:sp>
        <p:nvSpPr>
          <p:cNvPr id="3" name="Text Placeholder 2">
            <a:extLst>
              <a:ext uri="{FF2B5EF4-FFF2-40B4-BE49-F238E27FC236}">
                <a16:creationId xmlns:a16="http://schemas.microsoft.com/office/drawing/2014/main" id="{E096B1B1-F75C-47A7-9561-473E9F81906E}"/>
              </a:ext>
            </a:extLst>
          </p:cNvPr>
          <p:cNvSpPr>
            <a:spLocks noGrp="1"/>
          </p:cNvSpPr>
          <p:nvPr>
            <p:ph type="body" sz="quarter" idx="10"/>
          </p:nvPr>
        </p:nvSpPr>
        <p:spPr/>
        <p:txBody>
          <a:bodyPr anchor="b"/>
          <a:lstStyle/>
          <a:p>
            <a:pPr algn="ctr"/>
            <a:r>
              <a:rPr lang="en-US" dirty="0"/>
              <a:t>Figure 5: Asymptote Notation </a:t>
            </a:r>
            <a:br>
              <a:rPr lang="en-US" dirty="0"/>
            </a:br>
            <a:endParaRPr lang="en-US" dirty="0"/>
          </a:p>
        </p:txBody>
      </p:sp>
      <p:pic>
        <p:nvPicPr>
          <p:cNvPr id="5" name="Graphic 4">
            <a:extLst>
              <a:ext uri="{FF2B5EF4-FFF2-40B4-BE49-F238E27FC236}">
                <a16:creationId xmlns:a16="http://schemas.microsoft.com/office/drawing/2014/main" id="{FC64424B-F1B2-41E1-953B-B8D5DA6924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700" y="1524000"/>
            <a:ext cx="2476500" cy="2476500"/>
          </a:xfrm>
          <a:prstGeom prst="rect">
            <a:avLst/>
          </a:prstGeom>
        </p:spPr>
      </p:pic>
      <p:pic>
        <p:nvPicPr>
          <p:cNvPr id="7" name="Graphic 6">
            <a:extLst>
              <a:ext uri="{FF2B5EF4-FFF2-40B4-BE49-F238E27FC236}">
                <a16:creationId xmlns:a16="http://schemas.microsoft.com/office/drawing/2014/main" id="{69C774E7-6357-4827-9EB1-599843B8D0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524000"/>
            <a:ext cx="2476500" cy="2476500"/>
          </a:xfrm>
          <a:prstGeom prst="rect">
            <a:avLst/>
          </a:prstGeom>
        </p:spPr>
      </p:pic>
      <p:pic>
        <p:nvPicPr>
          <p:cNvPr id="9" name="Graphic 8">
            <a:extLst>
              <a:ext uri="{FF2B5EF4-FFF2-40B4-BE49-F238E27FC236}">
                <a16:creationId xmlns:a16="http://schemas.microsoft.com/office/drawing/2014/main" id="{E069DED3-3E9C-48C1-A10D-EE0AC7F8A7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9800" y="1524000"/>
            <a:ext cx="2476500" cy="24765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9EAA4E-7928-446D-BCF7-56F0D6850104}"/>
                  </a:ext>
                </a:extLst>
              </p:cNvPr>
              <p:cNvSpPr txBox="1"/>
              <p:nvPr/>
            </p:nvSpPr>
            <p:spPr>
              <a:xfrm>
                <a:off x="5905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m:oMathPara>
                </a14:m>
                <a:br>
                  <a:rPr lang="en-US" sz="2000" dirty="0"/>
                </a:b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a14:m>
                <a:r>
                  <a:rPr lang="ar-AE" sz="2000" dirty="0"/>
                  <a:t> </a:t>
                </a:r>
                <a:endParaRPr lang="en-US" dirty="0"/>
              </a:p>
            </p:txBody>
          </p:sp>
        </mc:Choice>
        <mc:Fallback xmlns="">
          <p:sp>
            <p:nvSpPr>
              <p:cNvPr id="10" name="TextBox 9">
                <a:extLst>
                  <a:ext uri="{FF2B5EF4-FFF2-40B4-BE49-F238E27FC236}">
                    <a16:creationId xmlns:a16="http://schemas.microsoft.com/office/drawing/2014/main" id="{2D9EAA4E-7928-446D-BCF7-56F0D6850104}"/>
                  </a:ext>
                </a:extLst>
              </p:cNvPr>
              <p:cNvSpPr txBox="1">
                <a:spLocks noRot="1" noChangeAspect="1" noMove="1" noResize="1" noEditPoints="1" noAdjustHandles="1" noChangeArrowheads="1" noChangeShapeType="1" noTextEdit="1"/>
              </p:cNvSpPr>
              <p:nvPr/>
            </p:nvSpPr>
            <p:spPr>
              <a:xfrm>
                <a:off x="590550" y="4195227"/>
                <a:ext cx="2590800" cy="707886"/>
              </a:xfrm>
              <a:prstGeom prst="rect">
                <a:avLst/>
              </a:prstGeom>
              <a:blipFill>
                <a:blip r:embed="rId8"/>
                <a:stretch>
                  <a:fillRect l="-1647"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D8BCC4-B1A5-4DF6-A2CD-3F0560906C45}"/>
                  </a:ext>
                </a:extLst>
              </p:cNvPr>
              <p:cNvSpPr txBox="1"/>
              <p:nvPr/>
            </p:nvSpPr>
            <p:spPr>
              <a:xfrm>
                <a:off x="3276600" y="4195227"/>
                <a:ext cx="2590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8" name="TextBox 7">
                <a:extLst>
                  <a:ext uri="{FF2B5EF4-FFF2-40B4-BE49-F238E27FC236}">
                    <a16:creationId xmlns:a16="http://schemas.microsoft.com/office/drawing/2014/main" id="{65D8BCC4-B1A5-4DF6-A2CD-3F0560906C45}"/>
                  </a:ext>
                </a:extLst>
              </p:cNvPr>
              <p:cNvSpPr txBox="1">
                <a:spLocks noRot="1" noChangeAspect="1" noMove="1" noResize="1" noEditPoints="1" noAdjustHandles="1" noChangeArrowheads="1" noChangeShapeType="1" noTextEdit="1"/>
              </p:cNvSpPr>
              <p:nvPr/>
            </p:nvSpPr>
            <p:spPr>
              <a:xfrm>
                <a:off x="3276600" y="4195227"/>
                <a:ext cx="2590800" cy="400110"/>
              </a:xfrm>
              <a:prstGeom prst="rect">
                <a:avLst/>
              </a:prstGeom>
              <a:blipFill>
                <a:blip r:embed="rId9"/>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B2720F-E3F2-4596-B53E-C11775FDA823}"/>
                  </a:ext>
                </a:extLst>
              </p:cNvPr>
              <p:cNvSpPr txBox="1"/>
              <p:nvPr/>
            </p:nvSpPr>
            <p:spPr>
              <a:xfrm>
                <a:off x="59626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oMath>
                  </m:oMathPara>
                </a14:m>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1" name="TextBox 10">
                <a:extLst>
                  <a:ext uri="{FF2B5EF4-FFF2-40B4-BE49-F238E27FC236}">
                    <a16:creationId xmlns:a16="http://schemas.microsoft.com/office/drawing/2014/main" id="{63B2720F-E3F2-4596-B53E-C11775FDA823}"/>
                  </a:ext>
                </a:extLst>
              </p:cNvPr>
              <p:cNvSpPr txBox="1">
                <a:spLocks noRot="1" noChangeAspect="1" noMove="1" noResize="1" noEditPoints="1" noAdjustHandles="1" noChangeArrowheads="1" noChangeShapeType="1" noTextEdit="1"/>
              </p:cNvSpPr>
              <p:nvPr/>
            </p:nvSpPr>
            <p:spPr>
              <a:xfrm>
                <a:off x="5962650" y="4195227"/>
                <a:ext cx="2590800" cy="7078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19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Equations for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the rational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has been written in reduced form (so that</a:t>
                </a:r>
                <a:r>
                  <a:rPr lang="en-US" sz="2800" dirty="0"/>
                  <a:t> </a:t>
                </a:r>
                <a:r>
                  <a:rPr lang="en-US" sz="2800" i="1" dirty="0"/>
                  <a:t>p</a:t>
                </a:r>
                <a:r>
                  <a:rPr sz="2800" dirty="0"/>
                  <a:t> and </a:t>
                </a:r>
                <a:r>
                  <a:rPr lang="en-US" sz="2800" i="1" dirty="0"/>
                  <a:t>q</a:t>
                </a:r>
                <a:r>
                  <a:rPr lang="en-US" sz="2800" dirty="0"/>
                  <a:t> </a:t>
                </a:r>
                <a:r>
                  <a:rPr sz="2800" dirty="0"/>
                  <a:t>have no common factors), the vertical line</a:t>
                </a:r>
                <a:r>
                  <a:rPr lang="en-US" sz="2800" dirty="0"/>
                  <a:t> </a:t>
                </a:r>
                <a:r>
                  <a:rPr lang="en-US" sz="2800" i="1" dirty="0"/>
                  <a:t>x</a:t>
                </a:r>
                <a:r>
                  <a:rPr lang="en-US" sz="2800" dirty="0"/>
                  <a:t> = </a:t>
                </a:r>
                <a:r>
                  <a:rPr lang="en-US" sz="2800" i="1" dirty="0"/>
                  <a:t>c</a:t>
                </a:r>
                <a:r>
                  <a:rPr sz="2800" dirty="0"/>
                  <a:t> is a </a:t>
                </a:r>
                <a:r>
                  <a:rPr sz="2800" b="1" dirty="0"/>
                  <a:t>vertical asymptote</a:t>
                </a:r>
                <a:r>
                  <a:rPr sz="2800" dirty="0"/>
                  <a:t> of</a:t>
                </a:r>
                <a:r>
                  <a:rPr lang="en-US" sz="2800" dirty="0"/>
                  <a:t> </a:t>
                </a:r>
                <a:r>
                  <a:rPr lang="en-US" sz="2800" i="1" dirty="0"/>
                  <a:t>f</a:t>
                </a:r>
                <a:r>
                  <a:rPr sz="2800" dirty="0"/>
                  <a:t> if and only if</a:t>
                </a:r>
                <a:r>
                  <a:rPr lang="en-US" sz="2800" dirty="0"/>
                  <a:t> </a:t>
                </a:r>
                <a:r>
                  <a:rPr lang="en-US" sz="2800" i="1" dirty="0"/>
                  <a:t>c</a:t>
                </a:r>
                <a:r>
                  <a:rPr sz="2800" dirty="0"/>
                  <a:t> is a zero of the polynomial</a:t>
                </a:r>
                <a:r>
                  <a:rPr lang="en-US" sz="2800" dirty="0"/>
                  <a:t> </a:t>
                </a:r>
                <a:r>
                  <a:rPr lang="en-US" sz="2800" i="1" dirty="0"/>
                  <a:t>q</a:t>
                </a:r>
                <a:r>
                  <a:rPr sz="2800" dirty="0"/>
                  <a:t>. In other words,</a:t>
                </a:r>
                <a:r>
                  <a:rPr lang="en-US" sz="2800" dirty="0"/>
                  <a:t> </a:t>
                </a:r>
                <a:r>
                  <a:rPr lang="en-US" sz="2800" i="1" dirty="0"/>
                  <a:t>f</a:t>
                </a:r>
                <a:r>
                  <a:rPr sz="2800" dirty="0"/>
                  <a:t> has vertical asymptotes at the</a:t>
                </a:r>
                <a:r>
                  <a:rPr lang="en-US" sz="2800" dirty="0"/>
                  <a:t> </a:t>
                </a:r>
                <a:r>
                  <a:rPr lang="en-US" sz="2800" i="1" dirty="0"/>
                  <a:t>x</a:t>
                </a:r>
                <a:r>
                  <a:rPr sz="2800" dirty="0"/>
                  <a:t>-intercepts of</a:t>
                </a:r>
                <a:r>
                  <a:rPr lang="en-US" sz="2800" dirty="0"/>
                  <a:t> </a:t>
                </a:r>
                <a:r>
                  <a:rPr lang="en-US" sz="2800" i="1" dirty="0"/>
                  <a:t>q</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r="-36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Vertical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domains and the equations for the vertical asymptotes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1</a:t>
            </a:r>
            <a:endParaRPr dirty="0"/>
          </a:p>
        </p:txBody>
      </p:sp>
      <p:sp>
        <p:nvSpPr>
          <p:cNvPr id="4" name="TextBox 3">
            <a:extLst>
              <a:ext uri="{FF2B5EF4-FFF2-40B4-BE49-F238E27FC236}">
                <a16:creationId xmlns:a16="http://schemas.microsoft.com/office/drawing/2014/main" id="{71428823-4ECC-1922-0306-0402936F363A}"/>
              </a:ext>
            </a:extLst>
          </p:cNvPr>
          <p:cNvSpPr txBox="1">
            <a:spLocks noChangeArrowheads="1"/>
          </p:cNvSpPr>
          <p:nvPr/>
        </p:nvSpPr>
        <p:spPr>
          <a:xfrm>
            <a:off x="454325" y="1123950"/>
            <a:ext cx="8229600" cy="1866900"/>
          </a:xfrm>
          <a:prstGeom prst="rect">
            <a:avLst/>
          </a:prstGeom>
          <a:noFill/>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buNone/>
              <a:tabLst>
                <a:tab pos="520700" algn="l"/>
                <a:tab pos="977900" algn="l"/>
              </a:tabLst>
            </a:pPr>
            <a:r>
              <a:rPr lang="en-US" sz="2800" dirty="0"/>
              <a:t>We must always find the domain before canceling common factors. Even if a zero is removed from the denominator when finding the reduced form, that value is not part of the domain.</a:t>
            </a:r>
            <a:endParaRPr lang="en-US" sz="2800" dirty="0">
              <a:solidFill>
                <a:srgbClr val="000000"/>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Vertical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To answer both questions, we need to calculate the zeros of the denominator (which is already in factored form).</a:t>
                </a:r>
                <a:endParaRPr lang="en-US" dirty="0"/>
              </a:p>
              <a:p>
                <a:pPr algn="ctr"/>
                <a:endParaRPr lang="en-US" dirty="0"/>
              </a:p>
              <a:p>
                <a:pPr algn="ctr"/>
                <a:r>
                  <a:rPr dirty="0"/>
                  <a:t>​</a:t>
                </a:r>
              </a:p>
              <a:p>
                <a:pPr marL="512064" algn="l">
                  <a:defRPr sz="2800"/>
                </a:pPr>
                <a:r>
                  <a:rPr dirty="0"/>
                  <a:t>​</a:t>
                </a:r>
                <a:r>
                  <a:rPr sz="2800" dirty="0"/>
                  <a:t>Since the function</a:t>
                </a:r>
                <a:r>
                  <a:rPr lang="en-US" sz="2800" dirty="0"/>
                  <a:t> </a:t>
                </a:r>
                <a:r>
                  <a:rPr lang="en-US" sz="2800" i="1" dirty="0"/>
                  <a:t>f</a:t>
                </a:r>
                <a:r>
                  <a:rPr sz="2800" dirty="0"/>
                  <a:t> is in reduced form, this zero is the only point excluded from the domain. This means the domain of </a:t>
                </a:r>
                <a:r>
                  <a:rPr lang="en-US" sz="2800" i="1" dirty="0"/>
                  <a:t>f</a:t>
                </a:r>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m:t>
                        </m:r>
                      </m:e>
                    </m:d>
                  </m:oMath>
                </a14:m>
                <a:r>
                  <a:rPr sz="2800" dirty="0"/>
                  <a:t>.</a:t>
                </a:r>
              </a:p>
              <a:p>
                <a:pPr marL="512064">
                  <a:defRPr sz="2800"/>
                </a:pPr>
                <a:r>
                  <a:rPr dirty="0"/>
                  <a:t>​</a:t>
                </a:r>
                <a:r>
                  <a:rPr sz="2800" dirty="0"/>
                  <a:t>Further, we know that</a:t>
                </a:r>
                <a:r>
                  <a:rPr lang="en-US" sz="2800" dirty="0"/>
                  <a:t> </a:t>
                </a:r>
                <a:r>
                  <a:rPr lang="en-US" sz="2800" i="1" dirty="0"/>
                  <a:t>f</a:t>
                </a:r>
                <a:r>
                  <a:rPr sz="2800" dirty="0"/>
                  <a:t> has a vertical asymptote of </a:t>
                </a:r>
                <a:br>
                  <a:rPr lang="en-US" sz="2800" dirty="0"/>
                </a:br>
                <a:r>
                  <a:rPr lang="en-US" sz="2800" i="1" dirty="0"/>
                  <a:t>x</a:t>
                </a:r>
                <a:r>
                  <a:rPr lang="en-US" sz="2800" dirty="0"/>
                  <a:t> = −2</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048" r="-101250" b="-134940"/>
                          </a:stretch>
                        </a:blipFill>
                      </a:tcPr>
                    </a:tc>
                    <a:tc>
                      <a:txBody>
                        <a:bodyPr/>
                        <a:lstStyle/>
                        <a:p>
                          <a:endParaRPr lang="en-US"/>
                        </a:p>
                      </a:txBody>
                      <a:tcPr marL="36576" marR="36576" marT="36576" marB="36576" anchor="ctr">
                        <a:blipFill>
                          <a:blip r:embed="rId3"/>
                          <a:stretch>
                            <a:fillRect l="-98765"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101250" b="-36585"/>
                          </a:stretch>
                        </a:blipFill>
                      </a:tcPr>
                    </a:tc>
                    <a:tc>
                      <a:txBody>
                        <a:bodyPr/>
                        <a:lstStyle/>
                        <a:p>
                          <a:endParaRPr lang="en-US"/>
                        </a:p>
                      </a:txBody>
                      <a:tcPr marL="36576" marR="36576" marT="36576" marB="36576" anchor="ctr">
                        <a:blipFill>
                          <a:blip r:embed="rId3"/>
                          <a:stretch>
                            <a:fillRect l="-98765" t="-113415" b="-36585"/>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Vertical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In order to determine the domain of the rational function we have to factor the denominator. After making note of the domain, we will look for common factors to cancel, so we may as well factor the numerator, if possible.</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88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Vertical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Since the values </a:t>
                </a:r>
                <a:r>
                  <a:rPr lang="en-US" dirty="0"/>
                  <a:t>−5</a:t>
                </a:r>
                <a:r>
                  <a:rPr sz="2800" dirty="0"/>
                  <a:t> and</a:t>
                </a:r>
                <a:r>
                  <a:rPr lang="en-US" sz="2800" dirty="0"/>
                  <a:t> 3</a:t>
                </a:r>
                <a:r>
                  <a:rPr sz="2800" dirty="0"/>
                  <a:t> both make the denominator zero, the domain of</a:t>
                </a:r>
                <a:r>
                  <a:rPr lang="en-US" sz="2800" dirty="0"/>
                  <a:t> </a:t>
                </a:r>
                <a:r>
                  <a:rPr lang="en-US" sz="2800" i="1" dirty="0"/>
                  <a:t>g</a:t>
                </a:r>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e>
                    </m:d>
                  </m:oMath>
                </a14:m>
                <a:r>
                  <a:rPr sz="2800" dirty="0"/>
                  <a:t>.</a:t>
                </a:r>
              </a:p>
              <a:p>
                <a:pPr>
                  <a:defRPr sz="2800"/>
                </a:pPr>
                <a:r>
                  <a:rPr dirty="0"/>
                  <a:t>​</a:t>
                </a:r>
                <a:r>
                  <a:rPr sz="2800" dirty="0"/>
                  <a:t>The numerator is a sum of two squares and cannot be factored, so the rational function is already in reduced form. This means that the equations of the two vertical asymptotes are</a:t>
                </a:r>
                <a:r>
                  <a:rPr lang="en-US" sz="2800" dirty="0"/>
                  <a:t> </a:t>
                </a:r>
                <a:r>
                  <a:rPr lang="en-US" sz="2800" i="1" dirty="0"/>
                  <a:t>x</a:t>
                </a:r>
                <a:r>
                  <a:rPr lang="en-US" sz="2800" dirty="0"/>
                  <a:t> = </a:t>
                </a:r>
                <a:r>
                  <a:rPr lang="en-US" dirty="0"/>
                  <a:t>−5</a:t>
                </a:r>
                <a:r>
                  <a:rPr sz="2800" dirty="0"/>
                  <a:t> and</a:t>
                </a:r>
                <a:r>
                  <a:rPr lang="en-US" sz="2800" dirty="0"/>
                  <a:t> </a:t>
                </a:r>
                <a:r>
                  <a:rPr lang="en-US" sz="2800" i="1" dirty="0"/>
                  <a:t>x</a:t>
                </a:r>
                <a:r>
                  <a:rPr lang="en-US" sz="2800" dirty="0"/>
                  <a:t> = 3</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US">
                    <a:noFill/>
                  </a:rPr>
                  <a:t> </a:t>
                </a:r>
              </a:p>
            </p:txBody>
          </p:sp>
        </mc:Fallback>
      </mc:AlternateContent>
    </p:spTree>
    <p:extLst>
      <p:ext uri="{BB962C8B-B14F-4D97-AF65-F5344CB8AC3E}">
        <p14:creationId xmlns:p14="http://schemas.microsoft.com/office/powerpoint/2010/main" val="235805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6D664-AACD-E458-AF10-87FA66E2C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CD806-423E-B24F-D6B5-CC3E67CD867D}"/>
              </a:ext>
            </a:extLst>
          </p:cNvPr>
          <p:cNvSpPr>
            <a:spLocks noGrp="1"/>
          </p:cNvSpPr>
          <p:nvPr>
            <p:ph type="title"/>
          </p:nvPr>
        </p:nvSpPr>
        <p:spPr/>
        <p:txBody>
          <a:bodyPr>
            <a:normAutofit/>
          </a:bodyPr>
          <a:lstStyle/>
          <a:p>
            <a:pPr>
              <a:defRPr sz="3200"/>
            </a:pPr>
            <a:r>
              <a:rPr lang="en-IN" dirty="0"/>
              <a:t>Example 1: </a:t>
            </a:r>
            <a:r>
              <a:rPr lang="en-US" dirty="0"/>
              <a:t>Technology</a:t>
            </a:r>
            <a:endParaRPr dirty="0"/>
          </a:p>
        </p:txBody>
      </p:sp>
      <p:sp>
        <p:nvSpPr>
          <p:cNvPr id="6" name="TextBox 5">
            <a:extLst>
              <a:ext uri="{FF2B5EF4-FFF2-40B4-BE49-F238E27FC236}">
                <a16:creationId xmlns:a16="http://schemas.microsoft.com/office/drawing/2014/main" id="{A0F681C0-6B37-CFC2-A1FD-0D8C0E3451D4}"/>
              </a:ext>
            </a:extLst>
          </p:cNvPr>
          <p:cNvSpPr txBox="1">
            <a:spLocks noChangeArrowheads="1"/>
          </p:cNvSpPr>
          <p:nvPr/>
        </p:nvSpPr>
        <p:spPr>
          <a:xfrm>
            <a:off x="454325" y="1123950"/>
            <a:ext cx="8229600" cy="4591050"/>
          </a:xfrm>
          <a:prstGeom prst="rect">
            <a:avLst/>
          </a:prstGeom>
          <a:noFill/>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buNone/>
              <a:tabLst>
                <a:tab pos="520700" algn="l"/>
                <a:tab pos="977900" algn="l"/>
              </a:tabLst>
            </a:pPr>
            <a:endParaRPr lang="en-US" sz="2800" dirty="0">
              <a:solidFill>
                <a:srgbClr val="000000"/>
              </a:solidFill>
              <a:latin typeface="Calibri" pitchFamily="34" charset="0"/>
            </a:endParaRPr>
          </a:p>
        </p:txBody>
      </p:sp>
      <p:pic>
        <p:nvPicPr>
          <p:cNvPr id="7" name="Picture 6">
            <a:extLst>
              <a:ext uri="{FF2B5EF4-FFF2-40B4-BE49-F238E27FC236}">
                <a16:creationId xmlns:a16="http://schemas.microsoft.com/office/drawing/2014/main" id="{0579EB35-7A1D-82AC-BDE1-A75150340EF7}"/>
              </a:ext>
            </a:extLst>
          </p:cNvPr>
          <p:cNvPicPr>
            <a:picLocks noChangeAspect="1"/>
          </p:cNvPicPr>
          <p:nvPr/>
        </p:nvPicPr>
        <p:blipFill>
          <a:blip r:embed="rId2"/>
          <a:stretch>
            <a:fillRect/>
          </a:stretch>
        </p:blipFill>
        <p:spPr>
          <a:xfrm>
            <a:off x="2693662" y="1295400"/>
            <a:ext cx="3750925" cy="2880000"/>
          </a:xfrm>
          <a:prstGeom prst="rect">
            <a:avLst/>
          </a:prstGeom>
        </p:spPr>
      </p:pic>
    </p:spTree>
    <p:extLst>
      <p:ext uri="{BB962C8B-B14F-4D97-AF65-F5344CB8AC3E}">
        <p14:creationId xmlns:p14="http://schemas.microsoft.com/office/powerpoint/2010/main" val="128078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Vertical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3"/>
                  <a:defRPr sz="2800"/>
                </a:pPr>
                <a:r>
                  <a:rPr lang="en-US" dirty="0"/>
                  <a:t>​</a:t>
                </a:r>
                <a:r>
                  <a:rPr lang="en-US" sz="2800" dirty="0"/>
                  <a:t>The denominator is already in factored form, so we can see that its only zero is at</a:t>
                </a:r>
                <a:r>
                  <a:rPr lang="en-US" sz="2800" i="1" dirty="0"/>
                  <a:t> x </a:t>
                </a:r>
                <a:r>
                  <a:rPr lang="en-US" sz="2800" dirty="0"/>
                  <a:t>= 1. Thus, the domain </a:t>
                </a:r>
                <a:r>
                  <a:rPr lang="en-US" sz="2800"/>
                  <a:t>of </a:t>
                </a:r>
                <a:r>
                  <a:rPr lang="en-US" sz="2800" i="1"/>
                  <a:t>h</a:t>
                </a:r>
                <a:r>
                  <a:rPr lang="en-US" sz="2800"/>
                  <a:t> </a:t>
                </a:r>
                <a:r>
                  <a:rPr lang="en-US" sz="2800" dirty="0"/>
                  <a:t>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m:t>
                        </m:r>
                      </m:e>
                    </m:d>
                  </m:oMath>
                </a14:m>
                <a:r>
                  <a:rPr lang="ar-AE" sz="2800" dirty="0"/>
                  <a:t>.</a:t>
                </a:r>
              </a:p>
              <a:p>
                <a:pPr marL="512064"/>
                <a:r>
                  <a:rPr lang="ar-AE" dirty="0"/>
                  <a:t>​</a:t>
                </a:r>
                <a:r>
                  <a:rPr lang="en-US" sz="2800" dirty="0"/>
                  <a:t>Now that we have found the domain, we can look for common factors to cancel.</a:t>
                </a:r>
              </a:p>
              <a:p>
                <a:pPr marL="512064"/>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h</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e>
                      </m:phant>
                      <m:r>
                        <a:rPr lang="ar-AE">
                          <a:latin typeface="Cambria Math" panose="02040503050406030204" pitchFamily="18" charset="0"/>
                        </a:rPr>
                        <m:t>=</m:t>
                      </m:r>
                      <m:r>
                        <a:rPr lang="ar-AE">
                          <a:latin typeface="Cambria Math" panose="02040503050406030204" pitchFamily="18" charset="0"/>
                        </a:rPr>
                        <m:t>𝑥</m:t>
                      </m:r>
                    </m:oMath>
                  </m:oMathPara>
                </a14:m>
                <a:endParaRPr lang="ar-AE" sz="2800" dirty="0"/>
              </a:p>
              <a:p>
                <a:pPr marL="512064">
                  <a:defRPr sz="2800"/>
                </a:pPr>
                <a:r>
                  <a:rPr lang="ar-AE" dirty="0"/>
                  <a:t>​</a:t>
                </a:r>
                <a:r>
                  <a:rPr lang="en-US" sz="2800" dirty="0"/>
                  <a:t>By canceling the common factor of (</a:t>
                </a:r>
                <a:r>
                  <a:rPr lang="en-US" sz="2800" i="1" dirty="0"/>
                  <a:t>x</a:t>
                </a:r>
                <a:r>
                  <a:rPr lang="en-US" sz="2800" dirty="0"/>
                  <a:t> − 1)</a:t>
                </a:r>
                <a:r>
                  <a:rPr lang="en-US" dirty="0"/>
                  <a:t>,</a:t>
                </a:r>
                <a:r>
                  <a:rPr lang="ar-AE" sz="2800" dirty="0"/>
                  <a:t> </a:t>
                </a:r>
                <a:r>
                  <a:rPr lang="en-US" sz="2800" dirty="0"/>
                  <a:t>we have the reduced form </a:t>
                </a:r>
                <a:r>
                  <a:rPr lang="en-US" sz="2800" i="1" dirty="0"/>
                  <a:t>h</a:t>
                </a:r>
                <a:r>
                  <a:rPr lang="en-US" sz="2800" dirty="0"/>
                  <a:t>(</a:t>
                </a:r>
                <a:r>
                  <a:rPr lang="en-US" sz="2800" i="1" dirty="0"/>
                  <a:t>x</a:t>
                </a:r>
                <a:r>
                  <a:rPr lang="en-US" sz="2800" dirty="0"/>
                  <a:t>) = </a:t>
                </a:r>
                <a:r>
                  <a:rPr lang="en-US" sz="2800" i="1" dirty="0"/>
                  <a:t>x</a:t>
                </a:r>
                <a:r>
                  <a:rPr lang="en-US" sz="2800" dirty="0"/>
                  <a:t>, which applies only for values in the domain of </a:t>
                </a:r>
                <a:r>
                  <a:rPr lang="en-US" sz="2800" i="1" dirty="0"/>
                  <a:t>h</a:t>
                </a:r>
                <a:r>
                  <a:rPr lang="en-US" sz="2800" dirty="0"/>
                  <a:t> (all real numbers except for </a:t>
                </a:r>
                <a:r>
                  <a:rPr lang="en-US" sz="2800" dirty="0">
                    <a:latin typeface="Cambria Math"/>
                  </a:rPr>
                  <a:t>1</a:t>
                </a:r>
                <a:r>
                  <a:rPr lang="en-US" sz="2800" dirty="0"/>
                  <a:t>). Since the reduced form of </a:t>
                </a:r>
                <a:r>
                  <a:rPr lang="en-US" sz="2800" i="1" dirty="0"/>
                  <a:t>h</a:t>
                </a:r>
                <a:r>
                  <a:rPr lang="en-US" sz="2800" dirty="0"/>
                  <a:t> has no denominator, </a:t>
                </a:r>
                <a:r>
                  <a:rPr lang="en-US" sz="2800" i="1" dirty="0"/>
                  <a:t>h</a:t>
                </a:r>
                <a:r>
                  <a:rPr lang="en-US" dirty="0"/>
                  <a:t> </a:t>
                </a:r>
                <a:r>
                  <a:rPr lang="en-US" sz="2800" dirty="0"/>
                  <a:t>has no vertical asymptotes.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1185"/>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 </a:t>
                </a:r>
                <a:r>
                  <a:rPr sz="2800" b="1" dirty="0"/>
                  <a:t>rational function</a:t>
                </a:r>
                <a:r>
                  <a:rPr sz="2800" dirty="0"/>
                  <a:t> is a function that can be written in the form</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a:t>
                </a:r>
              </a:p>
              <a:p>
                <a:pPr>
                  <a:defRPr sz="2800"/>
                </a:pPr>
                <a:r>
                  <a:rPr sz="2800" dirty="0"/>
                  <a:t>where</a:t>
                </a:r>
                <a:r>
                  <a:rPr lang="en-US" sz="2800" dirty="0"/>
                  <a:t> </a:t>
                </a:r>
                <a:r>
                  <a:rPr lang="en-US" sz="2800" i="1" dirty="0"/>
                  <a:t>p</a:t>
                </a:r>
                <a:r>
                  <a:rPr lang="en-US" sz="2800" dirty="0"/>
                  <a:t>(</a:t>
                </a:r>
                <a:r>
                  <a:rPr lang="en-US" sz="2800" i="1" dirty="0"/>
                  <a:t>x</a:t>
                </a:r>
                <a:r>
                  <a:rPr lang="en-US" sz="2800" dirty="0"/>
                  <a:t>)</a:t>
                </a:r>
                <a:r>
                  <a:rPr sz="2800" dirty="0"/>
                  <a:t> and</a:t>
                </a:r>
                <a:r>
                  <a:rPr lang="en-US" sz="2800" dirty="0"/>
                  <a:t> </a:t>
                </a:r>
                <a:r>
                  <a:rPr lang="en-US" sz="2800" i="1" dirty="0"/>
                  <a:t>q</a:t>
                </a:r>
                <a:r>
                  <a:rPr lang="en-US" sz="2800" dirty="0"/>
                  <a:t>(</a:t>
                </a:r>
                <a:r>
                  <a:rPr lang="en-US" sz="2800" i="1" dirty="0"/>
                  <a:t>x</a:t>
                </a:r>
                <a:r>
                  <a:rPr lang="en-US" sz="2800" dirty="0"/>
                  <a:t>)</a:t>
                </a:r>
                <a:r>
                  <a:rPr sz="2800" dirty="0"/>
                  <a:t> are polynomial functions and </a:t>
                </a:r>
                <a:r>
                  <a:rPr lang="en-US" dirty="0"/>
                  <a:t>    </a:t>
                </a:r>
                <a:r>
                  <a:rPr lang="en-US" sz="2800" i="1" dirty="0"/>
                  <a:t>q</a:t>
                </a:r>
                <a:r>
                  <a:rPr lang="en-US" sz="2800" dirty="0"/>
                  <a:t>(</a:t>
                </a:r>
                <a:r>
                  <a:rPr lang="en-US" sz="2800" i="1" dirty="0"/>
                  <a:t>x</a:t>
                </a:r>
                <a:r>
                  <a:rPr lang="en-US" sz="2800" dirty="0"/>
                  <a:t>) ≠ 0</a:t>
                </a:r>
                <a:r>
                  <a:rPr sz="2800" dirty="0"/>
                  <a:t>. Even though</a:t>
                </a:r>
                <a:r>
                  <a:rPr lang="en-US" sz="2800" dirty="0"/>
                  <a:t> </a:t>
                </a:r>
                <a:r>
                  <a:rPr lang="en-US" sz="2800" i="1" dirty="0"/>
                  <a:t>q</a:t>
                </a:r>
                <a:r>
                  <a:rPr sz="2800" dirty="0"/>
                  <a:t> is not allowed to be identically zero, there will often be values of</a:t>
                </a:r>
                <a:r>
                  <a:rPr lang="en-US" sz="2800" dirty="0"/>
                  <a:t> </a:t>
                </a:r>
                <a:r>
                  <a:rPr lang="en-US" sz="2800" i="1" dirty="0"/>
                  <a:t>x</a:t>
                </a:r>
                <a:r>
                  <a:rPr sz="2800" dirty="0"/>
                  <a:t> for which</a:t>
                </a:r>
                <a:r>
                  <a:rPr lang="en-US" sz="2800" dirty="0"/>
                  <a:t> </a:t>
                </a:r>
                <a:r>
                  <a:rPr lang="en-US" i="1" dirty="0"/>
                  <a:t>q</a:t>
                </a:r>
                <a:r>
                  <a:rPr lang="en-US" dirty="0"/>
                  <a:t>(</a:t>
                </a:r>
                <a:r>
                  <a:rPr lang="en-US" i="1" dirty="0"/>
                  <a:t>x</a:t>
                </a:r>
                <a:r>
                  <a:rPr lang="en-US" dirty="0"/>
                  <a:t>)</a:t>
                </a:r>
                <a:r>
                  <a:rPr sz="2800" dirty="0"/>
                  <a:t> is zero, and at these values the function is undefined. Consequently, the </a:t>
                </a:r>
                <a:r>
                  <a:rPr b="1" dirty="0"/>
                  <a:t>domain of</a:t>
                </a:r>
                <a:r>
                  <a:rPr sz="2800" b="1" dirty="0"/>
                  <a:t> </a:t>
                </a:r>
                <a:r>
                  <a:rPr lang="en-US" i="1" dirty="0"/>
                  <a:t>f</a:t>
                </a:r>
                <a:r>
                  <a:rPr lang="en-US" dirty="0"/>
                  <a:t> </a:t>
                </a:r>
                <a:r>
                  <a:rPr sz="2800" dirty="0"/>
                  <a:t>consists of all real numbers except those for which</a:t>
                </a:r>
                <a:r>
                  <a:rPr lang="en-US" sz="2800" dirty="0"/>
                  <a:t> </a:t>
                </a:r>
                <a:r>
                  <a:rPr lang="en-US" i="1" dirty="0"/>
                  <a:t>q</a:t>
                </a:r>
                <a:r>
                  <a:rPr lang="en-US" dirty="0"/>
                  <a:t>(</a:t>
                </a:r>
                <a:r>
                  <a:rPr lang="en-US" i="1" dirty="0"/>
                  <a:t>x</a:t>
                </a:r>
                <a:r>
                  <a:rPr lang="en-US" dirty="0"/>
                  <a:t>) = 0</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Equations for Horizontal and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Let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𝑞</m:t>
                            </m:r>
                          </m:fName>
                          <m:e>
                            <m:d>
                              <m:dPr>
                                <m:ctrlPr>
                                  <a:rPr lang="ar-AE" i="1">
                                    <a:latin typeface="Cambria Math" panose="02040503050406030204" pitchFamily="18" charset="0"/>
                                  </a:rPr>
                                </m:ctrlPr>
                              </m:dPr>
                              <m:e>
                                <m:r>
                                  <a:rPr lang="ar-AE">
                                    <a:latin typeface="Cambria Math" panose="02040503050406030204" pitchFamily="18" charset="0"/>
                                  </a:rPr>
                                  <m:t>𝑥</m:t>
                                </m:r>
                              </m:e>
                            </m:d>
                          </m:e>
                        </m:func>
                      </m:den>
                    </m:f>
                  </m:oMath>
                </a14:m>
                <a:r>
                  <a:rPr lang="ar-AE" sz="2800" dirty="0"/>
                  <a:t> </a:t>
                </a:r>
                <a:r>
                  <a:rPr lang="en-US" sz="2800" dirty="0"/>
                  <a:t>be a rational function, where </a:t>
                </a:r>
                <a:r>
                  <a:rPr lang="en-US" sz="2800" i="1" dirty="0"/>
                  <a:t>p</a:t>
                </a:r>
                <a:r>
                  <a:rPr lang="en-US" sz="2800" dirty="0"/>
                  <a:t> is an     </a:t>
                </a:r>
                <a:r>
                  <a:rPr lang="en-US" sz="2800" i="1" dirty="0"/>
                  <a:t>n</a:t>
                </a:r>
                <a:r>
                  <a:rPr lang="en-US" sz="1050" dirty="0"/>
                  <a:t> </a:t>
                </a:r>
                <a:r>
                  <a:rPr lang="en-US" sz="2800" i="1" baseline="30000" dirty="0"/>
                  <a:t>th</a:t>
                </a:r>
                <a:r>
                  <a:rPr lang="en-US" sz="2800" dirty="0"/>
                  <a:t>-degree polynomial with leading coefficient </a:t>
                </a:r>
                <a:r>
                  <a:rPr lang="en-US" sz="2800" i="1" dirty="0"/>
                  <a:t>a</a:t>
                </a:r>
                <a:r>
                  <a:rPr lang="en-US" sz="1050" dirty="0"/>
                  <a:t> </a:t>
                </a:r>
                <a:r>
                  <a:rPr lang="en-US" sz="2800" i="1" baseline="-25000" dirty="0"/>
                  <a:t>n</a:t>
                </a:r>
                <a:r>
                  <a:rPr lang="en-US" sz="2800" dirty="0"/>
                  <a:t>, </a:t>
                </a:r>
                <a:r>
                  <a:rPr lang="en-US" sz="2800" i="1" dirty="0"/>
                  <a:t>q</a:t>
                </a:r>
                <a:r>
                  <a:rPr lang="ar-AE" sz="2800" dirty="0"/>
                  <a:t> </a:t>
                </a:r>
                <a:r>
                  <a:rPr lang="en-US" sz="2800" dirty="0"/>
                  <a:t>is an </a:t>
                </a:r>
                <a:r>
                  <a:rPr lang="en-US" sz="2800" i="1" dirty="0"/>
                  <a:t>m</a:t>
                </a:r>
                <a:r>
                  <a:rPr lang="en-US" sz="1050" i="1" dirty="0"/>
                  <a:t> </a:t>
                </a:r>
                <a:r>
                  <a:rPr lang="en-US" sz="2800" i="1" baseline="30000" dirty="0"/>
                  <a:t>th</a:t>
                </a:r>
                <a:r>
                  <a:rPr lang="en-US" dirty="0"/>
                  <a:t>-</a:t>
                </a:r>
                <a:r>
                  <a:rPr lang="en-US" sz="2800" dirty="0"/>
                  <a:t>degree polynomial with leading coefficient </a:t>
                </a:r>
                <a:r>
                  <a:rPr lang="en-US" sz="2800" i="1" dirty="0"/>
                  <a:t>b</a:t>
                </a:r>
                <a:r>
                  <a:rPr lang="en-US" sz="1050" i="1" dirty="0"/>
                  <a:t> </a:t>
                </a:r>
                <a:r>
                  <a:rPr lang="en-US" i="1" baseline="-25000" dirty="0"/>
                  <a:t>m</a:t>
                </a:r>
                <a:r>
                  <a:rPr lang="en-US" sz="2800" dirty="0"/>
                  <a:t>, and </a:t>
                </a:r>
                <a:r>
                  <a:rPr lang="en-US" i="1" dirty="0"/>
                  <a:t>p</a:t>
                </a:r>
                <a:r>
                  <a:rPr lang="en-US" dirty="0"/>
                  <a:t>(</a:t>
                </a:r>
                <a:r>
                  <a:rPr lang="en-US" i="1" dirty="0"/>
                  <a:t>x</a:t>
                </a:r>
                <a:r>
                  <a:rPr lang="en-US" dirty="0"/>
                  <a:t>)</a:t>
                </a:r>
                <a:r>
                  <a:rPr lang="en-US" sz="2800" dirty="0"/>
                  <a:t> and </a:t>
                </a:r>
                <a:r>
                  <a:rPr lang="en-US" sz="2800" i="1" dirty="0"/>
                  <a:t>q</a:t>
                </a:r>
                <a:r>
                  <a:rPr lang="en-US" sz="2800" dirty="0"/>
                  <a:t>(</a:t>
                </a:r>
                <a:r>
                  <a:rPr lang="en-US" sz="2800" i="1" dirty="0"/>
                  <a:t>x</a:t>
                </a:r>
                <a:r>
                  <a:rPr lang="en-US" sz="2800" dirty="0"/>
                  <a:t>) have no common factors other than constants. Then the asymptotes of </a:t>
                </a:r>
                <a:r>
                  <a:rPr lang="en-US" sz="2800" i="1" dirty="0"/>
                  <a:t>f</a:t>
                </a:r>
                <a:r>
                  <a:rPr lang="en-US" sz="2800" dirty="0"/>
                  <a:t> are found as follows.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Equations for Horizontal and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rPr dirty="0"/>
                  <a:t>​</a:t>
                </a:r>
                <a:r>
                  <a:rPr sz="2800" dirty="0"/>
                  <a:t>If </a:t>
                </a:r>
                <a:r>
                  <a:rPr lang="en-US" sz="2800" i="1" dirty="0"/>
                  <a:t>n</a:t>
                </a:r>
                <a:r>
                  <a:rPr lang="en-US" sz="2800" dirty="0"/>
                  <a:t> &lt; </a:t>
                </a:r>
                <a:r>
                  <a:rPr lang="en-US" sz="2800" i="1" dirty="0"/>
                  <a:t>m</a:t>
                </a:r>
                <a:r>
                  <a:rPr sz="2800" dirty="0"/>
                  <a:t>, the horizontal line</a:t>
                </a:r>
                <a:r>
                  <a:rPr lang="en-US" sz="2800" dirty="0"/>
                  <a:t> </a:t>
                </a:r>
                <a:r>
                  <a:rPr lang="en-US" sz="2800" i="1" dirty="0"/>
                  <a:t>y</a:t>
                </a:r>
                <a:r>
                  <a:rPr lang="en-US" sz="2800" dirty="0"/>
                  <a:t> = 0</a:t>
                </a:r>
                <a:r>
                  <a:rPr sz="2800" dirty="0"/>
                  <a:t> (the </a:t>
                </a:r>
                <a:r>
                  <a:rPr lang="en-US" sz="2800" i="1" dirty="0"/>
                  <a:t>x</a:t>
                </a:r>
                <a:r>
                  <a:rPr sz="2800" dirty="0"/>
                  <a:t>-axis) is the </a:t>
                </a:r>
                <a:r>
                  <a:rPr sz="2800" b="1" dirty="0"/>
                  <a:t>horizontal asymptote</a:t>
                </a:r>
                <a:r>
                  <a:rPr sz="2800" dirty="0"/>
                  <a:t> for</a:t>
                </a:r>
                <a:r>
                  <a:rPr lang="en-US" sz="2800" dirty="0"/>
                  <a:t> </a:t>
                </a:r>
                <a:r>
                  <a:rPr lang="en-US" sz="2800" i="1" dirty="0"/>
                  <a:t>f</a:t>
                </a:r>
                <a:r>
                  <a:rPr sz="2800" dirty="0"/>
                  <a:t>.</a:t>
                </a:r>
              </a:p>
              <a:p>
                <a:pPr marL="514350" indent="-514350">
                  <a:buFont typeface="+mj-lt"/>
                  <a:buAutoNum type="arabicPeriod" startAt="2"/>
                  <a:defRPr sz="2800"/>
                </a:pPr>
                <a:r>
                  <a:rPr dirty="0"/>
                  <a:t>​</a:t>
                </a:r>
                <a:r>
                  <a:rPr sz="2800" dirty="0"/>
                  <a:t>If</a:t>
                </a:r>
                <a:r>
                  <a:rPr lang="en-US" sz="2800" dirty="0"/>
                  <a:t> </a:t>
                </a:r>
                <a:r>
                  <a:rPr lang="en-US" sz="2800" i="1" dirty="0"/>
                  <a:t>n</a:t>
                </a:r>
                <a:r>
                  <a:rPr lang="en-US" sz="2800" dirty="0"/>
                  <a:t> = </a:t>
                </a:r>
                <a:r>
                  <a:rPr lang="en-US" sz="2800" i="1" dirty="0"/>
                  <a:t>m</a:t>
                </a:r>
                <a:r>
                  <a:rPr sz="2800" dirty="0"/>
                  <a:t>, 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𝑚</m:t>
                            </m:r>
                          </m:sub>
                        </m:sSub>
                      </m:den>
                    </m:f>
                  </m:oMath>
                </a14:m>
                <a:r>
                  <a:rPr sz="2800" dirty="0"/>
                  <a:t> is the </a:t>
                </a:r>
                <a:r>
                  <a:rPr sz="2800" b="1" dirty="0"/>
                  <a:t>horizontal asymptote</a:t>
                </a:r>
                <a:r>
                  <a:rPr sz="2800" dirty="0"/>
                  <a:t> for</a:t>
                </a:r>
                <a:r>
                  <a:rPr lang="en-US" sz="2800" dirty="0"/>
                  <a:t> </a:t>
                </a:r>
                <a:r>
                  <a:rPr lang="en-US" sz="2800" i="1" dirty="0"/>
                  <a:t>f</a:t>
                </a:r>
                <a:r>
                  <a:rPr sz="2800" dirty="0"/>
                  <a:t>.</a:t>
                </a:r>
              </a:p>
              <a:p>
                <a:pPr marL="514350" indent="-514350">
                  <a:buFont typeface="+mj-lt"/>
                  <a:buAutoNum type="arabicPeriod" startAt="3"/>
                  <a:defRPr sz="2800"/>
                </a:pPr>
                <a:r>
                  <a:rPr dirty="0"/>
                  <a:t>​</a:t>
                </a:r>
                <a:r>
                  <a:rPr sz="2800" dirty="0"/>
                  <a:t>If</a:t>
                </a:r>
                <a:r>
                  <a:rPr lang="en-US" sz="2800" dirty="0"/>
                  <a:t> </a:t>
                </a:r>
                <a:r>
                  <a:rPr lang="en-US" sz="2800" i="1" dirty="0"/>
                  <a:t>n</a:t>
                </a:r>
                <a:r>
                  <a:rPr lang="en-US" sz="2800" dirty="0"/>
                  <a:t> = </a:t>
                </a:r>
                <a:r>
                  <a:rPr lang="en-US" sz="2800" i="1" dirty="0"/>
                  <a:t>m</a:t>
                </a:r>
                <a:r>
                  <a:rPr lang="en-US" sz="2800" dirty="0"/>
                  <a:t> + 1</a:t>
                </a:r>
                <a:r>
                  <a:rPr sz="2800" dirty="0"/>
                  <a:t>, the line</a:t>
                </a:r>
                <a:r>
                  <a:rPr lang="en-US" sz="2800" dirty="0"/>
                  <a:t> </a:t>
                </a:r>
                <a:r>
                  <a:rPr lang="en-US" sz="2800" i="1" dirty="0"/>
                  <a:t>y</a:t>
                </a:r>
                <a:r>
                  <a:rPr lang="en-US" sz="2800" dirty="0"/>
                  <a:t> = </a:t>
                </a:r>
                <a:r>
                  <a:rPr lang="en-US" sz="2800" i="1" dirty="0"/>
                  <a:t>g</a:t>
                </a:r>
                <a:r>
                  <a:rPr lang="en-US" sz="2800" dirty="0"/>
                  <a:t>(</a:t>
                </a:r>
                <a:r>
                  <a:rPr lang="en-US" sz="2800" i="1" dirty="0"/>
                  <a:t>x</a:t>
                </a:r>
                <a:r>
                  <a:rPr lang="en-US" sz="2800" dirty="0"/>
                  <a:t>)</a:t>
                </a:r>
                <a:r>
                  <a:rPr sz="2800" dirty="0"/>
                  <a:t> is an </a:t>
                </a:r>
                <a:r>
                  <a:rPr sz="2800" b="1" dirty="0"/>
                  <a:t>oblique asymptote</a:t>
                </a:r>
                <a:r>
                  <a:rPr sz="2800" dirty="0"/>
                  <a:t> for</a:t>
                </a:r>
                <a:r>
                  <a:rPr lang="en-US" sz="2800" dirty="0"/>
                  <a:t> </a:t>
                </a:r>
                <a:r>
                  <a:rPr lang="en-US" sz="2800" i="1" dirty="0"/>
                  <a:t>f</a:t>
                </a:r>
                <a:r>
                  <a:rPr sz="2800" dirty="0"/>
                  <a:t>, where</a:t>
                </a:r>
                <a:r>
                  <a:rPr lang="en-US" sz="2800" dirty="0"/>
                  <a:t> </a:t>
                </a:r>
                <a:r>
                  <a:rPr lang="en-US" sz="2800" i="1" dirty="0"/>
                  <a:t>g</a:t>
                </a:r>
                <a:r>
                  <a:rPr sz="2800" dirty="0"/>
                  <a:t> is the quotient polynomial obtained by dividing</a:t>
                </a:r>
                <a:r>
                  <a:rPr lang="en-US" sz="2800" dirty="0"/>
                  <a:t> </a:t>
                </a:r>
                <a:r>
                  <a:rPr lang="en-US" sz="2800" i="1" dirty="0"/>
                  <a:t>p</a:t>
                </a:r>
                <a:r>
                  <a:rPr sz="2800" dirty="0"/>
                  <a:t> by</a:t>
                </a:r>
                <a:r>
                  <a:rPr lang="en-US" sz="2800" dirty="0"/>
                  <a:t> </a:t>
                </a:r>
                <a:r>
                  <a:rPr lang="en-US" sz="2800" i="1" dirty="0"/>
                  <a:t>q</a:t>
                </a:r>
                <a:r>
                  <a:rPr sz="2800" dirty="0"/>
                  <a:t>. (The remainder polynomial is irrelevant.)</a:t>
                </a:r>
              </a:p>
              <a:p>
                <a:pPr marL="514350" indent="-514350">
                  <a:buFont typeface="+mj-lt"/>
                  <a:buAutoNum type="arabicPeriod" startAt="4"/>
                  <a:defRPr sz="2800"/>
                </a:pPr>
                <a:r>
                  <a:rPr dirty="0"/>
                  <a:t>​</a:t>
                </a:r>
                <a:r>
                  <a:rPr sz="2800" dirty="0"/>
                  <a:t>If</a:t>
                </a:r>
                <a:r>
                  <a:rPr lang="en-US" sz="2800" dirty="0"/>
                  <a:t> </a:t>
                </a:r>
                <a:r>
                  <a:rPr lang="en-US" sz="2800" i="1" dirty="0"/>
                  <a:t>n</a:t>
                </a:r>
                <a:r>
                  <a:rPr lang="en-US" sz="2800" dirty="0"/>
                  <a:t> &gt; </a:t>
                </a:r>
                <a:r>
                  <a:rPr lang="en-US" sz="2800" i="1" dirty="0"/>
                  <a:t>m</a:t>
                </a:r>
                <a:r>
                  <a:rPr lang="en-US" sz="2800" dirty="0"/>
                  <a:t> + 1</a:t>
                </a:r>
                <a:r>
                  <a:rPr sz="2800" dirty="0"/>
                  <a:t>, there is </a:t>
                </a:r>
                <a:r>
                  <a:rPr sz="2800" b="1" dirty="0"/>
                  <a:t>no</a:t>
                </a:r>
                <a:r>
                  <a:rPr sz="2800" dirty="0"/>
                  <a:t> straight line </a:t>
                </a:r>
                <a:r>
                  <a:rPr sz="2800" b="1" dirty="0"/>
                  <a:t>horizontal</a:t>
                </a:r>
                <a:r>
                  <a:rPr sz="2800" dirty="0"/>
                  <a:t> or </a:t>
                </a:r>
                <a:r>
                  <a:rPr sz="2800" b="1" dirty="0"/>
                  <a:t>oblique asymptote</a:t>
                </a:r>
                <a:r>
                  <a:rPr sz="2800" dirty="0"/>
                  <a:t> for</a:t>
                </a:r>
                <a:r>
                  <a:rPr lang="en-US" sz="2800" dirty="0"/>
                  <a:t> </a:t>
                </a:r>
                <a:r>
                  <a:rPr lang="en-US" sz="2800" i="1" dirty="0"/>
                  <a:t>f</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110" r="-1476" b="-1850"/>
                </a:stretch>
              </a:blipFill>
            </p:spPr>
            <p:txBody>
              <a:bodyPr/>
              <a:lstStyle/>
              <a:p>
                <a:r>
                  <a:rPr lang="en-US">
                    <a:noFill/>
                  </a:rPr>
                  <a:t> </a:t>
                </a:r>
              </a:p>
            </p:txBody>
          </p:sp>
        </mc:Fallback>
      </mc:AlternateContent>
    </p:spTree>
    <p:extLst>
      <p:ext uri="{BB962C8B-B14F-4D97-AF65-F5344CB8AC3E}">
        <p14:creationId xmlns:p14="http://schemas.microsoft.com/office/powerpoint/2010/main" val="7985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Horizontal and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equation for the horizontal or oblique asymptote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den>
                    </m:f>
                  </m:oMath>
                </a14:m>
                <a:endParaRPr/>
              </a:p>
              <a:p>
                <a:pPr marL="514350" indent="-514350">
                  <a:buFont typeface="+mj-lt"/>
                  <a:buAutoNum type="alphaLcPeriod" startAt="4"/>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𝑗</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+8</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−25</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2</a:t>
            </a:r>
            <a:endParaRPr dirty="0"/>
          </a:p>
        </p:txBody>
      </p:sp>
      <p:sp>
        <p:nvSpPr>
          <p:cNvPr id="4" name="TextBox 3">
            <a:extLst>
              <a:ext uri="{FF2B5EF4-FFF2-40B4-BE49-F238E27FC236}">
                <a16:creationId xmlns:a16="http://schemas.microsoft.com/office/drawing/2014/main" id="{4712AE45-3EEF-3615-0DBB-A52C111C5AB2}"/>
              </a:ext>
            </a:extLst>
          </p:cNvPr>
          <p:cNvSpPr txBox="1">
            <a:spLocks noChangeArrowheads="1"/>
          </p:cNvSpPr>
          <p:nvPr/>
        </p:nvSpPr>
        <p:spPr>
          <a:xfrm>
            <a:off x="458638" y="1219200"/>
            <a:ext cx="8229600" cy="1028700"/>
          </a:xfrm>
          <a:prstGeom prst="rect">
            <a:avLst/>
          </a:prstGeom>
          <a:noFill/>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buNone/>
              <a:tabLst>
                <a:tab pos="520700" algn="l"/>
                <a:tab pos="977900" algn="l"/>
              </a:tabLst>
            </a:pPr>
            <a:r>
              <a:rPr lang="en-US" sz="2800" dirty="0"/>
              <a:t>Always begin by comparing the degrees of the numerator and the denominator.</a:t>
            </a:r>
            <a:endParaRPr lang="en-US" sz="2800" dirty="0">
              <a:solidFill>
                <a:srgbClr val="000000"/>
              </a:solidFill>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Horizontal and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note that the degree</a:t>
                </a:r>
                <a:r>
                  <a:rPr lang="en-US" sz="2800" dirty="0"/>
                  <a:t>s</a:t>
                </a:r>
                <a:r>
                  <a:rPr sz="2800" dirty="0"/>
                  <a:t> of the numerator and denominator of </a:t>
                </a:r>
                <a:r>
                  <a:rPr lang="en-US" sz="2800" i="1" dirty="0"/>
                  <a:t>f</a:t>
                </a:r>
                <a:r>
                  <a:rPr sz="2800" dirty="0"/>
                  <a:t> are both equal to two. This means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den>
                    </m:f>
                    <m:r>
                      <a:rPr>
                        <a:latin typeface="Cambria Math" panose="02040503050406030204" pitchFamily="18" charset="0"/>
                      </a:rPr>
                      <m:t>=1</m:t>
                    </m:r>
                  </m:oMath>
                </a14:m>
                <a:r>
                  <a:rPr sz="2800" dirty="0"/>
                  <a:t> is the horizontal asymptote of </a:t>
                </a:r>
                <a:r>
                  <a:rPr lang="en-US" sz="2800" i="1" dirty="0"/>
                  <a:t>f</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0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Horizontal and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Here, the numerator and denominator have no common factors and the degree of the numerator is one more than the degree of the denominator. So we know</a:t>
            </a:r>
            <a:r>
              <a:rPr lang="en-US" sz="2800" dirty="0"/>
              <a:t> </a:t>
            </a:r>
            <a:r>
              <a:rPr lang="en-US" sz="2800" i="1" dirty="0"/>
              <a:t>g</a:t>
            </a:r>
            <a:r>
              <a:rPr sz="2800" dirty="0"/>
              <a:t> has an oblique asymptote, equal to the quotient polynomial of the numerator and denominator. To find it, we need to perform polynomial division</a:t>
            </a:r>
            <a:r>
              <a:rPr lang="en-US" sz="2800" dirty="0"/>
              <a:t>.</a:t>
            </a:r>
            <a:endParaRP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Horizontal and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dirty="0"/>
                  <a:t>​</a:t>
                </a:r>
                <a:r>
                  <a:rPr sz="2800" dirty="0"/>
                  <a:t>This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r>
                  <a:rPr sz="2800" dirty="0"/>
                  <a:t>, but we only need the quotient,</a:t>
                </a:r>
                <a:r>
                  <a:rPr lang="en-US" sz="2800" dirty="0"/>
                  <a:t> </a:t>
                </a:r>
                <a:r>
                  <a:rPr lang="en-US" sz="2800" i="1" dirty="0"/>
                  <a:t>x</a:t>
                </a:r>
                <a:r>
                  <a:rPr lang="en-US" sz="2800" dirty="0"/>
                  <a:t> + 1</a:t>
                </a:r>
                <a:r>
                  <a:rPr sz="2800" dirty="0"/>
                  <a:t>, to find that the equation for</a:t>
                </a:r>
                <a:r>
                  <a:rPr lang="en-US" sz="2800" dirty="0"/>
                  <a:t> </a:t>
                </a:r>
                <a:r>
                  <a:rPr sz="2800" dirty="0"/>
                  <a:t>the oblique asymptote is</a:t>
                </a:r>
                <a:r>
                  <a:rPr lang="en-US" sz="2800" dirty="0"/>
                  <a:t> </a:t>
                </a:r>
                <a:r>
                  <a:rPr lang="en-US" sz="2800" i="1" dirty="0"/>
                  <a:t>y</a:t>
                </a:r>
                <a:r>
                  <a:rPr lang="en-US" sz="2800" dirty="0"/>
                  <a:t> = </a:t>
                </a:r>
                <a:r>
                  <a:rPr lang="en-US" sz="2800" i="1" dirty="0"/>
                  <a:t>x</a:t>
                </a:r>
                <a:r>
                  <a:rPr lang="en-US" sz="2800" dirty="0"/>
                  <a:t> + 1</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EC0A2FD-44AB-405A-8A4B-2E3158FDF989}"/>
              </a:ext>
            </a:extLst>
          </p:cNvPr>
          <p:cNvPicPr>
            <a:picLocks noChangeAspect="1"/>
          </p:cNvPicPr>
          <p:nvPr/>
        </p:nvPicPr>
        <p:blipFill rotWithShape="1">
          <a:blip r:embed="rId3"/>
          <a:srcRect l="2424" r="5442"/>
          <a:stretch/>
        </p:blipFill>
        <p:spPr>
          <a:xfrm>
            <a:off x="3124200" y="1029287"/>
            <a:ext cx="2895600" cy="3114286"/>
          </a:xfrm>
          <a:prstGeom prst="rect">
            <a:avLst/>
          </a:prstGeom>
        </p:spPr>
      </p:pic>
    </p:spTree>
    <p:extLst>
      <p:ext uri="{BB962C8B-B14F-4D97-AF65-F5344CB8AC3E}">
        <p14:creationId xmlns:p14="http://schemas.microsoft.com/office/powerpoint/2010/main" val="301926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Horizontal and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In this case, the degree of the numerator of </a:t>
            </a:r>
            <a:r>
              <a:rPr lang="en-US" sz="2800" i="1" dirty="0"/>
              <a:t>h</a:t>
            </a:r>
            <a:r>
              <a:rPr sz="2800" dirty="0"/>
              <a:t> is two </a:t>
            </a:r>
            <a:r>
              <a:rPr sz="2800" i="1" dirty="0"/>
              <a:t>less</a:t>
            </a:r>
            <a:r>
              <a:rPr sz="2800" dirty="0"/>
              <a:t> than the degree of the denominator. This means that the line</a:t>
            </a:r>
            <a:r>
              <a:rPr lang="en-US" sz="2800" dirty="0"/>
              <a:t> </a:t>
            </a:r>
            <a:r>
              <a:rPr lang="en-US" sz="2800" i="1" dirty="0"/>
              <a:t>y</a:t>
            </a:r>
            <a:r>
              <a:rPr lang="en-US" sz="2800" dirty="0"/>
              <a:t> = 0</a:t>
            </a:r>
            <a:r>
              <a:rPr sz="2800" dirty="0"/>
              <a:t> is the horizontal asymptote of </a:t>
            </a:r>
            <a:r>
              <a:rPr lang="en-US" sz="2800" i="1" dirty="0"/>
              <a:t>h</a:t>
            </a:r>
            <a:r>
              <a:rPr sz="2800" dirty="0"/>
              <a:t>.</a:t>
            </a:r>
          </a:p>
          <a:p>
            <a:pPr marL="514350" indent="-514350">
              <a:buFont typeface="+mj-lt"/>
              <a:buAutoNum type="alphaLcPeriod" startAt="4"/>
              <a:defRPr sz="2800"/>
            </a:pPr>
            <a:r>
              <a:rPr dirty="0"/>
              <a:t>​</a:t>
            </a:r>
            <a:r>
              <a:rPr sz="2800" dirty="0"/>
              <a:t>For</a:t>
            </a:r>
            <a:r>
              <a:rPr lang="en-US" sz="2800" dirty="0"/>
              <a:t> </a:t>
            </a:r>
            <a:r>
              <a:rPr lang="en-US" sz="2800" i="1" dirty="0"/>
              <a:t>j</a:t>
            </a:r>
            <a:r>
              <a:rPr lang="en-US" sz="2800" dirty="0"/>
              <a:t>(</a:t>
            </a:r>
            <a:r>
              <a:rPr lang="en-US" sz="2800" i="1" dirty="0"/>
              <a:t>x</a:t>
            </a:r>
            <a:r>
              <a:rPr lang="en-US" sz="2800" dirty="0"/>
              <a:t>)</a:t>
            </a:r>
            <a:r>
              <a:rPr sz="2800" dirty="0"/>
              <a:t>, the degree of the numerator is two </a:t>
            </a:r>
            <a:r>
              <a:rPr sz="2800" i="1" dirty="0"/>
              <a:t>more</a:t>
            </a:r>
            <a:r>
              <a:rPr sz="2800" dirty="0"/>
              <a:t> than the degree of the denominator. Thus,</a:t>
            </a:r>
            <a:r>
              <a:rPr lang="en-US" sz="2800" dirty="0"/>
              <a:t> </a:t>
            </a:r>
            <a:r>
              <a:rPr lang="en-US" sz="2800" i="1" dirty="0"/>
              <a:t>j</a:t>
            </a:r>
            <a:r>
              <a:rPr sz="2800" dirty="0"/>
              <a:t> has no horizontal or oblique asymptotes.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defRPr sz="2800"/>
            </a:pPr>
            <a:r>
              <a:rPr sz="2400" dirty="0"/>
              <a:t>Given a rational function</a:t>
            </a:r>
            <a:r>
              <a:rPr lang="en-US" sz="2400" dirty="0"/>
              <a:t> </a:t>
            </a:r>
            <a:r>
              <a:rPr lang="en-US" sz="2400" i="1" dirty="0"/>
              <a:t>f</a:t>
            </a:r>
            <a:r>
              <a:rPr sz="2400" dirty="0"/>
              <a:t>,</a:t>
            </a:r>
          </a:p>
          <a:p>
            <a:endParaRPr sz="2800" dirty="0"/>
          </a:p>
        </p:txBody>
      </p:sp>
      <p:graphicFrame>
        <p:nvGraphicFramePr>
          <p:cNvPr id="4" name="Table Placeholder 2">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443160324"/>
              </p:ext>
            </p:extLst>
          </p:nvPr>
        </p:nvGraphicFramePr>
        <p:xfrm>
          <a:off x="457200" y="1569720"/>
          <a:ext cx="8229600" cy="429768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227637">
                <a:tc>
                  <a:txBody>
                    <a:bodyPr/>
                    <a:lstStyle/>
                    <a:p>
                      <a:pPr algn="ctr"/>
                      <a:r>
                        <a:rPr sz="2400" b="1" dirty="0">
                          <a:solidFill>
                            <a:srgbClr val="000000"/>
                          </a:solidFill>
                        </a:rPr>
                        <a:t>Step 1:</a:t>
                      </a:r>
                    </a:p>
                  </a:txBody>
                  <a:tcPr/>
                </a:tc>
                <a:tc>
                  <a:txBody>
                    <a:bodyPr/>
                    <a:lstStyle/>
                    <a:p>
                      <a:pPr algn="l">
                        <a:defRPr sz="1800"/>
                      </a:pPr>
                      <a:r>
                        <a:rPr lang="en-US" sz="2400" dirty="0">
                          <a:solidFill>
                            <a:srgbClr val="000000"/>
                          </a:solidFill>
                        </a:rPr>
                        <a:t>Factor the denominator in order to determine the domain of </a:t>
                      </a:r>
                      <a:r>
                        <a:rPr lang="en-US" sz="2400" i="1" dirty="0"/>
                        <a:t>f</a:t>
                      </a:r>
                      <a:r>
                        <a:rPr lang="en-US" sz="2400" dirty="0">
                          <a:solidFill>
                            <a:srgbClr val="000000"/>
                          </a:solidFill>
                        </a:rPr>
                        <a:t>. Any points excluded from the domain correspond to holes (undefined points) or vertical asymptotes in the eventual graph.</a:t>
                      </a:r>
                    </a:p>
                  </a:txBody>
                  <a:tcPr/>
                </a:tc>
                <a:extLst>
                  <a:ext uri="{0D108BD9-81ED-4DB2-BD59-A6C34878D82A}">
                    <a16:rowId xmlns:a16="http://schemas.microsoft.com/office/drawing/2014/main" val="10000"/>
                  </a:ext>
                </a:extLst>
              </a:tr>
              <a:tr h="1227637">
                <a:tc>
                  <a:txBody>
                    <a:bodyPr/>
                    <a:lstStyle/>
                    <a:p>
                      <a:pPr algn="ctr"/>
                      <a:r>
                        <a:rPr sz="2400" b="1" dirty="0">
                          <a:solidFill>
                            <a:srgbClr val="000000"/>
                          </a:solidFill>
                        </a:rPr>
                        <a:t>Step 2:</a:t>
                      </a:r>
                    </a:p>
                  </a:txBody>
                  <a:tcPr/>
                </a:tc>
                <a:tc>
                  <a:txBody>
                    <a:bodyPr/>
                    <a:lstStyle/>
                    <a:p>
                      <a:pPr algn="l">
                        <a:defRPr sz="1800"/>
                      </a:pPr>
                      <a:r>
                        <a:rPr lang="en-US" sz="2400" dirty="0">
                          <a:solidFill>
                            <a:srgbClr val="000000"/>
                          </a:solidFill>
                        </a:rPr>
                        <a:t>Factor the numerator as well and cancel any common factors. Zeros of the numerator and denominator arising from common linear factors are the </a:t>
                      </a:r>
                      <a:r>
                        <a:rPr lang="en-US" sz="2400" i="1" dirty="0">
                          <a:solidFill>
                            <a:srgbClr val="000000"/>
                          </a:solidFill>
                        </a:rPr>
                        <a:t>x</a:t>
                      </a:r>
                      <a:r>
                        <a:rPr lang="en-US" sz="2400" dirty="0">
                          <a:solidFill>
                            <a:srgbClr val="000000"/>
                          </a:solidFill>
                        </a:rPr>
                        <a:t>-coordinates of holes in the eventual graph.</a:t>
                      </a:r>
                    </a:p>
                  </a:txBody>
                  <a:tcPr/>
                </a:tc>
                <a:extLst>
                  <a:ext uri="{0D108BD9-81ED-4DB2-BD59-A6C34878D82A}">
                    <a16:rowId xmlns:a16="http://schemas.microsoft.com/office/drawing/2014/main" val="10001"/>
                  </a:ext>
                </a:extLst>
              </a:tr>
              <a:tr h="897525">
                <a:tc>
                  <a:txBody>
                    <a:bodyPr/>
                    <a:lstStyle/>
                    <a:p>
                      <a:pPr algn="ctr"/>
                      <a:r>
                        <a:rPr sz="2400" b="1" dirty="0">
                          <a:solidFill>
                            <a:srgbClr val="000000"/>
                          </a:solidFill>
                        </a:rPr>
                        <a:t>Step 3:</a:t>
                      </a:r>
                    </a:p>
                  </a:txBody>
                  <a:tcPr/>
                </a:tc>
                <a:tc>
                  <a:txBody>
                    <a:bodyPr/>
                    <a:lstStyle/>
                    <a:p>
                      <a:pPr algn="l"/>
                      <a:r>
                        <a:rPr sz="24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lang="en-US" dirty="0"/>
              <a:t> </a:t>
            </a:r>
            <a:endParaRPr dirty="0"/>
          </a:p>
        </p:txBody>
      </p:sp>
      <p:graphicFrame>
        <p:nvGraphicFramePr>
          <p:cNvPr id="4" name="Table Placeholder 2">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3785252808"/>
              </p:ext>
            </p:extLst>
          </p:nvPr>
        </p:nvGraphicFramePr>
        <p:xfrm>
          <a:off x="457200" y="1105523"/>
          <a:ext cx="8229600" cy="43891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027545">
                <a:tc>
                  <a:txBody>
                    <a:bodyPr/>
                    <a:lstStyle/>
                    <a:p>
                      <a:pPr algn="ctr"/>
                      <a:r>
                        <a:rPr sz="2600" b="1">
                          <a:solidFill>
                            <a:srgbClr val="000000"/>
                          </a:solidFill>
                        </a:rPr>
                        <a:t>Step 4:</a:t>
                      </a:r>
                    </a:p>
                  </a:txBody>
                  <a:tcPr/>
                </a:tc>
                <a:tc>
                  <a:txBody>
                    <a:bodyPr/>
                    <a:lstStyle/>
                    <a:p>
                      <a:pPr algn="l"/>
                      <a:r>
                        <a:rPr sz="26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395210">
                <a:tc>
                  <a:txBody>
                    <a:bodyPr/>
                    <a:lstStyle/>
                    <a:p>
                      <a:pPr algn="ctr"/>
                      <a:r>
                        <a:rPr sz="2600" b="1">
                          <a:solidFill>
                            <a:srgbClr val="000000"/>
                          </a:solidFill>
                        </a:rPr>
                        <a:t>Step 5:</a:t>
                      </a:r>
                    </a:p>
                  </a:txBody>
                  <a:tcPr/>
                </a:tc>
                <a:tc>
                  <a:txBody>
                    <a:bodyPr/>
                    <a:lstStyle/>
                    <a:p>
                      <a:pPr algn="l">
                        <a:defRPr sz="1800"/>
                      </a:pPr>
                      <a:r>
                        <a:rPr lang="en-US" sz="2600" dirty="0">
                          <a:solidFill>
                            <a:srgbClr val="000000"/>
                          </a:solidFill>
                        </a:rPr>
                        <a:t>Determine the </a:t>
                      </a:r>
                      <a:r>
                        <a:rPr lang="en-US" sz="2600" i="1" dirty="0">
                          <a:solidFill>
                            <a:srgbClr val="000000"/>
                          </a:solidFill>
                        </a:rPr>
                        <a:t>y</a:t>
                      </a:r>
                      <a:r>
                        <a:rPr lang="en-US" sz="2600" dirty="0">
                          <a:solidFill>
                            <a:srgbClr val="000000"/>
                          </a:solidFill>
                        </a:rPr>
                        <a:t>-intercept, if 0 is in the domain of </a:t>
                      </a:r>
                      <a:r>
                        <a:rPr lang="en-US" sz="2800" i="1" dirty="0"/>
                        <a:t>f</a:t>
                      </a:r>
                      <a:r>
                        <a:rPr lang="en-US" sz="2600" dirty="0">
                          <a:solidFill>
                            <a:srgbClr val="000000"/>
                          </a:solidFill>
                        </a:rPr>
                        <a:t>.</a:t>
                      </a:r>
                    </a:p>
                  </a:txBody>
                  <a:tcPr/>
                </a:tc>
                <a:extLst>
                  <a:ext uri="{0D108BD9-81ED-4DB2-BD59-A6C34878D82A}">
                    <a16:rowId xmlns:a16="http://schemas.microsoft.com/office/drawing/2014/main" val="10004"/>
                  </a:ext>
                </a:extLst>
              </a:tr>
              <a:tr h="711377">
                <a:tc>
                  <a:txBody>
                    <a:bodyPr/>
                    <a:lstStyle/>
                    <a:p>
                      <a:pPr algn="ctr"/>
                      <a:r>
                        <a:rPr sz="2600" b="1" dirty="0">
                          <a:solidFill>
                            <a:srgbClr val="000000"/>
                          </a:solidFill>
                        </a:rPr>
                        <a:t>Step 6:</a:t>
                      </a:r>
                    </a:p>
                  </a:txBody>
                  <a:tcPr/>
                </a:tc>
                <a:tc>
                  <a:txBody>
                    <a:bodyPr/>
                    <a:lstStyle/>
                    <a:p>
                      <a:pPr algn="l">
                        <a:defRPr sz="1800"/>
                      </a:pPr>
                      <a:r>
                        <a:rPr lang="en-US" sz="2600" dirty="0">
                          <a:solidFill>
                            <a:srgbClr val="000000"/>
                          </a:solidFill>
                        </a:rPr>
                        <a:t>Determine the </a:t>
                      </a:r>
                      <a:r>
                        <a:rPr lang="en-US" sz="2600" i="1" dirty="0">
                          <a:solidFill>
                            <a:srgbClr val="000000"/>
                          </a:solidFill>
                        </a:rPr>
                        <a:t>x</a:t>
                      </a:r>
                      <a:r>
                        <a:rPr lang="en-US" sz="2600" dirty="0">
                          <a:solidFill>
                            <a:srgbClr val="000000"/>
                          </a:solidFill>
                        </a:rPr>
                        <a:t>-intercepts, if there are any, by setting the numerator of the reduced fraction equal to 0.</a:t>
                      </a:r>
                    </a:p>
                  </a:txBody>
                  <a:tcPr/>
                </a:tc>
                <a:extLst>
                  <a:ext uri="{0D108BD9-81ED-4DB2-BD59-A6C34878D82A}">
                    <a16:rowId xmlns:a16="http://schemas.microsoft.com/office/drawing/2014/main" val="10005"/>
                  </a:ext>
                </a:extLst>
              </a:tr>
              <a:tr h="1027545">
                <a:tc>
                  <a:txBody>
                    <a:bodyPr/>
                    <a:lstStyle/>
                    <a:p>
                      <a:pPr algn="ctr"/>
                      <a:r>
                        <a:rPr sz="2600" b="1" dirty="0">
                          <a:solidFill>
                            <a:srgbClr val="000000"/>
                          </a:solidFill>
                        </a:rPr>
                        <a:t>Step 7:</a:t>
                      </a:r>
                    </a:p>
                  </a:txBody>
                  <a:tcPr/>
                </a:tc>
                <a:tc>
                  <a:txBody>
                    <a:bodyPr/>
                    <a:lstStyle/>
                    <a:p>
                      <a:pPr algn="l">
                        <a:defRPr sz="1800"/>
                      </a:pPr>
                      <a:r>
                        <a:rPr lang="en-US" sz="2600" dirty="0">
                          <a:solidFill>
                            <a:srgbClr val="000000"/>
                          </a:solidFill>
                        </a:rPr>
                        <a:t>Plot enough points to determine the behavior of </a:t>
                      </a:r>
                      <a:r>
                        <a:rPr lang="en-US" sz="2800" i="1" dirty="0"/>
                        <a:t>f</a:t>
                      </a:r>
                      <a:r>
                        <a:rPr lang="en-US" sz="2600" dirty="0">
                          <a:solidFill>
                            <a:srgbClr val="000000"/>
                          </a:solidFill>
                        </a:rPr>
                        <a:t> between </a:t>
                      </a:r>
                      <a:r>
                        <a:rPr lang="en-US" sz="2600" i="1" dirty="0">
                          <a:solidFill>
                            <a:srgbClr val="000000"/>
                          </a:solidFill>
                        </a:rPr>
                        <a:t>x</a:t>
                      </a:r>
                      <a:r>
                        <a:rPr lang="en-US" sz="2600" dirty="0">
                          <a:solidFill>
                            <a:srgbClr val="000000"/>
                          </a:solidFill>
                        </a:rPr>
                        <a:t>-intercepts and between vertical asymptotes.</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789E-CC8C-42B3-8458-30C8A915559A}"/>
              </a:ext>
            </a:extLst>
          </p:cNvPr>
          <p:cNvSpPr>
            <a:spLocks noGrp="1"/>
          </p:cNvSpPr>
          <p:nvPr>
            <p:ph type="title"/>
          </p:nvPr>
        </p:nvSpPr>
        <p:spPr/>
        <p:txBody>
          <a:bodyPr/>
          <a:lstStyle/>
          <a:p>
            <a:r>
              <a:rPr lang="en-US" dirty="0"/>
              <a:t>Definition: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lang="en-US" dirty="0"/>
          </a:p>
        </p:txBody>
      </p:sp>
      <p:sp>
        <p:nvSpPr>
          <p:cNvPr id="3" name="Text Placeholder 2">
            <a:extLst>
              <a:ext uri="{FF2B5EF4-FFF2-40B4-BE49-F238E27FC236}">
                <a16:creationId xmlns:a16="http://schemas.microsoft.com/office/drawing/2014/main" id="{1C3B7190-8531-4FA6-9DF3-457BEDAC18EF}"/>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620C07F-F961-4182-B405-09D5D01D9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162" y="1736598"/>
            <a:ext cx="2476500" cy="2476500"/>
          </a:xfrm>
          <a:prstGeom prst="rect">
            <a:avLst/>
          </a:prstGeom>
        </p:spPr>
      </p:pic>
      <p:pic>
        <p:nvPicPr>
          <p:cNvPr id="7" name="Graphic 6">
            <a:extLst>
              <a:ext uri="{FF2B5EF4-FFF2-40B4-BE49-F238E27FC236}">
                <a16:creationId xmlns:a16="http://schemas.microsoft.com/office/drawing/2014/main" id="{38B0CBF8-F1FF-490D-9565-46B3628B2B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40877"/>
            <a:ext cx="2476500" cy="2476500"/>
          </a:xfrm>
          <a:prstGeom prst="rect">
            <a:avLst/>
          </a:prstGeom>
        </p:spPr>
      </p:pic>
      <p:pic>
        <p:nvPicPr>
          <p:cNvPr id="9" name="Graphic 8">
            <a:extLst>
              <a:ext uri="{FF2B5EF4-FFF2-40B4-BE49-F238E27FC236}">
                <a16:creationId xmlns:a16="http://schemas.microsoft.com/office/drawing/2014/main" id="{1DDB18ED-5D8E-4470-AB98-F633B63DA0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8" y="1736598"/>
            <a:ext cx="2476500" cy="2476500"/>
          </a:xfrm>
          <a:prstGeom prst="rect">
            <a:avLst/>
          </a:prstGeom>
        </p:spPr>
      </p:pic>
      <p:sp>
        <p:nvSpPr>
          <p:cNvPr id="8" name="TextBox 7">
            <a:extLst>
              <a:ext uri="{FF2B5EF4-FFF2-40B4-BE49-F238E27FC236}">
                <a16:creationId xmlns:a16="http://schemas.microsoft.com/office/drawing/2014/main" id="{29393511-B00F-4D71-8E57-5F66BDAB2BE8}"/>
              </a:ext>
            </a:extLst>
          </p:cNvPr>
          <p:cNvSpPr txBox="1"/>
          <p:nvPr/>
        </p:nvSpPr>
        <p:spPr>
          <a:xfrm>
            <a:off x="457200" y="4598182"/>
            <a:ext cx="8229600" cy="523220"/>
          </a:xfrm>
          <a:prstGeom prst="rect">
            <a:avLst/>
          </a:prstGeom>
          <a:noFill/>
        </p:spPr>
        <p:txBody>
          <a:bodyPr wrap="square" rtlCol="0">
            <a:spAutoFit/>
          </a:bodyPr>
          <a:lstStyle/>
          <a:p>
            <a:pPr algn="ctr"/>
            <a:r>
              <a:rPr lang="en-US" sz="2800" dirty="0">
                <a:solidFill>
                  <a:srgbClr val="000000"/>
                </a:solidFill>
              </a:rPr>
              <a:t>Figure 1: Graphs of Three Rational Functions</a:t>
            </a:r>
          </a:p>
        </p:txBody>
      </p:sp>
    </p:spTree>
    <p:extLst>
      <p:ext uri="{BB962C8B-B14F-4D97-AF65-F5344CB8AC3E}">
        <p14:creationId xmlns:p14="http://schemas.microsoft.com/office/powerpoint/2010/main" val="252623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Sketch the graphs of the following rational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denominator of </a:t>
                </a:r>
                <a:r>
                  <a:rPr lang="en-US" i="1" dirty="0"/>
                  <a:t>f</a:t>
                </a:r>
                <a:r>
                  <a:rPr lang="en-US" sz="2800" dirty="0"/>
                  <a:t> is already factored, so we know that the domain of </a:t>
                </a:r>
                <a:r>
                  <a:rPr lang="en-US" i="1" dirty="0"/>
                  <a:t>f </a:t>
                </a:r>
                <a:r>
                  <a:rPr lang="en-US" sz="2800" dirty="0"/>
                  <a:t>consists of all real numbers except for </a:t>
                </a:r>
                <a:r>
                  <a:rPr lang="en-US" sz="2800" i="1" dirty="0"/>
                  <a:t>x</a:t>
                </a:r>
                <a:r>
                  <a:rPr lang="en-US" sz="2800" dirty="0"/>
                  <a:t> = 1.</a:t>
                </a:r>
              </a:p>
              <a:p>
                <a:pPr marL="512064"/>
                <a:r>
                  <a:rPr lang="en-US" dirty="0"/>
                  <a:t>​</a:t>
                </a:r>
                <a:r>
                  <a:rPr lang="en-US" sz="2800" dirty="0"/>
                  <a:t>As in Example 1c, we factor the numerator to see if there are any common factors.</a:t>
                </a:r>
              </a:p>
              <a:p>
                <a:pPr marL="512064"/>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𝑥</m:t>
                              </m:r>
                            </m:e>
                          </m:d>
                        </m:e>
                      </m:func>
                      <m:r>
                        <m:rPr>
                          <m:aln/>
                        </m:rP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en-US" b="0" i="1" smtClean="0">
                                  <a:latin typeface="Cambria Math" panose="02040503050406030204" pitchFamily="18" charset="0"/>
                                </a:rPr>
                                <m:t>𝑥</m:t>
                              </m:r>
                            </m:e>
                          </m:d>
                        </m:e>
                      </m:phant>
                      <m:r>
                        <m:rPr>
                          <m:aln/>
                        </m:rPr>
                        <a:rPr lang="ar-AE">
                          <a:latin typeface="Cambria Math" panose="02040503050406030204" pitchFamily="18" charset="0"/>
                        </a:rPr>
                        <m:t>=</m:t>
                      </m:r>
                      <m:r>
                        <a:rPr lang="ar-AE">
                          <a:latin typeface="Cambria Math" panose="02040503050406030204" pitchFamily="18" charset="0"/>
                        </a:rPr>
                        <m:t>𝑥</m:t>
                      </m:r>
                    </m:oMath>
                  </m:oMathPara>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This means that, except for at</a:t>
            </a:r>
            <a:r>
              <a:rPr lang="en-US" sz="2800" dirty="0"/>
              <a:t> </a:t>
            </a:r>
            <a:r>
              <a:rPr lang="en-US" sz="2800" i="1" dirty="0"/>
              <a:t>x</a:t>
            </a:r>
            <a:r>
              <a:rPr lang="en-US" sz="2800" dirty="0"/>
              <a:t> = 1</a:t>
            </a:r>
            <a:r>
              <a:rPr sz="2800" dirty="0"/>
              <a:t>, where </a:t>
            </a:r>
            <a:r>
              <a:rPr lang="en-US" i="1" dirty="0"/>
              <a:t>f </a:t>
            </a:r>
            <a:r>
              <a:rPr sz="2800" dirty="0"/>
              <a:t>is undefined, we have</a:t>
            </a:r>
            <a:r>
              <a:rPr lang="en-US" sz="2800" dirty="0"/>
              <a:t> </a:t>
            </a:r>
            <a:r>
              <a:rPr lang="en-US" i="1" dirty="0"/>
              <a:t>f</a:t>
            </a:r>
            <a:r>
              <a:rPr lang="en-US" dirty="0"/>
              <a:t>(</a:t>
            </a:r>
            <a:r>
              <a:rPr lang="en-US" i="1" dirty="0"/>
              <a:t>x</a:t>
            </a:r>
            <a:r>
              <a:rPr lang="en-US" dirty="0"/>
              <a:t>) = </a:t>
            </a:r>
            <a:r>
              <a:rPr lang="en-US" i="1" dirty="0"/>
              <a:t>x</a:t>
            </a:r>
            <a:r>
              <a:rPr sz="2800" dirty="0"/>
              <a:t>. We already know how to graph this function, so the remaining steps are unnecessary. The graph of</a:t>
            </a:r>
            <a:r>
              <a:rPr lang="en-US" sz="2800" dirty="0"/>
              <a:t> </a:t>
            </a:r>
            <a:r>
              <a:rPr lang="en-US" i="1" dirty="0"/>
              <a:t>f</a:t>
            </a:r>
            <a:r>
              <a:rPr sz="2800" dirty="0"/>
              <a:t> is the line</a:t>
            </a:r>
            <a:r>
              <a:rPr lang="en-US" sz="2800" dirty="0"/>
              <a:t> </a:t>
            </a:r>
            <a:r>
              <a:rPr lang="en-US" sz="2800" i="1" dirty="0"/>
              <a:t>y</a:t>
            </a:r>
            <a:r>
              <a:rPr lang="en-US" sz="2800" dirty="0"/>
              <a:t> = </a:t>
            </a:r>
            <a:r>
              <a:rPr lang="en-US" sz="2800" i="1" dirty="0"/>
              <a:t>x</a:t>
            </a:r>
            <a:r>
              <a:rPr sz="2800" dirty="0"/>
              <a:t>, excluding the point </a:t>
            </a:r>
            <a:r>
              <a:rPr lang="en-US" sz="2800" dirty="0"/>
              <a:t>(1, 1)</a:t>
            </a:r>
            <a:r>
              <a:rPr sz="2800" dirty="0"/>
              <a:t>, since</a:t>
            </a:r>
            <a:r>
              <a:rPr lang="en-US" sz="2800" dirty="0"/>
              <a:t> </a:t>
            </a:r>
            <a:r>
              <a:rPr lang="en-US" sz="2800" i="1" dirty="0"/>
              <a:t>x</a:t>
            </a:r>
            <a:r>
              <a:rPr lang="en-US" sz="2800" dirty="0"/>
              <a:t> = 1</a:t>
            </a:r>
            <a:r>
              <a:rPr sz="2800" dirty="0"/>
              <a:t> is not in the domain of</a:t>
            </a:r>
            <a:r>
              <a:rPr lang="en-US" sz="2800" dirty="0"/>
              <a:t> </a:t>
            </a:r>
            <a:r>
              <a:rPr lang="en-US" i="1" dirty="0"/>
              <a:t>f</a:t>
            </a:r>
            <a:r>
              <a:rPr sz="2800" dirty="0"/>
              <a:t>. The result is that a </a:t>
            </a:r>
            <a:r>
              <a:rPr lang="en-US" sz="2800" dirty="0"/>
              <a:t>“</a:t>
            </a:r>
            <a:r>
              <a:rPr sz="2800" dirty="0"/>
              <a:t>hole</a:t>
            </a:r>
            <a:r>
              <a:rPr lang="en-US" dirty="0"/>
              <a:t>”</a:t>
            </a:r>
            <a:r>
              <a:rPr sz="2800" dirty="0"/>
              <a:t> appears in the graph</a:t>
            </a:r>
            <a:r>
              <a:rPr lang="en-US" sz="2800" dirty="0"/>
              <a:t> </a:t>
            </a:r>
            <a:r>
              <a:rPr lang="en-US" i="1" dirty="0"/>
              <a:t>f</a:t>
            </a:r>
            <a:r>
              <a:rPr sz="2800" dirty="0"/>
              <a:t> at </a:t>
            </a:r>
            <a:br>
              <a:rPr lang="en-US" sz="2800" dirty="0"/>
            </a:br>
            <a:r>
              <a:rPr lang="en-US" i="1" dirty="0"/>
              <a:t>x</a:t>
            </a:r>
            <a:r>
              <a:rPr lang="en-US" dirty="0"/>
              <a:t> = 1</a:t>
            </a:r>
            <a:r>
              <a:rPr sz="2800" dirty="0"/>
              <a:t>.</a:t>
            </a:r>
            <a:r>
              <a:rPr dirty="0"/>
              <a:t>​</a:t>
            </a:r>
          </a:p>
        </p:txBody>
      </p:sp>
    </p:spTree>
    <p:extLst>
      <p:ext uri="{BB962C8B-B14F-4D97-AF65-F5344CB8AC3E}">
        <p14:creationId xmlns:p14="http://schemas.microsoft.com/office/powerpoint/2010/main" val="209213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pic>
        <p:nvPicPr>
          <p:cNvPr id="5" name="Content Placeholder 4">
            <a:extLst>
              <a:ext uri="{FF2B5EF4-FFF2-40B4-BE49-F238E27FC236}">
                <a16:creationId xmlns:a16="http://schemas.microsoft.com/office/drawing/2014/main" id="{5999B7F8-44FD-4057-BF31-A7617C7392E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E996886C-ABBC-4B99-9D00-51629878E84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dirty="0"/>
                  <a:t>​</a:t>
                </a:r>
                <a:r>
                  <a:rPr sz="2800" dirty="0"/>
                  <a:t>In Example 1b, we factored the denominator as follows.</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en>
                    </m:f>
                  </m:oMath>
                </a14:m>
                <a:endParaRPr dirty="0"/>
              </a:p>
              <a:p>
                <a:pPr marL="512064">
                  <a:defRPr sz="2800"/>
                </a:pPr>
                <a:r>
                  <a:rPr dirty="0"/>
                  <a:t>​</a:t>
                </a:r>
                <a:r>
                  <a:rPr sz="2800" dirty="0"/>
                  <a:t>This means the domain of</a:t>
                </a:r>
                <a:r>
                  <a:rPr lang="en-US" sz="2800" dirty="0"/>
                  <a:t> </a:t>
                </a:r>
                <a:r>
                  <a:rPr lang="en-US" sz="2800" i="1" dirty="0"/>
                  <a:t>g</a:t>
                </a:r>
                <a:r>
                  <a:rPr sz="2800" dirty="0"/>
                  <a:t> excludes the values</a:t>
                </a:r>
                <a:r>
                  <a:rPr lang="en-US" sz="2800" dirty="0"/>
                  <a:t> </a:t>
                </a:r>
                <a:r>
                  <a:rPr lang="en-US" sz="2800" i="1" dirty="0"/>
                  <a:t>x</a:t>
                </a:r>
                <a:r>
                  <a:rPr lang="en-US" sz="2800" dirty="0"/>
                  <a:t> = −5</a:t>
                </a:r>
                <a:r>
                  <a:rPr sz="2800" dirty="0"/>
                  <a:t> and</a:t>
                </a:r>
                <a:r>
                  <a:rPr lang="en-US" sz="2800" dirty="0"/>
                  <a:t> </a:t>
                </a:r>
                <a:r>
                  <a:rPr lang="en-US" sz="2800" i="1" dirty="0"/>
                  <a:t>x</a:t>
                </a:r>
                <a:r>
                  <a:rPr lang="en-US" sz="2800" dirty="0"/>
                  <a:t> = 3</a:t>
                </a:r>
                <a:r>
                  <a:rPr sz="2800" dirty="0"/>
                  <a:t>. Since the numerator cannot be factored, we also know that the lines </a:t>
                </a:r>
                <a:r>
                  <a:rPr lang="en-US" i="1" dirty="0"/>
                  <a:t>x</a:t>
                </a:r>
                <a:r>
                  <a:rPr lang="en-US" dirty="0"/>
                  <a:t> = −5 </a:t>
                </a:r>
                <a:r>
                  <a:rPr sz="2800" dirty="0"/>
                  <a:t>and </a:t>
                </a:r>
                <a:r>
                  <a:rPr lang="en-US" i="1" dirty="0"/>
                  <a:t>x</a:t>
                </a:r>
                <a:r>
                  <a:rPr lang="en-US" dirty="0"/>
                  <a:t> = 3 </a:t>
                </a:r>
                <a:r>
                  <a:rPr sz="2800" dirty="0"/>
                  <a:t>are vertical asymptotes of</a:t>
                </a:r>
                <a:r>
                  <a:rPr lang="en-US" sz="2800" dirty="0"/>
                  <a:t> </a:t>
                </a:r>
                <a:r>
                  <a:rPr lang="en-US" sz="2800" i="1" dirty="0"/>
                  <a:t>g</a:t>
                </a:r>
                <a:r>
                  <a:rPr sz="2800" dirty="0"/>
                  <a:t>.</a:t>
                </a:r>
              </a:p>
              <a:p>
                <a:pPr marL="512064">
                  <a:defRPr sz="2800"/>
                </a:pPr>
                <a:r>
                  <a:rPr dirty="0"/>
                  <a:t>​</a:t>
                </a:r>
                <a:r>
                  <a:rPr sz="2800" dirty="0"/>
                  <a:t>Next, we look at the degrees of the numerator and denominator. As we saw in Example 2a, the degrees are the same, so the line</a:t>
                </a:r>
                <a:r>
                  <a:rPr lang="en-US" sz="2800" dirty="0"/>
                  <a:t> </a:t>
                </a:r>
                <a:r>
                  <a:rPr lang="en-US" sz="2800" i="1" dirty="0"/>
                  <a:t>y</a:t>
                </a:r>
                <a:r>
                  <a:rPr lang="en-US" sz="2800" dirty="0"/>
                  <a:t> = 1</a:t>
                </a:r>
                <a:r>
                  <a:rPr sz="2800" dirty="0"/>
                  <a:t> is the horizontal asymptote. Plotting the asymptotes provides us a framework for graphing</a:t>
                </a:r>
                <a:r>
                  <a:rPr lang="en-US" sz="2800" dirty="0"/>
                  <a:t> </a:t>
                </a:r>
                <a:r>
                  <a:rPr lang="en-US" i="1" dirty="0"/>
                  <a:t>g</a:t>
                </a:r>
                <a:r>
                  <a:rPr lang="en-US" dirty="0"/>
                  <a:t>(</a:t>
                </a:r>
                <a:r>
                  <a:rPr lang="en-US" i="1" dirty="0"/>
                  <a:t>x</a:t>
                </a:r>
                <a:r>
                  <a:rPr lang="en-US" dirty="0"/>
                  <a:t>)</a:t>
                </a:r>
                <a:r>
                  <a:rPr sz="2800" dirty="0"/>
                  <a:t>.</a:t>
                </a: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111"/>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Box 2">
            <a:extLst>
              <a:ext uri="{FF2B5EF4-FFF2-40B4-BE49-F238E27FC236}">
                <a16:creationId xmlns:a16="http://schemas.microsoft.com/office/drawing/2014/main" id="{3A1AF393-961E-481A-9BFA-D666142F6FF1}"/>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7</a:t>
            </a:r>
          </a:p>
        </p:txBody>
      </p:sp>
      <p:pic>
        <p:nvPicPr>
          <p:cNvPr id="14" name="Content Placeholder 13">
            <a:extLst>
              <a:ext uri="{FF2B5EF4-FFF2-40B4-BE49-F238E27FC236}">
                <a16:creationId xmlns:a16="http://schemas.microsoft.com/office/drawing/2014/main" id="{2EB113AF-167B-484E-83E7-5013721BD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Setting </a:t>
                </a:r>
                <a:r>
                  <a:rPr lang="en-US" sz="2800" i="1" dirty="0"/>
                  <a:t>x</a:t>
                </a:r>
                <a:r>
                  <a:rPr lang="en-US" sz="2800" dirty="0"/>
                  <a:t> = 0, we find that the </a:t>
                </a:r>
                <a:r>
                  <a:rPr lang="en-US" sz="2800" i="1" dirty="0"/>
                  <a:t>y</a:t>
                </a:r>
                <a:r>
                  <a:rPr lang="en-US" sz="2800" dirty="0"/>
                  <a:t>-intercept lies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15</m:t>
                            </m:r>
                          </m:den>
                        </m:f>
                      </m:e>
                    </m:d>
                  </m:oMath>
                </a14:m>
                <a:r>
                  <a:rPr lang="en-US" sz="2800" dirty="0"/>
                  <a:t>. Since there is no real solution to the equation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 </a:t>
                </a:r>
                <a:r>
                  <a:rPr lang="en-US" sz="2800" i="1" dirty="0"/>
                  <a:t>g</a:t>
                </a:r>
                <a:r>
                  <a:rPr lang="en-US" sz="2800" dirty="0"/>
                  <a:t> has no </a:t>
                </a:r>
                <a:r>
                  <a:rPr lang="en-US" sz="2800" i="1" dirty="0"/>
                  <a:t>x</a:t>
                </a:r>
                <a:r>
                  <a:rPr lang="en-US" sz="2800" dirty="0"/>
                  <a:t>-intercepts.</a:t>
                </a:r>
              </a:p>
              <a:p>
                <a:r>
                  <a:rPr lang="en-US" dirty="0"/>
                  <a:t>​</a:t>
                </a:r>
                <a:r>
                  <a:rPr lang="en-US" sz="2800" dirty="0"/>
                  <a:t>Plotting a few points in each region between asymptotes gives us an idea of the general shape of the graph, shown in Figure 8.</a:t>
                </a:r>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sp>
        <p:nvSpPr>
          <p:cNvPr id="3" name="TextBox 2">
            <a:extLst>
              <a:ext uri="{FF2B5EF4-FFF2-40B4-BE49-F238E27FC236}">
                <a16:creationId xmlns:a16="http://schemas.microsoft.com/office/drawing/2014/main" id="{BCC13200-E831-42D7-BBFB-DB144169A4E0}"/>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8</a:t>
            </a:r>
          </a:p>
        </p:txBody>
      </p:sp>
      <p:pic>
        <p:nvPicPr>
          <p:cNvPr id="10" name="Content Placeholder 9">
            <a:extLst>
              <a:ext uri="{FF2B5EF4-FFF2-40B4-BE49-F238E27FC236}">
                <a16:creationId xmlns:a16="http://schemas.microsoft.com/office/drawing/2014/main" id="{E71FD371-9626-4B63-96E6-C0904C5D238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Rational Functions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Incidentally, while the range of some rational functions, such as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r>
                  <a:rPr sz="2800" dirty="0"/>
                  <a:t>, is easy to determine (you should verify that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 is the range of</a:t>
                </a:r>
                <a:r>
                  <a:rPr lang="en-US" sz="2800" dirty="0"/>
                  <a:t> </a:t>
                </a:r>
                <a:r>
                  <a:rPr lang="en-US" sz="2800" i="1" dirty="0"/>
                  <a:t>f</a:t>
                </a:r>
                <a:r>
                  <a:rPr sz="2800" dirty="0"/>
                  <a:t>), the range of </a:t>
                </a:r>
                <a:r>
                  <a:rPr lang="en-US" sz="2800" i="1" dirty="0"/>
                  <a:t>g </a:t>
                </a:r>
                <a:r>
                  <a:rPr sz="2800" dirty="0"/>
                  <a:t>is deceptively difficult to determine without the tools of calculus. Although it's not apparent from the graph that we have just sketched, the range of</a:t>
                </a:r>
                <a:r>
                  <a:rPr lang="en-US" sz="2800" dirty="0"/>
                  <a:t> </a:t>
                </a:r>
                <a:r>
                  <a:rPr lang="en-US" sz="2800" i="1" dirty="0"/>
                  <a:t>g</a:t>
                </a:r>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r>
                          <a:rPr>
                            <a:latin typeface="Cambria Math" panose="02040503050406030204" pitchFamily="18" charset="0"/>
                          </a:rPr>
                          <m:t>,∞</m:t>
                        </m:r>
                      </m:e>
                    </m:d>
                  </m:oMath>
                </a14:m>
                <a:r>
                  <a:rPr sz="2800" dirty="0"/>
                  <a:t>, or approximately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−∞,−0.066</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0.941,∞</m:t>
                        </m:r>
                      </m:e>
                    </m:d>
                  </m:oMath>
                </a14:m>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3</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dirty="0"/>
              <a:t>There really is</a:t>
            </a:r>
            <a:r>
              <a:rPr lang="en-US" sz="2800" dirty="0"/>
              <a:t>n’t</a:t>
            </a:r>
            <a:r>
              <a:rPr sz="2800" dirty="0"/>
              <a:t> much we can say with honesty about the range of rational functions without the tools of calculus. For instance, even the range of the deceptively simple rational function in Example 3b is</a:t>
            </a:r>
            <a:r>
              <a:rPr lang="en-US" sz="2800" dirty="0"/>
              <a:t>n’t</a:t>
            </a:r>
            <a:r>
              <a:rPr sz="2800" dirty="0"/>
              <a:t> possible to determine without differentiation to find the critical points. The graphs </a:t>
            </a:r>
            <a:r>
              <a:rPr lang="en-US" sz="2800" dirty="0"/>
              <a:t>in Figures 9 and 10</a:t>
            </a:r>
            <a:r>
              <a:rPr sz="2800" dirty="0"/>
              <a:t> indicate subtle behavior near </a:t>
            </a:r>
            <a:r>
              <a:rPr sz="2800" dirty="0">
                <a:latin typeface="Cambria Math"/>
              </a:rPr>
              <a:t>0</a:t>
            </a:r>
            <a:r>
              <a:rPr sz="2800" dirty="0"/>
              <a:t> and </a:t>
            </a:r>
            <a:r>
              <a:rPr sz="2800" dirty="0">
                <a:latin typeface="Cambria Math"/>
              </a:rPr>
              <a:t>16</a:t>
            </a:r>
            <a:r>
              <a:rPr lang="en-US" sz="2800" dirty="0"/>
              <a:t>.</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Vertical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The vertical line</a:t>
            </a:r>
            <a:r>
              <a:rPr lang="en-US" sz="2800" dirty="0"/>
              <a:t> </a:t>
            </a:r>
            <a:r>
              <a:rPr lang="en-US" sz="2800" i="1" dirty="0"/>
              <a:t>x </a:t>
            </a:r>
            <a:r>
              <a:rPr lang="en-US" sz="2800" dirty="0"/>
              <a:t>= </a:t>
            </a:r>
            <a:r>
              <a:rPr lang="en-US" sz="2800" i="1" dirty="0"/>
              <a:t>c</a:t>
            </a:r>
            <a:r>
              <a:rPr sz="2800" dirty="0"/>
              <a:t> is a </a:t>
            </a:r>
            <a:r>
              <a:rPr sz="2800" b="1" dirty="0"/>
              <a:t>vertical asymptote</a:t>
            </a:r>
            <a:r>
              <a:rPr sz="2800" dirty="0"/>
              <a:t> of a function</a:t>
            </a:r>
            <a:r>
              <a:rPr lang="en-US" sz="2800" dirty="0"/>
              <a:t> </a:t>
            </a:r>
            <a:r>
              <a:rPr lang="en-US" sz="2800" i="1" dirty="0"/>
              <a:t>f</a:t>
            </a:r>
            <a:r>
              <a:rPr sz="2800" dirty="0"/>
              <a:t> if </a:t>
            </a:r>
            <a:r>
              <a:rPr lang="en-US" sz="2800" i="1" dirty="0"/>
              <a:t>f</a:t>
            </a:r>
            <a:r>
              <a:rPr lang="en-US" sz="2800" dirty="0"/>
              <a:t>(</a:t>
            </a:r>
            <a:r>
              <a:rPr lang="en-US" sz="2800" i="1" dirty="0"/>
              <a:t>x</a:t>
            </a:r>
            <a:r>
              <a:rPr lang="en-US" sz="2800" dirty="0"/>
              <a:t>) </a:t>
            </a:r>
            <a:r>
              <a:rPr sz="2800" dirty="0"/>
              <a:t>increases in magnitude without bound as</a:t>
            </a:r>
            <a:r>
              <a:rPr lang="en-US" sz="2800" dirty="0"/>
              <a:t> </a:t>
            </a:r>
            <a:r>
              <a:rPr lang="en-US" sz="2800" i="1" dirty="0"/>
              <a:t>x</a:t>
            </a:r>
            <a:r>
              <a:rPr sz="2800" dirty="0"/>
              <a:t> approaches</a:t>
            </a:r>
            <a:r>
              <a:rPr lang="en-US" sz="2800" dirty="0"/>
              <a:t> </a:t>
            </a:r>
            <a:r>
              <a:rPr lang="en-US" sz="2800" i="1" dirty="0"/>
              <a:t>c</a:t>
            </a:r>
            <a:r>
              <a:rPr sz="2800" dirty="0"/>
              <a:t>. Examples of vertical asymptotes appear in Figure 2. The graph of a rational function cannot intersect a vertical asymptote.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3: Graphing Rational Functions</a:t>
            </a:r>
            <a:r>
              <a:rPr lang="en-US" sz="31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10</a:t>
            </a:r>
            <a:endParaRPr sz="3100" dirty="0"/>
          </a:p>
        </p:txBody>
      </p:sp>
      <p:sp>
        <p:nvSpPr>
          <p:cNvPr id="3" name="TextBox 2">
            <a:extLst>
              <a:ext uri="{FF2B5EF4-FFF2-40B4-BE49-F238E27FC236}">
                <a16:creationId xmlns:a16="http://schemas.microsoft.com/office/drawing/2014/main" id="{7EFA8BF5-1A79-4F57-9598-F1F4B56677B5}"/>
              </a:ext>
            </a:extLst>
          </p:cNvPr>
          <p:cNvSpPr txBox="1"/>
          <p:nvPr/>
        </p:nvSpPr>
        <p:spPr>
          <a:xfrm>
            <a:off x="266700" y="4886980"/>
            <a:ext cx="8610600" cy="523220"/>
          </a:xfrm>
          <a:prstGeom prst="rect">
            <a:avLst/>
          </a:prstGeom>
          <a:noFill/>
        </p:spPr>
        <p:txBody>
          <a:bodyPr wrap="square" rtlCol="0">
            <a:spAutoFit/>
          </a:bodyPr>
          <a:lstStyle/>
          <a:p>
            <a:pPr algn="ctr"/>
            <a:r>
              <a:rPr lang="en-US" sz="2800" dirty="0"/>
              <a:t>Figure 9</a:t>
            </a:r>
          </a:p>
        </p:txBody>
      </p:sp>
      <p:pic>
        <p:nvPicPr>
          <p:cNvPr id="10" name="Content Placeholder 9">
            <a:extLst>
              <a:ext uri="{FF2B5EF4-FFF2-40B4-BE49-F238E27FC236}">
                <a16:creationId xmlns:a16="http://schemas.microsoft.com/office/drawing/2014/main" id="{5C92BE58-70BA-4A81-A87B-B45744D752D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196000" y="1219200"/>
            <a:ext cx="4752000" cy="3571376"/>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3: Graphing Rational Functions</a:t>
            </a:r>
            <a:r>
              <a:rPr lang="en-US" sz="31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11</a:t>
            </a:r>
            <a:endParaRPr sz="3100" dirty="0"/>
          </a:p>
        </p:txBody>
      </p:sp>
      <p:sp>
        <p:nvSpPr>
          <p:cNvPr id="3" name="TextBox 2">
            <a:extLst>
              <a:ext uri="{FF2B5EF4-FFF2-40B4-BE49-F238E27FC236}">
                <a16:creationId xmlns:a16="http://schemas.microsoft.com/office/drawing/2014/main" id="{A5DA8F1D-E0E9-4E0E-9570-CF5093B55A2E}"/>
              </a:ext>
            </a:extLst>
          </p:cNvPr>
          <p:cNvSpPr txBox="1"/>
          <p:nvPr/>
        </p:nvSpPr>
        <p:spPr>
          <a:xfrm>
            <a:off x="266700" y="5105400"/>
            <a:ext cx="8610600" cy="523220"/>
          </a:xfrm>
          <a:prstGeom prst="rect">
            <a:avLst/>
          </a:prstGeom>
          <a:noFill/>
        </p:spPr>
        <p:txBody>
          <a:bodyPr wrap="square" rtlCol="0">
            <a:spAutoFit/>
          </a:bodyPr>
          <a:lstStyle/>
          <a:p>
            <a:pPr algn="ctr"/>
            <a:r>
              <a:rPr lang="en-US" sz="2800" dirty="0"/>
              <a:t>Figure 10</a:t>
            </a:r>
          </a:p>
        </p:txBody>
      </p:sp>
      <p:pic>
        <p:nvPicPr>
          <p:cNvPr id="10" name="Content Placeholder 9">
            <a:extLst>
              <a:ext uri="{FF2B5EF4-FFF2-40B4-BE49-F238E27FC236}">
                <a16:creationId xmlns:a16="http://schemas.microsoft.com/office/drawing/2014/main" id="{3CA5979D-6A6C-499E-8E80-FCA2A316A6C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196000" y="1295400"/>
            <a:ext cx="4752000" cy="3571379"/>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3: Graphing Rational Functions</a:t>
            </a:r>
            <a:r>
              <a:rPr lang="en-US" sz="31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12</a:t>
            </a:r>
            <a:endParaRPr sz="31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denominator of this function cannot be factored, so there are no restrictions on the domain of</a:t>
                </a:r>
                <a:r>
                  <a:rPr lang="en-US" sz="2800" dirty="0"/>
                  <a:t> </a:t>
                </a:r>
                <a:r>
                  <a:rPr lang="en-US" sz="2800" i="1" dirty="0"/>
                  <a:t>h</a:t>
                </a:r>
                <a:r>
                  <a:rPr sz="2800" dirty="0"/>
                  <a:t>. Further, we saw in Example 2b that this function has an oblique asymptote of</a:t>
                </a:r>
                <a:r>
                  <a:rPr lang="en-US" sz="2800" dirty="0"/>
                  <a:t> </a:t>
                </a:r>
                <a:r>
                  <a:rPr lang="en-US" sz="2800" i="1" dirty="0"/>
                  <a:t>y</a:t>
                </a:r>
                <a:r>
                  <a:rPr lang="en-US" sz="2800" dirty="0"/>
                  <a:t> = </a:t>
                </a:r>
                <a:r>
                  <a:rPr lang="en-US" sz="2800" i="1" dirty="0"/>
                  <a:t>x</a:t>
                </a:r>
                <a:r>
                  <a:rPr lang="en-US" sz="2800" dirty="0"/>
                  <a:t> + 1</a:t>
                </a:r>
                <a:r>
                  <a:rPr sz="2800" dirty="0"/>
                  <a:t>.</a:t>
                </a:r>
              </a:p>
              <a:p>
                <a:pPr marL="512064">
                  <a:defRPr sz="2800"/>
                </a:pPr>
                <a:r>
                  <a:rPr dirty="0"/>
                  <a:t>​</a:t>
                </a:r>
                <a:r>
                  <a:rPr sz="2800" dirty="0"/>
                  <a:t>As usual, we calculate the </a:t>
                </a:r>
                <a14:m>
                  <m:oMath xmlns:m="http://schemas.openxmlformats.org/officeDocument/2006/math">
                    <m:r>
                      <a:rPr>
                        <a:latin typeface="Cambria Math" panose="02040503050406030204" pitchFamily="18" charset="0"/>
                      </a:rPr>
                      <m:t>𝑦</m:t>
                    </m:r>
                  </m:oMath>
                </a14:m>
                <a:r>
                  <a:rPr sz="2800" dirty="0"/>
                  <a:t>-intercept by substituting</a:t>
                </a:r>
                <a:r>
                  <a:rPr lang="en-US" sz="2800" dirty="0"/>
                  <a:t> </a:t>
                </a:r>
                <a:r>
                  <a:rPr lang="en-US" sz="2800" i="1" dirty="0"/>
                  <a:t>x</a:t>
                </a:r>
                <a:r>
                  <a:rPr lang="en-US" sz="2800" dirty="0"/>
                  <a:t> = 0</a:t>
                </a:r>
                <a:r>
                  <a:rPr sz="2800" dirty="0"/>
                  <a:t>.</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9</m:t>
                        </m:r>
                      </m:den>
                    </m:f>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630"/>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3: Graphing Rational Functions</a:t>
            </a:r>
            <a:r>
              <a:rPr lang="en-US" sz="31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13</a:t>
            </a:r>
            <a:endParaRPr sz="31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There are different approaches to finding the </a:t>
                </a:r>
                <a:br>
                  <a:rPr lang="en-US" sz="2800" dirty="0"/>
                </a:br>
                <a:r>
                  <a:rPr lang="en-US" sz="2800" i="1" dirty="0"/>
                  <a:t>x</a:t>
                </a:r>
                <a:r>
                  <a:rPr sz="2800" dirty="0"/>
                  <a:t>-intercepts. Looking at the numerator, we might guess that </a:t>
                </a:r>
                <a:r>
                  <a:rPr lang="en-US" sz="2800" dirty="0"/>
                  <a:t>−1 </a:t>
                </a:r>
                <a:r>
                  <a:rPr sz="2800" dirty="0"/>
                  <a:t>is a zero of the numerator. A quick calculation confirms this: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+2=0</m:t>
                    </m:r>
                  </m:oMath>
                </a14:m>
                <a:r>
                  <a:rPr sz="2800" dirty="0"/>
                  <a:t>. This means we can factor the numerator. Using synthetic or long division, we have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e>
                    </m:d>
                  </m:oMath>
                </a14:m>
                <a:r>
                  <a:rPr sz="2800" dirty="0"/>
                  <a:t>. Thus,</a:t>
                </a:r>
                <a:r>
                  <a:rPr lang="en-US" dirty="0"/>
                  <a:t> (−1, 0)</a:t>
                </a:r>
                <a:r>
                  <a:rPr sz="2800" dirty="0"/>
                  <a:t> is the only </a:t>
                </a:r>
                <a:r>
                  <a:rPr lang="en-US" sz="2800" i="1" dirty="0"/>
                  <a:t>x</a:t>
                </a:r>
                <a:r>
                  <a:rPr sz="2800" dirty="0"/>
                  <a:t>-intercept.</a:t>
                </a:r>
              </a:p>
              <a:p>
                <a:pPr>
                  <a:defRPr sz="2800"/>
                </a:pPr>
                <a:r>
                  <a:rPr dirty="0"/>
                  <a:t>​</a:t>
                </a:r>
                <a:r>
                  <a:rPr sz="2800" dirty="0"/>
                  <a:t>With the intercepts and a few other plotted points, we obtain the graph of</a:t>
                </a:r>
                <a:r>
                  <a:rPr lang="en-US" sz="2800" dirty="0"/>
                  <a:t> </a:t>
                </a:r>
                <a:r>
                  <a:rPr lang="en-US" sz="2800" i="1" dirty="0"/>
                  <a:t>h</a:t>
                </a:r>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extLst>
      <p:ext uri="{BB962C8B-B14F-4D97-AF65-F5344CB8AC3E}">
        <p14:creationId xmlns:p14="http://schemas.microsoft.com/office/powerpoint/2010/main" val="1075530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3: Graphing Rational Functions</a:t>
            </a:r>
            <a:r>
              <a:rPr lang="en-US" sz="31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14</a:t>
            </a:r>
            <a:endParaRPr sz="3100" dirty="0"/>
          </a:p>
        </p:txBody>
      </p:sp>
      <p:sp>
        <p:nvSpPr>
          <p:cNvPr id="3" name="TextBox 2">
            <a:extLst>
              <a:ext uri="{FF2B5EF4-FFF2-40B4-BE49-F238E27FC236}">
                <a16:creationId xmlns:a16="http://schemas.microsoft.com/office/drawing/2014/main" id="{8B68B4B6-65E8-47EC-9FDD-5E79A3E6DC4C}"/>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11</a:t>
            </a:r>
          </a:p>
        </p:txBody>
      </p:sp>
      <p:pic>
        <p:nvPicPr>
          <p:cNvPr id="8" name="Content Placeholder 7">
            <a:extLst>
              <a:ext uri="{FF2B5EF4-FFF2-40B4-BE49-F238E27FC236}">
                <a16:creationId xmlns:a16="http://schemas.microsoft.com/office/drawing/2014/main" id="{8D80C39F-A95C-428C-9EA9-EE7FCD174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extLst>
      <p:ext uri="{BB962C8B-B14F-4D97-AF65-F5344CB8AC3E}">
        <p14:creationId xmlns:p14="http://schemas.microsoft.com/office/powerpoint/2010/main" val="396625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01-63A9-4F71-8B2D-D1ABC70EEC2D}"/>
              </a:ext>
            </a:extLst>
          </p:cNvPr>
          <p:cNvSpPr>
            <a:spLocks noGrp="1"/>
          </p:cNvSpPr>
          <p:nvPr>
            <p:ph type="title"/>
          </p:nvPr>
        </p:nvSpPr>
        <p:spPr/>
        <p:txBody>
          <a:bodyPr/>
          <a:lstStyle/>
          <a:p>
            <a:r>
              <a:rPr lang="en-US" dirty="0"/>
              <a:t>Definition: Vertical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lang="en-US" dirty="0"/>
          </a:p>
        </p:txBody>
      </p:sp>
      <p:sp>
        <p:nvSpPr>
          <p:cNvPr id="3" name="Text Placeholder 2">
            <a:extLst>
              <a:ext uri="{FF2B5EF4-FFF2-40B4-BE49-F238E27FC236}">
                <a16:creationId xmlns:a16="http://schemas.microsoft.com/office/drawing/2014/main" id="{8A20810B-0AC2-496F-BE0D-21F6EA5379EB}"/>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28ED52CA-C43D-462F-A0FA-9C4567EDD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205"/>
            <a:ext cx="2476500" cy="2476500"/>
          </a:xfrm>
          <a:prstGeom prst="rect">
            <a:avLst/>
          </a:prstGeom>
        </p:spPr>
      </p:pic>
      <p:pic>
        <p:nvPicPr>
          <p:cNvPr id="7" name="Graphic 6">
            <a:extLst>
              <a:ext uri="{FF2B5EF4-FFF2-40B4-BE49-F238E27FC236}">
                <a16:creationId xmlns:a16="http://schemas.microsoft.com/office/drawing/2014/main" id="{130ABA84-D6DC-4E10-A7DD-92F87EDC8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205"/>
            <a:ext cx="2476500" cy="2476500"/>
          </a:xfrm>
          <a:prstGeom prst="rect">
            <a:avLst/>
          </a:prstGeom>
        </p:spPr>
      </p:pic>
      <p:pic>
        <p:nvPicPr>
          <p:cNvPr id="9" name="Graphic 8">
            <a:extLst>
              <a:ext uri="{FF2B5EF4-FFF2-40B4-BE49-F238E27FC236}">
                <a16:creationId xmlns:a16="http://schemas.microsoft.com/office/drawing/2014/main" id="{FA0B74E4-1E78-4E99-B1E0-AF20DAAB4F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976"/>
            <a:ext cx="2476500" cy="2476500"/>
          </a:xfrm>
          <a:prstGeom prst="rect">
            <a:avLst/>
          </a:prstGeom>
        </p:spPr>
      </p:pic>
      <p:sp>
        <p:nvSpPr>
          <p:cNvPr id="8" name="TextBox 7">
            <a:extLst>
              <a:ext uri="{FF2B5EF4-FFF2-40B4-BE49-F238E27FC236}">
                <a16:creationId xmlns:a16="http://schemas.microsoft.com/office/drawing/2014/main" id="{C00DC4E0-5F67-431B-B030-1E446C43C8A4}"/>
              </a:ext>
            </a:extLst>
          </p:cNvPr>
          <p:cNvSpPr txBox="1"/>
          <p:nvPr/>
        </p:nvSpPr>
        <p:spPr>
          <a:xfrm>
            <a:off x="457200" y="4615576"/>
            <a:ext cx="8229600" cy="523220"/>
          </a:xfrm>
          <a:prstGeom prst="rect">
            <a:avLst/>
          </a:prstGeom>
          <a:noFill/>
        </p:spPr>
        <p:txBody>
          <a:bodyPr wrap="square" rtlCol="0">
            <a:spAutoFit/>
          </a:bodyPr>
          <a:lstStyle/>
          <a:p>
            <a:pPr algn="ctr"/>
            <a:r>
              <a:rPr lang="en-US" sz="2800" dirty="0">
                <a:solidFill>
                  <a:srgbClr val="000000"/>
                </a:solidFill>
              </a:rPr>
              <a:t>Figure 2: Vertical Asymptotes</a:t>
            </a:r>
          </a:p>
        </p:txBody>
      </p:sp>
    </p:spTree>
    <p:extLst>
      <p:ext uri="{BB962C8B-B14F-4D97-AF65-F5344CB8AC3E}">
        <p14:creationId xmlns:p14="http://schemas.microsoft.com/office/powerpoint/2010/main" val="355912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Horizontal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horizontal line </a:t>
            </a:r>
            <a:r>
              <a:rPr lang="en-US" sz="2800" i="1" dirty="0"/>
              <a:t>y</a:t>
            </a:r>
            <a:r>
              <a:rPr lang="en-US" sz="2800" dirty="0"/>
              <a:t> = </a:t>
            </a:r>
            <a:r>
              <a:rPr lang="en-US" sz="2800" i="1" dirty="0"/>
              <a:t>c</a:t>
            </a:r>
            <a:r>
              <a:rPr lang="en-US" sz="2800" dirty="0"/>
              <a:t> is a </a:t>
            </a:r>
            <a:r>
              <a:rPr lang="en-US" sz="2800" b="1" dirty="0"/>
              <a:t>horizontal asymptote</a:t>
            </a:r>
            <a:r>
              <a:rPr lang="en-US" sz="2800" dirty="0"/>
              <a:t> of a function </a:t>
            </a:r>
            <a:r>
              <a:rPr lang="en-US" sz="2800" i="1" dirty="0"/>
              <a:t>f</a:t>
            </a:r>
            <a:r>
              <a:rPr lang="en-US" sz="2800" dirty="0"/>
              <a:t> if </a:t>
            </a:r>
            <a:r>
              <a:rPr lang="en-US" sz="2800" i="1" dirty="0"/>
              <a:t>f</a:t>
            </a:r>
            <a:r>
              <a:rPr lang="en-US" sz="2800" dirty="0"/>
              <a:t>(</a:t>
            </a:r>
            <a:r>
              <a:rPr lang="en-US" sz="2800" i="1" dirty="0"/>
              <a:t>x</a:t>
            </a:r>
            <a:r>
              <a:rPr lang="en-US" sz="2800" dirty="0"/>
              <a:t>) approaches the value </a:t>
            </a:r>
            <a:r>
              <a:rPr lang="en-US" sz="2800" i="1" dirty="0"/>
              <a:t>c</a:t>
            </a:r>
            <a:r>
              <a:rPr lang="en-US" sz="2800" dirty="0"/>
              <a:t> as </a:t>
            </a:r>
            <a:r>
              <a:rPr lang="en-US" sz="2800" i="1" dirty="0"/>
              <a:t>x</a:t>
            </a:r>
            <a:r>
              <a:rPr lang="en-US" sz="2800" dirty="0"/>
              <a:t> → −∞ or as </a:t>
            </a:r>
            <a:r>
              <a:rPr lang="en-US" i="1" dirty="0"/>
              <a:t>x</a:t>
            </a:r>
            <a:r>
              <a:rPr lang="en-US" dirty="0"/>
              <a:t> → ∞. Examples of horizontal asymptotes appear in Figure 3. The graph of a rational function may intersect a horizontal asymptote near the </a:t>
            </a:r>
            <a:r>
              <a:rPr lang="en-US" sz="2800" dirty="0"/>
              <a:t>origin, but will eventually approach the asymptote from one side only as </a:t>
            </a:r>
            <a:r>
              <a:rPr lang="en-US" sz="2800" i="1" dirty="0"/>
              <a:t>x</a:t>
            </a:r>
            <a:r>
              <a:rPr lang="en-US" sz="2800" dirty="0"/>
              <a:t> increases in magnitude.</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8686-3FA1-4539-882A-8198296D8159}"/>
              </a:ext>
            </a:extLst>
          </p:cNvPr>
          <p:cNvSpPr>
            <a:spLocks noGrp="1"/>
          </p:cNvSpPr>
          <p:nvPr>
            <p:ph type="title"/>
          </p:nvPr>
        </p:nvSpPr>
        <p:spPr/>
        <p:txBody>
          <a:bodyPr/>
          <a:lstStyle/>
          <a:p>
            <a:r>
              <a:rPr lang="en-US" dirty="0"/>
              <a:t>Definition: Horizontal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lang="en-US" dirty="0"/>
          </a:p>
        </p:txBody>
      </p:sp>
      <p:sp>
        <p:nvSpPr>
          <p:cNvPr id="3" name="Text Placeholder 2">
            <a:extLst>
              <a:ext uri="{FF2B5EF4-FFF2-40B4-BE49-F238E27FC236}">
                <a16:creationId xmlns:a16="http://schemas.microsoft.com/office/drawing/2014/main" id="{966C876E-0D6F-41A2-9D39-89B5BF3C75C6}"/>
              </a:ext>
            </a:extLst>
          </p:cNvPr>
          <p:cNvSpPr>
            <a:spLocks noGrp="1"/>
          </p:cNvSpPr>
          <p:nvPr>
            <p:ph type="body" sz="quarter" idx="10"/>
          </p:nvPr>
        </p:nvSpPr>
        <p:spPr/>
        <p:txBody>
          <a:bodyPr anchor="b"/>
          <a:lstStyle/>
          <a:p>
            <a:pPr algn="ctr"/>
            <a:r>
              <a:rPr lang="en-US" dirty="0"/>
              <a:t> </a:t>
            </a:r>
          </a:p>
        </p:txBody>
      </p:sp>
      <p:grpSp>
        <p:nvGrpSpPr>
          <p:cNvPr id="4" name="Group 3">
            <a:extLst>
              <a:ext uri="{FF2B5EF4-FFF2-40B4-BE49-F238E27FC236}">
                <a16:creationId xmlns:a16="http://schemas.microsoft.com/office/drawing/2014/main" id="{547B2E1A-EFCD-4DDB-BF71-A10C1DC02F0D}"/>
              </a:ext>
            </a:extLst>
          </p:cNvPr>
          <p:cNvGrpSpPr/>
          <p:nvPr/>
        </p:nvGrpSpPr>
        <p:grpSpPr>
          <a:xfrm>
            <a:off x="457200" y="1724255"/>
            <a:ext cx="8229600" cy="3409490"/>
            <a:chOff x="457200" y="2295330"/>
            <a:chExt cx="8229600" cy="3409490"/>
          </a:xfrm>
        </p:grpSpPr>
        <p:pic>
          <p:nvPicPr>
            <p:cNvPr id="5" name="Graphic 4">
              <a:extLst>
                <a:ext uri="{FF2B5EF4-FFF2-40B4-BE49-F238E27FC236}">
                  <a16:creationId xmlns:a16="http://schemas.microsoft.com/office/drawing/2014/main" id="{E520B4D3-9FDF-4D76-8608-7995DB186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295330"/>
              <a:ext cx="2476500" cy="2476500"/>
            </a:xfrm>
            <a:prstGeom prst="rect">
              <a:avLst/>
            </a:prstGeom>
          </p:spPr>
        </p:pic>
        <p:pic>
          <p:nvPicPr>
            <p:cNvPr id="7" name="Graphic 6">
              <a:extLst>
                <a:ext uri="{FF2B5EF4-FFF2-40B4-BE49-F238E27FC236}">
                  <a16:creationId xmlns:a16="http://schemas.microsoft.com/office/drawing/2014/main" id="{CADF82B6-DC89-4F76-A742-BCD90CB390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2295330"/>
              <a:ext cx="2476500" cy="2476500"/>
            </a:xfrm>
            <a:prstGeom prst="rect">
              <a:avLst/>
            </a:prstGeom>
          </p:spPr>
        </p:pic>
        <p:pic>
          <p:nvPicPr>
            <p:cNvPr id="9" name="Graphic 8">
              <a:extLst>
                <a:ext uri="{FF2B5EF4-FFF2-40B4-BE49-F238E27FC236}">
                  <a16:creationId xmlns:a16="http://schemas.microsoft.com/office/drawing/2014/main" id="{8C874601-11C8-422E-A755-F453BE707C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2295330"/>
              <a:ext cx="2476500" cy="2476500"/>
            </a:xfrm>
            <a:prstGeom prst="rect">
              <a:avLst/>
            </a:prstGeom>
          </p:spPr>
        </p:pic>
        <p:sp>
          <p:nvSpPr>
            <p:cNvPr id="6" name="TextBox 5">
              <a:extLst>
                <a:ext uri="{FF2B5EF4-FFF2-40B4-BE49-F238E27FC236}">
                  <a16:creationId xmlns:a16="http://schemas.microsoft.com/office/drawing/2014/main" id="{6DA4325D-B713-4CA2-B660-0A98EFAD861B}"/>
                </a:ext>
              </a:extLst>
            </p:cNvPr>
            <p:cNvSpPr txBox="1"/>
            <p:nvPr/>
          </p:nvSpPr>
          <p:spPr>
            <a:xfrm>
              <a:off x="457200" y="5181600"/>
              <a:ext cx="8229600" cy="523220"/>
            </a:xfrm>
            <a:prstGeom prst="rect">
              <a:avLst/>
            </a:prstGeom>
            <a:noFill/>
          </p:spPr>
          <p:txBody>
            <a:bodyPr wrap="square" rtlCol="0">
              <a:spAutoFit/>
            </a:bodyPr>
            <a:lstStyle/>
            <a:p>
              <a:pPr algn="ctr"/>
              <a:r>
                <a:rPr lang="en-US" sz="2800" dirty="0">
                  <a:solidFill>
                    <a:srgbClr val="000000"/>
                  </a:solidFill>
                </a:rPr>
                <a:t>Figure 3: Horizontal Asymptotes</a:t>
              </a:r>
            </a:p>
          </p:txBody>
        </p:sp>
      </p:grpSp>
    </p:spTree>
    <p:extLst>
      <p:ext uri="{BB962C8B-B14F-4D97-AF65-F5344CB8AC3E}">
        <p14:creationId xmlns:p14="http://schemas.microsoft.com/office/powerpoint/2010/main" val="39233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A nonvertical, nonhorizontal line may also be an asymptote of a function</a:t>
            </a:r>
            <a:r>
              <a:rPr lang="en-US" sz="2800" dirty="0"/>
              <a:t> </a:t>
            </a:r>
            <a:r>
              <a:rPr lang="en-US" sz="2800" i="1" dirty="0"/>
              <a:t>f</a:t>
            </a:r>
            <a:r>
              <a:rPr sz="2800" dirty="0"/>
              <a:t>. Examples of </a:t>
            </a:r>
            <a:r>
              <a:rPr sz="2800" b="1" dirty="0"/>
              <a:t>oblique</a:t>
            </a:r>
            <a:r>
              <a:rPr sz="2800" dirty="0"/>
              <a:t> (or </a:t>
            </a:r>
            <a:r>
              <a:rPr sz="2800" b="1" dirty="0"/>
              <a:t>slant</a:t>
            </a:r>
            <a:r>
              <a:rPr sz="2800" dirty="0"/>
              <a:t>) </a:t>
            </a:r>
            <a:r>
              <a:rPr sz="2800" b="1" dirty="0"/>
              <a:t>asymptotes</a:t>
            </a:r>
            <a:r>
              <a:rPr sz="2800" dirty="0"/>
              <a:t> appear in Figure 4. Again, the graph of a rational function may intersect an oblique asymptote near the origin, but will eventually approach the asymptote from one side only as</a:t>
            </a:r>
            <a:r>
              <a:rPr lang="en-US" sz="2800" dirty="0"/>
              <a:t> </a:t>
            </a:r>
            <a:r>
              <a:rPr lang="en-US" i="1" dirty="0"/>
              <a:t>x</a:t>
            </a:r>
            <a:r>
              <a:rPr lang="en-US" dirty="0"/>
              <a:t> → ∞</a:t>
            </a:r>
            <a:r>
              <a:rPr sz="2800" dirty="0"/>
              <a:t> or </a:t>
            </a:r>
            <a:br>
              <a:rPr lang="en-US" dirty="0">
                <a:latin typeface="Cambria Math" panose="02040503050406030204" pitchFamily="18" charset="0"/>
              </a:rPr>
            </a:br>
            <a:r>
              <a:rPr lang="en-US" i="1" dirty="0"/>
              <a:t>x</a:t>
            </a:r>
            <a:r>
              <a:rPr lang="en-US" dirty="0"/>
              <a:t> → −∞</a:t>
            </a:r>
            <a:r>
              <a:rPr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CF75-73E7-4ECC-B076-60C682C34D92}"/>
              </a:ext>
            </a:extLst>
          </p:cNvPr>
          <p:cNvSpPr>
            <a:spLocks noGrp="1"/>
          </p:cNvSpPr>
          <p:nvPr>
            <p:ph type="title"/>
          </p:nvPr>
        </p:nvSpPr>
        <p:spPr/>
        <p:txBody>
          <a:bodyPr/>
          <a:lstStyle/>
          <a:p>
            <a:r>
              <a:rPr lang="en-US" dirty="0"/>
              <a:t>Definition: Oblique Asymptotes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lang="en-US" dirty="0"/>
          </a:p>
        </p:txBody>
      </p:sp>
      <p:sp>
        <p:nvSpPr>
          <p:cNvPr id="3" name="Text Placeholder 2">
            <a:extLst>
              <a:ext uri="{FF2B5EF4-FFF2-40B4-BE49-F238E27FC236}">
                <a16:creationId xmlns:a16="http://schemas.microsoft.com/office/drawing/2014/main" id="{DC447EC8-C500-45C3-B6D3-7F8A61E9AD22}"/>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735E280-9BC4-4B20-8817-E9E44712B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590"/>
            <a:ext cx="2476500" cy="2476500"/>
          </a:xfrm>
          <a:prstGeom prst="rect">
            <a:avLst/>
          </a:prstGeom>
        </p:spPr>
      </p:pic>
      <p:pic>
        <p:nvPicPr>
          <p:cNvPr id="7" name="Graphic 6">
            <a:extLst>
              <a:ext uri="{FF2B5EF4-FFF2-40B4-BE49-F238E27FC236}">
                <a16:creationId xmlns:a16="http://schemas.microsoft.com/office/drawing/2014/main" id="{F02894B7-95A5-43FA-8847-A0AD44EAF6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590"/>
            <a:ext cx="2476500" cy="2476500"/>
          </a:xfrm>
          <a:prstGeom prst="rect">
            <a:avLst/>
          </a:prstGeom>
        </p:spPr>
      </p:pic>
      <p:pic>
        <p:nvPicPr>
          <p:cNvPr id="9" name="Graphic 8">
            <a:extLst>
              <a:ext uri="{FF2B5EF4-FFF2-40B4-BE49-F238E27FC236}">
                <a16:creationId xmlns:a16="http://schemas.microsoft.com/office/drawing/2014/main" id="{EAEC2398-16C2-483C-B28B-3ABC8038D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590"/>
            <a:ext cx="2476500" cy="2476500"/>
          </a:xfrm>
          <a:prstGeom prst="rect">
            <a:avLst/>
          </a:prstGeom>
        </p:spPr>
      </p:pic>
      <p:sp>
        <p:nvSpPr>
          <p:cNvPr id="8" name="TextBox 7">
            <a:extLst>
              <a:ext uri="{FF2B5EF4-FFF2-40B4-BE49-F238E27FC236}">
                <a16:creationId xmlns:a16="http://schemas.microsoft.com/office/drawing/2014/main" id="{82CAF57A-1C43-4483-BF6D-A4690C5EA1A3}"/>
              </a:ext>
            </a:extLst>
          </p:cNvPr>
          <p:cNvSpPr txBox="1"/>
          <p:nvPr/>
        </p:nvSpPr>
        <p:spPr>
          <a:xfrm>
            <a:off x="457200" y="4615190"/>
            <a:ext cx="8229600" cy="523220"/>
          </a:xfrm>
          <a:prstGeom prst="rect">
            <a:avLst/>
          </a:prstGeom>
          <a:noFill/>
        </p:spPr>
        <p:txBody>
          <a:bodyPr wrap="square" rtlCol="0">
            <a:spAutoFit/>
          </a:bodyPr>
          <a:lstStyle/>
          <a:p>
            <a:pPr algn="ctr"/>
            <a:r>
              <a:rPr lang="en-US" sz="2800" dirty="0">
                <a:solidFill>
                  <a:srgbClr val="000000"/>
                </a:solidFill>
              </a:rPr>
              <a:t>Figure 4: Oblique Asymptotes</a:t>
            </a:r>
          </a:p>
        </p:txBody>
      </p:sp>
    </p:spTree>
    <p:extLst>
      <p:ext uri="{BB962C8B-B14F-4D97-AF65-F5344CB8AC3E}">
        <p14:creationId xmlns:p14="http://schemas.microsoft.com/office/powerpoint/2010/main" val="398262846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2498</Words>
  <Application>Microsoft Office PowerPoint</Application>
  <PresentationFormat>On-screen Show (4:3)</PresentationFormat>
  <Paragraphs>159</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Cambria Math</vt:lpstr>
      <vt:lpstr>Arial</vt:lpstr>
      <vt:lpstr>Calibri</vt:lpstr>
      <vt:lpstr>Courier New</vt:lpstr>
      <vt:lpstr>Office Theme</vt:lpstr>
      <vt:lpstr>Section 1.R.8</vt:lpstr>
      <vt:lpstr>Definition: Rational Functions—Slide 1</vt:lpstr>
      <vt:lpstr>Definition: Rational Functions—Slide 2</vt:lpstr>
      <vt:lpstr>Definition: Vertical Asymptotes—Slide 1</vt:lpstr>
      <vt:lpstr>Definition: Vertical Asymptotes—Slide 2</vt:lpstr>
      <vt:lpstr>Definition: Horizontal Asymptotes—Slide 1</vt:lpstr>
      <vt:lpstr>Definition: Horizontal Asymptotes—Slide 2</vt:lpstr>
      <vt:lpstr>Definition: Oblique Asymptotes—Slide 1</vt:lpstr>
      <vt:lpstr>Definition: Oblique Asymptotes—Slide 2</vt:lpstr>
      <vt:lpstr>Definition: Asymptote Notation—Slide 1</vt:lpstr>
      <vt:lpstr>Definition: Asymptote Notation—Slide 2</vt:lpstr>
      <vt:lpstr>Definition: Equations for Vertical Asymptotes</vt:lpstr>
      <vt:lpstr>Example 1: Vertical Asymptotes—Slide 1</vt:lpstr>
      <vt:lpstr>Note 1</vt:lpstr>
      <vt:lpstr>Example 1: Vertical Asymptotes—Slide 2</vt:lpstr>
      <vt:lpstr>Example 1: Vertical Asymptotes—Slide 3</vt:lpstr>
      <vt:lpstr>Example 1: Vertical Asymptotes—Slide 4</vt:lpstr>
      <vt:lpstr>Example 1: Technology</vt:lpstr>
      <vt:lpstr>Example 1: Vertical Asymptotes—Slide 5</vt:lpstr>
      <vt:lpstr>Theorem: Equations for Horizontal and Oblique Asymptotes—Slide 1</vt:lpstr>
      <vt:lpstr>Theorem: Equations for Horizontal and Oblique Asymptotes—Slide 2</vt:lpstr>
      <vt:lpstr>Example 2: Horizontal and Oblique Asymptotes—Slide 1</vt:lpstr>
      <vt:lpstr>Note 2</vt:lpstr>
      <vt:lpstr>Example 2: Horizontal and Oblique Asymptotes—Slide 2</vt:lpstr>
      <vt:lpstr>Example 2: Horizontal and Oblique Asymptotes—Slide 3</vt:lpstr>
      <vt:lpstr>Example 2: Horizontal and Oblique Asymptotes—Slide 4</vt:lpstr>
      <vt:lpstr>Example 2: Horizontal and Oblique Asymptotes—Slide 5</vt:lpstr>
      <vt:lpstr>Procedure: Graphing Rational Functions—Slide 1</vt:lpstr>
      <vt:lpstr>Procedure: Graphing Rational Functions—Slide 2</vt:lpstr>
      <vt:lpstr>Example 3: Graphing Rational Functions—Slide 1</vt:lpstr>
      <vt:lpstr>Example 3: Graphing Rational Functions—Slide 2</vt:lpstr>
      <vt:lpstr>Example 3: Graphing Rational Functions—Slide 3</vt:lpstr>
      <vt:lpstr>Example 3: Graphing Rational Functions—Slide 4</vt:lpstr>
      <vt:lpstr>Example 3: Graphing Rational Functions—Slide 5</vt:lpstr>
      <vt:lpstr>Example 3: Graphing Rational Functions—Slide 6</vt:lpstr>
      <vt:lpstr>Example 3: Graphing Rational Functions—Slide 7</vt:lpstr>
      <vt:lpstr>Example 3: Graphing Rational Functions—Slide 8</vt:lpstr>
      <vt:lpstr>Example 3: Graphing Rational Functions—Slide 9</vt:lpstr>
      <vt:lpstr>Note 3</vt:lpstr>
      <vt:lpstr>Example 3: Graphing Rational Functions—Slide 10</vt:lpstr>
      <vt:lpstr>Example 3: Graphing Rational Functions—Slide 11</vt:lpstr>
      <vt:lpstr>Example 3: Graphing Rational Functions—Slide 12</vt:lpstr>
      <vt:lpstr>Example 3: Graphing Rational Functions—Slide 13</vt:lpstr>
      <vt:lpstr>Example 3: Graphing Rational Functions—Slide 14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Marvin Glover</cp:lastModifiedBy>
  <cp:revision>216</cp:revision>
  <dcterms:created xsi:type="dcterms:W3CDTF">2013-04-26T14:43:13Z</dcterms:created>
  <dcterms:modified xsi:type="dcterms:W3CDTF">2025-06-19T18:46:21Z</dcterms:modified>
</cp:coreProperties>
</file>