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7" r:id="rId6"/>
    <p:sldId id="260" r:id="rId7"/>
    <p:sldId id="320" r:id="rId8"/>
    <p:sldId id="321" r:id="rId9"/>
    <p:sldId id="322" r:id="rId10"/>
    <p:sldId id="323" r:id="rId11"/>
    <p:sldId id="324" r:id="rId12"/>
    <p:sldId id="325" r:id="rId13"/>
    <p:sldId id="268" r:id="rId14"/>
    <p:sldId id="308" r:id="rId15"/>
    <p:sldId id="309" r:id="rId16"/>
    <p:sldId id="275" r:id="rId17"/>
    <p:sldId id="279" r:id="rId18"/>
    <p:sldId id="276" r:id="rId19"/>
    <p:sldId id="311" r:id="rId20"/>
    <p:sldId id="315" r:id="rId21"/>
    <p:sldId id="310" r:id="rId22"/>
    <p:sldId id="312" r:id="rId23"/>
    <p:sldId id="277" r:id="rId24"/>
    <p:sldId id="313" r:id="rId25"/>
    <p:sldId id="314" r:id="rId26"/>
    <p:sldId id="316" r:id="rId27"/>
    <p:sldId id="280" r:id="rId28"/>
    <p:sldId id="283" r:id="rId29"/>
    <p:sldId id="317" r:id="rId30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3"/>
    </p:embeddedFont>
    <p:embeddedFont>
      <p:font typeface="Ti86pc" panose="020B0609020003040203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Polynomial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1</a:t>
            </a:r>
            <a:r>
              <a:rPr dirty="0"/>
              <a:t>.</a:t>
            </a:r>
            <a:r>
              <a:rPr lang="en-US" dirty="0"/>
              <a:t>R.7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33E0-956A-78E8-3535-F4A9C8E4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Technology: Finding Zeros of Polynomials</a:t>
            </a:r>
            <a:r>
              <a:rPr lang="en-US" sz="3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3</a:t>
            </a:r>
            <a:endParaRPr lang="en-IN" sz="3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E9ECF1-FF41-500F-6C2D-24C757A4C4B8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229600" cy="480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r>
              <a:rPr lang="en-US" sz="2800" dirty="0"/>
              <a:t>The screen should now display the graph with the words </a:t>
            </a:r>
            <a:r>
              <a:rPr lang="en-US" sz="2800" dirty="0">
                <a:latin typeface="Ti86pc" panose="020B0609020003040203" pitchFamily="49" charset="0"/>
              </a:rPr>
              <a:t>Left Bound</a:t>
            </a:r>
            <a:r>
              <a:rPr lang="en-US" sz="2800" dirty="0"/>
              <a:t>? shown at the graph. Choose which zero you want to find and use the arrows to move the cursor anywhere to the left of that intercept and press </a:t>
            </a:r>
            <a:r>
              <a:rPr lang="en-US" sz="2800" cap="all" dirty="0">
                <a:latin typeface="Ti86pc" panose="020B0609020003040203" pitchFamily="49" charset="0"/>
              </a:rPr>
              <a:t>enter</a:t>
            </a:r>
            <a:r>
              <a:rPr lang="en-US" sz="2800" dirty="0"/>
              <a:t>. The screen should now say </a:t>
            </a:r>
            <a:r>
              <a:rPr lang="en-US" sz="2800" dirty="0">
                <a:latin typeface="Ti86pc" panose="020B0609020003040203" pitchFamily="49" charset="0"/>
              </a:rPr>
              <a:t>Right Bound</a:t>
            </a:r>
            <a:r>
              <a:rPr lang="en-US" sz="2800" dirty="0"/>
              <a:t>? Use the right arrow to move the cursor to the right of that same intercept and press </a:t>
            </a:r>
            <a:r>
              <a:rPr lang="en-US" sz="2800" cap="all" dirty="0">
                <a:latin typeface="Ti86pc" panose="020B0609020003040203" pitchFamily="49" charset="0"/>
              </a:rPr>
              <a:t>enter</a:t>
            </a:r>
            <a:r>
              <a:rPr lang="en-US" sz="2800" dirty="0"/>
              <a:t> again. (Be sure there is only one </a:t>
            </a:r>
            <a:r>
              <a:rPr lang="en-US" sz="2800" i="1" dirty="0"/>
              <a:t>x</a:t>
            </a:r>
            <a:r>
              <a:rPr lang="en-US" sz="2800" dirty="0"/>
              <a:t>-intercept between what you select as the left bound and what you select as the right bound.) The text should now read </a:t>
            </a:r>
            <a:r>
              <a:rPr lang="en-US" sz="2800" cap="all" dirty="0">
                <a:latin typeface="Ti86pc" panose="020B0609020003040203" pitchFamily="49" charset="0"/>
              </a:rPr>
              <a:t>Guess</a:t>
            </a:r>
            <a:r>
              <a:rPr lang="en-US" sz="2800" dirty="0"/>
              <a:t>? Press </a:t>
            </a:r>
            <a:r>
              <a:rPr lang="en-US" sz="2800" cap="all" dirty="0">
                <a:latin typeface="Ti86pc" panose="020B0609020003040203" pitchFamily="49" charset="0"/>
              </a:rPr>
              <a:t>enter</a:t>
            </a:r>
            <a:r>
              <a:rPr lang="en-US" sz="2800" dirty="0"/>
              <a:t> a third time and the </a:t>
            </a:r>
            <a:r>
              <a:rPr lang="en-US" sz="2800" i="1" dirty="0"/>
              <a:t>x</a:t>
            </a:r>
            <a:r>
              <a:rPr lang="en-US" sz="2800" dirty="0"/>
              <a:t>- and </a:t>
            </a:r>
            <a:r>
              <a:rPr lang="en-US" sz="2800" i="1" dirty="0"/>
              <a:t>y</a:t>
            </a:r>
            <a:r>
              <a:rPr lang="en-US" sz="2800" dirty="0"/>
              <a:t>-values of that </a:t>
            </a:r>
            <a:br>
              <a:rPr lang="en-US" sz="2800" dirty="0"/>
            </a:br>
            <a:r>
              <a:rPr lang="en-US" sz="2800" i="1" dirty="0"/>
              <a:t>x</a:t>
            </a:r>
            <a:r>
              <a:rPr lang="en-US" sz="2800" dirty="0"/>
              <a:t>-intercept will appear in the graph.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7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7AE4C-DB17-F758-E16D-C9B480610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DD5C5-5D2B-8480-4607-5BEADE6F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Technology: Finding Zeros of Polynomials</a:t>
            </a:r>
            <a:r>
              <a:rPr lang="en-US" sz="3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4</a:t>
            </a:r>
            <a:endParaRPr lang="en-IN" sz="3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44C442-B6AF-52F4-8159-44F4FA08839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229600" cy="480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/>
          </a:p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A6F14-DED5-7D29-3710-922831BC4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255691"/>
            <a:ext cx="4343400" cy="3349024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CB3E4FB-D25B-3630-433C-C537EFCD29A4}"/>
              </a:ext>
            </a:extLst>
          </p:cNvPr>
          <p:cNvSpPr txBox="1">
            <a:spLocks/>
          </p:cNvSpPr>
          <p:nvPr/>
        </p:nvSpPr>
        <p:spPr>
          <a:xfrm>
            <a:off x="3657600" y="4779444"/>
            <a:ext cx="18288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270193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54A50-C9C1-22FA-030B-5E819C9AB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1D0DA-9AB1-1CB9-87E3-C5758E29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Technology: Finding Zeros of Polynomials</a:t>
            </a:r>
            <a:r>
              <a:rPr lang="en-US" sz="3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5</a:t>
            </a:r>
            <a:endParaRPr lang="en-IN" sz="3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6AD1C1-622F-F256-32C0-B5E2923DFE8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08496"/>
            <a:ext cx="8229600" cy="480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/>
          </a:p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/>
          </a:p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/>
          </a:p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/>
          </a:p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/>
          </a:p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/>
          </a:p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r>
              <a:rPr lang="en-US" sz="2800" dirty="0"/>
              <a:t>The leftmost zero occurs at approximately </a:t>
            </a:r>
            <a:r>
              <a:rPr lang="en-US" sz="2800" i="1" dirty="0"/>
              <a:t>x</a:t>
            </a:r>
            <a:r>
              <a:rPr lang="en-US" sz="2800" dirty="0"/>
              <a:t> ≈ −5.162. Note that sometimes, as in Figure 3, the display will read a very small number rather than exactly zero. To find the other zero, repeat the process, this time focusing on the rightmost zero. We find that it occurs at </a:t>
            </a:r>
            <a:r>
              <a:rPr lang="en-US" sz="2800" i="1" dirty="0"/>
              <a:t>x</a:t>
            </a:r>
            <a:r>
              <a:rPr lang="en-US" sz="2800" dirty="0"/>
              <a:t> ≈ 1.162.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E68A7-6E04-718A-88A5-D118C55F6685}"/>
              </a:ext>
            </a:extLst>
          </p:cNvPr>
          <p:cNvSpPr txBox="1">
            <a:spLocks/>
          </p:cNvSpPr>
          <p:nvPr/>
        </p:nvSpPr>
        <p:spPr>
          <a:xfrm>
            <a:off x="3657600" y="3276600"/>
            <a:ext cx="18288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56626-D8FD-8695-7928-4232120B1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649" y="1233928"/>
            <a:ext cx="2582701" cy="200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2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Properties: </a:t>
            </a:r>
            <a:r>
              <a:rPr dirty="0"/>
              <a:t>Behavior of Polynomials as</a:t>
            </a:r>
            <a:r>
              <a:rPr lang="en-US" dirty="0"/>
              <a:t> </a:t>
            </a:r>
            <a:r>
              <a:rPr lang="en-US" sz="2800" i="1" dirty="0"/>
              <a:t>x</a:t>
            </a:r>
            <a:r>
              <a:rPr lang="en-US" sz="2800" dirty="0"/>
              <a:t> → ±∞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</a:t>
            </a:r>
            <a:endParaRPr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sz="2800" dirty="0"/>
              <a:t>Given a polynomial function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r>
              <a:rPr sz="2800" dirty="0"/>
              <a:t> with degree</a:t>
            </a:r>
            <a:r>
              <a:rPr lang="en-US" sz="2800" dirty="0"/>
              <a:t> </a:t>
            </a:r>
            <a:r>
              <a:rPr lang="en-US" sz="2800" i="1" dirty="0"/>
              <a:t>n</a:t>
            </a:r>
            <a:r>
              <a:rPr sz="2800" dirty="0"/>
              <a:t>, the behavior of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r>
              <a:rPr sz="2800" dirty="0"/>
              <a:t> as </a:t>
            </a:r>
            <a:r>
              <a:rPr lang="en-US" sz="2800" i="1" dirty="0"/>
              <a:t>x</a:t>
            </a:r>
            <a:r>
              <a:rPr lang="en-US" sz="2800" dirty="0"/>
              <a:t> → ±∞ </a:t>
            </a:r>
            <a:r>
              <a:rPr sz="2800" dirty="0"/>
              <a:t>can be determined from the leading term</a:t>
            </a:r>
            <a:r>
              <a:rPr lang="en-US" sz="2800" dirty="0"/>
              <a:t> </a:t>
            </a:r>
            <a:r>
              <a:rPr lang="en-US" sz="2800" i="1" dirty="0"/>
              <a:t>a</a:t>
            </a:r>
            <a:r>
              <a:rPr lang="en-US" sz="1050" i="1" dirty="0"/>
              <a:t> </a:t>
            </a:r>
            <a:r>
              <a:rPr lang="en-US" sz="2800" i="1" baseline="-25000" dirty="0" err="1"/>
              <a:t>n</a:t>
            </a:r>
            <a:r>
              <a:rPr lang="en-US" sz="2800" i="1" dirty="0" err="1"/>
              <a:t>x</a:t>
            </a:r>
            <a:r>
              <a:rPr lang="en-US" sz="1050" i="1" dirty="0"/>
              <a:t> </a:t>
            </a:r>
            <a:r>
              <a:rPr lang="en-US" sz="2800" i="1" baseline="30000" dirty="0"/>
              <a:t>n</a:t>
            </a:r>
            <a:r>
              <a:rPr sz="2800" dirty="0"/>
              <a:t>.</a:t>
            </a:r>
          </a:p>
          <a:p>
            <a:endParaRPr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Properties: Behavior of Polynomials as </a:t>
            </a:r>
            <a:r>
              <a:rPr lang="en-US" sz="2800" i="1" dirty="0"/>
              <a:t>x</a:t>
            </a:r>
            <a:r>
              <a:rPr lang="en-US" sz="2800" dirty="0"/>
              <a:t> → ±∞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2</a:t>
            </a:r>
            <a:endParaRPr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4679458"/>
                  </p:ext>
                </p:extLst>
              </p:nvPr>
            </p:nvGraphicFramePr>
            <p:xfrm>
              <a:off x="457200" y="1086771"/>
              <a:ext cx="8229600" cy="4910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904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even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odd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ar-AE" sz="1800" b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is positive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rises to the left and rises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falls to the left and rises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84679458"/>
                  </p:ext>
                </p:extLst>
              </p:nvPr>
            </p:nvGraphicFramePr>
            <p:xfrm>
              <a:off x="457200" y="1086771"/>
              <a:ext cx="8229600" cy="49103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4904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065" r="-100571" b="-1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065" r="-571" b="-12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9005" r="-351000" b="-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9005" r="-100571" b="-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9005" r="-571" b="-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BDFFFB-429A-4116-A5E6-B82FEE087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6835" y="2741814"/>
            <a:ext cx="2971800" cy="29718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D7FA7C6-519C-41AF-8E1E-CB4D4E44CD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9706" y="2741814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82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Properties: Behavior of Polynomials as </a:t>
            </a:r>
            <a:r>
              <a:rPr lang="en-US" sz="2800" i="1" dirty="0"/>
              <a:t>x</a:t>
            </a:r>
            <a:r>
              <a:rPr lang="en-US" sz="2800" dirty="0"/>
              <a:t> → ±∞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3</a:t>
            </a:r>
            <a:endParaRPr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  <a:endParaRPr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4275224"/>
                  </p:ext>
                </p:extLst>
              </p:nvPr>
            </p:nvGraphicFramePr>
            <p:xfrm>
              <a:off x="457200" y="1086771"/>
              <a:ext cx="8229600" cy="49062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even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 is odd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ar-AE" sz="18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ar-AE" sz="1800" b="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r>
                            <a:rPr lang="en-US" sz="1800" b="0" dirty="0">
                              <a:solidFill>
                                <a:srgbClr val="000000"/>
                              </a:solidFill>
                            </a:rPr>
                            <a:t>is negative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falls to the left and falls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b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</a:b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as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→+</m:t>
                              </m:r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ar-AE" sz="1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1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→−</m:t>
                              </m:r>
                              <m:r>
                                <a:rPr lang="ar-AE" sz="1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∞</m:t>
                              </m:r>
                            </m:oMath>
                          </a14:m>
                          <a:r>
                            <a:rPr lang="ar-AE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The graph rises to the left and falls to the right.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74275224"/>
                  </p:ext>
                </p:extLst>
              </p:nvPr>
            </p:nvGraphicFramePr>
            <p:xfrm>
              <a:off x="457200" y="1086771"/>
              <a:ext cx="8229600" cy="490626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197" r="-100571" b="-1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197" r="-571" b="-1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354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67" t="-8859" r="-351000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524" t="-8859" r="-100571" b="-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7524" t="-8859" r="-571" b="-2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725D93-664B-4C03-9C0F-BE8715BC3F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5452" y="2743200"/>
            <a:ext cx="2971800" cy="29718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85CA362-53C1-4856-9AC6-82F15CE21B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6244" y="274320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2: Graphing Polynomial Functions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Sketch the graphs of the following polynomial functions, paying particular attention to the </a:t>
                </a:r>
                <a:br>
                  <a:rPr lang="en-US" sz="2800" dirty="0"/>
                </a:br>
                <a:r>
                  <a:rPr lang="en-US" sz="2800" i="1" dirty="0"/>
                  <a:t>x</a:t>
                </a:r>
                <a:r>
                  <a:rPr sz="2800" dirty="0"/>
                  <a:t>-intercept(s), the </a:t>
                </a:r>
                <a:r>
                  <a:rPr lang="en-US" sz="2800" i="1" dirty="0"/>
                  <a:t>y</a:t>
                </a:r>
                <a:r>
                  <a:rPr sz="2800" dirty="0"/>
                  <a:t>-intercept, and the behavior as </a:t>
                </a:r>
                <a:br>
                  <a:rPr lang="en-US" sz="2800" dirty="0"/>
                </a:br>
                <a:r>
                  <a:rPr lang="en-US" i="1" dirty="0"/>
                  <a:t>x</a:t>
                </a:r>
                <a:r>
                  <a:rPr lang="en-US" dirty="0"/>
                  <a:t> → ±∞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h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1E540-A4D5-2F13-2804-2AEA1B78910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1066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r>
              <a:rPr lang="en-US" sz="2800" dirty="0"/>
              <a:t>As always, plotting additional points will help in sketching an accurate graph.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Polynomial Functions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2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Begin with </a:t>
                </a:r>
                <a:r>
                  <a:rPr lang="en-US" dirty="0"/>
                  <a:t>the </a:t>
                </a:r>
                <a:r>
                  <a:rPr lang="en-US" i="1" dirty="0"/>
                  <a:t>x</a:t>
                </a:r>
                <a:r>
                  <a:rPr lang="en-US" dirty="0"/>
                  <a:t>-intercepts</a:t>
                </a:r>
                <a:r>
                  <a:rPr lang="en-US" sz="2800" dirty="0"/>
                  <a:t>. </a:t>
                </a:r>
                <a:r>
                  <a:rPr lang="en-US" dirty="0"/>
                  <a:t>Using the Zero-Factor Property, we solve </a:t>
                </a:r>
                <a:r>
                  <a:rPr lang="en-US" i="1" dirty="0"/>
                  <a:t>f</a:t>
                </a:r>
                <a:r>
                  <a:rPr lang="en-US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) = 0</a:t>
                </a:r>
                <a:r>
                  <a:rPr lang="en-US" sz="2800" dirty="0"/>
                  <a:t>.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ar-AE" dirty="0"/>
                  <a:t>​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Thus, the </a:t>
                </a:r>
                <a:r>
                  <a:rPr lang="en-US" i="1" dirty="0"/>
                  <a:t>x</a:t>
                </a:r>
                <a:r>
                  <a:rPr lang="en-US" dirty="0"/>
                  <a:t>-intercepts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341026"/>
                  </p:ext>
                </p:extLst>
              </p:nvPr>
            </p:nvGraphicFramePr>
            <p:xfrm>
              <a:off x="2193957" y="2863088"/>
              <a:ext cx="4756086" cy="1175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53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6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2663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4249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3341026"/>
                  </p:ext>
                </p:extLst>
              </p:nvPr>
            </p:nvGraphicFramePr>
            <p:xfrm>
              <a:off x="2193957" y="2863088"/>
              <a:ext cx="4756086" cy="117551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53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6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56088" b="-15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8292" t="-12195" b="-15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82143" r="-56088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8292" t="-82143" b="-1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Polynomial Functions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3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305800" cy="4967067"/>
          </a:xfrm>
        </p:spPr>
        <p:txBody>
          <a:bodyPr>
            <a:normAutofit/>
          </a:bodyPr>
          <a:lstStyle/>
          <a:p>
            <a:r>
              <a:rPr lang="en-US" sz="2800" dirty="0"/>
              <a:t>W</a:t>
            </a:r>
            <a:r>
              <a:rPr lang="en-US" dirty="0"/>
              <a:t>e could plug in </a:t>
            </a:r>
            <a:r>
              <a:rPr lang="en-US" i="1" dirty="0"/>
              <a:t>x</a:t>
            </a:r>
            <a:r>
              <a:rPr lang="en-US" dirty="0"/>
              <a:t> = 0 </a:t>
            </a:r>
            <a:r>
              <a:rPr lang="en-US" sz="2800" dirty="0"/>
              <a:t>to find the </a:t>
            </a:r>
            <a:r>
              <a:rPr lang="en-US" sz="2800" i="1" dirty="0"/>
              <a:t>y</a:t>
            </a:r>
            <a:r>
              <a:rPr lang="en-US" sz="2800" dirty="0"/>
              <a:t>-intercept, but we already found it when calculating the </a:t>
            </a:r>
            <a:r>
              <a:rPr lang="en-US" sz="2800" i="1" dirty="0"/>
              <a:t>x</a:t>
            </a:r>
            <a:r>
              <a:rPr lang="en-US" dirty="0"/>
              <a:t>-intercepts</a:t>
            </a:r>
            <a:r>
              <a:rPr lang="en-US" sz="2800" dirty="0"/>
              <a:t>! </a:t>
            </a:r>
            <a:r>
              <a:rPr lang="en-US" dirty="0"/>
              <a:t>The </a:t>
            </a:r>
            <a:br>
              <a:rPr lang="en-US" dirty="0"/>
            </a:br>
            <a:r>
              <a:rPr lang="en-US" i="1" dirty="0"/>
              <a:t>y</a:t>
            </a:r>
            <a:r>
              <a:rPr lang="en-US" dirty="0"/>
              <a:t>-intercept is the origin (0, 0).</a:t>
            </a:r>
            <a:endParaRPr lang="en-US" sz="2800" dirty="0"/>
          </a:p>
          <a:p>
            <a:r>
              <a:rPr lang="en-US" sz="2800" dirty="0"/>
              <a:t>All that remains is to determine the end behavior. Find the highest-degree term by multiplying</a:t>
            </a:r>
          </a:p>
          <a:p>
            <a:pPr algn="ctr"/>
            <a:r>
              <a:rPr lang="en-US" dirty="0"/>
              <a:t>(−</a:t>
            </a:r>
            <a:r>
              <a:rPr lang="en-US" i="1" dirty="0"/>
              <a:t>x</a:t>
            </a:r>
            <a:r>
              <a:rPr lang="en-US" dirty="0"/>
              <a:t>)(2</a:t>
            </a:r>
            <a:r>
              <a:rPr lang="en-US" i="1" dirty="0"/>
              <a:t>x</a:t>
            </a:r>
            <a:r>
              <a:rPr lang="en-US" dirty="0"/>
              <a:t>)(</a:t>
            </a:r>
            <a:r>
              <a:rPr lang="en-US" i="1" dirty="0"/>
              <a:t>x</a:t>
            </a:r>
            <a:r>
              <a:rPr lang="en-US" dirty="0"/>
              <a:t>) = −2</a:t>
            </a:r>
            <a:r>
              <a:rPr lang="en-US" i="1" dirty="0"/>
              <a:t>x</a:t>
            </a:r>
            <a:r>
              <a:rPr lang="en-US" sz="1050" dirty="0"/>
              <a:t> </a:t>
            </a:r>
            <a:r>
              <a:rPr lang="en-US" baseline="30000" dirty="0"/>
              <a:t>3</a:t>
            </a:r>
            <a:r>
              <a:rPr lang="en-US" sz="2800" dirty="0"/>
              <a:t>. </a:t>
            </a:r>
          </a:p>
          <a:p>
            <a:r>
              <a:rPr lang="en-US" sz="2800" dirty="0"/>
              <a:t>The leading coefficient is negative, and the degree is odd, so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dirty="0"/>
              <a:t>x) → ∞ </a:t>
            </a:r>
            <a:r>
              <a:rPr lang="en-US" sz="2800" dirty="0"/>
              <a:t>as </a:t>
            </a:r>
            <a:r>
              <a:rPr lang="en-US" i="1" dirty="0"/>
              <a:t>x</a:t>
            </a:r>
            <a:r>
              <a:rPr lang="en-US" dirty="0"/>
              <a:t> → −∞</a:t>
            </a:r>
            <a:r>
              <a:rPr lang="en-US" sz="2800" dirty="0"/>
              <a:t> and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i="1" dirty="0"/>
              <a:t>x</a:t>
            </a:r>
            <a:r>
              <a:rPr lang="en-US" dirty="0"/>
              <a:t>) → −∞</a:t>
            </a:r>
            <a:r>
              <a:rPr lang="en-US" sz="2800" dirty="0"/>
              <a:t> </a:t>
            </a:r>
            <a:r>
              <a:rPr lang="en-US" dirty="0"/>
              <a:t>as </a:t>
            </a:r>
            <a:br>
              <a:rPr lang="en-US" dirty="0"/>
            </a:br>
            <a:r>
              <a:rPr lang="en-US" i="1" dirty="0"/>
              <a:t>x</a:t>
            </a:r>
            <a:r>
              <a:rPr lang="en-US" dirty="0"/>
              <a:t> → ∞</a:t>
            </a:r>
            <a:r>
              <a:rPr lang="en-US" sz="2800" dirty="0"/>
              <a:t>.</a:t>
            </a:r>
          </a:p>
          <a:p>
            <a:r>
              <a:rPr lang="en-US" dirty="0"/>
              <a:t>Putting all this together, we obtain the graph.</a:t>
            </a:r>
            <a:r>
              <a:rPr lang="en-US" sz="2800" dirty="0"/>
              <a:t> </a:t>
            </a:r>
            <a:r>
              <a:rPr lang="ar-AE" dirty="0"/>
              <a:t>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670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Zeros of a Polynomial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sz="2800" dirty="0"/>
              <a:t>The number </a:t>
            </a:r>
            <a:r>
              <a:rPr lang="en-US" sz="2800" i="1" dirty="0"/>
              <a:t>c</a:t>
            </a:r>
            <a:r>
              <a:rPr lang="en-US" sz="2800" dirty="0"/>
              <a:t> (</a:t>
            </a:r>
            <a:r>
              <a:rPr lang="en-US" sz="2800" i="1" dirty="0"/>
              <a:t>c</a:t>
            </a:r>
            <a:r>
              <a:rPr lang="en-US" sz="2800" dirty="0"/>
              <a:t> may be a complex number) is a </a:t>
            </a:r>
            <a:r>
              <a:rPr lang="en-US" sz="2800" b="1" dirty="0"/>
              <a:t>zero</a:t>
            </a:r>
            <a:r>
              <a:rPr lang="en-US" sz="2800" dirty="0"/>
              <a:t> of the polynomial function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if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c</a:t>
            </a:r>
            <a:r>
              <a:rPr lang="en-US" sz="2800" dirty="0"/>
              <a:t>) = 0. This is also expressed by saying that c is a </a:t>
            </a:r>
            <a:r>
              <a:rPr lang="en-US" sz="2800" b="1" dirty="0"/>
              <a:t>root</a:t>
            </a:r>
            <a:r>
              <a:rPr lang="en-US" sz="2800" dirty="0"/>
              <a:t> of the polynomial or a </a:t>
            </a:r>
            <a:r>
              <a:rPr lang="en-US" sz="2800" b="1" dirty="0"/>
              <a:t>solution</a:t>
            </a:r>
            <a:r>
              <a:rPr lang="en-US" sz="2800" dirty="0"/>
              <a:t> of the equation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 0.</a:t>
            </a:r>
            <a:endParaRPr lang="ar-AE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Polynomial Functions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4</a:t>
            </a:r>
            <a:endParaRPr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752600" y="5562600"/>
            <a:ext cx="56388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8: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 −</a:t>
            </a:r>
            <a:r>
              <a:rPr lang="en-US" sz="2800" i="1" dirty="0"/>
              <a:t>x</a:t>
            </a:r>
            <a:r>
              <a:rPr lang="en-US" sz="2800" dirty="0"/>
              <a:t>(2</a:t>
            </a:r>
            <a:r>
              <a:rPr lang="en-US" sz="2800" i="1" dirty="0"/>
              <a:t>x</a:t>
            </a:r>
            <a:r>
              <a:rPr lang="en-US" sz="2800" dirty="0"/>
              <a:t> + 1)(</a:t>
            </a:r>
            <a:r>
              <a:rPr lang="en-US" sz="2800" i="1" dirty="0"/>
              <a:t>x</a:t>
            </a:r>
            <a:r>
              <a:rPr lang="en-US" sz="2800" dirty="0"/>
              <a:t> − 2)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F98533-AFCA-4F74-8FF8-AA52FA8A837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2037" y="1091316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1451938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Polynomial Functions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5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  <a:r>
              <a:rPr sz="2800" dirty="0"/>
              <a:t>This polynomial is not in factored form. Before factoring, we can collect information about the </a:t>
            </a:r>
            <a:br>
              <a:rPr lang="en-US" sz="2800" dirty="0"/>
            </a:br>
            <a:r>
              <a:rPr lang="en-US" sz="2800" i="1" dirty="0"/>
              <a:t>y</a:t>
            </a:r>
            <a:r>
              <a:rPr sz="2800" dirty="0"/>
              <a:t>-intercept and behavior as</a:t>
            </a:r>
            <a:r>
              <a:rPr lang="en-US" sz="2800" dirty="0"/>
              <a:t> </a:t>
            </a:r>
            <a:r>
              <a:rPr lang="en-US" i="1" dirty="0"/>
              <a:t>x</a:t>
            </a:r>
            <a:r>
              <a:rPr lang="en-US" dirty="0"/>
              <a:t> → ±∞</a:t>
            </a:r>
            <a:r>
              <a:rPr sz="2800" dirty="0"/>
              <a:t>.</a:t>
            </a:r>
          </a:p>
          <a:p>
            <a:pPr marL="512064">
              <a:defRPr sz="2800"/>
            </a:pPr>
            <a:r>
              <a:rPr dirty="0"/>
              <a:t>​</a:t>
            </a:r>
            <a:r>
              <a:rPr lang="en-US" i="1" dirty="0"/>
              <a:t> g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sz="1050" i="1" baseline="30000" dirty="0"/>
              <a:t> </a:t>
            </a:r>
            <a:r>
              <a:rPr lang="en-US" baseline="30000" dirty="0"/>
              <a:t>2</a:t>
            </a:r>
            <a:r>
              <a:rPr lang="en-US" dirty="0"/>
              <a:t> + 2</a:t>
            </a:r>
            <a:r>
              <a:rPr lang="en-US" i="1" dirty="0"/>
              <a:t>x</a:t>
            </a:r>
            <a:r>
              <a:rPr lang="en-US" dirty="0"/>
              <a:t> − 3</a:t>
            </a:r>
            <a:r>
              <a:rPr sz="2800" dirty="0"/>
              <a:t>, so </a:t>
            </a:r>
            <a:r>
              <a:rPr lang="en-US" sz="2800" i="1" dirty="0"/>
              <a:t>a</a:t>
            </a:r>
            <a:r>
              <a:rPr lang="en-US" sz="1050" dirty="0"/>
              <a:t> </a:t>
            </a:r>
            <a:r>
              <a:rPr lang="en-US" sz="2800" baseline="-25000" dirty="0"/>
              <a:t>0</a:t>
            </a:r>
            <a:r>
              <a:rPr lang="en-US" sz="2800" dirty="0"/>
              <a:t> = −3 </a:t>
            </a:r>
            <a:r>
              <a:rPr sz="2800" dirty="0"/>
              <a:t>and the leading term is</a:t>
            </a:r>
            <a:r>
              <a:rPr lang="en-US" sz="2800" dirty="0"/>
              <a:t> </a:t>
            </a:r>
            <a:r>
              <a:rPr lang="en-US" sz="2800" i="1" dirty="0"/>
              <a:t>x</a:t>
            </a:r>
            <a:r>
              <a:rPr lang="en-US" sz="1050" dirty="0"/>
              <a:t> </a:t>
            </a:r>
            <a:r>
              <a:rPr lang="en-US" sz="2800" baseline="30000" dirty="0"/>
              <a:t>2</a:t>
            </a:r>
            <a:r>
              <a:rPr sz="2800" dirty="0"/>
              <a:t>. This means that the </a:t>
            </a:r>
            <a:r>
              <a:rPr lang="en-US" sz="2800" i="1" dirty="0"/>
              <a:t>y</a:t>
            </a:r>
            <a:r>
              <a:rPr sz="2800" dirty="0"/>
              <a:t>-intercept is</a:t>
            </a:r>
            <a:r>
              <a:rPr lang="en-US" sz="2800" dirty="0"/>
              <a:t> (0, −3)</a:t>
            </a:r>
            <a:r>
              <a:rPr sz="2800" dirty="0"/>
              <a:t> and that</a:t>
            </a:r>
            <a:r>
              <a:rPr lang="en-US" sz="2800" dirty="0"/>
              <a:t> </a:t>
            </a:r>
            <a:r>
              <a:rPr lang="en-US" sz="2800" i="1" dirty="0"/>
              <a:t>g</a:t>
            </a:r>
            <a:r>
              <a:rPr lang="en-US" sz="2800" dirty="0"/>
              <a:t>(</a:t>
            </a:r>
            <a:r>
              <a:rPr lang="en-US" i="1" dirty="0"/>
              <a:t>x</a:t>
            </a:r>
            <a:r>
              <a:rPr lang="en-US" dirty="0"/>
              <a:t>) → ∞</a:t>
            </a:r>
            <a:r>
              <a:rPr sz="2800" dirty="0"/>
              <a:t> as</a:t>
            </a:r>
            <a:r>
              <a:rPr lang="en-US" sz="2800" dirty="0"/>
              <a:t> </a:t>
            </a:r>
            <a:r>
              <a:rPr lang="en-US" i="1" dirty="0"/>
              <a:t>x</a:t>
            </a:r>
            <a:r>
              <a:rPr lang="en-US" dirty="0"/>
              <a:t> → ±∞</a:t>
            </a:r>
            <a:r>
              <a:rPr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665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Polynomial Functions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6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dirty="0"/>
              <a:t>​</a:t>
            </a:r>
            <a:r>
              <a:rPr sz="2800" dirty="0"/>
              <a:t>Now, to find the </a:t>
            </a:r>
            <a:r>
              <a:rPr lang="en-US" sz="2800" i="1" dirty="0"/>
              <a:t>x</a:t>
            </a:r>
            <a:r>
              <a:rPr sz="2800" dirty="0"/>
              <a:t>-intercepts, we factor the polynomial.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l">
              <a:defRPr sz="2800"/>
            </a:pPr>
            <a:r>
              <a:rPr dirty="0"/>
              <a:t>​</a:t>
            </a:r>
            <a:r>
              <a:rPr sz="2800" dirty="0"/>
              <a:t>Thus, the </a:t>
            </a:r>
            <a:r>
              <a:rPr lang="en-US" sz="2800" i="1" dirty="0"/>
              <a:t>x</a:t>
            </a:r>
            <a:r>
              <a:rPr sz="2800" dirty="0"/>
              <a:t>-intercepts are</a:t>
            </a:r>
            <a:r>
              <a:rPr lang="en-US" sz="2800" dirty="0"/>
              <a:t> (−3, 0)</a:t>
            </a:r>
            <a:r>
              <a:rPr sz="2800" dirty="0"/>
              <a:t> and</a:t>
            </a:r>
            <a:r>
              <a:rPr lang="en-US" sz="2800" dirty="0"/>
              <a:t> (1, 0)</a:t>
            </a:r>
            <a:r>
              <a:rPr sz="2800" dirty="0"/>
              <a:t>.</a:t>
            </a:r>
          </a:p>
          <a:p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376838"/>
                  </p:ext>
                </p:extLst>
              </p:nvPr>
            </p:nvGraphicFramePr>
            <p:xfrm>
              <a:off x="2716308" y="1776984"/>
              <a:ext cx="3711384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837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76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m:rPr>
                                      <m:nor/>
                                    </m:rPr>
                                    <a:rPr sz="28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5376838"/>
                  </p:ext>
                </p:extLst>
              </p:nvPr>
            </p:nvGraphicFramePr>
            <p:xfrm>
              <a:off x="2716308" y="1776984"/>
              <a:ext cx="3711384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837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2765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55612" b="-2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9817" t="-12195" b="-2378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55612" b="-134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9817" t="-110843" b="-134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55612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79817" t="-2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37508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Polynomial Functions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7</a:t>
            </a:r>
            <a:endParaRPr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171700" y="5562600"/>
            <a:ext cx="4800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9: </a:t>
            </a:r>
            <a:r>
              <a:rPr lang="en-US" sz="2800" i="1" dirty="0"/>
              <a:t>g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 </a:t>
            </a:r>
            <a:r>
              <a:rPr lang="en-US" sz="2800" i="1" dirty="0"/>
              <a:t>x</a:t>
            </a:r>
            <a:r>
              <a:rPr lang="en-US" sz="1050" dirty="0"/>
              <a:t> </a:t>
            </a:r>
            <a:r>
              <a:rPr lang="en-US" sz="2800" baseline="30000" dirty="0"/>
              <a:t>2</a:t>
            </a:r>
            <a:r>
              <a:rPr lang="en-US" sz="2800" dirty="0"/>
              <a:t> + 2</a:t>
            </a:r>
            <a:r>
              <a:rPr lang="en-US" sz="2800" i="1" dirty="0"/>
              <a:t>x</a:t>
            </a:r>
            <a:r>
              <a:rPr lang="en-US" sz="2800" dirty="0"/>
              <a:t> − 3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3076ACC-5C37-4448-81C0-2A1F3065F67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2037" y="1055981"/>
            <a:ext cx="4479925" cy="447992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Polynomial Functions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8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lang="en-US" dirty="0"/>
              <a:t>As with the previous example, we determine</a:t>
            </a:r>
            <a:r>
              <a:rPr lang="en-US" sz="2800" dirty="0"/>
              <a:t> the </a:t>
            </a:r>
            <a:br>
              <a:rPr lang="en-US" sz="2800" dirty="0"/>
            </a:br>
            <a:r>
              <a:rPr lang="en-US" sz="2800" i="1" dirty="0"/>
              <a:t>y</a:t>
            </a:r>
            <a:r>
              <a:rPr lang="en-US" sz="2800" dirty="0"/>
              <a:t>-intercept and behavior before factoring.           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x</a:t>
            </a:r>
            <a:r>
              <a:rPr lang="en-US" sz="1050" dirty="0"/>
              <a:t> </a:t>
            </a:r>
            <a:r>
              <a:rPr lang="en-US" baseline="30000" dirty="0"/>
              <a:t>4</a:t>
            </a:r>
            <a:r>
              <a:rPr lang="en-US" dirty="0"/>
              <a:t> − 1</a:t>
            </a:r>
            <a:r>
              <a:rPr lang="en-US" sz="2800" dirty="0"/>
              <a:t>, so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sz="2800" baseline="-25000" dirty="0"/>
              <a:t>0</a:t>
            </a:r>
            <a:r>
              <a:rPr lang="en-US" dirty="0"/>
              <a:t> = −1 </a:t>
            </a:r>
            <a:r>
              <a:rPr lang="en-US" sz="2800" dirty="0"/>
              <a:t>and the leading term is         </a:t>
            </a:r>
            <a:r>
              <a:rPr lang="en-US" i="1" dirty="0"/>
              <a:t>x</a:t>
            </a:r>
            <a:r>
              <a:rPr lang="en-US" sz="1050" dirty="0"/>
              <a:t> </a:t>
            </a:r>
            <a:r>
              <a:rPr lang="en-US" baseline="30000" dirty="0"/>
              <a:t>4</a:t>
            </a:r>
            <a:r>
              <a:rPr lang="en-US" sz="2800" dirty="0"/>
              <a:t> . This tells us that the </a:t>
            </a:r>
            <a:r>
              <a:rPr lang="en-US" sz="2800" i="1" dirty="0"/>
              <a:t>y</a:t>
            </a:r>
            <a:r>
              <a:rPr lang="en-US" sz="2800" dirty="0"/>
              <a:t>-intercept is (0, −1) and that </a:t>
            </a:r>
            <a:r>
              <a:rPr lang="en-US" sz="2800" i="1" dirty="0"/>
              <a:t>h</a:t>
            </a:r>
            <a:r>
              <a:rPr lang="en-US" sz="2800" dirty="0"/>
              <a:t>(</a:t>
            </a:r>
            <a:r>
              <a:rPr lang="en-US" i="1" dirty="0"/>
              <a:t>x</a:t>
            </a:r>
            <a:r>
              <a:rPr lang="en-US" dirty="0"/>
              <a:t>) → ∞</a:t>
            </a:r>
            <a:r>
              <a:rPr lang="en-US" sz="2800" dirty="0"/>
              <a:t> as </a:t>
            </a:r>
            <a:r>
              <a:rPr lang="en-US" i="1" dirty="0"/>
              <a:t>x</a:t>
            </a:r>
            <a:r>
              <a:rPr lang="en-US" dirty="0"/>
              <a:t> → ±∞</a:t>
            </a:r>
            <a:r>
              <a:rPr lang="en-US" sz="2800" dirty="0"/>
              <a:t>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534752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Polynomial Functions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9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defRPr sz="2800"/>
            </a:pPr>
            <a:r>
              <a:rPr lang="en-US" dirty="0"/>
              <a:t>​</a:t>
            </a:r>
            <a:r>
              <a:rPr lang="en-US" sz="2800" dirty="0"/>
              <a:t>Once again, we factor the polynomial to calculate the  </a:t>
            </a:r>
            <a:r>
              <a:rPr lang="en-US" sz="2800" i="1" dirty="0"/>
              <a:t>x</a:t>
            </a:r>
            <a:r>
              <a:rPr lang="en-US" sz="2800" dirty="0"/>
              <a:t>-intercepts.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l">
              <a:defRPr sz="2800"/>
            </a:pPr>
            <a:r>
              <a:rPr lang="en-US" dirty="0"/>
              <a:t>​</a:t>
            </a:r>
          </a:p>
          <a:p>
            <a:pPr>
              <a:defRPr sz="2800"/>
            </a:pPr>
            <a:r>
              <a:rPr lang="en-US" sz="2800" dirty="0"/>
              <a:t>Here, the </a:t>
            </a:r>
            <a:r>
              <a:rPr lang="en-US" sz="2800" i="1" dirty="0"/>
              <a:t>x</a:t>
            </a:r>
            <a:r>
              <a:rPr lang="en-US" sz="2800" dirty="0"/>
              <a:t>-intercepts are</a:t>
            </a:r>
            <a:r>
              <a:rPr lang="en-US" dirty="0"/>
              <a:t> (−1, 0) and (1, 0).</a:t>
            </a:r>
            <a:endParaRPr lang="ar-AE" sz="2800" dirty="0"/>
          </a:p>
          <a:p>
            <a:r>
              <a:rPr lang="ar-AE" dirty="0"/>
              <a:t>​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503490"/>
                  </p:ext>
                </p:extLst>
              </p:nvPr>
            </p:nvGraphicFramePr>
            <p:xfrm>
              <a:off x="457200" y="2234184"/>
              <a:ext cx="82296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1636128049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A difference of squares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ar-AE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ar-AE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ar-A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Another difference of squares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2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ar-AE" sz="280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ar-AE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ar-AE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800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Only the real solutions</a:t>
                          </a:r>
                          <a:r>
                            <a:rPr lang="en-US" sz="2000" baseline="0" dirty="0"/>
                            <a:t> lead to </a:t>
                          </a:r>
                          <a:br>
                            <a:rPr lang="en-US" sz="2000" baseline="0" dirty="0"/>
                          </a:br>
                          <a:r>
                            <a:rPr lang="en-US" sz="2000" i="1" baseline="0" dirty="0"/>
                            <a:t>x</a:t>
                          </a:r>
                          <a:r>
                            <a:rPr lang="en-US" sz="2000" baseline="0" dirty="0"/>
                            <a:t>-intercepts.</a:t>
                          </a:r>
                          <a:endParaRPr lang="en-US" sz="2000" dirty="0"/>
                        </a:p>
                      </a:txBody>
                      <a:tcPr marL="36576" marR="36576" marT="36576" marB="36576" anchor="b"/>
                    </a:tc>
                    <a:extLst>
                      <a:ext uri="{0D108BD9-81ED-4DB2-BD59-A6C34878D82A}">
                        <a16:rowId xmlns:a16="http://schemas.microsoft.com/office/drawing/2014/main" val="1871085377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"/>
                                  <m:endChr m:val=""/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ar-AE" sz="280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ar-AE" sz="280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6503490"/>
                  </p:ext>
                </p:extLst>
              </p:nvPr>
            </p:nvGraphicFramePr>
            <p:xfrm>
              <a:off x="457200" y="2234184"/>
              <a:ext cx="8229600" cy="19994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57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1636128049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2195" r="-125000" b="-3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66667" t="-12195" r="-233333" b="-3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000" dirty="0"/>
                            <a:t>A difference of squares</a:t>
                          </a: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10843" r="-125000" b="-233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66667" t="-110843" r="-233333" b="-2337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Another difference of squares</a:t>
                          </a:r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213415" r="-125000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66667" t="-213415" r="-233333" b="-13658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 sz="1600"/>
                          </a:pPr>
                          <a:r>
                            <a:rPr lang="en-US" sz="2000" dirty="0"/>
                            <a:t>Only the real solutions</a:t>
                          </a:r>
                          <a:r>
                            <a:rPr lang="en-US" sz="2000" baseline="0" dirty="0"/>
                            <a:t> lead to </a:t>
                          </a:r>
                          <a:br>
                            <a:rPr lang="en-US" sz="2000" baseline="0" dirty="0"/>
                          </a:br>
                          <a:r>
                            <a:rPr lang="en-US" sz="2000" i="1" baseline="0" dirty="0"/>
                            <a:t>x</a:t>
                          </a:r>
                          <a:r>
                            <a:rPr lang="en-US" sz="2000" baseline="0" dirty="0"/>
                            <a:t>-intercepts.</a:t>
                          </a:r>
                          <a:endParaRPr lang="en-US" sz="2000" dirty="0"/>
                        </a:p>
                      </a:txBody>
                      <a:tcPr marL="36576" marR="36576" marT="36576" marB="36576" anchor="b"/>
                    </a:tc>
                    <a:extLst>
                      <a:ext uri="{0D108BD9-81ED-4DB2-BD59-A6C34878D82A}">
                        <a16:rowId xmlns:a16="http://schemas.microsoft.com/office/drawing/2014/main" val="1871085377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313415" r="-125000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66667" t="-313415" r="-233333" b="-3658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24627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Graphing Polynomial Functions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10</a:t>
            </a:r>
            <a:endParaRPr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628900" y="5519870"/>
            <a:ext cx="3886200" cy="533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10: </a:t>
            </a:r>
            <a:r>
              <a:rPr lang="en-US" sz="2800" i="1" dirty="0"/>
              <a:t>h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 </a:t>
            </a:r>
            <a:r>
              <a:rPr lang="en-US" sz="2800" i="1" dirty="0"/>
              <a:t>x</a:t>
            </a:r>
            <a:r>
              <a:rPr lang="en-US" sz="1050" dirty="0"/>
              <a:t> </a:t>
            </a:r>
            <a:r>
              <a:rPr lang="en-US" sz="2800" baseline="30000" dirty="0"/>
              <a:t>4</a:t>
            </a:r>
            <a:r>
              <a:rPr lang="en-US" sz="2800" dirty="0"/>
              <a:t> − 1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4D8E9C-88A0-4C31-9118-A87D274E218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2037" y="1039945"/>
            <a:ext cx="4479925" cy="4479925"/>
          </a:xfrm>
        </p:spPr>
      </p:pic>
    </p:spTree>
    <p:extLst>
      <p:ext uri="{BB962C8B-B14F-4D97-AF65-F5344CB8AC3E}">
        <p14:creationId xmlns:p14="http://schemas.microsoft.com/office/powerpoint/2010/main" val="1888044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Constructing a Polynomial Function from a Graph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Find the polynomial of lowest possible degree that corresponds to the graph in Figure </a:t>
            </a:r>
            <a:r>
              <a:rPr lang="en-US" sz="2800" dirty="0"/>
              <a:t>11</a:t>
            </a:r>
            <a:r>
              <a:rPr sz="2800" dirty="0"/>
              <a:t>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0288324-C3D1-4E19-9EA3-1091D350E7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0" y="1929939"/>
            <a:ext cx="3749040" cy="3749040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Constructing a Polynomial Function from a Graph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>
              <a:defRPr sz="2800"/>
            </a:pPr>
            <a:r>
              <a:rPr sz="2800" dirty="0"/>
              <a:t>Let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r>
              <a:rPr sz="2800" dirty="0"/>
              <a:t> represent the polynomial to be found. The graph indicates that the zeros of</a:t>
            </a:r>
            <a:r>
              <a:rPr lang="en-US" sz="2800" dirty="0"/>
              <a:t> p</a:t>
            </a:r>
            <a:r>
              <a:rPr sz="2800" dirty="0"/>
              <a:t> are</a:t>
            </a:r>
            <a:r>
              <a:rPr lang="en-US" dirty="0"/>
              <a:t> − 2, 1,</a:t>
            </a:r>
            <a:r>
              <a:rPr sz="2800" dirty="0"/>
              <a:t> and</a:t>
            </a:r>
            <a:r>
              <a:rPr lang="en-US" sz="2800" dirty="0"/>
              <a:t> 2</a:t>
            </a:r>
            <a:r>
              <a:rPr sz="2800" dirty="0"/>
              <a:t>, so</a:t>
            </a:r>
            <a:r>
              <a:rPr lang="en-US" sz="2800" dirty="0"/>
              <a:t>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r>
              <a:rPr sz="2800" dirty="0"/>
              <a:t> must have factors of</a:t>
            </a:r>
            <a:r>
              <a:rPr lang="en-US" sz="2800" dirty="0"/>
              <a:t> (</a:t>
            </a:r>
            <a:r>
              <a:rPr lang="en-US" sz="2800" i="1" dirty="0"/>
              <a:t>x</a:t>
            </a:r>
            <a:r>
              <a:rPr lang="en-US" sz="2800" dirty="0"/>
              <a:t> + 2)</a:t>
            </a:r>
            <a:r>
              <a:rPr sz="2800" dirty="0"/>
              <a:t>,</a:t>
            </a:r>
            <a:r>
              <a:rPr lang="en-US" sz="2800" dirty="0"/>
              <a:t> (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dirty="0"/>
              <a:t>− 1)</a:t>
            </a:r>
            <a:r>
              <a:rPr sz="2800" dirty="0"/>
              <a:t>, and</a:t>
            </a:r>
            <a:r>
              <a:rPr lang="en-US" i="1" dirty="0">
                <a:latin typeface="Cambria Math" panose="02040503050406030204" pitchFamily="18" charset="0"/>
              </a:rPr>
              <a:t> 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dirty="0"/>
              <a:t>− 2)</a:t>
            </a:r>
            <a:r>
              <a:rPr sz="2800" dirty="0"/>
              <a:t>. In addition, </a:t>
            </a:r>
            <a:r>
              <a:rPr lang="en-US" sz="2800" i="1" dirty="0"/>
              <a:t>p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</a:t>
            </a:r>
            <a:r>
              <a:rPr sz="2800" dirty="0"/>
              <a:t> may have a constant factor </a:t>
            </a:r>
            <a:r>
              <a:rPr lang="en-US" sz="2800" i="1" dirty="0"/>
              <a:t>a</a:t>
            </a:r>
            <a:r>
              <a:rPr lang="en-US" dirty="0"/>
              <a:t>—</a:t>
            </a:r>
            <a:r>
              <a:rPr sz="2800" dirty="0"/>
              <a:t>in fact, we know </a:t>
            </a:r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sz="2800" dirty="0"/>
              <a:t>must be a negative number because the graph has the appearance of a cubic polynomial with a negative leading coefficient. So</a:t>
            </a:r>
            <a:r>
              <a:rPr lang="en-US" sz="2800" dirty="0"/>
              <a:t>,</a:t>
            </a:r>
            <a:r>
              <a:rPr sz="2800" dirty="0"/>
              <a:t> we know that</a:t>
            </a:r>
            <a:r>
              <a:rPr lang="en-US" sz="2800" dirty="0"/>
              <a:t>          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</a:t>
            </a:r>
            <a:r>
              <a:rPr lang="en-US" i="1" dirty="0"/>
              <a:t>a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+ 2)(</a:t>
            </a:r>
            <a:r>
              <a:rPr lang="en-US" i="1" dirty="0"/>
              <a:t>x</a:t>
            </a:r>
            <a:r>
              <a:rPr lang="en-US" dirty="0"/>
              <a:t> − 1)(</a:t>
            </a:r>
            <a:r>
              <a:rPr lang="en-US" i="1" dirty="0"/>
              <a:t>x</a:t>
            </a:r>
            <a:r>
              <a:rPr lang="en-US" dirty="0"/>
              <a:t> − 2)</a:t>
            </a:r>
            <a:r>
              <a:rPr sz="2800" dirty="0"/>
              <a:t>, with </a:t>
            </a:r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sz="2800" dirty="0"/>
              <a:t>still to be determined.</a:t>
            </a:r>
            <a:r>
              <a:rPr lang="en-US" sz="2800" dirty="0"/>
              <a:t> </a:t>
            </a:r>
            <a:endParaRPr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Constructing a Polynomial Function from a Graph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3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We can solve for</a:t>
                </a:r>
                <a:r>
                  <a:rPr lang="en-US" sz="2800" dirty="0"/>
                  <a:t> a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by noting that the graph has a </a:t>
                </a:r>
                <a:br>
                  <a:rPr lang="en-US" sz="2800" dirty="0"/>
                </a:br>
                <a:r>
                  <a:rPr lang="en-US" sz="2800" i="1" dirty="0"/>
                  <a:t>y</a:t>
                </a:r>
                <a:r>
                  <a:rPr sz="2800" dirty="0"/>
                  <a:t>-intercept at</a:t>
                </a:r>
                <a:r>
                  <a:rPr lang="en-US" sz="2800" dirty="0"/>
                  <a:t> (0, </a:t>
                </a:r>
                <a:r>
                  <a:rPr lang="en-US" dirty="0"/>
                  <a:t>−2)</a:t>
                </a:r>
                <a:r>
                  <a:rPr sz="2800" dirty="0"/>
                  <a:t>, so</a:t>
                </a:r>
              </a:p>
              <a:p>
                <a:pPr algn="ctr"/>
                <a:r>
                  <a:rPr dirty="0"/>
                  <a:t>​</a:t>
                </a:r>
                <a:endParaRPr lang="en-US" dirty="0"/>
              </a:p>
              <a:p>
                <a:pPr algn="ctr"/>
                <a:endParaRPr lang="en-US" sz="2800" dirty="0"/>
              </a:p>
              <a:p>
                <a:pPr algn="ctr"/>
                <a:endParaRPr lang="en-US" dirty="0"/>
              </a:p>
              <a:p>
                <a:pPr algn="ctr"/>
                <a:endParaRPr lang="en-US" sz="2800" dirty="0"/>
              </a:p>
              <a:p>
                <a:pPr algn="ctr"/>
                <a:endParaRPr sz="2800" dirty="0"/>
              </a:p>
              <a:p>
                <a:pPr algn="l">
                  <a:defRPr sz="2800"/>
                </a:pPr>
                <a:r>
                  <a:rPr sz="2800" dirty="0"/>
                  <a:t>Hence,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sz="2800" dirty="0"/>
                  <a:t> is the desired polynomial.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785760"/>
                  </p:ext>
                </p:extLst>
              </p:nvPr>
            </p:nvGraphicFramePr>
            <p:xfrm>
              <a:off x="2181606" y="2209800"/>
              <a:ext cx="4780788" cy="21752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970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36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473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𝑝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473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0+2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0−2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4734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4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=−2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04636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𝑎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/>
                            <a:t>.</a:t>
                          </a:r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43785760"/>
                  </p:ext>
                </p:extLst>
              </p:nvPr>
            </p:nvGraphicFramePr>
            <p:xfrm>
              <a:off x="2181606" y="2209800"/>
              <a:ext cx="4780788" cy="217525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69709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836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29276" b="-3560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12195" b="-3560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29276" b="-2518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110843" b="-2518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29276" b="-1548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213415" b="-15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31532" r="-29276" b="-144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41573" t="-231532" b="-144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8268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Definition: </a:t>
            </a:r>
            <a:r>
              <a:rPr dirty="0"/>
              <a:t>Polynomial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polynomial equation in one variable</a:t>
                </a:r>
                <a:r>
                  <a:rPr sz="2800" dirty="0"/>
                  <a:t>, say the variable</a:t>
                </a:r>
                <a:r>
                  <a:rPr lang="en-US" sz="2800" dirty="0"/>
                  <a:t> </a:t>
                </a:r>
                <a:r>
                  <a:rPr lang="en-US" sz="2800" i="1" dirty="0"/>
                  <a:t>x</a:t>
                </a:r>
                <a:r>
                  <a:rPr sz="2800" dirty="0"/>
                  <a:t>, is an equation that can be written in the form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/>
                  <a:t>, where</a:t>
                </a:r>
                <a:r>
                  <a:rPr lang="en-US" sz="2800" dirty="0"/>
                  <a:t> </a:t>
                </a:r>
                <a:r>
                  <a:rPr lang="en-US" sz="2800" i="1" dirty="0"/>
                  <a:t>n</a:t>
                </a:r>
                <a:r>
                  <a:rPr sz="2800" dirty="0"/>
                  <a:t> is a nonnegative integer and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1050" i="1" dirty="0"/>
                  <a:t> </a:t>
                </a:r>
                <a:r>
                  <a:rPr lang="en-US" sz="2800" i="1" baseline="-25000" dirty="0"/>
                  <a:t>n</a:t>
                </a:r>
                <a:r>
                  <a:rPr lang="en-US" sz="2800" dirty="0"/>
                  <a:t>, </a:t>
                </a:r>
                <a:r>
                  <a:rPr lang="en-US" sz="2800" i="1" dirty="0"/>
                  <a:t>a</a:t>
                </a:r>
                <a:r>
                  <a:rPr lang="en-US" sz="1050" i="1" dirty="0"/>
                  <a:t> </a:t>
                </a:r>
                <a:r>
                  <a:rPr lang="en-US" sz="2800" i="1" baseline="-25000" dirty="0"/>
                  <a:t>n</a:t>
                </a:r>
                <a:r>
                  <a:rPr lang="en-US" sz="2800" baseline="-25000" dirty="0"/>
                  <a:t>-1</a:t>
                </a:r>
                <a:r>
                  <a:rPr lang="en-US" sz="2800" dirty="0"/>
                  <a:t>, … , </a:t>
                </a:r>
                <a:r>
                  <a:rPr lang="en-US" sz="2800" i="1" dirty="0"/>
                  <a:t>a</a:t>
                </a:r>
                <a:r>
                  <a:rPr lang="en-US" sz="1050" dirty="0"/>
                  <a:t> 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, </a:t>
                </a:r>
                <a:r>
                  <a:rPr lang="en-US" sz="2800" i="1" dirty="0"/>
                  <a:t>a</a:t>
                </a:r>
                <a:r>
                  <a:rPr lang="en-US" sz="1050" dirty="0"/>
                  <a:t> </a:t>
                </a:r>
                <a:r>
                  <a:rPr lang="en-US" sz="2800" baseline="-25000" dirty="0"/>
                  <a:t>0</a:t>
                </a:r>
                <a:r>
                  <a:rPr sz="2800" dirty="0"/>
                  <a:t> are constants. Assuming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1050" i="1" dirty="0"/>
                  <a:t> </a:t>
                </a:r>
                <a:r>
                  <a:rPr lang="en-US" sz="2800" i="1" baseline="-25000" dirty="0"/>
                  <a:t>n</a:t>
                </a:r>
                <a:r>
                  <a:rPr lang="en-US" sz="2800" i="1" dirty="0"/>
                  <a:t> </a:t>
                </a:r>
                <a:r>
                  <a:rPr lang="en-US" sz="2800" dirty="0"/>
                  <a:t>≠ 0</a:t>
                </a:r>
                <a:r>
                  <a:rPr sz="2800" dirty="0"/>
                  <a:t>, we say such an equation is of </a:t>
                </a:r>
                <a:r>
                  <a:rPr sz="2800" b="1" dirty="0"/>
                  <a:t>degree</a:t>
                </a:r>
                <a:r>
                  <a:rPr sz="2800" dirty="0"/>
                  <a:t> </a:t>
                </a:r>
                <a:r>
                  <a:rPr lang="en-US" sz="2800" i="1" dirty="0"/>
                  <a:t>n</a:t>
                </a:r>
                <a:r>
                  <a:rPr lang="en-US" sz="2800" dirty="0"/>
                  <a:t> </a:t>
                </a:r>
                <a:r>
                  <a:rPr sz="2800" dirty="0"/>
                  <a:t>and call</a:t>
                </a:r>
                <a:r>
                  <a:rPr lang="en-US" sz="2800" dirty="0"/>
                  <a:t> </a:t>
                </a:r>
                <a:r>
                  <a:rPr lang="en-US" i="1" dirty="0"/>
                  <a:t>a</a:t>
                </a:r>
                <a:r>
                  <a:rPr lang="en-US" sz="1050" i="1" dirty="0"/>
                  <a:t> </a:t>
                </a:r>
                <a:r>
                  <a:rPr lang="en-US" i="1" baseline="-25000" dirty="0"/>
                  <a:t>n</a:t>
                </a:r>
                <a:r>
                  <a:rPr sz="2800" dirty="0"/>
                  <a:t> the </a:t>
                </a:r>
                <a:r>
                  <a:rPr sz="2800" b="1" dirty="0"/>
                  <a:t>leading coefficient</a:t>
                </a:r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1: Solutions of Polynomial Equations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IN" sz="2800" dirty="0"/>
                  <a:t>Verify that the given values of </a:t>
                </a:r>
                <a:r>
                  <a:rPr lang="en-IN" sz="2800" i="1" dirty="0"/>
                  <a:t>x</a:t>
                </a:r>
                <a:r>
                  <a:rPr lang="en-IN" sz="2800" dirty="0"/>
                  <a:t> solve the corresponding polynomial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IN" dirty="0"/>
                  <a:t>​</a:t>
                </a:r>
                <a14:m>
                  <m:oMath xmlns:m="http://schemas.openxmlformats.org/officeDocument/2006/math">
                    <m:r>
                      <a:rPr lang="en-IN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ar-AE" sz="2800" dirty="0"/>
                  <a:t>;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ar-AE"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 b="0" i="0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ar-AE" sz="2800" dirty="0"/>
                  <a:t>;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Note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B838CA-D059-3CA0-7EAB-B723574D2D2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295400"/>
            <a:ext cx="8229600" cy="99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r>
              <a:rPr lang="en-US" sz="2800" dirty="0"/>
              <a:t>When verifying a zero, there is no need to rewrite the equation in the form of the definition.</a:t>
            </a: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Solutions of Polynomial Equations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2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58899320"/>
                  </p:ext>
                </p:extLst>
              </p:nvPr>
            </p:nvGraphicFramePr>
            <p:xfrm>
              <a:off x="457200" y="1548939"/>
              <a:ext cx="8229600" cy="2255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12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 </a:t>
                          </a:r>
                          <a:r>
                            <a:rPr lang="en-US" sz="2000" b="0" i="1" dirty="0"/>
                            <a:t>x</a:t>
                          </a:r>
                          <a:r>
                            <a:rPr lang="en-US" sz="2000" b="0" dirty="0"/>
                            <a:t> = 4 </a:t>
                          </a:r>
                          <a:r>
                            <a:rPr sz="2000" b="0" dirty="0"/>
                            <a:t>throughout the equation.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</m:t>
                              </m:r>
                              <m:r>
                                <a:rPr sz="2800">
                                  <a:latin typeface="Cambria Math"/>
                                </a:rPr>
                                <m:t>12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96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64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≟</m:t>
                              </m:r>
                              <m:r>
                                <a:rPr sz="2800">
                                  <a:latin typeface="Cambria Math"/>
                                </a:rPr>
                                <m:t>12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20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32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This is a true statement, so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is a solution.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58899320"/>
                  </p:ext>
                </p:extLst>
              </p:nvPr>
            </p:nvGraphicFramePr>
            <p:xfrm>
              <a:off x="457200" y="1548939"/>
              <a:ext cx="8229600" cy="2255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590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581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588" r="-217647" b="-35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10588" r="-174481" b="-35647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Substitute </a:t>
                          </a:r>
                          <a:r>
                            <a:rPr lang="en-US" sz="2000" b="0" i="1" dirty="0"/>
                            <a:t>x</a:t>
                          </a:r>
                          <a:r>
                            <a:rPr lang="en-US" sz="2000" b="0" dirty="0"/>
                            <a:t> = 4 </a:t>
                          </a:r>
                          <a:r>
                            <a:rPr sz="2000" b="0" dirty="0"/>
                            <a:t>throughout the equation.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10588" r="-217647" b="-25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110588" r="-174481" b="-2564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8140" r="-217647" b="-15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208140" r="-174481" b="-1534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800" dirty="0"/>
                            <a:t>​</a:t>
                          </a:r>
                          <a:r>
                            <a:rPr sz="2800" dirty="0">
                              <a:latin typeface="Cambria Math"/>
                            </a:rPr>
                            <a:t>32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6113" t="-230435" r="-174481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This is a true statement, so </a:t>
                          </a:r>
                          <a:r>
                            <a:rPr sz="2000" b="0" dirty="0">
                              <a:latin typeface="Cambria Math"/>
                            </a:rPr>
                            <a:t>4</a:t>
                          </a:r>
                          <a:r>
                            <a:rPr sz="2000" b="0" dirty="0"/>
                            <a:t> is a solution.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152B5-5610-662F-0F0A-52272FA23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DE5AC-B898-8A6B-1D0E-A9DFC7A8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1: Solutions of Polynomial Equations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3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21331-BC8B-6527-708F-E61885933E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77F3C7A-95E2-28E8-66CA-A236D7EC0A5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00235184"/>
                  </p:ext>
                </p:extLst>
              </p:nvPr>
            </p:nvGraphicFramePr>
            <p:xfrm>
              <a:off x="457200" y="1524000"/>
              <a:ext cx="8381999" cy="25699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0979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indent="0" algn="r">
                            <a:buFont typeface="+mj-lt"/>
                            <a:buNone/>
                            <a:defRPr sz="18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2800" smtClean="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lang="en-US" sz="2000" b="0" dirty="0"/>
                            <a:t>Substitute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b="0" i="1" dirty="0"/>
                            <a:t>x</a:t>
                          </a:r>
                          <a:r>
                            <a:rPr lang="en-US" sz="2000" b="0" dirty="0"/>
                            <a:t> = </a:t>
                          </a:r>
                          <a:r>
                            <a:rPr lang="en-US" sz="2000" b="0" i="0" dirty="0"/>
                            <a:t>−1 </a:t>
                          </a:r>
                          <a:r>
                            <a:rPr lang="en-US" sz="2000" b="0" dirty="0"/>
                            <a:t>in the equation.</a:t>
                          </a:r>
                          <a:endParaRPr sz="2000" b="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6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800" b="0" i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</m:sSup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>
                                  <a:latin typeface="Cambria Math"/>
                                </a:rPr>
                                <m:t>≟</m:t>
                              </m:r>
                              <m:sSup>
                                <m:sSupPr>
                                  <m:ctrlPr>
                                    <a:rPr lang="ar-A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800" b="0" i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8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ar-AE" sz="2800" b="0" i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d>
                                    <m:dPr>
                                      <m:ctrlPr>
                                        <a:rPr lang="ar-A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800" b="0" i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 sz="2800" b="0" i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1564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lang="en-IN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IN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80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IN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IN" sz="2800">
                                  <a:latin typeface="Cambria Math"/>
                                </a:rPr>
                                <m:t>≟</m:t>
                              </m:r>
                              <m:r>
                                <a:rPr lang="en-IN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IN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sz="2800" dirty="0"/>
                            <a:t>​</a:t>
                          </a:r>
                          <a:r>
                            <a:rPr lang="en-IN" sz="2800" dirty="0">
                              <a:latin typeface="Cambria Math"/>
                            </a:rPr>
                            <a:t>3</a:t>
                          </a:r>
                          <a:endParaRPr sz="2800" dirty="0">
                            <a:latin typeface="Cambria Math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IN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We arrive at a </a:t>
                          </a:r>
                          <a:r>
                            <a:rPr sz="2000" b="0" dirty="0"/>
                            <a:t>true statement, so </a:t>
                          </a:r>
                          <a:r>
                            <a:rPr lang="en-US" sz="2000" b="0" i="0" dirty="0"/>
                            <a:t>−1</a:t>
                          </a:r>
                          <a:r>
                            <a:rPr sz="2000" b="0" dirty="0"/>
                            <a:t> is a solution.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77F3C7A-95E2-28E8-66CA-A236D7EC0A5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00235184"/>
                  </p:ext>
                </p:extLst>
              </p:nvPr>
            </p:nvGraphicFramePr>
            <p:xfrm>
              <a:off x="457200" y="1524000"/>
              <a:ext cx="8381999" cy="25699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9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0979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2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89474" b="-4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290" r="-67286" b="-411628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2"/>
                          <a:stretch>
                            <a:fillRect l="-279834" b="-1558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29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00000" r="-189474" b="-3116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290" t="-100000" r="-67286" b="-31162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02353" r="-189474" b="-2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290" t="-202353" r="-67286" b="-21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000" b="0" dirty="0"/>
                            <a:t>Simplify both sides.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55758" r="-189474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290" t="-155758" r="-67286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We arrive at a </a:t>
                          </a:r>
                          <a:r>
                            <a:rPr sz="2000" b="0" dirty="0"/>
                            <a:t>true statement, so </a:t>
                          </a:r>
                          <a:r>
                            <a:rPr lang="en-US" sz="2000" b="0" i="0" dirty="0"/>
                            <a:t>−1</a:t>
                          </a:r>
                          <a:r>
                            <a:rPr sz="2000" b="0" dirty="0"/>
                            <a:t> is a solution.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5943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8FA9-368E-3EF8-4DCD-0AEF46E9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Technology: Finding Zeros of Polynomials</a:t>
            </a:r>
            <a:r>
              <a:rPr lang="en-US" sz="3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1</a:t>
            </a:r>
            <a:endParaRPr lang="en-IN" sz="3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A6C8AD-5BBB-C286-6F56-E55148E0085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229600" cy="3352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r>
              <a:rPr lang="en-US" sz="2800" dirty="0"/>
              <a:t>The same method that is used to find the </a:t>
            </a:r>
            <a:r>
              <a:rPr lang="en-US" sz="2800" i="1" dirty="0"/>
              <a:t>x</a:t>
            </a:r>
            <a:r>
              <a:rPr lang="en-US" sz="2800" dirty="0"/>
              <a:t>-intercept of a linear function can be used to find the </a:t>
            </a:r>
            <a:r>
              <a:rPr lang="en-US" sz="2800" i="1" dirty="0"/>
              <a:t>x</a:t>
            </a:r>
            <a:r>
              <a:rPr lang="en-US" sz="2800" dirty="0"/>
              <a:t>-intercepts, or zeros, of any function graphed on a TI-84 Plus. The main difference is that with linear functions, there can be no more than one zero, but other functions might have more. Consider the graph of the function            </a:t>
            </a:r>
            <a:r>
              <a:rPr lang="en-US" sz="2800" i="1" dirty="0"/>
              <a:t>f</a:t>
            </a:r>
            <a:r>
              <a:rPr lang="en-US" sz="2800" dirty="0"/>
              <a:t>(</a:t>
            </a:r>
            <a:r>
              <a:rPr lang="en-US" sz="2800" i="1" dirty="0"/>
              <a:t>x</a:t>
            </a:r>
            <a:r>
              <a:rPr lang="en-US" sz="2800" dirty="0"/>
              <a:t>) = </a:t>
            </a:r>
            <a:r>
              <a:rPr lang="en-US" sz="2800" i="1" dirty="0"/>
              <a:t>x</a:t>
            </a:r>
            <a:r>
              <a:rPr lang="en-US" sz="1050" dirty="0"/>
              <a:t> </a:t>
            </a:r>
            <a:r>
              <a:rPr lang="en-US" sz="2800" baseline="30000" dirty="0"/>
              <a:t>2</a:t>
            </a:r>
            <a:r>
              <a:rPr lang="en-US" sz="2800" dirty="0"/>
              <a:t> + 4</a:t>
            </a:r>
            <a:r>
              <a:rPr lang="en-US" sz="2800" i="1" dirty="0"/>
              <a:t>x</a:t>
            </a:r>
            <a:r>
              <a:rPr lang="en-US" sz="2800" dirty="0"/>
              <a:t> − 6.</a:t>
            </a:r>
          </a:p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02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3CE320-AD9E-7D85-17C3-966EB040D04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143000"/>
            <a:ext cx="8229600" cy="4800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hangingPunct="0">
              <a:buNone/>
              <a:tabLst>
                <a:tab pos="520700" algn="l"/>
                <a:tab pos="977900" algn="l"/>
              </a:tabLst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701C2-A7EC-5E29-6B0D-86EC1DC77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Technology: Finding Zeros of Polynomials</a:t>
            </a:r>
            <a:r>
              <a:rPr lang="en-US" sz="3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—Slide 2</a:t>
            </a:r>
            <a:endParaRPr lang="en-IN" sz="3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9A0CA-76C4-F645-F99C-2B3677500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0" y="1219200"/>
            <a:ext cx="3168000" cy="244781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7FF96CA-143A-38D1-09FD-4A279CD4F6C7}"/>
              </a:ext>
            </a:extLst>
          </p:cNvPr>
          <p:cNvSpPr txBox="1">
            <a:spLocks/>
          </p:cNvSpPr>
          <p:nvPr/>
        </p:nvSpPr>
        <p:spPr>
          <a:xfrm>
            <a:off x="3549600" y="3780725"/>
            <a:ext cx="18288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A8485-809E-539D-EEFC-C62DF4ACA9D0}"/>
              </a:ext>
            </a:extLst>
          </p:cNvPr>
          <p:cNvSpPr txBox="1"/>
          <p:nvPr/>
        </p:nvSpPr>
        <p:spPr>
          <a:xfrm>
            <a:off x="457200" y="4203918"/>
            <a:ext cx="82296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We can see that there are two zeros that appear to be located near </a:t>
            </a:r>
            <a:r>
              <a:rPr lang="en-US" sz="2800" i="1" dirty="0"/>
              <a:t>x </a:t>
            </a:r>
            <a:r>
              <a:rPr lang="en-US" sz="2800" dirty="0"/>
              <a:t>=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</a:t>
            </a:r>
            <a:r>
              <a:rPr lang="en-US" sz="2800" dirty="0"/>
              <a:t>5 and </a:t>
            </a:r>
            <a:r>
              <a:rPr lang="en-US" sz="2800" i="1" dirty="0"/>
              <a:t>x </a:t>
            </a:r>
            <a:r>
              <a:rPr lang="en-US" sz="2800" dirty="0"/>
              <a:t>= 1. To check more accurately, press </a:t>
            </a:r>
            <a:r>
              <a:rPr lang="en-US" sz="2800" dirty="0">
                <a:latin typeface="Ti86pc" panose="020B0609020003040203" pitchFamily="49" charset="0"/>
              </a:rPr>
              <a:t>2nd</a:t>
            </a:r>
            <a:r>
              <a:rPr lang="en-US" sz="2800" dirty="0"/>
              <a:t> </a:t>
            </a:r>
            <a:r>
              <a:rPr lang="en-US" sz="2800" cap="all" dirty="0">
                <a:latin typeface="Ti86pc" panose="020B0609020003040203" pitchFamily="49" charset="0"/>
              </a:rPr>
              <a:t>trace</a:t>
            </a:r>
            <a:r>
              <a:rPr lang="en-US" sz="2800" dirty="0"/>
              <a:t> to access the </a:t>
            </a:r>
            <a:r>
              <a:rPr lang="en-US" sz="2800" dirty="0">
                <a:latin typeface="Ti86pc" panose="020B0609020003040203" pitchFamily="49" charset="0"/>
              </a:rPr>
              <a:t>CALC</a:t>
            </a:r>
            <a:r>
              <a:rPr lang="en-US" sz="2800" dirty="0"/>
              <a:t> menu, then select </a:t>
            </a:r>
            <a:r>
              <a:rPr lang="en-US" sz="2800" dirty="0">
                <a:latin typeface="Ti86pc" panose="020B0609020003040203" pitchFamily="49" charset="0"/>
              </a:rPr>
              <a:t>zero</a:t>
            </a:r>
            <a:r>
              <a:rPr lang="en-US" sz="2800" dirty="0"/>
              <a:t>.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129225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1841</Words>
  <Application>Microsoft Office PowerPoint</Application>
  <PresentationFormat>On-screen Show (4:3)</PresentationFormat>
  <Paragraphs>165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Cambria Math</vt:lpstr>
      <vt:lpstr>Arial</vt:lpstr>
      <vt:lpstr>Calibri</vt:lpstr>
      <vt:lpstr>Ti86pc</vt:lpstr>
      <vt:lpstr>Courier New</vt:lpstr>
      <vt:lpstr>Office Theme</vt:lpstr>
      <vt:lpstr>Section 1.R.7</vt:lpstr>
      <vt:lpstr>Definition: Zeros of a Polynomial</vt:lpstr>
      <vt:lpstr>Definition: Polynomial Equations</vt:lpstr>
      <vt:lpstr>Example 1: Solutions of Polynomial Equations—Slide 1</vt:lpstr>
      <vt:lpstr>Note 1</vt:lpstr>
      <vt:lpstr>Example 1: Solutions of Polynomial Equations—Slide 2</vt:lpstr>
      <vt:lpstr>Example 1: Solutions of Polynomial Equations—Slide 3</vt:lpstr>
      <vt:lpstr>Technology: Finding Zeros of Polynomials—Slide 1</vt:lpstr>
      <vt:lpstr>Technology: Finding Zeros of Polynomials—Slide 2</vt:lpstr>
      <vt:lpstr>Technology: Finding Zeros of Polynomials—Slide 3</vt:lpstr>
      <vt:lpstr>Technology: Finding Zeros of Polynomials—Slide 4</vt:lpstr>
      <vt:lpstr>Technology: Finding Zeros of Polynomials—Slide 5</vt:lpstr>
      <vt:lpstr>Properties: Behavior of Polynomials as x → ±∞—Slide 1</vt:lpstr>
      <vt:lpstr>Properties: Behavior of Polynomials as x → ±∞—Slide 2</vt:lpstr>
      <vt:lpstr>Properties: Behavior of Polynomials as x → ±∞—Slide 3</vt:lpstr>
      <vt:lpstr>Example 2: Graphing Polynomial Functions—Slide 1</vt:lpstr>
      <vt:lpstr>Note 2</vt:lpstr>
      <vt:lpstr>Example 2: Graphing Polynomial Functions—Slide 2</vt:lpstr>
      <vt:lpstr>Example 2: Graphing Polynomial Functions—Slide 3</vt:lpstr>
      <vt:lpstr>Example 2: Graphing Polynomial Functions—Slide 4</vt:lpstr>
      <vt:lpstr>Example 2: Graphing Polynomial Functions—Slide 5</vt:lpstr>
      <vt:lpstr>Example 2: Graphing Polynomial Functions—Slide 6</vt:lpstr>
      <vt:lpstr>Example 2: Graphing Polynomial Functions—Slide 7</vt:lpstr>
      <vt:lpstr>Example 2: Graphing Polynomial Functions—Slide 8</vt:lpstr>
      <vt:lpstr>Example 2: Graphing Polynomial Functions—Slide 9</vt:lpstr>
      <vt:lpstr>Example 2: Graphing Polynomial Functions—Slide 10</vt:lpstr>
      <vt:lpstr>Example 3: Constructing a Polynomial Function from a Graph—Slide 1</vt:lpstr>
      <vt:lpstr>Example 3: Constructing a Polynomial Function from a Graph—Slide 2</vt:lpstr>
      <vt:lpstr>Example 3: Constructing a Polynomial Function from a Graph—Slide 3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Calculus with Early Transcendentals Plus Integrated Review, 2nd Edition</dc:title>
  <dc:creator>Hawkes Learning</dc:creator>
  <cp:lastModifiedBy>Marvin Glover</cp:lastModifiedBy>
  <cp:revision>244</cp:revision>
  <dcterms:created xsi:type="dcterms:W3CDTF">2013-04-26T14:43:13Z</dcterms:created>
  <dcterms:modified xsi:type="dcterms:W3CDTF">2025-06-17T17:23:59Z</dcterms:modified>
</cp:coreProperties>
</file>