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86" r:id="rId15"/>
    <p:sldId id="279" r:id="rId16"/>
    <p:sldId id="280" r:id="rId17"/>
    <p:sldId id="281" r:id="rId18"/>
    <p:sldId id="285" r:id="rId19"/>
    <p:sldId id="282" r:id="rId20"/>
    <p:sldId id="283" r:id="rId21"/>
    <p:sldId id="284" r:id="rId2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Ti86pc" panose="020B0609020003040203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Power Functions and Other Common Functions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</a:t>
            </a:r>
            <a:r>
              <a:rPr dirty="0"/>
              <a:t>.</a:t>
            </a:r>
            <a:r>
              <a:rPr lang="en-US" dirty="0"/>
              <a:t>R.6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−n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7: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  <a:blipFill>
                <a:blip r:embed="rId3"/>
                <a:stretch>
                  <a:fillRect t="-7229" b="-9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EE035C-992B-4773-8C71-7CF25CF03F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937" y="1029287"/>
            <a:ext cx="4556125" cy="4556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100" dirty="0"/>
              <a:t>Example 3: The Absolute Value Function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sz="3100" dirty="0"/>
              <a:t>Example 3: The Absolute Value Function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of </a:t>
                </a:r>
                <a:r>
                  <a:rPr lang="en-US" sz="2800" i="1" dirty="0"/>
                  <a:t>f</a:t>
                </a:r>
                <a:r>
                  <a:rPr lang="en-US" sz="2800" dirty="0"/>
                  <a:t> will be a vertically stretched version of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reflected over the </a:t>
                </a:r>
                <a:r>
                  <a:rPr lang="en-US" sz="2800" i="1" dirty="0"/>
                  <a:t>x</a:t>
                </a:r>
                <a:r>
                  <a:rPr lang="en-US" sz="2800" dirty="0"/>
                  <a:t>-axis. As always, we can plot a few points to verify that our reasoning is correct. In Figure 11, we have plotted the values of</a:t>
                </a: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(−4)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f</a:t>
                </a:r>
                <a:r>
                  <a:rPr lang="en-US" sz="2800" dirty="0"/>
                  <a:t>(2)</a:t>
                </a:r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sz="3100" dirty="0"/>
              <a:t>Example 3: The Absolute Value Function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5FE5F-DC7F-4B2B-8DC5-6D9D53B4FC1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  <a:blipFill>
                <a:blip r:embed="rId4"/>
                <a:stretch>
                  <a:fillRect l="-2560" t="-9574" b="-212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8F25-BFC2-FB03-4B67-310F726D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Technology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3F667-7B71-D9C8-9CD7-4B1F9B7007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472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To graph an absolute value function, press </a:t>
            </a:r>
            <a:r>
              <a:rPr lang="en-US" sz="2800" dirty="0">
                <a:latin typeface="Ti86pc" panose="020B0609020003040203" pitchFamily="49" charset="0"/>
              </a:rPr>
              <a:t>Y=</a:t>
            </a:r>
            <a:r>
              <a:rPr lang="en-US" sz="2800" dirty="0"/>
              <a:t>. To enter the absolute value, press </a:t>
            </a:r>
            <a:r>
              <a:rPr lang="en-US" sz="2800" cap="all" dirty="0">
                <a:latin typeface="Ti86pc" panose="020B0609020003040203" pitchFamily="49" charset="0"/>
              </a:rPr>
              <a:t>math</a:t>
            </a:r>
            <a:r>
              <a:rPr lang="en-US" sz="2800" dirty="0"/>
              <a:t> and then use the right arrow to select </a:t>
            </a:r>
            <a:r>
              <a:rPr lang="en-US" sz="2800" cap="all" dirty="0">
                <a:latin typeface="Ti86pc" panose="020B0609020003040203" pitchFamily="49" charset="0"/>
              </a:rPr>
              <a:t>NUM</a:t>
            </a:r>
            <a:r>
              <a:rPr lang="en-US" sz="2800" dirty="0"/>
              <a:t>. Select </a:t>
            </a:r>
            <a:r>
              <a:rPr lang="en-US" sz="2800" dirty="0">
                <a:latin typeface="Ti86pc" panose="020B0609020003040203" pitchFamily="49" charset="0"/>
              </a:rPr>
              <a:t>abs(</a:t>
            </a:r>
            <a:r>
              <a:rPr lang="en-US" sz="2800" dirty="0"/>
              <a:t>. The absolute value symbol will appear in your equation.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58D8-BD4F-0E7A-E646-BC82D9C0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219200"/>
            <a:ext cx="3543300" cy="27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The Greatest Integer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greatest integer function,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is a function commonly encountered in computer science applications. It is defined as follows: the </a:t>
                </a:r>
                <a:r>
                  <a:rPr b="1" dirty="0"/>
                  <a:t>greatest integer of</a:t>
                </a:r>
                <a:r>
                  <a:rPr sz="2800" b="1" dirty="0"/>
                  <a:t> </a:t>
                </a:r>
                <a:r>
                  <a:rPr lang="en-US" sz="2800" i="1" dirty="0"/>
                  <a:t>x</a:t>
                </a:r>
                <a:r>
                  <a:rPr sz="2800" dirty="0"/>
                  <a:t> is the largest integer less than or equal to </a:t>
                </a:r>
                <a:r>
                  <a:rPr lang="en-US" sz="2800" i="1" dirty="0"/>
                  <a:t>x</a:t>
                </a:r>
                <a:r>
                  <a:rPr sz="2800" dirty="0"/>
                  <a:t>. For instance,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(note that </a:t>
                </a:r>
                <a:r>
                  <a:rPr lang="en-US" dirty="0"/>
                  <a:t>−3 </a:t>
                </a:r>
                <a:r>
                  <a:rPr sz="2800" dirty="0"/>
                  <a:t>is the largest integer to the left of </a:t>
                </a:r>
                <a:r>
                  <a:rPr lang="en-US" dirty="0"/>
                  <a:t>−2.9 </a:t>
                </a:r>
                <a:r>
                  <a:rPr sz="2800" dirty="0"/>
                  <a:t>on the real number line).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Piecewise-Defined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piecewise-defined function</a:t>
            </a:r>
            <a:r>
              <a:rPr sz="2800" dirty="0"/>
              <a:t> is a function defined in terms of two or more formulas, each valid for its own unique portion of the real number line. In evaluating a piecewise-defined function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sz="2800" dirty="0"/>
              <a:t> at a certain value </a:t>
            </a:r>
            <a:r>
              <a:rPr lang="en-US" sz="2800" dirty="0"/>
              <a:t>of </a:t>
            </a:r>
            <a:r>
              <a:rPr lang="en-US" sz="2800" i="1" dirty="0"/>
              <a:t>x</a:t>
            </a:r>
            <a:r>
              <a:rPr sz="2800" dirty="0"/>
              <a:t>, it is important to correctly identify which formula is valid for that particular value.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Piecewise-Defined Function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14B60C2-9DAC-0960-68D0-776F5FD65C2F}"/>
              </a:ext>
            </a:extLst>
          </p:cNvPr>
          <p:cNvSpPr txBox="1">
            <a:spLocks noChangeArrowheads="1"/>
          </p:cNvSpPr>
          <p:nvPr/>
        </p:nvSpPr>
        <p:spPr>
          <a:xfrm>
            <a:off x="475891" y="1143000"/>
            <a:ext cx="82296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Always pay close attention to the boundary points of each interval. Remember that only one rule applies at each point.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function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is a piecewise-defined function with different formula</a:t>
                </a:r>
                <a:r>
                  <a:rPr lang="en-US" sz="2800" dirty="0"/>
                  <a:t>s</a:t>
                </a:r>
                <a:r>
                  <a:rPr sz="2800" dirty="0"/>
                  <a:t> for two </a:t>
                </a:r>
                <a:r>
                  <a:rPr lang="en-US" sz="2800" dirty="0"/>
                  <a:t>separate </a:t>
                </a:r>
                <a:r>
                  <a:rPr sz="2800" dirty="0"/>
                  <a:t>intervals. To graph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, graph each portion separately, making sure that each formula is applied only on the appropriate interval.</a:t>
                </a:r>
              </a:p>
              <a:p>
                <a:pPr>
                  <a:defRPr sz="2800"/>
                </a:pPr>
                <a:r>
                  <a:rPr sz="2800" dirty="0"/>
                  <a:t>The function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is a linear function on the interval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a quadratic function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complete graph appears </a:t>
                </a:r>
                <a:r>
                  <a:rPr lang="en-US" sz="2800" dirty="0"/>
                  <a:t>in Figure 13</a:t>
                </a:r>
                <a:r>
                  <a:rPr sz="2800" dirty="0"/>
                  <a:t>, with the points</a:t>
                </a: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(−4) = 6 </a:t>
                </a:r>
                <a:r>
                  <a:rPr sz="2800" dirty="0"/>
                  <a:t>and </a:t>
                </a:r>
                <a:r>
                  <a:rPr lang="en-US" sz="2800" i="1" dirty="0"/>
                  <a:t>f</a:t>
                </a:r>
                <a:r>
                  <a:rPr lang="en-US" sz="2800" dirty="0"/>
                  <a:t>(2) = 4 </a:t>
                </a:r>
                <a:r>
                  <a:rPr sz="2800" dirty="0"/>
                  <a:t>noted in particular.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Power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power function</a:t>
            </a:r>
            <a:r>
              <a:rPr sz="2800" dirty="0"/>
              <a:t> is a function of the form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a</a:t>
            </a:r>
            <a:r>
              <a:rPr lang="en-US" sz="1050" dirty="0"/>
              <a:t> </a:t>
            </a:r>
            <a:r>
              <a:rPr lang="en-US" sz="2800" i="1" baseline="30000" dirty="0"/>
              <a:t>r</a:t>
            </a:r>
            <a:r>
              <a:rPr sz="2800" dirty="0"/>
              <a:t>, where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r</a:t>
            </a:r>
            <a:r>
              <a:rPr sz="2800" dirty="0"/>
              <a:t> and are real numbers.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7B890-767E-464F-9F58-3D60E362FD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2381250" y="5523424"/>
            <a:ext cx="43815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800"/>
            </a:pPr>
            <a:r>
              <a:rPr lang="en-US" sz="2800" dirty="0"/>
              <a:t>Figure 13: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ar-AE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Note the use of a closed circle at </a:t>
            </a:r>
            <a:r>
              <a:rPr lang="en-US" dirty="0"/>
              <a:t>(−1, 0)</a:t>
            </a:r>
            <a:r>
              <a:rPr sz="2800" dirty="0"/>
              <a:t> to emphasize that this point is part of the graph and the use of an open circle at</a:t>
            </a:r>
            <a:r>
              <a:rPr lang="en-US" dirty="0"/>
              <a:t> (−1, 1)</a:t>
            </a:r>
            <a:r>
              <a:rPr sz="2800" dirty="0"/>
              <a:t> to indicate that this point is not part of the graph. That is, the value of</a:t>
            </a:r>
            <a:r>
              <a:rPr lang="en-US" sz="2800" dirty="0"/>
              <a:t> </a:t>
            </a:r>
            <a:r>
              <a:rPr lang="en-US" i="1" dirty="0"/>
              <a:t>f</a:t>
            </a:r>
            <a:r>
              <a:rPr lang="en-US" dirty="0"/>
              <a:t>(−1)</a:t>
            </a:r>
            <a:r>
              <a:rPr sz="2800" dirty="0"/>
              <a:t> is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, not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Power Functions of the Form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:r>
                  <a:rPr lang="en-US" sz="2800" i="1" dirty="0"/>
                  <a:t>f</a:t>
                </a:r>
                <a:r>
                  <a:rPr lang="en-US" sz="2800" dirty="0"/>
                  <a:t> </a:t>
                </a:r>
                <a:r>
                  <a:rPr sz="2800" dirty="0"/>
                  <a:t>will have the same basic shape as the function</a:t>
                </a:r>
                <a:r>
                  <a:rPr lang="en-US" sz="2800" dirty="0"/>
                  <a:t> </a:t>
                </a:r>
                <a:r>
                  <a:rPr lang="en-US" sz="2800" i="1" dirty="0"/>
                  <a:t>x</a:t>
                </a:r>
                <a:r>
                  <a:rPr lang="en-US" sz="1050" dirty="0"/>
                  <a:t> </a:t>
                </a:r>
                <a:r>
                  <a:rPr lang="en-US" sz="2800" baseline="30000" dirty="0"/>
                  <a:t>4</a:t>
                </a:r>
                <a:r>
                  <a:rPr sz="2800" dirty="0"/>
                  <a:t>, but compressed vertically because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To make the sketch more accurate, calculate the coordinates of a few points on the graph. </a:t>
                </a:r>
                <a:r>
                  <a:rPr lang="en-US" sz="2800" dirty="0"/>
                  <a:t>Figure 1 </a:t>
                </a:r>
                <a:r>
                  <a:rPr sz="2800" dirty="0"/>
                  <a:t>illustrates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3006D-0B7B-4F1C-A25C-541AB74BB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300" y="1049119"/>
            <a:ext cx="4343400" cy="43434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3: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  <a:blipFill>
                <a:blip r:embed="rId5"/>
                <a:stretch>
                  <a:fillRect l="-615" t="-1887" b="-66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We know that the function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sz="2800" dirty="0"/>
              <a:t> will have the same shape as the function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1050" i="1" dirty="0"/>
              <a:t> </a:t>
            </a:r>
            <a:r>
              <a:rPr lang="en-US" sz="2800" baseline="30000" dirty="0"/>
              <a:t>3</a:t>
            </a:r>
            <a:r>
              <a:rPr sz="2800" dirty="0"/>
              <a:t>, but reflected over the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sz="2800" dirty="0"/>
              <a:t>-axis because of the factor of </a:t>
            </a:r>
            <a:r>
              <a:rPr lang="en-US" sz="2800" dirty="0"/>
              <a:t>−1</a:t>
            </a:r>
            <a:r>
              <a:rPr sz="2800" dirty="0"/>
              <a:t>. The graph </a:t>
            </a:r>
            <a:r>
              <a:rPr lang="en-US" sz="2800" dirty="0"/>
              <a:t>in Figure 4</a:t>
            </a:r>
            <a:r>
              <a:rPr sz="2800" dirty="0"/>
              <a:t> illustrates this.</a:t>
            </a:r>
          </a:p>
          <a:p>
            <a:pPr marL="512064">
              <a:defRPr sz="2800"/>
            </a:pPr>
            <a:r>
              <a:rPr dirty="0"/>
              <a:t>​</a:t>
            </a:r>
            <a:r>
              <a:rPr sz="2800" dirty="0"/>
              <a:t>We also plot a few points on the graph of</a:t>
            </a:r>
            <a:r>
              <a:rPr lang="en-US" sz="2800" dirty="0"/>
              <a:t> </a:t>
            </a:r>
            <a:r>
              <a:rPr lang="en-US" i="1" dirty="0"/>
              <a:t>g</a:t>
            </a:r>
            <a:r>
              <a:rPr sz="2800" dirty="0"/>
              <a:t>, namely </a:t>
            </a:r>
            <a:r>
              <a:rPr lang="en-US" dirty="0"/>
              <a:t>(−1, 1)</a:t>
            </a:r>
            <a:r>
              <a:rPr sz="2800" dirty="0"/>
              <a:t> and </a:t>
            </a:r>
            <a:r>
              <a:rPr lang="en-US" dirty="0"/>
              <a:t>(1, −1)</a:t>
            </a:r>
            <a:r>
              <a:rPr sz="2800" dirty="0"/>
              <a:t>, as a check.</a:t>
            </a:r>
          </a:p>
          <a:p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5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DDD2C-22F2-4326-B8A9-C304C321E8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2895600" y="5561524"/>
            <a:ext cx="3352800" cy="49471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dirty="0"/>
              <a:t>Figure 4: </a:t>
            </a:r>
            <a:r>
              <a:rPr lang="en-US" sz="5100" i="1" dirty="0"/>
              <a:t>g</a:t>
            </a:r>
            <a:r>
              <a:rPr lang="en-US" sz="5100" dirty="0"/>
              <a:t>(</a:t>
            </a:r>
            <a:r>
              <a:rPr lang="en-US" sz="5100" i="1" dirty="0"/>
              <a:t>x</a:t>
            </a:r>
            <a:r>
              <a:rPr lang="en-US" sz="5100" dirty="0"/>
              <a:t>) = </a:t>
            </a:r>
            <a:r>
              <a:rPr lang="en-US" sz="5400" dirty="0"/>
              <a:t>−</a:t>
            </a:r>
            <a:r>
              <a:rPr lang="en-US" sz="5400" i="1" dirty="0"/>
              <a:t>x</a:t>
            </a:r>
            <a:r>
              <a:rPr lang="en-US" sz="1900" dirty="0"/>
              <a:t> </a:t>
            </a:r>
            <a:r>
              <a:rPr lang="en-US" sz="5400" baseline="30000" dirty="0"/>
              <a:t>3</a:t>
            </a:r>
            <a:endParaRPr lang="ar-AE" sz="5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−n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i="1" dirty="0"/>
              <a:t>ax</a:t>
            </a:r>
            <a:r>
              <a:rPr lang="en-US" sz="1050" i="1" dirty="0"/>
              <a:t> </a:t>
            </a:r>
            <a:r>
              <a:rPr lang="en-US" i="1" baseline="30000" dirty="0"/>
              <a:t>−n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the function </a:t>
                </a:r>
                <a:r>
                  <a:rPr lang="en-US" sz="2800" i="1" dirty="0"/>
                  <a:t>f</a:t>
                </a:r>
                <a:r>
                  <a:rPr lang="en-US" sz="2800" dirty="0"/>
                  <a:t> </a:t>
                </a:r>
                <a:r>
                  <a:rPr sz="2800" dirty="0"/>
                  <a:t>is similar to that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 with two differences. We obtain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a negative number between </a:t>
                </a:r>
                <a:r>
                  <a:rPr lang="en-US" dirty="0"/>
                  <a:t>−1 </a:t>
                </a:r>
                <a:r>
                  <a:rPr sz="2800" dirty="0"/>
                  <a:t>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So one difference is that the graph of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is the reflection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with respect to the </a:t>
                </a:r>
                <a:r>
                  <a:rPr lang="en-US" sz="2800" i="1" dirty="0"/>
                  <a:t>x</a:t>
                </a:r>
                <a:r>
                  <a:rPr sz="2800" dirty="0"/>
                  <a:t>-axis. The other difference is that the graph of</a:t>
                </a:r>
                <a:r>
                  <a:rPr lang="en-US" sz="2800" dirty="0"/>
                  <a:t> </a:t>
                </a:r>
                <a:r>
                  <a:rPr lang="en-US" i="1" dirty="0"/>
                  <a:t>f</a:t>
                </a:r>
                <a:r>
                  <a:rPr sz="2800" dirty="0"/>
                  <a:t> is compressed vertically.</a:t>
                </a:r>
              </a:p>
              <a:p>
                <a:pPr>
                  <a:defRPr sz="2800"/>
                </a:pPr>
                <a:r>
                  <a:rPr sz="2800" dirty="0"/>
                  <a:t>With the above in mind, we can calculate the coordinates of a few points (such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) and sketch the graph of</a:t>
                </a:r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:r>
                  <a:rPr sz="2800" dirty="0"/>
                  <a:t> as shown</a:t>
                </a:r>
                <a:r>
                  <a:rPr lang="en-US" sz="2800" dirty="0"/>
                  <a:t> in the graph.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2074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970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Courier New</vt:lpstr>
      <vt:lpstr>Cambria Math</vt:lpstr>
      <vt:lpstr>Ti86pc</vt:lpstr>
      <vt:lpstr>Arial</vt:lpstr>
      <vt:lpstr>Office Theme</vt:lpstr>
      <vt:lpstr>Section 1.R.6</vt:lpstr>
      <vt:lpstr>Definition: Power Functions</vt:lpstr>
      <vt:lpstr>Example 1: Power Functions of the Form ax n—Slide 1</vt:lpstr>
      <vt:lpstr>Example 1: Power Functions of the Form ax n—Slide 2</vt:lpstr>
      <vt:lpstr>Example 1: Power Functions of the Form ax n—Slide 3</vt:lpstr>
      <vt:lpstr>Example 1: Power Functions of the Form ax n—Slide 4</vt:lpstr>
      <vt:lpstr>Example 1: Power Functions of the Form ax n—Slide 5</vt:lpstr>
      <vt:lpstr>Example 2: Power Functions of the Form ax −n—Slide 1</vt:lpstr>
      <vt:lpstr>Example 2: Power Functions of the Form ax −n—Slide 2</vt:lpstr>
      <vt:lpstr>Example 2: Power Functions of the Form ax −n—Slide 3</vt:lpstr>
      <vt:lpstr>Example 3: The Absolute Value Function—Slide 1</vt:lpstr>
      <vt:lpstr>Example 3: The Absolute Value Function—Slide 2</vt:lpstr>
      <vt:lpstr>Example 3: The Absolute Value Function—Slide 3</vt:lpstr>
      <vt:lpstr>Technology</vt:lpstr>
      <vt:lpstr>Definition: The Greatest Integer Function</vt:lpstr>
      <vt:lpstr>Definition: Piecewise-Defined Function</vt:lpstr>
      <vt:lpstr>Example 4: Piecewise-Defined Function—Slide 1</vt:lpstr>
      <vt:lpstr>Note</vt:lpstr>
      <vt:lpstr>Example 4: Piecewise-Defined Function—Slide 2</vt:lpstr>
      <vt:lpstr>Example 4: Piecewise-Defined Function—Slide 3</vt:lpstr>
      <vt:lpstr>Example 4: Piecewise-Defined Function—Slide 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161</cp:revision>
  <dcterms:created xsi:type="dcterms:W3CDTF">2013-04-26T14:43:13Z</dcterms:created>
  <dcterms:modified xsi:type="dcterms:W3CDTF">2025-07-03T22:02:59Z</dcterms:modified>
</cp:coreProperties>
</file>