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300" r:id="rId6"/>
    <p:sldId id="260" r:id="rId7"/>
    <p:sldId id="303" r:id="rId8"/>
    <p:sldId id="266" r:id="rId9"/>
    <p:sldId id="302" r:id="rId10"/>
    <p:sldId id="270" r:id="rId11"/>
    <p:sldId id="273" r:id="rId12"/>
    <p:sldId id="304" r:id="rId13"/>
    <p:sldId id="305" r:id="rId14"/>
    <p:sldId id="306" r:id="rId15"/>
    <p:sldId id="307" r:id="rId16"/>
    <p:sldId id="308" r:id="rId17"/>
    <p:sldId id="262" r:id="rId18"/>
    <p:sldId id="264" r:id="rId19"/>
    <p:sldId id="265" r:id="rId20"/>
    <p:sldId id="309" r:id="rId21"/>
    <p:sldId id="271" r:id="rId22"/>
    <p:sldId id="272" r:id="rId23"/>
    <p:sldId id="281" r:id="rId24"/>
    <p:sldId id="310" r:id="rId25"/>
    <p:sldId id="275" r:id="rId26"/>
    <p:sldId id="276" r:id="rId27"/>
    <p:sldId id="278" r:id="rId28"/>
    <p:sldId id="282" r:id="rId29"/>
    <p:sldId id="283" r:id="rId30"/>
    <p:sldId id="285" r:id="rId31"/>
    <p:sldId id="313" r:id="rId32"/>
    <p:sldId id="286" r:id="rId33"/>
    <p:sldId id="314" r:id="rId34"/>
    <p:sldId id="315" r:id="rId35"/>
    <p:sldId id="316" r:id="rId36"/>
    <p:sldId id="317" r:id="rId37"/>
    <p:sldId id="318" r:id="rId38"/>
    <p:sldId id="319" r:id="rId39"/>
    <p:sldId id="320" r:id="rId40"/>
    <p:sldId id="321" r:id="rId41"/>
    <p:sldId id="32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3" autoAdjust="0"/>
    <p:restoredTop sz="94673" autoAdjust="0"/>
  </p:normalViewPr>
  <p:slideViewPr>
    <p:cSldViewPr>
      <p:cViewPr varScale="1">
        <p:scale>
          <a:sx n="105" d="100"/>
          <a:sy n="105" d="100"/>
        </p:scale>
        <p:origin x="205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51963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93FAF-7A27-4029-83CA-6E76F851AABC}" type="datetimeFigureOut">
              <a:rPr lang="en-US" smtClean="0"/>
              <a:pPr/>
              <a:t>6/10/2025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A9CE8-E7D7-4F70-8124-350BFC292132}" type="slidenum">
              <a:rPr lang="en-US" smtClean="0"/>
              <a:pPr/>
              <a:t>‹#›</a:t>
            </a:fld>
            <a:endParaRPr lang="en-US"/>
          </a:p>
        </p:txBody>
      </p:sp>
    </p:spTree>
    <p:extLst>
      <p:ext uri="{BB962C8B-B14F-4D97-AF65-F5344CB8AC3E}">
        <p14:creationId xmlns:p14="http://schemas.microsoft.com/office/powerpoint/2010/main" val="424255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403505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367603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43391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646915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1.R.5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Linear and Quadratic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Finding a Linear Function Given its Graph</a:t>
            </a:r>
            <a:r>
              <a:rPr lang="en-US" sz="3200" dirty="0"/>
              <a:t>—Slide 1</a:t>
            </a:r>
            <a:endParaRPr dirty="0"/>
          </a:p>
        </p:txBody>
      </p:sp>
      <p:sp>
        <p:nvSpPr>
          <p:cNvPr id="3" name="Text Placeholder 2"/>
          <p:cNvSpPr>
            <a:spLocks noGrp="1"/>
          </p:cNvSpPr>
          <p:nvPr>
            <p:ph type="body" sz="quarter" idx="10"/>
          </p:nvPr>
        </p:nvSpPr>
        <p:spPr/>
        <p:txBody>
          <a:bodyPr>
            <a:normAutofit/>
          </a:bodyPr>
          <a:lstStyle/>
          <a:p>
            <a:r>
              <a:rPr sz="2800" dirty="0"/>
              <a:t>Find a formula for the linear function whose graph is given</a:t>
            </a:r>
            <a:r>
              <a:rPr lang="en-US" sz="2800" dirty="0"/>
              <a:t> in Figure 4</a:t>
            </a:r>
            <a:r>
              <a:rPr sz="2800" dirty="0"/>
              <a:t>.</a:t>
            </a:r>
          </a:p>
        </p:txBody>
      </p:sp>
      <p:pic>
        <p:nvPicPr>
          <p:cNvPr id="4" name="Content Placeholder 4">
            <a:extLst>
              <a:ext uri="{FF2B5EF4-FFF2-40B4-BE49-F238E27FC236}">
                <a16:creationId xmlns:a16="http://schemas.microsoft.com/office/drawing/2014/main" id="{09C457EA-57AB-4521-BA7F-C3549DB53B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6200" y="1600200"/>
            <a:ext cx="4038600" cy="4038600"/>
          </a:xfrm>
          <a:prstGeom prst="rect">
            <a:avLst/>
          </a:prstGeom>
        </p:spPr>
      </p:pic>
      <p:pic>
        <p:nvPicPr>
          <p:cNvPr id="6" name="Picture 5">
            <a:extLst>
              <a:ext uri="{FF2B5EF4-FFF2-40B4-BE49-F238E27FC236}">
                <a16:creationId xmlns:a16="http://schemas.microsoft.com/office/drawing/2014/main" id="{3ED7E104-D72D-458B-9DD2-9E944E95579C}"/>
              </a:ext>
            </a:extLst>
          </p:cNvPr>
          <p:cNvPicPr>
            <a:picLocks noChangeAspect="1"/>
          </p:cNvPicPr>
          <p:nvPr/>
        </p:nvPicPr>
        <p:blipFill>
          <a:blip r:embed="rId4"/>
          <a:stretch>
            <a:fillRect/>
          </a:stretch>
        </p:blipFill>
        <p:spPr>
          <a:xfrm>
            <a:off x="5050399" y="5486400"/>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a Linear Function Given its Graph</a:t>
            </a:r>
            <a:r>
              <a:rPr lang="en-US" sz="3200"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graph shows a </a:t>
                </a:r>
                <a:r>
                  <a:rPr lang="en-US" sz="2800" i="1" dirty="0"/>
                  <a:t>y</a:t>
                </a:r>
                <a:r>
                  <a:rPr lang="en-US" sz="2800" dirty="0"/>
                  <a:t>-intercept of </a:t>
                </a:r>
                <a:r>
                  <a:rPr lang="en-US" sz="2800" dirty="0">
                    <a:latin typeface="Cambria Math"/>
                  </a:rPr>
                  <a:t>4</a:t>
                </a:r>
                <a:r>
                  <a:rPr lang="en-US" sz="2800" dirty="0"/>
                  <a:t>, giving us one of the two constants necessary to define a linear function. To determine the slope, we can use the fact that (0, 4) and (2, 0)both lie on the graph and hence</a:t>
                </a:r>
              </a:p>
              <a:p>
                <a:pPr algn="ctr">
                  <a:defRPr sz="2800"/>
                </a:pPr>
                <a:r>
                  <a:rPr lang="en-US" sz="2800" dirty="0"/>
                  <a:t>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num>
                      <m:den>
                        <m:r>
                          <a:rPr lang="ar-AE">
                            <a:latin typeface="Cambria Math" panose="02040503050406030204" pitchFamily="18" charset="0"/>
                          </a:rPr>
                          <m:t>2</m:t>
                        </m:r>
                        <m:r>
                          <a:rPr lang="ar-AE">
                            <a:latin typeface="Cambria Math" panose="02040503050406030204" pitchFamily="18" charset="0"/>
                          </a:rPr>
                          <m:t>−</m:t>
                        </m:r>
                        <m:r>
                          <a:rPr lang="ar-AE" b="0" i="1" smtClean="0">
                            <a:latin typeface="Cambria Math" panose="02040503050406030204" pitchFamily="18" charset="0"/>
                          </a:rPr>
                          <m:t>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4</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2</m:t>
                    </m:r>
                  </m:oMath>
                </a14:m>
                <a:r>
                  <a:rPr lang="ar-AE" sz="2800" dirty="0"/>
                  <a:t>.</a:t>
                </a:r>
              </a:p>
              <a:p>
                <a:r>
                  <a:rPr lang="en-US" sz="2800" dirty="0"/>
                  <a:t>If we name the function </a:t>
                </a:r>
                <a:r>
                  <a:rPr lang="en-US" sz="2800" i="1" dirty="0"/>
                  <a:t>f</a:t>
                </a:r>
                <a:r>
                  <a:rPr lang="en-US" sz="2800" dirty="0"/>
                  <a:t>, the formula for this function is thus</a:t>
                </a:r>
              </a:p>
              <a:p>
                <a:pPr algn="ctr">
                  <a:defRPr sz="2800"/>
                </a:pPr>
                <a:r>
                  <a:rPr lang="en-US" sz="2800" i="1" dirty="0"/>
                  <a:t>f</a:t>
                </a:r>
                <a:r>
                  <a:rPr lang="en-US" sz="2800" dirty="0"/>
                  <a:t>(</a:t>
                </a:r>
                <a:r>
                  <a:rPr lang="en-US" sz="2800" i="1" dirty="0"/>
                  <a:t>x</a:t>
                </a:r>
                <a:r>
                  <a:rPr lang="en-US" sz="2800" dirty="0"/>
                  <a:t>) = −2</a:t>
                </a:r>
                <a:r>
                  <a:rPr lang="en-US" sz="2800" i="1" dirty="0"/>
                  <a:t>x</a:t>
                </a:r>
                <a:r>
                  <a:rPr lang="en-US" sz="2800" dirty="0"/>
                  <a:t> + 4</a:t>
                </a:r>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Quadratic Function</a:t>
            </a:r>
          </a:p>
        </p:txBody>
      </p:sp>
      <p:sp>
        <p:nvSpPr>
          <p:cNvPr id="3" name="Text Placeholder 2"/>
          <p:cNvSpPr>
            <a:spLocks noGrp="1"/>
          </p:cNvSpPr>
          <p:nvPr>
            <p:ph type="body" sz="quarter" idx="10"/>
          </p:nvPr>
        </p:nvSpPr>
        <p:spPr/>
        <p:txBody>
          <a:bodyPr>
            <a:normAutofit/>
          </a:bodyPr>
          <a:lstStyle/>
          <a:p>
            <a:pPr>
              <a:defRPr sz="2800"/>
            </a:pPr>
            <a:r>
              <a:rPr sz="2800" dirty="0"/>
              <a:t>A </a:t>
            </a:r>
            <a:r>
              <a:rPr sz="2800" b="1" dirty="0"/>
              <a:t>quadratic function</a:t>
            </a:r>
            <a:r>
              <a:rPr sz="2800" dirty="0"/>
              <a:t> </a:t>
            </a:r>
            <a:r>
              <a:rPr lang="en-US" sz="2800" i="1" dirty="0"/>
              <a:t>f</a:t>
            </a:r>
            <a:r>
              <a:rPr lang="en-US" sz="2800" dirty="0"/>
              <a:t> </a:t>
            </a:r>
            <a:r>
              <a:rPr sz="2800" dirty="0"/>
              <a:t>in the variable</a:t>
            </a:r>
            <a:r>
              <a:rPr lang="en-US" sz="2800" dirty="0"/>
              <a:t> </a:t>
            </a:r>
            <a:r>
              <a:rPr lang="en-US" sz="2800" i="1" dirty="0"/>
              <a:t>x</a:t>
            </a:r>
            <a:r>
              <a:rPr sz="2800" dirty="0"/>
              <a:t>, also known as a </a:t>
            </a:r>
            <a:r>
              <a:rPr sz="2800" b="1" dirty="0"/>
              <a:t>second-degree polynomial function</a:t>
            </a:r>
            <a:r>
              <a:rPr sz="2800" dirty="0"/>
              <a:t>, is any function that can be written in the form</a:t>
            </a:r>
            <a:r>
              <a:rPr lang="en-US" sz="2800" dirty="0"/>
              <a:t> </a:t>
            </a:r>
            <a:r>
              <a:rPr lang="en-US" sz="2800" i="1" dirty="0"/>
              <a:t>f</a:t>
            </a:r>
            <a:r>
              <a:rPr lang="en-US" sz="2800" dirty="0"/>
              <a:t>(</a:t>
            </a:r>
            <a:r>
              <a:rPr lang="en-US" sz="2800" i="1" dirty="0"/>
              <a:t>x</a:t>
            </a:r>
            <a:r>
              <a:rPr lang="en-US" sz="2800" dirty="0"/>
              <a:t>) = </a:t>
            </a:r>
            <a:r>
              <a:rPr lang="en-US" sz="2800" i="1" dirty="0"/>
              <a:t>ax</a:t>
            </a:r>
            <a:r>
              <a:rPr lang="en-US" sz="1050" dirty="0"/>
              <a:t> </a:t>
            </a:r>
            <a:r>
              <a:rPr lang="en-US" sz="2800" baseline="30000" dirty="0"/>
              <a:t>2</a:t>
            </a:r>
            <a:r>
              <a:rPr lang="en-US" sz="2800" dirty="0"/>
              <a:t> + </a:t>
            </a:r>
            <a:r>
              <a:rPr lang="en-US" sz="2800" i="1" dirty="0"/>
              <a:t>bx</a:t>
            </a:r>
            <a:r>
              <a:rPr lang="en-US" sz="2800" dirty="0"/>
              <a:t> + </a:t>
            </a:r>
            <a:r>
              <a:rPr lang="en-US" sz="2800" i="1" dirty="0"/>
              <a:t>c</a:t>
            </a:r>
            <a:r>
              <a:rPr sz="2800" dirty="0"/>
              <a:t>, where</a:t>
            </a:r>
            <a:r>
              <a:rPr lang="en-US" sz="2800" dirty="0"/>
              <a:t> </a:t>
            </a:r>
            <a:r>
              <a:rPr lang="en-US" sz="2800" i="1" dirty="0"/>
              <a:t>a</a:t>
            </a:r>
            <a:r>
              <a:rPr lang="en-US" sz="2800" dirty="0"/>
              <a:t>, </a:t>
            </a:r>
            <a:r>
              <a:rPr lang="en-US" sz="2800" i="1" dirty="0"/>
              <a:t>b</a:t>
            </a:r>
            <a:r>
              <a:rPr lang="en-US" sz="2800" dirty="0"/>
              <a:t>, and </a:t>
            </a:r>
            <a:r>
              <a:rPr lang="en-US" sz="2800" i="1" dirty="0"/>
              <a:t>c</a:t>
            </a:r>
            <a:r>
              <a:rPr sz="2800" dirty="0"/>
              <a:t> and are real numbers and</a:t>
            </a:r>
            <a:r>
              <a:rPr lang="en-US" sz="2800" dirty="0"/>
              <a:t> </a:t>
            </a:r>
            <a:r>
              <a:rPr lang="en-US" sz="2800" i="1" dirty="0"/>
              <a:t>a</a:t>
            </a:r>
            <a:r>
              <a:rPr lang="en-US" sz="2800" dirty="0"/>
              <a:t> ≠ 0</a:t>
            </a:r>
            <a:r>
              <a:rPr sz="2800" dirty="0"/>
              <a:t>.</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Vertex Form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graph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𝑘</m:t>
                    </m:r>
                  </m:oMath>
                </a14:m>
                <a:r>
                  <a:rPr sz="2800" dirty="0"/>
                  <a:t>, where</a:t>
                </a:r>
                <a:r>
                  <a:rPr lang="en-US" sz="2800" dirty="0"/>
                  <a:t> </a:t>
                </a:r>
                <a:r>
                  <a:rPr lang="en-US" sz="2800" i="1" dirty="0"/>
                  <a:t>a</a:t>
                </a:r>
                <a:r>
                  <a:rPr lang="en-US" sz="2800" dirty="0"/>
                  <a:t>, </a:t>
                </a:r>
                <a:r>
                  <a:rPr lang="en-US" sz="2800" i="1" dirty="0"/>
                  <a:t>h</a:t>
                </a:r>
                <a:r>
                  <a:rPr lang="en-US" sz="2800" dirty="0"/>
                  <a:t>, and </a:t>
                </a:r>
                <a:r>
                  <a:rPr lang="en-US" sz="2800" i="1" dirty="0"/>
                  <a:t>k</a:t>
                </a:r>
                <a:r>
                  <a:rPr sz="2800" dirty="0"/>
                  <a:t> are real numbers and</a:t>
                </a:r>
                <a:r>
                  <a:rPr lang="en-US" sz="2800" dirty="0"/>
                  <a:t> </a:t>
                </a:r>
                <a:r>
                  <a:rPr lang="en-US" i="1" dirty="0"/>
                  <a:t>a</a:t>
                </a:r>
                <a:r>
                  <a:rPr lang="en-US" dirty="0"/>
                  <a:t> ≠ 0</a:t>
                </a:r>
                <a:r>
                  <a:rPr sz="2800" dirty="0"/>
                  <a:t>, is a parabola whose vertex is at</a:t>
                </a:r>
                <a:r>
                  <a:rPr lang="en-US" sz="2800" dirty="0"/>
                  <a:t> (</a:t>
                </a:r>
                <a:r>
                  <a:rPr lang="en-US" sz="2800" i="1" dirty="0"/>
                  <a:t>h</a:t>
                </a:r>
                <a:r>
                  <a:rPr lang="en-US" sz="2800" dirty="0"/>
                  <a:t>, </a:t>
                </a:r>
                <a:r>
                  <a:rPr lang="en-US" sz="2800" i="1" dirty="0"/>
                  <a:t>k</a:t>
                </a:r>
                <a:r>
                  <a:rPr lang="en-US" sz="2800" dirty="0"/>
                  <a:t>)</a:t>
                </a:r>
                <a:r>
                  <a:rPr sz="2800" dirty="0"/>
                  <a:t>. The parabola is narrower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&gt;</m:t>
                    </m:r>
                    <m:r>
                      <a:rPr>
                        <a:latin typeface="Cambria Math" panose="02040503050406030204" pitchFamily="18" charset="0"/>
                      </a:rPr>
                      <m:t>1</m:t>
                    </m:r>
                  </m:oMath>
                </a14:m>
                <a:r>
                  <a:rPr sz="2800" dirty="0"/>
                  <a:t> and is broader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r>
                      <a:rPr>
                        <a:latin typeface="Cambria Math" panose="02040503050406030204" pitchFamily="18" charset="0"/>
                      </a:rPr>
                      <m:t>0</m:t>
                    </m:r>
                    <m:r>
                      <a:rPr>
                        <a:latin typeface="Cambria Math" panose="02040503050406030204" pitchFamily="18" charset="0"/>
                      </a:rPr>
                      <m:t>&lt;</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m:t>
                    </m:r>
                    <m:r>
                      <a:rPr>
                        <a:latin typeface="Cambria Math" panose="02040503050406030204" pitchFamily="18" charset="0"/>
                      </a:rPr>
                      <m:t>1</m:t>
                    </m:r>
                  </m:oMath>
                </a14:m>
                <a:r>
                  <a:rPr sz="2800" dirty="0"/>
                  <a:t>. The parabola opens upward if</a:t>
                </a:r>
                <a:r>
                  <a:rPr lang="en-US" sz="2800" dirty="0"/>
                  <a:t> </a:t>
                </a:r>
                <a:r>
                  <a:rPr lang="en-US" sz="2800" i="1" dirty="0"/>
                  <a:t>a</a:t>
                </a:r>
                <a:r>
                  <a:rPr sz="2800" dirty="0"/>
                  <a:t> is positive and downward if</a:t>
                </a:r>
                <a:r>
                  <a:rPr lang="en-US" sz="2800" dirty="0"/>
                  <a:t> </a:t>
                </a:r>
                <a:r>
                  <a:rPr lang="en-US" sz="2800" i="1" dirty="0"/>
                  <a:t>a</a:t>
                </a:r>
                <a:r>
                  <a:rPr sz="2800" dirty="0"/>
                  <a:t> is negative.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a:t>
            </a:r>
            <a:r>
              <a:rPr lang="en-US" sz="3100" dirty="0"/>
              <a:t>3</a:t>
            </a:r>
            <a:r>
              <a:rPr sz="3100" dirty="0"/>
              <a:t>: Graphing Quadratic Functions</a:t>
            </a:r>
            <a:r>
              <a:rPr lang="en-US" sz="3100" dirty="0"/>
              <a:t>—Slide 1</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function</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oMath>
                </a14:m>
                <a:r>
                  <a:rPr sz="2800" dirty="0"/>
                  <a:t>. </a:t>
                </a:r>
                <a:endParaRPr lang="en-US" sz="2800" dirty="0"/>
              </a:p>
              <a:p>
                <a:pPr>
                  <a:defRPr sz="2800"/>
                </a:pPr>
                <a:r>
                  <a:rPr sz="2800" dirty="0"/>
                  <a:t>Locate the vertex and the </a:t>
                </a:r>
                <a:r>
                  <a:rPr lang="en-US" sz="2800" i="1" dirty="0"/>
                  <a:t>x</a:t>
                </a:r>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2</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pPr>
              <a:defRPr sz="2800"/>
            </a:pPr>
            <a:r>
              <a:rPr sz="2800" dirty="0"/>
              <a:t>Finding and plotting the </a:t>
            </a:r>
            <a:r>
              <a:rPr lang="en-US" sz="2800" i="1" dirty="0"/>
              <a:t>x</a:t>
            </a:r>
            <a:r>
              <a:rPr sz="2800" dirty="0"/>
              <a:t>-intercepts is a great way to see the shape of the function.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3</a:t>
            </a:r>
            <a:r>
              <a:rPr sz="3100" dirty="0"/>
              <a:t>: Graphing Quadratic Functions</a:t>
            </a:r>
            <a:r>
              <a:rPr lang="en-US" sz="3100" dirty="0"/>
              <a:t>—Slide 2</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600" b="1" dirty="0"/>
                  <a:t>Solution</a:t>
                </a:r>
              </a:p>
              <a:p>
                <a:r>
                  <a:rPr sz="2600" dirty="0"/>
                  <a:t>First, identify the vertex of the function by completing the square as </a:t>
                </a:r>
                <a:r>
                  <a:rPr lang="en-US" sz="2600" dirty="0"/>
                  <a:t>follows</a:t>
                </a:r>
                <a:r>
                  <a:rPr sz="2600" dirty="0"/>
                  <a:t>.</a:t>
                </a:r>
                <a:endParaRPr lang="en-US" sz="2600" dirty="0"/>
              </a:p>
              <a:p>
                <a:endParaRPr lang="en-US" sz="2600" dirty="0"/>
              </a:p>
              <a:p>
                <a:endParaRPr lang="en-US" sz="2600" dirty="0"/>
              </a:p>
              <a:p>
                <a:endParaRPr lang="en-US" sz="2600" dirty="0"/>
              </a:p>
              <a:p>
                <a:endParaRPr lang="en-US" sz="2600" dirty="0"/>
              </a:p>
              <a:p>
                <a:endParaRPr lang="en-US" sz="1600" dirty="0"/>
              </a:p>
              <a:p>
                <a:r>
                  <a:rPr lang="en-US" sz="2600" dirty="0"/>
                  <a:t>Completing the square places the equation in vertex form, and we rewrite the expression </a:t>
                </a:r>
                <a14:m>
                  <m:oMath xmlns:m="http://schemas.openxmlformats.org/officeDocument/2006/math">
                    <m:r>
                      <a:rPr lang="ar-AE" sz="2600" smtClean="0">
                        <a:latin typeface="Cambria Math"/>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a:rPr>
                              <m:t>𝑥</m:t>
                            </m:r>
                            <m:r>
                              <a:rPr lang="ar-AE" sz="2600">
                                <a:latin typeface="Cambria Math"/>
                              </a:rPr>
                              <m:t>+</m:t>
                            </m:r>
                            <m:r>
                              <a:rPr lang="ar-AE" sz="2600">
                                <a:latin typeface="Cambria Math"/>
                              </a:rPr>
                              <m:t>1</m:t>
                            </m:r>
                          </m:e>
                        </m:d>
                      </m:e>
                      <m:sup>
                        <m:r>
                          <a:rPr lang="ar-AE" sz="2600">
                            <a:latin typeface="Cambria Math"/>
                          </a:rPr>
                          <m:t>2</m:t>
                        </m:r>
                      </m:sup>
                    </m:sSup>
                    <m:r>
                      <a:rPr lang="ar-AE" sz="2600">
                        <a:latin typeface="Cambria Math"/>
                      </a:rPr>
                      <m:t>+</m:t>
                    </m:r>
                    <m:r>
                      <a:rPr lang="ar-AE" sz="2600">
                        <a:latin typeface="Cambria Math"/>
                      </a:rPr>
                      <m:t>4</m:t>
                    </m:r>
                  </m:oMath>
                </a14:m>
                <a:r>
                  <a:rPr lang="en-US" sz="2600" dirty="0"/>
                  <a:t> as </a:t>
                </a:r>
                <a:br>
                  <a:rPr lang="en-US" sz="2600" dirty="0"/>
                </a:b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𝑥</m:t>
                            </m:r>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oMath>
                </a14:m>
                <a:r>
                  <a:rPr lang="en-US" sz="2600" dirty="0"/>
                  <a:t>, so the vertex is (−1, 4).</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b="-2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133853550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a:rPr sz="2200">
                                      <a:latin typeface="Cambria Math"/>
                                    </a:rPr>
                                    <m:t>𝑓</m:t>
                                  </m:r>
                                </m:fName>
                                <m:e>
                                  <m:d>
                                    <m:dPr>
                                      <m:ctrlPr>
                                        <a:rPr sz="2200" i="1">
                                          <a:latin typeface="Cambria Math" panose="02040503050406030204" pitchFamily="18" charset="0"/>
                                        </a:rPr>
                                      </m:ctrlPr>
                                    </m:dPr>
                                    <m:e>
                                      <m:r>
                                        <a:rPr sz="2200">
                                          <a:latin typeface="Cambria Math"/>
                                        </a:rPr>
                                        <m:t>𝑥</m:t>
                                      </m:r>
                                    </m:e>
                                  </m:d>
                                </m:e>
                              </m:func>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3</m:t>
                              </m:r>
                            </m:oMath>
                          </a14:m>
                          <a:endParaRPr sz="2200" dirty="0"/>
                        </a:p>
                      </a:txBody>
                      <a:tcPr anchor="ctr"/>
                    </a:tc>
                    <a:tc rowSpan="2">
                      <a:txBody>
                        <a:bodyPr/>
                        <a:lstStyle/>
                        <a:p>
                          <a:pPr algn="l">
                            <a:defRPr sz="1100" b="1"/>
                          </a:pPr>
                          <a:r>
                            <a:rPr sz="1800" b="0" dirty="0"/>
                            <a:t>First, factor out the leading coefficient of </a:t>
                          </a:r>
                          <a14:m>
                            <m:oMath xmlns:m="http://schemas.openxmlformats.org/officeDocument/2006/math">
                              <m:r>
                                <a:rPr sz="1800" b="0">
                                  <a:latin typeface="Cambria Math"/>
                                </a:rPr>
                                <m:t>−</m:t>
                              </m:r>
                              <m:r>
                                <a:rPr sz="1800" b="0">
                                  <a:latin typeface="Cambria Math"/>
                                </a:rPr>
                                <m:t>1</m:t>
                              </m:r>
                            </m:oMath>
                          </a14:m>
                          <a:r>
                            <a:rPr sz="1800" b="0" dirty="0"/>
                            <a:t> from the first two terms.</a:t>
                          </a:r>
                        </a:p>
                      </a:txBody>
                      <a:tcPr anchor="ctr"/>
                    </a:tc>
                    <a:extLst>
                      <a:ext uri="{0D108BD9-81ED-4DB2-BD59-A6C34878D82A}">
                        <a16:rowId xmlns:a16="http://schemas.microsoft.com/office/drawing/2014/main" val="10000"/>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e>
                              </m:d>
                              <m:r>
                                <a:rPr sz="2200">
                                  <a:latin typeface="Cambria Math"/>
                                </a:rPr>
                                <m:t>+</m:t>
                              </m:r>
                              <m:r>
                                <a:rPr sz="2200">
                                  <a:latin typeface="Cambria Math"/>
                                </a:rPr>
                                <m:t>3</m:t>
                              </m:r>
                            </m:oMath>
                          </a14:m>
                          <a:endParaRPr sz="2200" dirty="0"/>
                        </a:p>
                      </a:txBody>
                      <a:tcPr anchor="ct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1</m:t>
                                  </m:r>
                                </m:e>
                              </m:d>
                              <m:r>
                                <a:rPr sz="2200">
                                  <a:latin typeface="Cambria Math"/>
                                </a:rPr>
                                <m:t>+</m:t>
                              </m:r>
                              <m:r>
                                <a:rPr sz="2200">
                                  <a:latin typeface="Cambria Math"/>
                                </a:rPr>
                                <m:t>1</m:t>
                              </m:r>
                              <m:r>
                                <a:rPr sz="2200">
                                  <a:latin typeface="Cambria Math"/>
                                </a:rPr>
                                <m:t>+</m:t>
                              </m:r>
                              <m:r>
                                <a:rPr sz="2200">
                                  <a:latin typeface="Cambria Math"/>
                                </a:rPr>
                                <m:t>3</m:t>
                              </m:r>
                            </m:oMath>
                          </a14:m>
                          <a:endParaRPr sz="2200"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lang="en-US" sz="1800" b="0" dirty="0"/>
                            <a:t>Complete the square on the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𝑥</m:t>
                                  </m:r>
                                </m:e>
                                <m:sup>
                                  <m:r>
                                    <a:rPr lang="ar-AE" sz="1800" b="0" i="1">
                                      <a:latin typeface="Cambria Math"/>
                                    </a:rPr>
                                    <m:t>2</m:t>
                                  </m:r>
                                </m:sup>
                              </m:sSup>
                            </m:oMath>
                          </a14:m>
                          <a:r>
                            <a:rPr lang="ar-AE" sz="1800" b="0" dirty="0"/>
                            <a:t> </a:t>
                          </a:r>
                          <a:r>
                            <a:rPr lang="en-US" sz="1800" b="0" dirty="0"/>
                            <a:t>and 2</a:t>
                          </a:r>
                          <a:r>
                            <a:rPr lang="en-US" sz="1800" b="0" i="1" dirty="0"/>
                            <a:t>x</a:t>
                          </a:r>
                          <a:r>
                            <a:rPr lang="en-US" sz="1800" b="0" dirty="0"/>
                            <a:t> terms. </a:t>
                          </a:r>
                        </a:p>
                        <a:p>
                          <a:pPr algn="l">
                            <a:defRPr sz="1100" b="1"/>
                          </a:pPr>
                          <a:r>
                            <a:rPr sz="1800" b="0" dirty="0"/>
                            <a:t>Because of the </a:t>
                          </a:r>
                          <a14:m>
                            <m:oMath xmlns:m="http://schemas.openxmlformats.org/officeDocument/2006/math">
                              <m:r>
                                <a:rPr sz="1800" b="0">
                                  <a:latin typeface="Cambria Math"/>
                                </a:rPr>
                                <m:t>−</m:t>
                              </m:r>
                              <m:r>
                                <a:rPr sz="1800" b="0">
                                  <a:latin typeface="Cambria Math"/>
                                </a:rPr>
                                <m:t>1</m:t>
                              </m:r>
                            </m:oMath>
                          </a14:m>
                          <a:r>
                            <a:rPr sz="1800" b="0" dirty="0"/>
                            <a:t> in front of the parentheses, this amounts to adding </a:t>
                          </a:r>
                          <a14:m>
                            <m:oMath xmlns:m="http://schemas.openxmlformats.org/officeDocument/2006/math">
                              <m:r>
                                <a:rPr sz="1800" b="0">
                                  <a:latin typeface="Cambria Math"/>
                                </a:rPr>
                                <m:t>−</m:t>
                              </m:r>
                              <m:r>
                                <a:rPr sz="1800" b="0">
                                  <a:latin typeface="Cambria Math"/>
                                </a:rPr>
                                <m:t>1</m:t>
                              </m:r>
                            </m:oMath>
                          </a14:m>
                          <a:r>
                            <a:rPr sz="1800" b="0" dirty="0"/>
                            <a:t> to the function, so we compensate by adding </a:t>
                          </a:r>
                          <a:r>
                            <a:rPr sz="1800" b="0" dirty="0">
                              <a:latin typeface="Cambria Math"/>
                            </a:rPr>
                            <a:t>1</a:t>
                          </a:r>
                          <a:r>
                            <a:rPr sz="1800" b="0" dirty="0"/>
                            <a:t> as well.</a:t>
                          </a:r>
                        </a:p>
                      </a:txBody>
                      <a:tcPr anchor="ctr"/>
                    </a:tc>
                    <a:extLst>
                      <a:ext uri="{0D108BD9-81ED-4DB2-BD59-A6C34878D82A}">
                        <a16:rowId xmlns:a16="http://schemas.microsoft.com/office/drawing/2014/main" val="10002"/>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2</m:t>
                                  </m:r>
                                </m:sup>
                              </m:sSup>
                              <m:r>
                                <a:rPr sz="2200">
                                  <a:latin typeface="Cambria Math"/>
                                </a:rPr>
                                <m:t>+</m:t>
                              </m:r>
                              <m:r>
                                <a:rPr sz="2200">
                                  <a:latin typeface="Cambria Math"/>
                                </a:rPr>
                                <m:t>4</m:t>
                              </m:r>
                            </m:oMath>
                          </a14:m>
                          <a:endParaRPr sz="2200" dirty="0"/>
                        </a:p>
                      </a:txBody>
                      <a:tcPr anchor="ct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133853550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endParaRPr lang="en-US"/>
                        </a:p>
                      </a:txBody>
                      <a:tcPr anchor="ctr">
                        <a:blipFill>
                          <a:blip r:embed="rId3"/>
                          <a:stretch>
                            <a:fillRect r="-113415" b="-347727"/>
                          </a:stretch>
                        </a:blipFill>
                      </a:tcPr>
                    </a:tc>
                    <a:tc rowSpan="2">
                      <a:txBody>
                        <a:bodyPr/>
                        <a:lstStyle/>
                        <a:p>
                          <a:endParaRPr lang="en-US"/>
                        </a:p>
                      </a:txBody>
                      <a:tcPr anchor="ctr">
                        <a:blipFill>
                          <a:blip r:embed="rId3"/>
                          <a:stretch>
                            <a:fillRect l="-88172" b="-115301"/>
                          </a:stretch>
                        </a:blipFill>
                      </a:tcPr>
                    </a:tc>
                    <a:extLst>
                      <a:ext uri="{0D108BD9-81ED-4DB2-BD59-A6C34878D82A}">
                        <a16:rowId xmlns:a16="http://schemas.microsoft.com/office/drawing/2014/main" val="10000"/>
                      </a:ext>
                    </a:extLst>
                  </a:tr>
                  <a:tr h="577042">
                    <a:tc>
                      <a:txBody>
                        <a:bodyPr/>
                        <a:lstStyle/>
                        <a:p>
                          <a:endParaRPr lang="en-US"/>
                        </a:p>
                      </a:txBody>
                      <a:tcPr anchor="ctr">
                        <a:blipFill>
                          <a:blip r:embed="rId3"/>
                          <a:stretch>
                            <a:fillRect t="-92632" r="-113415" b="-222105"/>
                          </a:stretch>
                        </a:blipFill>
                      </a:tcP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endParaRPr lang="en-US"/>
                        </a:p>
                      </a:txBody>
                      <a:tcPr anchor="ctr">
                        <a:blipFill>
                          <a:blip r:embed="rId3"/>
                          <a:stretch>
                            <a:fillRect t="-192632" r="-113415" b="-122105"/>
                          </a:stretch>
                        </a:blipFill>
                      </a:tcPr>
                    </a:tc>
                    <a:tc rowSpan="2">
                      <a:txBody>
                        <a:bodyPr/>
                        <a:lstStyle/>
                        <a:p>
                          <a:endParaRPr lang="en-US"/>
                        </a:p>
                      </a:txBody>
                      <a:tcPr anchor="ctr">
                        <a:blipFill>
                          <a:blip r:embed="rId3"/>
                          <a:stretch>
                            <a:fillRect l="-88172" t="-93367" b="-7653"/>
                          </a:stretch>
                        </a:blipFill>
                      </a:tcPr>
                    </a:tc>
                    <a:extLst>
                      <a:ext uri="{0D108BD9-81ED-4DB2-BD59-A6C34878D82A}">
                        <a16:rowId xmlns:a16="http://schemas.microsoft.com/office/drawing/2014/main" val="10002"/>
                      </a:ext>
                    </a:extLst>
                  </a:tr>
                  <a:tr h="611678">
                    <a:tc>
                      <a:txBody>
                        <a:bodyPr/>
                        <a:lstStyle/>
                        <a:p>
                          <a:endParaRPr lang="en-US"/>
                        </a:p>
                      </a:txBody>
                      <a:tcPr anchor="ctr">
                        <a:blipFill>
                          <a:blip r:embed="rId3"/>
                          <a:stretch>
                            <a:fillRect t="-275248" r="-113415" b="-14851"/>
                          </a:stretch>
                        </a:blipFill>
                      </a:tcP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3</a:t>
            </a:r>
            <a:r>
              <a:rPr sz="3100" dirty="0"/>
              <a:t>: Graphing Quadratic Functions</a:t>
            </a:r>
            <a:r>
              <a:rPr lang="en-US" sz="3100" dirty="0"/>
              <a:t>—Slide 3</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The instructions also ask us to identify the </a:t>
                </a:r>
                <a:r>
                  <a:rPr lang="en-US" sz="2800" i="1" dirty="0"/>
                  <a:t>x</a:t>
                </a:r>
                <a:r>
                  <a:rPr sz="2800" dirty="0"/>
                  <a:t>-intercepts. An </a:t>
                </a:r>
                <a:r>
                  <a:rPr lang="en-US" sz="2800" i="1" dirty="0"/>
                  <a:t>x</a:t>
                </a:r>
                <a:r>
                  <a:rPr sz="2800" dirty="0"/>
                  <a:t>-intercept of the function</a:t>
                </a:r>
                <a:r>
                  <a:rPr lang="en-US" sz="2800" dirty="0"/>
                  <a:t> </a:t>
                </a:r>
                <a:r>
                  <a:rPr lang="en-US" sz="2800" i="1" dirty="0"/>
                  <a:t>f</a:t>
                </a:r>
                <a:r>
                  <a:rPr sz="2800" dirty="0"/>
                  <a:t> is any point on the </a:t>
                </a:r>
                <a:br>
                  <a:rPr lang="en-US" sz="2800" dirty="0"/>
                </a:br>
                <a:r>
                  <a:rPr lang="en-US" sz="2800" i="1" dirty="0"/>
                  <a:t>x</a:t>
                </a:r>
                <a:r>
                  <a:rPr sz="2800" dirty="0"/>
                  <a:t>-axis where</a:t>
                </a:r>
                <a:r>
                  <a:rPr lang="en-US" sz="2800" dirty="0"/>
                  <a:t> </a:t>
                </a:r>
                <a:r>
                  <a:rPr lang="en-US" sz="2800" i="1" dirty="0"/>
                  <a:t>f</a:t>
                </a:r>
                <a:r>
                  <a:rPr lang="en-US" sz="2800" dirty="0"/>
                  <a:t>(</a:t>
                </a:r>
                <a:r>
                  <a:rPr lang="en-US" sz="2800" i="1" dirty="0"/>
                  <a:t>x</a:t>
                </a:r>
                <a:r>
                  <a:rPr lang="en-US" sz="2800" dirty="0"/>
                  <a:t>) = 0</a:t>
                </a:r>
                <a:r>
                  <a:rPr sz="2800" dirty="0"/>
                  <a:t>, so we need to solve the equation </a:t>
                </a:r>
                <a:endParaRPr lang="en-US" sz="2800" dirty="0"/>
              </a:p>
              <a:p>
                <a:pPr>
                  <a:defRPr sz="2800"/>
                </a:pP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oMath>
                </a14:m>
                <a:r>
                  <a:rPr sz="2800" dirty="0"/>
                  <a:t>. This can be done by factoring</a:t>
                </a:r>
                <a:r>
                  <a:rPr lang="en-US" sz="2800" dirty="0"/>
                  <a:t>.</a:t>
                </a:r>
              </a:p>
              <a:p>
                <a:pPr>
                  <a:defRPr sz="2800"/>
                </a:pPr>
                <a:endParaRPr lang="en-US" sz="4000" dirty="0"/>
              </a:p>
              <a:p>
                <a:pPr>
                  <a:defRPr sz="2800"/>
                </a:pPr>
                <a:endParaRPr lang="en-US" sz="2800" dirty="0"/>
              </a:p>
              <a:p>
                <a:pPr>
                  <a:defRPr sz="2800"/>
                </a:pPr>
                <a:endParaRPr lang="en-US" dirty="0"/>
              </a:p>
              <a:p>
                <a:pPr>
                  <a:defRPr sz="2800"/>
                </a:pPr>
                <a:endParaRPr lang="en-US" sz="2800" dirty="0"/>
              </a:p>
              <a:p>
                <a:pPr>
                  <a:defRPr sz="2800"/>
                </a:pPr>
                <a:endParaRPr lang="en-US" sz="2800" dirty="0"/>
              </a:p>
              <a:p>
                <a:pPr>
                  <a:defRPr sz="2800"/>
                </a:pPr>
                <a:r>
                  <a:rPr lang="en-US" sz="2800" dirty="0"/>
                  <a:t>Therefore, the </a:t>
                </a:r>
                <a:r>
                  <a:rPr lang="en-US" sz="2800" i="1" dirty="0"/>
                  <a:t>x</a:t>
                </a:r>
                <a:r>
                  <a:rPr lang="en-US" sz="2800" dirty="0"/>
                  <a:t>-intercepts are located at (−3, 0) and </a:t>
                </a:r>
                <a:r>
                  <a:rPr lang="en-US" dirty="0"/>
                  <a:t>(1, 0).</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3535030115"/>
                  </p:ext>
                </p:extLst>
              </p:nvPr>
            </p:nvGraphicFramePr>
            <p:xfrm>
              <a:off x="626681" y="266700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370840">
                    <a:tc>
                      <a:txBody>
                        <a:bodyPr/>
                        <a:lstStyle/>
                        <a:p>
                          <a:pPr algn="r">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r>
                            <a:rPr lang="en-US" sz="2000" b="0" dirty="0"/>
                            <a:t>First, divide each term by</a:t>
                          </a:r>
                          <a:r>
                            <a:rPr lang="en-US" sz="2000" b="0" baseline="0" dirty="0"/>
                            <a:t> −1</a:t>
                          </a:r>
                          <a:r>
                            <a:rPr lang="en-US" sz="2000" b="0" dirty="0"/>
                            <a:t>.</a:t>
                          </a:r>
                          <a:endParaRPr sz="2000" b="0" dirty="0"/>
                        </a:p>
                      </a:txBody>
                      <a:tcPr anchor="ctr"/>
                    </a:tc>
                    <a:extLst>
                      <a:ext uri="{0D108BD9-81ED-4DB2-BD59-A6C34878D82A}">
                        <a16:rowId xmlns:a16="http://schemas.microsoft.com/office/drawing/2014/main" val="10000"/>
                      </a:ext>
                    </a:extLst>
                  </a:tr>
                  <a:tr h="42037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endParaRPr sz="20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3</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𝑥</m:t>
                              </m:r>
                            </m:oMath>
                          </a14:m>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m:t>
                                </m:r>
                                <m:r>
                                  <a:rPr lang="en-US" sz="2800" smtClean="0">
                                    <a:latin typeface="Cambria Math"/>
                                  </a:rPr>
                                  <m:t>3</m:t>
                                </m:r>
                                <m:r>
                                  <a:rPr lang="en-US" sz="2800" smtClean="0">
                                    <a:latin typeface="Cambria Math"/>
                                  </a:rPr>
                                  <m:t>,</m:t>
                                </m:r>
                                <m:r>
                                  <a:rPr lang="en-US" sz="2800" smtClean="0">
                                    <a:latin typeface="Cambria Math"/>
                                  </a:rPr>
                                  <m:t>1</m:t>
                                </m:r>
                              </m:oMath>
                            </m:oMathPara>
                          </a14:m>
                          <a:endParaRPr sz="2800" dirty="0"/>
                        </a:p>
                      </a:txBody>
                      <a:tcPr/>
                    </a:tc>
                    <a:tc>
                      <a:txBody>
                        <a:bodyPr/>
                        <a:lstStyle/>
                        <a:p>
                          <a:pPr algn="l">
                            <a:defRPr sz="1100" b="1"/>
                          </a:pPr>
                          <a:r>
                            <a:rPr sz="2000" b="0" dirty="0"/>
                            <a:t>The Zero-Factor Property gives us the </a:t>
                          </a:r>
                          <a14:m>
                            <m:oMath xmlns:m="http://schemas.openxmlformats.org/officeDocument/2006/math">
                              <m:r>
                                <a:rPr sz="2000" b="0" i="1">
                                  <a:latin typeface="Cambria Math"/>
                                </a:rPr>
                                <m:t>𝑥</m:t>
                              </m:r>
                            </m:oMath>
                          </a14:m>
                          <a:r>
                            <a:rPr sz="2000" b="0" dirty="0"/>
                            <a:t>-intercepts.</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3535030115"/>
                  </p:ext>
                </p:extLst>
              </p:nvPr>
            </p:nvGraphicFramePr>
            <p:xfrm>
              <a:off x="626681" y="266700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518160">
                    <a:tc>
                      <a:txBody>
                        <a:bodyPr/>
                        <a:lstStyle/>
                        <a:p>
                          <a:endParaRPr lang="en-US"/>
                        </a:p>
                      </a:txBody>
                      <a:tcPr anchor="ctr">
                        <a:blipFill>
                          <a:blip r:embed="rId3"/>
                          <a:stretch>
                            <a:fillRect t="-10588" r="-225628" b="-356471"/>
                          </a:stretch>
                        </a:blipFill>
                      </a:tcPr>
                    </a:tc>
                    <a:tc>
                      <a:txBody>
                        <a:bodyPr/>
                        <a:lstStyle/>
                        <a:p>
                          <a:endParaRPr lang="en-US"/>
                        </a:p>
                      </a:txBody>
                      <a:tcPr anchor="ctr">
                        <a:blipFill>
                          <a:blip r:embed="rId3"/>
                          <a:stretch>
                            <a:fillRect l="-176106" t="-10588" r="-297345" b="-356471"/>
                          </a:stretch>
                        </a:blipFill>
                      </a:tcPr>
                    </a:tc>
                    <a:tc>
                      <a:txBody>
                        <a:bodyPr/>
                        <a:lstStyle/>
                        <a:p>
                          <a:pPr algn="l"/>
                          <a:r>
                            <a:rPr lang="en-US" sz="2000" b="0" dirty="0"/>
                            <a:t>First, divide each term by</a:t>
                          </a:r>
                          <a:r>
                            <a:rPr lang="en-US" sz="2000" b="0" baseline="0" dirty="0"/>
                            <a:t> −1</a:t>
                          </a:r>
                          <a:r>
                            <a:rPr lang="en-US" sz="2000" b="0" dirty="0"/>
                            <a:t>.</a:t>
                          </a:r>
                          <a:endParaRPr sz="20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3"/>
                          <a:stretch>
                            <a:fillRect t="-110588" r="-225628" b="-256471"/>
                          </a:stretch>
                        </a:blipFill>
                      </a:tcPr>
                    </a:tc>
                    <a:tc>
                      <a:txBody>
                        <a:bodyPr/>
                        <a:lstStyle/>
                        <a:p>
                          <a:endParaRPr lang="en-US"/>
                        </a:p>
                      </a:txBody>
                      <a:tcPr anchor="ctr">
                        <a:blipFill>
                          <a:blip r:embed="rId3"/>
                          <a:stretch>
                            <a:fillRect l="-176106" t="-110588" r="-297345" b="-256471"/>
                          </a:stretch>
                        </a:blipFill>
                      </a:tcPr>
                    </a:tc>
                    <a:tc>
                      <a:txBody>
                        <a:bodyPr/>
                        <a:lstStyle/>
                        <a:p>
                          <a:pPr algn="l"/>
                          <a:endParaRPr sz="20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08140" r="-225628" b="-153488"/>
                          </a:stretch>
                        </a:blipFill>
                      </a:tcPr>
                    </a:tc>
                    <a:tc>
                      <a:txBody>
                        <a:bodyPr/>
                        <a:lstStyle/>
                        <a:p>
                          <a:endParaRPr lang="en-US"/>
                        </a:p>
                      </a:txBody>
                      <a:tcPr anchor="ctr">
                        <a:blipFill>
                          <a:blip r:embed="rId3"/>
                          <a:stretch>
                            <a:fillRect l="-176106" t="-208140" r="-297345" b="-153488"/>
                          </a:stretch>
                        </a:blipFill>
                      </a:tcP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701040">
                    <a:tc>
                      <a:txBody>
                        <a:bodyPr/>
                        <a:lstStyle/>
                        <a:p>
                          <a:endParaRPr lang="en-US"/>
                        </a:p>
                      </a:txBody>
                      <a:tcPr>
                        <a:blipFill>
                          <a:blip r:embed="rId3"/>
                          <a:stretch>
                            <a:fillRect t="-230435" r="-225628" b="-14783"/>
                          </a:stretch>
                        </a:blipFill>
                      </a:tcPr>
                    </a:tc>
                    <a:tc>
                      <a:txBody>
                        <a:bodyPr/>
                        <a:lstStyle/>
                        <a:p>
                          <a:endParaRPr lang="en-US"/>
                        </a:p>
                      </a:txBody>
                      <a:tcPr>
                        <a:blipFill>
                          <a:blip r:embed="rId3"/>
                          <a:stretch>
                            <a:fillRect l="-176106" t="-230435" r="-297345" b="-14783"/>
                          </a:stretch>
                        </a:blipFill>
                      </a:tcPr>
                    </a:tc>
                    <a:tc>
                      <a:txBody>
                        <a:bodyPr/>
                        <a:lstStyle/>
                        <a:p>
                          <a:endParaRPr lang="en-US"/>
                        </a:p>
                      </a:txBody>
                      <a:tcPr>
                        <a:blipFill>
                          <a:blip r:embed="rId3"/>
                          <a:stretch>
                            <a:fillRect l="-92857" t="-230435" b="-1478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3</a:t>
            </a:r>
            <a:r>
              <a:rPr sz="3100" dirty="0"/>
              <a:t>: Graphing Quadratic Functions</a:t>
            </a:r>
            <a:r>
              <a:rPr lang="en-US" sz="3100" dirty="0"/>
              <a:t>—Slide 4</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vertex form of the function,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+4</m:t>
                    </m:r>
                  </m:oMath>
                </a14:m>
                <a:r>
                  <a:rPr sz="2800" dirty="0"/>
                  <a:t>, tells us that this quadratic opens downward, has its vertex at</a:t>
                </a:r>
                <a:r>
                  <a:rPr lang="en-US" dirty="0"/>
                  <a:t> (−1, 4)</a:t>
                </a:r>
                <a:r>
                  <a:rPr sz="2800" dirty="0"/>
                  <a:t>, and is neither skinnier nor broader than the basic parabola. We now also know that it crosses the </a:t>
                </a:r>
                <a:r>
                  <a:rPr lang="en-US" sz="2800" i="1" dirty="0"/>
                  <a:t>x</a:t>
                </a:r>
                <a:r>
                  <a:rPr sz="2800" dirty="0"/>
                  <a:t>-axis at </a:t>
                </a:r>
                <a:r>
                  <a:rPr lang="en-US" sz="2800" dirty="0"/>
                  <a:t>−3 </a:t>
                </a:r>
                <a:r>
                  <a:rPr sz="2800" dirty="0"/>
                  <a:t>and </a:t>
                </a:r>
                <a:r>
                  <a:rPr sz="2800" dirty="0">
                    <a:latin typeface="Cambria Math"/>
                  </a:rPr>
                  <a:t>1</a:t>
                </a:r>
                <a:r>
                  <a:rPr sz="2800" dirty="0"/>
                  <a:t>. Putting this all together, we obtain the following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3</a:t>
            </a:r>
            <a:r>
              <a:rPr sz="3100" dirty="0"/>
              <a:t>: Graphing Quadratic Functions</a:t>
            </a:r>
            <a:r>
              <a:rPr lang="en-US" sz="3100" dirty="0"/>
              <a:t>—Slide 5</a:t>
            </a:r>
            <a:endParaRPr sz="3100" dirty="0"/>
          </a:p>
        </p:txBody>
      </p:sp>
      <p:pic>
        <p:nvPicPr>
          <p:cNvPr id="5" name="Content Placeholder 4">
            <a:extLst>
              <a:ext uri="{FF2B5EF4-FFF2-40B4-BE49-F238E27FC236}">
                <a16:creationId xmlns:a16="http://schemas.microsoft.com/office/drawing/2014/main" id="{4C0E8F63-84D8-4A30-B0EB-0225AA1207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099"/>
            <a:ext cx="4572000" cy="4572000"/>
          </a:xfrm>
        </p:spPr>
      </p:pic>
      <p:sp>
        <p:nvSpPr>
          <p:cNvPr id="3" name="TextBox 2">
            <a:extLst>
              <a:ext uri="{FF2B5EF4-FFF2-40B4-BE49-F238E27FC236}">
                <a16:creationId xmlns:a16="http://schemas.microsoft.com/office/drawing/2014/main" id="{561E95E4-F049-4EF7-B4B9-AC159BA2FA8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10: </a:t>
            </a:r>
            <a:r>
              <a:rPr lang="en-US" sz="2800" i="1" dirty="0"/>
              <a:t>f</a:t>
            </a:r>
            <a:r>
              <a:rPr lang="en-US" sz="2800" dirty="0"/>
              <a:t>(</a:t>
            </a:r>
            <a:r>
              <a:rPr lang="en-US" sz="2800" i="1" dirty="0"/>
              <a:t>x</a:t>
            </a:r>
            <a:r>
              <a:rPr lang="en-US" sz="2800" dirty="0"/>
              <a:t>) = </a:t>
            </a:r>
            <a:r>
              <a:rPr lang="en-US" sz="2800" i="1" dirty="0"/>
              <a:t>−x</a:t>
            </a:r>
            <a:r>
              <a:rPr lang="en-US" sz="1050" dirty="0"/>
              <a:t> </a:t>
            </a:r>
            <a:r>
              <a:rPr lang="en-US" sz="2800" baseline="30000" dirty="0"/>
              <a:t>2</a:t>
            </a:r>
            <a:r>
              <a:rPr lang="en-US" sz="2800" dirty="0"/>
              <a:t> </a:t>
            </a:r>
            <a:r>
              <a:rPr lang="en-US" sz="2800" i="1" dirty="0"/>
              <a:t>−</a:t>
            </a:r>
            <a:r>
              <a:rPr lang="en-US" sz="2800" dirty="0"/>
              <a:t> 2</a:t>
            </a:r>
            <a:r>
              <a:rPr lang="en-US" sz="2800" i="1" dirty="0"/>
              <a:t>x</a:t>
            </a:r>
            <a:r>
              <a:rPr lang="en-US" sz="2800" dirty="0"/>
              <a:t> + 3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Linear Function</a:t>
            </a:r>
          </a:p>
        </p:txBody>
      </p:sp>
      <p:sp>
        <p:nvSpPr>
          <p:cNvPr id="3" name="Text Placeholder 2"/>
          <p:cNvSpPr>
            <a:spLocks noGrp="1"/>
          </p:cNvSpPr>
          <p:nvPr>
            <p:ph type="body" sz="quarter" idx="10"/>
          </p:nvPr>
        </p:nvSpPr>
        <p:spPr/>
        <p:txBody>
          <a:bodyPr>
            <a:normAutofit/>
          </a:bodyPr>
          <a:lstStyle/>
          <a:p>
            <a:pPr>
              <a:defRPr sz="2800"/>
            </a:pPr>
            <a:r>
              <a:rPr sz="2800" dirty="0"/>
              <a:t>A </a:t>
            </a:r>
            <a:r>
              <a:rPr sz="2800" b="1" dirty="0"/>
              <a:t>linear function</a:t>
            </a:r>
            <a:r>
              <a:rPr sz="2800" dirty="0"/>
              <a:t> </a:t>
            </a:r>
            <a:r>
              <a:rPr lang="en-US" sz="2800" i="1" dirty="0"/>
              <a:t>f </a:t>
            </a:r>
            <a:r>
              <a:rPr sz="2800" dirty="0"/>
              <a:t>in the variable </a:t>
            </a:r>
            <a:r>
              <a:rPr lang="en-US" sz="2800" i="1" dirty="0"/>
              <a:t>x </a:t>
            </a:r>
            <a:r>
              <a:rPr sz="2800" dirty="0"/>
              <a:t>is any function that can be written in the form</a:t>
            </a:r>
            <a:r>
              <a:rPr lang="en-US" sz="2800" dirty="0"/>
              <a:t> </a:t>
            </a:r>
            <a:r>
              <a:rPr lang="en-US" sz="2800" i="1" dirty="0"/>
              <a:t>f</a:t>
            </a:r>
            <a:r>
              <a:rPr lang="en-US" sz="2800" dirty="0"/>
              <a:t>(</a:t>
            </a:r>
            <a:r>
              <a:rPr lang="en-US" sz="2800" i="1" dirty="0"/>
              <a:t>x</a:t>
            </a:r>
            <a:r>
              <a:rPr lang="en-US" sz="2800" dirty="0"/>
              <a:t>) = </a:t>
            </a:r>
            <a:r>
              <a:rPr lang="en-US" sz="2800" i="1" dirty="0"/>
              <a:t>mx</a:t>
            </a:r>
            <a:r>
              <a:rPr lang="en-US" sz="2800" dirty="0"/>
              <a:t> + </a:t>
            </a:r>
            <a:r>
              <a:rPr lang="en-US" sz="2800" i="1" dirty="0"/>
              <a:t>b</a:t>
            </a:r>
            <a:r>
              <a:rPr sz="2800" dirty="0"/>
              <a:t>, where </a:t>
            </a:r>
            <a:r>
              <a:rPr lang="en-US" sz="2800" i="1" dirty="0"/>
              <a:t>m </a:t>
            </a:r>
            <a:r>
              <a:rPr sz="2800" dirty="0"/>
              <a:t>and </a:t>
            </a:r>
            <a:r>
              <a:rPr lang="en-US" sz="2800" i="1" dirty="0"/>
              <a:t>b </a:t>
            </a:r>
            <a:r>
              <a:rPr sz="2800" dirty="0"/>
              <a:t>are real numbers. If</a:t>
            </a:r>
            <a:r>
              <a:rPr lang="en-US" sz="2800" dirty="0"/>
              <a:t> </a:t>
            </a:r>
            <a:r>
              <a:rPr lang="en-US" sz="2800" i="1" dirty="0"/>
              <a:t>m </a:t>
            </a:r>
            <a:r>
              <a:rPr lang="en-US" sz="2800" dirty="0"/>
              <a:t>≠</a:t>
            </a:r>
            <a:r>
              <a:rPr lang="en-US" sz="2800" i="1" dirty="0"/>
              <a:t> </a:t>
            </a:r>
            <a:r>
              <a:rPr lang="en-US" sz="2800" dirty="0"/>
              <a:t>0</a:t>
            </a:r>
            <a:r>
              <a:rPr sz="2800" dirty="0"/>
              <a:t>,</a:t>
            </a:r>
            <a:r>
              <a:rPr lang="en-US" sz="2800" dirty="0"/>
              <a:t> </a:t>
            </a:r>
            <a:r>
              <a:rPr lang="en-US" i="1" dirty="0"/>
              <a:t>f</a:t>
            </a:r>
            <a:r>
              <a:rPr lang="en-US" dirty="0"/>
              <a:t>(</a:t>
            </a:r>
            <a:r>
              <a:rPr lang="en-US" i="1" dirty="0"/>
              <a:t>x</a:t>
            </a:r>
            <a:r>
              <a:rPr lang="en-US" dirty="0"/>
              <a:t>) = </a:t>
            </a:r>
            <a:r>
              <a:rPr lang="en-US" i="1" dirty="0"/>
              <a:t>mx</a:t>
            </a:r>
            <a:r>
              <a:rPr lang="en-US" dirty="0"/>
              <a:t> + </a:t>
            </a:r>
            <a:r>
              <a:rPr lang="en-US" i="1" dirty="0"/>
              <a:t>b</a:t>
            </a:r>
            <a:r>
              <a:rPr sz="2800" dirty="0"/>
              <a:t> is also called a </a:t>
            </a:r>
            <a:r>
              <a:rPr sz="2800" b="1" dirty="0"/>
              <a:t>first-degree polynomial function</a:t>
            </a:r>
            <a:r>
              <a:rPr sz="2800" dirty="0"/>
              <a: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8D5-AED0-1E0D-4497-4988CD999695}"/>
              </a:ext>
            </a:extLst>
          </p:cNvPr>
          <p:cNvSpPr>
            <a:spLocks noGrp="1"/>
          </p:cNvSpPr>
          <p:nvPr>
            <p:ph type="title"/>
          </p:nvPr>
        </p:nvSpPr>
        <p:spPr/>
        <p:txBody>
          <a:bodyPr/>
          <a:lstStyle/>
          <a:p>
            <a:r>
              <a:rPr lang="en-IN" sz="3200" dirty="0"/>
              <a:t>Example 3: </a:t>
            </a:r>
            <a:r>
              <a:rPr lang="en-US" dirty="0"/>
              <a:t>Technology</a:t>
            </a:r>
            <a:endParaRPr lang="en-IN" dirty="0"/>
          </a:p>
        </p:txBody>
      </p:sp>
      <p:sp>
        <p:nvSpPr>
          <p:cNvPr id="3" name="Content Placeholder 2">
            <a:extLst>
              <a:ext uri="{FF2B5EF4-FFF2-40B4-BE49-F238E27FC236}">
                <a16:creationId xmlns:a16="http://schemas.microsoft.com/office/drawing/2014/main" id="{C1BAAFBC-CF81-47C8-779B-06EEB45D4C55}"/>
              </a:ext>
            </a:extLst>
          </p:cNvPr>
          <p:cNvSpPr>
            <a:spLocks noGrp="1"/>
          </p:cNvSpPr>
          <p:nvPr>
            <p:ph sz="quarter" idx="11"/>
          </p:nvPr>
        </p:nvSpPr>
        <p:spPr>
          <a:ln w="28575">
            <a:solidFill>
              <a:srgbClr val="FF0000"/>
            </a:solidFill>
          </a:ln>
        </p:spPr>
        <p:txBody>
          <a:bodyPr/>
          <a:lstStyle/>
          <a:p>
            <a:endParaRPr lang="en-US" b="0" i="0" dirty="0">
              <a:effectLst/>
              <a:cs typeface="Times New Roman" panose="02020603050405020304" pitchFamily="18" charset="0"/>
            </a:endParaRPr>
          </a:p>
          <a:p>
            <a:endParaRPr lang="en-US" dirty="0">
              <a:cs typeface="Times New Roman" panose="02020603050405020304" pitchFamily="18" charset="0"/>
            </a:endParaRPr>
          </a:p>
          <a:p>
            <a:endParaRPr lang="en-US" b="0" i="0" dirty="0">
              <a:effectLst/>
              <a:cs typeface="Times New Roman" panose="02020603050405020304" pitchFamily="18" charset="0"/>
            </a:endParaRPr>
          </a:p>
          <a:p>
            <a:endParaRPr lang="en-US" dirty="0">
              <a:cs typeface="Times New Roman" panose="02020603050405020304" pitchFamily="18" charset="0"/>
            </a:endParaRPr>
          </a:p>
          <a:p>
            <a:r>
              <a:rPr lang="en-US" b="0" i="0" dirty="0">
                <a:effectLst/>
                <a:cs typeface="Times New Roman" panose="02020603050405020304" pitchFamily="18" charset="0"/>
              </a:rPr>
              <a:t>After graphing the equation on a TI-84 Plus in the usual manner using </a:t>
            </a:r>
            <a:r>
              <a:rPr lang="en-US" i="0" dirty="0">
                <a:effectLst/>
                <a:latin typeface="Ti86pc" pitchFamily="49" charset="0"/>
                <a:cs typeface="Times New Roman" panose="02020603050405020304" pitchFamily="18" charset="0"/>
              </a:rPr>
              <a:t>Y=</a:t>
            </a:r>
            <a:r>
              <a:rPr lang="en-US" b="0" i="0" dirty="0">
                <a:effectLst/>
                <a:cs typeface="Times New Roman" panose="02020603050405020304" pitchFamily="18" charset="0"/>
              </a:rPr>
              <a:t> </a:t>
            </a:r>
            <a:r>
              <a:rPr lang="en-IN" b="0" i="0" dirty="0">
                <a:effectLst/>
              </a:rPr>
              <a:t>and then </a:t>
            </a:r>
            <a:r>
              <a:rPr lang="en-US" i="0" cap="all" dirty="0">
                <a:effectLst/>
                <a:latin typeface="Ti86pc" pitchFamily="49" charset="0"/>
                <a:cs typeface="Times New Roman" panose="02020603050405020304" pitchFamily="18" charset="0"/>
              </a:rPr>
              <a:t>graph</a:t>
            </a:r>
            <a:r>
              <a:rPr lang="en-US" b="0" i="0" dirty="0">
                <a:effectLst/>
                <a:cs typeface="Times New Roman" panose="02020603050405020304" pitchFamily="18" charset="0"/>
              </a:rPr>
              <a:t>, </a:t>
            </a:r>
            <a:r>
              <a:rPr lang="en-US" b="0" i="0" dirty="0">
                <a:effectLst/>
              </a:rPr>
              <a:t>individual coordinates can be seen by pressing </a:t>
            </a:r>
            <a:r>
              <a:rPr lang="en-US" i="0" cap="all" dirty="0">
                <a:effectLst/>
                <a:latin typeface="Ti86pc" pitchFamily="49" charset="0"/>
                <a:cs typeface="Times New Roman" panose="02020603050405020304" pitchFamily="18" charset="0"/>
              </a:rPr>
              <a:t>trace</a:t>
            </a:r>
            <a:r>
              <a:rPr lang="en-US" b="1" i="0" dirty="0">
                <a:effectLst/>
                <a:latin typeface="Ti86pc" pitchFamily="49" charset="0"/>
                <a:cs typeface="Times New Roman" panose="02020603050405020304" pitchFamily="18" charset="0"/>
              </a:rPr>
              <a:t> </a:t>
            </a:r>
            <a:r>
              <a:rPr lang="en-US" b="0" i="0" dirty="0">
                <a:effectLst/>
                <a:cs typeface="Times New Roman" panose="02020603050405020304" pitchFamily="18" charset="0"/>
              </a:rPr>
              <a:t>and using the left and right arrow keys to move along the graph.</a:t>
            </a:r>
            <a:endParaRPr lang="en-IN" dirty="0">
              <a:cs typeface="Times New Roman" panose="02020603050405020304" pitchFamily="18" charset="0"/>
            </a:endParaRPr>
          </a:p>
        </p:txBody>
      </p:sp>
      <p:pic>
        <p:nvPicPr>
          <p:cNvPr id="4" name="Picture 3">
            <a:extLst>
              <a:ext uri="{FF2B5EF4-FFF2-40B4-BE49-F238E27FC236}">
                <a16:creationId xmlns:a16="http://schemas.microsoft.com/office/drawing/2014/main" id="{03E1D62E-2636-54C5-2770-80649C92BA04}"/>
              </a:ext>
            </a:extLst>
          </p:cNvPr>
          <p:cNvPicPr>
            <a:picLocks noChangeAspect="1"/>
          </p:cNvPicPr>
          <p:nvPr/>
        </p:nvPicPr>
        <p:blipFill>
          <a:blip r:embed="rId2"/>
          <a:stretch>
            <a:fillRect/>
          </a:stretch>
        </p:blipFill>
        <p:spPr>
          <a:xfrm>
            <a:off x="3048000" y="1237738"/>
            <a:ext cx="2825769" cy="2202764"/>
          </a:xfrm>
          <a:prstGeom prst="rect">
            <a:avLst/>
          </a:prstGeom>
        </p:spPr>
      </p:pic>
    </p:spTree>
    <p:extLst>
      <p:ext uri="{BB962C8B-B14F-4D97-AF65-F5344CB8AC3E}">
        <p14:creationId xmlns:p14="http://schemas.microsoft.com/office/powerpoint/2010/main" val="544774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Vertex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a quadratic function </a:t>
                </a:r>
                <a:r>
                  <a:rPr lang="en-US" i="1" dirty="0"/>
                  <a:t>f</a:t>
                </a:r>
                <a:r>
                  <a:rPr lang="en-US" dirty="0"/>
                  <a:t>(</a:t>
                </a:r>
                <a:r>
                  <a:rPr lang="en-US" i="1" dirty="0"/>
                  <a:t>x</a:t>
                </a:r>
                <a:r>
                  <a:rPr lang="en-US" dirty="0"/>
                  <a:t>) = </a:t>
                </a:r>
                <a:r>
                  <a:rPr lang="en-US" i="1" dirty="0"/>
                  <a:t>ax</a:t>
                </a:r>
                <a:r>
                  <a:rPr lang="en-US" sz="1050" dirty="0"/>
                  <a:t> </a:t>
                </a:r>
                <a:r>
                  <a:rPr lang="en-US" baseline="30000" dirty="0"/>
                  <a:t>2</a:t>
                </a:r>
                <a:r>
                  <a:rPr lang="en-US" dirty="0"/>
                  <a:t> + </a:t>
                </a:r>
                <a:r>
                  <a:rPr lang="en-US" i="1" dirty="0"/>
                  <a:t>bx</a:t>
                </a:r>
                <a:r>
                  <a:rPr lang="en-US" dirty="0"/>
                  <a:t> + </a:t>
                </a:r>
                <a:r>
                  <a:rPr lang="en-US" i="1" dirty="0"/>
                  <a:t>c</a:t>
                </a:r>
                <a:r>
                  <a:rPr lang="en-US" dirty="0"/>
                  <a:t>, </a:t>
                </a:r>
                <a:r>
                  <a:rPr lang="en-US" sz="2800" dirty="0"/>
                  <a:t>the graph of </a:t>
                </a:r>
                <a:r>
                  <a:rPr lang="en-US" sz="2800" i="1" dirty="0"/>
                  <a:t>f </a:t>
                </a:r>
                <a:r>
                  <a:rPr lang="en-US" sz="2800" dirty="0"/>
                  <a:t>is a parabola with a vertex given by</a:t>
                </a:r>
              </a:p>
              <a:p>
                <a:pPr algn="ctr">
                  <a:defRPr sz="2800"/>
                </a:pP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e>
                        </m:func>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oMath>
                </a14:m>
                <a:r>
                  <a:rPr lang="en-US" sz="2800" dirty="0"/>
                  <a:t>.</a:t>
                </a:r>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Using the Vertex Formula</a:t>
            </a:r>
            <a:r>
              <a:rPr lang="en-US" sz="3200"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vertex of the following quadratic functions using the vertex formula.</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3</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pPr>
              <a:defRPr sz="2800"/>
            </a:pPr>
            <a:r>
              <a:rPr sz="2800" dirty="0"/>
              <a:t>If the </a:t>
            </a:r>
            <a:r>
              <a:rPr lang="en-US" sz="2800" i="1" dirty="0"/>
              <a:t>x</a:t>
            </a:r>
            <a:r>
              <a:rPr sz="2800" dirty="0"/>
              <a:t>-coordinate of the vertex is simple, use substitution to find the </a:t>
            </a:r>
            <a:r>
              <a:rPr lang="en-US" sz="2800" i="1" dirty="0"/>
              <a:t>y</a:t>
            </a:r>
            <a:r>
              <a:rPr sz="2800" dirty="0"/>
              <a:t>-coordinate.</a:t>
            </a:r>
          </a:p>
          <a:p>
            <a:pPr>
              <a:defRPr sz="2800"/>
            </a:pPr>
            <a:r>
              <a:rPr sz="2800" dirty="0"/>
              <a:t>If the </a:t>
            </a:r>
            <a:r>
              <a:rPr lang="en-US" sz="2800" i="1" dirty="0"/>
              <a:t>x</a:t>
            </a:r>
            <a:r>
              <a:rPr sz="2800" dirty="0"/>
              <a:t>-coordinate is complicated, use the explicit formula (the right</a:t>
            </a:r>
            <a:r>
              <a:rPr lang="en-US" sz="2800" dirty="0"/>
              <a:t>-</a:t>
            </a:r>
            <a:r>
              <a:rPr sz="2800" dirty="0"/>
              <a:t>hand form in the vertex formula).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Using the Vertex Formula</a:t>
            </a:r>
            <a:r>
              <a:rPr lang="en-US" sz="3200"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r>
              <a:rPr lang="en-US" sz="2800" i="1" dirty="0"/>
              <a:t>x</a:t>
            </a:r>
            <a:r>
              <a:rPr sz="2800" dirty="0"/>
              <a:t>-coordinate of the vertex</a:t>
            </a:r>
            <a:r>
              <a:rPr lang="en-US" sz="2800" dirty="0"/>
              <a:t>.</a:t>
            </a:r>
            <a:endParaRPr sz="2800" dirty="0"/>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467299696"/>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pPr algn="l">
                            <a:defRPr sz="1800"/>
                          </a:pPr>
                          <a:r>
                            <a:rPr sz="2800" dirty="0"/>
                            <a:t>​</a:t>
                          </a:r>
                          <a14:m>
                            <m:oMath xmlns:m="http://schemas.openxmlformats.org/officeDocument/2006/math">
                              <m:r>
                                <a:rPr sz="2800">
                                  <a:latin typeface="Cambria Math"/>
                                </a:rPr>
                                <m:t>1</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8</m:t>
                              </m:r>
                            </m:oMath>
                          </a14:m>
                          <a:endParaRPr sz="2800" dirty="0"/>
                        </a:p>
                      </a:txBody>
                      <a:tcPr anchor="ctr"/>
                    </a:tc>
                    <a:tc>
                      <a:txBody>
                        <a:bodyPr/>
                        <a:lstStyle/>
                        <a:p>
                          <a:pPr algn="l">
                            <a:defRPr sz="1100" b="1"/>
                          </a:pPr>
                          <a:r>
                            <a:rPr sz="2800" b="0" dirty="0"/>
                            <a:t>Note that the value of </a:t>
                          </a:r>
                          <a:r>
                            <a:rPr lang="en-US" sz="2800" b="0" i="1" dirty="0"/>
                            <a:t>a </a:t>
                          </a:r>
                          <a:r>
                            <a:rPr sz="2800" b="0" dirty="0"/>
                            <a:t>is </a:t>
                          </a:r>
                          <a:r>
                            <a:rPr sz="2800" b="0" dirty="0">
                              <a:latin typeface="Cambria Math"/>
                            </a:rPr>
                            <a:t>1</a:t>
                          </a:r>
                          <a:r>
                            <a:rPr sz="2800" b="0" dirty="0"/>
                            <a:t>.</a:t>
                          </a:r>
                        </a:p>
                      </a:txBody>
                      <a:tcPr anchor="ct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m:t>
                                  </m:r>
                                  <m:r>
                                    <a:rPr lang="en-US" sz="2800" b="0" i="1" smtClean="0">
                                      <a:latin typeface="Cambria Math" panose="02040503050406030204" pitchFamily="18" charset="0"/>
                                    </a:rPr>
                                    <m:t>4</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1</m:t>
                                      </m:r>
                                    </m:e>
                                  </m:d>
                                </m:den>
                              </m:f>
                              <m:r>
                                <a:rPr lang="ar-AE" sz="2800">
                                  <a:latin typeface="Cambria Math"/>
                                </a:rPr>
                                <m:t>=</m:t>
                              </m:r>
                              <m:r>
                                <a:rPr lang="ar-AE" sz="2800">
                                  <a:latin typeface="Cambria Math"/>
                                </a:rPr>
                                <m:t>2</m:t>
                              </m:r>
                            </m:oMath>
                          </a14:m>
                          <a:endParaRPr sz="2800" dirty="0"/>
                        </a:p>
                      </a:txBody>
                      <a:tcPr anchor="ctr"/>
                    </a:tc>
                    <a:tc>
                      <a:txBody>
                        <a:bodyPr/>
                        <a:lstStyle/>
                        <a:p>
                          <a:pPr algn="l">
                            <a:defRPr sz="1100" b="1"/>
                          </a:pPr>
                          <a:r>
                            <a:rPr sz="2800" b="0" dirty="0"/>
                            <a:t>Substitute </a:t>
                          </a:r>
                          <a:r>
                            <a:rPr lang="en-US" sz="2800" b="0" i="1" dirty="0"/>
                            <a:t>a</a:t>
                          </a:r>
                          <a:r>
                            <a:rPr lang="en-US" sz="2800" b="0" i="1" baseline="0" dirty="0"/>
                            <a:t> </a:t>
                          </a:r>
                          <a:r>
                            <a:rPr sz="2800" b="0" dirty="0"/>
                            <a:t>and</a:t>
                          </a:r>
                          <a:r>
                            <a:rPr lang="en-US" sz="2800" b="0" dirty="0"/>
                            <a:t> </a:t>
                          </a:r>
                          <a:r>
                            <a:rPr lang="en-US" sz="2800" b="0" i="1" dirty="0"/>
                            <a:t>b</a:t>
                          </a:r>
                          <a:r>
                            <a:rPr sz="2800" b="0" dirty="0"/>
                            <a:t> into the formula and simplify.</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467299696"/>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endParaRPr lang="en-US"/>
                        </a:p>
                      </a:txBody>
                      <a:tcPr anchor="ctr">
                        <a:blipFill>
                          <a:blip r:embed="rId2"/>
                          <a:stretch>
                            <a:fillRect t="-3960" r="-157537" b="-182178"/>
                          </a:stretch>
                        </a:blipFill>
                      </a:tcPr>
                    </a:tc>
                    <a:tc>
                      <a:txBody>
                        <a:bodyPr/>
                        <a:lstStyle/>
                        <a:p>
                          <a:pPr algn="l">
                            <a:defRPr sz="1100" b="1"/>
                          </a:pPr>
                          <a:r>
                            <a:rPr sz="2800" b="0" dirty="0"/>
                            <a:t>Note that the value of </a:t>
                          </a:r>
                          <a:r>
                            <a:rPr lang="en-US" sz="2800" b="0" i="1" dirty="0"/>
                            <a:t>a </a:t>
                          </a:r>
                          <a:r>
                            <a:rPr sz="2800" b="0" dirty="0"/>
                            <a:t>is </a:t>
                          </a:r>
                          <a:r>
                            <a:rPr sz="2800" b="0" dirty="0">
                              <a:latin typeface="Cambria Math"/>
                            </a:rPr>
                            <a:t>1</a:t>
                          </a:r>
                          <a:r>
                            <a:rPr sz="2800" b="0" dirty="0"/>
                            <a:t>.</a:t>
                          </a:r>
                        </a:p>
                      </a:txBody>
                      <a:tcPr anchor="ctr"/>
                    </a:tc>
                    <a:extLst>
                      <a:ext uri="{0D108BD9-81ED-4DB2-BD59-A6C34878D82A}">
                        <a16:rowId xmlns:a16="http://schemas.microsoft.com/office/drawing/2014/main" val="10000"/>
                      </a:ext>
                    </a:extLst>
                  </a:tr>
                  <a:tr h="944880">
                    <a:tc>
                      <a:txBody>
                        <a:bodyPr/>
                        <a:lstStyle/>
                        <a:p>
                          <a:endParaRPr lang="en-US"/>
                        </a:p>
                      </a:txBody>
                      <a:tcPr anchor="ctr">
                        <a:blipFill>
                          <a:blip r:embed="rId2"/>
                          <a:stretch>
                            <a:fillRect t="-67308" r="-157537" b="-17949"/>
                          </a:stretch>
                        </a:blipFill>
                      </a:tcPr>
                    </a:tc>
                    <a:tc>
                      <a:txBody>
                        <a:bodyPr/>
                        <a:lstStyle/>
                        <a:p>
                          <a:pPr algn="l">
                            <a:defRPr sz="1100" b="1"/>
                          </a:pPr>
                          <a:r>
                            <a:rPr sz="2800" b="0" dirty="0"/>
                            <a:t>Substitute </a:t>
                          </a:r>
                          <a:r>
                            <a:rPr lang="en-US" sz="2800" b="0" i="1" dirty="0"/>
                            <a:t>a</a:t>
                          </a:r>
                          <a:r>
                            <a:rPr lang="en-US" sz="2800" b="0" i="1" baseline="0" dirty="0"/>
                            <a:t> </a:t>
                          </a:r>
                          <a:r>
                            <a:rPr sz="2800" b="0" dirty="0"/>
                            <a:t>and</a:t>
                          </a:r>
                          <a:r>
                            <a:rPr lang="en-US" sz="2800" b="0" dirty="0"/>
                            <a:t> </a:t>
                          </a:r>
                          <a:r>
                            <a:rPr lang="en-US" sz="2800" b="0" i="1" dirty="0"/>
                            <a:t>b</a:t>
                          </a:r>
                          <a:r>
                            <a:rPr sz="2800" b="0" dirty="0"/>
                            <a:t> into the formula and simplify.</a:t>
                          </a:r>
                        </a:p>
                      </a:txBody>
                      <a:tcPr anchor="ct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Using the Vertex Formula</a:t>
            </a:r>
            <a:r>
              <a:rPr lang="en-US" sz="3200"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At this point, we need to decide how to find the </a:t>
                </a:r>
                <a:br>
                  <a:rPr lang="en-US" sz="2800" dirty="0"/>
                </a:br>
                <a:r>
                  <a:rPr lang="en-US" sz="2800" i="1" dirty="0"/>
                  <a:t>y</a:t>
                </a:r>
                <a:r>
                  <a:rPr lang="en-US" sz="2800" dirty="0"/>
                  <a:t>-coordinate. Since the </a:t>
                </a:r>
                <a:r>
                  <a:rPr lang="en-US" sz="2800" i="1" dirty="0"/>
                  <a:t>x</a:t>
                </a:r>
                <a:r>
                  <a:rPr lang="en-US" sz="2800" dirty="0"/>
                  <a:t>-coordinate is an integer, substitute it directly into the original equation, finding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oMath>
                </a14:m>
                <a:r>
                  <a:rPr lang="ar-AE" sz="2800" dirty="0"/>
                  <a:t>.</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8</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e>
                      </m:phant>
                      <m:r>
                        <a:rPr lang="ar-AE">
                          <a:latin typeface="Cambria Math" panose="02040503050406030204" pitchFamily="18" charset="0"/>
                        </a:rPr>
                        <m:t>=</m:t>
                      </m:r>
                      <m:r>
                        <a:rPr lang="ar-AE">
                          <a:latin typeface="Cambria Math" panose="02040503050406030204" pitchFamily="18" charset="0"/>
                        </a:rPr>
                        <m:t>4</m:t>
                      </m:r>
                    </m:oMath>
                  </m:oMathPara>
                </a14:m>
                <a:endParaRPr lang="ar-AE" sz="2800" dirty="0"/>
              </a:p>
              <a:p>
                <a:pPr>
                  <a:defRPr sz="2800"/>
                </a:pPr>
                <a:r>
                  <a:rPr lang="ar-AE" dirty="0"/>
                  <a:t>​</a:t>
                </a:r>
                <a:r>
                  <a:rPr lang="en-US" sz="2800" dirty="0"/>
                  <a:t>Thus, the vertex of the graph of </a:t>
                </a:r>
                <a:r>
                  <a:rPr lang="en-US" sz="2800" i="1" dirty="0"/>
                  <a:t>f</a:t>
                </a:r>
                <a:r>
                  <a:rPr lang="en-US" sz="2800" dirty="0"/>
                  <a:t>(</a:t>
                </a:r>
                <a:r>
                  <a:rPr lang="en-US" sz="2800" i="1" dirty="0"/>
                  <a:t>x</a:t>
                </a:r>
                <a:r>
                  <a:rPr lang="en-US" sz="2800" dirty="0"/>
                  <a:t>) is (2, 4).</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Using the Vertex Formula</a:t>
            </a:r>
            <a:r>
              <a:rPr lang="en-US" sz="3200" dirty="0"/>
              <a:t>—Slide 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Again, begin by finding the </a:t>
            </a:r>
            <a:r>
              <a:rPr lang="en-US" sz="2800" i="1" dirty="0"/>
              <a:t>x</a:t>
            </a:r>
            <a:r>
              <a:rPr sz="2800" dirty="0"/>
              <a:t>-coordinate of the vertex.</a:t>
            </a:r>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4235265281"/>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pPr algn="l">
                            <a:defRPr sz="1800"/>
                          </a:pPr>
                          <a:r>
                            <a:rPr lang="ar-AE" sz="2800" dirty="0"/>
                            <a:t>​</a:t>
                          </a:r>
                          <a14:m>
                            <m:oMath xmlns:m="http://schemas.openxmlformats.org/officeDocument/2006/math">
                              <m:r>
                                <a:rPr lang="ar-AE" sz="2800">
                                  <a:latin typeface="Cambria Math"/>
                                </a:rPr>
                                <m:t>3</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2</m:t>
                                  </m:r>
                                </m:sup>
                              </m:sSup>
                              <m:r>
                                <a:rPr lang="ar-AE" sz="2800">
                                  <a:latin typeface="Cambria Math"/>
                                </a:rPr>
                                <m:t>+</m:t>
                              </m:r>
                              <m:r>
                                <a:rPr lang="ar-AE" sz="2800">
                                  <a:latin typeface="Cambria Math"/>
                                </a:rPr>
                                <m:t>5</m:t>
                              </m:r>
                              <m:r>
                                <a:rPr lang="ar-AE" sz="2800">
                                  <a:latin typeface="Cambria Math"/>
                                </a:rPr>
                                <m:t>𝑥</m:t>
                              </m:r>
                              <m:r>
                                <a:rPr lang="ar-AE" sz="2800">
                                  <a:latin typeface="Cambria Math"/>
                                </a:rPr>
                                <m:t>−</m:t>
                              </m:r>
                              <m:r>
                                <a:rPr lang="ar-AE" sz="2800">
                                  <a:latin typeface="Cambria Math"/>
                                </a:rPr>
                                <m:t>1</m:t>
                              </m:r>
                              <m:r>
                                <a:rPr lang="ar-AE" sz="2800" b="0" i="0" smtClean="0">
                                  <a:latin typeface="Cambria Math" panose="02040503050406030204" pitchFamily="18" charset="0"/>
                                </a:rPr>
                                <m:t>=</m:t>
                              </m:r>
                              <m:r>
                                <a:rPr lang="en-US" sz="2800" b="0" i="0" smtClean="0">
                                  <a:latin typeface="Cambria Math" panose="02040503050406030204" pitchFamily="18" charset="0"/>
                                </a:rPr>
                                <m:t>0</m:t>
                              </m:r>
                            </m:oMath>
                          </a14:m>
                          <a:endParaRPr sz="2800" dirty="0"/>
                        </a:p>
                      </a:txBody>
                      <a:tcPr/>
                    </a:tc>
                    <a:tc rowSpan="2">
                      <a:txBody>
                        <a:bodyPr/>
                        <a:lstStyle/>
                        <a:p>
                          <a:pPr algn="l">
                            <a:defRPr sz="1100" b="1"/>
                          </a:pPr>
                          <a:r>
                            <a:rPr sz="2800" b="0" dirty="0"/>
                            <a:t>Substitute</a:t>
                          </a:r>
                          <a:r>
                            <a:rPr lang="en-US" sz="2800" b="0" dirty="0"/>
                            <a:t> </a:t>
                          </a:r>
                          <a:r>
                            <a:rPr lang="en-US" sz="2800" b="0" i="1" dirty="0"/>
                            <a:t>a</a:t>
                          </a:r>
                          <a:r>
                            <a:rPr lang="en-US" sz="2800" b="0" dirty="0"/>
                            <a:t> and </a:t>
                          </a:r>
                          <a:r>
                            <a:rPr lang="en-US" sz="2800" b="0" i="1" dirty="0"/>
                            <a:t>b</a:t>
                          </a:r>
                          <a:r>
                            <a:rPr sz="2800" b="0" dirty="0"/>
                            <a:t> into the formula and simplify.</a:t>
                          </a:r>
                        </a:p>
                      </a:txBody>
                      <a:tcPr anchor="b"/>
                    </a:tc>
                    <a:extLst>
                      <a:ext uri="{0D108BD9-81ED-4DB2-BD59-A6C34878D82A}">
                        <a16:rowId xmlns:a16="http://schemas.microsoft.com/office/drawing/2014/main" val="10000"/>
                      </a:ext>
                    </a:extLst>
                  </a:tr>
                  <a:tr h="835152">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5</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3</m:t>
                                      </m:r>
                                    </m:e>
                                  </m:d>
                                </m:den>
                              </m:f>
                              <m:r>
                                <a:rPr lang="ar-AE" sz="2800">
                                  <a:latin typeface="Cambria Math"/>
                                </a:rPr>
                                <m:t>=−</m:t>
                              </m:r>
                              <m:f>
                                <m:fPr>
                                  <m:ctrlPr>
                                    <a:rPr lang="ar-AE" sz="2800" i="1">
                                      <a:latin typeface="Cambria Math" panose="02040503050406030204" pitchFamily="18" charset="0"/>
                                    </a:rPr>
                                  </m:ctrlPr>
                                </m:fPr>
                                <m:num>
                                  <m:r>
                                    <a:rPr lang="ar-AE" sz="2800">
                                      <a:latin typeface="Cambria Math"/>
                                    </a:rPr>
                                    <m:t>5</m:t>
                                  </m:r>
                                </m:num>
                                <m:den>
                                  <m:r>
                                    <a:rPr lang="ar-AE" sz="2800">
                                      <a:latin typeface="Cambria Math"/>
                                    </a:rPr>
                                    <m:t>6</m:t>
                                  </m:r>
                                </m:den>
                              </m:f>
                            </m:oMath>
                          </a14:m>
                          <a:endParaRPr sz="2800" dirty="0"/>
                        </a:p>
                      </a:txBody>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4235265281"/>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endParaRPr lang="en-US"/>
                        </a:p>
                      </a:txBody>
                      <a:tcPr>
                        <a:blipFill>
                          <a:blip r:embed="rId2"/>
                          <a:stretch>
                            <a:fillRect r="-128762" b="-164356"/>
                          </a:stretch>
                        </a:blipFill>
                      </a:tcPr>
                    </a:tc>
                    <a:tc rowSpan="2">
                      <a:txBody>
                        <a:bodyPr/>
                        <a:lstStyle/>
                        <a:p>
                          <a:pPr algn="l">
                            <a:defRPr sz="1100" b="1"/>
                          </a:pPr>
                          <a:r>
                            <a:rPr sz="2800" b="0" dirty="0"/>
                            <a:t>Substitute</a:t>
                          </a:r>
                          <a:r>
                            <a:rPr lang="en-US" sz="2800" b="0" dirty="0"/>
                            <a:t> </a:t>
                          </a:r>
                          <a:r>
                            <a:rPr lang="en-US" sz="2800" b="0" i="1" dirty="0"/>
                            <a:t>a</a:t>
                          </a:r>
                          <a:r>
                            <a:rPr lang="en-US" sz="2800" b="0" dirty="0"/>
                            <a:t> and </a:t>
                          </a:r>
                          <a:r>
                            <a:rPr lang="en-US" sz="2800" b="0" i="1" dirty="0"/>
                            <a:t>b</a:t>
                          </a:r>
                          <a:r>
                            <a:rPr sz="2800" b="0" dirty="0"/>
                            <a:t> into the formula and simplify.</a:t>
                          </a:r>
                        </a:p>
                      </a:txBody>
                      <a:tcPr anchor="b"/>
                    </a:tc>
                    <a:extLst>
                      <a:ext uri="{0D108BD9-81ED-4DB2-BD59-A6C34878D82A}">
                        <a16:rowId xmlns:a16="http://schemas.microsoft.com/office/drawing/2014/main" val="10000"/>
                      </a:ext>
                    </a:extLst>
                  </a:tr>
                  <a:tr h="835152">
                    <a:tc>
                      <a:txBody>
                        <a:bodyPr/>
                        <a:lstStyle/>
                        <a:p>
                          <a:endParaRPr lang="en-US"/>
                        </a:p>
                      </a:txBody>
                      <a:tcPr>
                        <a:blipFill>
                          <a:blip r:embed="rId2"/>
                          <a:stretch>
                            <a:fillRect t="-73723" r="-128762" b="-21168"/>
                          </a:stretch>
                        </a:blipFill>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Using the Vertex Formula</a:t>
            </a:r>
            <a:r>
              <a:rPr lang="en-US" sz="3200"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lang="en-US" dirty="0"/>
                  <a:t>​</a:t>
                </a:r>
                <a:r>
                  <a:rPr lang="en-US" sz="2800" dirty="0"/>
                  <a:t>Here, the </a:t>
                </a:r>
                <a:r>
                  <a:rPr lang="en-US" sz="2800" i="1" dirty="0"/>
                  <a:t>x</a:t>
                </a:r>
                <a:r>
                  <a:rPr lang="en-US" sz="2800" dirty="0"/>
                  <a:t>-coordinate is a fraction, so substituting it into the original equation leads to messy calculations. Instead, use the explicit formula to find the                    </a:t>
                </a:r>
                <a:r>
                  <a:rPr lang="en-US" sz="2800" i="1" dirty="0"/>
                  <a:t>y</a:t>
                </a:r>
                <a:r>
                  <a:rPr lang="en-US" i="1" dirty="0"/>
                  <a:t>-</a:t>
                </a:r>
                <a:r>
                  <a:rPr lang="en-US" sz="2800" dirty="0"/>
                  <a:t>coordinate.</a:t>
                </a:r>
              </a:p>
              <a:p>
                <a:r>
                  <a:rPr lang="en-US" dirty="0"/>
                  <a:t>​</a:t>
                </a:r>
              </a:p>
              <a:p>
                <a:endParaRPr lang="en-US" dirty="0"/>
              </a:p>
              <a:p>
                <a:endParaRPr lang="en-US" dirty="0"/>
              </a:p>
              <a:p>
                <a:endParaRPr lang="en-US" dirty="0"/>
              </a:p>
              <a:p>
                <a:endParaRPr lang="en-US" sz="1800" dirty="0"/>
              </a:p>
              <a:p>
                <a:r>
                  <a:rPr lang="en-US" dirty="0"/>
                  <a:t>Thus, the vertex of the graph of</a:t>
                </a:r>
                <a:r>
                  <a:rPr lang="en-US" i="1" dirty="0"/>
                  <a:t> g</a:t>
                </a:r>
                <a:r>
                  <a:rPr lang="en-US" dirty="0"/>
                  <a:t>(</a:t>
                </a:r>
                <a:r>
                  <a:rPr lang="en-US" i="1" dirty="0"/>
                  <a:t>x</a:t>
                </a:r>
                <a:r>
                  <a:rPr lang="en-US" dirty="0"/>
                  <a:t>) is </a:t>
                </a:r>
                <a14:m>
                  <m:oMath xmlns:m="http://schemas.openxmlformats.org/officeDocument/2006/math">
                    <m:d>
                      <m:dPr>
                        <m:ctrlPr>
                          <a:rPr lang="ar-AE" i="1" smtClean="0">
                            <a:latin typeface="Cambria Math" panose="02040503050406030204" pitchFamily="18" charset="0"/>
                          </a:rPr>
                        </m:ctrlPr>
                      </m:dPr>
                      <m:e>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37</m:t>
                            </m:r>
                          </m:num>
                          <m:den>
                            <m:r>
                              <a:rPr lang="en-US" b="0" i="1" smtClean="0">
                                <a:latin typeface="Cambria Math" panose="02040503050406030204" pitchFamily="18" charset="0"/>
                              </a:rPr>
                              <m:t>12</m:t>
                            </m:r>
                          </m:den>
                        </m:f>
                      </m:e>
                    </m:d>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3932343430"/>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
                                        <a:rPr sz="2800">
                                          <a:latin typeface="Cambria Math"/>
                                        </a:rPr>
                                        <m:t>3</m:t>
                                      </m:r>
                                    </m:e>
                                  </m:d>
                                  <m:d>
                                    <m:dPr>
                                      <m:ctrlPr>
                                        <a:rPr sz="2800" i="1">
                                          <a:latin typeface="Cambria Math" panose="02040503050406030204" pitchFamily="18" charset="0"/>
                                        </a:rPr>
                                      </m:ctrlPr>
                                    </m:dPr>
                                    <m:e>
                                      <m:r>
                                        <a:rPr sz="2800">
                                          <a:latin typeface="Cambria Math"/>
                                        </a:rPr>
                                        <m:t>−</m:t>
                                      </m:r>
                                      <m:r>
                                        <a:rPr sz="2800">
                                          <a:latin typeface="Cambria Math"/>
                                        </a:rPr>
                                        <m:t>1</m:t>
                                      </m:r>
                                    </m:e>
                                  </m: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num>
                                <m:den>
                                  <m:r>
                                    <a:rPr sz="2800">
                                      <a:latin typeface="Cambria Math"/>
                                    </a:rPr>
                                    <m:t>4</m:t>
                                  </m:r>
                                  <m:d>
                                    <m:dPr>
                                      <m:ctrlPr>
                                        <a:rPr sz="2800" i="1">
                                          <a:latin typeface="Cambria Math" panose="02040503050406030204" pitchFamily="18" charset="0"/>
                                        </a:rPr>
                                      </m:ctrlPr>
                                    </m:dPr>
                                    <m:e>
                                      <m:r>
                                        <a:rPr sz="2800">
                                          <a:latin typeface="Cambria Math"/>
                                        </a:rPr>
                                        <m:t>3</m:t>
                                      </m:r>
                                    </m:e>
                                  </m:d>
                                </m:den>
                              </m:f>
                            </m:oMath>
                          </a14:m>
                          <a:endParaRPr sz="2800" dirty="0"/>
                        </a:p>
                      </a:txBody>
                      <a:tcPr/>
                    </a:tc>
                    <a:tc rowSpan="2">
                      <a:txBody>
                        <a:bodyPr/>
                        <a:lstStyle/>
                        <a:p>
                          <a:pPr algn="l">
                            <a:defRPr sz="1100" b="1"/>
                          </a:pPr>
                          <a:r>
                            <a:rPr sz="2800" b="0" dirty="0"/>
                            <a:t>Substitute</a:t>
                          </a:r>
                          <a:r>
                            <a:rPr lang="en-US" sz="2800" b="0" dirty="0"/>
                            <a:t> </a:t>
                          </a:r>
                          <a:r>
                            <a:rPr lang="en-US" sz="2800" b="0" i="1" dirty="0"/>
                            <a:t>a</a:t>
                          </a:r>
                          <a:r>
                            <a:rPr lang="en-US" sz="2800" b="0" dirty="0"/>
                            <a:t>, </a:t>
                          </a:r>
                          <a:r>
                            <a:rPr lang="en-US" sz="2800" b="0" i="1" dirty="0"/>
                            <a:t>b</a:t>
                          </a:r>
                          <a:r>
                            <a:rPr lang="en-US" sz="2800" b="0" dirty="0"/>
                            <a:t>, and </a:t>
                          </a:r>
                          <a:r>
                            <a:rPr lang="en-US" sz="2800" b="0" i="1" dirty="0"/>
                            <a:t>c</a:t>
                          </a:r>
                          <a:r>
                            <a:rPr sz="2800" b="0" i="1" dirty="0"/>
                            <a:t> </a:t>
                          </a:r>
                          <a:r>
                            <a:rPr sz="2800" b="0" dirty="0"/>
                            <a:t>into the formula and simplify.</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m:t>
                                  </m:r>
                                  <m:r>
                                    <a:rPr sz="2800">
                                      <a:latin typeface="Cambria Math"/>
                                    </a:rPr>
                                    <m:t>12</m:t>
                                  </m:r>
                                  <m:r>
                                    <a:rPr sz="2800">
                                      <a:latin typeface="Cambria Math"/>
                                    </a:rPr>
                                    <m:t>−</m:t>
                                  </m:r>
                                  <m:r>
                                    <a:rPr sz="2800">
                                      <a:latin typeface="Cambria Math"/>
                                    </a:rPr>
                                    <m:t>25</m:t>
                                  </m:r>
                                </m:num>
                                <m:den>
                                  <m:r>
                                    <a:rPr sz="2800">
                                      <a:latin typeface="Cambria Math"/>
                                    </a:rPr>
                                    <m:t>12</m:t>
                                  </m:r>
                                </m:den>
                              </m:f>
                            </m:oMath>
                          </a14:m>
                          <a:endParaRPr sz="2800" dirty="0"/>
                        </a:p>
                      </a:txBody>
                      <a:tcPr/>
                    </a:tc>
                    <a:tc vMerge="1">
                      <a:txBody>
                        <a:bodyPr/>
                        <a:lstStyle/>
                        <a:p>
                          <a:pPr algn="l"/>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37</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3932343430"/>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00799">
                    <a:tc>
                      <a:txBody>
                        <a:bodyPr/>
                        <a:lstStyle/>
                        <a:p>
                          <a:endParaRPr lang="en-US"/>
                        </a:p>
                      </a:txBody>
                      <a:tcPr>
                        <a:blipFill>
                          <a:blip r:embed="rId3"/>
                          <a:stretch>
                            <a:fillRect t="-6870" r="-113144" b="-200763"/>
                          </a:stretch>
                        </a:blipFill>
                      </a:tcPr>
                    </a:tc>
                    <a:tc rowSpan="2">
                      <a:txBody>
                        <a:bodyPr/>
                        <a:lstStyle/>
                        <a:p>
                          <a:pPr algn="l">
                            <a:defRPr sz="1100" b="1"/>
                          </a:pPr>
                          <a:r>
                            <a:rPr sz="2800" b="0" dirty="0"/>
                            <a:t>Substitute</a:t>
                          </a:r>
                          <a:r>
                            <a:rPr lang="en-US" sz="2800" b="0" dirty="0"/>
                            <a:t> </a:t>
                          </a:r>
                          <a:r>
                            <a:rPr lang="en-US" sz="2800" b="0" i="1" dirty="0"/>
                            <a:t>a</a:t>
                          </a:r>
                          <a:r>
                            <a:rPr lang="en-US" sz="2800" b="0" dirty="0"/>
                            <a:t>, </a:t>
                          </a:r>
                          <a:r>
                            <a:rPr lang="en-US" sz="2800" b="0" i="1" dirty="0"/>
                            <a:t>b</a:t>
                          </a:r>
                          <a:r>
                            <a:rPr lang="en-US" sz="2800" b="0" dirty="0"/>
                            <a:t>, and </a:t>
                          </a:r>
                          <a:r>
                            <a:rPr lang="en-US" sz="2800" b="0" i="1" dirty="0"/>
                            <a:t>c</a:t>
                          </a:r>
                          <a:r>
                            <a:rPr sz="2800" b="0" i="1" dirty="0"/>
                            <a:t> </a:t>
                          </a:r>
                          <a:r>
                            <a:rPr sz="2800" b="0" dirty="0"/>
                            <a:t>into the formula and simplify.</a:t>
                          </a:r>
                        </a:p>
                      </a:txBody>
                      <a:tcPr/>
                    </a:tc>
                    <a:extLst>
                      <a:ext uri="{0D108BD9-81ED-4DB2-BD59-A6C34878D82A}">
                        <a16:rowId xmlns:a16="http://schemas.microsoft.com/office/drawing/2014/main" val="10000"/>
                      </a:ext>
                    </a:extLst>
                  </a:tr>
                  <a:tr h="756793">
                    <a:tc>
                      <a:txBody>
                        <a:bodyPr/>
                        <a:lstStyle/>
                        <a:p>
                          <a:endParaRPr lang="en-US"/>
                        </a:p>
                      </a:txBody>
                      <a:tcPr>
                        <a:blipFill>
                          <a:blip r:embed="rId3"/>
                          <a:stretch>
                            <a:fillRect t="-112000" r="-113144" b="-110400"/>
                          </a:stretch>
                        </a:blipFill>
                      </a:tcPr>
                    </a:tc>
                    <a:tc vMerge="1">
                      <a:txBody>
                        <a:bodyPr/>
                        <a:lstStyle/>
                        <a:p>
                          <a:pPr algn="l"/>
                          <a:endParaRPr sz="2800" dirty="0"/>
                        </a:p>
                      </a:txBody>
                      <a:tcPr/>
                    </a:tc>
                    <a:extLst>
                      <a:ext uri="{0D108BD9-81ED-4DB2-BD59-A6C34878D82A}">
                        <a16:rowId xmlns:a16="http://schemas.microsoft.com/office/drawing/2014/main" val="10001"/>
                      </a:ext>
                    </a:extLst>
                  </a:tr>
                  <a:tr h="756793">
                    <a:tc>
                      <a:txBody>
                        <a:bodyPr/>
                        <a:lstStyle/>
                        <a:p>
                          <a:endParaRPr lang="en-US"/>
                        </a:p>
                      </a:txBody>
                      <a:tcPr>
                        <a:blipFill>
                          <a:blip r:embed="rId3"/>
                          <a:stretch>
                            <a:fillRect t="-213710" r="-113144" b="-11290"/>
                          </a:stretch>
                        </a:blipFill>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Finding a Quadratic Function Given </a:t>
            </a:r>
            <a:r>
              <a:rPr lang="en-US" dirty="0"/>
              <a:t>I</a:t>
            </a:r>
            <a:r>
              <a:rPr dirty="0"/>
              <a:t>ts Graph</a:t>
            </a:r>
            <a:r>
              <a:rPr lang="en-US" sz="3200" dirty="0"/>
              <a:t>—Slide 1</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a formula for the quadratic function whose graph is given in Figure </a:t>
            </a:r>
            <a:r>
              <a:rPr lang="en-US" sz="2800" dirty="0"/>
              <a:t>11</a:t>
            </a:r>
            <a:r>
              <a:rPr sz="2800" dirty="0"/>
              <a:t>.</a:t>
            </a:r>
          </a:p>
          <a:p>
            <a:pPr marL="514350" indent="-514350">
              <a:buFont typeface="+mj-lt"/>
              <a:buAutoNum type="alphaLcPeriod" startAt="2"/>
              <a:defRPr sz="2800"/>
            </a:pPr>
            <a:r>
              <a:rPr dirty="0"/>
              <a:t>​</a:t>
            </a:r>
            <a:r>
              <a:rPr sz="2800" dirty="0"/>
              <a:t>Use the formula to determine the coordinates of the parabol</a:t>
            </a:r>
            <a:r>
              <a:rPr lang="en-US" sz="2800" dirty="0"/>
              <a:t>a’s</a:t>
            </a:r>
            <a:r>
              <a:rPr sz="2800" dirty="0"/>
              <a:t> vertex.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Finding a Quadratic Function Given </a:t>
            </a:r>
            <a:r>
              <a:rPr lang="en-US" dirty="0"/>
              <a:t>I</a:t>
            </a:r>
            <a:r>
              <a:rPr dirty="0"/>
              <a:t>ts Graph</a:t>
            </a:r>
            <a:r>
              <a:rPr lang="en-US" sz="3200" dirty="0"/>
              <a:t>—Slide 2</a:t>
            </a:r>
            <a:endParaRPr dirty="0"/>
          </a:p>
        </p:txBody>
      </p:sp>
      <p:pic>
        <p:nvPicPr>
          <p:cNvPr id="5" name="Content Placeholder 4">
            <a:extLst>
              <a:ext uri="{FF2B5EF4-FFF2-40B4-BE49-F238E27FC236}">
                <a16:creationId xmlns:a16="http://schemas.microsoft.com/office/drawing/2014/main" id="{7B95551D-246E-4219-8499-2DD545D17D1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4" name="TextBox 3">
            <a:extLst>
              <a:ext uri="{FF2B5EF4-FFF2-40B4-BE49-F238E27FC236}">
                <a16:creationId xmlns:a16="http://schemas.microsoft.com/office/drawing/2014/main" id="{B618BD3B-AD50-52D4-3D80-078C20E96EF7}"/>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1</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dirty="0"/>
              <a:t>A function cannot represent a vertical line (since it fails the vertical line test). Vertical lines can represent the graphs of equations, but not functions.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Finding a Quadratic Function Given </a:t>
            </a:r>
            <a:r>
              <a:rPr lang="en-US" dirty="0"/>
              <a:t>I</a:t>
            </a:r>
            <a:r>
              <a:rPr dirty="0"/>
              <a:t>ts Graph</a:t>
            </a:r>
            <a:r>
              <a:rPr lang="en-US" sz="3200"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graph indicates that the parabola has </a:t>
                </a:r>
                <a:br>
                  <a:rPr lang="en-US" sz="2800" dirty="0"/>
                </a:br>
                <a:r>
                  <a:rPr lang="en-US" sz="2800" i="1" dirty="0"/>
                  <a:t>x</a:t>
                </a:r>
                <a:r>
                  <a:rPr sz="2800" dirty="0"/>
                  <a:t>-intercepts of </a:t>
                </a:r>
                <a:r>
                  <a:rPr lang="en-US" sz="2800" dirty="0"/>
                  <a:t>−1 </a:t>
                </a:r>
                <a:r>
                  <a:rPr sz="2800" dirty="0"/>
                  <a:t>and</a:t>
                </a:r>
                <a:r>
                  <a:rPr lang="en-US" sz="2800" dirty="0"/>
                  <a:t> 2</a:t>
                </a:r>
                <a:r>
                  <a:rPr sz="2800" dirty="0"/>
                  <a:t>, so we know that the quadratic function corresponding to this graph can be factored as</a:t>
                </a:r>
                <a:r>
                  <a:rPr lang="en-US" sz="2800" dirty="0"/>
                  <a:t> follows.</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Finding a Quadratic Function Given </a:t>
            </a:r>
            <a:r>
              <a:rPr lang="en-US" dirty="0"/>
              <a:t>I</a:t>
            </a:r>
            <a:r>
              <a:rPr dirty="0"/>
              <a:t>ts Graph</a:t>
            </a:r>
            <a:r>
              <a:rPr lang="en-US" sz="3200"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dirty="0"/>
                  <a:t>​</a:t>
                </a:r>
                <a:r>
                  <a:rPr sz="2800" dirty="0"/>
                  <a:t>The fact that the parabola opens downward tells us that </a:t>
                </a:r>
                <a14:m>
                  <m:oMath xmlns:m="http://schemas.openxmlformats.org/officeDocument/2006/math">
                    <m:r>
                      <a:rPr>
                        <a:latin typeface="Cambria Math" panose="02040503050406030204" pitchFamily="18" charset="0"/>
                      </a:rPr>
                      <m:t>𝑎</m:t>
                    </m:r>
                  </m:oMath>
                </a14:m>
                <a:r>
                  <a:rPr sz="2800" dirty="0"/>
                  <a:t> must be negative, but we can determine it exactly by noting that</a:t>
                </a:r>
                <a:r>
                  <a:rPr lang="en-US" sz="2800" i="1" dirty="0"/>
                  <a:t> f</a:t>
                </a:r>
                <a:r>
                  <a:rPr lang="en-US" sz="2800" dirty="0"/>
                  <a:t>(0) = 4</a:t>
                </a:r>
                <a:r>
                  <a:rPr sz="2800" dirty="0"/>
                  <a:t>. Substituting this into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r>
                      <a:rPr lang="ar-AE" i="1">
                        <a:latin typeface="Cambria Math" panose="02040503050406030204" pitchFamily="18" charset="0"/>
                      </a:rPr>
                      <m:t> </m:t>
                    </m:r>
                  </m:oMath>
                </a14:m>
                <a:r>
                  <a:rPr sz="2800" dirty="0"/>
                  <a:t>gives us an equation we can solve for</a:t>
                </a:r>
                <a:r>
                  <a:rPr lang="en-US" sz="2800" dirty="0"/>
                  <a:t> </a:t>
                </a:r>
                <a:r>
                  <a:rPr lang="en-US" sz="2800" i="1" dirty="0"/>
                  <a:t>a</a:t>
                </a:r>
                <a:r>
                  <a:rPr sz="2800" dirty="0"/>
                  <a:t>.</a:t>
                </a:r>
              </a:p>
              <a:p>
                <a:pPr algn="ctr"/>
                <a:r>
                  <a:rPr dirty="0"/>
                  <a:t>​</a:t>
                </a:r>
                <a:endParaRPr lang="en-US" dirty="0"/>
              </a:p>
              <a:p>
                <a:pPr algn="ctr"/>
                <a:endParaRPr lang="en-US" dirty="0"/>
              </a:p>
              <a:p>
                <a:pPr algn="ctr"/>
                <a:endParaRPr lang="en-US" dirty="0"/>
              </a:p>
              <a:p>
                <a:pPr algn="ctr"/>
                <a:endParaRPr lang="en-US" dirty="0"/>
              </a:p>
              <a:p>
                <a:pPr algn="ctr"/>
                <a:endParaRPr dirty="0"/>
              </a:p>
              <a:p>
                <a:pPr algn="l">
                  <a:defRPr sz="2800"/>
                </a:pPr>
                <a:r>
                  <a:rPr dirty="0"/>
                  <a:t>​</a:t>
                </a:r>
                <a:r>
                  <a:rPr sz="2800" dirty="0"/>
                  <a:t>Hence,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185" b="-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0</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𝑎</m:t>
                              </m:r>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1</m:t>
                                  </m:r>
                                </m:e>
                              </m:d>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𝑎</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dirty="0"/>
                            <a:t>​</a:t>
                          </a:r>
                          <a14:m>
                            <m:oMath xmlns:m="http://schemas.openxmlformats.org/officeDocument/2006/math">
                              <m:r>
                                <a:rPr sz="2800">
                                  <a:latin typeface="Cambria Math"/>
                                </a:rPr>
                                <m:t>𝑎</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38983" b="-336585"/>
                          </a:stretch>
                        </a:blipFill>
                      </a:tcPr>
                    </a:tc>
                    <a:tc>
                      <a:txBody>
                        <a:bodyPr/>
                        <a:lstStyle/>
                        <a:p>
                          <a:endParaRPr lang="en-US"/>
                        </a:p>
                      </a:txBody>
                      <a:tcPr marL="36576" marR="36576" marT="36576" marB="36576" anchor="ctr">
                        <a:blipFill>
                          <a:blip r:embed="rId3"/>
                          <a:stretch>
                            <a:fillRect l="-256522" t="-13415" b="-3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38983" b="-236585"/>
                          </a:stretch>
                        </a:blipFill>
                      </a:tcPr>
                    </a:tc>
                    <a:tc>
                      <a:txBody>
                        <a:bodyPr/>
                        <a:lstStyle/>
                        <a:p>
                          <a:endParaRPr lang="en-US"/>
                        </a:p>
                      </a:txBody>
                      <a:tcPr marL="36576" marR="36576" marT="36576" marB="36576" anchor="ctr">
                        <a:blipFill>
                          <a:blip r:embed="rId3"/>
                          <a:stretch>
                            <a:fillRect l="-256522" t="-113415" b="-2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38983" b="-136585"/>
                          </a:stretch>
                        </a:blipFill>
                      </a:tcPr>
                    </a:tc>
                    <a:tc>
                      <a:txBody>
                        <a:bodyPr/>
                        <a:lstStyle/>
                        <a:p>
                          <a:endParaRPr lang="en-US"/>
                        </a:p>
                      </a:txBody>
                      <a:tcPr marL="36576" marR="36576" marT="36576" marB="36576" anchor="ctr">
                        <a:blipFill>
                          <a:blip r:embed="rId3"/>
                          <a:stretch>
                            <a:fillRect l="-256522"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38983" b="-36585"/>
                          </a:stretch>
                        </a:blipFill>
                      </a:tcPr>
                    </a:tc>
                    <a:tc>
                      <a:txBody>
                        <a:bodyPr/>
                        <a:lstStyle/>
                        <a:p>
                          <a:endParaRPr lang="en-US"/>
                        </a:p>
                      </a:txBody>
                      <a:tcPr marL="36576" marR="36576" marT="36576" marB="36576" anchor="ctr">
                        <a:blipFill>
                          <a:blip r:embed="rId3"/>
                          <a:stretch>
                            <a:fillRect l="-256522" t="-313415"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00781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Finding a Quadratic Function Given its Grap</a:t>
            </a:r>
            <a:r>
              <a:rPr lang="en-IN" dirty="0"/>
              <a:t>h</a:t>
            </a:r>
            <a:r>
              <a:rPr lang="en-US" sz="3200"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2</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en-US" sz="2600" dirty="0"/>
                  <a:t>, we know the coefficients are </a:t>
                </a:r>
                <a:r>
                  <a:rPr lang="en-US" sz="2600" i="1" dirty="0"/>
                  <a:t>a</a:t>
                </a:r>
                <a:r>
                  <a:rPr lang="en-US" sz="2600" dirty="0"/>
                  <a:t> = −2, </a:t>
                </a:r>
                <a:r>
                  <a:rPr lang="en-US" sz="2600" i="1" dirty="0"/>
                  <a:t>b</a:t>
                </a:r>
                <a:r>
                  <a:rPr lang="en-US" sz="2600" dirty="0"/>
                  <a:t> =2, and </a:t>
                </a:r>
                <a:r>
                  <a:rPr lang="en-US" sz="2600" i="1" dirty="0"/>
                  <a:t>c</a:t>
                </a:r>
                <a:r>
                  <a:rPr lang="en-US" sz="2600" dirty="0"/>
                  <a:t> = 4.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a:rPr lang="ar-AE" sz="2600">
                          <a:latin typeface="Cambria Math" panose="02040503050406030204" pitchFamily="18" charset="0"/>
                        </a:rPr>
                        <m:t>=</m:t>
                      </m:r>
                      <m:d>
                        <m:dPr>
                          <m:ctrlPr>
                            <a:rPr lang="ar-AE" sz="2600" i="1" smtClean="0">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2</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e>
                      </m:d>
                    </m:oMath>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𝑎𝑎</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r>
                            <a:rPr lang="ar-AE" sz="2600">
                              <a:latin typeface="Cambria Math" panose="02040503050406030204" pitchFamily="18" charset="0"/>
                            </a:rPr>
                            <m:t>)</m:t>
                          </m:r>
                        </m:e>
                      </m:phant>
                      <m:r>
                        <a:rPr lang="ar-AE" sz="2600">
                          <a:latin typeface="Cambria Math" panose="02040503050406030204" pitchFamily="18" charset="0"/>
                        </a:rPr>
                        <m:t>=</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2</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lang="ar-AE"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96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Fencing a Garden</a:t>
            </a:r>
            <a:r>
              <a:rPr lang="en-US" sz="3200" dirty="0"/>
              <a:t>—Slide 1</a:t>
            </a:r>
            <a:endParaRPr dirty="0"/>
          </a:p>
        </p:txBody>
      </p:sp>
      <p:sp>
        <p:nvSpPr>
          <p:cNvPr id="3" name="Text Placeholder 2"/>
          <p:cNvSpPr>
            <a:spLocks noGrp="1"/>
          </p:cNvSpPr>
          <p:nvPr>
            <p:ph type="body" sz="quarter" idx="10"/>
          </p:nvPr>
        </p:nvSpPr>
        <p:spPr/>
        <p:txBody>
          <a:bodyPr>
            <a:normAutofit/>
          </a:bodyPr>
          <a:lstStyle/>
          <a:p>
            <a:r>
              <a:rPr sz="2800"/>
              <a:t>A farmer plans to use </a:t>
            </a:r>
            <a:r>
              <a:rPr sz="2800">
                <a:latin typeface="Cambria Math"/>
              </a:rPr>
              <a:t>100</a:t>
            </a:r>
            <a:r>
              <a:rPr sz="280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z="3200"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If we let </a:t>
                </a:r>
                <a:r>
                  <a:rPr lang="en-US" sz="2800" i="1" dirty="0"/>
                  <a:t>x</a:t>
                </a:r>
                <a:r>
                  <a:rPr lang="en-US" sz="2800" dirty="0"/>
                  <a:t> represent the length of one side of the plot, as shown in Figure 13, then the dimensions of the plot are </a:t>
                </a:r>
                <a:r>
                  <a:rPr lang="en-US" sz="2800" i="1" dirty="0"/>
                  <a:t>x</a:t>
                </a:r>
                <a:r>
                  <a:rPr lang="en-US" sz="2800" dirty="0"/>
                  <a:t> feet by 100 – 2</a:t>
                </a:r>
                <a:r>
                  <a:rPr lang="en-US" sz="2800" i="1" dirty="0"/>
                  <a:t>x </a:t>
                </a:r>
                <a:r>
                  <a:rPr lang="en-US" sz="2800" dirty="0"/>
                  <a:t>feet. A function representing the area of the plot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100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e>
                    </m:d>
                  </m:oMath>
                </a14:m>
                <a:r>
                  <a:rPr lang="ar-AE" sz="2800" dirty="0"/>
                  <a:t>.</a:t>
                </a:r>
              </a:p>
              <a:p>
                <a:pPr>
                  <a:defRPr sz="2800"/>
                </a:pPr>
                <a:r>
                  <a:rPr lang="en-US" sz="2800" dirty="0"/>
                  <a:t>If we multiply out the formula for </a:t>
                </a:r>
                <a14:m>
                  <m:oMath xmlns:m="http://schemas.openxmlformats.org/officeDocument/2006/math">
                    <m:r>
                      <a:rPr lang="en-US">
                        <a:latin typeface="Cambria Math" panose="02040503050406030204" pitchFamily="18" charset="0"/>
                      </a:rPr>
                      <m:t>𝐴</m:t>
                    </m:r>
                  </m:oMath>
                </a14:m>
                <a:r>
                  <a:rPr lang="en-US" sz="2800" dirty="0"/>
                  <a:t>, we recognize it as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2</m:t>
                    </m:r>
                    <m:sSup>
                      <m:sSupPr>
                        <m:ctrlPr>
                          <a:rPr lang="ar-AE" i="1" smtClean="0">
                            <a:latin typeface="Cambria Math" panose="02040503050406030204" pitchFamily="18" charset="0"/>
                          </a:rPr>
                        </m:ctrlPr>
                      </m:sSupPr>
                      <m:e>
                        <m:r>
                          <a:rPr lang="ar-AE" b="0" i="1" smtClean="0">
                            <a:latin typeface="Cambria Math" panose="02040503050406030204" pitchFamily="18" charset="0"/>
                          </a:rPr>
                          <m:t>𝑥</m:t>
                        </m:r>
                      </m:e>
                      <m:sup>
                        <m:r>
                          <a:rPr lang="en-US" b="0" i="1" smtClean="0">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100</m:t>
                    </m:r>
                    <m:r>
                      <a:rPr lang="ar-AE">
                        <a:latin typeface="Cambria Math" panose="02040503050406030204" pitchFamily="18" charset="0"/>
                      </a:rPr>
                      <m:t>𝑥</m:t>
                    </m:r>
                  </m:oMath>
                </a14:m>
                <a:r>
                  <a:rPr lang="en-US" sz="2800" dirty="0"/>
                  <a:t>. This is a parabola opening downward, so the vertex will be the maximum point on the graph of </a:t>
                </a:r>
                <a14:m>
                  <m:oMath xmlns:m="http://schemas.openxmlformats.org/officeDocument/2006/math">
                    <m:r>
                      <a:rPr lang="en-US">
                        <a:latin typeface="Cambria Math" panose="02040503050406030204" pitchFamily="18" charset="0"/>
                      </a:rPr>
                      <m:t>𝐴</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z="3200" dirty="0"/>
              <a:t>—Slide 3</a:t>
            </a:r>
            <a:endParaRPr dirty="0"/>
          </a:p>
        </p:txBody>
      </p:sp>
      <p:pic>
        <p:nvPicPr>
          <p:cNvPr id="8" name="Content Placeholder 7">
            <a:extLst>
              <a:ext uri="{FF2B5EF4-FFF2-40B4-BE49-F238E27FC236}">
                <a16:creationId xmlns:a16="http://schemas.microsoft.com/office/drawing/2014/main" id="{7E102C7E-70A9-4513-B001-73F44734485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0750" y="1295400"/>
            <a:ext cx="4762500" cy="3810000"/>
          </a:xfrm>
        </p:spPr>
      </p:pic>
      <p:sp>
        <p:nvSpPr>
          <p:cNvPr id="3" name="TextBox 2">
            <a:extLst>
              <a:ext uri="{FF2B5EF4-FFF2-40B4-BE49-F238E27FC236}">
                <a16:creationId xmlns:a16="http://schemas.microsoft.com/office/drawing/2014/main" id="{993285AB-C1A4-7B6E-6AA2-76EDB12F7FB0}"/>
              </a:ext>
            </a:extLst>
          </p:cNvPr>
          <p:cNvSpPr txBox="1"/>
          <p:nvPr/>
        </p:nvSpPr>
        <p:spPr>
          <a:xfrm>
            <a:off x="304800" y="5201305"/>
            <a:ext cx="8534400" cy="523220"/>
          </a:xfrm>
          <a:prstGeom prst="rect">
            <a:avLst/>
          </a:prstGeom>
          <a:noFill/>
        </p:spPr>
        <p:txBody>
          <a:bodyPr wrap="square" rtlCol="0">
            <a:spAutoFit/>
          </a:bodyPr>
          <a:lstStyle/>
          <a:p>
            <a:pPr algn="ctr"/>
            <a:r>
              <a:rPr lang="en-US" sz="2800" dirty="0"/>
              <a:t>Figure 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z="3200" dirty="0"/>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Using the vertex formula we know that the vertex of </a:t>
                </a:r>
                <a14:m>
                  <m:oMath xmlns:m="http://schemas.openxmlformats.org/officeDocument/2006/math">
                    <m:r>
                      <a:rPr lang="en-US">
                        <a:latin typeface="Cambria Math" panose="02040503050406030204" pitchFamily="18" charset="0"/>
                      </a:rPr>
                      <m:t>𝐴</m:t>
                    </m:r>
                  </m:oMath>
                </a14:m>
                <a:r>
                  <a:rPr lang="en-US" sz="2800" dirty="0"/>
                  <a:t> is the ordered pair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e>
                            </m:d>
                          </m:e>
                        </m:func>
                      </m:e>
                    </m:d>
                  </m:oMath>
                </a14:m>
                <a:r>
                  <a:rPr lang="en-US" sz="2800" dirty="0"/>
                  <a:t>, or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25</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e>
                    </m:d>
                  </m:oMath>
                </a14:m>
                <a:r>
                  <a:rPr lang="en-US" sz="2800" dirty="0"/>
                  <a:t>. Thus, to maximize area, we should let </a:t>
                </a:r>
                <a:br>
                  <a:rPr lang="en-US" dirty="0">
                    <a:latin typeface="Cambria Math" panose="02040503050406030204" pitchFamily="18" charset="0"/>
                  </a:rPr>
                </a:br>
                <a:r>
                  <a:rPr lang="en-US" sz="2800" i="1" dirty="0"/>
                  <a:t>x</a:t>
                </a:r>
                <a:r>
                  <a:rPr lang="en-US" sz="2800" dirty="0"/>
                  <a:t> = 25, and so 100 – 2</a:t>
                </a:r>
                <a:r>
                  <a:rPr lang="en-US" sz="2800" i="1" dirty="0"/>
                  <a:t>x</a:t>
                </a:r>
                <a:r>
                  <a:rPr lang="en-US" sz="2800" dirty="0"/>
                  <a:t> = 50. The resulting maximum possible area, </a:t>
                </a:r>
                <a14:m>
                  <m:oMath xmlns:m="http://schemas.openxmlformats.org/officeDocument/2006/math">
                    <m:r>
                      <a:rPr lang="en-US">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50</m:t>
                    </m:r>
                  </m:oMath>
                </a14:m>
                <a:r>
                  <a:rPr lang="en-US" sz="2800" dirty="0"/>
                  <a:t>, or </a:t>
                </a:r>
                <a:r>
                  <a:rPr lang="en-US" sz="2800" dirty="0">
                    <a:latin typeface="Cambria Math"/>
                  </a:rPr>
                  <a:t>1250</a:t>
                </a:r>
                <a:r>
                  <a:rPr lang="en-US" sz="2800" dirty="0"/>
                  <a:t> square feet, is also the value </a:t>
                </a:r>
                <a14:m>
                  <m:oMath xmlns:m="http://schemas.openxmlformats.org/officeDocument/2006/math">
                    <m:func>
                      <m:funcPr>
                        <m:ctrlPr>
                          <a:rPr lang="en-US" i="1">
                            <a:latin typeface="Cambria Math" panose="02040503050406030204" pitchFamily="18" charset="0"/>
                          </a:rPr>
                        </m:ctrlPr>
                      </m:funcPr>
                      <m:fName>
                        <m:r>
                          <a:rPr lang="en-US">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8859-4CA8-D60B-3F58-1628E1271728}"/>
              </a:ext>
            </a:extLst>
          </p:cNvPr>
          <p:cNvSpPr>
            <a:spLocks noGrp="1"/>
          </p:cNvSpPr>
          <p:nvPr>
            <p:ph type="title"/>
          </p:nvPr>
        </p:nvSpPr>
        <p:spPr/>
        <p:txBody>
          <a:bodyPr/>
          <a:lstStyle/>
          <a:p>
            <a:r>
              <a:rPr lang="en-US" dirty="0"/>
              <a:t>Technology: Finding the Maximum or Minimum of a Function</a:t>
            </a:r>
            <a:r>
              <a:rPr lang="en-US" sz="3200" dirty="0"/>
              <a:t>—Slide 1</a:t>
            </a:r>
            <a:endParaRPr lang="en-IN"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9BE497E-3C14-51D3-4487-8C03DD9E1A6F}"/>
                  </a:ext>
                </a:extLst>
              </p:cNvPr>
              <p:cNvSpPr>
                <a:spLocks noGrp="1"/>
              </p:cNvSpPr>
              <p:nvPr>
                <p:ph type="body" sz="quarter" idx="10"/>
              </p:nvPr>
            </p:nvSpPr>
            <p:spPr>
              <a:xfrm>
                <a:off x="457200" y="1052733"/>
                <a:ext cx="8229600" cy="4890867"/>
              </a:xfrm>
              <a:ln w="28575">
                <a:solidFill>
                  <a:srgbClr val="FF0000"/>
                </a:solidFill>
              </a:ln>
            </p:spPr>
            <p:txBody>
              <a:bodyPr/>
              <a:lstStyle/>
              <a:p>
                <a:r>
                  <a:rPr lang="en-US" sz="3000" b="0" i="0" dirty="0">
                    <a:effectLst/>
                    <a:cs typeface="Times New Roman" panose="02020603050405020304" pitchFamily="18" charset="0"/>
                  </a:rPr>
                  <a:t>As we've seen, finding the maximum or minimum possible values of some function </a:t>
                </a:r>
                <a:r>
                  <a:rPr lang="en-US" sz="3000" b="0" i="1" dirty="0">
                    <a:effectLst/>
                    <a:cs typeface="Times New Roman" panose="02020603050405020304" pitchFamily="18" charset="0"/>
                  </a:rPr>
                  <a:t>f</a:t>
                </a:r>
                <a:r>
                  <a:rPr lang="en-US" sz="3000" b="0" i="0" dirty="0">
                    <a:effectLst/>
                    <a:cs typeface="Times New Roman" panose="02020603050405020304" pitchFamily="18" charset="0"/>
                  </a:rPr>
                  <a:t>(</a:t>
                </a:r>
                <a:r>
                  <a:rPr lang="en-US" sz="3000" b="0" i="1" dirty="0">
                    <a:effectLst/>
                    <a:cs typeface="Times New Roman" panose="02020603050405020304" pitchFamily="18" charset="0"/>
                  </a:rPr>
                  <a:t>x</a:t>
                </a:r>
                <a:r>
                  <a:rPr lang="en-US" sz="3000" b="0" i="0" dirty="0">
                    <a:effectLst/>
                    <a:cs typeface="Times New Roman" panose="02020603050405020304" pitchFamily="18" charset="0"/>
                  </a:rPr>
                  <a:t>) can be extremely important, and we have a method for doing so when the function is quadratic. But what if we wanted to find the minimum of the function </a:t>
                </a:r>
                <a14:m>
                  <m:oMath xmlns:m="http://schemas.openxmlformats.org/officeDocument/2006/math">
                    <m:r>
                      <a:rPr lang="en-US" sz="3000" b="0" i="1" smtClean="0">
                        <a:effectLst/>
                        <a:latin typeface="Cambria Math" panose="02040503050406030204" pitchFamily="18" charset="0"/>
                        <a:cs typeface="Times New Roman" panose="02020603050405020304" pitchFamily="18" charset="0"/>
                      </a:rPr>
                      <m:t>𝑓</m:t>
                    </m:r>
                    <m:d>
                      <m:dPr>
                        <m:ctrlPr>
                          <a:rPr lang="en-US" sz="3000" b="0" i="1" smtClean="0">
                            <a:effectLst/>
                            <a:latin typeface="Cambria Math" panose="02040503050406030204" pitchFamily="18" charset="0"/>
                            <a:cs typeface="Times New Roman" panose="02020603050405020304" pitchFamily="18" charset="0"/>
                          </a:rPr>
                        </m:ctrlPr>
                      </m:dPr>
                      <m:e>
                        <m:r>
                          <a:rPr lang="en-US" sz="3000" b="0" i="1" smtClean="0">
                            <a:effectLst/>
                            <a:latin typeface="Cambria Math" panose="02040503050406030204" pitchFamily="18" charset="0"/>
                            <a:cs typeface="Times New Roman" panose="02020603050405020304" pitchFamily="18" charset="0"/>
                          </a:rPr>
                          <m:t>𝑥</m:t>
                        </m:r>
                      </m:e>
                    </m:d>
                    <m:r>
                      <a:rPr lang="en-US" sz="3000" b="0" i="1" smtClean="0">
                        <a:effectLst/>
                        <a:latin typeface="Cambria Math" panose="02040503050406030204" pitchFamily="18" charset="0"/>
                        <a:cs typeface="Times New Roman" panose="02020603050405020304" pitchFamily="18" charset="0"/>
                      </a:rPr>
                      <m:t>=</m:t>
                    </m:r>
                    <m:sSup>
                      <m:sSupPr>
                        <m:ctrlPr>
                          <a:rPr lang="en-US" sz="3000" b="0" i="1" smtClean="0">
                            <a:effectLst/>
                            <a:latin typeface="Cambria Math" panose="02040503050406030204" pitchFamily="18" charset="0"/>
                            <a:cs typeface="Times New Roman" panose="02020603050405020304" pitchFamily="18" charset="0"/>
                          </a:rPr>
                        </m:ctrlPr>
                      </m:sSupPr>
                      <m:e>
                        <m:r>
                          <a:rPr lang="en-US" sz="3000" b="0" i="1" smtClean="0">
                            <a:effectLst/>
                            <a:latin typeface="Cambria Math" panose="02040503050406030204" pitchFamily="18" charset="0"/>
                            <a:cs typeface="Times New Roman" panose="02020603050405020304" pitchFamily="18" charset="0"/>
                          </a:rPr>
                          <m:t>𝑥</m:t>
                        </m:r>
                      </m:e>
                      <m:sup>
                        <m:r>
                          <a:rPr lang="en-US" sz="3000" b="0" i="1" smtClean="0">
                            <a:effectLst/>
                            <a:latin typeface="Cambria Math" panose="02040503050406030204" pitchFamily="18" charset="0"/>
                            <a:cs typeface="Times New Roman" panose="02020603050405020304" pitchFamily="18" charset="0"/>
                          </a:rPr>
                          <m:t>4</m:t>
                        </m:r>
                      </m:sup>
                    </m:sSup>
                    <m:r>
                      <a:rPr lang="en-US" sz="3000" b="0" i="1" smtClean="0">
                        <a:effectLst/>
                        <a:latin typeface="Cambria Math" panose="02040503050406030204" pitchFamily="18" charset="0"/>
                        <a:cs typeface="Times New Roman" panose="02020603050405020304" pitchFamily="18" charset="0"/>
                      </a:rPr>
                      <m:t>+</m:t>
                    </m:r>
                    <m:r>
                      <a:rPr lang="en-US" sz="3000" b="0" i="1" smtClean="0">
                        <a:effectLst/>
                        <a:latin typeface="Cambria Math" panose="02040503050406030204" pitchFamily="18" charset="0"/>
                        <a:cs typeface="Times New Roman" panose="02020603050405020304" pitchFamily="18" charset="0"/>
                      </a:rPr>
                      <m:t>2</m:t>
                    </m:r>
                    <m:sSup>
                      <m:sSupPr>
                        <m:ctrlPr>
                          <a:rPr lang="en-US" sz="3000" b="0" i="1" smtClean="0">
                            <a:effectLst/>
                            <a:latin typeface="Cambria Math" panose="02040503050406030204" pitchFamily="18" charset="0"/>
                            <a:cs typeface="Times New Roman" panose="02020603050405020304" pitchFamily="18" charset="0"/>
                          </a:rPr>
                        </m:ctrlPr>
                      </m:sSupPr>
                      <m:e>
                        <m:r>
                          <a:rPr lang="en-US" sz="3000" b="0" i="1" smtClean="0">
                            <a:effectLst/>
                            <a:latin typeface="Cambria Math" panose="02040503050406030204" pitchFamily="18" charset="0"/>
                            <a:cs typeface="Times New Roman" panose="02020603050405020304" pitchFamily="18" charset="0"/>
                          </a:rPr>
                          <m:t>𝑥</m:t>
                        </m:r>
                      </m:e>
                      <m:sup>
                        <m:r>
                          <a:rPr lang="en-US" sz="3000" b="0" i="1" smtClean="0">
                            <a:effectLst/>
                            <a:latin typeface="Cambria Math" panose="02040503050406030204" pitchFamily="18" charset="0"/>
                            <a:cs typeface="Times New Roman" panose="02020603050405020304" pitchFamily="18" charset="0"/>
                          </a:rPr>
                          <m:t>3</m:t>
                        </m:r>
                      </m:sup>
                    </m:sSup>
                    <m:r>
                      <a:rPr lang="en-US" sz="3000" b="0" i="1" smtClean="0">
                        <a:effectLst/>
                        <a:latin typeface="Cambria Math" panose="02040503050406030204" pitchFamily="18" charset="0"/>
                        <a:cs typeface="Times New Roman" panose="02020603050405020304" pitchFamily="18" charset="0"/>
                      </a:rPr>
                      <m:t>−</m:t>
                    </m:r>
                    <m:r>
                      <a:rPr lang="en-US" sz="3000" b="0" i="1" smtClean="0">
                        <a:effectLst/>
                        <a:latin typeface="Cambria Math" panose="02040503050406030204" pitchFamily="18" charset="0"/>
                        <a:cs typeface="Times New Roman" panose="02020603050405020304" pitchFamily="18" charset="0"/>
                      </a:rPr>
                      <m:t>7</m:t>
                    </m:r>
                    <m:sSup>
                      <m:sSupPr>
                        <m:ctrlPr>
                          <a:rPr lang="en-US" sz="3000" b="0" i="1" smtClean="0">
                            <a:effectLst/>
                            <a:latin typeface="Cambria Math" panose="02040503050406030204" pitchFamily="18" charset="0"/>
                            <a:cs typeface="Times New Roman" panose="02020603050405020304" pitchFamily="18" charset="0"/>
                          </a:rPr>
                        </m:ctrlPr>
                      </m:sSupPr>
                      <m:e>
                        <m:r>
                          <a:rPr lang="en-US" sz="3000" b="0" i="1" smtClean="0">
                            <a:effectLst/>
                            <a:latin typeface="Cambria Math" panose="02040503050406030204" pitchFamily="18" charset="0"/>
                            <a:cs typeface="Times New Roman" panose="02020603050405020304" pitchFamily="18" charset="0"/>
                          </a:rPr>
                          <m:t>𝑥</m:t>
                        </m:r>
                      </m:e>
                      <m:sup>
                        <m:r>
                          <a:rPr lang="en-US" sz="3000" b="0" i="1" smtClean="0">
                            <a:effectLst/>
                            <a:latin typeface="Cambria Math" panose="02040503050406030204" pitchFamily="18" charset="0"/>
                            <a:cs typeface="Times New Roman" panose="02020603050405020304" pitchFamily="18" charset="0"/>
                          </a:rPr>
                          <m:t>2</m:t>
                        </m:r>
                      </m:sup>
                    </m:sSup>
                    <m:r>
                      <a:rPr lang="en-US" sz="3000" b="0" i="1" smtClean="0">
                        <a:effectLst/>
                        <a:latin typeface="Cambria Math" panose="02040503050406030204" pitchFamily="18" charset="0"/>
                        <a:cs typeface="Times New Roman" panose="02020603050405020304" pitchFamily="18" charset="0"/>
                      </a:rPr>
                      <m:t>+</m:t>
                    </m:r>
                    <m:r>
                      <a:rPr lang="en-US" sz="3000" b="0" i="1" smtClean="0">
                        <a:effectLst/>
                        <a:latin typeface="Cambria Math" panose="02040503050406030204" pitchFamily="18" charset="0"/>
                        <a:cs typeface="Times New Roman" panose="02020603050405020304" pitchFamily="18" charset="0"/>
                      </a:rPr>
                      <m:t>2</m:t>
                    </m:r>
                    <m:r>
                      <a:rPr lang="en-US" sz="3000" b="0" i="1" smtClean="0">
                        <a:effectLst/>
                        <a:latin typeface="Cambria Math" panose="02040503050406030204" pitchFamily="18" charset="0"/>
                        <a:cs typeface="Times New Roman" panose="02020603050405020304" pitchFamily="18" charset="0"/>
                      </a:rPr>
                      <m:t>𝑥</m:t>
                    </m:r>
                    <m:r>
                      <a:rPr lang="en-US" sz="3000" b="0" i="1" smtClean="0">
                        <a:effectLst/>
                        <a:latin typeface="Cambria Math" panose="02040503050406030204" pitchFamily="18" charset="0"/>
                        <a:cs typeface="Times New Roman" panose="02020603050405020304" pitchFamily="18" charset="0"/>
                      </a:rPr>
                      <m:t>−</m:t>
                    </m:r>
                    <m:r>
                      <a:rPr lang="en-US" sz="3000" b="0" i="1" smtClean="0">
                        <a:effectLst/>
                        <a:latin typeface="Cambria Math" panose="02040503050406030204" pitchFamily="18" charset="0"/>
                        <a:cs typeface="Times New Roman" panose="02020603050405020304" pitchFamily="18" charset="0"/>
                      </a:rPr>
                      <m:t>4</m:t>
                    </m:r>
                    <m:r>
                      <a:rPr lang="en-US" sz="3000" b="0" i="1" smtClean="0">
                        <a:effectLst/>
                        <a:latin typeface="Cambria Math" panose="02040503050406030204" pitchFamily="18" charset="0"/>
                        <a:cs typeface="Times New Roman" panose="02020603050405020304" pitchFamily="18" charset="0"/>
                      </a:rPr>
                      <m:t>?</m:t>
                    </m:r>
                  </m:oMath>
                </a14:m>
                <a:r>
                  <a:rPr lang="en-US" sz="3000" b="0" i="0" dirty="0">
                    <a:effectLst/>
                    <a:cs typeface="Times New Roman" panose="02020603050405020304" pitchFamily="18" charset="0"/>
                  </a:rPr>
                  <a:t>  One way is to graph it on a TI-84 Plus, shown in Figure 14 with the following window settings: </a:t>
                </a:r>
                <a:r>
                  <a:rPr lang="en-US" sz="3000" dirty="0" err="1">
                    <a:latin typeface="Ti86pc" pitchFamily="49" charset="0"/>
                    <a:cs typeface="Times New Roman" panose="02020603050405020304" pitchFamily="18" charset="0"/>
                  </a:rPr>
                  <a:t>Xmin</a:t>
                </a:r>
                <a:r>
                  <a:rPr lang="en-US" sz="3000" dirty="0">
                    <a:latin typeface="Ti86pc" pitchFamily="49" charset="0"/>
                    <a:cs typeface="Times New Roman" panose="02020603050405020304" pitchFamily="18" charset="0"/>
                  </a:rPr>
                  <a:t>=-5, </a:t>
                </a:r>
                <a:r>
                  <a:rPr lang="en-US" sz="3000" dirty="0" err="1">
                    <a:latin typeface="Ti86pc" pitchFamily="49" charset="0"/>
                    <a:cs typeface="Times New Roman" panose="02020603050405020304" pitchFamily="18" charset="0"/>
                  </a:rPr>
                  <a:t>Xmax</a:t>
                </a:r>
                <a:r>
                  <a:rPr lang="en-US" sz="3000" dirty="0">
                    <a:latin typeface="Ti86pc" pitchFamily="49" charset="0"/>
                    <a:cs typeface="Times New Roman" panose="02020603050405020304" pitchFamily="18" charset="0"/>
                  </a:rPr>
                  <a:t>=5,</a:t>
                </a:r>
                <a:br>
                  <a:rPr lang="en-US" sz="3000" dirty="0">
                    <a:latin typeface="Ti86pc" pitchFamily="49" charset="0"/>
                    <a:cs typeface="Times New Roman" panose="02020603050405020304" pitchFamily="18" charset="0"/>
                  </a:rPr>
                </a:br>
                <a:r>
                  <a:rPr lang="en-US" sz="3000" dirty="0" err="1">
                    <a:latin typeface="Ti86pc" pitchFamily="49" charset="0"/>
                    <a:cs typeface="Times New Roman" panose="02020603050405020304" pitchFamily="18" charset="0"/>
                  </a:rPr>
                  <a:t>Ymin</a:t>
                </a:r>
                <a:r>
                  <a:rPr lang="en-US" sz="3000" dirty="0">
                    <a:latin typeface="Ti86pc" pitchFamily="49" charset="0"/>
                    <a:cs typeface="Times New Roman" panose="02020603050405020304" pitchFamily="18" charset="0"/>
                  </a:rPr>
                  <a:t>=-100, </a:t>
                </a:r>
                <a:r>
                  <a:rPr lang="en-US" sz="3000" dirty="0" err="1">
                    <a:latin typeface="Ti86pc" pitchFamily="49" charset="0"/>
                    <a:cs typeface="Times New Roman" panose="02020603050405020304" pitchFamily="18" charset="0"/>
                  </a:rPr>
                  <a:t>Ymax</a:t>
                </a:r>
                <a:r>
                  <a:rPr lang="en-US" sz="3000" dirty="0">
                    <a:latin typeface="Ti86pc" pitchFamily="49" charset="0"/>
                    <a:cs typeface="Times New Roman" panose="02020603050405020304" pitchFamily="18" charset="0"/>
                  </a:rPr>
                  <a:t>=10.</a:t>
                </a:r>
                <a:endParaRPr lang="en-IN" sz="3000" dirty="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69BE497E-3C14-51D3-4487-8C03DD9E1A6F}"/>
                  </a:ext>
                </a:extLst>
              </p:cNvPr>
              <p:cNvSpPr>
                <a:spLocks noGrp="1" noRot="1" noChangeAspect="1" noMove="1" noResize="1" noEditPoints="1" noAdjustHandles="1" noChangeArrowheads="1" noChangeShapeType="1" noTextEdit="1"/>
              </p:cNvSpPr>
              <p:nvPr>
                <p:ph type="body" sz="quarter" idx="10"/>
              </p:nvPr>
            </p:nvSpPr>
            <p:spPr>
              <a:xfrm>
                <a:off x="457200" y="1052733"/>
                <a:ext cx="8229600" cy="4890867"/>
              </a:xfrm>
              <a:blipFill>
                <a:blip r:embed="rId2"/>
                <a:stretch>
                  <a:fillRect l="-1550" t="-1239" r="-1993"/>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178860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121E-5491-181D-8E8C-947D533542CB}"/>
              </a:ext>
            </a:extLst>
          </p:cNvPr>
          <p:cNvSpPr>
            <a:spLocks noGrp="1"/>
          </p:cNvSpPr>
          <p:nvPr>
            <p:ph type="title"/>
          </p:nvPr>
        </p:nvSpPr>
        <p:spPr/>
        <p:txBody>
          <a:bodyPr/>
          <a:lstStyle/>
          <a:p>
            <a:r>
              <a:rPr lang="en-US" dirty="0"/>
              <a:t>Technology: Finding the Maximum or Minimum of a Function</a:t>
            </a:r>
            <a:r>
              <a:rPr lang="en-US" sz="3200" dirty="0"/>
              <a:t>—Slide 2</a:t>
            </a:r>
            <a:endParaRPr lang="en-IN" dirty="0"/>
          </a:p>
        </p:txBody>
      </p:sp>
      <p:sp>
        <p:nvSpPr>
          <p:cNvPr id="3" name="Text Placeholder 2">
            <a:extLst>
              <a:ext uri="{FF2B5EF4-FFF2-40B4-BE49-F238E27FC236}">
                <a16:creationId xmlns:a16="http://schemas.microsoft.com/office/drawing/2014/main" id="{90F5A5DA-9235-D0E5-BC6A-1A084D1A1A29}"/>
              </a:ext>
            </a:extLst>
          </p:cNvPr>
          <p:cNvSpPr>
            <a:spLocks noGrp="1"/>
          </p:cNvSpPr>
          <p:nvPr>
            <p:ph type="body" sz="quarter" idx="10"/>
          </p:nvPr>
        </p:nvSpPr>
        <p:spPr>
          <a:xfrm>
            <a:off x="457200" y="1052733"/>
            <a:ext cx="8229600" cy="4890867"/>
          </a:xfrm>
          <a:ln w="28575">
            <a:solidFill>
              <a:srgbClr val="FF0000"/>
            </a:solidFill>
          </a:ln>
        </p:spPr>
        <p:txBody>
          <a:bodyPr/>
          <a:lstStyle/>
          <a:p>
            <a:endParaRPr lang="en-US" b="0" i="0" dirty="0">
              <a:solidFill>
                <a:srgbClr val="4D4D4D"/>
              </a:solidFill>
              <a:effectLst/>
              <a:latin typeface="Times New Roman" panose="02020603050405020304" pitchFamily="18" charset="0"/>
            </a:endParaRPr>
          </a:p>
          <a:p>
            <a:endParaRPr lang="en-US" dirty="0">
              <a:solidFill>
                <a:srgbClr val="4D4D4D"/>
              </a:solidFill>
              <a:latin typeface="Times New Roman" panose="02020603050405020304" pitchFamily="18" charset="0"/>
            </a:endParaRPr>
          </a:p>
          <a:p>
            <a:endParaRPr lang="en-US" b="0" i="0" dirty="0">
              <a:solidFill>
                <a:srgbClr val="4D4D4D"/>
              </a:solidFill>
              <a:effectLst/>
              <a:latin typeface="Times New Roman" panose="02020603050405020304" pitchFamily="18" charset="0"/>
            </a:endParaRPr>
          </a:p>
          <a:p>
            <a:endParaRPr lang="en-US" dirty="0">
              <a:solidFill>
                <a:srgbClr val="4D4D4D"/>
              </a:solidFill>
              <a:latin typeface="Times New Roman" panose="02020603050405020304" pitchFamily="18" charset="0"/>
            </a:endParaRPr>
          </a:p>
          <a:p>
            <a:endParaRPr lang="en-US" b="0" i="0" dirty="0">
              <a:solidFill>
                <a:srgbClr val="4D4D4D"/>
              </a:solidFill>
              <a:effectLst/>
              <a:latin typeface="Times New Roman" panose="02020603050405020304" pitchFamily="18" charset="0"/>
            </a:endParaRPr>
          </a:p>
          <a:p>
            <a:endParaRPr lang="en-US" sz="3000" b="0" i="0" dirty="0">
              <a:effectLst/>
            </a:endParaRPr>
          </a:p>
          <a:p>
            <a:endParaRPr lang="en-IN" dirty="0"/>
          </a:p>
        </p:txBody>
      </p:sp>
      <p:pic>
        <p:nvPicPr>
          <p:cNvPr id="4" name="Picture 3">
            <a:extLst>
              <a:ext uri="{FF2B5EF4-FFF2-40B4-BE49-F238E27FC236}">
                <a16:creationId xmlns:a16="http://schemas.microsoft.com/office/drawing/2014/main" id="{04EBF7D5-C204-EF9F-A03F-8409EC956630}"/>
              </a:ext>
            </a:extLst>
          </p:cNvPr>
          <p:cNvPicPr>
            <a:picLocks noChangeAspect="1"/>
          </p:cNvPicPr>
          <p:nvPr/>
        </p:nvPicPr>
        <p:blipFill>
          <a:blip r:embed="rId2"/>
          <a:stretch>
            <a:fillRect/>
          </a:stretch>
        </p:blipFill>
        <p:spPr>
          <a:xfrm>
            <a:off x="3048000" y="1154154"/>
            <a:ext cx="3048000" cy="2339323"/>
          </a:xfrm>
          <a:prstGeom prst="rect">
            <a:avLst/>
          </a:prstGeom>
        </p:spPr>
      </p:pic>
      <p:sp>
        <p:nvSpPr>
          <p:cNvPr id="5" name="TextBox 4">
            <a:extLst>
              <a:ext uri="{FF2B5EF4-FFF2-40B4-BE49-F238E27FC236}">
                <a16:creationId xmlns:a16="http://schemas.microsoft.com/office/drawing/2014/main" id="{544125E8-F640-3BD6-ED4D-1D5D9108B758}"/>
              </a:ext>
            </a:extLst>
          </p:cNvPr>
          <p:cNvSpPr txBox="1"/>
          <p:nvPr/>
        </p:nvSpPr>
        <p:spPr>
          <a:xfrm>
            <a:off x="2772000" y="3493477"/>
            <a:ext cx="3600000" cy="523220"/>
          </a:xfrm>
          <a:prstGeom prst="rect">
            <a:avLst/>
          </a:prstGeom>
          <a:noFill/>
        </p:spPr>
        <p:txBody>
          <a:bodyPr wrap="square" rtlCol="0">
            <a:spAutoFit/>
          </a:bodyPr>
          <a:lstStyle/>
          <a:p>
            <a:pPr algn="ctr"/>
            <a:r>
              <a:rPr lang="en-US" sz="2800" dirty="0"/>
              <a:t>Figure 14</a:t>
            </a:r>
          </a:p>
        </p:txBody>
      </p:sp>
      <p:sp>
        <p:nvSpPr>
          <p:cNvPr id="7" name="TextBox 6">
            <a:extLst>
              <a:ext uri="{FF2B5EF4-FFF2-40B4-BE49-F238E27FC236}">
                <a16:creationId xmlns:a16="http://schemas.microsoft.com/office/drawing/2014/main" id="{6457A138-E813-CF0E-BD87-2189BD3EC0AB}"/>
              </a:ext>
            </a:extLst>
          </p:cNvPr>
          <p:cNvSpPr txBox="1"/>
          <p:nvPr/>
        </p:nvSpPr>
        <p:spPr>
          <a:xfrm>
            <a:off x="457200" y="3962400"/>
            <a:ext cx="8229600" cy="1938992"/>
          </a:xfrm>
          <a:prstGeom prst="rect">
            <a:avLst/>
          </a:prstGeom>
          <a:noFill/>
        </p:spPr>
        <p:txBody>
          <a:bodyPr wrap="square">
            <a:spAutoFit/>
          </a:bodyPr>
          <a:lstStyle/>
          <a:p>
            <a:r>
              <a:rPr lang="en-US" sz="3000" b="0" i="0" dirty="0">
                <a:effectLst/>
              </a:rPr>
              <a:t>To find the minimum, press </a:t>
            </a:r>
            <a:r>
              <a:rPr lang="en-US" sz="3000" dirty="0">
                <a:latin typeface="Ti86pc" pitchFamily="49" charset="0"/>
                <a:cs typeface="Times New Roman" panose="02020603050405020304" pitchFamily="18" charset="0"/>
              </a:rPr>
              <a:t>2nd</a:t>
            </a:r>
            <a:r>
              <a:rPr lang="en-US" sz="3000" i="0" dirty="0">
                <a:effectLst/>
              </a:rPr>
              <a:t> </a:t>
            </a:r>
            <a:r>
              <a:rPr lang="en-US" sz="3000" dirty="0">
                <a:latin typeface="Ti86pc" pitchFamily="49" charset="0"/>
                <a:cs typeface="Times New Roman" panose="02020603050405020304" pitchFamily="18" charset="0"/>
              </a:rPr>
              <a:t>trace </a:t>
            </a:r>
            <a:r>
              <a:rPr lang="en-IN" sz="3000" b="0" i="0" dirty="0">
                <a:effectLst/>
              </a:rPr>
              <a:t>to access the </a:t>
            </a:r>
            <a:r>
              <a:rPr lang="en-US" sz="3000" dirty="0">
                <a:latin typeface="Ti86pc" pitchFamily="49" charset="0"/>
                <a:cs typeface="Times New Roman" panose="02020603050405020304" pitchFamily="18" charset="0"/>
              </a:rPr>
              <a:t>CALCULATE</a:t>
            </a:r>
            <a:r>
              <a:rPr lang="en-IN" sz="3000" b="0" i="0" dirty="0">
                <a:effectLst/>
              </a:rPr>
              <a:t> menu and select </a:t>
            </a:r>
            <a:r>
              <a:rPr lang="en-US" sz="3000" dirty="0">
                <a:latin typeface="Ti86pc" pitchFamily="49" charset="0"/>
                <a:cs typeface="Times New Roman" panose="02020603050405020304" pitchFamily="18" charset="0"/>
              </a:rPr>
              <a:t>minimum</a:t>
            </a:r>
            <a:r>
              <a:rPr lang="en-US" sz="3000" b="0" i="0" dirty="0">
                <a:effectLst/>
              </a:rPr>
              <a:t>.</a:t>
            </a:r>
            <a:r>
              <a:rPr lang="en-IN" sz="3000" b="0" i="0" dirty="0">
                <a:effectLst/>
              </a:rPr>
              <a:t> </a:t>
            </a:r>
            <a:r>
              <a:rPr lang="en-US" sz="3000" b="0" i="0" dirty="0">
                <a:effectLst/>
              </a:rPr>
              <a:t>(If we were trying to find the maximum, we would select</a:t>
            </a:r>
            <a:r>
              <a:rPr lang="en-US" sz="3000" b="1" dirty="0">
                <a:latin typeface="Ti86pc" pitchFamily="49" charset="0"/>
                <a:cs typeface="Times New Roman" panose="02020603050405020304" pitchFamily="18" charset="0"/>
              </a:rPr>
              <a:t> </a:t>
            </a:r>
            <a:r>
              <a:rPr lang="en-US" sz="3000" dirty="0">
                <a:latin typeface="Ti86pc" pitchFamily="49" charset="0"/>
                <a:cs typeface="Times New Roman" panose="02020603050405020304" pitchFamily="18" charset="0"/>
              </a:rPr>
              <a:t>maximum</a:t>
            </a:r>
            <a:r>
              <a:rPr lang="en-US" sz="3000" b="0" i="0" dirty="0">
                <a:effectLst/>
              </a:rPr>
              <a:t>.)</a:t>
            </a:r>
            <a:endParaRPr lang="en-US" sz="3000" dirty="0"/>
          </a:p>
        </p:txBody>
      </p:sp>
    </p:spTree>
    <p:extLst>
      <p:ext uri="{BB962C8B-B14F-4D97-AF65-F5344CB8AC3E}">
        <p14:creationId xmlns:p14="http://schemas.microsoft.com/office/powerpoint/2010/main" val="3674035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E7C1-09C2-E8EE-46C9-2DB22F1DA302}"/>
              </a:ext>
            </a:extLst>
          </p:cNvPr>
          <p:cNvSpPr>
            <a:spLocks noGrp="1"/>
          </p:cNvSpPr>
          <p:nvPr>
            <p:ph type="title"/>
          </p:nvPr>
        </p:nvSpPr>
        <p:spPr/>
        <p:txBody>
          <a:bodyPr/>
          <a:lstStyle/>
          <a:p>
            <a:r>
              <a:rPr lang="en-US" dirty="0"/>
              <a:t>Technology: Finding the Maximum or Minimum of a Function</a:t>
            </a:r>
            <a:r>
              <a:rPr lang="en-US" sz="3200" dirty="0"/>
              <a:t>—Slide 3</a:t>
            </a:r>
            <a:endParaRPr lang="en-IN" dirty="0"/>
          </a:p>
        </p:txBody>
      </p:sp>
      <p:sp>
        <p:nvSpPr>
          <p:cNvPr id="3" name="Text Placeholder 2">
            <a:extLst>
              <a:ext uri="{FF2B5EF4-FFF2-40B4-BE49-F238E27FC236}">
                <a16:creationId xmlns:a16="http://schemas.microsoft.com/office/drawing/2014/main" id="{788B5318-CF73-E3EF-C901-0BA1423FD811}"/>
              </a:ext>
            </a:extLst>
          </p:cNvPr>
          <p:cNvSpPr>
            <a:spLocks noGrp="1"/>
          </p:cNvSpPr>
          <p:nvPr>
            <p:ph type="body" sz="quarter" idx="10"/>
          </p:nvPr>
        </p:nvSpPr>
        <p:spPr>
          <a:xfrm>
            <a:off x="457200" y="1052733"/>
            <a:ext cx="8229600" cy="4890867"/>
          </a:xfrm>
          <a:ln w="28575">
            <a:solidFill>
              <a:srgbClr val="FF0000"/>
            </a:solidFill>
          </a:ln>
        </p:spPr>
        <p:txBody>
          <a:bodyPr/>
          <a:lstStyle/>
          <a:p>
            <a:r>
              <a:rPr lang="en-US" sz="3000" b="0" i="0" dirty="0">
                <a:effectLst/>
              </a:rPr>
              <a:t>The screen should now display the graph with </a:t>
            </a:r>
            <a:r>
              <a:rPr lang="en-US" sz="3000" dirty="0" err="1">
                <a:latin typeface="Ti86pc" pitchFamily="49" charset="0"/>
                <a:cs typeface="Times New Roman" panose="02020603050405020304" pitchFamily="18" charset="0"/>
              </a:rPr>
              <a:t>LeftBound</a:t>
            </a:r>
            <a:r>
              <a:rPr lang="en-US" sz="3000" dirty="0">
                <a:latin typeface="Ti86pc" pitchFamily="49" charset="0"/>
                <a:cs typeface="Times New Roman" panose="02020603050405020304" pitchFamily="18" charset="0"/>
              </a:rPr>
              <a:t>?</a:t>
            </a:r>
            <a:r>
              <a:rPr lang="en-US" sz="3000" i="0" dirty="0">
                <a:effectLst/>
              </a:rPr>
              <a:t> </a:t>
            </a:r>
            <a:r>
              <a:rPr lang="en-US" sz="3000" b="0" i="0" dirty="0">
                <a:effectLst/>
              </a:rPr>
              <a:t>shown at the bottom. Use the left arrow to move the cursor anywhere to the left of where the minimum appears to be and press  </a:t>
            </a:r>
            <a:r>
              <a:rPr lang="en-US" sz="3000" cap="all" dirty="0">
                <a:latin typeface="Ti86pc" pitchFamily="49" charset="0"/>
                <a:cs typeface="Times New Roman" panose="02020603050405020304" pitchFamily="18" charset="0"/>
              </a:rPr>
              <a:t>enter</a:t>
            </a:r>
            <a:r>
              <a:rPr lang="en-US" sz="3000" b="0" i="0" dirty="0">
                <a:effectLst/>
              </a:rPr>
              <a:t>. </a:t>
            </a:r>
            <a:r>
              <a:rPr lang="en-US" sz="3000" b="0" i="0" dirty="0">
                <a:effectLst/>
                <a:cs typeface="Times New Roman" panose="02020603050405020304" pitchFamily="18" charset="0"/>
              </a:rPr>
              <a:t>The screen should now say </a:t>
            </a:r>
            <a:r>
              <a:rPr lang="en-US" sz="3000" dirty="0" err="1">
                <a:latin typeface="Ti86pc" pitchFamily="49" charset="0"/>
                <a:cs typeface="Times New Roman" panose="02020603050405020304" pitchFamily="18" charset="0"/>
              </a:rPr>
              <a:t>RightBound</a:t>
            </a:r>
            <a:r>
              <a:rPr lang="en-US" sz="3000" dirty="0">
                <a:latin typeface="Ti86pc" pitchFamily="49" charset="0"/>
                <a:cs typeface="Times New Roman" panose="02020603050405020304" pitchFamily="18" charset="0"/>
              </a:rPr>
              <a:t>?</a:t>
            </a:r>
            <a:r>
              <a:rPr lang="en-US" sz="3000" i="0" dirty="0">
                <a:effectLst/>
              </a:rPr>
              <a:t> </a:t>
            </a:r>
            <a:r>
              <a:rPr lang="en-US" sz="3000" b="0" i="0" dirty="0">
                <a:effectLst/>
                <a:cs typeface="Times New Roman" panose="02020603050405020304" pitchFamily="18" charset="0"/>
              </a:rPr>
              <a:t>at the bottom of the graph. Use the right arrow to move the cursor to the right of where the minimum appears to be and press </a:t>
            </a:r>
            <a:r>
              <a:rPr lang="en-US" sz="3000" cap="all" dirty="0">
                <a:latin typeface="Ti86pc" pitchFamily="49" charset="0"/>
                <a:cs typeface="Times New Roman" panose="02020603050405020304" pitchFamily="18" charset="0"/>
              </a:rPr>
              <a:t>enter</a:t>
            </a:r>
            <a:r>
              <a:rPr lang="en-US" sz="3000" b="1" dirty="0">
                <a:latin typeface="Ti86pc" pitchFamily="49" charset="0"/>
                <a:cs typeface="Times New Roman" panose="02020603050405020304" pitchFamily="18" charset="0"/>
              </a:rPr>
              <a:t> </a:t>
            </a:r>
            <a:r>
              <a:rPr lang="en-US" sz="3000" b="0" i="0" dirty="0">
                <a:effectLst/>
              </a:rPr>
              <a:t>again. </a:t>
            </a:r>
            <a:r>
              <a:rPr lang="en-US" sz="3000" b="0" i="0" dirty="0">
                <a:effectLst/>
                <a:cs typeface="Times New Roman" panose="02020603050405020304" pitchFamily="18" charset="0"/>
              </a:rPr>
              <a:t>The text at the bottom of the graph should now read</a:t>
            </a:r>
            <a:r>
              <a:rPr lang="en-US" sz="3000" b="1" dirty="0">
                <a:latin typeface="Ti86pc" pitchFamily="49" charset="0"/>
                <a:cs typeface="Times New Roman" panose="02020603050405020304" pitchFamily="18" charset="0"/>
              </a:rPr>
              <a:t> </a:t>
            </a:r>
            <a:r>
              <a:rPr lang="en-US" sz="3000" dirty="0">
                <a:latin typeface="Ti86pc" pitchFamily="49" charset="0"/>
                <a:cs typeface="Times New Roman" panose="02020603050405020304" pitchFamily="18" charset="0"/>
              </a:rPr>
              <a:t>Guess?</a:t>
            </a:r>
            <a:r>
              <a:rPr lang="en-US" sz="3000" b="1" dirty="0">
                <a:latin typeface="Ti86pc" pitchFamily="49" charset="0"/>
                <a:cs typeface="Times New Roman" panose="02020603050405020304" pitchFamily="18" charset="0"/>
              </a:rPr>
              <a:t> </a:t>
            </a:r>
            <a:endParaRPr lang="en-IN" sz="3000" dirty="0">
              <a:cs typeface="Times New Roman" panose="02020603050405020304" pitchFamily="18" charset="0"/>
            </a:endParaRPr>
          </a:p>
        </p:txBody>
      </p:sp>
    </p:spTree>
    <p:extLst>
      <p:ext uri="{BB962C8B-B14F-4D97-AF65-F5344CB8AC3E}">
        <p14:creationId xmlns:p14="http://schemas.microsoft.com/office/powerpoint/2010/main" val="221727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Linear Functions</a:t>
            </a:r>
            <a:r>
              <a:rPr lang="en-US" sz="3200" dirty="0"/>
              <a:t>—Slide 1</a:t>
            </a:r>
            <a:endParaRPr dirty="0"/>
          </a:p>
        </p:txBody>
      </p:sp>
      <p:sp>
        <p:nvSpPr>
          <p:cNvPr id="3" name="Text Placeholder 2"/>
          <p:cNvSpPr>
            <a:spLocks noGrp="1"/>
          </p:cNvSpPr>
          <p:nvPr>
            <p:ph type="body" sz="quarter" idx="10"/>
          </p:nvPr>
        </p:nvSpPr>
        <p:spPr/>
        <p:txBody>
          <a:bodyPr>
            <a:normAutofit/>
          </a:bodyPr>
          <a:lstStyle/>
          <a:p>
            <a:r>
              <a:rPr sz="2800" dirty="0"/>
              <a:t>Graph the following linear functions.</a:t>
            </a:r>
          </a:p>
          <a:p>
            <a:pPr marL="514350" indent="-514350">
              <a:buFont typeface="+mj-lt"/>
              <a:buAutoNum type="alphaLcPeriod"/>
              <a:defRPr sz="2800"/>
            </a:pPr>
            <a:r>
              <a:rPr dirty="0"/>
              <a:t>​</a:t>
            </a:r>
            <a:r>
              <a:rPr lang="en-US" i="1" dirty="0"/>
              <a:t>f</a:t>
            </a:r>
            <a:r>
              <a:rPr lang="en-US" dirty="0"/>
              <a:t>(</a:t>
            </a:r>
            <a:r>
              <a:rPr lang="en-US" i="1" dirty="0"/>
              <a:t>x</a:t>
            </a:r>
            <a:r>
              <a:rPr lang="en-US" dirty="0"/>
              <a:t>) = 3</a:t>
            </a:r>
            <a:r>
              <a:rPr lang="en-US" i="1" dirty="0"/>
              <a:t>x</a:t>
            </a:r>
            <a:r>
              <a:rPr lang="en-US" dirty="0"/>
              <a:t> + 2</a:t>
            </a:r>
            <a:endParaRPr dirty="0"/>
          </a:p>
          <a:p>
            <a:pPr marL="514350" indent="-514350">
              <a:buFont typeface="+mj-lt"/>
              <a:buAutoNum type="alphaLcPeriod" startAt="2"/>
              <a:defRPr sz="2800"/>
            </a:pPr>
            <a:r>
              <a:rPr lang="en-US" dirty="0"/>
              <a:t>​</a:t>
            </a:r>
            <a:r>
              <a:rPr lang="en-US" i="1" dirty="0"/>
              <a:t>g</a:t>
            </a:r>
            <a:r>
              <a:rPr lang="en-US" dirty="0"/>
              <a:t>(</a:t>
            </a:r>
            <a:r>
              <a:rPr lang="en-US" i="1" dirty="0"/>
              <a:t>x</a:t>
            </a:r>
            <a:r>
              <a:rPr lang="en-US" dirty="0"/>
              <a:t>) = 3</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9F47-0F2A-C708-3967-508BF4F2C505}"/>
              </a:ext>
            </a:extLst>
          </p:cNvPr>
          <p:cNvSpPr>
            <a:spLocks noGrp="1"/>
          </p:cNvSpPr>
          <p:nvPr>
            <p:ph type="title"/>
          </p:nvPr>
        </p:nvSpPr>
        <p:spPr/>
        <p:txBody>
          <a:bodyPr/>
          <a:lstStyle/>
          <a:p>
            <a:r>
              <a:rPr lang="en-US" dirty="0"/>
              <a:t>Technology: Finding the Maximum or Minimum of a Function</a:t>
            </a:r>
            <a:r>
              <a:rPr lang="en-US" sz="3200" dirty="0"/>
              <a:t>—Slide 4</a:t>
            </a:r>
            <a:endParaRPr lang="en-IN" dirty="0"/>
          </a:p>
        </p:txBody>
      </p:sp>
      <p:sp>
        <p:nvSpPr>
          <p:cNvPr id="3" name="Text Placeholder 2">
            <a:extLst>
              <a:ext uri="{FF2B5EF4-FFF2-40B4-BE49-F238E27FC236}">
                <a16:creationId xmlns:a16="http://schemas.microsoft.com/office/drawing/2014/main" id="{802F37B4-6651-5B6E-2A96-247BECBB2EEA}"/>
              </a:ext>
            </a:extLst>
          </p:cNvPr>
          <p:cNvSpPr>
            <a:spLocks noGrp="1"/>
          </p:cNvSpPr>
          <p:nvPr>
            <p:ph type="body" sz="quarter" idx="10"/>
          </p:nvPr>
        </p:nvSpPr>
        <p:spPr>
          <a:xfrm>
            <a:off x="457200" y="1066801"/>
            <a:ext cx="8229600" cy="4876800"/>
          </a:xfrm>
          <a:ln w="28575">
            <a:solidFill>
              <a:srgbClr val="FF0000"/>
            </a:solidFill>
          </a:ln>
        </p:spPr>
        <p:txBody>
          <a:bodyPr/>
          <a:lstStyle/>
          <a:p>
            <a:endParaRPr lang="en-IN" sz="3200" b="0" i="0" dirty="0">
              <a:effectLst/>
            </a:endParaRPr>
          </a:p>
          <a:p>
            <a:endParaRPr lang="en-IN" sz="3200" dirty="0"/>
          </a:p>
          <a:p>
            <a:endParaRPr lang="en-IN" sz="3200" b="0" i="0" dirty="0">
              <a:effectLst/>
            </a:endParaRPr>
          </a:p>
          <a:p>
            <a:endParaRPr lang="en-IN" sz="3200" dirty="0"/>
          </a:p>
          <a:p>
            <a:endParaRPr lang="en-IN" sz="3200" b="0" i="0" dirty="0">
              <a:effectLst/>
            </a:endParaRPr>
          </a:p>
          <a:p>
            <a:r>
              <a:rPr lang="en-IN" sz="3200" b="0" i="0" dirty="0">
                <a:effectLst/>
              </a:rPr>
              <a:t>Press </a:t>
            </a:r>
            <a:r>
              <a:rPr lang="en-US" sz="3200" cap="all" dirty="0">
                <a:cs typeface="Times New Roman" panose="02020603050405020304" pitchFamily="18" charset="0"/>
              </a:rPr>
              <a:t>enter</a:t>
            </a:r>
            <a:r>
              <a:rPr lang="en-IN" sz="3200" b="0" i="0" dirty="0">
                <a:effectLst/>
              </a:rPr>
              <a:t> </a:t>
            </a:r>
            <a:r>
              <a:rPr lang="en-US" sz="3200" b="0" i="0" dirty="0">
                <a:effectLst/>
              </a:rPr>
              <a:t>a third time and the </a:t>
            </a:r>
            <a:r>
              <a:rPr lang="en-US" sz="3200" b="0" i="1" dirty="0">
                <a:effectLst/>
              </a:rPr>
              <a:t>x</a:t>
            </a:r>
            <a:r>
              <a:rPr lang="en-US" sz="3200" b="0" i="0" dirty="0">
                <a:effectLst/>
              </a:rPr>
              <a:t>- and </a:t>
            </a:r>
            <a:r>
              <a:rPr lang="en-US" sz="3200" b="0" i="1" dirty="0">
                <a:effectLst/>
              </a:rPr>
              <a:t>y</a:t>
            </a:r>
            <a:r>
              <a:rPr lang="en-US" sz="3200" b="0" i="0" dirty="0">
                <a:effectLst/>
              </a:rPr>
              <a:t>-values of the minimum will appear at the bottom of the screen</a:t>
            </a:r>
            <a:endParaRPr lang="en-IN" sz="3200" dirty="0"/>
          </a:p>
        </p:txBody>
      </p:sp>
      <p:pic>
        <p:nvPicPr>
          <p:cNvPr id="4" name="Picture 3">
            <a:extLst>
              <a:ext uri="{FF2B5EF4-FFF2-40B4-BE49-F238E27FC236}">
                <a16:creationId xmlns:a16="http://schemas.microsoft.com/office/drawing/2014/main" id="{78E3BCB8-BF4A-0936-E294-069058D995A7}"/>
              </a:ext>
            </a:extLst>
          </p:cNvPr>
          <p:cNvPicPr>
            <a:picLocks noChangeAspect="1"/>
          </p:cNvPicPr>
          <p:nvPr/>
        </p:nvPicPr>
        <p:blipFill>
          <a:blip r:embed="rId2"/>
          <a:stretch>
            <a:fillRect/>
          </a:stretch>
        </p:blipFill>
        <p:spPr>
          <a:xfrm>
            <a:off x="3171677" y="1213577"/>
            <a:ext cx="2800645" cy="2150946"/>
          </a:xfrm>
          <a:prstGeom prst="rect">
            <a:avLst/>
          </a:prstGeom>
        </p:spPr>
      </p:pic>
      <p:sp>
        <p:nvSpPr>
          <p:cNvPr id="5" name="TextBox 4">
            <a:extLst>
              <a:ext uri="{FF2B5EF4-FFF2-40B4-BE49-F238E27FC236}">
                <a16:creationId xmlns:a16="http://schemas.microsoft.com/office/drawing/2014/main" id="{47ADE206-4852-4447-8FB4-C573A2E72B0F}"/>
              </a:ext>
            </a:extLst>
          </p:cNvPr>
          <p:cNvSpPr txBox="1"/>
          <p:nvPr/>
        </p:nvSpPr>
        <p:spPr>
          <a:xfrm>
            <a:off x="2771999" y="3493478"/>
            <a:ext cx="3600000" cy="523220"/>
          </a:xfrm>
          <a:prstGeom prst="rect">
            <a:avLst/>
          </a:prstGeom>
          <a:noFill/>
        </p:spPr>
        <p:txBody>
          <a:bodyPr wrap="square" rtlCol="0">
            <a:spAutoFit/>
          </a:bodyPr>
          <a:lstStyle/>
          <a:p>
            <a:pPr algn="ctr"/>
            <a:r>
              <a:rPr lang="en-US" sz="2800" dirty="0"/>
              <a:t>Figure 15</a:t>
            </a:r>
          </a:p>
        </p:txBody>
      </p:sp>
    </p:spTree>
    <p:extLst>
      <p:ext uri="{BB962C8B-B14F-4D97-AF65-F5344CB8AC3E}">
        <p14:creationId xmlns:p14="http://schemas.microsoft.com/office/powerpoint/2010/main" val="211347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0F67-4A4C-4AB3-0807-8CD3A9F895E9}"/>
              </a:ext>
            </a:extLst>
          </p:cNvPr>
          <p:cNvSpPr>
            <a:spLocks noGrp="1"/>
          </p:cNvSpPr>
          <p:nvPr>
            <p:ph type="title"/>
          </p:nvPr>
        </p:nvSpPr>
        <p:spPr/>
        <p:txBody>
          <a:bodyPr/>
          <a:lstStyle/>
          <a:p>
            <a:r>
              <a:rPr lang="en-US" dirty="0"/>
              <a:t>Technology: Finding the Maximum or Minimum of a Function</a:t>
            </a:r>
            <a:r>
              <a:rPr lang="en-US" sz="3200" dirty="0"/>
              <a:t>—Slide 5</a:t>
            </a:r>
            <a:endParaRPr lang="en-IN" dirty="0"/>
          </a:p>
        </p:txBody>
      </p:sp>
      <p:sp>
        <p:nvSpPr>
          <p:cNvPr id="3" name="Text Placeholder 2">
            <a:extLst>
              <a:ext uri="{FF2B5EF4-FFF2-40B4-BE49-F238E27FC236}">
                <a16:creationId xmlns:a16="http://schemas.microsoft.com/office/drawing/2014/main" id="{99A0C595-E873-5C40-E170-14DF94B1645E}"/>
              </a:ext>
            </a:extLst>
          </p:cNvPr>
          <p:cNvSpPr>
            <a:spLocks noGrp="1"/>
          </p:cNvSpPr>
          <p:nvPr>
            <p:ph type="body" sz="quarter" idx="10"/>
          </p:nvPr>
        </p:nvSpPr>
        <p:spPr>
          <a:xfrm>
            <a:off x="457200" y="1128933"/>
            <a:ext cx="8229600" cy="4814667"/>
          </a:xfrm>
          <a:ln w="28575">
            <a:solidFill>
              <a:srgbClr val="FF0000"/>
            </a:solidFill>
          </a:ln>
        </p:spPr>
        <p:txBody>
          <a:bodyPr/>
          <a:lstStyle/>
          <a:p>
            <a:endParaRPr lang="en-US" sz="3200" b="0" i="0" dirty="0">
              <a:effectLst/>
              <a:cs typeface="Times New Roman" panose="02020603050405020304" pitchFamily="18" charset="0"/>
            </a:endParaRPr>
          </a:p>
          <a:p>
            <a:endParaRPr lang="en-US" sz="3200" dirty="0">
              <a:cs typeface="Times New Roman" panose="02020603050405020304" pitchFamily="18" charset="0"/>
            </a:endParaRPr>
          </a:p>
          <a:p>
            <a:endParaRPr lang="en-US" sz="3200" b="0" i="0" dirty="0">
              <a:effectLst/>
              <a:cs typeface="Times New Roman" panose="02020603050405020304" pitchFamily="18" charset="0"/>
            </a:endParaRPr>
          </a:p>
          <a:p>
            <a:endParaRPr lang="en-US" sz="3200" dirty="0">
              <a:cs typeface="Times New Roman" panose="02020603050405020304" pitchFamily="18" charset="0"/>
            </a:endParaRPr>
          </a:p>
          <a:p>
            <a:endParaRPr lang="en-US" sz="3200" b="0" i="0" dirty="0">
              <a:effectLst/>
              <a:cs typeface="Times New Roman" panose="02020603050405020304" pitchFamily="18" charset="0"/>
            </a:endParaRPr>
          </a:p>
          <a:p>
            <a:endParaRPr lang="en-US" sz="3200" b="0" i="0" dirty="0">
              <a:effectLst/>
              <a:cs typeface="Times New Roman" panose="02020603050405020304" pitchFamily="18" charset="0"/>
            </a:endParaRPr>
          </a:p>
          <a:p>
            <a:r>
              <a:rPr lang="en-US" sz="2900" b="0" i="0" dirty="0">
                <a:effectLst/>
                <a:cs typeface="Times New Roman" panose="02020603050405020304" pitchFamily="18" charset="0"/>
              </a:rPr>
              <a:t>So the minimum is approximately (</a:t>
            </a:r>
            <a:r>
              <a:rPr lang="en-US" sz="2900" b="0" i="0" dirty="0">
                <a:effectLst/>
                <a:latin typeface="Symbol" panose="05050102010706020507" pitchFamily="18" charset="2"/>
                <a:cs typeface="Times New Roman" panose="02020603050405020304" pitchFamily="18" charset="0"/>
              </a:rPr>
              <a:t>-</a:t>
            </a:r>
            <a:r>
              <a:rPr lang="en-US" sz="2900" b="0" i="0" dirty="0">
                <a:effectLst/>
                <a:cs typeface="Times New Roman" panose="02020603050405020304" pitchFamily="18" charset="0"/>
              </a:rPr>
              <a:t>2.809, </a:t>
            </a:r>
            <a:r>
              <a:rPr lang="en-US" sz="2900" b="0" i="0" dirty="0">
                <a:effectLst/>
                <a:latin typeface="Symbol" panose="05050102010706020507" pitchFamily="18" charset="2"/>
                <a:cs typeface="Times New Roman" panose="02020603050405020304" pitchFamily="18" charset="0"/>
              </a:rPr>
              <a:t>-</a:t>
            </a:r>
            <a:r>
              <a:rPr lang="en-US" sz="2900" b="0" i="0" dirty="0">
                <a:effectLst/>
                <a:cs typeface="Times New Roman" panose="02020603050405020304" pitchFamily="18" charset="0"/>
              </a:rPr>
              <a:t>46.920).</a:t>
            </a:r>
            <a:endParaRPr lang="en-IN" sz="2900" dirty="0">
              <a:cs typeface="Times New Roman" panose="02020603050405020304" pitchFamily="18" charset="0"/>
            </a:endParaRPr>
          </a:p>
        </p:txBody>
      </p:sp>
      <p:pic>
        <p:nvPicPr>
          <p:cNvPr id="4" name="Picture 3">
            <a:extLst>
              <a:ext uri="{FF2B5EF4-FFF2-40B4-BE49-F238E27FC236}">
                <a16:creationId xmlns:a16="http://schemas.microsoft.com/office/drawing/2014/main" id="{1E43AFC8-0B0E-005D-3936-009A7D1C1711}"/>
              </a:ext>
            </a:extLst>
          </p:cNvPr>
          <p:cNvPicPr>
            <a:picLocks noChangeAspect="1"/>
          </p:cNvPicPr>
          <p:nvPr/>
        </p:nvPicPr>
        <p:blipFill>
          <a:blip r:embed="rId2"/>
          <a:stretch>
            <a:fillRect/>
          </a:stretch>
        </p:blipFill>
        <p:spPr>
          <a:xfrm>
            <a:off x="2819400" y="1219200"/>
            <a:ext cx="3505200" cy="2697514"/>
          </a:xfrm>
          <a:prstGeom prst="rect">
            <a:avLst/>
          </a:prstGeom>
        </p:spPr>
      </p:pic>
      <p:sp>
        <p:nvSpPr>
          <p:cNvPr id="5" name="TextBox 4">
            <a:extLst>
              <a:ext uri="{FF2B5EF4-FFF2-40B4-BE49-F238E27FC236}">
                <a16:creationId xmlns:a16="http://schemas.microsoft.com/office/drawing/2014/main" id="{EFFF46D1-B843-8CEC-DA9E-972A9ED4D703}"/>
              </a:ext>
            </a:extLst>
          </p:cNvPr>
          <p:cNvSpPr txBox="1"/>
          <p:nvPr/>
        </p:nvSpPr>
        <p:spPr>
          <a:xfrm>
            <a:off x="2772000" y="4038600"/>
            <a:ext cx="3600000" cy="523220"/>
          </a:xfrm>
          <a:prstGeom prst="rect">
            <a:avLst/>
          </a:prstGeom>
          <a:noFill/>
        </p:spPr>
        <p:txBody>
          <a:bodyPr wrap="square" rtlCol="0">
            <a:spAutoFit/>
          </a:bodyPr>
          <a:lstStyle/>
          <a:p>
            <a:pPr algn="ctr"/>
            <a:r>
              <a:rPr lang="en-US" sz="2800" dirty="0"/>
              <a:t>Figure 16</a:t>
            </a:r>
          </a:p>
        </p:txBody>
      </p:sp>
    </p:spTree>
    <p:extLst>
      <p:ext uri="{BB962C8B-B14F-4D97-AF65-F5344CB8AC3E}">
        <p14:creationId xmlns:p14="http://schemas.microsoft.com/office/powerpoint/2010/main" val="249085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Linear Functions</a:t>
            </a:r>
            <a:r>
              <a:rPr lang="en-US" sz="3200" dirty="0"/>
              <a:t>—Slide 2</a:t>
            </a:r>
            <a:endParaRPr dirty="0"/>
          </a:p>
        </p:txBody>
      </p:sp>
      <p:sp>
        <p:nvSpPr>
          <p:cNvPr id="3" name="Text Placeholder 2"/>
          <p:cNvSpPr>
            <a:spLocks noGrp="1"/>
          </p:cNvSpPr>
          <p:nvPr>
            <p:ph type="body" sz="quarter" idx="10"/>
          </p:nvPr>
        </p:nvSpPr>
        <p:spPr/>
        <p:txBody>
          <a:bodyPr>
            <a:normAutofit/>
          </a:bodyPr>
          <a:lstStyle/>
          <a:p>
            <a:pPr>
              <a:defRPr sz="2800"/>
            </a:pPr>
            <a:r>
              <a:rPr lang="en-US" sz="2800" b="1" dirty="0"/>
              <a:t>Solution</a:t>
            </a:r>
          </a:p>
          <a:p>
            <a:pPr marL="514350" indent="-514350">
              <a:buFont typeface="+mj-lt"/>
              <a:buAutoNum type="alphaLcPeriod"/>
              <a:defRPr sz="2800"/>
            </a:pPr>
            <a:r>
              <a:rPr lang="en-US" dirty="0"/>
              <a:t>The function </a:t>
            </a:r>
            <a:r>
              <a:rPr lang="en-US" i="1" dirty="0"/>
              <a:t>f</a:t>
            </a:r>
            <a:r>
              <a:rPr lang="en-US" dirty="0"/>
              <a:t>(</a:t>
            </a:r>
            <a:r>
              <a:rPr lang="en-US" i="1" dirty="0"/>
              <a:t>x</a:t>
            </a:r>
            <a:r>
              <a:rPr lang="en-US" dirty="0"/>
              <a:t>) = 3</a:t>
            </a:r>
            <a:r>
              <a:rPr lang="en-US" i="1" dirty="0"/>
              <a:t>x</a:t>
            </a:r>
            <a:r>
              <a:rPr lang="en-US" dirty="0"/>
              <a:t> + 2</a:t>
            </a:r>
            <a:r>
              <a:rPr lang="en-US" i="1" dirty="0"/>
              <a:t> </a:t>
            </a:r>
            <a:r>
              <a:rPr lang="en-US" dirty="0"/>
              <a:t>is a line with a slope of </a:t>
            </a:r>
            <a:r>
              <a:rPr lang="en-US" dirty="0">
                <a:latin typeface="Cambria Math"/>
              </a:rPr>
              <a:t>3</a:t>
            </a:r>
            <a:r>
              <a:rPr lang="en-US" dirty="0"/>
              <a:t> and a </a:t>
            </a:r>
            <a:r>
              <a:rPr lang="en-US" i="1" dirty="0"/>
              <a:t>y</a:t>
            </a:r>
            <a:r>
              <a:rPr lang="en-US" dirty="0"/>
              <a:t>-intercept of </a:t>
            </a:r>
            <a:r>
              <a:rPr lang="en-US" dirty="0">
                <a:latin typeface="Cambria Math"/>
              </a:rPr>
              <a:t>2</a:t>
            </a:r>
            <a:r>
              <a:rPr lang="en-US" dirty="0"/>
              <a:t>. To graph the function, plot the ordered pair (0, 2) and locate another point on the line by moving up </a:t>
            </a:r>
            <a:r>
              <a:rPr lang="en-US" dirty="0">
                <a:latin typeface="Cambria Math"/>
              </a:rPr>
              <a:t>3</a:t>
            </a:r>
            <a:r>
              <a:rPr lang="en-US" dirty="0"/>
              <a:t> units and over to the right </a:t>
            </a:r>
            <a:br>
              <a:rPr lang="en-US" dirty="0"/>
            </a:br>
            <a:r>
              <a:rPr lang="en-US" dirty="0">
                <a:latin typeface="Cambria Math"/>
              </a:rPr>
              <a:t>1</a:t>
            </a:r>
            <a:r>
              <a:rPr lang="en-US" dirty="0"/>
              <a:t> unit, giving the ordered pair (1, 5). Once these two points have been plotted, connecting them with a straight line completes the process.</a:t>
            </a:r>
          </a:p>
          <a:p>
            <a:pPr>
              <a:defRPr sz="2800"/>
            </a:pPr>
            <a:endParaRPr dirty="0"/>
          </a:p>
        </p:txBody>
      </p:sp>
    </p:spTree>
    <p:extLst>
      <p:ext uri="{BB962C8B-B14F-4D97-AF65-F5344CB8AC3E}">
        <p14:creationId xmlns:p14="http://schemas.microsoft.com/office/powerpoint/2010/main" val="39773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Linear Functions</a:t>
            </a:r>
            <a:r>
              <a:rPr lang="en-US" sz="3200" dirty="0"/>
              <a:t>—Slide 3</a:t>
            </a:r>
            <a:endParaRPr dirty="0"/>
          </a:p>
        </p:txBody>
      </p:sp>
      <p:sp>
        <p:nvSpPr>
          <p:cNvPr id="3" name="Text Placeholder 2"/>
          <p:cNvSpPr>
            <a:spLocks noGrp="1"/>
          </p:cNvSpPr>
          <p:nvPr>
            <p:ph type="body" sz="quarter" idx="10"/>
          </p:nvPr>
        </p:nvSpPr>
        <p:spPr/>
        <p:txBody>
          <a:bodyPr>
            <a:normAutofit/>
          </a:bodyPr>
          <a:lstStyle/>
          <a:p>
            <a:endParaRPr sz="2800" b="1" dirty="0"/>
          </a:p>
          <a:p>
            <a:pPr>
              <a:defRPr sz="2800"/>
            </a:pPr>
            <a:r>
              <a:rPr dirty="0"/>
              <a:t>​</a:t>
            </a:r>
          </a:p>
        </p:txBody>
      </p:sp>
      <p:pic>
        <p:nvPicPr>
          <p:cNvPr id="4" name="Content Placeholder 4">
            <a:extLst>
              <a:ext uri="{FF2B5EF4-FFF2-40B4-BE49-F238E27FC236}">
                <a16:creationId xmlns:a16="http://schemas.microsoft.com/office/drawing/2014/main" id="{41EF8C7F-AE7D-4FDA-B1CC-CA6BB1AF4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143000"/>
            <a:ext cx="4343400" cy="4343400"/>
          </a:xfrm>
          <a:prstGeom prst="rect">
            <a:avLst/>
          </a:prstGeom>
        </p:spPr>
      </p:pic>
      <p:sp>
        <p:nvSpPr>
          <p:cNvPr id="7" name="TextBox 6">
            <a:extLst>
              <a:ext uri="{FF2B5EF4-FFF2-40B4-BE49-F238E27FC236}">
                <a16:creationId xmlns:a16="http://schemas.microsoft.com/office/drawing/2014/main" id="{DF2F6AD3-65C3-306F-F1C5-36D84082538D}"/>
              </a:ext>
            </a:extLst>
          </p:cNvPr>
          <p:cNvSpPr txBox="1"/>
          <p:nvPr/>
        </p:nvSpPr>
        <p:spPr>
          <a:xfrm>
            <a:off x="2914650" y="5486400"/>
            <a:ext cx="3238500" cy="523220"/>
          </a:xfrm>
          <a:prstGeom prst="rect">
            <a:avLst/>
          </a:prstGeom>
          <a:noFill/>
        </p:spPr>
        <p:txBody>
          <a:bodyPr wrap="square">
            <a:spAutoFit/>
          </a:bodyPr>
          <a:lstStyle/>
          <a:p>
            <a:pPr>
              <a:defRPr sz="2800"/>
            </a:pPr>
            <a:r>
              <a:rPr lang="en-US" dirty="0"/>
              <a:t>Figure 2: </a:t>
            </a:r>
            <a:r>
              <a:rPr lang="en-US" i="1" dirty="0"/>
              <a:t>f</a:t>
            </a:r>
            <a:r>
              <a:rPr lang="en-US" dirty="0"/>
              <a:t>(</a:t>
            </a:r>
            <a:r>
              <a:rPr lang="en-US" i="1" dirty="0"/>
              <a:t>x</a:t>
            </a:r>
            <a:r>
              <a:rPr lang="en-US" dirty="0"/>
              <a:t>) = 3</a:t>
            </a:r>
            <a:r>
              <a:rPr lang="en-US" i="1" dirty="0"/>
              <a:t>x</a:t>
            </a:r>
            <a:r>
              <a:rPr lang="en-US" dirty="0"/>
              <a:t> + 2</a:t>
            </a:r>
            <a:endParaRPr lang="ar-A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3FDC-B22A-14CB-71AC-F4CED7E598E3}"/>
              </a:ext>
            </a:extLst>
          </p:cNvPr>
          <p:cNvSpPr>
            <a:spLocks noGrp="1"/>
          </p:cNvSpPr>
          <p:nvPr>
            <p:ph type="title"/>
          </p:nvPr>
        </p:nvSpPr>
        <p:spPr/>
        <p:txBody>
          <a:bodyPr/>
          <a:lstStyle/>
          <a:p>
            <a:r>
              <a:rPr lang="en-IN" dirty="0"/>
              <a:t>Example 1: </a:t>
            </a:r>
            <a:r>
              <a:rPr lang="en-US" dirty="0"/>
              <a:t>Technology</a:t>
            </a:r>
            <a:endParaRPr lang="en-IN" dirty="0"/>
          </a:p>
        </p:txBody>
      </p:sp>
      <p:sp>
        <p:nvSpPr>
          <p:cNvPr id="3" name="Text Placeholder 2">
            <a:extLst>
              <a:ext uri="{FF2B5EF4-FFF2-40B4-BE49-F238E27FC236}">
                <a16:creationId xmlns:a16="http://schemas.microsoft.com/office/drawing/2014/main" id="{D38C174E-CDF4-2B50-E682-82BEAAC514E4}"/>
              </a:ext>
            </a:extLst>
          </p:cNvPr>
          <p:cNvSpPr>
            <a:spLocks noGrp="1"/>
          </p:cNvSpPr>
          <p:nvPr>
            <p:ph type="body" sz="quarter" idx="10"/>
          </p:nvPr>
        </p:nvSpPr>
        <p:spPr>
          <a:xfrm>
            <a:off x="457200" y="1128933"/>
            <a:ext cx="8229600" cy="4814667"/>
          </a:xfrm>
          <a:ln w="28575">
            <a:solidFill>
              <a:srgbClr val="FF0000"/>
            </a:solidFill>
          </a:ln>
        </p:spPr>
        <p:txBody>
          <a:bodyPr/>
          <a:lstStyle/>
          <a:p>
            <a:endParaRPr lang="en-US" dirty="0"/>
          </a:p>
          <a:p>
            <a:endParaRPr lang="en-IN" dirty="0"/>
          </a:p>
        </p:txBody>
      </p:sp>
      <p:pic>
        <p:nvPicPr>
          <p:cNvPr id="4" name="Picture 3">
            <a:extLst>
              <a:ext uri="{FF2B5EF4-FFF2-40B4-BE49-F238E27FC236}">
                <a16:creationId xmlns:a16="http://schemas.microsoft.com/office/drawing/2014/main" id="{E746DE64-4B1B-2534-4089-92B5A2BB4110}"/>
              </a:ext>
            </a:extLst>
          </p:cNvPr>
          <p:cNvPicPr>
            <a:picLocks noChangeAspect="1"/>
          </p:cNvPicPr>
          <p:nvPr/>
        </p:nvPicPr>
        <p:blipFill>
          <a:blip r:embed="rId2"/>
          <a:stretch>
            <a:fillRect/>
          </a:stretch>
        </p:blipFill>
        <p:spPr>
          <a:xfrm>
            <a:off x="2438400" y="1295400"/>
            <a:ext cx="4100851" cy="3150163"/>
          </a:xfrm>
          <a:prstGeom prst="rect">
            <a:avLst/>
          </a:prstGeom>
        </p:spPr>
      </p:pic>
    </p:spTree>
    <p:extLst>
      <p:ext uri="{BB962C8B-B14F-4D97-AF65-F5344CB8AC3E}">
        <p14:creationId xmlns:p14="http://schemas.microsoft.com/office/powerpoint/2010/main" val="272262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Graphing Linear Functions</a:t>
            </a:r>
            <a:r>
              <a:rPr lang="en-US" sz="3200" dirty="0"/>
              <a:t>—Slide 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sz="2800" dirty="0"/>
              <a:t>The graph of the function </a:t>
            </a:r>
            <a:r>
              <a:rPr lang="en-US" sz="2800" i="1" dirty="0"/>
              <a:t>g</a:t>
            </a:r>
            <a:r>
              <a:rPr lang="en-US" sz="2800" dirty="0"/>
              <a:t>(</a:t>
            </a:r>
            <a:r>
              <a:rPr lang="en-US" sz="2800" i="1" dirty="0"/>
              <a:t>x</a:t>
            </a:r>
            <a:r>
              <a:rPr lang="en-US" sz="2800" dirty="0"/>
              <a:t>) = 3 is a straight line with a slope of </a:t>
            </a:r>
            <a:r>
              <a:rPr lang="en-US" sz="2800" dirty="0">
                <a:latin typeface="Cambria Math"/>
              </a:rPr>
              <a:t>0</a:t>
            </a:r>
            <a:r>
              <a:rPr lang="en-US" sz="2800" dirty="0"/>
              <a:t> and a </a:t>
            </a:r>
            <a:r>
              <a:rPr lang="en-US" sz="2800" i="1" dirty="0"/>
              <a:t>y</a:t>
            </a:r>
            <a:r>
              <a:rPr lang="en-US" sz="2800" dirty="0"/>
              <a:t>-intercept of </a:t>
            </a:r>
            <a:r>
              <a:rPr lang="en-US" sz="2800" dirty="0">
                <a:latin typeface="Cambria Math"/>
              </a:rPr>
              <a:t>3</a:t>
            </a:r>
            <a:r>
              <a:rPr lang="en-US" sz="2800" dirty="0"/>
              <a:t>. A linear function with a slope of </a:t>
            </a:r>
            <a:r>
              <a:rPr lang="en-US" sz="2800" dirty="0">
                <a:latin typeface="Cambria Math"/>
              </a:rPr>
              <a:t>0</a:t>
            </a:r>
            <a:r>
              <a:rPr lang="en-US" sz="2800" dirty="0"/>
              <a:t> is also called a </a:t>
            </a:r>
            <a:r>
              <a:rPr lang="en-US" sz="2800" b="1" dirty="0"/>
              <a:t>constant function</a:t>
            </a:r>
            <a:r>
              <a:rPr lang="en-US" sz="2800" dirty="0"/>
              <a:t>, as it turns any input into one fixed constant</a:t>
            </a:r>
            <a:r>
              <a:rPr lang="en-US" dirty="0"/>
              <a:t>—</a:t>
            </a:r>
            <a:r>
              <a:rPr lang="en-US" sz="2800" dirty="0"/>
              <a:t>in this case the number </a:t>
            </a:r>
            <a:r>
              <a:rPr lang="en-US" sz="2800" dirty="0">
                <a:latin typeface="Cambria Math"/>
              </a:rPr>
              <a:t>3</a:t>
            </a:r>
            <a:r>
              <a:rPr lang="en-US" sz="2800" dirty="0"/>
              <a:t>. The graph of a constant function is always a horizontal line.</a:t>
            </a:r>
            <a:endParaRPr lang="en-US" dirty="0"/>
          </a:p>
          <a:p>
            <a:pPr>
              <a:defRPr sz="2800"/>
            </a:pPr>
            <a:r>
              <a:rPr lang="en-US" dirty="0"/>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Graphing Linear Functions</a:t>
            </a:r>
            <a:r>
              <a:rPr lang="en-US" sz="3200" dirty="0"/>
              <a:t>—Slide 5</a:t>
            </a:r>
            <a:endParaRPr dirty="0"/>
          </a:p>
        </p:txBody>
      </p:sp>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dirty="0"/>
          </a:p>
        </p:txBody>
      </p:sp>
      <p:pic>
        <p:nvPicPr>
          <p:cNvPr id="4" name="Content Placeholder 4">
            <a:extLst>
              <a:ext uri="{FF2B5EF4-FFF2-40B4-BE49-F238E27FC236}">
                <a16:creationId xmlns:a16="http://schemas.microsoft.com/office/drawing/2014/main" id="{7668F3C6-6A3D-4EA9-9551-914F96044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sp>
        <p:nvSpPr>
          <p:cNvPr id="7" name="TextBox 6">
            <a:extLst>
              <a:ext uri="{FF2B5EF4-FFF2-40B4-BE49-F238E27FC236}">
                <a16:creationId xmlns:a16="http://schemas.microsoft.com/office/drawing/2014/main" id="{AF443F91-E8DB-A00E-1775-790A4E4FA947}"/>
              </a:ext>
            </a:extLst>
          </p:cNvPr>
          <p:cNvSpPr txBox="1"/>
          <p:nvPr/>
        </p:nvSpPr>
        <p:spPr>
          <a:xfrm>
            <a:off x="3086133" y="5473134"/>
            <a:ext cx="2604225" cy="523220"/>
          </a:xfrm>
          <a:prstGeom prst="rect">
            <a:avLst/>
          </a:prstGeom>
          <a:noFill/>
        </p:spPr>
        <p:txBody>
          <a:bodyPr wrap="square">
            <a:spAutoFit/>
          </a:bodyPr>
          <a:lstStyle/>
          <a:p>
            <a:r>
              <a:rPr lang="en-US" sz="2800" dirty="0"/>
              <a:t>Figure 3: </a:t>
            </a:r>
            <a:r>
              <a:rPr lang="en-US" sz="2800" i="1" dirty="0"/>
              <a:t>g</a:t>
            </a:r>
            <a:r>
              <a:rPr lang="en-US" sz="2800" dirty="0"/>
              <a:t>(</a:t>
            </a:r>
            <a:r>
              <a:rPr lang="en-US" sz="2800" i="1" dirty="0"/>
              <a:t>x</a:t>
            </a:r>
            <a:r>
              <a:rPr lang="en-US" sz="2800" dirty="0"/>
              <a:t>) = 3</a:t>
            </a:r>
            <a:endParaRPr lang="en-IN" sz="2800" dirty="0"/>
          </a:p>
        </p:txBody>
      </p:sp>
    </p:spTree>
    <p:extLst>
      <p:ext uri="{BB962C8B-B14F-4D97-AF65-F5344CB8AC3E}">
        <p14:creationId xmlns:p14="http://schemas.microsoft.com/office/powerpoint/2010/main" val="11734271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2837</TotalTime>
  <Words>2390</Words>
  <Application>Microsoft Office PowerPoint</Application>
  <PresentationFormat>On-screen Show (4:3)</PresentationFormat>
  <Paragraphs>194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Cambria Math</vt:lpstr>
      <vt:lpstr>Symbol</vt:lpstr>
      <vt:lpstr>Ti86pc</vt:lpstr>
      <vt:lpstr>Times New Roman</vt:lpstr>
      <vt:lpstr>Office Theme</vt:lpstr>
      <vt:lpstr>Section 1.R.5</vt:lpstr>
      <vt:lpstr>Definition: Linear Function</vt:lpstr>
      <vt:lpstr>Note 1</vt:lpstr>
      <vt:lpstr>Example 1: Graphing Linear Functions—Slide 1</vt:lpstr>
      <vt:lpstr>Example 1: Graphing Linear Functions—Slide 2</vt:lpstr>
      <vt:lpstr>Example 1: Graphing Linear Functions—Slide 3</vt:lpstr>
      <vt:lpstr>Example 1: Technology</vt:lpstr>
      <vt:lpstr> Example 1: Graphing Linear Functions—Slide 4</vt:lpstr>
      <vt:lpstr> Example 1: Graphing Linear Functions—Slide 5</vt:lpstr>
      <vt:lpstr>Example 2: Finding a Linear Function Given its Graph—Slide 1</vt:lpstr>
      <vt:lpstr>Example 2: Finding a Linear Function Given its Graph—Slide 2</vt:lpstr>
      <vt:lpstr>Definition: Quadratic Function</vt:lpstr>
      <vt:lpstr>Definition: Vertex Form of a Quadratic Function</vt:lpstr>
      <vt:lpstr>Example 3: Graphing Quadratic Functions—Slide 1</vt:lpstr>
      <vt:lpstr>Note 2</vt:lpstr>
      <vt:lpstr>Example 3: Graphing Quadratic Functions—Slide 2</vt:lpstr>
      <vt:lpstr>Example 3: Graphing Quadratic Functions—Slide 3</vt:lpstr>
      <vt:lpstr>Example 3: Graphing Quadratic Functions—Slide 4</vt:lpstr>
      <vt:lpstr>Example 3: Graphing Quadratic Functions—Slide 5</vt:lpstr>
      <vt:lpstr>Example 3: Technology</vt:lpstr>
      <vt:lpstr>Formula: Vertex of a Quadratic Function</vt:lpstr>
      <vt:lpstr>Example 4: Using the Vertex Formula—Slide 1</vt:lpstr>
      <vt:lpstr>Note 3</vt:lpstr>
      <vt:lpstr>Example 4: Using the Vertex Formula—Slide 2</vt:lpstr>
      <vt:lpstr>Example 4: Using the Vertex Formula—Slide 3</vt:lpstr>
      <vt:lpstr>Example 4: Using the Vertex Formula—Slide 4</vt:lpstr>
      <vt:lpstr>Example 4: Using the Vertex Formula—Slide 5</vt:lpstr>
      <vt:lpstr>Example 5: Finding a Quadratic Function Given Its Graph—Slide 1</vt:lpstr>
      <vt:lpstr>Example 5: Finding a Quadratic Function Given Its Graph—Slide 2</vt:lpstr>
      <vt:lpstr>Example 5: Finding a Quadratic Function Given Its Graph—Slide 3</vt:lpstr>
      <vt:lpstr>Example 5: Finding a Quadratic Function Given Its Graph—Slide 4</vt:lpstr>
      <vt:lpstr>Example 5: Finding a Quadratic Function Given its Graph—Slide 5</vt:lpstr>
      <vt:lpstr>Example 6: Fencing a Garden—Slide 1</vt:lpstr>
      <vt:lpstr>Example 6: Fencing a Garden—Slide 2</vt:lpstr>
      <vt:lpstr>Example 6: Fencing a Garden—Slide 3</vt:lpstr>
      <vt:lpstr>Example 6: Fencing a Garden—Slide 4</vt:lpstr>
      <vt:lpstr>Technology: Finding the Maximum or Minimum of a Function—Slide 1</vt:lpstr>
      <vt:lpstr>Technology: Finding the Maximum or Minimum of a Function—Slide 2</vt:lpstr>
      <vt:lpstr>Technology: Finding the Maximum or Minimum of a Function—Slide 3</vt:lpstr>
      <vt:lpstr>Technology: Finding the Maximum or Minimum of a Function—Slide 4</vt:lpstr>
      <vt:lpstr>Technology: Finding the Maximum or Minimum of a Function—Slide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266</cp:revision>
  <dcterms:created xsi:type="dcterms:W3CDTF">2013-04-26T14:43:13Z</dcterms:created>
  <dcterms:modified xsi:type="dcterms:W3CDTF">2025-06-10T16:21:24Z</dcterms:modified>
</cp:coreProperties>
</file>