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7"/>
  </p:notesMasterIdLst>
  <p:handoutMasterIdLst>
    <p:handoutMasterId r:id="rId38"/>
  </p:handoutMasterIdLst>
  <p:sldIdLst>
    <p:sldId id="256" r:id="rId2"/>
    <p:sldId id="299" r:id="rId3"/>
    <p:sldId id="262" r:id="rId4"/>
    <p:sldId id="263" r:id="rId5"/>
    <p:sldId id="264" r:id="rId6"/>
    <p:sldId id="265" r:id="rId7"/>
    <p:sldId id="268" r:id="rId8"/>
    <p:sldId id="269" r:id="rId9"/>
    <p:sldId id="271" r:id="rId10"/>
    <p:sldId id="273" r:id="rId11"/>
    <p:sldId id="285" r:id="rId12"/>
    <p:sldId id="298" r:id="rId13"/>
    <p:sldId id="297" r:id="rId14"/>
    <p:sldId id="277" r:id="rId15"/>
    <p:sldId id="278" r:id="rId16"/>
    <p:sldId id="279" r:id="rId17"/>
    <p:sldId id="280" r:id="rId18"/>
    <p:sldId id="282" r:id="rId19"/>
    <p:sldId id="316" r:id="rId20"/>
    <p:sldId id="283" r:id="rId21"/>
    <p:sldId id="296" r:id="rId22"/>
    <p:sldId id="303" r:id="rId23"/>
    <p:sldId id="300" r:id="rId24"/>
    <p:sldId id="335" r:id="rId25"/>
    <p:sldId id="307" r:id="rId26"/>
    <p:sldId id="310" r:id="rId27"/>
    <p:sldId id="317" r:id="rId28"/>
    <p:sldId id="320" r:id="rId29"/>
    <p:sldId id="333" r:id="rId30"/>
    <p:sldId id="334" r:id="rId31"/>
    <p:sldId id="304" r:id="rId32"/>
    <p:sldId id="287" r:id="rId33"/>
    <p:sldId id="288" r:id="rId34"/>
    <p:sldId id="290" r:id="rId35"/>
    <p:sldId id="291" r:id="rId3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7" name="Belloit, Nicholas G" initials="BNG [7]" lastIdx="1" clrIdx="6"/>
  <p:cmAuthor id="1" name="Belloit, Nicholas G" initials="BNG" lastIdx="1" clrIdx="0"/>
  <p:cmAuthor id="8" name="Belloit, Nicholas G" initials="BNG [8]" lastIdx="1" clrIdx="7"/>
  <p:cmAuthor id="2" name="Belloit, Nicholas G" initials="BNG [2]" lastIdx="1" clrIdx="1"/>
  <p:cmAuthor id="3" name="Belloit, Nicholas G" initials="BNG [3]" lastIdx="1" clrIdx="2"/>
  <p:cmAuthor id="4" name="Belloit, Nicholas G" initials="BNG [4]" lastIdx="1" clrIdx="3"/>
  <p:cmAuthor id="5" name="Belloit, Nicholas G" initials="BNG [5]" lastIdx="1" clrIdx="4"/>
  <p:cmAuthor id="6" name="Belloit, Nicholas G" initials="BNG [6]" lastIdx="1" clrIdx="5"/>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showAnimation="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D7D9F"/>
    <a:srgbClr val="0000FF"/>
    <a:srgbClr val="1F497D"/>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1023" autoAdjust="0"/>
    <p:restoredTop sz="94673" autoAdjust="0"/>
  </p:normalViewPr>
  <p:slideViewPr>
    <p:cSldViewPr>
      <p:cViewPr varScale="1">
        <p:scale>
          <a:sx n="105" d="100"/>
          <a:sy n="105" d="100"/>
        </p:scale>
        <p:origin x="2058" y="96"/>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commentAuthors" Target="commentAuthors.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notesMaster" Target="notesMasters/notesMaster1.xml"/><Relationship Id="rId40"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ableStyles" Target="tableStyle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6/9/2025</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351963690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EF93FAF-7A27-4029-83CA-6E76F851AABC}" type="datetimeFigureOut">
              <a:rPr lang="en-US" smtClean="0"/>
              <a:pPr/>
              <a:t>6/9/2025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8EA9CE8-E7D7-4F70-8124-350BFC292132}" type="slidenum">
              <a:rPr lang="en-US" smtClean="0"/>
              <a:pPr/>
              <a:t>‹#›</a:t>
            </a:fld>
            <a:endParaRPr lang="en-US"/>
          </a:p>
        </p:txBody>
      </p:sp>
    </p:spTree>
    <p:extLst>
      <p:ext uri="{BB962C8B-B14F-4D97-AF65-F5344CB8AC3E}">
        <p14:creationId xmlns:p14="http://schemas.microsoft.com/office/powerpoint/2010/main" val="424255211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8" name="TextBox 5"/>
          <p:cNvSpPr txBox="1">
            <a:spLocks noChangeArrowheads="1"/>
          </p:cNvSpPr>
          <p:nvPr userDrawn="1"/>
        </p:nvSpPr>
        <p:spPr bwMode="auto">
          <a:xfrm>
            <a:off x="906483" y="6008914"/>
            <a:ext cx="2819400" cy="369332"/>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dirty="0"/>
          </a:p>
        </p:txBody>
      </p:sp>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369332"/>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dirty="0"/>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15416598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userDrawn="1">
  <p:cSld name="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3" name="Text Placeholder 2">
            <a:extLst>
              <a:ext uri="{FF2B5EF4-FFF2-40B4-BE49-F238E27FC236}">
                <a16:creationId xmlns:a16="http://schemas.microsoft.com/office/drawing/2014/main" id="{D6EEC94A-BFCC-4A85-9B96-436ED92D723F}"/>
              </a:ext>
            </a:extLst>
          </p:cNvPr>
          <p:cNvSpPr>
            <a:spLocks noGrp="1"/>
          </p:cNvSpPr>
          <p:nvPr>
            <p:ph type="body" sz="quarter" idx="10"/>
          </p:nvPr>
        </p:nvSpPr>
        <p:spPr>
          <a:xfrm>
            <a:off x="457200" y="1029287"/>
            <a:ext cx="8229600" cy="4967067"/>
          </a:xfrm>
          <a:prstGeom prst="rect">
            <a:avLst/>
          </a:prstGeom>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29876488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Note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Text Placeholder 2">
            <a:extLst>
              <a:ext uri="{FF2B5EF4-FFF2-40B4-BE49-F238E27FC236}">
                <a16:creationId xmlns:a16="http://schemas.microsoft.com/office/drawing/2014/main" id="{CDC7A059-BE2D-4107-9D5E-745311FEFA72}"/>
              </a:ext>
            </a:extLst>
          </p:cNvPr>
          <p:cNvSpPr>
            <a:spLocks noGrp="1"/>
          </p:cNvSpPr>
          <p:nvPr>
            <p:ph type="body" sz="quarter" idx="10"/>
          </p:nvPr>
        </p:nvSpPr>
        <p:spPr>
          <a:xfrm>
            <a:off x="457200" y="1082078"/>
            <a:ext cx="8229600" cy="4861484"/>
          </a:xfrm>
          <a:prstGeom prst="rect">
            <a:avLst/>
          </a:prstGeom>
          <a:ln w="28575">
            <a:solidFill>
              <a:schemeClr val="accent1"/>
            </a:solidFill>
          </a:ln>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2501817987"/>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3.emf"/><Relationship Id="rId2" Type="http://schemas.openxmlformats.org/officeDocument/2006/relationships/oleObject" Target="../embeddings/oleObject7.bin"/><Relationship Id="rId1" Type="http://schemas.openxmlformats.org/officeDocument/2006/relationships/slideLayout" Target="../slideLayouts/slideLayout2.xml"/><Relationship Id="rId4" Type="http://schemas.openxmlformats.org/officeDocument/2006/relationships/image" Target="../media/image14.png"/></Relationships>
</file>

<file path=ppt/slides/_rels/slide14.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6.emf"/><Relationship Id="rId2" Type="http://schemas.openxmlformats.org/officeDocument/2006/relationships/oleObject" Target="../embeddings/oleObject8.bin"/><Relationship Id="rId1" Type="http://schemas.openxmlformats.org/officeDocument/2006/relationships/slideLayout" Target="../slideLayouts/slideLayout2.xml"/><Relationship Id="rId6" Type="http://schemas.openxmlformats.org/officeDocument/2006/relationships/image" Target="../media/image18.png"/><Relationship Id="rId5" Type="http://schemas.openxmlformats.org/officeDocument/2006/relationships/image" Target="../media/image17.emf"/><Relationship Id="rId4" Type="http://schemas.openxmlformats.org/officeDocument/2006/relationships/oleObject" Target="../embeddings/oleObject9.bin"/></Relationships>
</file>

<file path=ppt/slides/_rels/slide16.xml.rels><?xml version="1.0" encoding="UTF-8" standalone="yes"?>
<Relationships xmlns="http://schemas.openxmlformats.org/package/2006/relationships"><Relationship Id="rId3" Type="http://schemas.openxmlformats.org/officeDocument/2006/relationships/image" Target="../media/image19.emf"/><Relationship Id="rId2" Type="http://schemas.openxmlformats.org/officeDocument/2006/relationships/oleObject" Target="../embeddings/oleObject10.bin"/><Relationship Id="rId1" Type="http://schemas.openxmlformats.org/officeDocument/2006/relationships/slideLayout" Target="../slideLayouts/slideLayout2.xml"/><Relationship Id="rId6" Type="http://schemas.openxmlformats.org/officeDocument/2006/relationships/image" Target="../media/image21.png"/><Relationship Id="rId5" Type="http://schemas.openxmlformats.org/officeDocument/2006/relationships/image" Target="../media/image20.wmf"/><Relationship Id="rId4" Type="http://schemas.openxmlformats.org/officeDocument/2006/relationships/oleObject" Target="../embeddings/oleObject11.bin"/></Relationships>
</file>

<file path=ppt/slides/_rels/slide17.xml.rels><?xml version="1.0" encoding="UTF-8" standalone="yes"?>
<Relationships xmlns="http://schemas.openxmlformats.org/package/2006/relationships"><Relationship Id="rId3" Type="http://schemas.openxmlformats.org/officeDocument/2006/relationships/image" Target="../media/image22.emf"/><Relationship Id="rId2" Type="http://schemas.openxmlformats.org/officeDocument/2006/relationships/oleObject" Target="../embeddings/oleObject12.bin"/><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8" Type="http://schemas.openxmlformats.org/officeDocument/2006/relationships/oleObject" Target="../embeddings/oleObject16.bin"/><Relationship Id="rId3" Type="http://schemas.openxmlformats.org/officeDocument/2006/relationships/image" Target="../media/image23.wmf"/><Relationship Id="rId7" Type="http://schemas.openxmlformats.org/officeDocument/2006/relationships/image" Target="../media/image25.wmf"/><Relationship Id="rId2" Type="http://schemas.openxmlformats.org/officeDocument/2006/relationships/oleObject" Target="../embeddings/oleObject13.bin"/><Relationship Id="rId1" Type="http://schemas.openxmlformats.org/officeDocument/2006/relationships/slideLayout" Target="../slideLayouts/slideLayout2.xml"/><Relationship Id="rId6" Type="http://schemas.openxmlformats.org/officeDocument/2006/relationships/oleObject" Target="../embeddings/oleObject15.bin"/><Relationship Id="rId5" Type="http://schemas.openxmlformats.org/officeDocument/2006/relationships/image" Target="../media/image24.emf"/><Relationship Id="rId4" Type="http://schemas.openxmlformats.org/officeDocument/2006/relationships/oleObject" Target="../embeddings/oleObject14.bin"/><Relationship Id="rId9" Type="http://schemas.openxmlformats.org/officeDocument/2006/relationships/image" Target="../media/image26.wmf"/></Relationships>
</file>

<file path=ppt/slides/_rels/slide19.xml.rels><?xml version="1.0" encoding="UTF-8" standalone="yes"?>
<Relationships xmlns="http://schemas.openxmlformats.org/package/2006/relationships"><Relationship Id="rId2" Type="http://schemas.openxmlformats.org/officeDocument/2006/relationships/image" Target="../media/image27.png"/><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30.png"/><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2" Type="http://schemas.openxmlformats.org/officeDocument/2006/relationships/image" Target="../media/image28.png"/><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2" Type="http://schemas.openxmlformats.org/officeDocument/2006/relationships/image" Target="../media/image32.png"/><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2" Type="http://schemas.openxmlformats.org/officeDocument/2006/relationships/image" Target="../media/image29.png"/><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2" Type="http://schemas.openxmlformats.org/officeDocument/2006/relationships/image" Target="../media/image34.png"/><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2" Type="http://schemas.openxmlformats.org/officeDocument/2006/relationships/image" Target="../media/image35.png"/><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2" Type="http://schemas.openxmlformats.org/officeDocument/2006/relationships/image" Target="../media/image43.png"/><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3" Type="http://schemas.openxmlformats.org/officeDocument/2006/relationships/image" Target="../media/image340.png"/><Relationship Id="rId2" Type="http://schemas.openxmlformats.org/officeDocument/2006/relationships/image" Target="../media/image330.png"/><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2" Type="http://schemas.openxmlformats.org/officeDocument/2006/relationships/image" Target="../media/image36.png"/><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oleObject" Target="../embeddings/oleObject1.bin"/><Relationship Id="rId1" Type="http://schemas.openxmlformats.org/officeDocument/2006/relationships/slideLayout" Target="../slideLayouts/slideLayout2.xml"/><Relationship Id="rId5" Type="http://schemas.openxmlformats.org/officeDocument/2006/relationships/image" Target="../media/image3.wmf"/><Relationship Id="rId4" Type="http://schemas.openxmlformats.org/officeDocument/2006/relationships/oleObject" Target="../embeddings/oleObject2.bin"/></Relationships>
</file>

<file path=ppt/slides/_rels/slide30.xml.rels><?xml version="1.0" encoding="UTF-8" standalone="yes"?>
<Relationships xmlns="http://schemas.openxmlformats.org/package/2006/relationships"><Relationship Id="rId2" Type="http://schemas.openxmlformats.org/officeDocument/2006/relationships/image" Target="../media/image31.pn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33.pn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image" Target="../media/image34.emf"/><Relationship Id="rId2" Type="http://schemas.openxmlformats.org/officeDocument/2006/relationships/oleObject" Target="../embeddings/oleObject17.bin"/><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image" Target="../media/image38.png"/><Relationship Id="rId2" Type="http://schemas.openxmlformats.org/officeDocument/2006/relationships/image" Target="../media/image37.pn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image" Target="../media/image40.png"/><Relationship Id="rId2" Type="http://schemas.openxmlformats.org/officeDocument/2006/relationships/image" Target="../media/image39.pn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image" Target="../media/image42.png"/><Relationship Id="rId2" Type="http://schemas.openxmlformats.org/officeDocument/2006/relationships/image" Target="../media/image41.png"/><Relationship Id="rId1" Type="http://schemas.openxmlformats.org/officeDocument/2006/relationships/slideLayout" Target="../slideLayouts/slideLayout2.xml"/><Relationship Id="rId4" Type="http://schemas.openxmlformats.org/officeDocument/2006/relationships/image" Target="../media/image44.png"/></Relationships>
</file>

<file path=ppt/slides/_rels/slide4.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oleObject" Target="../embeddings/oleObject3.bin"/><Relationship Id="rId1" Type="http://schemas.openxmlformats.org/officeDocument/2006/relationships/slideLayout" Target="../slideLayouts/slideLayout2.xml"/><Relationship Id="rId5" Type="http://schemas.openxmlformats.org/officeDocument/2006/relationships/image" Target="../media/image5.emf"/><Relationship Id="rId4" Type="http://schemas.openxmlformats.org/officeDocument/2006/relationships/oleObject" Target="../embeddings/oleObject4.bin"/></Relationships>
</file>

<file path=ppt/slides/_rels/slide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2.xml"/><Relationship Id="rId4" Type="http://schemas.openxmlformats.org/officeDocument/2006/relationships/image" Target="../media/image9.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8.wmf"/><Relationship Id="rId2" Type="http://schemas.openxmlformats.org/officeDocument/2006/relationships/oleObject" Target="../embeddings/oleObject5.bin"/><Relationship Id="rId1" Type="http://schemas.openxmlformats.org/officeDocument/2006/relationships/slideLayout" Target="../slideLayouts/slideLayout2.xml"/><Relationship Id="rId4" Type="http://schemas.openxmlformats.org/officeDocument/2006/relationships/image" Target="../media/image10.png"/></Relationships>
</file>

<file path=ppt/slides/_rels/slide9.xml.rels><?xml version="1.0" encoding="UTF-8" standalone="yes"?>
<Relationships xmlns="http://schemas.openxmlformats.org/package/2006/relationships"><Relationship Id="rId3" Type="http://schemas.openxmlformats.org/officeDocument/2006/relationships/oleObject" Target="../embeddings/oleObject6.bin"/><Relationship Id="rId2" Type="http://schemas.openxmlformats.org/officeDocument/2006/relationships/image" Target="../media/image11.png"/><Relationship Id="rId1" Type="http://schemas.openxmlformats.org/officeDocument/2006/relationships/slideLayout" Target="../slideLayouts/slideLayout2.xml"/><Relationship Id="rId4" Type="http://schemas.openxmlformats.org/officeDocument/2006/relationships/image" Target="../media/image12.e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a:solidFill>
                  <a:srgbClr val="1F497D"/>
                </a:solidFill>
                <a:latin typeface="Arial" charset="0"/>
                <a:cs typeface="Arial" charset="0"/>
              </a:rPr>
              <a:t>Section 1.R.4</a:t>
            </a: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lgn="ctr">
              <a:buNone/>
              <a:defRPr/>
            </a:pPr>
            <a:r>
              <a:rPr lang="en-US" b="1" i="1" dirty="0">
                <a:solidFill>
                  <a:srgbClr val="1F497D"/>
                </a:solidFill>
              </a:rPr>
              <a:t>Relations and Functions</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p:cNvSpPr>
          <p:nvPr>
            <p:ph type="title"/>
          </p:nvPr>
        </p:nvSpPr>
        <p:spPr>
          <a:prstGeom prst="rect">
            <a:avLst/>
          </a:prstGeom>
        </p:spPr>
        <p:txBody>
          <a:bodyPr/>
          <a:lstStyle/>
          <a:p>
            <a:r>
              <a:rPr lang="en-US" dirty="0">
                <a:solidFill>
                  <a:schemeClr val="tx1"/>
                </a:solidFill>
              </a:rPr>
              <a:t>Procedure: Vertical Line Test</a:t>
            </a:r>
          </a:p>
        </p:txBody>
      </p:sp>
      <p:sp>
        <p:nvSpPr>
          <p:cNvPr id="19459" name="TextBox 3"/>
          <p:cNvSpPr>
            <a:spLocks noGrp="1" noChangeArrowheads="1"/>
          </p:cNvSpPr>
          <p:nvPr>
            <p:ph idx="1"/>
          </p:nvPr>
        </p:nvSpPr>
        <p:spPr>
          <a:xfrm>
            <a:off x="457200" y="1280160"/>
            <a:ext cx="8229600" cy="1384995"/>
          </a:xfrm>
          <a:prstGeom prst="rect">
            <a:avLst/>
          </a:prstGeom>
          <a:solidFill>
            <a:srgbClr val="FFFFCC"/>
          </a:solidFill>
          <a:ln w="28575">
            <a:solidFill>
              <a:srgbClr val="000000"/>
            </a:solidFill>
          </a:ln>
        </p:spPr>
        <p:txBody>
          <a:bodyPr>
            <a:spAutoFit/>
          </a:bodyPr>
          <a:lstStyle/>
          <a:p>
            <a:pPr marL="15875" indent="-15875">
              <a:buFont typeface="Courier New" pitchFamily="49" charset="0"/>
              <a:buNone/>
              <a:tabLst>
                <a:tab pos="342900" algn="l"/>
                <a:tab pos="977900" algn="l"/>
                <a:tab pos="7150100" algn="l"/>
              </a:tabLst>
            </a:pPr>
            <a:r>
              <a:rPr lang="en-US" i="0" dirty="0">
                <a:solidFill>
                  <a:srgbClr val="000000"/>
                </a:solidFill>
              </a:rPr>
              <a:t>If </a:t>
            </a:r>
            <a:r>
              <a:rPr lang="en-US" b="1" i="0" dirty="0">
                <a:solidFill>
                  <a:srgbClr val="C00000"/>
                </a:solidFill>
              </a:rPr>
              <a:t>any</a:t>
            </a:r>
            <a:r>
              <a:rPr lang="en-US" i="0" dirty="0">
                <a:solidFill>
                  <a:srgbClr val="000000"/>
                </a:solidFill>
              </a:rPr>
              <a:t> vertical line intersects the graph of a relation at more than one point, then the relation is </a:t>
            </a:r>
            <a:r>
              <a:rPr lang="en-US" b="1" i="0" dirty="0">
                <a:solidFill>
                  <a:srgbClr val="C00000"/>
                </a:solidFill>
              </a:rPr>
              <a:t>not</a:t>
            </a:r>
            <a:r>
              <a:rPr lang="en-US" i="0" dirty="0">
                <a:solidFill>
                  <a:srgbClr val="000000"/>
                </a:solidFill>
              </a:rPr>
              <a:t> a function.</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CAUTION!</a:t>
            </a:r>
            <a:r>
              <a:rPr lang="en-US" sz="3200" dirty="0"/>
              <a:t>—1</a:t>
            </a:r>
            <a:endParaRPr dirty="0"/>
          </a:p>
        </p:txBody>
      </p:sp>
      <p:sp>
        <p:nvSpPr>
          <p:cNvPr id="3" name="Text Placeholder 2"/>
          <p:cNvSpPr>
            <a:spLocks noGrp="1"/>
          </p:cNvSpPr>
          <p:nvPr>
            <p:ph type="body" sz="quarter" idx="10"/>
          </p:nvPr>
        </p:nvSpPr>
        <p:spPr>
          <a:ln>
            <a:solidFill>
              <a:srgbClr val="FF0000"/>
            </a:solidFill>
          </a:ln>
        </p:spPr>
        <p:txBody>
          <a:bodyPr>
            <a:normAutofit/>
          </a:bodyPr>
          <a:lstStyle/>
          <a:p>
            <a:r>
              <a:rPr sz="2800" dirty="0"/>
              <a:t>Note that vertical lines that miss the graph of a relation entirely do</a:t>
            </a:r>
            <a:r>
              <a:rPr lang="en-US" sz="2800" dirty="0"/>
              <a:t>n’t</a:t>
            </a:r>
            <a:r>
              <a:rPr sz="2800" dirty="0"/>
              <a:t> prevent the relation from being a function; it is only the presence of a vertical line that hits the graph two or more times that indicates the relation is</a:t>
            </a:r>
            <a:r>
              <a:rPr lang="en-US" sz="2800" dirty="0"/>
              <a:t>n’t</a:t>
            </a:r>
            <a:r>
              <a:rPr sz="2800" dirty="0"/>
              <a:t> a function.</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p:cNvSpPr>
          <p:nvPr>
            <p:ph type="title"/>
          </p:nvPr>
        </p:nvSpPr>
        <p:spPr>
          <a:prstGeom prst="rect">
            <a:avLst/>
          </a:prstGeom>
        </p:spPr>
        <p:txBody>
          <a:bodyPr/>
          <a:lstStyle/>
          <a:p>
            <a:r>
              <a:rPr lang="en-US" sz="3200" dirty="0">
                <a:solidFill>
                  <a:schemeClr val="accent1"/>
                </a:solidFill>
              </a:rPr>
              <a:t>Example 4: </a:t>
            </a:r>
            <a:r>
              <a:rPr lang="en-US" dirty="0"/>
              <a:t>Using the Vertical Line Test</a:t>
            </a:r>
            <a:r>
              <a:rPr lang="en-US" sz="3200" dirty="0"/>
              <a:t>—Slide 1</a:t>
            </a:r>
            <a:endParaRPr lang="en-US" sz="3200" dirty="0">
              <a:solidFill>
                <a:schemeClr val="accent1"/>
              </a:solidFill>
            </a:endParaRPr>
          </a:p>
        </p:txBody>
      </p:sp>
      <p:sp>
        <p:nvSpPr>
          <p:cNvPr id="20483" name="Rectangle 3"/>
          <p:cNvSpPr>
            <a:spLocks noGrp="1"/>
          </p:cNvSpPr>
          <p:nvPr>
            <p:ph idx="1"/>
          </p:nvPr>
        </p:nvSpPr>
        <p:spPr>
          <a:prstGeom prst="rect">
            <a:avLst/>
          </a:prstGeom>
        </p:spPr>
        <p:txBody>
          <a:bodyPr/>
          <a:lstStyle/>
          <a:p>
            <a:pPr marL="0" indent="0" defTabSz="342900">
              <a:spcBef>
                <a:spcPct val="0"/>
              </a:spcBef>
              <a:buFont typeface="Courier New" pitchFamily="49" charset="0"/>
              <a:buNone/>
            </a:pPr>
            <a:r>
              <a:rPr lang="en-US" i="0" dirty="0">
                <a:solidFill>
                  <a:schemeClr val="tx1"/>
                </a:solidFill>
              </a:rPr>
              <a:t>Use the vertical line test to determine whether each  graph represents a function. Then list the domain and range of each graph.</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p:cNvSpPr>
          <p:nvPr>
            <p:ph type="title"/>
          </p:nvPr>
        </p:nvSpPr>
        <p:spPr>
          <a:prstGeom prst="rect">
            <a:avLst/>
          </a:prstGeom>
        </p:spPr>
        <p:txBody>
          <a:bodyPr/>
          <a:lstStyle/>
          <a:p>
            <a:r>
              <a:rPr lang="en-US" dirty="0">
                <a:solidFill>
                  <a:schemeClr val="accent1"/>
                </a:solidFill>
              </a:rPr>
              <a:t>Example 4: </a:t>
            </a:r>
            <a:r>
              <a:rPr lang="en-US" dirty="0"/>
              <a:t>Using the Vertical Line Test</a:t>
            </a:r>
            <a:r>
              <a:rPr lang="en-US" sz="3200" dirty="0"/>
              <a:t>—Slide 2</a:t>
            </a:r>
            <a:endParaRPr lang="en-US" sz="3200" dirty="0">
              <a:solidFill>
                <a:schemeClr val="accent1"/>
              </a:solidFill>
            </a:endParaRPr>
          </a:p>
        </p:txBody>
      </p:sp>
      <p:graphicFrame>
        <p:nvGraphicFramePr>
          <p:cNvPr id="5" name="Object 5"/>
          <p:cNvGraphicFramePr>
            <a:graphicFrameLocks noChangeAspect="1"/>
          </p:cNvGraphicFramePr>
          <p:nvPr>
            <p:extLst>
              <p:ext uri="{D42A27DB-BD31-4B8C-83A1-F6EECF244321}">
                <p14:modId xmlns:p14="http://schemas.microsoft.com/office/powerpoint/2010/main" val="2627195600"/>
              </p:ext>
            </p:extLst>
          </p:nvPr>
        </p:nvGraphicFramePr>
        <p:xfrm>
          <a:off x="4301400" y="3525890"/>
          <a:ext cx="3852000" cy="1769993"/>
        </p:xfrm>
        <a:graphic>
          <a:graphicData uri="http://schemas.openxmlformats.org/presentationml/2006/ole">
            <mc:AlternateContent xmlns:mc="http://schemas.openxmlformats.org/markup-compatibility/2006">
              <mc:Choice xmlns:v="urn:schemas-microsoft-com:vml" Requires="v">
                <p:oleObj name="Equation" r:id="rId2" imgW="4242240" imgH="1947240" progId="Equation.DSMT4">
                  <p:embed/>
                </p:oleObj>
              </mc:Choice>
              <mc:Fallback>
                <p:oleObj name="Equation" r:id="rId2" imgW="4242240" imgH="1947240" progId="Equation.DSMT4">
                  <p:embed/>
                  <p:pic>
                    <p:nvPicPr>
                      <p:cNvPr id="5" name="Object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301400" y="3525890"/>
                        <a:ext cx="3852000" cy="176999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sp>
        <p:nvSpPr>
          <p:cNvPr id="6" name="Rectangle 5"/>
          <p:cNvSpPr/>
          <p:nvPr/>
        </p:nvSpPr>
        <p:spPr>
          <a:xfrm>
            <a:off x="734209" y="5424394"/>
            <a:ext cx="7543800" cy="523220"/>
          </a:xfrm>
          <a:prstGeom prst="rect">
            <a:avLst/>
          </a:prstGeom>
        </p:spPr>
        <p:txBody>
          <a:bodyPr wrap="square">
            <a:spAutoFit/>
          </a:bodyPr>
          <a:lstStyle/>
          <a:p>
            <a:pPr defTabSz="342900">
              <a:spcBef>
                <a:spcPts val="600"/>
              </a:spcBef>
              <a:tabLst>
                <a:tab pos="914400" algn="l"/>
              </a:tabLst>
              <a:defRPr/>
            </a:pPr>
            <a:r>
              <a:rPr lang="en-US" sz="2800" dirty="0"/>
              <a:t>Here, 	</a:t>
            </a:r>
            <a:r>
              <a:rPr lang="en-US" sz="2800" i="1" dirty="0">
                <a:solidFill>
                  <a:srgbClr val="FF0000"/>
                </a:solidFill>
              </a:rPr>
              <a:t>D</a:t>
            </a:r>
            <a:r>
              <a:rPr lang="en-US" sz="2800" dirty="0">
                <a:solidFill>
                  <a:srgbClr val="FF0000"/>
                </a:solidFill>
              </a:rPr>
              <a:t> </a:t>
            </a:r>
            <a:r>
              <a:rPr lang="en-US" sz="2800" b="1" dirty="0">
                <a:solidFill>
                  <a:srgbClr val="FF0000"/>
                </a:solidFill>
              </a:rPr>
              <a:t>=</a:t>
            </a:r>
            <a:r>
              <a:rPr lang="en-US" sz="2800" dirty="0">
                <a:solidFill>
                  <a:srgbClr val="FF0000"/>
                </a:solidFill>
              </a:rPr>
              <a:t> {</a:t>
            </a:r>
            <a:r>
              <a:rPr lang="en-US" sz="2800" dirty="0">
                <a:solidFill>
                  <a:srgbClr val="FF0000"/>
                </a:solidFill>
                <a:latin typeface="Symbol" pitchFamily="18" charset="2"/>
              </a:rPr>
              <a:t>-</a:t>
            </a:r>
            <a:r>
              <a:rPr lang="en-US" sz="2800" dirty="0">
                <a:solidFill>
                  <a:srgbClr val="FF0000"/>
                </a:solidFill>
              </a:rPr>
              <a:t>2 , </a:t>
            </a:r>
            <a:r>
              <a:rPr lang="en-US" sz="2800" dirty="0">
                <a:solidFill>
                  <a:srgbClr val="FF0000"/>
                </a:solidFill>
                <a:latin typeface="Symbol" pitchFamily="18" charset="2"/>
              </a:rPr>
              <a:t>-</a:t>
            </a:r>
            <a:r>
              <a:rPr lang="en-US" sz="2800" dirty="0">
                <a:solidFill>
                  <a:srgbClr val="FF0000"/>
                </a:solidFill>
              </a:rPr>
              <a:t>1, 0, 1, 2}</a:t>
            </a:r>
            <a:r>
              <a:rPr lang="en-US" sz="2800" dirty="0"/>
              <a:t>  and </a:t>
            </a:r>
            <a:r>
              <a:rPr lang="en-US" sz="2800" i="1" dirty="0">
                <a:solidFill>
                  <a:srgbClr val="FF0000"/>
                </a:solidFill>
              </a:rPr>
              <a:t>R</a:t>
            </a:r>
            <a:r>
              <a:rPr lang="en-US" sz="2800" dirty="0">
                <a:solidFill>
                  <a:srgbClr val="FF0000"/>
                </a:solidFill>
              </a:rPr>
              <a:t> </a:t>
            </a:r>
            <a:r>
              <a:rPr lang="en-US" sz="2800" b="1" dirty="0">
                <a:solidFill>
                  <a:srgbClr val="FF0000"/>
                </a:solidFill>
              </a:rPr>
              <a:t>=</a:t>
            </a:r>
            <a:r>
              <a:rPr lang="en-US" sz="2800" dirty="0">
                <a:solidFill>
                  <a:srgbClr val="FF0000"/>
                </a:solidFill>
              </a:rPr>
              <a:t> {0, 1, 3, 4, 5}</a:t>
            </a:r>
            <a:r>
              <a:rPr lang="en-US" sz="2800" dirty="0"/>
              <a:t>.</a:t>
            </a:r>
          </a:p>
        </p:txBody>
      </p:sp>
      <p:pic>
        <p:nvPicPr>
          <p:cNvPr id="41328" name="Picture 368"/>
          <p:cNvPicPr>
            <a:picLocks noChangeAspect="1" noChangeArrowheads="1"/>
          </p:cNvPicPr>
          <p:nvPr/>
        </p:nvPicPr>
        <p:blipFill>
          <a:blip r:embed="rId4" cstate="print"/>
          <a:srcRect/>
          <a:stretch>
            <a:fillRect/>
          </a:stretch>
        </p:blipFill>
        <p:spPr bwMode="auto">
          <a:xfrm>
            <a:off x="702719" y="1296296"/>
            <a:ext cx="3295650" cy="3347619"/>
          </a:xfrm>
          <a:prstGeom prst="rect">
            <a:avLst/>
          </a:prstGeom>
          <a:noFill/>
          <a:ln w="9525">
            <a:noFill/>
            <a:miter lim="800000"/>
            <a:headEnd/>
            <a:tailEnd/>
          </a:ln>
        </p:spPr>
      </p:pic>
      <p:sp>
        <p:nvSpPr>
          <p:cNvPr id="2" name="Rectangle 1">
            <a:extLst>
              <a:ext uri="{FF2B5EF4-FFF2-40B4-BE49-F238E27FC236}">
                <a16:creationId xmlns:a16="http://schemas.microsoft.com/office/drawing/2014/main" id="{8A9916AB-BD4C-4169-82F4-B49BC358A3C1}"/>
              </a:ext>
            </a:extLst>
          </p:cNvPr>
          <p:cNvSpPr/>
          <p:nvPr/>
        </p:nvSpPr>
        <p:spPr>
          <a:xfrm>
            <a:off x="4114799" y="1217566"/>
            <a:ext cx="4572000" cy="2308324"/>
          </a:xfrm>
          <a:prstGeom prst="rect">
            <a:avLst/>
          </a:prstGeom>
        </p:spPr>
        <p:txBody>
          <a:bodyPr>
            <a:spAutoFit/>
          </a:bodyPr>
          <a:lstStyle/>
          <a:p>
            <a:pPr defTabSz="342900">
              <a:spcBef>
                <a:spcPts val="600"/>
              </a:spcBef>
              <a:defRPr/>
            </a:pPr>
            <a:r>
              <a:rPr lang="en-US" sz="2400" dirty="0"/>
              <a:t>The relation is </a:t>
            </a:r>
            <a:r>
              <a:rPr lang="en-US" sz="2400" b="1" dirty="0"/>
              <a:t>not a function</a:t>
            </a:r>
            <a:r>
              <a:rPr lang="en-US" sz="2400" dirty="0"/>
              <a:t> since a vertical line can be drawn that intersects the graph at more than one point. Listing the ordered pairs shows that several </a:t>
            </a:r>
            <a:r>
              <a:rPr lang="en-US" sz="2400" i="1" dirty="0"/>
              <a:t>x</a:t>
            </a:r>
            <a:r>
              <a:rPr lang="en-US" sz="2400" dirty="0"/>
              <a:t>-coordinates appear more than once. </a:t>
            </a:r>
          </a:p>
        </p:txBody>
      </p:sp>
      <p:sp>
        <p:nvSpPr>
          <p:cNvPr id="7" name="Rectangle 3">
            <a:extLst>
              <a:ext uri="{FF2B5EF4-FFF2-40B4-BE49-F238E27FC236}">
                <a16:creationId xmlns:a16="http://schemas.microsoft.com/office/drawing/2014/main" id="{336299CC-78A2-22EB-FD79-5DAB9933D328}"/>
              </a:ext>
            </a:extLst>
          </p:cNvPr>
          <p:cNvSpPr>
            <a:spLocks noGrp="1"/>
          </p:cNvSpPr>
          <p:nvPr>
            <p:ph idx="1"/>
          </p:nvPr>
        </p:nvSpPr>
        <p:spPr>
          <a:xfrm>
            <a:off x="489472" y="1021976"/>
            <a:ext cx="1828800" cy="548640"/>
          </a:xfrm>
          <a:prstGeom prst="rect">
            <a:avLst/>
          </a:prstGeom>
        </p:spPr>
        <p:txBody>
          <a:bodyPr>
            <a:normAutofit/>
          </a:bodyPr>
          <a:lstStyle/>
          <a:p>
            <a:pPr>
              <a:tabLst>
                <a:tab pos="7772400" algn="r"/>
              </a:tabLst>
            </a:pPr>
            <a:r>
              <a:rPr lang="en-US" i="0" dirty="0">
                <a:solidFill>
                  <a:schemeClr val="tx1"/>
                </a:solidFill>
              </a:rPr>
              <a:t>a.</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p:cNvSpPr>
          <p:nvPr>
            <p:ph type="title"/>
          </p:nvPr>
        </p:nvSpPr>
        <p:spPr>
          <a:prstGeom prst="rect">
            <a:avLst/>
          </a:prstGeom>
        </p:spPr>
        <p:txBody>
          <a:bodyPr/>
          <a:lstStyle/>
          <a:p>
            <a:r>
              <a:rPr lang="en-US" sz="3200" dirty="0">
                <a:solidFill>
                  <a:schemeClr val="accent1"/>
                </a:solidFill>
              </a:rPr>
              <a:t>Example 4: </a:t>
            </a:r>
            <a:r>
              <a:rPr lang="en-US" dirty="0"/>
              <a:t>Using the Vertical Line Test</a:t>
            </a:r>
            <a:r>
              <a:rPr lang="en-US" sz="3200" dirty="0"/>
              <a:t>—Slide 3</a:t>
            </a:r>
            <a:endParaRPr lang="en-US" sz="3200" dirty="0">
              <a:solidFill>
                <a:schemeClr val="accent1"/>
              </a:solidFill>
            </a:endParaRPr>
          </a:p>
        </p:txBody>
      </p:sp>
      <p:sp>
        <p:nvSpPr>
          <p:cNvPr id="27651" name="Rectangle 3"/>
          <p:cNvSpPr>
            <a:spLocks noGrp="1"/>
          </p:cNvSpPr>
          <p:nvPr>
            <p:ph idx="1"/>
          </p:nvPr>
        </p:nvSpPr>
        <p:spPr>
          <a:xfrm>
            <a:off x="457200" y="1280160"/>
            <a:ext cx="1828800" cy="548640"/>
          </a:xfrm>
          <a:prstGeom prst="rect">
            <a:avLst/>
          </a:prstGeom>
        </p:spPr>
        <p:txBody>
          <a:bodyPr>
            <a:normAutofit/>
          </a:bodyPr>
          <a:lstStyle/>
          <a:p>
            <a:pPr marL="514350" indent="-514350">
              <a:buFont typeface="+mj-lt"/>
              <a:buAutoNum type="alphaLcPeriod" startAt="2"/>
              <a:tabLst>
                <a:tab pos="7772400" algn="r"/>
              </a:tabLst>
            </a:pPr>
            <a:r>
              <a:rPr lang="en-US" i="0" dirty="0">
                <a:solidFill>
                  <a:schemeClr val="tx1"/>
                </a:solidFill>
              </a:rPr>
              <a:t> </a:t>
            </a:r>
          </a:p>
        </p:txBody>
      </p:sp>
      <mc:AlternateContent xmlns:mc="http://schemas.openxmlformats.org/markup-compatibility/2006" xmlns:a14="http://schemas.microsoft.com/office/drawing/2010/main">
        <mc:Choice Requires="a14">
          <p:sp>
            <p:nvSpPr>
              <p:cNvPr id="5" name="Rectangle 3"/>
              <p:cNvSpPr txBox="1">
                <a:spLocks/>
              </p:cNvSpPr>
              <p:nvPr/>
            </p:nvSpPr>
            <p:spPr>
              <a:xfrm>
                <a:off x="4038600" y="1280160"/>
                <a:ext cx="4876800" cy="4572000"/>
              </a:xfrm>
              <a:prstGeom prst="rect">
                <a:avLst/>
              </a:prstGeom>
            </p:spPr>
            <p:txBody>
              <a:bodyPr>
                <a:normAutofit/>
              </a:bodyPr>
              <a:lstStyle>
                <a:lvl1pPr marL="0" indent="0" algn="l" defTabSz="914400" rtl="0" eaLnBrk="1" latinLnBrk="0" hangingPunct="1">
                  <a:spcBef>
                    <a:spcPct val="20000"/>
                  </a:spcBef>
                  <a:buFontTx/>
                  <a:buNone/>
                  <a:defRPr sz="2800" b="0" i="0" kern="1200" baseline="0">
                    <a:solidFill>
                      <a:srgbClr val="366092"/>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457200" indent="-457200">
                  <a:buFont typeface="Courier New" pitchFamily="49" charset="0"/>
                  <a:buNone/>
                  <a:tabLst>
                    <a:tab pos="7772400" algn="r"/>
                  </a:tabLst>
                </a:pPr>
                <a:r>
                  <a:rPr lang="en-US" dirty="0">
                    <a:solidFill>
                      <a:schemeClr val="tx1"/>
                    </a:solidFill>
                  </a:rPr>
                  <a:t>	The relation </a:t>
                </a:r>
                <a:r>
                  <a:rPr lang="en-US" b="1" dirty="0">
                    <a:solidFill>
                      <a:schemeClr val="tx1"/>
                    </a:solidFill>
                  </a:rPr>
                  <a:t>is a function.</a:t>
                </a:r>
              </a:p>
              <a:p>
                <a:pPr marL="457200" indent="-457200">
                  <a:spcBef>
                    <a:spcPts val="0"/>
                  </a:spcBef>
                  <a:buFont typeface="Courier New" pitchFamily="49" charset="0"/>
                  <a:buNone/>
                  <a:tabLst>
                    <a:tab pos="7772400" algn="r"/>
                  </a:tabLst>
                </a:pPr>
                <a:r>
                  <a:rPr lang="en-US" dirty="0">
                    <a:solidFill>
                      <a:schemeClr val="tx1"/>
                    </a:solidFill>
                  </a:rPr>
                  <a:t>	No vertical line will intersect </a:t>
                </a:r>
              </a:p>
              <a:p>
                <a:pPr marL="457200" indent="-457200">
                  <a:spcBef>
                    <a:spcPts val="0"/>
                  </a:spcBef>
                  <a:buFont typeface="Courier New" pitchFamily="49" charset="0"/>
                  <a:buNone/>
                  <a:tabLst>
                    <a:tab pos="7772400" algn="r"/>
                  </a:tabLst>
                </a:pPr>
                <a:r>
                  <a:rPr lang="en-US" dirty="0">
                    <a:solidFill>
                      <a:schemeClr val="tx1"/>
                    </a:solidFill>
                  </a:rPr>
                  <a:t>	the graph at more than one </a:t>
                </a:r>
              </a:p>
              <a:p>
                <a:pPr marL="457200" indent="-457200">
                  <a:spcBef>
                    <a:spcPts val="0"/>
                  </a:spcBef>
                  <a:buFont typeface="Courier New" pitchFamily="49" charset="0"/>
                  <a:buNone/>
                  <a:tabLst>
                    <a:tab pos="7772400" algn="r"/>
                  </a:tabLst>
                </a:pPr>
                <a:r>
                  <a:rPr lang="en-US" dirty="0">
                    <a:solidFill>
                      <a:schemeClr val="tx1"/>
                    </a:solidFill>
                  </a:rPr>
                  <a:t>	point. Several vertical lines  are drawn to illustrate this.</a:t>
                </a:r>
              </a:p>
              <a:p>
                <a:pPr marL="457200" indent="-457200">
                  <a:spcBef>
                    <a:spcPts val="600"/>
                  </a:spcBef>
                  <a:buFont typeface="Courier New" pitchFamily="49" charset="0"/>
                  <a:buNone/>
                  <a:tabLst>
                    <a:tab pos="7772400" algn="r"/>
                  </a:tabLst>
                </a:pPr>
                <a:br>
                  <a:rPr lang="en-US" sz="1800" dirty="0">
                    <a:solidFill>
                      <a:schemeClr val="tx1"/>
                    </a:solidFill>
                  </a:rPr>
                </a:br>
                <a:r>
                  <a:rPr lang="en-US" dirty="0">
                    <a:solidFill>
                      <a:schemeClr val="tx1"/>
                    </a:solidFill>
                  </a:rPr>
                  <a:t>For this function, we see </a:t>
                </a:r>
              </a:p>
              <a:p>
                <a:pPr marL="457200" indent="-457200">
                  <a:spcBef>
                    <a:spcPts val="0"/>
                  </a:spcBef>
                  <a:buFont typeface="Courier New" pitchFamily="49" charset="0"/>
                  <a:buNone/>
                  <a:tabLst>
                    <a:tab pos="7772400" algn="r"/>
                  </a:tabLst>
                </a:pPr>
                <a:r>
                  <a:rPr lang="en-US" dirty="0">
                    <a:solidFill>
                      <a:schemeClr val="tx1"/>
                    </a:solidFill>
                  </a:rPr>
                  <a:t>	from the graph that </a:t>
                </a:r>
              </a:p>
              <a:p>
                <a:pPr marL="457200" indent="-457200">
                  <a:spcBef>
                    <a:spcPts val="0"/>
                  </a:spcBef>
                  <a:buFont typeface="Courier New" pitchFamily="49" charset="0"/>
                  <a:buNone/>
                  <a:tabLst>
                    <a:tab pos="7772400" algn="r"/>
                  </a:tabLst>
                </a:pPr>
                <a:r>
                  <a:rPr lang="en-US" dirty="0">
                    <a:solidFill>
                      <a:schemeClr val="tx1"/>
                    </a:solidFill>
                  </a:rPr>
                  <a:t>	</a:t>
                </a:r>
                <a:r>
                  <a:rPr lang="en-US" i="1" dirty="0">
                    <a:solidFill>
                      <a:srgbClr val="FF0000"/>
                    </a:solidFill>
                  </a:rPr>
                  <a:t>D</a:t>
                </a:r>
                <a:r>
                  <a:rPr lang="en-US" dirty="0">
                    <a:solidFill>
                      <a:srgbClr val="FF0000"/>
                    </a:solidFill>
                  </a:rPr>
                  <a:t> </a:t>
                </a:r>
                <a:r>
                  <a:rPr lang="en-US" dirty="0">
                    <a:solidFill>
                      <a:srgbClr val="FF0000"/>
                    </a:solidFill>
                    <a:latin typeface="Symbol" pitchFamily="18" charset="2"/>
                  </a:rPr>
                  <a:t>= </a:t>
                </a:r>
                <a14:m>
                  <m:oMath xmlns:m="http://schemas.openxmlformats.org/officeDocument/2006/math">
                    <m:r>
                      <a:rPr lang="en-US" b="0" i="1" smtClean="0">
                        <a:solidFill>
                          <a:srgbClr val="FF0000"/>
                        </a:solidFill>
                        <a:latin typeface="Cambria Math" panose="02040503050406030204" pitchFamily="18" charset="0"/>
                      </a:rPr>
                      <m:t>[−2, 2]</m:t>
                    </m:r>
                  </m:oMath>
                </a14:m>
                <a:r>
                  <a:rPr lang="en-US" dirty="0">
                    <a:solidFill>
                      <a:schemeClr val="tx1"/>
                    </a:solidFill>
                  </a:rPr>
                  <a:t> and </a:t>
                </a:r>
                <a:r>
                  <a:rPr lang="en-US" i="1" dirty="0">
                    <a:solidFill>
                      <a:srgbClr val="FF0000"/>
                    </a:solidFill>
                  </a:rPr>
                  <a:t>R</a:t>
                </a:r>
                <a:r>
                  <a:rPr lang="en-US" dirty="0">
                    <a:solidFill>
                      <a:srgbClr val="FF0000"/>
                    </a:solidFill>
                  </a:rPr>
                  <a:t> </a:t>
                </a:r>
                <a:r>
                  <a:rPr lang="en-US" dirty="0">
                    <a:solidFill>
                      <a:srgbClr val="FF0000"/>
                    </a:solidFill>
                    <a:latin typeface="Symbol" pitchFamily="18" charset="2"/>
                  </a:rPr>
                  <a:t>= </a:t>
                </a:r>
                <a14:m>
                  <m:oMath xmlns:m="http://schemas.openxmlformats.org/officeDocument/2006/math">
                    <m:r>
                      <a:rPr lang="en-US" b="0" i="1" smtClean="0">
                        <a:solidFill>
                          <a:srgbClr val="FF0000"/>
                        </a:solidFill>
                        <a:latin typeface="Cambria Math" panose="02040503050406030204" pitchFamily="18" charset="0"/>
                      </a:rPr>
                      <m:t>[0, 2]</m:t>
                    </m:r>
                  </m:oMath>
                </a14:m>
                <a:r>
                  <a:rPr lang="en-US" dirty="0">
                    <a:solidFill>
                      <a:schemeClr val="tx1"/>
                    </a:solidFill>
                  </a:rPr>
                  <a:t>.</a:t>
                </a:r>
              </a:p>
            </p:txBody>
          </p:sp>
        </mc:Choice>
        <mc:Fallback xmlns="">
          <p:sp>
            <p:nvSpPr>
              <p:cNvPr id="5" name="Rectangle 3"/>
              <p:cNvSpPr txBox="1">
                <a:spLocks noRot="1" noChangeAspect="1" noMove="1" noResize="1" noEditPoints="1" noAdjustHandles="1" noChangeArrowheads="1" noChangeShapeType="1" noTextEdit="1"/>
              </p:cNvSpPr>
              <p:nvPr/>
            </p:nvSpPr>
            <p:spPr>
              <a:xfrm>
                <a:off x="4038600" y="1280160"/>
                <a:ext cx="4876800" cy="4572000"/>
              </a:xfrm>
              <a:prstGeom prst="rect">
                <a:avLst/>
              </a:prstGeom>
              <a:blipFill>
                <a:blip r:embed="rId2"/>
                <a:stretch>
                  <a:fillRect t="-1200" r="-875"/>
                </a:stretch>
              </a:blipFill>
            </p:spPr>
            <p:txBody>
              <a:bodyPr/>
              <a:lstStyle/>
              <a:p>
                <a:r>
                  <a:rPr lang="en-US">
                    <a:noFill/>
                  </a:rPr>
                  <a:t> </a:t>
                </a:r>
              </a:p>
            </p:txBody>
          </p:sp>
        </mc:Fallback>
      </mc:AlternateContent>
      <p:pic>
        <p:nvPicPr>
          <p:cNvPr id="46081" name="Picture 1"/>
          <p:cNvPicPr>
            <a:picLocks noChangeAspect="1" noChangeArrowheads="1"/>
          </p:cNvPicPr>
          <p:nvPr/>
        </p:nvPicPr>
        <p:blipFill>
          <a:blip r:embed="rId3" cstate="print"/>
          <a:srcRect/>
          <a:stretch>
            <a:fillRect/>
          </a:stretch>
        </p:blipFill>
        <p:spPr bwMode="auto">
          <a:xfrm>
            <a:off x="838200" y="1295400"/>
            <a:ext cx="3273552" cy="3228913"/>
          </a:xfrm>
          <a:prstGeom prst="rect">
            <a:avLst/>
          </a:prstGeom>
          <a:noFill/>
          <a:ln w="9525">
            <a:noFill/>
            <a:miter lim="800000"/>
            <a:headEnd/>
            <a:tailEnd/>
          </a:ln>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3"/>
          <p:cNvSpPr txBox="1">
            <a:spLocks/>
          </p:cNvSpPr>
          <p:nvPr/>
        </p:nvSpPr>
        <p:spPr>
          <a:xfrm>
            <a:off x="3886200" y="1280160"/>
            <a:ext cx="4757244" cy="4572000"/>
          </a:xfrm>
          <a:prstGeom prst="rect">
            <a:avLst/>
          </a:prstGeom>
        </p:spPr>
        <p:txBody>
          <a:bodyPr>
            <a:normAutofit/>
          </a:bodyPr>
          <a:lstStyle/>
          <a:p>
            <a:pPr marL="457200" indent="-457200">
              <a:buFont typeface="Courier New" pitchFamily="49" charset="0"/>
              <a:buNone/>
            </a:pPr>
            <a:r>
              <a:rPr lang="en-US" sz="2800" b="1" dirty="0"/>
              <a:t>	</a:t>
            </a:r>
            <a:r>
              <a:rPr lang="en-US" sz="2800" dirty="0"/>
              <a:t>The relation is </a:t>
            </a:r>
            <a:r>
              <a:rPr lang="en-US" sz="2800" b="1" dirty="0"/>
              <a:t>not a function</a:t>
            </a:r>
            <a:r>
              <a:rPr lang="en-US" sz="2800" dirty="0"/>
              <a:t>.</a:t>
            </a:r>
          </a:p>
          <a:p>
            <a:pPr marL="457200" indent="-457200">
              <a:buFont typeface="Courier New" pitchFamily="49" charset="0"/>
              <a:buNone/>
            </a:pPr>
            <a:r>
              <a:rPr lang="en-US" sz="2800" dirty="0"/>
              <a:t>	At least one vertical line (drawn) intersects the graph at more than one point.</a:t>
            </a:r>
          </a:p>
          <a:p>
            <a:pPr marL="457200" indent="-457200">
              <a:spcBef>
                <a:spcPts val="1200"/>
              </a:spcBef>
              <a:buFont typeface="Courier New" pitchFamily="49" charset="0"/>
              <a:buNone/>
            </a:pPr>
            <a:r>
              <a:rPr lang="en-US" sz="2800" dirty="0"/>
              <a:t>	Here, </a:t>
            </a:r>
          </a:p>
          <a:p>
            <a:pPr marL="457200" indent="-457200">
              <a:spcBef>
                <a:spcPts val="600"/>
              </a:spcBef>
              <a:buFont typeface="Courier New" pitchFamily="49" charset="0"/>
              <a:buNone/>
            </a:pPr>
            <a:r>
              <a:rPr lang="en-US" sz="2800" dirty="0"/>
              <a:t>	and</a:t>
            </a:r>
          </a:p>
        </p:txBody>
      </p:sp>
      <p:sp>
        <p:nvSpPr>
          <p:cNvPr id="7" name="Rectangle 3"/>
          <p:cNvSpPr txBox="1">
            <a:spLocks/>
          </p:cNvSpPr>
          <p:nvPr/>
        </p:nvSpPr>
        <p:spPr>
          <a:xfrm>
            <a:off x="457200" y="1280160"/>
            <a:ext cx="914400" cy="624840"/>
          </a:xfrm>
          <a:prstGeom prst="rect">
            <a:avLst/>
          </a:prstGeom>
        </p:spPr>
        <p:txBody>
          <a:bodyPr>
            <a:noAutofit/>
          </a:bodyPr>
          <a:lstStyle/>
          <a:p>
            <a:pPr marL="514350" indent="-514350">
              <a:buFont typeface="+mj-lt"/>
              <a:buAutoNum type="alphaLcPeriod" startAt="3"/>
            </a:pPr>
            <a:r>
              <a:rPr lang="en-US" sz="2800" dirty="0"/>
              <a:t>   </a:t>
            </a:r>
            <a:r>
              <a:rPr lang="en-US" sz="2800" b="1" dirty="0"/>
              <a:t>	</a:t>
            </a:r>
            <a:endParaRPr lang="en-US" sz="2800" dirty="0"/>
          </a:p>
        </p:txBody>
      </p:sp>
      <p:sp>
        <p:nvSpPr>
          <p:cNvPr id="24578" name="Rectangle 2"/>
          <p:cNvSpPr>
            <a:spLocks noGrp="1"/>
          </p:cNvSpPr>
          <p:nvPr>
            <p:ph type="title"/>
          </p:nvPr>
        </p:nvSpPr>
        <p:spPr>
          <a:prstGeom prst="rect">
            <a:avLst/>
          </a:prstGeom>
        </p:spPr>
        <p:txBody>
          <a:bodyPr/>
          <a:lstStyle/>
          <a:p>
            <a:r>
              <a:rPr lang="en-US" dirty="0">
                <a:solidFill>
                  <a:schemeClr val="accent1"/>
                </a:solidFill>
              </a:rPr>
              <a:t>Example 4: </a:t>
            </a:r>
            <a:r>
              <a:rPr lang="en-US" dirty="0"/>
              <a:t>Using the Vertical Line Test</a:t>
            </a:r>
            <a:r>
              <a:rPr lang="en-US" sz="3200" dirty="0"/>
              <a:t>—Slide 4</a:t>
            </a:r>
            <a:endParaRPr lang="en-US" sz="3200" dirty="0">
              <a:solidFill>
                <a:schemeClr val="accent1"/>
              </a:solidFill>
            </a:endParaRPr>
          </a:p>
        </p:txBody>
      </p:sp>
      <p:graphicFrame>
        <p:nvGraphicFramePr>
          <p:cNvPr id="13" name="Object 4"/>
          <p:cNvGraphicFramePr>
            <a:graphicFrameLocks noGrp="1" noChangeAspect="1"/>
          </p:cNvGraphicFramePr>
          <p:nvPr>
            <p:ph idx="1"/>
            <p:extLst>
              <p:ext uri="{D42A27DB-BD31-4B8C-83A1-F6EECF244321}">
                <p14:modId xmlns:p14="http://schemas.microsoft.com/office/powerpoint/2010/main" val="867728366"/>
              </p:ext>
            </p:extLst>
          </p:nvPr>
        </p:nvGraphicFramePr>
        <p:xfrm>
          <a:off x="5334000" y="3620328"/>
          <a:ext cx="1548000" cy="494472"/>
        </p:xfrm>
        <a:graphic>
          <a:graphicData uri="http://schemas.openxmlformats.org/presentationml/2006/ole">
            <mc:AlternateContent xmlns:mc="http://schemas.openxmlformats.org/markup-compatibility/2006">
              <mc:Choice xmlns:v="urn:schemas-microsoft-com:vml" Requires="v">
                <p:oleObj name="Equation" r:id="rId2" imgW="1892520" imgH="594000" progId="Equation.DSMT4">
                  <p:embed/>
                </p:oleObj>
              </mc:Choice>
              <mc:Fallback>
                <p:oleObj name="Equation" r:id="rId2" imgW="1892520" imgH="594000" progId="Equation.DSMT4">
                  <p:embed/>
                  <p:pic>
                    <p:nvPicPr>
                      <p:cNvPr id="13" name="Object 4"/>
                      <p:cNvPicPr>
                        <a:picLocks noGrp="1"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34000" y="3620328"/>
                        <a:ext cx="1548000" cy="49447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14" name="Object 5"/>
          <p:cNvGraphicFramePr>
            <a:graphicFrameLocks noChangeAspect="1"/>
          </p:cNvGraphicFramePr>
          <p:nvPr>
            <p:extLst>
              <p:ext uri="{D42A27DB-BD31-4B8C-83A1-F6EECF244321}">
                <p14:modId xmlns:p14="http://schemas.microsoft.com/office/powerpoint/2010/main" val="3276553849"/>
              </p:ext>
            </p:extLst>
          </p:nvPr>
        </p:nvGraphicFramePr>
        <p:xfrm>
          <a:off x="5105400" y="4091911"/>
          <a:ext cx="1800000" cy="556289"/>
        </p:xfrm>
        <a:graphic>
          <a:graphicData uri="http://schemas.openxmlformats.org/presentationml/2006/ole">
            <mc:AlternateContent xmlns:mc="http://schemas.openxmlformats.org/markup-compatibility/2006">
              <mc:Choice xmlns:v="urn:schemas-microsoft-com:vml" Requires="v">
                <p:oleObj name="Equation" r:id="rId4" imgW="1956240" imgH="594000" progId="Equation.DSMT4">
                  <p:embed/>
                </p:oleObj>
              </mc:Choice>
              <mc:Fallback>
                <p:oleObj name="Equation" r:id="rId4" imgW="1956240" imgH="594000" progId="Equation.DSMT4">
                  <p:embed/>
                  <p:pic>
                    <p:nvPicPr>
                      <p:cNvPr id="14" name="Object 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105400" y="4091911"/>
                        <a:ext cx="1800000" cy="556289"/>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pic>
        <p:nvPicPr>
          <p:cNvPr id="7899" name="Picture 731"/>
          <p:cNvPicPr>
            <a:picLocks noChangeAspect="1" noChangeArrowheads="1"/>
          </p:cNvPicPr>
          <p:nvPr/>
        </p:nvPicPr>
        <p:blipFill>
          <a:blip r:embed="rId6" cstate="print"/>
          <a:srcRect/>
          <a:stretch>
            <a:fillRect/>
          </a:stretch>
        </p:blipFill>
        <p:spPr bwMode="auto">
          <a:xfrm>
            <a:off x="914400" y="1219200"/>
            <a:ext cx="3264408" cy="3242100"/>
          </a:xfrm>
          <a:prstGeom prst="rect">
            <a:avLst/>
          </a:prstGeom>
          <a:noFill/>
          <a:ln w="9525">
            <a:noFill/>
            <a:miter lim="800000"/>
            <a:headEnd/>
            <a:tailEnd/>
          </a:ln>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3"/>
          <p:cNvSpPr txBox="1">
            <a:spLocks/>
          </p:cNvSpPr>
          <p:nvPr/>
        </p:nvSpPr>
        <p:spPr>
          <a:xfrm>
            <a:off x="3799488" y="1280160"/>
            <a:ext cx="5029200" cy="4572000"/>
          </a:xfrm>
          <a:prstGeom prst="rect">
            <a:avLst/>
          </a:prstGeom>
        </p:spPr>
        <p:txBody>
          <a:bodyPr>
            <a:normAutofit/>
          </a:bodyPr>
          <a:lstStyle/>
          <a:p>
            <a:pPr marL="457200" indent="-457200">
              <a:buFont typeface="Courier New" pitchFamily="49" charset="0"/>
              <a:buNone/>
              <a:tabLst>
                <a:tab pos="457200" algn="l"/>
              </a:tabLst>
            </a:pPr>
            <a:r>
              <a:rPr lang="en-US" sz="2800" dirty="0"/>
              <a:t>	The relation is </a:t>
            </a:r>
            <a:r>
              <a:rPr lang="en-US" sz="2800" b="1" dirty="0"/>
              <a:t>not a function</a:t>
            </a:r>
            <a:r>
              <a:rPr lang="en-US" sz="2800" dirty="0"/>
              <a:t>. Every point has the same </a:t>
            </a:r>
            <a:r>
              <a:rPr lang="en-US" sz="2800" i="1" dirty="0"/>
              <a:t>x</a:t>
            </a:r>
            <a:r>
              <a:rPr lang="en-US" sz="2800" dirty="0"/>
              <a:t>‑value: </a:t>
            </a:r>
            <a:r>
              <a:rPr lang="en-US" sz="2800" i="1" dirty="0">
                <a:solidFill>
                  <a:srgbClr val="FF0000"/>
                </a:solidFill>
              </a:rPr>
              <a:t>x</a:t>
            </a:r>
            <a:r>
              <a:rPr lang="en-US" sz="2800" dirty="0">
                <a:solidFill>
                  <a:srgbClr val="FF0000"/>
                </a:solidFill>
              </a:rPr>
              <a:t> </a:t>
            </a:r>
            <a:r>
              <a:rPr lang="en-US" sz="2800" dirty="0">
                <a:solidFill>
                  <a:srgbClr val="FF0000"/>
                </a:solidFill>
                <a:latin typeface="Symbol" pitchFamily="18" charset="2"/>
              </a:rPr>
              <a:t>= -</a:t>
            </a:r>
            <a:r>
              <a:rPr lang="en-US" sz="2800" dirty="0">
                <a:solidFill>
                  <a:srgbClr val="FF0000"/>
                </a:solidFill>
              </a:rPr>
              <a:t>3</a:t>
            </a:r>
            <a:r>
              <a:rPr lang="en-US" sz="2800" dirty="0"/>
              <a:t>.</a:t>
            </a:r>
            <a:r>
              <a:rPr lang="en-US" sz="2800" dirty="0">
                <a:solidFill>
                  <a:srgbClr val="FF0000"/>
                </a:solidFill>
              </a:rPr>
              <a:t> </a:t>
            </a:r>
            <a:r>
              <a:rPr lang="en-US" sz="2800" dirty="0"/>
              <a:t>In fact, no vertical line is a function since every point will have the same </a:t>
            </a:r>
            <a:r>
              <a:rPr lang="en-US" sz="2800" i="1" dirty="0"/>
              <a:t>x</a:t>
            </a:r>
            <a:r>
              <a:rPr lang="en-US" sz="2800" dirty="0"/>
              <a:t>‑value.</a:t>
            </a:r>
          </a:p>
          <a:p>
            <a:pPr>
              <a:spcBef>
                <a:spcPts val="1200"/>
              </a:spcBef>
              <a:buFont typeface="Courier New" pitchFamily="49" charset="0"/>
              <a:buNone/>
              <a:tabLst>
                <a:tab pos="457200" algn="l"/>
              </a:tabLst>
            </a:pPr>
            <a:r>
              <a:rPr lang="en-US" sz="2800" dirty="0"/>
              <a:t>	Here,                and</a:t>
            </a:r>
          </a:p>
        </p:txBody>
      </p:sp>
      <p:sp>
        <p:nvSpPr>
          <p:cNvPr id="7" name="Rectangle 3"/>
          <p:cNvSpPr txBox="1">
            <a:spLocks/>
          </p:cNvSpPr>
          <p:nvPr/>
        </p:nvSpPr>
        <p:spPr>
          <a:xfrm>
            <a:off x="457200" y="1280160"/>
            <a:ext cx="685800" cy="548640"/>
          </a:xfrm>
          <a:prstGeom prst="rect">
            <a:avLst/>
          </a:prstGeom>
        </p:spPr>
        <p:txBody>
          <a:bodyPr>
            <a:normAutofit/>
          </a:bodyPr>
          <a:lstStyle/>
          <a:p>
            <a:pPr marL="514350" indent="-514350">
              <a:buFont typeface="+mj-lt"/>
              <a:buAutoNum type="alphaLcPeriod" startAt="4"/>
              <a:tabLst>
                <a:tab pos="457200" algn="l"/>
              </a:tabLst>
            </a:pPr>
            <a:r>
              <a:rPr lang="en-US" sz="2800" dirty="0"/>
              <a:t> </a:t>
            </a:r>
          </a:p>
        </p:txBody>
      </p:sp>
      <p:sp>
        <p:nvSpPr>
          <p:cNvPr id="25602" name="Rectangle 2"/>
          <p:cNvSpPr>
            <a:spLocks noGrp="1"/>
          </p:cNvSpPr>
          <p:nvPr>
            <p:ph type="title"/>
          </p:nvPr>
        </p:nvSpPr>
        <p:spPr>
          <a:prstGeom prst="rect">
            <a:avLst/>
          </a:prstGeom>
        </p:spPr>
        <p:txBody>
          <a:bodyPr/>
          <a:lstStyle/>
          <a:p>
            <a:r>
              <a:rPr lang="en-US" dirty="0">
                <a:solidFill>
                  <a:schemeClr val="accent1"/>
                </a:solidFill>
              </a:rPr>
              <a:t>Example 4: </a:t>
            </a:r>
            <a:r>
              <a:rPr lang="en-US" dirty="0"/>
              <a:t>Using the Vertical Line Test</a:t>
            </a:r>
            <a:r>
              <a:rPr lang="en-US" sz="3200" dirty="0"/>
              <a:t>—Slide 5</a:t>
            </a:r>
            <a:endParaRPr lang="en-US" sz="3200" dirty="0">
              <a:solidFill>
                <a:schemeClr val="accent1"/>
              </a:solidFill>
            </a:endParaRPr>
          </a:p>
        </p:txBody>
      </p:sp>
      <p:graphicFrame>
        <p:nvGraphicFramePr>
          <p:cNvPr id="25605" name="Object 5"/>
          <p:cNvGraphicFramePr>
            <a:graphicFrameLocks noGrp="1" noChangeAspect="1"/>
          </p:cNvGraphicFramePr>
          <p:nvPr>
            <p:ph sz="quarter" idx="4294967295"/>
          </p:nvPr>
        </p:nvGraphicFramePr>
        <p:xfrm>
          <a:off x="7049901" y="4019984"/>
          <a:ext cx="1681059" cy="520700"/>
        </p:xfrm>
        <a:graphic>
          <a:graphicData uri="http://schemas.openxmlformats.org/presentationml/2006/ole">
            <mc:AlternateContent xmlns:mc="http://schemas.openxmlformats.org/markup-compatibility/2006">
              <mc:Choice xmlns:v="urn:schemas-microsoft-com:vml" Requires="v">
                <p:oleObj name="Equation" r:id="rId2" imgW="1956240" imgH="594000" progId="Equation.DSMT4">
                  <p:embed/>
                </p:oleObj>
              </mc:Choice>
              <mc:Fallback>
                <p:oleObj name="Equation" r:id="rId2" imgW="1956240" imgH="594000" progId="Equation.DSMT4">
                  <p:embed/>
                  <p:pic>
                    <p:nvPicPr>
                      <p:cNvPr id="25605" name="Object 5"/>
                      <p:cNvPicPr>
                        <a:picLocks noGrp="1"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049901" y="4019984"/>
                        <a:ext cx="1681059" cy="5207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6" name="Object 5"/>
          <p:cNvGraphicFramePr>
            <a:graphicFrameLocks noChangeAspect="1"/>
          </p:cNvGraphicFramePr>
          <p:nvPr>
            <p:extLst>
              <p:ext uri="{D42A27DB-BD31-4B8C-83A1-F6EECF244321}">
                <p14:modId xmlns:p14="http://schemas.microsoft.com/office/powerpoint/2010/main" val="2305172748"/>
              </p:ext>
            </p:extLst>
          </p:nvPr>
        </p:nvGraphicFramePr>
        <p:xfrm>
          <a:off x="5172600" y="4046539"/>
          <a:ext cx="1152000" cy="454967"/>
        </p:xfrm>
        <a:graphic>
          <a:graphicData uri="http://schemas.openxmlformats.org/presentationml/2006/ole">
            <mc:AlternateContent xmlns:mc="http://schemas.openxmlformats.org/markup-compatibility/2006">
              <mc:Choice xmlns:v="urn:schemas-microsoft-com:vml" Requires="v">
                <p:oleObj name="Equation" r:id="rId4" imgW="1231560" imgH="482400" progId="Equation.DSMT4">
                  <p:embed/>
                </p:oleObj>
              </mc:Choice>
              <mc:Fallback>
                <p:oleObj name="Equation" r:id="rId4" imgW="1231560" imgH="482400" progId="Equation.DSMT4">
                  <p:embed/>
                  <p:pic>
                    <p:nvPicPr>
                      <p:cNvPr id="16" name="Object 5"/>
                      <p:cNvPicPr>
                        <a:picLocks noChangeAspect="1" noChangeArrowheads="1"/>
                      </p:cNvPicPr>
                      <p:nvPr/>
                    </p:nvPicPr>
                    <p:blipFill>
                      <a:blip r:embed="rId5"/>
                      <a:srcRect/>
                      <a:stretch>
                        <a:fillRect/>
                      </a:stretch>
                    </p:blipFill>
                    <p:spPr bwMode="auto">
                      <a:xfrm>
                        <a:off x="5172600" y="4046539"/>
                        <a:ext cx="1152000" cy="4549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pic>
        <p:nvPicPr>
          <p:cNvPr id="8923" name="Picture 731"/>
          <p:cNvPicPr>
            <a:picLocks noChangeAspect="1" noChangeArrowheads="1"/>
          </p:cNvPicPr>
          <p:nvPr/>
        </p:nvPicPr>
        <p:blipFill>
          <a:blip r:embed="rId6" cstate="print"/>
          <a:srcRect/>
          <a:stretch>
            <a:fillRect/>
          </a:stretch>
        </p:blipFill>
        <p:spPr bwMode="auto">
          <a:xfrm>
            <a:off x="838200" y="1295400"/>
            <a:ext cx="3273552" cy="3228913"/>
          </a:xfrm>
          <a:prstGeom prst="rect">
            <a:avLst/>
          </a:prstGeom>
          <a:noFill/>
          <a:ln w="9525">
            <a:noFill/>
            <a:miter lim="800000"/>
            <a:headEnd/>
            <a:tailEnd/>
          </a:ln>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2"/>
          <p:cNvSpPr txBox="1">
            <a:spLocks/>
          </p:cNvSpPr>
          <p:nvPr/>
        </p:nvSpPr>
        <p:spPr>
          <a:xfrm>
            <a:off x="457200" y="1280160"/>
            <a:ext cx="8229600" cy="2936188"/>
          </a:xfrm>
          <a:prstGeom prst="rect">
            <a:avLst/>
          </a:prstGeom>
          <a:solidFill>
            <a:srgbClr val="FFFFCC"/>
          </a:solidFill>
          <a:ln w="28575">
            <a:solidFill>
              <a:srgbClr val="000000"/>
            </a:solidFill>
          </a:ln>
        </p:spPr>
        <p:txBody>
          <a:bodyPr>
            <a:spAutoFit/>
          </a:bodyPr>
          <a:lstStyle/>
          <a:p>
            <a:pPr marL="15875" marR="0" lvl="0" indent="-15875" algn="l" defTabSz="914400" rtl="0" eaLnBrk="1" fontAlgn="auto" latinLnBrk="0" hangingPunct="1">
              <a:lnSpc>
                <a:spcPct val="100000"/>
              </a:lnSpc>
              <a:spcBef>
                <a:spcPct val="20000"/>
              </a:spcBef>
              <a:spcAft>
                <a:spcPts val="0"/>
              </a:spcAft>
              <a:buClrTx/>
              <a:buSzTx/>
              <a:buFontTx/>
              <a:buNone/>
              <a:tabLst>
                <a:tab pos="342900" algn="l"/>
                <a:tab pos="977900" algn="l"/>
                <a:tab pos="7150100" algn="l"/>
              </a:tabLst>
              <a:defRPr/>
            </a:pPr>
            <a:r>
              <a:rPr kumimoji="0" lang="en-US" sz="2800" b="0" i="0" u="none" strike="noStrike" kern="1200" cap="none" spc="0" normalizeH="0" baseline="0" noProof="0" dirty="0">
                <a:ln>
                  <a:noFill/>
                </a:ln>
                <a:solidFill>
                  <a:srgbClr val="000000"/>
                </a:solidFill>
                <a:effectLst/>
                <a:uLnTx/>
                <a:uFillTx/>
                <a:latin typeface="+mn-lt"/>
                <a:ea typeface="+mn-ea"/>
                <a:cs typeface="+mn-cs"/>
              </a:rPr>
              <a:t>A </a:t>
            </a:r>
            <a:r>
              <a:rPr kumimoji="0" lang="en-US" sz="2800" b="1" i="0" u="none" strike="noStrike" kern="1200" cap="none" spc="0" normalizeH="0" baseline="0" noProof="0" dirty="0">
                <a:ln>
                  <a:noFill/>
                </a:ln>
                <a:solidFill>
                  <a:srgbClr val="C00000"/>
                </a:solidFill>
                <a:effectLst/>
                <a:uLnTx/>
                <a:uFillTx/>
                <a:latin typeface="+mn-lt"/>
                <a:ea typeface="+mn-ea"/>
                <a:cs typeface="+mn-cs"/>
              </a:rPr>
              <a:t>linear function</a:t>
            </a:r>
            <a:r>
              <a:rPr kumimoji="0" lang="en-US" sz="2800" b="0" i="0" u="none" strike="noStrike" kern="1200" cap="none" spc="0" normalizeH="0" baseline="0" noProof="0" dirty="0">
                <a:ln>
                  <a:noFill/>
                </a:ln>
                <a:solidFill>
                  <a:srgbClr val="000000"/>
                </a:solidFill>
                <a:effectLst/>
                <a:uLnTx/>
                <a:uFillTx/>
                <a:latin typeface="+mn-lt"/>
                <a:ea typeface="+mn-ea"/>
                <a:cs typeface="+mn-cs"/>
              </a:rPr>
              <a:t> is a function represented by an equation of the form</a:t>
            </a:r>
          </a:p>
          <a:p>
            <a:pPr marL="15875" marR="0" lvl="0" indent="-15875" algn="ctr" defTabSz="914400" rtl="0" eaLnBrk="1" fontAlgn="auto" latinLnBrk="0" hangingPunct="1">
              <a:lnSpc>
                <a:spcPct val="100000"/>
              </a:lnSpc>
              <a:spcBef>
                <a:spcPct val="20000"/>
              </a:spcBef>
              <a:spcAft>
                <a:spcPts val="0"/>
              </a:spcAft>
              <a:buClrTx/>
              <a:buSzTx/>
              <a:buFontTx/>
              <a:buNone/>
              <a:tabLst>
                <a:tab pos="342900" algn="l"/>
                <a:tab pos="977900" algn="l"/>
                <a:tab pos="7150100" algn="l"/>
              </a:tabLst>
              <a:defRPr/>
            </a:pPr>
            <a:r>
              <a:rPr kumimoji="0" lang="en-US" sz="2800" b="1" i="1" u="none" strike="noStrike" kern="1200" cap="none" spc="0" normalizeH="0" baseline="0" noProof="0" dirty="0">
                <a:ln>
                  <a:noFill/>
                </a:ln>
                <a:solidFill>
                  <a:srgbClr val="0000FF"/>
                </a:solidFill>
                <a:effectLst/>
                <a:uLnTx/>
                <a:uFillTx/>
                <a:latin typeface="+mn-lt"/>
                <a:ea typeface="+mn-ea"/>
                <a:cs typeface="+mn-cs"/>
              </a:rPr>
              <a:t>y</a:t>
            </a:r>
            <a:r>
              <a:rPr kumimoji="0" lang="en-US" sz="2800" b="1" i="0" u="none" strike="noStrike" kern="1200" cap="none" spc="0" normalizeH="0" baseline="0" noProof="0" dirty="0">
                <a:ln>
                  <a:noFill/>
                </a:ln>
                <a:solidFill>
                  <a:srgbClr val="0000FF"/>
                </a:solidFill>
                <a:effectLst/>
                <a:uLnTx/>
                <a:uFillTx/>
                <a:latin typeface="+mn-lt"/>
                <a:ea typeface="+mn-ea"/>
                <a:cs typeface="+mn-cs"/>
              </a:rPr>
              <a:t> </a:t>
            </a:r>
            <a:r>
              <a:rPr kumimoji="0" lang="en-US" sz="2800" b="1" i="0" u="none" strike="noStrike" kern="1200" cap="none" spc="0" normalizeH="0" baseline="0" noProof="0" dirty="0">
                <a:ln>
                  <a:noFill/>
                </a:ln>
                <a:solidFill>
                  <a:srgbClr val="0000FF"/>
                </a:solidFill>
                <a:effectLst/>
                <a:uLnTx/>
                <a:uFillTx/>
                <a:latin typeface="Symbol" pitchFamily="18" charset="2"/>
                <a:ea typeface="+mn-ea"/>
                <a:cs typeface="+mn-cs"/>
              </a:rPr>
              <a:t>=</a:t>
            </a:r>
            <a:r>
              <a:rPr kumimoji="0" lang="en-US" sz="2800" b="1" i="0" u="none" strike="noStrike" kern="1200" cap="none" spc="0" normalizeH="0" baseline="0" noProof="0" dirty="0">
                <a:ln>
                  <a:noFill/>
                </a:ln>
                <a:solidFill>
                  <a:srgbClr val="0000FF"/>
                </a:solidFill>
                <a:effectLst/>
                <a:uLnTx/>
                <a:uFillTx/>
                <a:latin typeface="+mn-lt"/>
                <a:ea typeface="+mn-ea"/>
                <a:cs typeface="+mn-cs"/>
              </a:rPr>
              <a:t> </a:t>
            </a:r>
            <a:r>
              <a:rPr kumimoji="0" lang="en-US" sz="2800" b="1" i="1" u="none" strike="noStrike" kern="1200" cap="none" spc="0" normalizeH="0" baseline="0" noProof="0" dirty="0" err="1">
                <a:ln>
                  <a:noFill/>
                </a:ln>
                <a:solidFill>
                  <a:srgbClr val="0000FF"/>
                </a:solidFill>
                <a:effectLst/>
                <a:uLnTx/>
                <a:uFillTx/>
                <a:latin typeface="+mn-lt"/>
                <a:ea typeface="+mn-ea"/>
                <a:cs typeface="+mn-cs"/>
              </a:rPr>
              <a:t>mx</a:t>
            </a:r>
            <a:r>
              <a:rPr kumimoji="0" lang="en-US" sz="2800" b="1" i="0" u="none" strike="noStrike" kern="1200" cap="none" spc="0" normalizeH="0" baseline="0" noProof="0" dirty="0">
                <a:ln>
                  <a:noFill/>
                </a:ln>
                <a:solidFill>
                  <a:srgbClr val="0000FF"/>
                </a:solidFill>
                <a:effectLst/>
                <a:uLnTx/>
                <a:uFillTx/>
                <a:latin typeface="+mn-lt"/>
                <a:ea typeface="+mn-ea"/>
                <a:cs typeface="+mn-cs"/>
              </a:rPr>
              <a:t> </a:t>
            </a:r>
            <a:r>
              <a:rPr kumimoji="0" lang="en-US" sz="2800" b="1" i="0" u="none" strike="noStrike" kern="1200" cap="none" spc="0" normalizeH="0" baseline="0" noProof="0" dirty="0">
                <a:ln>
                  <a:noFill/>
                </a:ln>
                <a:solidFill>
                  <a:srgbClr val="0000FF"/>
                </a:solidFill>
                <a:effectLst/>
                <a:uLnTx/>
                <a:uFillTx/>
                <a:latin typeface="Symbol" pitchFamily="18" charset="2"/>
                <a:ea typeface="+mn-ea"/>
                <a:cs typeface="+mn-cs"/>
              </a:rPr>
              <a:t>+</a:t>
            </a:r>
            <a:r>
              <a:rPr kumimoji="0" lang="en-US" sz="2800" b="1" i="0" u="none" strike="noStrike" kern="1200" cap="none" spc="0" normalizeH="0" baseline="0" noProof="0" dirty="0">
                <a:ln>
                  <a:noFill/>
                </a:ln>
                <a:solidFill>
                  <a:srgbClr val="0000FF"/>
                </a:solidFill>
                <a:effectLst/>
                <a:uLnTx/>
                <a:uFillTx/>
                <a:latin typeface="+mn-lt"/>
                <a:ea typeface="+mn-ea"/>
                <a:cs typeface="+mn-cs"/>
              </a:rPr>
              <a:t> </a:t>
            </a:r>
            <a:r>
              <a:rPr kumimoji="0" lang="en-US" sz="2800" b="1" i="1" u="none" strike="noStrike" kern="1200" cap="none" spc="0" normalizeH="0" baseline="0" noProof="0" dirty="0">
                <a:ln>
                  <a:noFill/>
                </a:ln>
                <a:solidFill>
                  <a:srgbClr val="0000FF"/>
                </a:solidFill>
                <a:effectLst/>
                <a:uLnTx/>
                <a:uFillTx/>
                <a:latin typeface="+mn-lt"/>
                <a:ea typeface="+mn-ea"/>
                <a:cs typeface="+mn-cs"/>
              </a:rPr>
              <a:t>b</a:t>
            </a:r>
            <a:r>
              <a:rPr kumimoji="0" lang="en-US" sz="2800" b="0" i="0" u="none" strike="noStrike" kern="1200" cap="none" spc="0" normalizeH="0" baseline="0" noProof="0" dirty="0">
                <a:ln>
                  <a:noFill/>
                </a:ln>
                <a:solidFill>
                  <a:srgbClr val="000000"/>
                </a:solidFill>
                <a:effectLst/>
                <a:uLnTx/>
                <a:uFillTx/>
                <a:latin typeface="+mn-lt"/>
                <a:ea typeface="+mn-ea"/>
                <a:cs typeface="+mn-cs"/>
              </a:rPr>
              <a:t>.</a:t>
            </a:r>
          </a:p>
          <a:p>
            <a:pPr marL="15875" marR="0" lvl="0" indent="-15875" algn="l" defTabSz="914400" rtl="0" eaLnBrk="1" fontAlgn="auto" latinLnBrk="0" hangingPunct="1">
              <a:lnSpc>
                <a:spcPct val="100000"/>
              </a:lnSpc>
              <a:spcBef>
                <a:spcPct val="20000"/>
              </a:spcBef>
              <a:spcAft>
                <a:spcPts val="0"/>
              </a:spcAft>
              <a:buClrTx/>
              <a:buSzTx/>
              <a:buFontTx/>
              <a:buNone/>
              <a:tabLst>
                <a:tab pos="342900" algn="l"/>
                <a:tab pos="977900" algn="l"/>
                <a:tab pos="7150100" algn="l"/>
              </a:tabLst>
              <a:defRPr/>
            </a:pPr>
            <a:r>
              <a:rPr kumimoji="0" lang="en-US" sz="2800" b="0" i="0" u="none" strike="noStrike" kern="1200" cap="none" spc="0" normalizeH="0" baseline="0" noProof="0" dirty="0">
                <a:ln>
                  <a:noFill/>
                </a:ln>
                <a:solidFill>
                  <a:srgbClr val="000000"/>
                </a:solidFill>
                <a:effectLst/>
                <a:uLnTx/>
                <a:uFillTx/>
                <a:latin typeface="+mn-lt"/>
                <a:ea typeface="+mn-ea"/>
                <a:cs typeface="+mn-cs"/>
              </a:rPr>
              <a:t>The domain of a linear function is the set of all real numbers:</a:t>
            </a:r>
          </a:p>
          <a:p>
            <a:pPr marL="15875" marR="0" lvl="0" indent="-15875" algn="l" defTabSz="914400" rtl="0" eaLnBrk="1" fontAlgn="auto" latinLnBrk="0" hangingPunct="1">
              <a:lnSpc>
                <a:spcPct val="100000"/>
              </a:lnSpc>
              <a:spcBef>
                <a:spcPct val="20000"/>
              </a:spcBef>
              <a:spcAft>
                <a:spcPts val="0"/>
              </a:spcAft>
              <a:buClrTx/>
              <a:buSzTx/>
              <a:buFontTx/>
              <a:buNone/>
              <a:tabLst>
                <a:tab pos="342900" algn="l"/>
                <a:tab pos="977900" algn="l"/>
                <a:tab pos="7150100" algn="l"/>
              </a:tabLst>
              <a:defRPr/>
            </a:pPr>
            <a:endParaRPr kumimoji="0" lang="en-US" sz="2800" b="0" i="0" u="none" strike="noStrike" kern="1200" cap="none" spc="0" normalizeH="0" baseline="0" noProof="0" dirty="0">
              <a:ln>
                <a:noFill/>
              </a:ln>
              <a:solidFill>
                <a:srgbClr val="366092"/>
              </a:solidFill>
              <a:effectLst/>
              <a:uLnTx/>
              <a:uFillTx/>
              <a:latin typeface="+mn-lt"/>
              <a:ea typeface="+mn-ea"/>
              <a:cs typeface="+mn-cs"/>
            </a:endParaRPr>
          </a:p>
        </p:txBody>
      </p:sp>
      <p:sp>
        <p:nvSpPr>
          <p:cNvPr id="26626" name="Rectangle 2"/>
          <p:cNvSpPr>
            <a:spLocks noGrp="1"/>
          </p:cNvSpPr>
          <p:nvPr>
            <p:ph type="title"/>
          </p:nvPr>
        </p:nvSpPr>
        <p:spPr>
          <a:prstGeom prst="rect">
            <a:avLst/>
          </a:prstGeom>
        </p:spPr>
        <p:txBody>
          <a:bodyPr/>
          <a:lstStyle/>
          <a:p>
            <a:r>
              <a:rPr lang="en-US" dirty="0"/>
              <a:t>Definition: Linear Function</a:t>
            </a:r>
            <a:endParaRPr lang="en-US" sz="3200" dirty="0">
              <a:solidFill>
                <a:schemeClr val="tx1"/>
              </a:solidFill>
            </a:endParaRPr>
          </a:p>
        </p:txBody>
      </p:sp>
      <p:graphicFrame>
        <p:nvGraphicFramePr>
          <p:cNvPr id="26628" name="Object 4"/>
          <p:cNvGraphicFramePr>
            <a:graphicFrameLocks noGrp="1" noChangeAspect="1"/>
          </p:cNvGraphicFramePr>
          <p:nvPr>
            <p:ph idx="1"/>
            <p:extLst>
              <p:ext uri="{D42A27DB-BD31-4B8C-83A1-F6EECF244321}">
                <p14:modId xmlns:p14="http://schemas.microsoft.com/office/powerpoint/2010/main" val="3880242475"/>
              </p:ext>
            </p:extLst>
          </p:nvPr>
        </p:nvGraphicFramePr>
        <p:xfrm>
          <a:off x="3821971" y="3445023"/>
          <a:ext cx="1440000" cy="442440"/>
        </p:xfrm>
        <a:graphic>
          <a:graphicData uri="http://schemas.openxmlformats.org/presentationml/2006/ole">
            <mc:AlternateContent xmlns:mc="http://schemas.openxmlformats.org/markup-compatibility/2006">
              <mc:Choice xmlns:v="urn:schemas-microsoft-com:vml" Requires="v">
                <p:oleObj name="Equation" r:id="rId2" imgW="1965600" imgH="594000" progId="Equation.DSMT4">
                  <p:embed/>
                </p:oleObj>
              </mc:Choice>
              <mc:Fallback>
                <p:oleObj name="Equation" r:id="rId2" imgW="1965600" imgH="594000" progId="Equation.DSMT4">
                  <p:embed/>
                  <p:pic>
                    <p:nvPicPr>
                      <p:cNvPr id="26628" name="Object 4"/>
                      <p:cNvPicPr>
                        <a:picLocks noGrp="1"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821971" y="3445023"/>
                        <a:ext cx="1440000" cy="44244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Content Placeholder 2"/>
          <p:cNvSpPr txBox="1">
            <a:spLocks/>
          </p:cNvSpPr>
          <p:nvPr/>
        </p:nvSpPr>
        <p:spPr>
          <a:xfrm>
            <a:off x="457200" y="1280160"/>
            <a:ext cx="8534400" cy="4572000"/>
          </a:xfrm>
          <a:prstGeom prst="rect">
            <a:avLst/>
          </a:prstGeom>
        </p:spPr>
        <p:txBody>
          <a:bodyPr>
            <a:normAutofit/>
          </a:bodyPr>
          <a:lstStyle/>
          <a:p>
            <a:pPr marL="0" marR="0" lvl="0" indent="0" algn="l" defTabSz="914400" rtl="0" eaLnBrk="1" fontAlgn="auto" latinLnBrk="0" hangingPunct="1">
              <a:lnSpc>
                <a:spcPct val="90000"/>
              </a:lnSpc>
              <a:spcBef>
                <a:spcPct val="20000"/>
              </a:spcBef>
              <a:spcAft>
                <a:spcPts val="0"/>
              </a:spcAft>
              <a:buClrTx/>
              <a:buSzTx/>
              <a:buFontTx/>
              <a:buNone/>
              <a:tabLst/>
              <a:defRPr/>
            </a:pPr>
            <a:r>
              <a:rPr kumimoji="0" lang="en-US" sz="2800" b="0" i="0" u="none" strike="noStrike" kern="1200" cap="none" spc="0" normalizeH="0" baseline="0" noProof="0" dirty="0">
                <a:ln>
                  <a:noFill/>
                </a:ln>
                <a:solidFill>
                  <a:schemeClr val="tx1"/>
                </a:solidFill>
                <a:effectLst/>
                <a:uLnTx/>
                <a:uFillTx/>
                <a:latin typeface="+mn-lt"/>
                <a:ea typeface="+mn-ea"/>
                <a:cs typeface="+mn-cs"/>
              </a:rPr>
              <a:t>Find the domain for the function </a:t>
            </a:r>
          </a:p>
          <a:p>
            <a:pPr marL="0" marR="0" lvl="0" indent="0" algn="l" defTabSz="914400" rtl="0" eaLnBrk="1" fontAlgn="auto" latinLnBrk="0" hangingPunct="1">
              <a:lnSpc>
                <a:spcPct val="90000"/>
              </a:lnSpc>
              <a:spcBef>
                <a:spcPts val="1200"/>
              </a:spcBef>
              <a:spcAft>
                <a:spcPts val="0"/>
              </a:spcAft>
              <a:buClrTx/>
              <a:buSzTx/>
              <a:buFontTx/>
              <a:buNone/>
              <a:tabLst/>
              <a:defRPr/>
            </a:pPr>
            <a:r>
              <a:rPr kumimoji="0" lang="en-US" sz="2800" b="1" i="0" u="none" strike="noStrike" kern="1200" cap="none" spc="0" normalizeH="0" baseline="0" noProof="0" dirty="0">
                <a:ln>
                  <a:noFill/>
                </a:ln>
                <a:solidFill>
                  <a:schemeClr val="tx1"/>
                </a:solidFill>
                <a:effectLst/>
                <a:uLnTx/>
                <a:uFillTx/>
                <a:latin typeface="+mn-lt"/>
                <a:ea typeface="+mn-ea"/>
                <a:cs typeface="+mn-cs"/>
              </a:rPr>
              <a:t>Solution</a:t>
            </a:r>
          </a:p>
          <a:p>
            <a:pPr marL="0" marR="0" lvl="0" indent="0" algn="l" defTabSz="914400" rtl="0" eaLnBrk="1" fontAlgn="auto" latinLnBrk="0" hangingPunct="1">
              <a:lnSpc>
                <a:spcPct val="90000"/>
              </a:lnSpc>
              <a:spcBef>
                <a:spcPct val="20000"/>
              </a:spcBef>
              <a:spcAft>
                <a:spcPts val="0"/>
              </a:spcAft>
              <a:buClrTx/>
              <a:buSzTx/>
              <a:buFontTx/>
              <a:buNone/>
              <a:tabLst/>
              <a:defRPr/>
            </a:pPr>
            <a:r>
              <a:rPr kumimoji="0" lang="en-US" sz="2800" b="0" i="0" u="none" strike="noStrike" kern="1200" cap="none" spc="0" normalizeH="0" baseline="0" noProof="0" dirty="0">
                <a:ln>
                  <a:noFill/>
                </a:ln>
                <a:solidFill>
                  <a:schemeClr val="tx1"/>
                </a:solidFill>
                <a:effectLst/>
                <a:uLnTx/>
                <a:uFillTx/>
                <a:latin typeface="+mn-lt"/>
                <a:ea typeface="+mn-ea"/>
                <a:cs typeface="+mn-cs"/>
              </a:rPr>
              <a:t>The domain is all real numbers for which the </a:t>
            </a:r>
          </a:p>
          <a:p>
            <a:pPr marL="0" marR="0" lvl="0" indent="0" algn="l" defTabSz="914400" rtl="0" eaLnBrk="1" fontAlgn="auto" latinLnBrk="0" hangingPunct="1">
              <a:lnSpc>
                <a:spcPct val="90000"/>
              </a:lnSpc>
              <a:spcBef>
                <a:spcPct val="20000"/>
              </a:spcBef>
              <a:spcAft>
                <a:spcPts val="0"/>
              </a:spcAft>
              <a:buClrTx/>
              <a:buSzTx/>
              <a:buFontTx/>
              <a:buNone/>
              <a:tabLst/>
              <a:defRPr/>
            </a:pPr>
            <a:endParaRPr kumimoji="0" lang="en-US" sz="1400" b="0" i="0" u="none" strike="noStrike" kern="1200" cap="none" spc="0" normalizeH="0" baseline="0" noProof="0" dirty="0">
              <a:ln>
                <a:noFill/>
              </a:ln>
              <a:solidFill>
                <a:schemeClr val="tx1"/>
              </a:solidFill>
              <a:effectLst/>
              <a:uLnTx/>
              <a:uFillTx/>
              <a:latin typeface="+mn-lt"/>
              <a:ea typeface="+mn-ea"/>
              <a:cs typeface="+mn-cs"/>
            </a:endParaRPr>
          </a:p>
          <a:p>
            <a:pPr marL="0" marR="0" lvl="0" indent="0" algn="l" defTabSz="914400" rtl="0" eaLnBrk="1" fontAlgn="auto" latinLnBrk="0" hangingPunct="1">
              <a:lnSpc>
                <a:spcPct val="90000"/>
              </a:lnSpc>
              <a:spcBef>
                <a:spcPct val="20000"/>
              </a:spcBef>
              <a:spcAft>
                <a:spcPts val="0"/>
              </a:spcAft>
              <a:buClrTx/>
              <a:buSzTx/>
              <a:buFontTx/>
              <a:buNone/>
              <a:tabLst/>
              <a:defRPr/>
            </a:pPr>
            <a:r>
              <a:rPr kumimoji="0" lang="en-US" sz="2800" b="0" i="0" u="none" strike="noStrike" kern="1200" cap="none" spc="0" normalizeH="0" baseline="0" noProof="0" dirty="0">
                <a:ln>
                  <a:noFill/>
                </a:ln>
                <a:solidFill>
                  <a:schemeClr val="tx1"/>
                </a:solidFill>
                <a:effectLst/>
                <a:uLnTx/>
                <a:uFillTx/>
                <a:latin typeface="+mn-lt"/>
                <a:ea typeface="+mn-ea"/>
                <a:cs typeface="+mn-cs"/>
              </a:rPr>
              <a:t>expression              is defined. Thus,                                      </a:t>
            </a:r>
          </a:p>
          <a:p>
            <a:pPr marL="0" marR="0" lvl="0" indent="0" algn="l" defTabSz="914400" rtl="0" eaLnBrk="1" fontAlgn="auto" latinLnBrk="0" hangingPunct="1">
              <a:lnSpc>
                <a:spcPct val="90000"/>
              </a:lnSpc>
              <a:spcBef>
                <a:spcPct val="20000"/>
              </a:spcBef>
              <a:spcAft>
                <a:spcPts val="0"/>
              </a:spcAft>
              <a:buClrTx/>
              <a:buSzTx/>
              <a:buFontTx/>
              <a:buNone/>
              <a:tabLst/>
              <a:defRPr/>
            </a:pPr>
            <a:endParaRPr kumimoji="0" lang="en-US" sz="1400" b="0" i="0" u="none" strike="noStrike" kern="1200" cap="none" spc="0" normalizeH="0" baseline="0" noProof="0" dirty="0">
              <a:ln>
                <a:noFill/>
              </a:ln>
              <a:solidFill>
                <a:schemeClr val="tx1"/>
              </a:solidFill>
              <a:effectLst/>
              <a:uLnTx/>
              <a:uFillTx/>
              <a:latin typeface="+mn-lt"/>
              <a:ea typeface="+mn-ea"/>
              <a:cs typeface="+mn-cs"/>
            </a:endParaRPr>
          </a:p>
          <a:p>
            <a:pPr marL="0" marR="0" lvl="0" indent="0" algn="l" defTabSz="914400" rtl="0" eaLnBrk="1" fontAlgn="auto" latinLnBrk="0" hangingPunct="1">
              <a:lnSpc>
                <a:spcPct val="90000"/>
              </a:lnSpc>
              <a:spcBef>
                <a:spcPct val="20000"/>
              </a:spcBef>
              <a:spcAft>
                <a:spcPts val="0"/>
              </a:spcAft>
              <a:buClrTx/>
              <a:buSzTx/>
              <a:buFontTx/>
              <a:buNone/>
              <a:tabLst/>
              <a:defRPr/>
            </a:pPr>
            <a:r>
              <a:rPr kumimoji="0" lang="en-US" sz="2800" b="0" i="0" u="none" strike="noStrike" kern="1200" cap="none" spc="0" normalizeH="0" baseline="0" noProof="0" dirty="0">
                <a:ln>
                  <a:noFill/>
                </a:ln>
                <a:solidFill>
                  <a:srgbClr val="FF0000"/>
                </a:solidFill>
                <a:effectLst/>
                <a:uLnTx/>
                <a:uFillTx/>
                <a:latin typeface="+mn-lt"/>
                <a:ea typeface="+mn-ea"/>
                <a:cs typeface="+mn-cs"/>
              </a:rPr>
              <a:t>or          </a:t>
            </a:r>
            <a:r>
              <a:rPr kumimoji="0" lang="en-US" sz="2800" b="0" i="0" u="none" strike="noStrike" kern="1200" cap="none" spc="0" normalizeH="0" baseline="0" noProof="0" dirty="0">
                <a:ln>
                  <a:noFill/>
                </a:ln>
                <a:solidFill>
                  <a:schemeClr val="tx1"/>
                </a:solidFill>
                <a:effectLst/>
                <a:uLnTx/>
                <a:uFillTx/>
                <a:latin typeface="+mn-lt"/>
                <a:ea typeface="+mn-ea"/>
                <a:cs typeface="+mn-cs"/>
              </a:rPr>
              <a:t>  because the denominator is 0 when </a:t>
            </a:r>
            <a:r>
              <a:rPr kumimoji="0" lang="en-US" sz="2800" b="0" i="1" u="none" strike="noStrike" kern="1200" cap="none" spc="0" normalizeH="0" baseline="0" noProof="0" dirty="0">
                <a:ln>
                  <a:noFill/>
                </a:ln>
                <a:solidFill>
                  <a:schemeClr val="tx1"/>
                </a:solidFill>
                <a:effectLst/>
                <a:uLnTx/>
                <a:uFillTx/>
                <a:latin typeface="+mn-lt"/>
                <a:ea typeface="+mn-ea"/>
                <a:cs typeface="+mn-cs"/>
              </a:rPr>
              <a:t>x</a:t>
            </a:r>
            <a:r>
              <a:rPr kumimoji="0" lang="en-US" sz="2800" b="0" i="0" u="none" strike="noStrike" kern="1200" cap="none" spc="0" normalizeH="0" baseline="0" noProof="0" dirty="0">
                <a:ln>
                  <a:noFill/>
                </a:ln>
                <a:solidFill>
                  <a:schemeClr val="tx1"/>
                </a:solidFill>
                <a:effectLst/>
                <a:uLnTx/>
                <a:uFillTx/>
                <a:latin typeface="+mn-lt"/>
                <a:ea typeface="+mn-ea"/>
                <a:cs typeface="+mn-cs"/>
              </a:rPr>
              <a:t> = 5.</a:t>
            </a:r>
          </a:p>
          <a:p>
            <a:pPr marL="0" marR="0" lvl="0" indent="0" algn="l" defTabSz="914400" rtl="0" eaLnBrk="1" fontAlgn="auto" latinLnBrk="0" hangingPunct="1">
              <a:lnSpc>
                <a:spcPct val="90000"/>
              </a:lnSpc>
              <a:spcBef>
                <a:spcPts val="1800"/>
              </a:spcBef>
              <a:spcAft>
                <a:spcPts val="0"/>
              </a:spcAft>
              <a:buClrTx/>
              <a:buSzTx/>
              <a:buFontTx/>
              <a:buNone/>
              <a:tabLst/>
              <a:defRPr/>
            </a:pPr>
            <a:r>
              <a:rPr kumimoji="0" lang="en-US" sz="1800" b="1" i="0" u="none" strike="noStrike" kern="1200" cap="none" spc="0" normalizeH="0" baseline="0" noProof="0" dirty="0">
                <a:ln>
                  <a:noFill/>
                </a:ln>
                <a:solidFill>
                  <a:srgbClr val="008080"/>
                </a:solidFill>
                <a:effectLst/>
                <a:uLnTx/>
                <a:uFillTx/>
                <a:latin typeface="+mn-lt"/>
                <a:ea typeface="+mn-ea"/>
                <a:cs typeface="+mn-cs"/>
              </a:rPr>
              <a:t>Note</a:t>
            </a:r>
            <a:r>
              <a:rPr kumimoji="0" lang="en-US" sz="1800" b="0" i="0" u="none" strike="noStrike" kern="1200" cap="none" spc="0" normalizeH="0" baseline="0" noProof="0" dirty="0">
                <a:ln>
                  <a:noFill/>
                </a:ln>
                <a:solidFill>
                  <a:srgbClr val="008080"/>
                </a:solidFill>
                <a:effectLst/>
                <a:uLnTx/>
                <a:uFillTx/>
                <a:latin typeface="+mn-lt"/>
                <a:ea typeface="+mn-ea"/>
                <a:cs typeface="+mn-cs"/>
              </a:rPr>
              <a:t>: Here interval notation tells us that </a:t>
            </a:r>
            <a:r>
              <a:rPr kumimoji="0" lang="en-US" sz="1800" b="0" i="1" u="none" strike="noStrike" kern="1200" cap="none" spc="0" normalizeH="0" baseline="0" noProof="0" dirty="0">
                <a:ln>
                  <a:noFill/>
                </a:ln>
                <a:solidFill>
                  <a:srgbClr val="008080"/>
                </a:solidFill>
                <a:effectLst/>
                <a:uLnTx/>
                <a:uFillTx/>
                <a:latin typeface="+mn-lt"/>
                <a:ea typeface="+mn-ea"/>
                <a:cs typeface="+mn-cs"/>
              </a:rPr>
              <a:t>x</a:t>
            </a:r>
            <a:r>
              <a:rPr kumimoji="0" lang="en-US" sz="1800" b="0" i="0" u="none" strike="noStrike" kern="1200" cap="none" spc="0" normalizeH="0" baseline="0" noProof="0" dirty="0">
                <a:ln>
                  <a:noFill/>
                </a:ln>
                <a:solidFill>
                  <a:srgbClr val="008080"/>
                </a:solidFill>
                <a:effectLst/>
                <a:uLnTx/>
                <a:uFillTx/>
                <a:latin typeface="+mn-lt"/>
                <a:ea typeface="+mn-ea"/>
                <a:cs typeface="+mn-cs"/>
              </a:rPr>
              <a:t> can be any real number except 5.</a:t>
            </a:r>
          </a:p>
          <a:p>
            <a:pPr marL="0" marR="0" lvl="0" indent="0" algn="l" defTabSz="914400" rtl="0" eaLnBrk="1" fontAlgn="auto" latinLnBrk="0" hangingPunct="1">
              <a:lnSpc>
                <a:spcPct val="100000"/>
              </a:lnSpc>
              <a:spcBef>
                <a:spcPct val="20000"/>
              </a:spcBef>
              <a:spcAft>
                <a:spcPts val="0"/>
              </a:spcAft>
              <a:buClrTx/>
              <a:buSzTx/>
              <a:buFontTx/>
              <a:buNone/>
              <a:tabLst/>
              <a:defRPr/>
            </a:pPr>
            <a:endParaRPr kumimoji="0" lang="en-US" sz="2800" b="0" i="0" u="none" strike="noStrike" kern="1200" cap="none" spc="0" normalizeH="0" baseline="0" noProof="0" dirty="0">
              <a:ln>
                <a:noFill/>
              </a:ln>
              <a:solidFill>
                <a:srgbClr val="366092"/>
              </a:solidFill>
              <a:effectLst/>
              <a:uLnTx/>
              <a:uFillTx/>
              <a:latin typeface="+mn-lt"/>
              <a:ea typeface="+mn-ea"/>
              <a:cs typeface="+mn-cs"/>
            </a:endParaRPr>
          </a:p>
        </p:txBody>
      </p:sp>
      <p:sp>
        <p:nvSpPr>
          <p:cNvPr id="28674" name="Rectangle 2"/>
          <p:cNvSpPr>
            <a:spLocks noGrp="1"/>
          </p:cNvSpPr>
          <p:nvPr>
            <p:ph type="title"/>
          </p:nvPr>
        </p:nvSpPr>
        <p:spPr>
          <a:prstGeom prst="rect">
            <a:avLst/>
          </a:prstGeom>
        </p:spPr>
        <p:txBody>
          <a:bodyPr/>
          <a:lstStyle/>
          <a:p>
            <a:r>
              <a:rPr lang="en-US" sz="3200" dirty="0">
                <a:solidFill>
                  <a:schemeClr val="accent1"/>
                </a:solidFill>
              </a:rPr>
              <a:t>Example 5: </a:t>
            </a:r>
            <a:r>
              <a:rPr lang="en-US" dirty="0"/>
              <a:t>Finding the Domain of a Function</a:t>
            </a:r>
            <a:endParaRPr lang="en-US" sz="3200" dirty="0">
              <a:solidFill>
                <a:schemeClr val="accent1"/>
              </a:solidFill>
            </a:endParaRPr>
          </a:p>
        </p:txBody>
      </p:sp>
      <p:graphicFrame>
        <p:nvGraphicFramePr>
          <p:cNvPr id="28676" name="Object 4"/>
          <p:cNvGraphicFramePr>
            <a:graphicFrameLocks noGrp="1" noChangeAspect="1"/>
          </p:cNvGraphicFramePr>
          <p:nvPr>
            <p:ph idx="1"/>
          </p:nvPr>
        </p:nvGraphicFramePr>
        <p:xfrm>
          <a:off x="5332413" y="1100138"/>
          <a:ext cx="1511300" cy="831850"/>
        </p:xfrm>
        <a:graphic>
          <a:graphicData uri="http://schemas.openxmlformats.org/presentationml/2006/ole">
            <mc:AlternateContent xmlns:mc="http://schemas.openxmlformats.org/markup-compatibility/2006">
              <mc:Choice xmlns:v="urn:schemas-microsoft-com:vml" Requires="v">
                <p:oleObj name="Equation" r:id="rId2" imgW="1524368" imgH="838292" progId="Equation.DSMT4">
                  <p:embed/>
                </p:oleObj>
              </mc:Choice>
              <mc:Fallback>
                <p:oleObj name="Equation" r:id="rId2" imgW="1524368" imgH="838292" progId="Equation.DSMT4">
                  <p:embed/>
                  <p:pic>
                    <p:nvPicPr>
                      <p:cNvPr id="28676" name="Object 4"/>
                      <p:cNvPicPr>
                        <a:picLocks noGrp="1"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32413" y="1100138"/>
                        <a:ext cx="1511300" cy="8318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10243" name="Object 5"/>
          <p:cNvGraphicFramePr>
            <a:graphicFrameLocks noGrp="1" noChangeAspect="1"/>
          </p:cNvGraphicFramePr>
          <p:nvPr>
            <p:ph sz="quarter" idx="4294967295"/>
            <p:extLst>
              <p:ext uri="{D42A27DB-BD31-4B8C-83A1-F6EECF244321}">
                <p14:modId xmlns:p14="http://schemas.microsoft.com/office/powerpoint/2010/main" val="1018331708"/>
              </p:ext>
            </p:extLst>
          </p:nvPr>
        </p:nvGraphicFramePr>
        <p:xfrm>
          <a:off x="2235199" y="2819400"/>
          <a:ext cx="900000" cy="863229"/>
        </p:xfrm>
        <a:graphic>
          <a:graphicData uri="http://schemas.openxmlformats.org/presentationml/2006/ole">
            <mc:AlternateContent xmlns:mc="http://schemas.openxmlformats.org/markup-compatibility/2006">
              <mc:Choice xmlns:v="urn:schemas-microsoft-com:vml" Requires="v">
                <p:oleObj name="Equation" r:id="rId4" imgW="923400" imgH="886680" progId="Equation.DSMT4">
                  <p:embed/>
                </p:oleObj>
              </mc:Choice>
              <mc:Fallback>
                <p:oleObj name="Equation" r:id="rId4" imgW="923400" imgH="886680" progId="Equation.DSMT4">
                  <p:embed/>
                  <p:pic>
                    <p:nvPicPr>
                      <p:cNvPr id="10243" name="Object 5"/>
                      <p:cNvPicPr>
                        <a:picLocks noGrp="1"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235199" y="2819400"/>
                        <a:ext cx="900000" cy="8632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10244" name="Object 6"/>
          <p:cNvGraphicFramePr>
            <a:graphicFrameLocks noChangeAspect="1"/>
          </p:cNvGraphicFramePr>
          <p:nvPr>
            <p:extLst>
              <p:ext uri="{D42A27DB-BD31-4B8C-83A1-F6EECF244321}">
                <p14:modId xmlns:p14="http://schemas.microsoft.com/office/powerpoint/2010/main" val="362431616"/>
              </p:ext>
            </p:extLst>
          </p:nvPr>
        </p:nvGraphicFramePr>
        <p:xfrm>
          <a:off x="5638800" y="3009900"/>
          <a:ext cx="2844000" cy="474760"/>
        </p:xfrm>
        <a:graphic>
          <a:graphicData uri="http://schemas.openxmlformats.org/presentationml/2006/ole">
            <mc:AlternateContent xmlns:mc="http://schemas.openxmlformats.org/markup-compatibility/2006">
              <mc:Choice xmlns:v="urn:schemas-microsoft-com:vml" Requires="v">
                <p:oleObj name="Equation" r:id="rId6" imgW="2958840" imgH="482400" progId="Equation.DSMT4">
                  <p:embed/>
                </p:oleObj>
              </mc:Choice>
              <mc:Fallback>
                <p:oleObj name="Equation" r:id="rId6" imgW="2958840" imgH="482400" progId="Equation.DSMT4">
                  <p:embed/>
                  <p:pic>
                    <p:nvPicPr>
                      <p:cNvPr id="10244" name="Object 6"/>
                      <p:cNvPicPr>
                        <a:picLocks noChangeAspect="1" noChangeArrowheads="1"/>
                      </p:cNvPicPr>
                      <p:nvPr/>
                    </p:nvPicPr>
                    <p:blipFill>
                      <a:blip r:embed="rId7"/>
                      <a:srcRect/>
                      <a:stretch>
                        <a:fillRect/>
                      </a:stretch>
                    </p:blipFill>
                    <p:spPr bwMode="auto">
                      <a:xfrm>
                        <a:off x="5638800" y="3009900"/>
                        <a:ext cx="2844000" cy="4747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10245" name="Object 7"/>
          <p:cNvGraphicFramePr>
            <a:graphicFrameLocks noChangeAspect="1"/>
          </p:cNvGraphicFramePr>
          <p:nvPr/>
        </p:nvGraphicFramePr>
        <p:xfrm>
          <a:off x="900113" y="3770313"/>
          <a:ext cx="866775" cy="346075"/>
        </p:xfrm>
        <a:graphic>
          <a:graphicData uri="http://schemas.openxmlformats.org/presentationml/2006/ole">
            <mc:AlternateContent xmlns:mc="http://schemas.openxmlformats.org/markup-compatibility/2006">
              <mc:Choice xmlns:v="urn:schemas-microsoft-com:vml" Requires="v">
                <p:oleObj name="Equation" r:id="rId8" imgW="850680" imgH="330120" progId="Equation.DSMT4">
                  <p:embed/>
                </p:oleObj>
              </mc:Choice>
              <mc:Fallback>
                <p:oleObj name="Equation" r:id="rId8" imgW="850680" imgH="330120" progId="Equation.DSMT4">
                  <p:embed/>
                  <p:pic>
                    <p:nvPicPr>
                      <p:cNvPr id="10245" name="Object 7"/>
                      <p:cNvPicPr>
                        <a:picLocks noChangeAspect="1" noChangeArrowheads="1"/>
                      </p:cNvPicPr>
                      <p:nvPr/>
                    </p:nvPicPr>
                    <p:blipFill>
                      <a:blip r:embed="rId9"/>
                      <a:srcRect/>
                      <a:stretch>
                        <a:fillRect/>
                      </a:stretch>
                    </p:blipFill>
                    <p:spPr bwMode="auto">
                      <a:xfrm>
                        <a:off x="900113" y="3770313"/>
                        <a:ext cx="866775" cy="346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CAUTION!</a:t>
            </a:r>
            <a:r>
              <a:rPr lang="en-US" sz="3200" dirty="0"/>
              <a:t>—2</a:t>
            </a:r>
            <a:endParaRPr dirty="0"/>
          </a:p>
        </p:txBody>
      </p:sp>
      <mc:AlternateContent xmlns:mc="http://schemas.openxmlformats.org/markup-compatibility/2006">
        <mc:Choice xmlns:a14="http://schemas.microsoft.com/office/drawing/2010/main" Requires="a14">
          <p:sp>
            <p:nvSpPr>
              <p:cNvPr id="3" name="Text Placeholder 2"/>
              <p:cNvSpPr>
                <a:spLocks noGrp="1"/>
              </p:cNvSpPr>
              <p:nvPr>
                <p:ph type="body" sz="quarter" idx="10"/>
              </p:nvPr>
            </p:nvSpPr>
            <p:spPr>
              <a:ln>
                <a:solidFill>
                  <a:srgbClr val="FF0000"/>
                </a:solidFill>
              </a:ln>
            </p:spPr>
            <p:txBody>
              <a:bodyPr>
                <a:normAutofit/>
              </a:bodyPr>
              <a:lstStyle/>
              <a:p>
                <a:pPr>
                  <a:defRPr sz="2800"/>
                </a:pPr>
                <a:r>
                  <a:rPr sz="2800" dirty="0"/>
                  <a:t>By far the most common error made when encountering functions for the first time is to think tha</a:t>
                </a:r>
                <a:r>
                  <a:rPr lang="en-US" sz="2800" dirty="0"/>
                  <a:t>t</a:t>
                </a:r>
                <a14:m>
                  <m:oMath xmlns:m="http://schemas.openxmlformats.org/officeDocument/2006/math">
                    <m:r>
                      <a:rPr lang="en-US" sz="2800" i="1" smtClean="0">
                        <a:latin typeface="Cambria Math" panose="02040503050406030204" pitchFamily="18" charset="0"/>
                      </a:rPr>
                      <m:t> </m:t>
                    </m:r>
                  </m:oMath>
                </a14:m>
                <a:r>
                  <a:rPr lang="en-US" sz="2800" i="1" dirty="0"/>
                  <a:t>f</a:t>
                </a:r>
                <a:r>
                  <a:rPr lang="en-US" sz="2800" dirty="0"/>
                  <a:t>(</a:t>
                </a:r>
                <a:r>
                  <a:rPr lang="en-US" sz="2800" i="1" dirty="0"/>
                  <a:t>x</a:t>
                </a:r>
                <a:r>
                  <a:rPr lang="en-US" sz="2800" dirty="0"/>
                  <a:t>)</a:t>
                </a:r>
                <a:r>
                  <a:rPr sz="2800" dirty="0"/>
                  <a:t> stands for the product of </a:t>
                </a:r>
                <a:r>
                  <a:rPr lang="en-US" sz="2800" i="1" dirty="0"/>
                  <a:t>f</a:t>
                </a:r>
                <a:r>
                  <a:rPr sz="2800" dirty="0"/>
                  <a:t> and </a:t>
                </a:r>
                <a:r>
                  <a:rPr lang="en-US" sz="2800" i="1" dirty="0"/>
                  <a:t>x</a:t>
                </a:r>
                <a:r>
                  <a:rPr sz="2800" dirty="0"/>
                  <a:t>. This is entirely wrong! While it is true that parentheses are often used to indicate multiplication, they are also used in defining functions. This is another example of the unfortunate reuse of symbols.</a:t>
                </a:r>
              </a:p>
            </p:txBody>
          </p:sp>
        </mc:Choice>
        <mc:Fallback>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328" t="-998" r="-1845"/>
                </a:stretch>
              </a:blipFill>
              <a:ln>
                <a:solidFill>
                  <a:srgbClr val="FF0000"/>
                </a:solidFill>
              </a:ln>
            </p:spPr>
            <p:txBody>
              <a:bodyPr/>
              <a:lstStyle/>
              <a:p>
                <a:r>
                  <a:rPr lang="en-US">
                    <a:noFill/>
                  </a:rPr>
                  <a:t> </a:t>
                </a:r>
              </a:p>
            </p:txBody>
          </p:sp>
        </mc:Fallback>
      </mc:AlternateContent>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marL="15875" indent="-15875">
              <a:spcBef>
                <a:spcPct val="50000"/>
              </a:spcBef>
              <a:tabLst>
                <a:tab pos="342900" algn="l"/>
                <a:tab pos="977900" algn="l"/>
                <a:tab pos="7150100" algn="l"/>
              </a:tabLst>
            </a:pPr>
            <a:r>
              <a:rPr lang="en-US" dirty="0">
                <a:solidFill>
                  <a:schemeClr val="accent1"/>
                </a:solidFill>
              </a:rPr>
              <a:t>Definition: Relation, Domain, and Range</a:t>
            </a:r>
          </a:p>
        </p:txBody>
      </p:sp>
      <p:sp>
        <p:nvSpPr>
          <p:cNvPr id="5" name="TextBox 3"/>
          <p:cNvSpPr txBox="1">
            <a:spLocks noChangeArrowheads="1"/>
          </p:cNvSpPr>
          <p:nvPr/>
        </p:nvSpPr>
        <p:spPr>
          <a:xfrm>
            <a:off x="457200" y="1280160"/>
            <a:ext cx="8229600" cy="2677656"/>
          </a:xfrm>
          <a:prstGeom prst="rect">
            <a:avLst/>
          </a:prstGeom>
          <a:solidFill>
            <a:srgbClr val="FFFFCC"/>
          </a:solidFill>
          <a:ln w="28575">
            <a:solidFill>
              <a:srgbClr val="000000"/>
            </a:solidFill>
          </a:ln>
        </p:spPr>
        <p:txBody>
          <a:bodyPr>
            <a:spAutoFit/>
          </a:bodyPr>
          <a:lstStyle>
            <a:lvl1pPr marL="0" indent="0" algn="l" defTabSz="914400" rtl="0" eaLnBrk="1" latinLnBrk="0" hangingPunct="1">
              <a:spcBef>
                <a:spcPct val="20000"/>
              </a:spcBef>
              <a:buFontTx/>
              <a:buNone/>
              <a:defRPr sz="2800" b="0" i="0" kern="1200" baseline="0">
                <a:solidFill>
                  <a:srgbClr val="366092"/>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15875" indent="-15875">
              <a:spcBef>
                <a:spcPct val="50000"/>
              </a:spcBef>
              <a:buFont typeface="Courier New" pitchFamily="49" charset="0"/>
              <a:buNone/>
              <a:tabLst>
                <a:tab pos="342900" algn="l"/>
                <a:tab pos="977900" algn="l"/>
                <a:tab pos="7150100" algn="l"/>
              </a:tabLst>
            </a:pPr>
            <a:r>
              <a:rPr lang="en-US" dirty="0">
                <a:solidFill>
                  <a:srgbClr val="000000"/>
                </a:solidFill>
              </a:rPr>
              <a:t>A </a:t>
            </a:r>
            <a:r>
              <a:rPr lang="en-US" b="1" dirty="0">
                <a:solidFill>
                  <a:srgbClr val="C00000"/>
                </a:solidFill>
              </a:rPr>
              <a:t>relation</a:t>
            </a:r>
            <a:r>
              <a:rPr lang="en-US" dirty="0">
                <a:solidFill>
                  <a:srgbClr val="000000"/>
                </a:solidFill>
              </a:rPr>
              <a:t> is a set of ordered pairs of real numbers.</a:t>
            </a:r>
          </a:p>
          <a:p>
            <a:pPr marL="15875" indent="-15875">
              <a:spcBef>
                <a:spcPct val="50000"/>
              </a:spcBef>
              <a:buFont typeface="Courier New" pitchFamily="49" charset="0"/>
              <a:buNone/>
              <a:tabLst>
                <a:tab pos="342900" algn="l"/>
                <a:tab pos="977900" algn="l"/>
                <a:tab pos="7150100" algn="l"/>
              </a:tabLst>
            </a:pPr>
            <a:r>
              <a:rPr lang="en-US" dirty="0">
                <a:solidFill>
                  <a:srgbClr val="000000"/>
                </a:solidFill>
              </a:rPr>
              <a:t>The </a:t>
            </a:r>
            <a:r>
              <a:rPr lang="en-US" b="1" dirty="0">
                <a:solidFill>
                  <a:srgbClr val="C00000"/>
                </a:solidFill>
              </a:rPr>
              <a:t>domain, </a:t>
            </a:r>
            <a:r>
              <a:rPr lang="en-US" b="1" i="1" dirty="0">
                <a:solidFill>
                  <a:srgbClr val="C00000"/>
                </a:solidFill>
              </a:rPr>
              <a:t>D</a:t>
            </a:r>
            <a:r>
              <a:rPr lang="en-US" b="1" dirty="0">
                <a:solidFill>
                  <a:srgbClr val="C00000"/>
                </a:solidFill>
              </a:rPr>
              <a:t>,</a:t>
            </a:r>
            <a:r>
              <a:rPr lang="en-US" dirty="0">
                <a:solidFill>
                  <a:srgbClr val="000000"/>
                </a:solidFill>
              </a:rPr>
              <a:t> of a relation is the set of all first coordinates in the relation.</a:t>
            </a:r>
          </a:p>
          <a:p>
            <a:pPr marL="15875" indent="-15875">
              <a:spcBef>
                <a:spcPct val="50000"/>
              </a:spcBef>
              <a:buFont typeface="Courier New" pitchFamily="49" charset="0"/>
              <a:buNone/>
              <a:tabLst>
                <a:tab pos="342900" algn="l"/>
                <a:tab pos="977900" algn="l"/>
                <a:tab pos="7150100" algn="l"/>
              </a:tabLst>
            </a:pPr>
            <a:r>
              <a:rPr lang="en-US" dirty="0">
                <a:solidFill>
                  <a:srgbClr val="000000"/>
                </a:solidFill>
              </a:rPr>
              <a:t>The </a:t>
            </a:r>
            <a:r>
              <a:rPr lang="en-US" b="1" dirty="0">
                <a:solidFill>
                  <a:srgbClr val="C00000"/>
                </a:solidFill>
              </a:rPr>
              <a:t>range, </a:t>
            </a:r>
            <a:r>
              <a:rPr lang="en-US" b="1" i="1" dirty="0">
                <a:solidFill>
                  <a:srgbClr val="C00000"/>
                </a:solidFill>
              </a:rPr>
              <a:t>R</a:t>
            </a:r>
            <a:r>
              <a:rPr lang="en-US" b="1" dirty="0">
                <a:solidFill>
                  <a:srgbClr val="C00000"/>
                </a:solidFill>
              </a:rPr>
              <a:t>,</a:t>
            </a:r>
            <a:r>
              <a:rPr lang="en-US" dirty="0">
                <a:solidFill>
                  <a:srgbClr val="000000"/>
                </a:solidFill>
              </a:rPr>
              <a:t> of a relation is the set of all second coordinates in the relation.</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p:cNvSpPr>
          <p:nvPr>
            <p:ph type="title"/>
          </p:nvPr>
        </p:nvSpPr>
        <p:spPr>
          <a:prstGeom prst="rect">
            <a:avLst/>
          </a:prstGeom>
        </p:spPr>
        <p:txBody>
          <a:bodyPr/>
          <a:lstStyle/>
          <a:p>
            <a:r>
              <a:rPr lang="en-US" sz="3200" dirty="0">
                <a:solidFill>
                  <a:schemeClr val="accent1"/>
                </a:solidFill>
              </a:rPr>
              <a:t>Example 6: </a:t>
            </a:r>
            <a:r>
              <a:rPr lang="en-US" dirty="0"/>
              <a:t>Evaluating Functions</a:t>
            </a:r>
            <a:endParaRPr lang="en-US" sz="3200" dirty="0">
              <a:solidFill>
                <a:schemeClr val="accent1"/>
              </a:solidFill>
            </a:endParaRPr>
          </a:p>
        </p:txBody>
      </p:sp>
      <p:sp>
        <p:nvSpPr>
          <p:cNvPr id="30723" name="Rectangle 3"/>
          <p:cNvSpPr>
            <a:spLocks noGrp="1"/>
          </p:cNvSpPr>
          <p:nvPr>
            <p:ph idx="1"/>
          </p:nvPr>
        </p:nvSpPr>
        <p:spPr>
          <a:xfrm>
            <a:off x="457200" y="1280160"/>
            <a:ext cx="5410200" cy="4572000"/>
          </a:xfrm>
          <a:prstGeom prst="rect">
            <a:avLst/>
          </a:prstGeom>
        </p:spPr>
        <p:txBody>
          <a:bodyPr>
            <a:normAutofit lnSpcReduction="10000"/>
          </a:bodyPr>
          <a:lstStyle/>
          <a:p>
            <a:pPr>
              <a:lnSpc>
                <a:spcPct val="90000"/>
              </a:lnSpc>
              <a:spcBef>
                <a:spcPct val="50000"/>
              </a:spcBef>
            </a:pPr>
            <a:r>
              <a:rPr lang="en-US" i="0" dirty="0">
                <a:solidFill>
                  <a:schemeClr val="tx1"/>
                </a:solidFill>
              </a:rPr>
              <a:t>For the function </a:t>
            </a:r>
            <a:r>
              <a:rPr lang="en-US" i="1" dirty="0">
                <a:solidFill>
                  <a:srgbClr val="0000FF"/>
                </a:solidFill>
              </a:rPr>
              <a:t>g</a:t>
            </a:r>
            <a:r>
              <a:rPr lang="en-US" i="0" dirty="0">
                <a:solidFill>
                  <a:srgbClr val="0000FF"/>
                </a:solidFill>
              </a:rPr>
              <a:t>(</a:t>
            </a:r>
            <a:r>
              <a:rPr lang="en-US" i="1" dirty="0">
                <a:solidFill>
                  <a:srgbClr val="0000FF"/>
                </a:solidFill>
              </a:rPr>
              <a:t>x</a:t>
            </a:r>
            <a:r>
              <a:rPr lang="en-US" i="0" dirty="0">
                <a:solidFill>
                  <a:srgbClr val="0000FF"/>
                </a:solidFill>
              </a:rPr>
              <a:t>) = 4</a:t>
            </a:r>
            <a:r>
              <a:rPr lang="en-US" i="1" dirty="0">
                <a:solidFill>
                  <a:srgbClr val="0000FF"/>
                </a:solidFill>
              </a:rPr>
              <a:t>x</a:t>
            </a:r>
            <a:r>
              <a:rPr lang="en-US" i="0" dirty="0">
                <a:solidFill>
                  <a:srgbClr val="0000FF"/>
                </a:solidFill>
              </a:rPr>
              <a:t> + 5</a:t>
            </a:r>
            <a:r>
              <a:rPr lang="en-US" dirty="0">
                <a:solidFill>
                  <a:schemeClr val="tx1"/>
                </a:solidFill>
              </a:rPr>
              <a:t>, </a:t>
            </a:r>
            <a:r>
              <a:rPr lang="en-US" i="0" dirty="0">
                <a:solidFill>
                  <a:schemeClr val="tx1"/>
                </a:solidFill>
              </a:rPr>
              <a:t>find:</a:t>
            </a:r>
          </a:p>
          <a:p>
            <a:pPr marL="514350" indent="-514350">
              <a:lnSpc>
                <a:spcPct val="90000"/>
              </a:lnSpc>
              <a:spcBef>
                <a:spcPct val="50000"/>
              </a:spcBef>
              <a:buFont typeface="+mj-lt"/>
              <a:buAutoNum type="alphaLcPeriod"/>
              <a:tabLst>
                <a:tab pos="457200" algn="l"/>
              </a:tabLst>
            </a:pPr>
            <a:r>
              <a:rPr lang="en-US" i="0" dirty="0">
                <a:solidFill>
                  <a:schemeClr val="tx1"/>
                </a:solidFill>
              </a:rPr>
              <a:t> </a:t>
            </a:r>
            <a:r>
              <a:rPr lang="en-US" i="1" dirty="0">
                <a:solidFill>
                  <a:srgbClr val="0000FF"/>
                </a:solidFill>
              </a:rPr>
              <a:t>g</a:t>
            </a:r>
            <a:r>
              <a:rPr lang="en-US" i="0" dirty="0">
                <a:solidFill>
                  <a:srgbClr val="0000FF"/>
                </a:solidFill>
              </a:rPr>
              <a:t>(</a:t>
            </a:r>
            <a:r>
              <a:rPr lang="en-US" i="0" dirty="0">
                <a:solidFill>
                  <a:srgbClr val="9900FF"/>
                </a:solidFill>
              </a:rPr>
              <a:t>2</a:t>
            </a:r>
            <a:r>
              <a:rPr lang="en-US" i="0" dirty="0">
                <a:solidFill>
                  <a:srgbClr val="0000FF"/>
                </a:solidFill>
              </a:rPr>
              <a:t>)</a:t>
            </a:r>
          </a:p>
          <a:p>
            <a:pPr marL="514350" indent="-514350">
              <a:lnSpc>
                <a:spcPct val="90000"/>
              </a:lnSpc>
              <a:spcBef>
                <a:spcPct val="50000"/>
              </a:spcBef>
              <a:buFont typeface="+mj-lt"/>
              <a:buAutoNum type="alphaLcPeriod"/>
              <a:tabLst>
                <a:tab pos="457200" algn="l"/>
              </a:tabLst>
            </a:pPr>
            <a:r>
              <a:rPr lang="en-US" i="0" dirty="0">
                <a:solidFill>
                  <a:schemeClr val="tx1"/>
                </a:solidFill>
              </a:rPr>
              <a:t> </a:t>
            </a:r>
            <a:r>
              <a:rPr lang="en-US" i="1" dirty="0">
                <a:solidFill>
                  <a:srgbClr val="0000FF"/>
                </a:solidFill>
              </a:rPr>
              <a:t>g</a:t>
            </a:r>
            <a:r>
              <a:rPr lang="en-US" dirty="0">
                <a:solidFill>
                  <a:srgbClr val="9900FF"/>
                </a:solidFill>
              </a:rPr>
              <a:t>(</a:t>
            </a:r>
            <a:r>
              <a:rPr lang="en-US" dirty="0">
                <a:solidFill>
                  <a:srgbClr val="9900FF"/>
                </a:solidFill>
                <a:latin typeface="Symbol" pitchFamily="18" charset="2"/>
              </a:rPr>
              <a:t>-</a:t>
            </a:r>
            <a:r>
              <a:rPr lang="en-US" dirty="0">
                <a:solidFill>
                  <a:srgbClr val="9900FF"/>
                </a:solidFill>
              </a:rPr>
              <a:t>1</a:t>
            </a:r>
            <a:r>
              <a:rPr lang="en-US" dirty="0">
                <a:solidFill>
                  <a:srgbClr val="0000FF"/>
                </a:solidFill>
              </a:rPr>
              <a:t>)</a:t>
            </a:r>
          </a:p>
          <a:p>
            <a:pPr marL="514350" indent="-514350">
              <a:lnSpc>
                <a:spcPct val="90000"/>
              </a:lnSpc>
              <a:spcBef>
                <a:spcPct val="50000"/>
              </a:spcBef>
              <a:buFont typeface="+mj-lt"/>
              <a:buAutoNum type="alphaLcPeriod"/>
              <a:tabLst>
                <a:tab pos="457200" algn="l"/>
              </a:tabLst>
            </a:pPr>
            <a:r>
              <a:rPr lang="en-US" i="0" dirty="0">
                <a:solidFill>
                  <a:schemeClr val="tx1"/>
                </a:solidFill>
              </a:rPr>
              <a:t> </a:t>
            </a:r>
            <a:r>
              <a:rPr lang="en-US" i="1" dirty="0">
                <a:solidFill>
                  <a:srgbClr val="0000FF"/>
                </a:solidFill>
              </a:rPr>
              <a:t>g</a:t>
            </a:r>
            <a:r>
              <a:rPr lang="en-US" dirty="0">
                <a:solidFill>
                  <a:srgbClr val="0000FF"/>
                </a:solidFill>
              </a:rPr>
              <a:t>(</a:t>
            </a:r>
            <a:r>
              <a:rPr lang="en-US" dirty="0">
                <a:solidFill>
                  <a:srgbClr val="9900FF"/>
                </a:solidFill>
              </a:rPr>
              <a:t>0</a:t>
            </a:r>
            <a:r>
              <a:rPr lang="en-US" dirty="0">
                <a:solidFill>
                  <a:srgbClr val="0000FF"/>
                </a:solidFill>
              </a:rPr>
              <a:t>)</a:t>
            </a:r>
            <a:endParaRPr lang="en-US" i="0" dirty="0">
              <a:solidFill>
                <a:schemeClr val="tx1"/>
              </a:solidFill>
            </a:endParaRPr>
          </a:p>
          <a:p>
            <a:pPr>
              <a:lnSpc>
                <a:spcPct val="90000"/>
              </a:lnSpc>
              <a:spcBef>
                <a:spcPts val="1860"/>
              </a:spcBef>
              <a:buFont typeface="Courier New" pitchFamily="49" charset="0"/>
              <a:buNone/>
              <a:tabLst>
                <a:tab pos="457200" algn="l"/>
              </a:tabLst>
            </a:pPr>
            <a:r>
              <a:rPr lang="en-US" b="1" i="0" dirty="0">
                <a:solidFill>
                  <a:schemeClr val="tx1"/>
                </a:solidFill>
              </a:rPr>
              <a:t>Solution</a:t>
            </a:r>
          </a:p>
          <a:p>
            <a:pPr marL="514350" indent="-514350">
              <a:lnSpc>
                <a:spcPct val="90000"/>
              </a:lnSpc>
              <a:spcBef>
                <a:spcPct val="50000"/>
              </a:spcBef>
              <a:buFont typeface="+mj-lt"/>
              <a:buAutoNum type="alphaLcPeriod"/>
              <a:tabLst>
                <a:tab pos="457200" algn="l"/>
              </a:tabLst>
            </a:pPr>
            <a:r>
              <a:rPr lang="en-US" dirty="0">
                <a:solidFill>
                  <a:schemeClr val="tx1"/>
                </a:solidFill>
              </a:rPr>
              <a:t> </a:t>
            </a:r>
            <a:r>
              <a:rPr lang="en-US" i="1" dirty="0">
                <a:solidFill>
                  <a:srgbClr val="0000FF"/>
                </a:solidFill>
              </a:rPr>
              <a:t>g</a:t>
            </a:r>
            <a:r>
              <a:rPr lang="en-US" i="0" dirty="0">
                <a:solidFill>
                  <a:srgbClr val="0000FF"/>
                </a:solidFill>
              </a:rPr>
              <a:t>(</a:t>
            </a:r>
            <a:r>
              <a:rPr lang="en-US" i="0" dirty="0">
                <a:solidFill>
                  <a:srgbClr val="9900FF"/>
                </a:solidFill>
              </a:rPr>
              <a:t>2</a:t>
            </a:r>
            <a:r>
              <a:rPr lang="en-US" i="0" dirty="0">
                <a:solidFill>
                  <a:srgbClr val="0000FF"/>
                </a:solidFill>
              </a:rPr>
              <a:t>)</a:t>
            </a:r>
            <a:r>
              <a:rPr lang="en-US" i="0" dirty="0">
                <a:solidFill>
                  <a:schemeClr val="tx1"/>
                </a:solidFill>
              </a:rPr>
              <a:t> </a:t>
            </a:r>
            <a:r>
              <a:rPr lang="en-US" i="0" dirty="0">
                <a:solidFill>
                  <a:srgbClr val="000099"/>
                </a:solidFill>
                <a:latin typeface="Symbol" pitchFamily="18" charset="2"/>
              </a:rPr>
              <a:t>=</a:t>
            </a:r>
            <a:r>
              <a:rPr lang="en-US" i="0" dirty="0">
                <a:solidFill>
                  <a:srgbClr val="000099"/>
                </a:solidFill>
              </a:rPr>
              <a:t> 4(</a:t>
            </a:r>
            <a:r>
              <a:rPr lang="en-US" i="0" dirty="0">
                <a:solidFill>
                  <a:srgbClr val="9900FF"/>
                </a:solidFill>
              </a:rPr>
              <a:t>2</a:t>
            </a:r>
            <a:r>
              <a:rPr lang="en-US" i="0" dirty="0">
                <a:solidFill>
                  <a:srgbClr val="000099"/>
                </a:solidFill>
              </a:rPr>
              <a:t>) + 5 =</a:t>
            </a:r>
            <a:r>
              <a:rPr lang="en-US" i="0" dirty="0">
                <a:solidFill>
                  <a:schemeClr val="tx1"/>
                </a:solidFill>
              </a:rPr>
              <a:t> </a:t>
            </a:r>
            <a:r>
              <a:rPr lang="en-US" i="0" dirty="0">
                <a:solidFill>
                  <a:srgbClr val="FF0000"/>
                </a:solidFill>
              </a:rPr>
              <a:t>13</a:t>
            </a:r>
          </a:p>
          <a:p>
            <a:pPr marL="514350" indent="-514350">
              <a:lnSpc>
                <a:spcPct val="90000"/>
              </a:lnSpc>
              <a:spcBef>
                <a:spcPct val="50000"/>
              </a:spcBef>
              <a:buFont typeface="+mj-lt"/>
              <a:buAutoNum type="alphaLcPeriod" startAt="2"/>
              <a:tabLst>
                <a:tab pos="457200" algn="l"/>
              </a:tabLst>
            </a:pPr>
            <a:r>
              <a:rPr lang="en-US" dirty="0">
                <a:solidFill>
                  <a:schemeClr val="tx1"/>
                </a:solidFill>
              </a:rPr>
              <a:t> </a:t>
            </a:r>
            <a:r>
              <a:rPr lang="en-US" i="1" dirty="0">
                <a:solidFill>
                  <a:srgbClr val="0000FF"/>
                </a:solidFill>
              </a:rPr>
              <a:t>g</a:t>
            </a:r>
            <a:r>
              <a:rPr lang="en-US" i="0" dirty="0">
                <a:solidFill>
                  <a:srgbClr val="0000FF"/>
                </a:solidFill>
              </a:rPr>
              <a:t>(</a:t>
            </a:r>
            <a:r>
              <a:rPr lang="en-US" i="0" dirty="0">
                <a:solidFill>
                  <a:srgbClr val="9900FF"/>
                </a:solidFill>
                <a:latin typeface="Symbol" pitchFamily="18" charset="2"/>
              </a:rPr>
              <a:t>-</a:t>
            </a:r>
            <a:r>
              <a:rPr lang="en-US" i="0" dirty="0">
                <a:solidFill>
                  <a:srgbClr val="9900FF"/>
                </a:solidFill>
              </a:rPr>
              <a:t>1</a:t>
            </a:r>
            <a:r>
              <a:rPr lang="en-US" i="0" dirty="0">
                <a:solidFill>
                  <a:srgbClr val="0000FF"/>
                </a:solidFill>
              </a:rPr>
              <a:t>)</a:t>
            </a:r>
            <a:r>
              <a:rPr lang="en-US" i="0" dirty="0">
                <a:solidFill>
                  <a:schemeClr val="tx1"/>
                </a:solidFill>
              </a:rPr>
              <a:t> </a:t>
            </a:r>
            <a:r>
              <a:rPr lang="en-US" i="0" dirty="0">
                <a:solidFill>
                  <a:srgbClr val="000099"/>
                </a:solidFill>
                <a:latin typeface="Symbol" pitchFamily="18" charset="2"/>
              </a:rPr>
              <a:t>=</a:t>
            </a:r>
            <a:r>
              <a:rPr lang="en-US" i="0" dirty="0">
                <a:solidFill>
                  <a:srgbClr val="000099"/>
                </a:solidFill>
              </a:rPr>
              <a:t> 4(</a:t>
            </a:r>
            <a:r>
              <a:rPr lang="en-US" i="0" dirty="0">
                <a:solidFill>
                  <a:srgbClr val="9900FF"/>
                </a:solidFill>
                <a:latin typeface="Symbol" pitchFamily="18" charset="2"/>
              </a:rPr>
              <a:t>-</a:t>
            </a:r>
            <a:r>
              <a:rPr lang="en-US" i="0" dirty="0">
                <a:solidFill>
                  <a:srgbClr val="9900FF"/>
                </a:solidFill>
              </a:rPr>
              <a:t>1</a:t>
            </a:r>
            <a:r>
              <a:rPr lang="en-US" i="0" dirty="0">
                <a:solidFill>
                  <a:srgbClr val="000099"/>
                </a:solidFill>
              </a:rPr>
              <a:t>) + 5 =</a:t>
            </a:r>
            <a:r>
              <a:rPr lang="en-US" i="0" dirty="0">
                <a:solidFill>
                  <a:schemeClr val="tx1"/>
                </a:solidFill>
              </a:rPr>
              <a:t> </a:t>
            </a:r>
            <a:r>
              <a:rPr lang="en-US" i="0" dirty="0">
                <a:solidFill>
                  <a:srgbClr val="FF0000"/>
                </a:solidFill>
              </a:rPr>
              <a:t>1</a:t>
            </a:r>
            <a:r>
              <a:rPr lang="en-US" i="0" dirty="0"/>
              <a:t> </a:t>
            </a:r>
          </a:p>
          <a:p>
            <a:pPr marL="514350" indent="-514350">
              <a:lnSpc>
                <a:spcPct val="90000"/>
              </a:lnSpc>
              <a:spcBef>
                <a:spcPct val="50000"/>
              </a:spcBef>
              <a:buFont typeface="+mj-lt"/>
              <a:buAutoNum type="alphaLcPeriod" startAt="3"/>
              <a:tabLst>
                <a:tab pos="457200" algn="l"/>
              </a:tabLst>
            </a:pPr>
            <a:r>
              <a:rPr lang="en-US" dirty="0">
                <a:solidFill>
                  <a:schemeClr val="tx1"/>
                </a:solidFill>
              </a:rPr>
              <a:t> </a:t>
            </a:r>
            <a:r>
              <a:rPr lang="en-US" i="1" dirty="0">
                <a:solidFill>
                  <a:srgbClr val="0000FF"/>
                </a:solidFill>
              </a:rPr>
              <a:t>g</a:t>
            </a:r>
            <a:r>
              <a:rPr lang="en-US" dirty="0">
                <a:solidFill>
                  <a:srgbClr val="0000FF"/>
                </a:solidFill>
              </a:rPr>
              <a:t>(</a:t>
            </a:r>
            <a:r>
              <a:rPr lang="en-US" dirty="0">
                <a:solidFill>
                  <a:srgbClr val="9900FF"/>
                </a:solidFill>
              </a:rPr>
              <a:t>0</a:t>
            </a:r>
            <a:r>
              <a:rPr lang="en-US" dirty="0">
                <a:solidFill>
                  <a:srgbClr val="0000FF"/>
                </a:solidFill>
              </a:rPr>
              <a:t>)</a:t>
            </a:r>
            <a:r>
              <a:rPr lang="en-US" dirty="0">
                <a:solidFill>
                  <a:schemeClr val="tx1"/>
                </a:solidFill>
              </a:rPr>
              <a:t> </a:t>
            </a:r>
            <a:r>
              <a:rPr lang="en-US" dirty="0">
                <a:solidFill>
                  <a:srgbClr val="000099"/>
                </a:solidFill>
                <a:latin typeface="Symbol" pitchFamily="18" charset="2"/>
              </a:rPr>
              <a:t>=</a:t>
            </a:r>
            <a:r>
              <a:rPr lang="en-US" dirty="0">
                <a:solidFill>
                  <a:srgbClr val="000099"/>
                </a:solidFill>
              </a:rPr>
              <a:t> 4(</a:t>
            </a:r>
            <a:r>
              <a:rPr lang="en-US" dirty="0">
                <a:solidFill>
                  <a:srgbClr val="9900FF"/>
                </a:solidFill>
              </a:rPr>
              <a:t>0</a:t>
            </a:r>
            <a:r>
              <a:rPr lang="en-US" dirty="0">
                <a:solidFill>
                  <a:srgbClr val="000099"/>
                </a:solidFill>
              </a:rPr>
              <a:t>) </a:t>
            </a:r>
            <a:r>
              <a:rPr lang="en-US" dirty="0">
                <a:solidFill>
                  <a:srgbClr val="000099"/>
                </a:solidFill>
                <a:latin typeface="Symbol" pitchFamily="18" charset="2"/>
              </a:rPr>
              <a:t>+</a:t>
            </a:r>
            <a:r>
              <a:rPr lang="en-US" dirty="0">
                <a:solidFill>
                  <a:srgbClr val="000099"/>
                </a:solidFill>
              </a:rPr>
              <a:t> 5 </a:t>
            </a:r>
            <a:r>
              <a:rPr lang="en-US" dirty="0">
                <a:solidFill>
                  <a:srgbClr val="000099"/>
                </a:solidFill>
                <a:latin typeface="Symbol" pitchFamily="18" charset="2"/>
              </a:rPr>
              <a:t>=</a:t>
            </a:r>
            <a:r>
              <a:rPr lang="en-US" dirty="0">
                <a:solidFill>
                  <a:srgbClr val="000099"/>
                </a:solidFill>
              </a:rPr>
              <a:t> </a:t>
            </a:r>
            <a:r>
              <a:rPr lang="en-US" dirty="0">
                <a:solidFill>
                  <a:srgbClr val="FF0000"/>
                </a:solidFill>
              </a:rPr>
              <a:t>5</a:t>
            </a:r>
            <a:r>
              <a:rPr lang="en-US" i="0" dirty="0"/>
              <a:t>	</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a:t>
            </a:r>
            <a:r>
              <a:rPr lang="en-US" dirty="0"/>
              <a:t>7</a:t>
            </a:r>
            <a:r>
              <a:rPr dirty="0"/>
              <a:t>: Function Notation</a:t>
            </a:r>
            <a:r>
              <a:rPr lang="en-US" sz="3200" dirty="0"/>
              <a:t>—Slide 1</a:t>
            </a:r>
            <a:endParaRPr dirty="0"/>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a:bodyPr>
              <a:lstStyle/>
              <a:p>
                <a:pPr>
                  <a:defRPr sz="2800"/>
                </a:pPr>
                <a:r>
                  <a:rPr sz="2800" dirty="0"/>
                  <a:t>Each of the following equations in</a:t>
                </a:r>
                <a:r>
                  <a:rPr lang="en-US" sz="2800" dirty="0"/>
                  <a:t> </a:t>
                </a:r>
                <a:r>
                  <a:rPr lang="en-US" sz="2800" i="1" dirty="0"/>
                  <a:t>x</a:t>
                </a:r>
                <a:r>
                  <a:rPr sz="2800" dirty="0"/>
                  <a:t> and </a:t>
                </a:r>
                <a:r>
                  <a:rPr lang="en-US" sz="2800" i="1" dirty="0"/>
                  <a:t>y </a:t>
                </a:r>
                <a:r>
                  <a:rPr sz="2800" dirty="0"/>
                  <a:t>represents a function. Rewrite each one using function notation, and then evaluate each function at</a:t>
                </a:r>
                <a:r>
                  <a:rPr lang="en-US" sz="2800" dirty="0"/>
                  <a:t> </a:t>
                </a:r>
                <a:r>
                  <a:rPr lang="en-US" sz="2800" i="1" dirty="0"/>
                  <a:t>x</a:t>
                </a:r>
                <a:r>
                  <a:rPr lang="en-US" sz="2800" dirty="0"/>
                  <a:t> = −3</a:t>
                </a:r>
                <a:r>
                  <a:rPr sz="2800" dirty="0"/>
                  <a:t>.</a:t>
                </a:r>
              </a:p>
              <a:p>
                <a:pPr marL="514350" indent="-514350">
                  <a:buFont typeface="+mj-lt"/>
                  <a:buAutoNum type="alphaLcPeriod"/>
                  <a:defRPr sz="2800"/>
                </a:pPr>
                <a:r>
                  <a:rPr dirty="0"/>
                  <a:t>​</a:t>
                </a:r>
                <a14:m>
                  <m:oMath xmlns:m="http://schemas.openxmlformats.org/officeDocument/2006/math">
                    <m:r>
                      <a:rPr>
                        <a:latin typeface="Cambria Math" panose="02040503050406030204" pitchFamily="18" charset="0"/>
                      </a:rPr>
                      <m:t>𝑦</m:t>
                    </m:r>
                    <m:r>
                      <a:rPr>
                        <a:latin typeface="Cambria Math" panose="02040503050406030204" pitchFamily="18" charset="0"/>
                      </a:rPr>
                      <m:t>=</m:t>
                    </m:r>
                    <m:f>
                      <m:fPr>
                        <m:ctrlPr>
                          <a:rPr i="1">
                            <a:latin typeface="Cambria Math" panose="02040503050406030204" pitchFamily="18" charset="0"/>
                          </a:rPr>
                        </m:ctrlPr>
                      </m:fPr>
                      <m:num>
                        <m:r>
                          <a:rPr>
                            <a:latin typeface="Cambria Math" panose="02040503050406030204" pitchFamily="18" charset="0"/>
                          </a:rPr>
                          <m:t>3</m:t>
                        </m:r>
                      </m:num>
                      <m:den>
                        <m:r>
                          <a:rPr>
                            <a:latin typeface="Cambria Math" panose="02040503050406030204" pitchFamily="18" charset="0"/>
                          </a:rPr>
                          <m:t>𝑥</m:t>
                        </m:r>
                      </m:den>
                    </m:f>
                    <m:r>
                      <a:rPr>
                        <a:latin typeface="Cambria Math" panose="02040503050406030204" pitchFamily="18" charset="0"/>
                      </a:rPr>
                      <m:t>+2</m:t>
                    </m:r>
                  </m:oMath>
                </a14:m>
                <a:endParaRPr dirty="0"/>
              </a:p>
              <a:p>
                <a:pPr marL="514350" indent="-514350">
                  <a:buFont typeface="+mj-lt"/>
                  <a:buAutoNum type="alphaLcPeriod" startAt="2"/>
                  <a:defRPr sz="2800"/>
                </a:pPr>
                <a:r>
                  <a:rPr dirty="0"/>
                  <a:t>​</a:t>
                </a:r>
                <a14:m>
                  <m:oMath xmlns:m="http://schemas.openxmlformats.org/officeDocument/2006/math">
                    <m:r>
                      <a:rPr>
                        <a:latin typeface="Cambria Math" panose="02040503050406030204" pitchFamily="18" charset="0"/>
                      </a:rPr>
                      <m:t>7</m:t>
                    </m:r>
                    <m:r>
                      <a:rPr>
                        <a:latin typeface="Cambria Math" panose="02040503050406030204" pitchFamily="18" charset="0"/>
                      </a:rPr>
                      <m:t>𝑥</m:t>
                    </m:r>
                    <m:r>
                      <a:rPr>
                        <a:latin typeface="Cambria Math" panose="02040503050406030204" pitchFamily="18" charset="0"/>
                      </a:rPr>
                      <m:t>+3=2</m:t>
                    </m:r>
                    <m:r>
                      <a:rPr>
                        <a:latin typeface="Cambria Math" panose="02040503050406030204" pitchFamily="18" charset="0"/>
                      </a:rPr>
                      <m:t>𝑦</m:t>
                    </m:r>
                    <m:r>
                      <a:rPr>
                        <a:latin typeface="Cambria Math" panose="02040503050406030204" pitchFamily="18" charset="0"/>
                      </a:rPr>
                      <m:t>−1</m:t>
                    </m:r>
                  </m:oMath>
                </a14:m>
                <a:endParaRPr dirty="0"/>
              </a:p>
              <a:p>
                <a:pPr marL="514350" indent="-514350">
                  <a:buFont typeface="+mj-lt"/>
                  <a:buAutoNum type="alphaLcPeriod" startAt="3"/>
                  <a:defRPr sz="2800"/>
                </a:pPr>
                <a:r>
                  <a:rPr dirty="0"/>
                  <a:t>​</a:t>
                </a:r>
                <a14:m>
                  <m:oMath xmlns:m="http://schemas.openxmlformats.org/officeDocument/2006/math">
                    <m:r>
                      <a:rPr>
                        <a:latin typeface="Cambria Math" panose="02040503050406030204" pitchFamily="18" charset="0"/>
                      </a:rPr>
                      <m:t>𝑦</m:t>
                    </m:r>
                    <m:r>
                      <a:rPr>
                        <a:latin typeface="Cambria Math" panose="02040503050406030204" pitchFamily="18" charset="0"/>
                      </a:rPr>
                      <m:t>−5=</m:t>
                    </m:r>
                    <m:sSup>
                      <m:sSupPr>
                        <m:ctrlPr>
                          <a:rPr i="1">
                            <a:latin typeface="Cambria Math" panose="02040503050406030204" pitchFamily="18" charset="0"/>
                          </a:rPr>
                        </m:ctrlPr>
                      </m:sSupPr>
                      <m:e>
                        <m:r>
                          <a:rPr>
                            <a:latin typeface="Cambria Math" panose="02040503050406030204" pitchFamily="18" charset="0"/>
                          </a:rPr>
                          <m:t>𝑥</m:t>
                        </m:r>
                      </m:e>
                      <m:sup>
                        <m:r>
                          <a:rPr>
                            <a:latin typeface="Cambria Math" panose="02040503050406030204" pitchFamily="18" charset="0"/>
                          </a:rPr>
                          <m:t>2</m:t>
                        </m:r>
                      </m:sup>
                    </m:sSup>
                  </m:oMath>
                </a14:m>
                <a:endParaRPr dirty="0"/>
              </a:p>
              <a:p>
                <a:pPr marL="514350" indent="-514350">
                  <a:buFont typeface="+mj-lt"/>
                  <a:buAutoNum type="alphaLcPeriod" startAt="4"/>
                  <a:defRPr sz="2800"/>
                </a:pPr>
                <a:r>
                  <a:rPr dirty="0"/>
                  <a:t>​</a:t>
                </a:r>
                <a14:m>
                  <m:oMath xmlns:m="http://schemas.openxmlformats.org/officeDocument/2006/math">
                    <m:rad>
                      <m:radPr>
                        <m:degHide m:val="on"/>
                        <m:ctrlPr>
                          <a:rPr i="1">
                            <a:latin typeface="Cambria Math" panose="02040503050406030204" pitchFamily="18" charset="0"/>
                          </a:rPr>
                        </m:ctrlPr>
                      </m:radPr>
                      <m:deg/>
                      <m:e>
                        <m:r>
                          <a:rPr>
                            <a:latin typeface="Cambria Math" panose="02040503050406030204" pitchFamily="18" charset="0"/>
                          </a:rPr>
                          <m:t>1−</m:t>
                        </m:r>
                        <m:r>
                          <a:rPr>
                            <a:latin typeface="Cambria Math" panose="02040503050406030204" pitchFamily="18" charset="0"/>
                          </a:rPr>
                          <m:t>𝑥</m:t>
                        </m:r>
                      </m:e>
                    </m:rad>
                    <m:r>
                      <a:rPr>
                        <a:latin typeface="Cambria Math" panose="02040503050406030204" pitchFamily="18" charset="0"/>
                      </a:rPr>
                      <m:t>−2</m:t>
                    </m:r>
                    <m:r>
                      <a:rPr>
                        <a:latin typeface="Cambria Math" panose="02040503050406030204" pitchFamily="18" charset="0"/>
                      </a:rPr>
                      <m:t>𝑦</m:t>
                    </m:r>
                    <m:r>
                      <a:rPr>
                        <a:latin typeface="Cambria Math" panose="02040503050406030204" pitchFamily="18" charset="0"/>
                      </a:rPr>
                      <m:t>=6</m:t>
                    </m:r>
                  </m:oMath>
                </a14:m>
                <a:endParaRPr dirty="0"/>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556" t="-1227" r="-74"/>
                </a:stretch>
              </a:blipFill>
            </p:spPr>
            <p:txBody>
              <a:bodyPr/>
              <a:lstStyle/>
              <a:p>
                <a:r>
                  <a:rPr lang="en-US">
                    <a:noFill/>
                  </a:rPr>
                  <a:t> </a:t>
                </a:r>
              </a:p>
            </p:txBody>
          </p:sp>
        </mc:Fallback>
      </mc:AlternateContent>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a:t>
            </a:r>
            <a:r>
              <a:rPr lang="en-US" dirty="0"/>
              <a:t>7</a:t>
            </a:r>
            <a:r>
              <a:rPr dirty="0"/>
              <a:t>: Function Notation</a:t>
            </a:r>
            <a:r>
              <a:rPr lang="en-US" sz="3200" dirty="0"/>
              <a:t>—Slide 2</a:t>
            </a:r>
            <a:endParaRPr dirty="0"/>
          </a:p>
        </p:txBody>
      </p:sp>
      <p:sp>
        <p:nvSpPr>
          <p:cNvPr id="3" name="Text Placeholder 2"/>
          <p:cNvSpPr>
            <a:spLocks noGrp="1"/>
          </p:cNvSpPr>
          <p:nvPr>
            <p:ph type="body" sz="quarter" idx="10"/>
          </p:nvPr>
        </p:nvSpPr>
        <p:spPr/>
        <p:txBody>
          <a:bodyPr>
            <a:normAutofit/>
          </a:bodyPr>
          <a:lstStyle/>
          <a:p>
            <a:r>
              <a:rPr sz="2800" b="1"/>
              <a:t>Solution</a:t>
            </a:r>
          </a:p>
          <a:p>
            <a:pPr marL="514350" indent="-514350">
              <a:buFont typeface="+mj-lt"/>
              <a:buAutoNum type="alphaLcPeriod"/>
              <a:defRPr sz="2800"/>
            </a:pPr>
            <a:r>
              <a:t>​</a:t>
            </a:r>
          </a:p>
        </p:txBody>
      </p:sp>
      <mc:AlternateContent xmlns:mc="http://schemas.openxmlformats.org/markup-compatibility/2006">
        <mc:Choice xmlns:a14="http://schemas.microsoft.com/office/drawing/2010/main" Requires="a14">
          <p:graphicFrame>
            <p:nvGraphicFramePr>
              <p:cNvPr id="5" name="Table Placeholder 2">
                <a:extLst>
                  <a:ext uri="{FF2B5EF4-FFF2-40B4-BE49-F238E27FC236}">
                    <a16:creationId xmlns:a16="http://schemas.microsoft.com/office/drawing/2014/main" id="{6B6D8C23-9BC4-4863-BD10-619492B23976}"/>
                  </a:ext>
                </a:extLst>
              </p:cNvPr>
              <p:cNvGraphicFramePr>
                <a:graphicFrameLocks/>
              </p:cNvGraphicFramePr>
              <p:nvPr>
                <p:extLst>
                  <p:ext uri="{D42A27DB-BD31-4B8C-83A1-F6EECF244321}">
                    <p14:modId xmlns:p14="http://schemas.microsoft.com/office/powerpoint/2010/main" val="2109143046"/>
                  </p:ext>
                </p:extLst>
              </p:nvPr>
            </p:nvGraphicFramePr>
            <p:xfrm>
              <a:off x="838200" y="1371600"/>
              <a:ext cx="8077200" cy="2685654"/>
            </p:xfrm>
            <a:graphic>
              <a:graphicData uri="http://schemas.openxmlformats.org/drawingml/2006/table">
                <a:tbl>
                  <a:tblPr firstRow="1" bandRow="1">
                    <a:tableStyleId>{2D5ABB26-0587-4C30-8999-92F81FD0307C}</a:tableStyleId>
                  </a:tblPr>
                  <a:tblGrid>
                    <a:gridCol w="1066800">
                      <a:extLst>
                        <a:ext uri="{9D8B030D-6E8A-4147-A177-3AD203B41FA5}">
                          <a16:colId xmlns:a16="http://schemas.microsoft.com/office/drawing/2014/main" val="20000"/>
                        </a:ext>
                      </a:extLst>
                    </a:gridCol>
                    <a:gridCol w="2209800">
                      <a:extLst>
                        <a:ext uri="{9D8B030D-6E8A-4147-A177-3AD203B41FA5}">
                          <a16:colId xmlns:a16="http://schemas.microsoft.com/office/drawing/2014/main" val="20001"/>
                        </a:ext>
                      </a:extLst>
                    </a:gridCol>
                    <a:gridCol w="4800600">
                      <a:extLst>
                        <a:ext uri="{9D8B030D-6E8A-4147-A177-3AD203B41FA5}">
                          <a16:colId xmlns:a16="http://schemas.microsoft.com/office/drawing/2014/main" val="20002"/>
                        </a:ext>
                      </a:extLst>
                    </a:gridCol>
                  </a:tblGrid>
                  <a:tr h="894771">
                    <a:tc>
                      <a:txBody>
                        <a:bodyPr/>
                        <a:lstStyle/>
                        <a:p>
                          <a:pPr algn="l">
                            <a:defRPr sz="1800"/>
                          </a:pPr>
                          <a14:m>
                            <m:oMathPara xmlns:m="http://schemas.openxmlformats.org/officeDocument/2006/math">
                              <m:oMathParaPr>
                                <m:jc m:val="right"/>
                              </m:oMathParaPr>
                              <m:oMath xmlns:m="http://schemas.openxmlformats.org/officeDocument/2006/math">
                                <m:r>
                                  <a:rPr sz="2800">
                                    <a:latin typeface="Cambria Math"/>
                                  </a:rPr>
                                  <m:t>𝑦</m:t>
                                </m:r>
                              </m:oMath>
                            </m:oMathPara>
                          </a14:m>
                          <a:endParaRPr sz="2800" dirty="0"/>
                        </a:p>
                      </a:txBody>
                      <a:tcPr anchor="ctr"/>
                    </a:tc>
                    <a:tc>
                      <a:txBody>
                        <a:bodyPr/>
                        <a:lstStyle/>
                        <a:p>
                          <a:pPr algn="l">
                            <a:defRPr sz="1800"/>
                          </a:pPr>
                          <a:r>
                            <a:rPr sz="2800" dirty="0"/>
                            <a:t>​</a:t>
                          </a:r>
                          <a14:m>
                            <m:oMath xmlns:m="http://schemas.openxmlformats.org/officeDocument/2006/math">
                              <m:r>
                                <a:rPr sz="2800">
                                  <a:latin typeface="Cambria Math"/>
                                </a:rPr>
                                <m:t>=</m:t>
                              </m:r>
                              <m:f>
                                <m:fPr>
                                  <m:ctrlPr>
                                    <a:rPr sz="2800" i="1">
                                      <a:latin typeface="Cambria Math" panose="02040503050406030204" pitchFamily="18" charset="0"/>
                                    </a:rPr>
                                  </m:ctrlPr>
                                </m:fPr>
                                <m:num>
                                  <m:r>
                                    <a:rPr sz="2800">
                                      <a:latin typeface="Cambria Math"/>
                                    </a:rPr>
                                    <m:t>3</m:t>
                                  </m:r>
                                </m:num>
                                <m:den>
                                  <m:r>
                                    <a:rPr sz="2800">
                                      <a:latin typeface="Cambria Math"/>
                                    </a:rPr>
                                    <m:t>𝑥</m:t>
                                  </m:r>
                                </m:den>
                              </m:f>
                              <m:r>
                                <a:rPr sz="2800">
                                  <a:latin typeface="Cambria Math"/>
                                </a:rPr>
                                <m:t>+2</m:t>
                              </m:r>
                            </m:oMath>
                          </a14:m>
                          <a:endParaRPr sz="2800" dirty="0"/>
                        </a:p>
                      </a:txBody>
                      <a:tcPr anchor="ctr"/>
                    </a:tc>
                    <a:tc>
                      <a:txBody>
                        <a:bodyPr/>
                        <a:lstStyle/>
                        <a:p>
                          <a:pPr algn="l">
                            <a:defRPr sz="1100" b="1"/>
                          </a:pPr>
                          <a:r>
                            <a:rPr sz="2000" b="0" dirty="0"/>
                            <a:t>The equation is already solved for</a:t>
                          </a:r>
                          <a:r>
                            <a:rPr lang="en-US" sz="2000" b="0" dirty="0"/>
                            <a:t> </a:t>
                          </a:r>
                          <a:r>
                            <a:rPr lang="en-US" sz="2000" b="0" i="1" dirty="0"/>
                            <a:t>y</a:t>
                          </a:r>
                          <a:r>
                            <a:rPr sz="2000" b="0" dirty="0"/>
                            <a:t>.</a:t>
                          </a:r>
                        </a:p>
                      </a:txBody>
                      <a:tcPr anchor="ctr"/>
                    </a:tc>
                    <a:extLst>
                      <a:ext uri="{0D108BD9-81ED-4DB2-BD59-A6C34878D82A}">
                        <a16:rowId xmlns:a16="http://schemas.microsoft.com/office/drawing/2014/main" val="10000"/>
                      </a:ext>
                    </a:extLst>
                  </a:tr>
                  <a:tr h="894771">
                    <a:tc>
                      <a:txBody>
                        <a:bodyPr/>
                        <a:lstStyle/>
                        <a:p>
                          <a:pPr algn="r">
                            <a:defRPr sz="1800"/>
                          </a:pPr>
                          <a:r>
                            <a:rPr sz="2800" dirty="0"/>
                            <a:t>​</a:t>
                          </a:r>
                          <a14:m>
                            <m:oMath xmlns:m="http://schemas.openxmlformats.org/officeDocument/2006/math">
                              <m:r>
                                <a:rPr sz="2800">
                                  <a:latin typeface="Cambria Math"/>
                                </a:rPr>
                                <m:t>𝑓</m:t>
                              </m:r>
                              <m:r>
                                <a:rPr sz="2800">
                                  <a:latin typeface="Cambria Math"/>
                                </a:rPr>
                                <m:t>⁡</m:t>
                              </m:r>
                              <m:d>
                                <m:dPr>
                                  <m:ctrlPr>
                                    <a:rPr sz="2800" i="1">
                                      <a:latin typeface="Cambria Math" panose="02040503050406030204" pitchFamily="18" charset="0"/>
                                    </a:rPr>
                                  </m:ctrlPr>
                                </m:dPr>
                                <m:e>
                                  <m:r>
                                    <a:rPr sz="2800">
                                      <a:latin typeface="Cambria Math"/>
                                    </a:rPr>
                                    <m:t>𝑥</m:t>
                                  </m:r>
                                </m:e>
                              </m:d>
                            </m:oMath>
                          </a14:m>
                          <a:endParaRPr sz="2800" dirty="0"/>
                        </a:p>
                      </a:txBody>
                      <a:tcPr anchor="ctr"/>
                    </a:tc>
                    <a:tc>
                      <a:txBody>
                        <a:bodyPr/>
                        <a:lstStyle/>
                        <a:p>
                          <a:pPr algn="l">
                            <a:defRPr sz="1800"/>
                          </a:pPr>
                          <a:r>
                            <a:rPr sz="2800" dirty="0"/>
                            <a:t>​</a:t>
                          </a:r>
                          <a14:m>
                            <m:oMath xmlns:m="http://schemas.openxmlformats.org/officeDocument/2006/math">
                              <m:r>
                                <a:rPr sz="2800">
                                  <a:latin typeface="Cambria Math"/>
                                </a:rPr>
                                <m:t>=</m:t>
                              </m:r>
                              <m:f>
                                <m:fPr>
                                  <m:ctrlPr>
                                    <a:rPr sz="2800" i="1">
                                      <a:latin typeface="Cambria Math" panose="02040503050406030204" pitchFamily="18" charset="0"/>
                                    </a:rPr>
                                  </m:ctrlPr>
                                </m:fPr>
                                <m:num>
                                  <m:r>
                                    <a:rPr sz="2800">
                                      <a:latin typeface="Cambria Math"/>
                                    </a:rPr>
                                    <m:t>3</m:t>
                                  </m:r>
                                </m:num>
                                <m:den>
                                  <m:r>
                                    <a:rPr sz="2800">
                                      <a:latin typeface="Cambria Math"/>
                                    </a:rPr>
                                    <m:t>𝑥</m:t>
                                  </m:r>
                                </m:den>
                              </m:f>
                              <m:r>
                                <a:rPr sz="2800">
                                  <a:latin typeface="Cambria Math"/>
                                </a:rPr>
                                <m:t>+2</m:t>
                              </m:r>
                            </m:oMath>
                          </a14:m>
                          <a:endParaRPr sz="2800" dirty="0"/>
                        </a:p>
                      </a:txBody>
                      <a:tcPr anchor="ctr"/>
                    </a:tc>
                    <a:tc>
                      <a:txBody>
                        <a:bodyPr/>
                        <a:lstStyle/>
                        <a:p>
                          <a:pPr algn="l">
                            <a:defRPr sz="1100" b="1"/>
                          </a:pPr>
                          <a:r>
                            <a:rPr sz="2000" b="0" dirty="0"/>
                            <a:t>To write the function in function notation, replace</a:t>
                          </a:r>
                          <a:r>
                            <a:rPr lang="en-US" sz="2000" b="0" dirty="0"/>
                            <a:t> </a:t>
                          </a:r>
                          <a:r>
                            <a:rPr lang="en-US" sz="2000" b="0" i="1" dirty="0"/>
                            <a:t>y</a:t>
                          </a:r>
                          <a:r>
                            <a:rPr sz="2000" b="0" dirty="0"/>
                            <a:t> with</a:t>
                          </a:r>
                          <a:r>
                            <a:rPr lang="en-US" sz="2000" b="0" dirty="0"/>
                            <a:t> </a:t>
                          </a:r>
                          <a:r>
                            <a:rPr lang="en-US" sz="2000" b="0" i="1" dirty="0"/>
                            <a:t>f</a:t>
                          </a:r>
                          <a:r>
                            <a:rPr lang="en-US" sz="2000" b="0" i="0" dirty="0"/>
                            <a:t>(</a:t>
                          </a:r>
                          <a:r>
                            <a:rPr lang="en-US" sz="2000" b="0" i="1" dirty="0"/>
                            <a:t>x</a:t>
                          </a:r>
                          <a:r>
                            <a:rPr lang="en-US" sz="2000" b="0" i="0" dirty="0"/>
                            <a:t>)</a:t>
                          </a:r>
                          <a:r>
                            <a:rPr sz="2000" b="0" dirty="0"/>
                            <a:t>.</a:t>
                          </a:r>
                        </a:p>
                      </a:txBody>
                      <a:tcPr anchor="ctr"/>
                    </a:tc>
                    <a:extLst>
                      <a:ext uri="{0D108BD9-81ED-4DB2-BD59-A6C34878D82A}">
                        <a16:rowId xmlns:a16="http://schemas.microsoft.com/office/drawing/2014/main" val="10001"/>
                      </a:ext>
                    </a:extLst>
                  </a:tr>
                  <a:tr h="896112">
                    <a:tc>
                      <a:txBody>
                        <a:bodyPr/>
                        <a:lstStyle/>
                        <a:p>
                          <a:pPr algn="l">
                            <a:defRPr sz="1800"/>
                          </a:pPr>
                          <a14:m>
                            <m:oMathPara xmlns:m="http://schemas.openxmlformats.org/officeDocument/2006/math">
                              <m:oMathParaPr>
                                <m:jc m:val="right"/>
                              </m:oMathParaPr>
                              <m:oMath xmlns:m="http://schemas.openxmlformats.org/officeDocument/2006/math">
                                <m:r>
                                  <a:rPr sz="2800">
                                    <a:latin typeface="Cambria Math"/>
                                  </a:rPr>
                                  <m:t>𝑓</m:t>
                                </m:r>
                                <m:r>
                                  <a:rPr sz="2800">
                                    <a:latin typeface="Cambria Math"/>
                                  </a:rPr>
                                  <m:t>⁡</m:t>
                                </m:r>
                                <m:d>
                                  <m:dPr>
                                    <m:ctrlPr>
                                      <a:rPr sz="2800" i="1">
                                        <a:latin typeface="Cambria Math" panose="02040503050406030204" pitchFamily="18" charset="0"/>
                                      </a:rPr>
                                    </m:ctrlPr>
                                  </m:dPr>
                                  <m:e>
                                    <m:r>
                                      <a:rPr sz="2800">
                                        <a:latin typeface="Cambria Math"/>
                                      </a:rPr>
                                      <m:t>−3</m:t>
                                    </m:r>
                                  </m:e>
                                </m:d>
                              </m:oMath>
                            </m:oMathPara>
                          </a14:m>
                          <a:endParaRPr sz="2800" dirty="0"/>
                        </a:p>
                      </a:txBody>
                      <a:tcPr anchor="ctr"/>
                    </a:tc>
                    <a:tc>
                      <a:txBody>
                        <a:bodyPr/>
                        <a:lstStyle/>
                        <a:p>
                          <a:pPr algn="l">
                            <a:defRPr sz="1800"/>
                          </a:pPr>
                          <a:r>
                            <a:rPr sz="2800" dirty="0"/>
                            <a:t>​</a:t>
                          </a:r>
                          <a14:m>
                            <m:oMath xmlns:m="http://schemas.openxmlformats.org/officeDocument/2006/math">
                              <m:r>
                                <a:rPr sz="2800">
                                  <a:latin typeface="Cambria Math"/>
                                </a:rPr>
                                <m:t>=</m:t>
                              </m:r>
                              <m:f>
                                <m:fPr>
                                  <m:ctrlPr>
                                    <a:rPr sz="2800" i="1">
                                      <a:latin typeface="Cambria Math" panose="02040503050406030204" pitchFamily="18" charset="0"/>
                                    </a:rPr>
                                  </m:ctrlPr>
                                </m:fPr>
                                <m:num>
                                  <m:r>
                                    <a:rPr sz="2800">
                                      <a:latin typeface="Cambria Math"/>
                                    </a:rPr>
                                    <m:t>3</m:t>
                                  </m:r>
                                </m:num>
                                <m:den>
                                  <m:r>
                                    <a:rPr sz="2800">
                                      <a:latin typeface="Cambria Math"/>
                                    </a:rPr>
                                    <m:t>−3</m:t>
                                  </m:r>
                                </m:den>
                              </m:f>
                              <m:r>
                                <a:rPr sz="2800">
                                  <a:latin typeface="Cambria Math"/>
                                </a:rPr>
                                <m:t>+2=1</m:t>
                              </m:r>
                            </m:oMath>
                          </a14:m>
                          <a:endParaRPr sz="2800" dirty="0"/>
                        </a:p>
                      </a:txBody>
                      <a:tcPr anchor="ctr"/>
                    </a:tc>
                    <a:tc>
                      <a:txBody>
                        <a:bodyPr/>
                        <a:lstStyle/>
                        <a:p>
                          <a:pPr algn="l">
                            <a:defRPr sz="1100" b="1"/>
                          </a:pPr>
                          <a:r>
                            <a:rPr sz="2000" b="0" dirty="0"/>
                            <a:t>Substitute</a:t>
                          </a:r>
                          <a:r>
                            <a:rPr lang="en-US" sz="2000" b="0" dirty="0"/>
                            <a:t> </a:t>
                          </a:r>
                          <a:r>
                            <a:rPr lang="en-US" sz="2000" b="0" i="1" dirty="0"/>
                            <a:t>x</a:t>
                          </a:r>
                          <a:r>
                            <a:rPr lang="en-US" sz="2000" b="0" dirty="0"/>
                            <a:t> = −3</a:t>
                          </a:r>
                          <a:r>
                            <a:rPr sz="2000" b="0" dirty="0"/>
                            <a:t> and evaluate. This means the point </a:t>
                          </a:r>
                          <a:r>
                            <a:rPr lang="en-US" sz="2000" b="0" dirty="0"/>
                            <a:t>(−3, 1)</a:t>
                          </a:r>
                          <a:r>
                            <a:rPr sz="2000" b="0" dirty="0"/>
                            <a:t> is on the graph of</a:t>
                          </a:r>
                          <a:r>
                            <a:rPr lang="en-US" sz="2000" b="0" dirty="0"/>
                            <a:t> </a:t>
                          </a:r>
                          <a:r>
                            <a:rPr lang="en-US" sz="2000" b="0" i="1" dirty="0"/>
                            <a:t>f</a:t>
                          </a:r>
                          <a:r>
                            <a:rPr sz="2000" b="0" dirty="0"/>
                            <a:t>.</a:t>
                          </a:r>
                        </a:p>
                      </a:txBody>
                      <a:tcPr anchor="ctr"/>
                    </a:tc>
                    <a:extLst>
                      <a:ext uri="{0D108BD9-81ED-4DB2-BD59-A6C34878D82A}">
                        <a16:rowId xmlns:a16="http://schemas.microsoft.com/office/drawing/2014/main" val="10002"/>
                      </a:ext>
                    </a:extLst>
                  </a:tr>
                </a:tbl>
              </a:graphicData>
            </a:graphic>
          </p:graphicFrame>
        </mc:Choice>
        <mc:Fallback>
          <p:graphicFrame>
            <p:nvGraphicFramePr>
              <p:cNvPr id="5" name="Table Placeholder 2">
                <a:extLst>
                  <a:ext uri="{FF2B5EF4-FFF2-40B4-BE49-F238E27FC236}">
                    <a16:creationId xmlns:a16="http://schemas.microsoft.com/office/drawing/2014/main" id="{6B6D8C23-9BC4-4863-BD10-619492B23976}"/>
                  </a:ext>
                </a:extLst>
              </p:cNvPr>
              <p:cNvGraphicFramePr>
                <a:graphicFrameLocks/>
              </p:cNvGraphicFramePr>
              <p:nvPr>
                <p:extLst>
                  <p:ext uri="{D42A27DB-BD31-4B8C-83A1-F6EECF244321}">
                    <p14:modId xmlns:p14="http://schemas.microsoft.com/office/powerpoint/2010/main" val="2109143046"/>
                  </p:ext>
                </p:extLst>
              </p:nvPr>
            </p:nvGraphicFramePr>
            <p:xfrm>
              <a:off x="838200" y="1371600"/>
              <a:ext cx="8077200" cy="2685654"/>
            </p:xfrm>
            <a:graphic>
              <a:graphicData uri="http://schemas.openxmlformats.org/drawingml/2006/table">
                <a:tbl>
                  <a:tblPr firstRow="1" bandRow="1">
                    <a:tableStyleId>{2D5ABB26-0587-4C30-8999-92F81FD0307C}</a:tableStyleId>
                  </a:tblPr>
                  <a:tblGrid>
                    <a:gridCol w="1066800">
                      <a:extLst>
                        <a:ext uri="{9D8B030D-6E8A-4147-A177-3AD203B41FA5}">
                          <a16:colId xmlns:a16="http://schemas.microsoft.com/office/drawing/2014/main" val="20000"/>
                        </a:ext>
                      </a:extLst>
                    </a:gridCol>
                    <a:gridCol w="2209800">
                      <a:extLst>
                        <a:ext uri="{9D8B030D-6E8A-4147-A177-3AD203B41FA5}">
                          <a16:colId xmlns:a16="http://schemas.microsoft.com/office/drawing/2014/main" val="20001"/>
                        </a:ext>
                      </a:extLst>
                    </a:gridCol>
                    <a:gridCol w="4800600">
                      <a:extLst>
                        <a:ext uri="{9D8B030D-6E8A-4147-A177-3AD203B41FA5}">
                          <a16:colId xmlns:a16="http://schemas.microsoft.com/office/drawing/2014/main" val="20002"/>
                        </a:ext>
                      </a:extLst>
                    </a:gridCol>
                  </a:tblGrid>
                  <a:tr h="894771">
                    <a:tc>
                      <a:txBody>
                        <a:bodyPr/>
                        <a:lstStyle/>
                        <a:p>
                          <a:endParaRPr lang="en-US"/>
                        </a:p>
                      </a:txBody>
                      <a:tcPr anchor="ctr">
                        <a:blipFill>
                          <a:blip r:embed="rId2"/>
                          <a:stretch>
                            <a:fillRect r="-657714" b="-201361"/>
                          </a:stretch>
                        </a:blipFill>
                      </a:tcPr>
                    </a:tc>
                    <a:tc>
                      <a:txBody>
                        <a:bodyPr/>
                        <a:lstStyle/>
                        <a:p>
                          <a:endParaRPr lang="en-US"/>
                        </a:p>
                      </a:txBody>
                      <a:tcPr anchor="ctr">
                        <a:blipFill>
                          <a:blip r:embed="rId2"/>
                          <a:stretch>
                            <a:fillRect l="-48209" r="-217080" b="-201361"/>
                          </a:stretch>
                        </a:blipFill>
                      </a:tcPr>
                    </a:tc>
                    <a:tc>
                      <a:txBody>
                        <a:bodyPr/>
                        <a:lstStyle/>
                        <a:p>
                          <a:pPr algn="l">
                            <a:defRPr sz="1100" b="1"/>
                          </a:pPr>
                          <a:r>
                            <a:rPr sz="2000" b="0" dirty="0"/>
                            <a:t>The equation is already solved for</a:t>
                          </a:r>
                          <a:r>
                            <a:rPr lang="en-US" sz="2000" b="0" dirty="0"/>
                            <a:t> </a:t>
                          </a:r>
                          <a:r>
                            <a:rPr lang="en-US" sz="2000" b="0" i="1" dirty="0"/>
                            <a:t>y</a:t>
                          </a:r>
                          <a:r>
                            <a:rPr sz="2000" b="0" dirty="0"/>
                            <a:t>.</a:t>
                          </a:r>
                        </a:p>
                      </a:txBody>
                      <a:tcPr anchor="ctr"/>
                    </a:tc>
                    <a:extLst>
                      <a:ext uri="{0D108BD9-81ED-4DB2-BD59-A6C34878D82A}">
                        <a16:rowId xmlns:a16="http://schemas.microsoft.com/office/drawing/2014/main" val="10000"/>
                      </a:ext>
                    </a:extLst>
                  </a:tr>
                  <a:tr h="894771">
                    <a:tc>
                      <a:txBody>
                        <a:bodyPr/>
                        <a:lstStyle/>
                        <a:p>
                          <a:endParaRPr lang="en-US"/>
                        </a:p>
                      </a:txBody>
                      <a:tcPr anchor="ctr">
                        <a:blipFill>
                          <a:blip r:embed="rId2"/>
                          <a:stretch>
                            <a:fillRect t="-100000" r="-657714" b="-101361"/>
                          </a:stretch>
                        </a:blipFill>
                      </a:tcPr>
                    </a:tc>
                    <a:tc>
                      <a:txBody>
                        <a:bodyPr/>
                        <a:lstStyle/>
                        <a:p>
                          <a:endParaRPr lang="en-US"/>
                        </a:p>
                      </a:txBody>
                      <a:tcPr anchor="ctr">
                        <a:blipFill>
                          <a:blip r:embed="rId2"/>
                          <a:stretch>
                            <a:fillRect l="-48209" t="-100000" r="-217080" b="-101361"/>
                          </a:stretch>
                        </a:blipFill>
                      </a:tcPr>
                    </a:tc>
                    <a:tc>
                      <a:txBody>
                        <a:bodyPr/>
                        <a:lstStyle/>
                        <a:p>
                          <a:pPr algn="l">
                            <a:defRPr sz="1100" b="1"/>
                          </a:pPr>
                          <a:r>
                            <a:rPr sz="2000" b="0" dirty="0"/>
                            <a:t>To write the function in function notation, replace</a:t>
                          </a:r>
                          <a:r>
                            <a:rPr lang="en-US" sz="2000" b="0" dirty="0"/>
                            <a:t> </a:t>
                          </a:r>
                          <a:r>
                            <a:rPr lang="en-US" sz="2000" b="0" i="1" dirty="0"/>
                            <a:t>y</a:t>
                          </a:r>
                          <a:r>
                            <a:rPr sz="2000" b="0" dirty="0"/>
                            <a:t> with</a:t>
                          </a:r>
                          <a:r>
                            <a:rPr lang="en-US" sz="2000" b="0" dirty="0"/>
                            <a:t> </a:t>
                          </a:r>
                          <a:r>
                            <a:rPr lang="en-US" sz="2000" b="0" i="1" dirty="0"/>
                            <a:t>f</a:t>
                          </a:r>
                          <a:r>
                            <a:rPr lang="en-US" sz="2000" b="0" i="0" dirty="0"/>
                            <a:t>(</a:t>
                          </a:r>
                          <a:r>
                            <a:rPr lang="en-US" sz="2000" b="0" i="1" dirty="0"/>
                            <a:t>x</a:t>
                          </a:r>
                          <a:r>
                            <a:rPr lang="en-US" sz="2000" b="0" i="0" dirty="0"/>
                            <a:t>)</a:t>
                          </a:r>
                          <a:r>
                            <a:rPr sz="2000" b="0" dirty="0"/>
                            <a:t>.</a:t>
                          </a:r>
                        </a:p>
                      </a:txBody>
                      <a:tcPr anchor="ctr"/>
                    </a:tc>
                    <a:extLst>
                      <a:ext uri="{0D108BD9-81ED-4DB2-BD59-A6C34878D82A}">
                        <a16:rowId xmlns:a16="http://schemas.microsoft.com/office/drawing/2014/main" val="10001"/>
                      </a:ext>
                    </a:extLst>
                  </a:tr>
                  <a:tr h="896112">
                    <a:tc>
                      <a:txBody>
                        <a:bodyPr/>
                        <a:lstStyle/>
                        <a:p>
                          <a:endParaRPr lang="en-US"/>
                        </a:p>
                      </a:txBody>
                      <a:tcPr anchor="ctr">
                        <a:blipFill>
                          <a:blip r:embed="rId2"/>
                          <a:stretch>
                            <a:fillRect t="-200000" r="-657714" b="-1361"/>
                          </a:stretch>
                        </a:blipFill>
                      </a:tcPr>
                    </a:tc>
                    <a:tc>
                      <a:txBody>
                        <a:bodyPr/>
                        <a:lstStyle/>
                        <a:p>
                          <a:endParaRPr lang="en-US"/>
                        </a:p>
                      </a:txBody>
                      <a:tcPr anchor="ctr">
                        <a:blipFill>
                          <a:blip r:embed="rId2"/>
                          <a:stretch>
                            <a:fillRect l="-48209" t="-200000" r="-217080" b="-1361"/>
                          </a:stretch>
                        </a:blipFill>
                      </a:tcPr>
                    </a:tc>
                    <a:tc>
                      <a:txBody>
                        <a:bodyPr/>
                        <a:lstStyle/>
                        <a:p>
                          <a:pPr algn="l">
                            <a:defRPr sz="1100" b="1"/>
                          </a:pPr>
                          <a:r>
                            <a:rPr sz="2000" b="0" dirty="0"/>
                            <a:t>Substitute</a:t>
                          </a:r>
                          <a:r>
                            <a:rPr lang="en-US" sz="2000" b="0" dirty="0"/>
                            <a:t> </a:t>
                          </a:r>
                          <a:r>
                            <a:rPr lang="en-US" sz="2000" b="0" i="1" dirty="0"/>
                            <a:t>x</a:t>
                          </a:r>
                          <a:r>
                            <a:rPr lang="en-US" sz="2000" b="0" dirty="0"/>
                            <a:t> = −3</a:t>
                          </a:r>
                          <a:r>
                            <a:rPr sz="2000" b="0" dirty="0"/>
                            <a:t> and evaluate. This means the point </a:t>
                          </a:r>
                          <a:r>
                            <a:rPr lang="en-US" sz="2000" b="0" dirty="0"/>
                            <a:t>(−3, 1)</a:t>
                          </a:r>
                          <a:r>
                            <a:rPr sz="2000" b="0" dirty="0"/>
                            <a:t> is on the graph of</a:t>
                          </a:r>
                          <a:r>
                            <a:rPr lang="en-US" sz="2000" b="0" dirty="0"/>
                            <a:t> </a:t>
                          </a:r>
                          <a:r>
                            <a:rPr lang="en-US" sz="2000" b="0" i="1" dirty="0"/>
                            <a:t>f</a:t>
                          </a:r>
                          <a:r>
                            <a:rPr sz="2000" b="0" dirty="0"/>
                            <a:t>.</a:t>
                          </a:r>
                        </a:p>
                      </a:txBody>
                      <a:tcPr anchor="ctr"/>
                    </a:tc>
                    <a:extLst>
                      <a:ext uri="{0D108BD9-81ED-4DB2-BD59-A6C34878D82A}">
                        <a16:rowId xmlns:a16="http://schemas.microsoft.com/office/drawing/2014/main" val="10002"/>
                      </a:ext>
                    </a:extLst>
                  </a:tr>
                </a:tbl>
              </a:graphicData>
            </a:graphic>
          </p:graphicFrame>
        </mc:Fallback>
      </mc:AlternateContent>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a:t>
            </a:r>
            <a:r>
              <a:rPr lang="en-US" dirty="0"/>
              <a:t>7</a:t>
            </a:r>
            <a:r>
              <a:rPr dirty="0"/>
              <a:t>: Function Notation</a:t>
            </a:r>
            <a:r>
              <a:rPr lang="en-US" sz="3200" dirty="0"/>
              <a:t>—Slide 3</a:t>
            </a:r>
            <a:endParaRPr dirty="0"/>
          </a:p>
        </p:txBody>
      </p:sp>
      <p:sp>
        <p:nvSpPr>
          <p:cNvPr id="3" name="Text Placeholder 2"/>
          <p:cNvSpPr>
            <a:spLocks noGrp="1"/>
          </p:cNvSpPr>
          <p:nvPr>
            <p:ph type="body" sz="quarter" idx="10"/>
          </p:nvPr>
        </p:nvSpPr>
        <p:spPr/>
        <p:txBody>
          <a:bodyPr/>
          <a:lstStyle/>
          <a:p>
            <a:pPr marL="514350" indent="-514350">
              <a:buFont typeface="+mj-lt"/>
              <a:buAutoNum type="alphaLcPeriod" startAt="2"/>
              <a:defRPr sz="2800"/>
            </a:pPr>
            <a:r>
              <a:t>​</a:t>
            </a:r>
          </a:p>
        </p:txBody>
      </p:sp>
      <mc:AlternateContent xmlns:mc="http://schemas.openxmlformats.org/markup-compatibility/2006" xmlns:a14="http://schemas.microsoft.com/office/drawing/2010/main">
        <mc:Choice Requires="a14">
          <p:graphicFrame>
            <p:nvGraphicFramePr>
              <p:cNvPr id="4" name="Table Placeholder 2">
                <a:extLst>
                  <a:ext uri="{FF2B5EF4-FFF2-40B4-BE49-F238E27FC236}">
                    <a16:creationId xmlns:a16="http://schemas.microsoft.com/office/drawing/2014/main" id="{D9B54208-05C3-4CC7-91BB-A70B99273291}"/>
                  </a:ext>
                </a:extLst>
              </p:cNvPr>
              <p:cNvGraphicFramePr>
                <a:graphicFrameLocks/>
              </p:cNvGraphicFramePr>
              <p:nvPr>
                <p:extLst>
                  <p:ext uri="{D42A27DB-BD31-4B8C-83A1-F6EECF244321}">
                    <p14:modId xmlns:p14="http://schemas.microsoft.com/office/powerpoint/2010/main" val="4280298462"/>
                  </p:ext>
                </p:extLst>
              </p:nvPr>
            </p:nvGraphicFramePr>
            <p:xfrm>
              <a:off x="838200" y="1057656"/>
              <a:ext cx="7888224" cy="3949828"/>
            </p:xfrm>
            <a:graphic>
              <a:graphicData uri="http://schemas.openxmlformats.org/drawingml/2006/table">
                <a:tbl>
                  <a:tblPr firstRow="1" bandRow="1">
                    <a:tableStyleId>{2D5ABB26-0587-4C30-8999-92F81FD0307C}</a:tableStyleId>
                  </a:tblPr>
                  <a:tblGrid>
                    <a:gridCol w="1385054">
                      <a:extLst>
                        <a:ext uri="{9D8B030D-6E8A-4147-A177-3AD203B41FA5}">
                          <a16:colId xmlns:a16="http://schemas.microsoft.com/office/drawing/2014/main" val="20000"/>
                        </a:ext>
                      </a:extLst>
                    </a:gridCol>
                    <a:gridCol w="3063892">
                      <a:extLst>
                        <a:ext uri="{9D8B030D-6E8A-4147-A177-3AD203B41FA5}">
                          <a16:colId xmlns:a16="http://schemas.microsoft.com/office/drawing/2014/main" val="20001"/>
                        </a:ext>
                      </a:extLst>
                    </a:gridCol>
                    <a:gridCol w="3439278">
                      <a:extLst>
                        <a:ext uri="{9D8B030D-6E8A-4147-A177-3AD203B41FA5}">
                          <a16:colId xmlns:a16="http://schemas.microsoft.com/office/drawing/2014/main" val="20002"/>
                        </a:ext>
                      </a:extLst>
                    </a:gridCol>
                  </a:tblGrid>
                  <a:tr h="370840">
                    <a:tc>
                      <a:txBody>
                        <a:bodyPr/>
                        <a:lstStyle/>
                        <a:p>
                          <a:pPr algn="r">
                            <a:defRPr sz="1800"/>
                          </a:pPr>
                          <a:r>
                            <a:rPr sz="2600" dirty="0"/>
                            <a:t>​</a:t>
                          </a:r>
                          <a14:m>
                            <m:oMath xmlns:m="http://schemas.openxmlformats.org/officeDocument/2006/math">
                              <m:r>
                                <a:rPr sz="2600">
                                  <a:latin typeface="Cambria Math"/>
                                </a:rPr>
                                <m:t>7</m:t>
                              </m:r>
                              <m:r>
                                <a:rPr sz="2600">
                                  <a:latin typeface="Cambria Math"/>
                                </a:rPr>
                                <m:t>𝑥</m:t>
                              </m:r>
                              <m:r>
                                <a:rPr sz="2600">
                                  <a:latin typeface="Cambria Math"/>
                                </a:rPr>
                                <m:t>+3</m:t>
                              </m:r>
                            </m:oMath>
                          </a14:m>
                          <a:endParaRPr sz="2600" dirty="0"/>
                        </a:p>
                      </a:txBody>
                      <a:tcPr anchor="ctr"/>
                    </a:tc>
                    <a:tc>
                      <a:txBody>
                        <a:bodyPr/>
                        <a:lstStyle/>
                        <a:p>
                          <a:pPr algn="l">
                            <a:defRPr sz="1800"/>
                          </a:pPr>
                          <a:r>
                            <a:rPr sz="2600" dirty="0"/>
                            <a:t>​</a:t>
                          </a:r>
                          <a14:m>
                            <m:oMath xmlns:m="http://schemas.openxmlformats.org/officeDocument/2006/math">
                              <m:r>
                                <a:rPr sz="2600">
                                  <a:latin typeface="Cambria Math"/>
                                </a:rPr>
                                <m:t>=2</m:t>
                              </m:r>
                              <m:r>
                                <a:rPr sz="2600">
                                  <a:latin typeface="Cambria Math"/>
                                </a:rPr>
                                <m:t>𝑦</m:t>
                              </m:r>
                              <m:r>
                                <a:rPr sz="2600">
                                  <a:latin typeface="Cambria Math"/>
                                </a:rPr>
                                <m:t>−1</m:t>
                              </m:r>
                            </m:oMath>
                          </a14:m>
                          <a:endParaRPr sz="2600" dirty="0"/>
                        </a:p>
                      </a:txBody>
                      <a:tcPr anchor="ctr"/>
                    </a:tc>
                    <a:tc rowSpan="2">
                      <a:txBody>
                        <a:bodyPr/>
                        <a:lstStyle/>
                        <a:p>
                          <a:pPr algn="l">
                            <a:defRPr sz="1100" b="1"/>
                          </a:pPr>
                          <a:r>
                            <a:rPr sz="2000" b="0" dirty="0"/>
                            <a:t>The first step is to solve the equation for the dependent variable</a:t>
                          </a:r>
                          <a:r>
                            <a:rPr lang="en-US" sz="2000" b="0" dirty="0"/>
                            <a:t> </a:t>
                          </a:r>
                          <a:r>
                            <a:rPr lang="en-US" sz="2000" b="0" i="1" dirty="0"/>
                            <a:t>y</a:t>
                          </a:r>
                          <a:r>
                            <a:rPr sz="2000" b="0" dirty="0"/>
                            <a:t>.</a:t>
                          </a:r>
                        </a:p>
                      </a:txBody>
                      <a:tcPr/>
                    </a:tc>
                    <a:extLst>
                      <a:ext uri="{0D108BD9-81ED-4DB2-BD59-A6C34878D82A}">
                        <a16:rowId xmlns:a16="http://schemas.microsoft.com/office/drawing/2014/main" val="10000"/>
                      </a:ext>
                    </a:extLst>
                  </a:tr>
                  <a:tr h="370840">
                    <a:tc>
                      <a:txBody>
                        <a:bodyPr/>
                        <a:lstStyle/>
                        <a:p>
                          <a:pPr algn="r">
                            <a:defRPr sz="1800"/>
                          </a:pPr>
                          <a:r>
                            <a:rPr sz="2600" dirty="0"/>
                            <a:t>​</a:t>
                          </a:r>
                          <a14:m>
                            <m:oMath xmlns:m="http://schemas.openxmlformats.org/officeDocument/2006/math">
                              <m:r>
                                <a:rPr sz="2600">
                                  <a:latin typeface="Cambria Math"/>
                                </a:rPr>
                                <m:t>7</m:t>
                              </m:r>
                              <m:r>
                                <a:rPr sz="2600">
                                  <a:latin typeface="Cambria Math"/>
                                </a:rPr>
                                <m:t>𝑥</m:t>
                              </m:r>
                              <m:r>
                                <a:rPr sz="2600">
                                  <a:latin typeface="Cambria Math"/>
                                </a:rPr>
                                <m:t>−2</m:t>
                              </m:r>
                              <m:r>
                                <a:rPr sz="2600">
                                  <a:latin typeface="Cambria Math"/>
                                </a:rPr>
                                <m:t>𝑦</m:t>
                              </m:r>
                            </m:oMath>
                          </a14:m>
                          <a:endParaRPr sz="2600" dirty="0"/>
                        </a:p>
                      </a:txBody>
                      <a:tcPr anchor="ctr"/>
                    </a:tc>
                    <a:tc>
                      <a:txBody>
                        <a:bodyPr/>
                        <a:lstStyle/>
                        <a:p>
                          <a:pPr algn="l">
                            <a:defRPr sz="1800"/>
                          </a:pPr>
                          <a:r>
                            <a:rPr sz="2600" dirty="0"/>
                            <a:t>​</a:t>
                          </a:r>
                          <a14:m>
                            <m:oMath xmlns:m="http://schemas.openxmlformats.org/officeDocument/2006/math">
                              <m:r>
                                <a:rPr sz="2600">
                                  <a:latin typeface="Cambria Math"/>
                                </a:rPr>
                                <m:t>=−4</m:t>
                              </m:r>
                            </m:oMath>
                          </a14:m>
                          <a:endParaRPr sz="2600" dirty="0"/>
                        </a:p>
                      </a:txBody>
                      <a:tcPr anchor="ctr"/>
                    </a:tc>
                    <a:tc vMerge="1">
                      <a:txBody>
                        <a:bodyPr/>
                        <a:lstStyle/>
                        <a:p>
                          <a:pPr algn="l"/>
                          <a:endParaRPr sz="3200" b="0" dirty="0"/>
                        </a:p>
                      </a:txBody>
                      <a:tcPr/>
                    </a:tc>
                    <a:extLst>
                      <a:ext uri="{0D108BD9-81ED-4DB2-BD59-A6C34878D82A}">
                        <a16:rowId xmlns:a16="http://schemas.microsoft.com/office/drawing/2014/main" val="10001"/>
                      </a:ext>
                    </a:extLst>
                  </a:tr>
                  <a:tr h="334645">
                    <a:tc>
                      <a:txBody>
                        <a:bodyPr/>
                        <a:lstStyle/>
                        <a:p>
                          <a:pPr algn="r">
                            <a:defRPr sz="1800"/>
                          </a:pPr>
                          <a:r>
                            <a:rPr sz="2600" dirty="0"/>
                            <a:t>​</a:t>
                          </a:r>
                          <a14:m>
                            <m:oMath xmlns:m="http://schemas.openxmlformats.org/officeDocument/2006/math">
                              <m:r>
                                <a:rPr sz="2600">
                                  <a:latin typeface="Cambria Math"/>
                                </a:rPr>
                                <m:t>−2</m:t>
                              </m:r>
                              <m:r>
                                <a:rPr sz="2600">
                                  <a:latin typeface="Cambria Math"/>
                                </a:rPr>
                                <m:t>𝑦</m:t>
                              </m:r>
                            </m:oMath>
                          </a14:m>
                          <a:endParaRPr sz="2600" dirty="0"/>
                        </a:p>
                      </a:txBody>
                      <a:tcPr anchor="ctr"/>
                    </a:tc>
                    <a:tc>
                      <a:txBody>
                        <a:bodyPr/>
                        <a:lstStyle/>
                        <a:p>
                          <a:pPr algn="l">
                            <a:defRPr sz="1800"/>
                          </a:pPr>
                          <a:r>
                            <a:rPr sz="2600" dirty="0"/>
                            <a:t>​</a:t>
                          </a:r>
                          <a14:m>
                            <m:oMath xmlns:m="http://schemas.openxmlformats.org/officeDocument/2006/math">
                              <m:r>
                                <a:rPr sz="2600">
                                  <a:latin typeface="Cambria Math"/>
                                </a:rPr>
                                <m:t>=−7</m:t>
                              </m:r>
                              <m:r>
                                <a:rPr sz="2600">
                                  <a:latin typeface="Cambria Math"/>
                                </a:rPr>
                                <m:t>𝑥</m:t>
                              </m:r>
                              <m:r>
                                <a:rPr sz="2600">
                                  <a:latin typeface="Cambria Math"/>
                                </a:rPr>
                                <m:t>−4</m:t>
                              </m:r>
                            </m:oMath>
                          </a14:m>
                          <a:endParaRPr sz="2600" dirty="0"/>
                        </a:p>
                      </a:txBody>
                      <a:tcPr anchor="ctr"/>
                    </a:tc>
                    <a:tc rowSpan="3">
                      <a:txBody>
                        <a:bodyPr/>
                        <a:lstStyle/>
                        <a:p>
                          <a:pPr algn="l">
                            <a:defRPr sz="1100" b="1"/>
                          </a:pPr>
                          <a:r>
                            <a:rPr sz="2000" b="0" dirty="0"/>
                            <a:t>We can name the function anything at all. Typical names of functions are</a:t>
                          </a:r>
                          <a:r>
                            <a:rPr lang="en-US" sz="2000" b="0" dirty="0"/>
                            <a:t> </a:t>
                          </a:r>
                          <a:r>
                            <a:rPr lang="en-US" sz="2000" b="0" i="1" dirty="0"/>
                            <a:t>f</a:t>
                          </a:r>
                          <a:r>
                            <a:rPr lang="en-US" sz="2000" b="0" dirty="0"/>
                            <a:t>, </a:t>
                          </a:r>
                          <a:r>
                            <a:rPr lang="en-US" sz="2000" b="0" i="1" dirty="0"/>
                            <a:t>g</a:t>
                          </a:r>
                          <a:r>
                            <a:rPr lang="en-US" sz="2000" b="0" dirty="0"/>
                            <a:t>, </a:t>
                          </a:r>
                          <a:r>
                            <a:rPr lang="en-US" sz="2000" b="0" i="1" dirty="0"/>
                            <a:t>h</a:t>
                          </a:r>
                          <a:r>
                            <a:rPr lang="en-US" sz="2000" b="0" dirty="0"/>
                            <a:t>,</a:t>
                          </a:r>
                          <a:r>
                            <a:rPr sz="2000" b="0" dirty="0"/>
                            <a:t> etc. We will use</a:t>
                          </a:r>
                          <a:r>
                            <a:rPr lang="en-US" sz="2000" b="0" dirty="0"/>
                            <a:t> </a:t>
                          </a:r>
                          <a:r>
                            <a:rPr lang="en-US" sz="2000" b="0" i="1" dirty="0"/>
                            <a:t>g</a:t>
                          </a:r>
                          <a:r>
                            <a:rPr sz="2000" b="0" dirty="0"/>
                            <a:t> to differentiate this function from the one in part a.</a:t>
                          </a:r>
                        </a:p>
                      </a:txBody>
                      <a:tcPr/>
                    </a:tc>
                    <a:extLst>
                      <a:ext uri="{0D108BD9-81ED-4DB2-BD59-A6C34878D82A}">
                        <a16:rowId xmlns:a16="http://schemas.microsoft.com/office/drawing/2014/main" val="10002"/>
                      </a:ext>
                    </a:extLst>
                  </a:tr>
                  <a:tr h="370840">
                    <a:tc>
                      <a:txBody>
                        <a:bodyPr/>
                        <a:lstStyle/>
                        <a:p>
                          <a:pPr algn="r">
                            <a:defRPr sz="1800"/>
                          </a:pPr>
                          <a:r>
                            <a:rPr lang="en-US" sz="2600" dirty="0"/>
                            <a:t> </a:t>
                          </a:r>
                          <a14:m>
                            <m:oMath xmlns:m="http://schemas.openxmlformats.org/officeDocument/2006/math">
                              <m:r>
                                <a:rPr sz="2600">
                                  <a:latin typeface="Cambria Math"/>
                                </a:rPr>
                                <m:t>𝑦</m:t>
                              </m:r>
                            </m:oMath>
                          </a14:m>
                          <a:endParaRPr sz="2600" dirty="0"/>
                        </a:p>
                      </a:txBody>
                      <a:tcPr anchor="ctr"/>
                    </a:tc>
                    <a:tc>
                      <a:txBody>
                        <a:bodyPr/>
                        <a:lstStyle/>
                        <a:p>
                          <a:pPr algn="l">
                            <a:defRPr sz="1800"/>
                          </a:pPr>
                          <a:r>
                            <a:rPr sz="2600" dirty="0"/>
                            <a:t>​</a:t>
                          </a:r>
                          <a14:m>
                            <m:oMath xmlns:m="http://schemas.openxmlformats.org/officeDocument/2006/math">
                              <m:r>
                                <a:rPr sz="2600">
                                  <a:latin typeface="Cambria Math"/>
                                </a:rPr>
                                <m:t>=</m:t>
                              </m:r>
                              <m:f>
                                <m:fPr>
                                  <m:ctrlPr>
                                    <a:rPr sz="2600" i="1">
                                      <a:latin typeface="Cambria Math" panose="02040503050406030204" pitchFamily="18" charset="0"/>
                                    </a:rPr>
                                  </m:ctrlPr>
                                </m:fPr>
                                <m:num>
                                  <m:r>
                                    <a:rPr sz="2600">
                                      <a:latin typeface="Cambria Math"/>
                                    </a:rPr>
                                    <m:t>7</m:t>
                                  </m:r>
                                </m:num>
                                <m:den>
                                  <m:r>
                                    <a:rPr sz="2600">
                                      <a:latin typeface="Cambria Math"/>
                                    </a:rPr>
                                    <m:t>2</m:t>
                                  </m:r>
                                </m:den>
                              </m:f>
                              <m:r>
                                <a:rPr sz="2600">
                                  <a:latin typeface="Cambria Math"/>
                                </a:rPr>
                                <m:t>𝑥</m:t>
                              </m:r>
                              <m:r>
                                <a:rPr sz="2600">
                                  <a:latin typeface="Cambria Math"/>
                                </a:rPr>
                                <m:t>+2</m:t>
                              </m:r>
                            </m:oMath>
                          </a14:m>
                          <a:endParaRPr sz="2600" dirty="0"/>
                        </a:p>
                      </a:txBody>
                      <a:tcPr anchor="ctr"/>
                    </a:tc>
                    <a:tc vMerge="1">
                      <a:txBody>
                        <a:bodyPr/>
                        <a:lstStyle/>
                        <a:p>
                          <a:pPr algn="l"/>
                          <a:endParaRPr sz="3200" b="0" dirty="0"/>
                        </a:p>
                      </a:txBody>
                      <a:tcPr/>
                    </a:tc>
                    <a:extLst>
                      <a:ext uri="{0D108BD9-81ED-4DB2-BD59-A6C34878D82A}">
                        <a16:rowId xmlns:a16="http://schemas.microsoft.com/office/drawing/2014/main" val="10003"/>
                      </a:ext>
                    </a:extLst>
                  </a:tr>
                  <a:tr h="370840">
                    <a:tc>
                      <a:txBody>
                        <a:bodyPr/>
                        <a:lstStyle/>
                        <a:p>
                          <a:pPr algn="r">
                            <a:defRPr sz="1800"/>
                          </a:pPr>
                          <a:r>
                            <a:rPr sz="2600" dirty="0"/>
                            <a:t>​</a:t>
                          </a:r>
                          <a14:m>
                            <m:oMath xmlns:m="http://schemas.openxmlformats.org/officeDocument/2006/math">
                              <m:r>
                                <a:rPr sz="2600">
                                  <a:latin typeface="Cambria Math"/>
                                </a:rPr>
                                <m:t>𝑔</m:t>
                              </m:r>
                              <m:r>
                                <a:rPr sz="2600">
                                  <a:latin typeface="Cambria Math"/>
                                </a:rPr>
                                <m:t>⁡</m:t>
                              </m:r>
                              <m:d>
                                <m:dPr>
                                  <m:ctrlPr>
                                    <a:rPr sz="2600" i="1">
                                      <a:latin typeface="Cambria Math" panose="02040503050406030204" pitchFamily="18" charset="0"/>
                                    </a:rPr>
                                  </m:ctrlPr>
                                </m:dPr>
                                <m:e>
                                  <m:r>
                                    <a:rPr sz="2600">
                                      <a:latin typeface="Cambria Math"/>
                                    </a:rPr>
                                    <m:t>𝑥</m:t>
                                  </m:r>
                                </m:e>
                              </m:d>
                            </m:oMath>
                          </a14:m>
                          <a:endParaRPr sz="2600" dirty="0"/>
                        </a:p>
                      </a:txBody>
                      <a:tcPr anchor="ctr"/>
                    </a:tc>
                    <a:tc>
                      <a:txBody>
                        <a:bodyPr/>
                        <a:lstStyle/>
                        <a:p>
                          <a:pPr algn="l">
                            <a:defRPr sz="1800"/>
                          </a:pPr>
                          <a:r>
                            <a:rPr sz="2600" dirty="0"/>
                            <a:t>​</a:t>
                          </a:r>
                          <a14:m>
                            <m:oMath xmlns:m="http://schemas.openxmlformats.org/officeDocument/2006/math">
                              <m:r>
                                <a:rPr sz="2600">
                                  <a:latin typeface="Cambria Math"/>
                                </a:rPr>
                                <m:t>=</m:t>
                              </m:r>
                              <m:f>
                                <m:fPr>
                                  <m:ctrlPr>
                                    <a:rPr sz="2600" i="1">
                                      <a:latin typeface="Cambria Math" panose="02040503050406030204" pitchFamily="18" charset="0"/>
                                    </a:rPr>
                                  </m:ctrlPr>
                                </m:fPr>
                                <m:num>
                                  <m:r>
                                    <a:rPr sz="2600">
                                      <a:latin typeface="Cambria Math"/>
                                    </a:rPr>
                                    <m:t>7</m:t>
                                  </m:r>
                                </m:num>
                                <m:den>
                                  <m:r>
                                    <a:rPr sz="2600">
                                      <a:latin typeface="Cambria Math"/>
                                    </a:rPr>
                                    <m:t>2</m:t>
                                  </m:r>
                                </m:den>
                              </m:f>
                              <m:r>
                                <a:rPr sz="2600">
                                  <a:latin typeface="Cambria Math"/>
                                </a:rPr>
                                <m:t>𝑥</m:t>
                              </m:r>
                              <m:r>
                                <a:rPr sz="2600">
                                  <a:latin typeface="Cambria Math"/>
                                </a:rPr>
                                <m:t>+2</m:t>
                              </m:r>
                            </m:oMath>
                          </a14:m>
                          <a:endParaRPr sz="2600" dirty="0"/>
                        </a:p>
                      </a:txBody>
                      <a:tcPr anchor="ctr"/>
                    </a:tc>
                    <a:tc vMerge="1">
                      <a:txBody>
                        <a:bodyPr/>
                        <a:lstStyle/>
                        <a:p>
                          <a:pPr algn="l"/>
                          <a:endParaRPr sz="3200" b="0" dirty="0"/>
                        </a:p>
                      </a:txBody>
                      <a:tcPr/>
                    </a:tc>
                    <a:extLst>
                      <a:ext uri="{0D108BD9-81ED-4DB2-BD59-A6C34878D82A}">
                        <a16:rowId xmlns:a16="http://schemas.microsoft.com/office/drawing/2014/main" val="10004"/>
                      </a:ext>
                    </a:extLst>
                  </a:tr>
                  <a:tr h="370840">
                    <a:tc>
                      <a:txBody>
                        <a:bodyPr/>
                        <a:lstStyle/>
                        <a:p>
                          <a:pPr algn="r">
                            <a:defRPr sz="1800"/>
                          </a:pPr>
                          <a:r>
                            <a:rPr sz="2600" dirty="0"/>
                            <a:t>​</a:t>
                          </a:r>
                          <a14:m>
                            <m:oMath xmlns:m="http://schemas.openxmlformats.org/officeDocument/2006/math">
                              <m:r>
                                <a:rPr sz="2600">
                                  <a:latin typeface="Cambria Math"/>
                                </a:rPr>
                                <m:t>𝑔</m:t>
                              </m:r>
                              <m:r>
                                <a:rPr sz="2600">
                                  <a:latin typeface="Cambria Math"/>
                                </a:rPr>
                                <m:t>⁡</m:t>
                              </m:r>
                              <m:d>
                                <m:dPr>
                                  <m:ctrlPr>
                                    <a:rPr sz="2600" i="1">
                                      <a:latin typeface="Cambria Math" panose="02040503050406030204" pitchFamily="18" charset="0"/>
                                    </a:rPr>
                                  </m:ctrlPr>
                                </m:dPr>
                                <m:e>
                                  <m:r>
                                    <a:rPr sz="2600">
                                      <a:latin typeface="Cambria Math"/>
                                    </a:rPr>
                                    <m:t>−3</m:t>
                                  </m:r>
                                </m:e>
                              </m:d>
                            </m:oMath>
                          </a14:m>
                          <a:endParaRPr sz="2600" dirty="0"/>
                        </a:p>
                      </a:txBody>
                      <a:tcPr anchor="ctr"/>
                    </a:tc>
                    <a:tc>
                      <a:txBody>
                        <a:bodyPr/>
                        <a:lstStyle/>
                        <a:p>
                          <a:pPr algn="l">
                            <a:defRPr sz="1800"/>
                          </a:pPr>
                          <a:r>
                            <a:rPr sz="2600" dirty="0"/>
                            <a:t>​</a:t>
                          </a:r>
                          <a14:m>
                            <m:oMath xmlns:m="http://schemas.openxmlformats.org/officeDocument/2006/math">
                              <m:r>
                                <a:rPr sz="2600">
                                  <a:latin typeface="Cambria Math"/>
                                </a:rPr>
                                <m:t>=</m:t>
                              </m:r>
                              <m:f>
                                <m:fPr>
                                  <m:ctrlPr>
                                    <a:rPr sz="2600" i="1">
                                      <a:latin typeface="Cambria Math" panose="02040503050406030204" pitchFamily="18" charset="0"/>
                                    </a:rPr>
                                  </m:ctrlPr>
                                </m:fPr>
                                <m:num>
                                  <m:r>
                                    <a:rPr sz="2600">
                                      <a:latin typeface="Cambria Math"/>
                                    </a:rPr>
                                    <m:t>7</m:t>
                                  </m:r>
                                </m:num>
                                <m:den>
                                  <m:r>
                                    <a:rPr sz="2600">
                                      <a:latin typeface="Cambria Math"/>
                                    </a:rPr>
                                    <m:t>2</m:t>
                                  </m:r>
                                </m:den>
                              </m:f>
                              <m:d>
                                <m:dPr>
                                  <m:ctrlPr>
                                    <a:rPr sz="2600" i="1">
                                      <a:latin typeface="Cambria Math" panose="02040503050406030204" pitchFamily="18" charset="0"/>
                                    </a:rPr>
                                  </m:ctrlPr>
                                </m:dPr>
                                <m:e>
                                  <m:r>
                                    <a:rPr sz="2600">
                                      <a:latin typeface="Cambria Math"/>
                                    </a:rPr>
                                    <m:t>−3</m:t>
                                  </m:r>
                                </m:e>
                              </m:d>
                              <m:r>
                                <a:rPr sz="2600">
                                  <a:latin typeface="Cambria Math"/>
                                </a:rPr>
                                <m:t>+2=−</m:t>
                              </m:r>
                              <m:f>
                                <m:fPr>
                                  <m:ctrlPr>
                                    <a:rPr sz="2600" i="1">
                                      <a:latin typeface="Cambria Math" panose="02040503050406030204" pitchFamily="18" charset="0"/>
                                    </a:rPr>
                                  </m:ctrlPr>
                                </m:fPr>
                                <m:num>
                                  <m:r>
                                    <a:rPr sz="2600">
                                      <a:latin typeface="Cambria Math"/>
                                    </a:rPr>
                                    <m:t>17</m:t>
                                  </m:r>
                                </m:num>
                                <m:den>
                                  <m:r>
                                    <a:rPr sz="2600">
                                      <a:latin typeface="Cambria Math"/>
                                    </a:rPr>
                                    <m:t>2</m:t>
                                  </m:r>
                                </m:den>
                              </m:f>
                            </m:oMath>
                          </a14:m>
                          <a:endParaRPr sz="2600" dirty="0"/>
                        </a:p>
                      </a:txBody>
                      <a:tcPr anchor="ctr"/>
                    </a:tc>
                    <a:tc rowSpan="2">
                      <a:txBody>
                        <a:bodyPr/>
                        <a:lstStyle/>
                        <a:p>
                          <a:pPr algn="l">
                            <a:defRPr sz="1100" b="1"/>
                          </a:pPr>
                          <a:r>
                            <a:rPr sz="2000" b="0" dirty="0"/>
                            <a:t>Now evaluate</a:t>
                          </a:r>
                          <a:r>
                            <a:rPr lang="en-US" sz="2000" b="0" dirty="0"/>
                            <a:t> </a:t>
                          </a:r>
                          <a:r>
                            <a:rPr lang="en-US" sz="2000" b="0" i="1" dirty="0"/>
                            <a:t>g</a:t>
                          </a:r>
                          <a:r>
                            <a:rPr sz="2000" b="0" dirty="0"/>
                            <a:t> at </a:t>
                          </a:r>
                          <a:r>
                            <a:rPr lang="en-US" sz="2000" b="0" dirty="0"/>
                            <a:t>−3</a:t>
                          </a:r>
                          <a:r>
                            <a:rPr sz="2000" b="0" dirty="0"/>
                            <a:t>. The point </a:t>
                          </a:r>
                          <a14:m>
                            <m:oMath xmlns:m="http://schemas.openxmlformats.org/officeDocument/2006/math">
                              <m:d>
                                <m:dPr>
                                  <m:ctrlPr>
                                    <a:rPr sz="2000" b="0" i="1">
                                      <a:latin typeface="Cambria Math" panose="02040503050406030204" pitchFamily="18" charset="0"/>
                                    </a:rPr>
                                  </m:ctrlPr>
                                </m:dPr>
                                <m:e>
                                  <m:r>
                                    <a:rPr sz="2000" b="0">
                                      <a:latin typeface="Cambria Math"/>
                                    </a:rPr>
                                    <m:t>−3</m:t>
                                  </m:r>
                                  <m:r>
                                    <m:rPr>
                                      <m:nor/>
                                    </m:rPr>
                                    <a:rPr sz="2000" b="0">
                                      <a:latin typeface="Cambria Math"/>
                                    </a:rPr>
                                    <m:t>, </m:t>
                                  </m:r>
                                  <m:r>
                                    <a:rPr sz="2000" b="0">
                                      <a:latin typeface="Cambria Math"/>
                                    </a:rPr>
                                    <m:t>−</m:t>
                                  </m:r>
                                  <m:f>
                                    <m:fPr>
                                      <m:ctrlPr>
                                        <a:rPr sz="2000" b="0" i="1">
                                          <a:latin typeface="Cambria Math" panose="02040503050406030204" pitchFamily="18" charset="0"/>
                                        </a:rPr>
                                      </m:ctrlPr>
                                    </m:fPr>
                                    <m:num>
                                      <m:r>
                                        <a:rPr sz="2000" b="0">
                                          <a:latin typeface="Cambria Math"/>
                                        </a:rPr>
                                        <m:t>17</m:t>
                                      </m:r>
                                    </m:num>
                                    <m:den>
                                      <m:r>
                                        <a:rPr sz="2000" b="0">
                                          <a:latin typeface="Cambria Math"/>
                                        </a:rPr>
                                        <m:t>2</m:t>
                                      </m:r>
                                    </m:den>
                                  </m:f>
                                </m:e>
                              </m:d>
                            </m:oMath>
                          </a14:m>
                          <a:r>
                            <a:rPr sz="2000" b="0" dirty="0"/>
                            <a:t> is on the graph of</a:t>
                          </a:r>
                          <a:r>
                            <a:rPr lang="en-US" sz="2000" b="0" dirty="0"/>
                            <a:t> </a:t>
                          </a:r>
                          <a:r>
                            <a:rPr lang="en-US" sz="2000" b="0" i="1" dirty="0"/>
                            <a:t>g</a:t>
                          </a:r>
                          <a:r>
                            <a:rPr sz="2000" b="0" dirty="0"/>
                            <a:t>.</a:t>
                          </a:r>
                        </a:p>
                      </a:txBody>
                      <a:tcPr/>
                    </a:tc>
                    <a:extLst>
                      <a:ext uri="{0D108BD9-81ED-4DB2-BD59-A6C34878D82A}">
                        <a16:rowId xmlns:a16="http://schemas.microsoft.com/office/drawing/2014/main" val="10005"/>
                      </a:ext>
                    </a:extLst>
                  </a:tr>
                  <a:tr h="370840">
                    <a:tc>
                      <a:txBody>
                        <a:bodyPr/>
                        <a:lstStyle/>
                        <a:p>
                          <a:pPr algn="r">
                            <a:defRPr sz="1800"/>
                          </a:pPr>
                          <a:endParaRPr sz="2600" dirty="0"/>
                        </a:p>
                      </a:txBody>
                      <a:tcPr anchor="ctr"/>
                    </a:tc>
                    <a:tc>
                      <a:txBody>
                        <a:bodyPr/>
                        <a:lstStyle/>
                        <a:p>
                          <a:pPr algn="l">
                            <a:defRPr sz="1800"/>
                          </a:pPr>
                          <a:endParaRPr sz="2600" dirty="0"/>
                        </a:p>
                      </a:txBody>
                      <a:tcPr anchor="ctr"/>
                    </a:tc>
                    <a:tc vMerge="1">
                      <a:txBody>
                        <a:bodyPr/>
                        <a:lstStyle/>
                        <a:p>
                          <a:pPr algn="l">
                            <a:defRPr sz="1100" b="1"/>
                          </a:pPr>
                          <a:endParaRPr sz="2000" b="0" dirty="0"/>
                        </a:p>
                      </a:txBody>
                      <a:tcPr/>
                    </a:tc>
                    <a:extLst>
                      <a:ext uri="{0D108BD9-81ED-4DB2-BD59-A6C34878D82A}">
                        <a16:rowId xmlns:a16="http://schemas.microsoft.com/office/drawing/2014/main" val="1175715824"/>
                      </a:ext>
                    </a:extLst>
                  </a:tr>
                </a:tbl>
              </a:graphicData>
            </a:graphic>
          </p:graphicFrame>
        </mc:Choice>
        <mc:Fallback xmlns="">
          <p:graphicFrame>
            <p:nvGraphicFramePr>
              <p:cNvPr id="4" name="Table Placeholder 2">
                <a:extLst>
                  <a:ext uri="{FF2B5EF4-FFF2-40B4-BE49-F238E27FC236}">
                    <a16:creationId xmlns:a16="http://schemas.microsoft.com/office/drawing/2014/main" id="{D9B54208-05C3-4CC7-91BB-A70B99273291}"/>
                  </a:ext>
                </a:extLst>
              </p:cNvPr>
              <p:cNvGraphicFramePr>
                <a:graphicFrameLocks/>
              </p:cNvGraphicFramePr>
              <p:nvPr>
                <p:extLst>
                  <p:ext uri="{D42A27DB-BD31-4B8C-83A1-F6EECF244321}">
                    <p14:modId xmlns:p14="http://schemas.microsoft.com/office/powerpoint/2010/main" val="4280298462"/>
                  </p:ext>
                </p:extLst>
              </p:nvPr>
            </p:nvGraphicFramePr>
            <p:xfrm>
              <a:off x="838200" y="1057656"/>
              <a:ext cx="7888224" cy="3949828"/>
            </p:xfrm>
            <a:graphic>
              <a:graphicData uri="http://schemas.openxmlformats.org/drawingml/2006/table">
                <a:tbl>
                  <a:tblPr firstRow="1" bandRow="1">
                    <a:tableStyleId>{2D5ABB26-0587-4C30-8999-92F81FD0307C}</a:tableStyleId>
                  </a:tblPr>
                  <a:tblGrid>
                    <a:gridCol w="1385054">
                      <a:extLst>
                        <a:ext uri="{9D8B030D-6E8A-4147-A177-3AD203B41FA5}">
                          <a16:colId xmlns:a16="http://schemas.microsoft.com/office/drawing/2014/main" val="20000"/>
                        </a:ext>
                      </a:extLst>
                    </a:gridCol>
                    <a:gridCol w="3063892">
                      <a:extLst>
                        <a:ext uri="{9D8B030D-6E8A-4147-A177-3AD203B41FA5}">
                          <a16:colId xmlns:a16="http://schemas.microsoft.com/office/drawing/2014/main" val="20001"/>
                        </a:ext>
                      </a:extLst>
                    </a:gridCol>
                    <a:gridCol w="3439278">
                      <a:extLst>
                        <a:ext uri="{9D8B030D-6E8A-4147-A177-3AD203B41FA5}">
                          <a16:colId xmlns:a16="http://schemas.microsoft.com/office/drawing/2014/main" val="20002"/>
                        </a:ext>
                      </a:extLst>
                    </a:gridCol>
                  </a:tblGrid>
                  <a:tr h="487680">
                    <a:tc>
                      <a:txBody>
                        <a:bodyPr/>
                        <a:lstStyle/>
                        <a:p>
                          <a:endParaRPr lang="en-US"/>
                        </a:p>
                      </a:txBody>
                      <a:tcPr anchor="ctr">
                        <a:blipFill>
                          <a:blip r:embed="rId2"/>
                          <a:stretch>
                            <a:fillRect t="-10000" r="-470485" b="-733750"/>
                          </a:stretch>
                        </a:blipFill>
                      </a:tcPr>
                    </a:tc>
                    <a:tc>
                      <a:txBody>
                        <a:bodyPr/>
                        <a:lstStyle/>
                        <a:p>
                          <a:endParaRPr lang="en-US"/>
                        </a:p>
                      </a:txBody>
                      <a:tcPr anchor="ctr">
                        <a:blipFill>
                          <a:blip r:embed="rId2"/>
                          <a:stretch>
                            <a:fillRect l="-45129" t="-10000" r="-112326" b="-733750"/>
                          </a:stretch>
                        </a:blipFill>
                      </a:tcPr>
                    </a:tc>
                    <a:tc rowSpan="2">
                      <a:txBody>
                        <a:bodyPr/>
                        <a:lstStyle/>
                        <a:p>
                          <a:pPr algn="l">
                            <a:defRPr sz="1100" b="1"/>
                          </a:pPr>
                          <a:r>
                            <a:rPr sz="2000" b="0" dirty="0"/>
                            <a:t>The first step is to solve the equation for the dependent variable</a:t>
                          </a:r>
                          <a:r>
                            <a:rPr lang="en-US" sz="2000" b="0" dirty="0"/>
                            <a:t> </a:t>
                          </a:r>
                          <a:r>
                            <a:rPr lang="en-US" sz="2000" b="0" i="1" dirty="0"/>
                            <a:t>y</a:t>
                          </a:r>
                          <a:r>
                            <a:rPr sz="2000" b="0" dirty="0"/>
                            <a:t>.</a:t>
                          </a:r>
                        </a:p>
                      </a:txBody>
                      <a:tcPr/>
                    </a:tc>
                    <a:extLst>
                      <a:ext uri="{0D108BD9-81ED-4DB2-BD59-A6C34878D82A}">
                        <a16:rowId xmlns:a16="http://schemas.microsoft.com/office/drawing/2014/main" val="10000"/>
                      </a:ext>
                    </a:extLst>
                  </a:tr>
                  <a:tr h="518160">
                    <a:tc>
                      <a:txBody>
                        <a:bodyPr/>
                        <a:lstStyle/>
                        <a:p>
                          <a:endParaRPr lang="en-US"/>
                        </a:p>
                      </a:txBody>
                      <a:tcPr anchor="ctr">
                        <a:blipFill>
                          <a:blip r:embed="rId2"/>
                          <a:stretch>
                            <a:fillRect t="-103529" r="-470485" b="-590588"/>
                          </a:stretch>
                        </a:blipFill>
                      </a:tcPr>
                    </a:tc>
                    <a:tc>
                      <a:txBody>
                        <a:bodyPr/>
                        <a:lstStyle/>
                        <a:p>
                          <a:endParaRPr lang="en-US"/>
                        </a:p>
                      </a:txBody>
                      <a:tcPr anchor="ctr">
                        <a:blipFill>
                          <a:blip r:embed="rId2"/>
                          <a:stretch>
                            <a:fillRect l="-45129" t="-103529" r="-112326" b="-590588"/>
                          </a:stretch>
                        </a:blipFill>
                      </a:tcPr>
                    </a:tc>
                    <a:tc vMerge="1">
                      <a:txBody>
                        <a:bodyPr/>
                        <a:lstStyle/>
                        <a:p>
                          <a:pPr algn="l"/>
                          <a:endParaRPr sz="3200" b="0" dirty="0"/>
                        </a:p>
                      </a:txBody>
                      <a:tcPr/>
                    </a:tc>
                    <a:extLst>
                      <a:ext uri="{0D108BD9-81ED-4DB2-BD59-A6C34878D82A}">
                        <a16:rowId xmlns:a16="http://schemas.microsoft.com/office/drawing/2014/main" val="10001"/>
                      </a:ext>
                    </a:extLst>
                  </a:tr>
                  <a:tr h="487680">
                    <a:tc>
                      <a:txBody>
                        <a:bodyPr/>
                        <a:lstStyle/>
                        <a:p>
                          <a:endParaRPr lang="en-US"/>
                        </a:p>
                      </a:txBody>
                      <a:tcPr anchor="ctr">
                        <a:blipFill>
                          <a:blip r:embed="rId2"/>
                          <a:stretch>
                            <a:fillRect t="-216250" r="-470485" b="-527500"/>
                          </a:stretch>
                        </a:blipFill>
                      </a:tcPr>
                    </a:tc>
                    <a:tc>
                      <a:txBody>
                        <a:bodyPr/>
                        <a:lstStyle/>
                        <a:p>
                          <a:endParaRPr lang="en-US"/>
                        </a:p>
                      </a:txBody>
                      <a:tcPr anchor="ctr">
                        <a:blipFill>
                          <a:blip r:embed="rId2"/>
                          <a:stretch>
                            <a:fillRect l="-45129" t="-216250" r="-112326" b="-527500"/>
                          </a:stretch>
                        </a:blipFill>
                      </a:tcPr>
                    </a:tc>
                    <a:tc rowSpan="3">
                      <a:txBody>
                        <a:bodyPr/>
                        <a:lstStyle/>
                        <a:p>
                          <a:pPr algn="l">
                            <a:defRPr sz="1100" b="1"/>
                          </a:pPr>
                          <a:r>
                            <a:rPr sz="2000" b="0" dirty="0"/>
                            <a:t>We can name the function anything at all. Typical names of functions are</a:t>
                          </a:r>
                          <a:r>
                            <a:rPr lang="en-US" sz="2000" b="0" dirty="0"/>
                            <a:t> </a:t>
                          </a:r>
                          <a:r>
                            <a:rPr lang="en-US" sz="2000" b="0" i="1" dirty="0"/>
                            <a:t>f</a:t>
                          </a:r>
                          <a:r>
                            <a:rPr lang="en-US" sz="2000" b="0" dirty="0"/>
                            <a:t>, </a:t>
                          </a:r>
                          <a:r>
                            <a:rPr lang="en-US" sz="2000" b="0" i="1" dirty="0"/>
                            <a:t>g</a:t>
                          </a:r>
                          <a:r>
                            <a:rPr lang="en-US" sz="2000" b="0" dirty="0"/>
                            <a:t>, </a:t>
                          </a:r>
                          <a:r>
                            <a:rPr lang="en-US" sz="2000" b="0" i="1" dirty="0"/>
                            <a:t>h</a:t>
                          </a:r>
                          <a:r>
                            <a:rPr lang="en-US" sz="2000" b="0" dirty="0"/>
                            <a:t>,</a:t>
                          </a:r>
                          <a:r>
                            <a:rPr sz="2000" b="0" dirty="0"/>
                            <a:t> etc. We will use</a:t>
                          </a:r>
                          <a:r>
                            <a:rPr lang="en-US" sz="2000" b="0" dirty="0"/>
                            <a:t> </a:t>
                          </a:r>
                          <a:r>
                            <a:rPr lang="en-US" sz="2000" b="0" i="1" dirty="0"/>
                            <a:t>g</a:t>
                          </a:r>
                          <a:r>
                            <a:rPr sz="2000" b="0" dirty="0"/>
                            <a:t> to differentiate this function from the one in part a.</a:t>
                          </a:r>
                        </a:p>
                      </a:txBody>
                      <a:tcPr/>
                    </a:tc>
                    <a:extLst>
                      <a:ext uri="{0D108BD9-81ED-4DB2-BD59-A6C34878D82A}">
                        <a16:rowId xmlns:a16="http://schemas.microsoft.com/office/drawing/2014/main" val="10002"/>
                      </a:ext>
                    </a:extLst>
                  </a:tr>
                  <a:tr h="649542">
                    <a:tc>
                      <a:txBody>
                        <a:bodyPr/>
                        <a:lstStyle/>
                        <a:p>
                          <a:endParaRPr lang="en-US"/>
                        </a:p>
                      </a:txBody>
                      <a:tcPr anchor="ctr">
                        <a:blipFill>
                          <a:blip r:embed="rId2"/>
                          <a:stretch>
                            <a:fillRect t="-236449" r="-470485" b="-294393"/>
                          </a:stretch>
                        </a:blipFill>
                      </a:tcPr>
                    </a:tc>
                    <a:tc>
                      <a:txBody>
                        <a:bodyPr/>
                        <a:lstStyle/>
                        <a:p>
                          <a:endParaRPr lang="en-US"/>
                        </a:p>
                      </a:txBody>
                      <a:tcPr anchor="ctr">
                        <a:blipFill>
                          <a:blip r:embed="rId2"/>
                          <a:stretch>
                            <a:fillRect l="-45129" t="-236449" r="-112326" b="-294393"/>
                          </a:stretch>
                        </a:blipFill>
                      </a:tcPr>
                    </a:tc>
                    <a:tc vMerge="1">
                      <a:txBody>
                        <a:bodyPr/>
                        <a:lstStyle/>
                        <a:p>
                          <a:pPr algn="l"/>
                          <a:endParaRPr sz="3200" b="0" dirty="0"/>
                        </a:p>
                      </a:txBody>
                      <a:tcPr/>
                    </a:tc>
                    <a:extLst>
                      <a:ext uri="{0D108BD9-81ED-4DB2-BD59-A6C34878D82A}">
                        <a16:rowId xmlns:a16="http://schemas.microsoft.com/office/drawing/2014/main" val="10003"/>
                      </a:ext>
                    </a:extLst>
                  </a:tr>
                  <a:tr h="649542">
                    <a:tc>
                      <a:txBody>
                        <a:bodyPr/>
                        <a:lstStyle/>
                        <a:p>
                          <a:endParaRPr lang="en-US"/>
                        </a:p>
                      </a:txBody>
                      <a:tcPr anchor="ctr">
                        <a:blipFill>
                          <a:blip r:embed="rId2"/>
                          <a:stretch>
                            <a:fillRect t="-336449" r="-470485" b="-194393"/>
                          </a:stretch>
                        </a:blipFill>
                      </a:tcPr>
                    </a:tc>
                    <a:tc>
                      <a:txBody>
                        <a:bodyPr/>
                        <a:lstStyle/>
                        <a:p>
                          <a:endParaRPr lang="en-US"/>
                        </a:p>
                      </a:txBody>
                      <a:tcPr anchor="ctr">
                        <a:blipFill>
                          <a:blip r:embed="rId2"/>
                          <a:stretch>
                            <a:fillRect l="-45129" t="-336449" r="-112326" b="-194393"/>
                          </a:stretch>
                        </a:blipFill>
                      </a:tcPr>
                    </a:tc>
                    <a:tc vMerge="1">
                      <a:txBody>
                        <a:bodyPr/>
                        <a:lstStyle/>
                        <a:p>
                          <a:pPr algn="l"/>
                          <a:endParaRPr sz="3200" b="0" dirty="0"/>
                        </a:p>
                      </a:txBody>
                      <a:tcPr/>
                    </a:tc>
                    <a:extLst>
                      <a:ext uri="{0D108BD9-81ED-4DB2-BD59-A6C34878D82A}">
                        <a16:rowId xmlns:a16="http://schemas.microsoft.com/office/drawing/2014/main" val="10004"/>
                      </a:ext>
                    </a:extLst>
                  </a:tr>
                  <a:tr h="650939">
                    <a:tc>
                      <a:txBody>
                        <a:bodyPr/>
                        <a:lstStyle/>
                        <a:p>
                          <a:endParaRPr lang="en-US"/>
                        </a:p>
                      </a:txBody>
                      <a:tcPr anchor="ctr">
                        <a:blipFill>
                          <a:blip r:embed="rId2"/>
                          <a:stretch>
                            <a:fillRect t="-436449" r="-470485" b="-94393"/>
                          </a:stretch>
                        </a:blipFill>
                      </a:tcPr>
                    </a:tc>
                    <a:tc>
                      <a:txBody>
                        <a:bodyPr/>
                        <a:lstStyle/>
                        <a:p>
                          <a:endParaRPr lang="en-US"/>
                        </a:p>
                      </a:txBody>
                      <a:tcPr anchor="ctr">
                        <a:blipFill>
                          <a:blip r:embed="rId2"/>
                          <a:stretch>
                            <a:fillRect l="-45129" t="-436449" r="-112326" b="-94393"/>
                          </a:stretch>
                        </a:blipFill>
                      </a:tcPr>
                    </a:tc>
                    <a:tc rowSpan="2">
                      <a:txBody>
                        <a:bodyPr/>
                        <a:lstStyle/>
                        <a:p>
                          <a:endParaRPr lang="en-US"/>
                        </a:p>
                      </a:txBody>
                      <a:tcPr>
                        <a:blipFill>
                          <a:blip r:embed="rId2"/>
                          <a:stretch>
                            <a:fillRect l="-129204" t="-245789" b="-9474"/>
                          </a:stretch>
                        </a:blipFill>
                      </a:tcPr>
                    </a:tc>
                    <a:extLst>
                      <a:ext uri="{0D108BD9-81ED-4DB2-BD59-A6C34878D82A}">
                        <a16:rowId xmlns:a16="http://schemas.microsoft.com/office/drawing/2014/main" val="10005"/>
                      </a:ext>
                    </a:extLst>
                  </a:tr>
                  <a:tr h="506285">
                    <a:tc>
                      <a:txBody>
                        <a:bodyPr/>
                        <a:lstStyle/>
                        <a:p>
                          <a:pPr algn="r">
                            <a:defRPr sz="1800"/>
                          </a:pPr>
                          <a:endParaRPr sz="2600" dirty="0"/>
                        </a:p>
                      </a:txBody>
                      <a:tcPr anchor="ctr"/>
                    </a:tc>
                    <a:tc>
                      <a:txBody>
                        <a:bodyPr/>
                        <a:lstStyle/>
                        <a:p>
                          <a:pPr algn="l">
                            <a:defRPr sz="1800"/>
                          </a:pPr>
                          <a:endParaRPr sz="2600" dirty="0"/>
                        </a:p>
                      </a:txBody>
                      <a:tcPr anchor="ctr"/>
                    </a:tc>
                    <a:tc vMerge="1">
                      <a:txBody>
                        <a:bodyPr/>
                        <a:lstStyle/>
                        <a:p>
                          <a:pPr algn="l">
                            <a:defRPr sz="1100" b="1"/>
                          </a:pPr>
                          <a:endParaRPr sz="2000" b="0" dirty="0"/>
                        </a:p>
                      </a:txBody>
                      <a:tcPr/>
                    </a:tc>
                    <a:extLst>
                      <a:ext uri="{0D108BD9-81ED-4DB2-BD59-A6C34878D82A}">
                        <a16:rowId xmlns:a16="http://schemas.microsoft.com/office/drawing/2014/main" val="1175715824"/>
                      </a:ext>
                    </a:extLst>
                  </a:tr>
                </a:tbl>
              </a:graphicData>
            </a:graphic>
          </p:graphicFrame>
        </mc:Fallback>
      </mc:AlternateContent>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5EE760-EBB6-0685-647F-2BBD01956E02}"/>
              </a:ext>
            </a:extLst>
          </p:cNvPr>
          <p:cNvSpPr>
            <a:spLocks noGrp="1"/>
          </p:cNvSpPr>
          <p:nvPr>
            <p:ph type="title"/>
          </p:nvPr>
        </p:nvSpPr>
        <p:spPr/>
        <p:txBody>
          <a:bodyPr/>
          <a:lstStyle/>
          <a:p>
            <a:r>
              <a:rPr lang="en-IN" dirty="0"/>
              <a:t>Example 7: </a:t>
            </a:r>
            <a:r>
              <a:rPr lang="en-US" dirty="0"/>
              <a:t>Technology</a:t>
            </a:r>
            <a:endParaRPr lang="en-IN" dirty="0"/>
          </a:p>
        </p:txBody>
      </p:sp>
      <p:sp>
        <p:nvSpPr>
          <p:cNvPr id="3" name="Text Placeholder 2">
            <a:extLst>
              <a:ext uri="{FF2B5EF4-FFF2-40B4-BE49-F238E27FC236}">
                <a16:creationId xmlns:a16="http://schemas.microsoft.com/office/drawing/2014/main" id="{BC0E3B94-2BB8-7B44-0368-4C1E97065CF5}"/>
              </a:ext>
            </a:extLst>
          </p:cNvPr>
          <p:cNvSpPr>
            <a:spLocks noGrp="1"/>
          </p:cNvSpPr>
          <p:nvPr>
            <p:ph type="body" sz="quarter" idx="10"/>
          </p:nvPr>
        </p:nvSpPr>
        <p:spPr>
          <a:xfrm>
            <a:off x="457200" y="1128933"/>
            <a:ext cx="8229600" cy="4814667"/>
          </a:xfrm>
          <a:ln w="28575">
            <a:solidFill>
              <a:srgbClr val="FF0000"/>
            </a:solidFill>
          </a:ln>
        </p:spPr>
        <p:txBody>
          <a:bodyPr/>
          <a:lstStyle/>
          <a:p>
            <a:endParaRPr lang="en-US" sz="3200" b="0" i="0" dirty="0">
              <a:effectLst/>
              <a:cs typeface="Times New Roman" panose="02020603050405020304" pitchFamily="18" charset="0"/>
            </a:endParaRPr>
          </a:p>
          <a:p>
            <a:endParaRPr lang="en-US" sz="3200" dirty="0">
              <a:cs typeface="Times New Roman" panose="02020603050405020304" pitchFamily="18" charset="0"/>
            </a:endParaRPr>
          </a:p>
          <a:p>
            <a:endParaRPr lang="en-US" sz="3200" b="0" i="0" dirty="0">
              <a:effectLst/>
              <a:cs typeface="Times New Roman" panose="02020603050405020304" pitchFamily="18" charset="0"/>
            </a:endParaRPr>
          </a:p>
          <a:p>
            <a:endParaRPr lang="en-US" sz="3200" dirty="0">
              <a:cs typeface="Times New Roman" panose="02020603050405020304" pitchFamily="18" charset="0"/>
            </a:endParaRPr>
          </a:p>
          <a:p>
            <a:endParaRPr lang="en-US" sz="3200" b="0" i="0" dirty="0">
              <a:effectLst/>
              <a:cs typeface="Times New Roman" panose="02020603050405020304" pitchFamily="18" charset="0"/>
            </a:endParaRPr>
          </a:p>
          <a:p>
            <a:r>
              <a:rPr lang="en-US" sz="3200" b="0" i="0" dirty="0">
                <a:effectLst/>
                <a:cs typeface="Times New Roman" panose="02020603050405020304" pitchFamily="18" charset="0"/>
              </a:rPr>
              <a:t>This screen was obtained using the equation solver on a TI-84 Plus CE.</a:t>
            </a:r>
            <a:endParaRPr lang="en-IN" sz="3200" dirty="0">
              <a:cs typeface="Times New Roman" panose="02020603050405020304" pitchFamily="18" charset="0"/>
            </a:endParaRPr>
          </a:p>
        </p:txBody>
      </p:sp>
      <p:pic>
        <p:nvPicPr>
          <p:cNvPr id="4" name="Picture 3">
            <a:extLst>
              <a:ext uri="{FF2B5EF4-FFF2-40B4-BE49-F238E27FC236}">
                <a16:creationId xmlns:a16="http://schemas.microsoft.com/office/drawing/2014/main" id="{AED5AF8D-FB32-881C-29DB-52A7D86F33F8}"/>
              </a:ext>
            </a:extLst>
          </p:cNvPr>
          <p:cNvPicPr>
            <a:picLocks noChangeAspect="1"/>
          </p:cNvPicPr>
          <p:nvPr/>
        </p:nvPicPr>
        <p:blipFill>
          <a:blip r:embed="rId2"/>
          <a:stretch>
            <a:fillRect/>
          </a:stretch>
        </p:blipFill>
        <p:spPr>
          <a:xfrm>
            <a:off x="2743200" y="1219200"/>
            <a:ext cx="3257888" cy="2507548"/>
          </a:xfrm>
          <a:prstGeom prst="rect">
            <a:avLst/>
          </a:prstGeom>
        </p:spPr>
      </p:pic>
    </p:spTree>
    <p:extLst>
      <p:ext uri="{BB962C8B-B14F-4D97-AF65-F5344CB8AC3E}">
        <p14:creationId xmlns:p14="http://schemas.microsoft.com/office/powerpoint/2010/main" val="66122512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Example 7: Function Notation</a:t>
            </a:r>
            <a:r>
              <a:rPr lang="en-US" sz="3200" dirty="0"/>
              <a:t>—Slide 4</a:t>
            </a:r>
            <a:endParaRPr dirty="0"/>
          </a:p>
        </p:txBody>
      </p:sp>
      <p:sp>
        <p:nvSpPr>
          <p:cNvPr id="3" name="Text Placeholder 2"/>
          <p:cNvSpPr>
            <a:spLocks noGrp="1"/>
          </p:cNvSpPr>
          <p:nvPr>
            <p:ph type="body" sz="quarter" idx="10"/>
          </p:nvPr>
        </p:nvSpPr>
        <p:spPr/>
        <p:txBody>
          <a:bodyPr/>
          <a:lstStyle/>
          <a:p>
            <a:pPr marL="514350" indent="-514350">
              <a:buFont typeface="+mj-lt"/>
              <a:buAutoNum type="alphaLcPeriod" startAt="3"/>
              <a:defRPr sz="2800"/>
            </a:pPr>
            <a:r>
              <a:t>​</a:t>
            </a:r>
          </a:p>
        </p:txBody>
      </p:sp>
      <mc:AlternateContent xmlns:mc="http://schemas.openxmlformats.org/markup-compatibility/2006" xmlns:a14="http://schemas.microsoft.com/office/drawing/2010/main">
        <mc:Choice Requires="a14">
          <p:graphicFrame>
            <p:nvGraphicFramePr>
              <p:cNvPr id="4" name="Table Placeholder 2">
                <a:extLst>
                  <a:ext uri="{FF2B5EF4-FFF2-40B4-BE49-F238E27FC236}">
                    <a16:creationId xmlns:a16="http://schemas.microsoft.com/office/drawing/2014/main" id="{290FE76D-B5C0-4931-9EC9-372F1FAD789F}"/>
                  </a:ext>
                </a:extLst>
              </p:cNvPr>
              <p:cNvGraphicFramePr>
                <a:graphicFrameLocks/>
              </p:cNvGraphicFramePr>
              <p:nvPr>
                <p:extLst>
                  <p:ext uri="{D42A27DB-BD31-4B8C-83A1-F6EECF244321}">
                    <p14:modId xmlns:p14="http://schemas.microsoft.com/office/powerpoint/2010/main" val="1907630145"/>
                  </p:ext>
                </p:extLst>
              </p:nvPr>
            </p:nvGraphicFramePr>
            <p:xfrm>
              <a:off x="838201" y="1039368"/>
              <a:ext cx="8181165" cy="2590800"/>
            </p:xfrm>
            <a:graphic>
              <a:graphicData uri="http://schemas.openxmlformats.org/drawingml/2006/table">
                <a:tbl>
                  <a:tblPr firstRow="1" bandRow="1">
                    <a:tableStyleId>{2D5ABB26-0587-4C30-8999-92F81FD0307C}</a:tableStyleId>
                  </a:tblPr>
                  <a:tblGrid>
                    <a:gridCol w="1177322">
                      <a:extLst>
                        <a:ext uri="{9D8B030D-6E8A-4147-A177-3AD203B41FA5}">
                          <a16:colId xmlns:a16="http://schemas.microsoft.com/office/drawing/2014/main" val="20000"/>
                        </a:ext>
                      </a:extLst>
                    </a:gridCol>
                    <a:gridCol w="3026791">
                      <a:extLst>
                        <a:ext uri="{9D8B030D-6E8A-4147-A177-3AD203B41FA5}">
                          <a16:colId xmlns:a16="http://schemas.microsoft.com/office/drawing/2014/main" val="20001"/>
                        </a:ext>
                      </a:extLst>
                    </a:gridCol>
                    <a:gridCol w="3977052">
                      <a:extLst>
                        <a:ext uri="{9D8B030D-6E8A-4147-A177-3AD203B41FA5}">
                          <a16:colId xmlns:a16="http://schemas.microsoft.com/office/drawing/2014/main" val="20002"/>
                        </a:ext>
                      </a:extLst>
                    </a:gridCol>
                  </a:tblGrid>
                  <a:tr h="370840">
                    <a:tc>
                      <a:txBody>
                        <a:bodyPr/>
                        <a:lstStyle/>
                        <a:p>
                          <a:pPr algn="r">
                            <a:defRPr sz="1800"/>
                          </a:pPr>
                          <a:r>
                            <a:rPr sz="2800" dirty="0"/>
                            <a:t>​</a:t>
                          </a:r>
                          <a14:m>
                            <m:oMath xmlns:m="http://schemas.openxmlformats.org/officeDocument/2006/math">
                              <m:r>
                                <a:rPr sz="2800">
                                  <a:latin typeface="Cambria Math"/>
                                </a:rPr>
                                <m:t>𝑦</m:t>
                              </m:r>
                              <m:r>
                                <a:rPr sz="2800">
                                  <a:latin typeface="Cambria Math"/>
                                </a:rPr>
                                <m:t>−5</m:t>
                              </m:r>
                            </m:oMath>
                          </a14:m>
                          <a:endParaRPr sz="2800" dirty="0"/>
                        </a:p>
                      </a:txBody>
                      <a:tcPr anchor="ctr"/>
                    </a:tc>
                    <a:tc>
                      <a:txBody>
                        <a:bodyPr/>
                        <a:lstStyle/>
                        <a:p>
                          <a:pPr algn="l">
                            <a:defRPr sz="1800"/>
                          </a:pPr>
                          <a:r>
                            <a:rPr sz="2800"/>
                            <a:t>​</a:t>
                          </a:r>
                          <a14:m>
                            <m:oMath xmlns:m="http://schemas.openxmlformats.org/officeDocument/2006/math">
                              <m:r>
                                <a:rPr sz="2800">
                                  <a:latin typeface="Cambria Math"/>
                                </a:rPr>
                                <m:t>=</m:t>
                              </m:r>
                              <m:sSup>
                                <m:sSupPr>
                                  <m:ctrlPr>
                                    <a:rPr sz="2800" i="1">
                                      <a:latin typeface="Cambria Math" panose="02040503050406030204" pitchFamily="18" charset="0"/>
                                    </a:rPr>
                                  </m:ctrlPr>
                                </m:sSupPr>
                                <m:e>
                                  <m:r>
                                    <a:rPr sz="2800">
                                      <a:latin typeface="Cambria Math"/>
                                    </a:rPr>
                                    <m:t>𝑥</m:t>
                                  </m:r>
                                </m:e>
                                <m:sup>
                                  <m:r>
                                    <a:rPr sz="2800">
                                      <a:latin typeface="Cambria Math"/>
                                    </a:rPr>
                                    <m:t>2</m:t>
                                  </m:r>
                                </m:sup>
                              </m:sSup>
                            </m:oMath>
                          </a14:m>
                          <a:endParaRPr sz="2800"/>
                        </a:p>
                      </a:txBody>
                      <a:tcPr anchor="ctr"/>
                    </a:tc>
                    <a:tc>
                      <a:txBody>
                        <a:bodyPr/>
                        <a:lstStyle/>
                        <a:p>
                          <a:pPr algn="l">
                            <a:defRPr sz="1100" b="1"/>
                          </a:pPr>
                          <a:r>
                            <a:rPr sz="2000" b="0" dirty="0"/>
                            <a:t>Again, begin by solving for</a:t>
                          </a:r>
                          <a:r>
                            <a:rPr lang="en-US" sz="2000" b="0" dirty="0"/>
                            <a:t> </a:t>
                          </a:r>
                          <a:r>
                            <a:rPr lang="en-US" sz="2000" b="0" i="1" dirty="0"/>
                            <a:t>y</a:t>
                          </a:r>
                          <a:r>
                            <a:rPr sz="2000" b="0" dirty="0"/>
                            <a:t>.</a:t>
                          </a:r>
                        </a:p>
                      </a:txBody>
                      <a:tcPr anchor="ctr"/>
                    </a:tc>
                    <a:extLst>
                      <a:ext uri="{0D108BD9-81ED-4DB2-BD59-A6C34878D82A}">
                        <a16:rowId xmlns:a16="http://schemas.microsoft.com/office/drawing/2014/main" val="10000"/>
                      </a:ext>
                    </a:extLst>
                  </a:tr>
                  <a:tr h="370840">
                    <a:tc>
                      <a:txBody>
                        <a:bodyPr/>
                        <a:lstStyle/>
                        <a:p>
                          <a:pPr algn="r">
                            <a:defRPr sz="1800"/>
                          </a:pPr>
                          <a:r>
                            <a:rPr lang="en-US" sz="2800" dirty="0"/>
                            <a:t> </a:t>
                          </a:r>
                          <a14:m>
                            <m:oMath xmlns:m="http://schemas.openxmlformats.org/officeDocument/2006/math">
                              <m:r>
                                <a:rPr sz="2800">
                                  <a:latin typeface="Cambria Math"/>
                                </a:rPr>
                                <m:t>𝑦</m:t>
                              </m:r>
                            </m:oMath>
                          </a14:m>
                          <a:endParaRPr sz="2800" dirty="0"/>
                        </a:p>
                      </a:txBody>
                      <a:tcPr anchor="ctr"/>
                    </a:tc>
                    <a:tc>
                      <a:txBody>
                        <a:bodyPr/>
                        <a:lstStyle/>
                        <a:p>
                          <a:pPr algn="l">
                            <a:defRPr sz="1800"/>
                          </a:pPr>
                          <a:r>
                            <a:rPr sz="2800" dirty="0"/>
                            <a:t>​</a:t>
                          </a:r>
                          <a14:m>
                            <m:oMath xmlns:m="http://schemas.openxmlformats.org/officeDocument/2006/math">
                              <m:r>
                                <a:rPr sz="2800">
                                  <a:latin typeface="Cambria Math"/>
                                </a:rPr>
                                <m:t>=</m:t>
                              </m:r>
                              <m:sSup>
                                <m:sSupPr>
                                  <m:ctrlPr>
                                    <a:rPr sz="2800" i="1">
                                      <a:latin typeface="Cambria Math" panose="02040503050406030204" pitchFamily="18" charset="0"/>
                                    </a:rPr>
                                  </m:ctrlPr>
                                </m:sSupPr>
                                <m:e>
                                  <m:r>
                                    <a:rPr sz="2800">
                                      <a:latin typeface="Cambria Math"/>
                                    </a:rPr>
                                    <m:t>𝑥</m:t>
                                  </m:r>
                                </m:e>
                                <m:sup>
                                  <m:r>
                                    <a:rPr sz="2800">
                                      <a:latin typeface="Cambria Math"/>
                                    </a:rPr>
                                    <m:t>2</m:t>
                                  </m:r>
                                </m:sup>
                              </m:sSup>
                              <m:r>
                                <a:rPr sz="2800">
                                  <a:latin typeface="Cambria Math"/>
                                </a:rPr>
                                <m:t>+5</m:t>
                              </m:r>
                            </m:oMath>
                          </a14:m>
                          <a:endParaRPr sz="2800" dirty="0"/>
                        </a:p>
                      </a:txBody>
                      <a:tcPr anchor="ctr"/>
                    </a:tc>
                    <a:tc rowSpan="2">
                      <a:txBody>
                        <a:bodyPr/>
                        <a:lstStyle/>
                        <a:p>
                          <a:pPr algn="l">
                            <a:defRPr b="1"/>
                          </a:pPr>
                          <a:r>
                            <a:rPr lang="en-US" sz="2000" b="0" dirty="0"/>
                            <a:t>To distinguish this function, use a different name.</a:t>
                          </a:r>
                          <a:endParaRPr sz="2000" b="0" dirty="0"/>
                        </a:p>
                      </a:txBody>
                      <a:tcPr anchor="b"/>
                    </a:tc>
                    <a:extLst>
                      <a:ext uri="{0D108BD9-81ED-4DB2-BD59-A6C34878D82A}">
                        <a16:rowId xmlns:a16="http://schemas.microsoft.com/office/drawing/2014/main" val="10001"/>
                      </a:ext>
                    </a:extLst>
                  </a:tr>
                  <a:tr h="370840">
                    <a:tc>
                      <a:txBody>
                        <a:bodyPr/>
                        <a:lstStyle/>
                        <a:p>
                          <a:pPr algn="r">
                            <a:defRPr sz="1800"/>
                          </a:pPr>
                          <a:r>
                            <a:rPr sz="2800" dirty="0"/>
                            <a:t>​</a:t>
                          </a:r>
                          <a14:m>
                            <m:oMath xmlns:m="http://schemas.openxmlformats.org/officeDocument/2006/math">
                              <m:r>
                                <a:rPr sz="2800">
                                  <a:latin typeface="Cambria Math"/>
                                </a:rPr>
                                <m:t>h</m:t>
                              </m:r>
                              <m:r>
                                <a:rPr sz="2800">
                                  <a:latin typeface="Cambria Math"/>
                                </a:rPr>
                                <m:t>⁡</m:t>
                              </m:r>
                              <m:d>
                                <m:dPr>
                                  <m:ctrlPr>
                                    <a:rPr sz="2800" i="1">
                                      <a:latin typeface="Cambria Math" panose="02040503050406030204" pitchFamily="18" charset="0"/>
                                    </a:rPr>
                                  </m:ctrlPr>
                                </m:dPr>
                                <m:e>
                                  <m:r>
                                    <a:rPr sz="2800">
                                      <a:latin typeface="Cambria Math"/>
                                    </a:rPr>
                                    <m:t>𝑥</m:t>
                                  </m:r>
                                </m:e>
                              </m:d>
                            </m:oMath>
                          </a14:m>
                          <a:endParaRPr sz="2800" dirty="0"/>
                        </a:p>
                      </a:txBody>
                      <a:tcPr anchor="ctr"/>
                    </a:tc>
                    <a:tc>
                      <a:txBody>
                        <a:bodyPr/>
                        <a:lstStyle/>
                        <a:p>
                          <a:pPr algn="l">
                            <a:defRPr sz="1800"/>
                          </a:pPr>
                          <a:r>
                            <a:rPr sz="2800" dirty="0"/>
                            <a:t>​</a:t>
                          </a:r>
                          <a14:m>
                            <m:oMath xmlns:m="http://schemas.openxmlformats.org/officeDocument/2006/math">
                              <m:r>
                                <a:rPr sz="2800">
                                  <a:latin typeface="Cambria Math"/>
                                </a:rPr>
                                <m:t>=</m:t>
                              </m:r>
                              <m:sSup>
                                <m:sSupPr>
                                  <m:ctrlPr>
                                    <a:rPr sz="2800" i="1">
                                      <a:latin typeface="Cambria Math" panose="02040503050406030204" pitchFamily="18" charset="0"/>
                                    </a:rPr>
                                  </m:ctrlPr>
                                </m:sSupPr>
                                <m:e>
                                  <m:r>
                                    <a:rPr sz="2800">
                                      <a:latin typeface="Cambria Math"/>
                                    </a:rPr>
                                    <m:t>𝑥</m:t>
                                  </m:r>
                                </m:e>
                                <m:sup>
                                  <m:r>
                                    <a:rPr sz="2800">
                                      <a:latin typeface="Cambria Math"/>
                                    </a:rPr>
                                    <m:t>2</m:t>
                                  </m:r>
                                </m:sup>
                              </m:sSup>
                              <m:r>
                                <a:rPr sz="2800">
                                  <a:latin typeface="Cambria Math"/>
                                </a:rPr>
                                <m:t>+5</m:t>
                              </m:r>
                            </m:oMath>
                          </a14:m>
                          <a:endParaRPr sz="2800" dirty="0"/>
                        </a:p>
                      </a:txBody>
                      <a:tcPr anchor="ctr"/>
                    </a:tc>
                    <a:tc vMerge="1">
                      <a:txBody>
                        <a:bodyPr/>
                        <a:lstStyle/>
                        <a:p>
                          <a:pPr algn="l">
                            <a:defRPr b="1"/>
                          </a:pPr>
                          <a:endParaRPr sz="2000" b="0" dirty="0"/>
                        </a:p>
                      </a:txBody>
                      <a:tcPr/>
                    </a:tc>
                    <a:extLst>
                      <a:ext uri="{0D108BD9-81ED-4DB2-BD59-A6C34878D82A}">
                        <a16:rowId xmlns:a16="http://schemas.microsoft.com/office/drawing/2014/main" val="10002"/>
                      </a:ext>
                    </a:extLst>
                  </a:tr>
                  <a:tr h="370840">
                    <a:tc>
                      <a:txBody>
                        <a:bodyPr/>
                        <a:lstStyle/>
                        <a:p>
                          <a:pPr algn="r">
                            <a:defRPr sz="1800"/>
                          </a:pPr>
                          <a:r>
                            <a:rPr sz="2800" dirty="0"/>
                            <a:t>​</a:t>
                          </a:r>
                          <a14:m>
                            <m:oMath xmlns:m="http://schemas.openxmlformats.org/officeDocument/2006/math">
                              <m:r>
                                <a:rPr sz="2800">
                                  <a:latin typeface="Cambria Math"/>
                                </a:rPr>
                                <m:t>h</m:t>
                              </m:r>
                              <m:r>
                                <a:rPr sz="2800">
                                  <a:latin typeface="Cambria Math"/>
                                </a:rPr>
                                <m:t>⁡</m:t>
                              </m:r>
                              <m:d>
                                <m:dPr>
                                  <m:ctrlPr>
                                    <a:rPr sz="2800" i="1">
                                      <a:latin typeface="Cambria Math" panose="02040503050406030204" pitchFamily="18" charset="0"/>
                                    </a:rPr>
                                  </m:ctrlPr>
                                </m:dPr>
                                <m:e>
                                  <m:r>
                                    <a:rPr sz="2800">
                                      <a:latin typeface="Cambria Math"/>
                                    </a:rPr>
                                    <m:t>−3</m:t>
                                  </m:r>
                                </m:e>
                              </m:d>
                            </m:oMath>
                          </a14:m>
                          <a:endParaRPr sz="2800" dirty="0"/>
                        </a:p>
                      </a:txBody>
                      <a:tcPr anchor="ctr"/>
                    </a:tc>
                    <a:tc>
                      <a:txBody>
                        <a:bodyPr/>
                        <a:lstStyle/>
                        <a:p>
                          <a:pPr algn="l">
                            <a:defRPr sz="1800"/>
                          </a:pPr>
                          <a:r>
                            <a:rPr sz="2800" dirty="0"/>
                            <a:t>​</a:t>
                          </a:r>
                          <a14:m>
                            <m:oMath xmlns:m="http://schemas.openxmlformats.org/officeDocument/2006/math">
                              <m:r>
                                <a:rPr sz="2800">
                                  <a:latin typeface="Cambria Math"/>
                                </a:rPr>
                                <m:t>=</m:t>
                              </m:r>
                              <m:sSup>
                                <m:sSupPr>
                                  <m:ctrlPr>
                                    <a:rPr sz="2800" i="1">
                                      <a:latin typeface="Cambria Math" panose="02040503050406030204" pitchFamily="18" charset="0"/>
                                    </a:rPr>
                                  </m:ctrlPr>
                                </m:sSupPr>
                                <m:e>
                                  <m:d>
                                    <m:dPr>
                                      <m:ctrlPr>
                                        <a:rPr sz="2800" i="1">
                                          <a:latin typeface="Cambria Math" panose="02040503050406030204" pitchFamily="18" charset="0"/>
                                        </a:rPr>
                                      </m:ctrlPr>
                                    </m:dPr>
                                    <m:e>
                                      <m:r>
                                        <a:rPr sz="2800">
                                          <a:latin typeface="Cambria Math"/>
                                        </a:rPr>
                                        <m:t>−3</m:t>
                                      </m:r>
                                    </m:e>
                                  </m:d>
                                </m:e>
                                <m:sup>
                                  <m:r>
                                    <a:rPr sz="2800">
                                      <a:latin typeface="Cambria Math"/>
                                    </a:rPr>
                                    <m:t>2</m:t>
                                  </m:r>
                                </m:sup>
                              </m:sSup>
                              <m:r>
                                <a:rPr sz="2800">
                                  <a:latin typeface="Cambria Math"/>
                                </a:rPr>
                                <m:t>+5=14</m:t>
                              </m:r>
                            </m:oMath>
                          </a14:m>
                          <a:endParaRPr sz="2800" dirty="0"/>
                        </a:p>
                      </a:txBody>
                      <a:tcPr anchor="ctr"/>
                    </a:tc>
                    <a:tc rowSpan="2">
                      <a:txBody>
                        <a:bodyPr/>
                        <a:lstStyle/>
                        <a:p>
                          <a:pPr algn="l">
                            <a:defRPr sz="1100" b="1"/>
                          </a:pPr>
                          <a:r>
                            <a:rPr lang="en-US" sz="2000" b="0" dirty="0"/>
                            <a:t>Substitute − 3 into the function. The point (−3, 14) is on the graph of </a:t>
                          </a:r>
                          <a:r>
                            <a:rPr lang="en-US" sz="2000" b="0" i="1" dirty="0"/>
                            <a:t>h</a:t>
                          </a:r>
                          <a:r>
                            <a:rPr lang="en-US" sz="2000" b="0" dirty="0"/>
                            <a:t>.</a:t>
                          </a:r>
                          <a:endParaRPr sz="2000" b="0" dirty="0"/>
                        </a:p>
                      </a:txBody>
                      <a:tcPr/>
                    </a:tc>
                    <a:extLst>
                      <a:ext uri="{0D108BD9-81ED-4DB2-BD59-A6C34878D82A}">
                        <a16:rowId xmlns:a16="http://schemas.microsoft.com/office/drawing/2014/main" val="10003"/>
                      </a:ext>
                    </a:extLst>
                  </a:tr>
                  <a:tr h="370840">
                    <a:tc>
                      <a:txBody>
                        <a:bodyPr/>
                        <a:lstStyle/>
                        <a:p>
                          <a:pPr algn="r">
                            <a:defRPr sz="1800"/>
                          </a:pPr>
                          <a:endParaRPr sz="2800" dirty="0"/>
                        </a:p>
                      </a:txBody>
                      <a:tcPr/>
                    </a:tc>
                    <a:tc>
                      <a:txBody>
                        <a:bodyPr/>
                        <a:lstStyle/>
                        <a:p>
                          <a:pPr algn="l">
                            <a:defRPr sz="1800"/>
                          </a:pPr>
                          <a:endParaRPr sz="2800" dirty="0"/>
                        </a:p>
                      </a:txBody>
                      <a:tcPr/>
                    </a:tc>
                    <a:tc vMerge="1">
                      <a:txBody>
                        <a:bodyPr/>
                        <a:lstStyle/>
                        <a:p>
                          <a:pPr algn="l">
                            <a:defRPr sz="1100" b="1"/>
                          </a:pPr>
                          <a:endParaRPr sz="2000" b="0" dirty="0"/>
                        </a:p>
                      </a:txBody>
                      <a:tcPr/>
                    </a:tc>
                    <a:extLst>
                      <a:ext uri="{0D108BD9-81ED-4DB2-BD59-A6C34878D82A}">
                        <a16:rowId xmlns:a16="http://schemas.microsoft.com/office/drawing/2014/main" val="3208356966"/>
                      </a:ext>
                    </a:extLst>
                  </a:tr>
                </a:tbl>
              </a:graphicData>
            </a:graphic>
          </p:graphicFrame>
        </mc:Choice>
        <mc:Fallback xmlns="">
          <p:graphicFrame>
            <p:nvGraphicFramePr>
              <p:cNvPr id="4" name="Table Placeholder 2">
                <a:extLst>
                  <a:ext uri="{FF2B5EF4-FFF2-40B4-BE49-F238E27FC236}">
                    <a16:creationId xmlns:a16="http://schemas.microsoft.com/office/drawing/2014/main" id="{290FE76D-B5C0-4931-9EC9-372F1FAD789F}"/>
                  </a:ext>
                </a:extLst>
              </p:cNvPr>
              <p:cNvGraphicFramePr>
                <a:graphicFrameLocks/>
              </p:cNvGraphicFramePr>
              <p:nvPr>
                <p:extLst>
                  <p:ext uri="{D42A27DB-BD31-4B8C-83A1-F6EECF244321}">
                    <p14:modId xmlns:p14="http://schemas.microsoft.com/office/powerpoint/2010/main" val="1907630145"/>
                  </p:ext>
                </p:extLst>
              </p:nvPr>
            </p:nvGraphicFramePr>
            <p:xfrm>
              <a:off x="838201" y="1039368"/>
              <a:ext cx="8181165" cy="2590800"/>
            </p:xfrm>
            <a:graphic>
              <a:graphicData uri="http://schemas.openxmlformats.org/drawingml/2006/table">
                <a:tbl>
                  <a:tblPr firstRow="1" bandRow="1">
                    <a:tableStyleId>{2D5ABB26-0587-4C30-8999-92F81FD0307C}</a:tableStyleId>
                  </a:tblPr>
                  <a:tblGrid>
                    <a:gridCol w="1177322">
                      <a:extLst>
                        <a:ext uri="{9D8B030D-6E8A-4147-A177-3AD203B41FA5}">
                          <a16:colId xmlns:a16="http://schemas.microsoft.com/office/drawing/2014/main" val="20000"/>
                        </a:ext>
                      </a:extLst>
                    </a:gridCol>
                    <a:gridCol w="3026791">
                      <a:extLst>
                        <a:ext uri="{9D8B030D-6E8A-4147-A177-3AD203B41FA5}">
                          <a16:colId xmlns:a16="http://schemas.microsoft.com/office/drawing/2014/main" val="20001"/>
                        </a:ext>
                      </a:extLst>
                    </a:gridCol>
                    <a:gridCol w="3977052">
                      <a:extLst>
                        <a:ext uri="{9D8B030D-6E8A-4147-A177-3AD203B41FA5}">
                          <a16:colId xmlns:a16="http://schemas.microsoft.com/office/drawing/2014/main" val="20002"/>
                        </a:ext>
                      </a:extLst>
                    </a:gridCol>
                  </a:tblGrid>
                  <a:tr h="518160">
                    <a:tc>
                      <a:txBody>
                        <a:bodyPr/>
                        <a:lstStyle/>
                        <a:p>
                          <a:endParaRPr lang="en-US"/>
                        </a:p>
                      </a:txBody>
                      <a:tcPr anchor="ctr">
                        <a:blipFill>
                          <a:blip r:embed="rId2"/>
                          <a:stretch>
                            <a:fillRect t="-10588" r="-595855" b="-401176"/>
                          </a:stretch>
                        </a:blipFill>
                      </a:tcPr>
                    </a:tc>
                    <a:tc>
                      <a:txBody>
                        <a:bodyPr/>
                        <a:lstStyle/>
                        <a:p>
                          <a:endParaRPr lang="en-US"/>
                        </a:p>
                      </a:txBody>
                      <a:tcPr anchor="ctr">
                        <a:blipFill>
                          <a:blip r:embed="rId2"/>
                          <a:stretch>
                            <a:fillRect l="-38833" t="-10588" r="-131388" b="-401176"/>
                          </a:stretch>
                        </a:blipFill>
                      </a:tcPr>
                    </a:tc>
                    <a:tc>
                      <a:txBody>
                        <a:bodyPr/>
                        <a:lstStyle/>
                        <a:p>
                          <a:pPr algn="l">
                            <a:defRPr sz="1100" b="1"/>
                          </a:pPr>
                          <a:r>
                            <a:rPr sz="2000" b="0" dirty="0"/>
                            <a:t>Again, begin by solving for</a:t>
                          </a:r>
                          <a:r>
                            <a:rPr lang="en-US" sz="2000" b="0" dirty="0"/>
                            <a:t> </a:t>
                          </a:r>
                          <a:r>
                            <a:rPr lang="en-US" sz="2000" b="0" i="1" dirty="0"/>
                            <a:t>y</a:t>
                          </a:r>
                          <a:r>
                            <a:rPr sz="2000" b="0" dirty="0"/>
                            <a:t>.</a:t>
                          </a:r>
                        </a:p>
                      </a:txBody>
                      <a:tcPr anchor="ctr"/>
                    </a:tc>
                    <a:extLst>
                      <a:ext uri="{0D108BD9-81ED-4DB2-BD59-A6C34878D82A}">
                        <a16:rowId xmlns:a16="http://schemas.microsoft.com/office/drawing/2014/main" val="10000"/>
                      </a:ext>
                    </a:extLst>
                  </a:tr>
                  <a:tr h="518160">
                    <a:tc>
                      <a:txBody>
                        <a:bodyPr/>
                        <a:lstStyle/>
                        <a:p>
                          <a:endParaRPr lang="en-US"/>
                        </a:p>
                      </a:txBody>
                      <a:tcPr anchor="ctr">
                        <a:blipFill>
                          <a:blip r:embed="rId2"/>
                          <a:stretch>
                            <a:fillRect t="-110588" r="-595855" b="-301176"/>
                          </a:stretch>
                        </a:blipFill>
                      </a:tcPr>
                    </a:tc>
                    <a:tc>
                      <a:txBody>
                        <a:bodyPr/>
                        <a:lstStyle/>
                        <a:p>
                          <a:endParaRPr lang="en-US"/>
                        </a:p>
                      </a:txBody>
                      <a:tcPr anchor="ctr">
                        <a:blipFill>
                          <a:blip r:embed="rId2"/>
                          <a:stretch>
                            <a:fillRect l="-38833" t="-110588" r="-131388" b="-301176"/>
                          </a:stretch>
                        </a:blipFill>
                      </a:tcPr>
                    </a:tc>
                    <a:tc rowSpan="2">
                      <a:txBody>
                        <a:bodyPr/>
                        <a:lstStyle/>
                        <a:p>
                          <a:pPr algn="l">
                            <a:defRPr b="1"/>
                          </a:pPr>
                          <a:r>
                            <a:rPr lang="en-US" sz="2000" b="0" dirty="0"/>
                            <a:t>To distinguish this function, use a different name.</a:t>
                          </a:r>
                          <a:endParaRPr sz="2000" b="0" dirty="0"/>
                        </a:p>
                      </a:txBody>
                      <a:tcPr anchor="b"/>
                    </a:tc>
                    <a:extLst>
                      <a:ext uri="{0D108BD9-81ED-4DB2-BD59-A6C34878D82A}">
                        <a16:rowId xmlns:a16="http://schemas.microsoft.com/office/drawing/2014/main" val="10001"/>
                      </a:ext>
                    </a:extLst>
                  </a:tr>
                  <a:tr h="518160">
                    <a:tc>
                      <a:txBody>
                        <a:bodyPr/>
                        <a:lstStyle/>
                        <a:p>
                          <a:endParaRPr lang="en-US"/>
                        </a:p>
                      </a:txBody>
                      <a:tcPr anchor="ctr">
                        <a:blipFill>
                          <a:blip r:embed="rId2"/>
                          <a:stretch>
                            <a:fillRect t="-208140" r="-595855" b="-197674"/>
                          </a:stretch>
                        </a:blipFill>
                      </a:tcPr>
                    </a:tc>
                    <a:tc>
                      <a:txBody>
                        <a:bodyPr/>
                        <a:lstStyle/>
                        <a:p>
                          <a:endParaRPr lang="en-US"/>
                        </a:p>
                      </a:txBody>
                      <a:tcPr anchor="ctr">
                        <a:blipFill>
                          <a:blip r:embed="rId2"/>
                          <a:stretch>
                            <a:fillRect l="-38833" t="-208140" r="-131388" b="-197674"/>
                          </a:stretch>
                        </a:blipFill>
                      </a:tcPr>
                    </a:tc>
                    <a:tc vMerge="1">
                      <a:txBody>
                        <a:bodyPr/>
                        <a:lstStyle/>
                        <a:p>
                          <a:pPr algn="l">
                            <a:defRPr b="1"/>
                          </a:pPr>
                          <a:endParaRPr sz="2000" b="0" dirty="0"/>
                        </a:p>
                      </a:txBody>
                      <a:tcPr/>
                    </a:tc>
                    <a:extLst>
                      <a:ext uri="{0D108BD9-81ED-4DB2-BD59-A6C34878D82A}">
                        <a16:rowId xmlns:a16="http://schemas.microsoft.com/office/drawing/2014/main" val="10002"/>
                      </a:ext>
                    </a:extLst>
                  </a:tr>
                  <a:tr h="518160">
                    <a:tc>
                      <a:txBody>
                        <a:bodyPr/>
                        <a:lstStyle/>
                        <a:p>
                          <a:endParaRPr lang="en-US"/>
                        </a:p>
                      </a:txBody>
                      <a:tcPr anchor="ctr">
                        <a:blipFill>
                          <a:blip r:embed="rId2"/>
                          <a:stretch>
                            <a:fillRect t="-311765" r="-595855" b="-100000"/>
                          </a:stretch>
                        </a:blipFill>
                      </a:tcPr>
                    </a:tc>
                    <a:tc>
                      <a:txBody>
                        <a:bodyPr/>
                        <a:lstStyle/>
                        <a:p>
                          <a:endParaRPr lang="en-US"/>
                        </a:p>
                      </a:txBody>
                      <a:tcPr anchor="ctr">
                        <a:blipFill>
                          <a:blip r:embed="rId2"/>
                          <a:stretch>
                            <a:fillRect l="-38833" t="-311765" r="-131388" b="-100000"/>
                          </a:stretch>
                        </a:blipFill>
                      </a:tcPr>
                    </a:tc>
                    <a:tc rowSpan="2">
                      <a:txBody>
                        <a:bodyPr/>
                        <a:lstStyle/>
                        <a:p>
                          <a:pPr algn="l">
                            <a:defRPr sz="1100" b="1"/>
                          </a:pPr>
                          <a:r>
                            <a:rPr lang="en-US" sz="2000" b="0" dirty="0"/>
                            <a:t>Substitute − 3 into the function. The point (−3, 14) is on the graph of </a:t>
                          </a:r>
                          <a:r>
                            <a:rPr lang="en-US" sz="2000" b="0" i="1" dirty="0"/>
                            <a:t>h</a:t>
                          </a:r>
                          <a:r>
                            <a:rPr lang="en-US" sz="2000" b="0" dirty="0"/>
                            <a:t>.</a:t>
                          </a:r>
                          <a:endParaRPr sz="2000" b="0" dirty="0"/>
                        </a:p>
                      </a:txBody>
                      <a:tcPr/>
                    </a:tc>
                    <a:extLst>
                      <a:ext uri="{0D108BD9-81ED-4DB2-BD59-A6C34878D82A}">
                        <a16:rowId xmlns:a16="http://schemas.microsoft.com/office/drawing/2014/main" val="10003"/>
                      </a:ext>
                    </a:extLst>
                  </a:tr>
                  <a:tr h="518160">
                    <a:tc>
                      <a:txBody>
                        <a:bodyPr/>
                        <a:lstStyle/>
                        <a:p>
                          <a:pPr algn="r">
                            <a:defRPr sz="1800"/>
                          </a:pPr>
                          <a:endParaRPr sz="2800" dirty="0"/>
                        </a:p>
                      </a:txBody>
                      <a:tcPr/>
                    </a:tc>
                    <a:tc>
                      <a:txBody>
                        <a:bodyPr/>
                        <a:lstStyle/>
                        <a:p>
                          <a:pPr algn="l">
                            <a:defRPr sz="1800"/>
                          </a:pPr>
                          <a:endParaRPr sz="2800" dirty="0"/>
                        </a:p>
                      </a:txBody>
                      <a:tcPr/>
                    </a:tc>
                    <a:tc vMerge="1">
                      <a:txBody>
                        <a:bodyPr/>
                        <a:lstStyle/>
                        <a:p>
                          <a:pPr algn="l">
                            <a:defRPr sz="1100" b="1"/>
                          </a:pPr>
                          <a:endParaRPr sz="2000" b="0" dirty="0"/>
                        </a:p>
                      </a:txBody>
                      <a:tcPr/>
                    </a:tc>
                    <a:extLst>
                      <a:ext uri="{0D108BD9-81ED-4DB2-BD59-A6C34878D82A}">
                        <a16:rowId xmlns:a16="http://schemas.microsoft.com/office/drawing/2014/main" val="3208356966"/>
                      </a:ext>
                    </a:extLst>
                  </a:tr>
                </a:tbl>
              </a:graphicData>
            </a:graphic>
          </p:graphicFrame>
        </mc:Fallback>
      </mc:AlternateContent>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Example 7: Function Notation</a:t>
            </a:r>
            <a:r>
              <a:rPr lang="en-US" sz="3200" dirty="0"/>
              <a:t>—Slide 5</a:t>
            </a:r>
            <a:endParaRPr dirty="0"/>
          </a:p>
        </p:txBody>
      </p:sp>
      <p:sp>
        <p:nvSpPr>
          <p:cNvPr id="3" name="Text Placeholder 2"/>
          <p:cNvSpPr>
            <a:spLocks noGrp="1"/>
          </p:cNvSpPr>
          <p:nvPr>
            <p:ph type="body" sz="quarter" idx="10"/>
          </p:nvPr>
        </p:nvSpPr>
        <p:spPr>
          <a:xfrm>
            <a:off x="457200" y="1066800"/>
            <a:ext cx="8229600" cy="4929554"/>
          </a:xfrm>
        </p:spPr>
        <p:txBody>
          <a:bodyPr/>
          <a:lstStyle/>
          <a:p>
            <a:pPr marL="514350" indent="-514350">
              <a:buFont typeface="+mj-lt"/>
              <a:buAutoNum type="alphaLcPeriod" startAt="4"/>
              <a:defRPr sz="2800"/>
            </a:pPr>
            <a:r>
              <a:rPr dirty="0"/>
              <a:t>​</a:t>
            </a:r>
          </a:p>
        </p:txBody>
      </p:sp>
      <mc:AlternateContent xmlns:mc="http://schemas.openxmlformats.org/markup-compatibility/2006" xmlns:a14="http://schemas.microsoft.com/office/drawing/2010/main">
        <mc:Choice Requires="a14">
          <p:graphicFrame>
            <p:nvGraphicFramePr>
              <p:cNvPr id="4" name="Table Placeholder 2">
                <a:extLst>
                  <a:ext uri="{FF2B5EF4-FFF2-40B4-BE49-F238E27FC236}">
                    <a16:creationId xmlns:a16="http://schemas.microsoft.com/office/drawing/2014/main" id="{19C47E73-A051-4156-9E7A-90B284E59742}"/>
                  </a:ext>
                </a:extLst>
              </p:cNvPr>
              <p:cNvGraphicFramePr>
                <a:graphicFrameLocks/>
              </p:cNvGraphicFramePr>
              <p:nvPr>
                <p:extLst>
                  <p:ext uri="{D42A27DB-BD31-4B8C-83A1-F6EECF244321}">
                    <p14:modId xmlns:p14="http://schemas.microsoft.com/office/powerpoint/2010/main" val="1370009058"/>
                  </p:ext>
                </p:extLst>
              </p:nvPr>
            </p:nvGraphicFramePr>
            <p:xfrm>
              <a:off x="789432" y="959293"/>
              <a:ext cx="8077200" cy="4118675"/>
            </p:xfrm>
            <a:graphic>
              <a:graphicData uri="http://schemas.openxmlformats.org/drawingml/2006/table">
                <a:tbl>
                  <a:tblPr firstRow="1" bandRow="1">
                    <a:tableStyleId>{2D5ABB26-0587-4C30-8999-92F81FD0307C}</a:tableStyleId>
                  </a:tblPr>
                  <a:tblGrid>
                    <a:gridCol w="2000250">
                      <a:extLst>
                        <a:ext uri="{9D8B030D-6E8A-4147-A177-3AD203B41FA5}">
                          <a16:colId xmlns:a16="http://schemas.microsoft.com/office/drawing/2014/main" val="20000"/>
                        </a:ext>
                      </a:extLst>
                    </a:gridCol>
                    <a:gridCol w="2424430">
                      <a:extLst>
                        <a:ext uri="{9D8B030D-6E8A-4147-A177-3AD203B41FA5}">
                          <a16:colId xmlns:a16="http://schemas.microsoft.com/office/drawing/2014/main" val="20001"/>
                        </a:ext>
                      </a:extLst>
                    </a:gridCol>
                    <a:gridCol w="3652520">
                      <a:extLst>
                        <a:ext uri="{9D8B030D-6E8A-4147-A177-3AD203B41FA5}">
                          <a16:colId xmlns:a16="http://schemas.microsoft.com/office/drawing/2014/main" val="20002"/>
                        </a:ext>
                      </a:extLst>
                    </a:gridCol>
                  </a:tblGrid>
                  <a:tr h="370840">
                    <a:tc>
                      <a:txBody>
                        <a:bodyPr/>
                        <a:lstStyle/>
                        <a:p>
                          <a:pPr algn="r">
                            <a:defRPr sz="1800"/>
                          </a:pPr>
                          <a:r>
                            <a:rPr sz="2600" dirty="0"/>
                            <a:t>​</a:t>
                          </a:r>
                          <a14:m>
                            <m:oMath xmlns:m="http://schemas.openxmlformats.org/officeDocument/2006/math">
                              <m:rad>
                                <m:radPr>
                                  <m:degHide m:val="on"/>
                                  <m:ctrlPr>
                                    <a:rPr sz="2600" i="1">
                                      <a:latin typeface="Cambria Math" panose="02040503050406030204" pitchFamily="18" charset="0"/>
                                    </a:rPr>
                                  </m:ctrlPr>
                                </m:radPr>
                                <m:deg/>
                                <m:e>
                                  <m:r>
                                    <a:rPr sz="2600">
                                      <a:latin typeface="Cambria Math"/>
                                    </a:rPr>
                                    <m:t>1−</m:t>
                                  </m:r>
                                  <m:r>
                                    <a:rPr sz="2600">
                                      <a:latin typeface="Cambria Math"/>
                                    </a:rPr>
                                    <m:t>𝑥</m:t>
                                  </m:r>
                                </m:e>
                              </m:rad>
                              <m:r>
                                <a:rPr sz="2600">
                                  <a:latin typeface="Cambria Math"/>
                                </a:rPr>
                                <m:t>−2</m:t>
                              </m:r>
                              <m:r>
                                <a:rPr sz="2600">
                                  <a:latin typeface="Cambria Math"/>
                                </a:rPr>
                                <m:t>𝑦</m:t>
                              </m:r>
                            </m:oMath>
                          </a14:m>
                          <a:endParaRPr sz="2600" dirty="0"/>
                        </a:p>
                      </a:txBody>
                      <a:tcPr anchor="ctr"/>
                    </a:tc>
                    <a:tc>
                      <a:txBody>
                        <a:bodyPr/>
                        <a:lstStyle/>
                        <a:p>
                          <a:pPr algn="l">
                            <a:defRPr sz="1800"/>
                          </a:pPr>
                          <a:r>
                            <a:rPr sz="2600" dirty="0"/>
                            <a:t>​</a:t>
                          </a:r>
                          <a14:m>
                            <m:oMath xmlns:m="http://schemas.openxmlformats.org/officeDocument/2006/math">
                              <m:r>
                                <a:rPr sz="2600">
                                  <a:latin typeface="Cambria Math"/>
                                </a:rPr>
                                <m:t>=6</m:t>
                              </m:r>
                            </m:oMath>
                          </a14:m>
                          <a:endParaRPr sz="2600" dirty="0"/>
                        </a:p>
                      </a:txBody>
                      <a:tcPr anchor="ctr"/>
                    </a:tc>
                    <a:tc>
                      <a:txBody>
                        <a:bodyPr/>
                        <a:lstStyle/>
                        <a:p>
                          <a:pPr algn="l">
                            <a:defRPr sz="1100" b="1"/>
                          </a:pPr>
                          <a:r>
                            <a:rPr sz="2000" b="0" dirty="0"/>
                            <a:t>As usual, the process begins by solving for</a:t>
                          </a:r>
                          <a:r>
                            <a:rPr lang="en-US" sz="2000" b="0" dirty="0"/>
                            <a:t> </a:t>
                          </a:r>
                          <a:r>
                            <a:rPr lang="en-US" sz="2000" b="0" i="1" dirty="0"/>
                            <a:t>y</a:t>
                          </a:r>
                          <a:r>
                            <a:rPr sz="2000" b="0" dirty="0"/>
                            <a:t> </a:t>
                          </a:r>
                          <a14:m>
                            <m:oMath xmlns:m="http://schemas.openxmlformats.org/officeDocument/2006/math">
                              <m:r>
                                <a:rPr sz="2000" b="0" i="1">
                                  <a:latin typeface="Cambria Math"/>
                                </a:rPr>
                                <m:t>𝑦</m:t>
                              </m:r>
                            </m:oMath>
                          </a14:m>
                          <a:r>
                            <a:rPr sz="2000" b="0" dirty="0"/>
                            <a:t>.</a:t>
                          </a:r>
                        </a:p>
                      </a:txBody>
                      <a:tcPr anchor="ctr"/>
                    </a:tc>
                    <a:extLst>
                      <a:ext uri="{0D108BD9-81ED-4DB2-BD59-A6C34878D82A}">
                        <a16:rowId xmlns:a16="http://schemas.microsoft.com/office/drawing/2014/main" val="10000"/>
                      </a:ext>
                    </a:extLst>
                  </a:tr>
                  <a:tr h="370840">
                    <a:tc>
                      <a:txBody>
                        <a:bodyPr/>
                        <a:lstStyle/>
                        <a:p>
                          <a:pPr algn="r">
                            <a:defRPr sz="1800"/>
                          </a:pPr>
                          <a:r>
                            <a:rPr sz="2600" dirty="0"/>
                            <a:t>​</a:t>
                          </a:r>
                          <a14:m>
                            <m:oMath xmlns:m="http://schemas.openxmlformats.org/officeDocument/2006/math">
                              <m:r>
                                <a:rPr sz="2600">
                                  <a:latin typeface="Cambria Math"/>
                                </a:rPr>
                                <m:t>−2</m:t>
                              </m:r>
                              <m:r>
                                <a:rPr sz="2600">
                                  <a:latin typeface="Cambria Math"/>
                                </a:rPr>
                                <m:t>𝑦</m:t>
                              </m:r>
                            </m:oMath>
                          </a14:m>
                          <a:endParaRPr sz="2600" dirty="0"/>
                        </a:p>
                      </a:txBody>
                      <a:tcPr anchor="ctr"/>
                    </a:tc>
                    <a:tc>
                      <a:txBody>
                        <a:bodyPr/>
                        <a:lstStyle/>
                        <a:p>
                          <a:pPr algn="l">
                            <a:defRPr sz="1800"/>
                          </a:pPr>
                          <a:r>
                            <a:rPr sz="2600" dirty="0"/>
                            <a:t>​</a:t>
                          </a:r>
                          <a14:m>
                            <m:oMath xmlns:m="http://schemas.openxmlformats.org/officeDocument/2006/math">
                              <m:r>
                                <a:rPr sz="2600">
                                  <a:latin typeface="Cambria Math"/>
                                </a:rPr>
                                <m:t>=6−</m:t>
                              </m:r>
                              <m:rad>
                                <m:radPr>
                                  <m:degHide m:val="on"/>
                                  <m:ctrlPr>
                                    <a:rPr sz="2600" i="1">
                                      <a:latin typeface="Cambria Math" panose="02040503050406030204" pitchFamily="18" charset="0"/>
                                    </a:rPr>
                                  </m:ctrlPr>
                                </m:radPr>
                                <m:deg/>
                                <m:e>
                                  <m:r>
                                    <a:rPr sz="2600">
                                      <a:latin typeface="Cambria Math"/>
                                    </a:rPr>
                                    <m:t>1−</m:t>
                                  </m:r>
                                  <m:r>
                                    <a:rPr sz="2600">
                                      <a:latin typeface="Cambria Math"/>
                                    </a:rPr>
                                    <m:t>𝑥</m:t>
                                  </m:r>
                                </m:e>
                              </m:rad>
                            </m:oMath>
                          </a14:m>
                          <a:endParaRPr sz="2600" dirty="0"/>
                        </a:p>
                      </a:txBody>
                      <a:tcPr anchor="ctr"/>
                    </a:tc>
                    <a:tc>
                      <a:txBody>
                        <a:bodyPr/>
                        <a:lstStyle/>
                        <a:p>
                          <a:pPr algn="l"/>
                          <a:endParaRPr sz="2000" b="0" dirty="0"/>
                        </a:p>
                      </a:txBody>
                      <a:tcPr/>
                    </a:tc>
                    <a:extLst>
                      <a:ext uri="{0D108BD9-81ED-4DB2-BD59-A6C34878D82A}">
                        <a16:rowId xmlns:a16="http://schemas.microsoft.com/office/drawing/2014/main" val="10001"/>
                      </a:ext>
                    </a:extLst>
                  </a:tr>
                  <a:tr h="571754">
                    <a:tc>
                      <a:txBody>
                        <a:bodyPr/>
                        <a:lstStyle/>
                        <a:p>
                          <a:pPr algn="r">
                            <a:defRPr sz="1800"/>
                          </a:pPr>
                          <a:r>
                            <a:rPr lang="en-US" sz="2600" dirty="0"/>
                            <a:t> </a:t>
                          </a:r>
                          <a14:m>
                            <m:oMath xmlns:m="http://schemas.openxmlformats.org/officeDocument/2006/math">
                              <m:r>
                                <a:rPr sz="2600">
                                  <a:latin typeface="Cambria Math"/>
                                </a:rPr>
                                <m:t>𝑦</m:t>
                              </m:r>
                            </m:oMath>
                          </a14:m>
                          <a:endParaRPr sz="2600" dirty="0"/>
                        </a:p>
                      </a:txBody>
                      <a:tcPr anchor="ctr"/>
                    </a:tc>
                    <a:tc>
                      <a:txBody>
                        <a:bodyPr/>
                        <a:lstStyle/>
                        <a:p>
                          <a:pPr algn="l">
                            <a:defRPr sz="1800"/>
                          </a:pPr>
                          <a:r>
                            <a:rPr sz="2600" dirty="0"/>
                            <a:t>​</a:t>
                          </a:r>
                          <a14:m>
                            <m:oMath xmlns:m="http://schemas.openxmlformats.org/officeDocument/2006/math">
                              <m:r>
                                <a:rPr sz="2600">
                                  <a:latin typeface="Cambria Math"/>
                                </a:rPr>
                                <m:t>=−3+</m:t>
                              </m:r>
                              <m:f>
                                <m:fPr>
                                  <m:ctrlPr>
                                    <a:rPr sz="2600" i="1">
                                      <a:latin typeface="Cambria Math" panose="02040503050406030204" pitchFamily="18" charset="0"/>
                                    </a:rPr>
                                  </m:ctrlPr>
                                </m:fPr>
                                <m:num>
                                  <m:rad>
                                    <m:radPr>
                                      <m:degHide m:val="on"/>
                                      <m:ctrlPr>
                                        <a:rPr sz="2600" i="1">
                                          <a:latin typeface="Cambria Math" panose="02040503050406030204" pitchFamily="18" charset="0"/>
                                        </a:rPr>
                                      </m:ctrlPr>
                                    </m:radPr>
                                    <m:deg/>
                                    <m:e>
                                      <m:r>
                                        <a:rPr sz="2600">
                                          <a:latin typeface="Cambria Math"/>
                                        </a:rPr>
                                        <m:t>1−</m:t>
                                      </m:r>
                                      <m:r>
                                        <a:rPr sz="2600">
                                          <a:latin typeface="Cambria Math"/>
                                        </a:rPr>
                                        <m:t>𝑥</m:t>
                                      </m:r>
                                    </m:e>
                                  </m:rad>
                                </m:num>
                                <m:den>
                                  <m:r>
                                    <a:rPr sz="2600">
                                      <a:latin typeface="Cambria Math"/>
                                    </a:rPr>
                                    <m:t>2</m:t>
                                  </m:r>
                                </m:den>
                              </m:f>
                            </m:oMath>
                          </a14:m>
                          <a:endParaRPr sz="2600" dirty="0"/>
                        </a:p>
                      </a:txBody>
                      <a:tcPr anchor="ctr"/>
                    </a:tc>
                    <a:tc rowSpan="2">
                      <a:txBody>
                        <a:bodyPr/>
                        <a:lstStyle/>
                        <a:p>
                          <a:pPr algn="l">
                            <a:defRPr sz="1100" b="1"/>
                          </a:pPr>
                          <a:r>
                            <a:rPr sz="2000" b="0" dirty="0"/>
                            <a:t>Generally, we avoid using</a:t>
                          </a:r>
                          <a:r>
                            <a:rPr lang="en-US" sz="2000" b="0" dirty="0"/>
                            <a:t> </a:t>
                          </a:r>
                          <a:r>
                            <a:rPr lang="en-US" sz="2000" b="0" i="1" dirty="0"/>
                            <a:t>i</a:t>
                          </a:r>
                          <a:r>
                            <a:rPr sz="2000" b="0" i="1" dirty="0"/>
                            <a:t> </a:t>
                          </a:r>
                          <a:r>
                            <a:rPr sz="2000" b="0" dirty="0"/>
                            <a:t>as a function name, since</a:t>
                          </a:r>
                          <a:r>
                            <a:rPr lang="en-US" sz="2000" b="0" dirty="0"/>
                            <a:t> </a:t>
                          </a:r>
                          <a:r>
                            <a:rPr lang="en-US" sz="2000" b="0" i="1" dirty="0"/>
                            <a:t>i</a:t>
                          </a:r>
                          <a:r>
                            <a:rPr sz="2000" b="0" dirty="0"/>
                            <a:t> also represents the imaginary unit.</a:t>
                          </a:r>
                        </a:p>
                      </a:txBody>
                      <a:tcPr anchor="b"/>
                    </a:tc>
                    <a:extLst>
                      <a:ext uri="{0D108BD9-81ED-4DB2-BD59-A6C34878D82A}">
                        <a16:rowId xmlns:a16="http://schemas.microsoft.com/office/drawing/2014/main" val="10002"/>
                      </a:ext>
                    </a:extLst>
                  </a:tr>
                  <a:tr h="370840">
                    <a:tc>
                      <a:txBody>
                        <a:bodyPr/>
                        <a:lstStyle/>
                        <a:p>
                          <a:pPr algn="r">
                            <a:defRPr sz="1800"/>
                          </a:pPr>
                          <a:r>
                            <a:rPr sz="2600" dirty="0"/>
                            <a:t>​</a:t>
                          </a:r>
                          <a14:m>
                            <m:oMath xmlns:m="http://schemas.openxmlformats.org/officeDocument/2006/math">
                              <m:r>
                                <a:rPr sz="2600">
                                  <a:latin typeface="Cambria Math"/>
                                </a:rPr>
                                <m:t>𝑗</m:t>
                              </m:r>
                              <m:r>
                                <a:rPr sz="2600">
                                  <a:latin typeface="Cambria Math"/>
                                </a:rPr>
                                <m:t>⁡</m:t>
                              </m:r>
                              <m:d>
                                <m:dPr>
                                  <m:ctrlPr>
                                    <a:rPr sz="2600" i="1">
                                      <a:latin typeface="Cambria Math" panose="02040503050406030204" pitchFamily="18" charset="0"/>
                                    </a:rPr>
                                  </m:ctrlPr>
                                </m:dPr>
                                <m:e>
                                  <m:r>
                                    <a:rPr sz="2600">
                                      <a:latin typeface="Cambria Math"/>
                                    </a:rPr>
                                    <m:t>𝑥</m:t>
                                  </m:r>
                                </m:e>
                              </m:d>
                            </m:oMath>
                          </a14:m>
                          <a:endParaRPr sz="2600" dirty="0"/>
                        </a:p>
                      </a:txBody>
                      <a:tcPr anchor="ctr"/>
                    </a:tc>
                    <a:tc>
                      <a:txBody>
                        <a:bodyPr/>
                        <a:lstStyle/>
                        <a:p>
                          <a:pPr algn="l">
                            <a:defRPr sz="1800"/>
                          </a:pPr>
                          <a:r>
                            <a:rPr sz="2600" dirty="0"/>
                            <a:t>​</a:t>
                          </a:r>
                          <a14:m>
                            <m:oMath xmlns:m="http://schemas.openxmlformats.org/officeDocument/2006/math">
                              <m:r>
                                <a:rPr sz="2600">
                                  <a:latin typeface="Cambria Math"/>
                                </a:rPr>
                                <m:t>=−3+</m:t>
                              </m:r>
                              <m:f>
                                <m:fPr>
                                  <m:ctrlPr>
                                    <a:rPr sz="2600" i="1">
                                      <a:latin typeface="Cambria Math" panose="02040503050406030204" pitchFamily="18" charset="0"/>
                                    </a:rPr>
                                  </m:ctrlPr>
                                </m:fPr>
                                <m:num>
                                  <m:rad>
                                    <m:radPr>
                                      <m:degHide m:val="on"/>
                                      <m:ctrlPr>
                                        <a:rPr sz="2600" i="1">
                                          <a:latin typeface="Cambria Math" panose="02040503050406030204" pitchFamily="18" charset="0"/>
                                        </a:rPr>
                                      </m:ctrlPr>
                                    </m:radPr>
                                    <m:deg/>
                                    <m:e>
                                      <m:r>
                                        <a:rPr sz="2600">
                                          <a:latin typeface="Cambria Math"/>
                                        </a:rPr>
                                        <m:t>1−</m:t>
                                      </m:r>
                                      <m:r>
                                        <a:rPr sz="2600">
                                          <a:latin typeface="Cambria Math"/>
                                        </a:rPr>
                                        <m:t>𝑥</m:t>
                                      </m:r>
                                    </m:e>
                                  </m:rad>
                                </m:num>
                                <m:den>
                                  <m:r>
                                    <a:rPr sz="2600">
                                      <a:latin typeface="Cambria Math"/>
                                    </a:rPr>
                                    <m:t>2</m:t>
                                  </m:r>
                                </m:den>
                              </m:f>
                            </m:oMath>
                          </a14:m>
                          <a:endParaRPr sz="2600" dirty="0"/>
                        </a:p>
                      </a:txBody>
                      <a:tcPr anchor="ctr"/>
                    </a:tc>
                    <a:tc vMerge="1">
                      <a:txBody>
                        <a:bodyPr/>
                        <a:lstStyle/>
                        <a:p>
                          <a:pPr algn="l">
                            <a:defRPr sz="1100" b="1"/>
                          </a:pPr>
                          <a:endParaRPr sz="2000" b="0" dirty="0"/>
                        </a:p>
                      </a:txBody>
                      <a:tcPr/>
                    </a:tc>
                    <a:extLst>
                      <a:ext uri="{0D108BD9-81ED-4DB2-BD59-A6C34878D82A}">
                        <a16:rowId xmlns:a16="http://schemas.microsoft.com/office/drawing/2014/main" val="10003"/>
                      </a:ext>
                    </a:extLst>
                  </a:tr>
                  <a:tr h="370840">
                    <a:tc>
                      <a:txBody>
                        <a:bodyPr/>
                        <a:lstStyle/>
                        <a:p>
                          <a:pPr algn="r">
                            <a:defRPr sz="1800"/>
                          </a:pPr>
                          <a:r>
                            <a:rPr sz="2600" dirty="0"/>
                            <a:t>​</a:t>
                          </a:r>
                          <a14:m>
                            <m:oMath xmlns:m="http://schemas.openxmlformats.org/officeDocument/2006/math">
                              <m:r>
                                <a:rPr sz="2600">
                                  <a:latin typeface="Cambria Math"/>
                                </a:rPr>
                                <m:t>𝑗</m:t>
                              </m:r>
                              <m:r>
                                <a:rPr sz="2600">
                                  <a:latin typeface="Cambria Math"/>
                                </a:rPr>
                                <m:t>⁡</m:t>
                              </m:r>
                              <m:d>
                                <m:dPr>
                                  <m:ctrlPr>
                                    <a:rPr sz="2600" i="1">
                                      <a:latin typeface="Cambria Math" panose="02040503050406030204" pitchFamily="18" charset="0"/>
                                    </a:rPr>
                                  </m:ctrlPr>
                                </m:dPr>
                                <m:e>
                                  <m:r>
                                    <a:rPr sz="2600">
                                      <a:latin typeface="Cambria Math"/>
                                    </a:rPr>
                                    <m:t>−3</m:t>
                                  </m:r>
                                </m:e>
                              </m:d>
                            </m:oMath>
                          </a14:m>
                          <a:endParaRPr sz="2600" dirty="0"/>
                        </a:p>
                      </a:txBody>
                      <a:tcPr anchor="ctr"/>
                    </a:tc>
                    <a:tc>
                      <a:txBody>
                        <a:bodyPr/>
                        <a:lstStyle/>
                        <a:p>
                          <a:pPr algn="l">
                            <a:defRPr sz="1800"/>
                          </a:pPr>
                          <a:r>
                            <a:rPr sz="2600" dirty="0"/>
                            <a:t>​</a:t>
                          </a:r>
                          <a14:m>
                            <m:oMath xmlns:m="http://schemas.openxmlformats.org/officeDocument/2006/math">
                              <m:r>
                                <a:rPr sz="2600">
                                  <a:latin typeface="Cambria Math"/>
                                </a:rPr>
                                <m:t>=−3+</m:t>
                              </m:r>
                              <m:f>
                                <m:fPr>
                                  <m:ctrlPr>
                                    <a:rPr sz="2600" i="1">
                                      <a:latin typeface="Cambria Math" panose="02040503050406030204" pitchFamily="18" charset="0"/>
                                    </a:rPr>
                                  </m:ctrlPr>
                                </m:fPr>
                                <m:num>
                                  <m:rad>
                                    <m:radPr>
                                      <m:degHide m:val="on"/>
                                      <m:ctrlPr>
                                        <a:rPr sz="2600" i="1">
                                          <a:latin typeface="Cambria Math" panose="02040503050406030204" pitchFamily="18" charset="0"/>
                                        </a:rPr>
                                      </m:ctrlPr>
                                    </m:radPr>
                                    <m:deg/>
                                    <m:e>
                                      <m:r>
                                        <a:rPr sz="2600">
                                          <a:latin typeface="Cambria Math"/>
                                        </a:rPr>
                                        <m:t>1−</m:t>
                                      </m:r>
                                      <m:d>
                                        <m:dPr>
                                          <m:ctrlPr>
                                            <a:rPr sz="2600" i="1">
                                              <a:latin typeface="Cambria Math" panose="02040503050406030204" pitchFamily="18" charset="0"/>
                                            </a:rPr>
                                          </m:ctrlPr>
                                        </m:dPr>
                                        <m:e>
                                          <m:r>
                                            <a:rPr sz="2600">
                                              <a:latin typeface="Cambria Math"/>
                                            </a:rPr>
                                            <m:t>−3</m:t>
                                          </m:r>
                                        </m:e>
                                      </m:d>
                                    </m:e>
                                  </m:rad>
                                </m:num>
                                <m:den>
                                  <m:r>
                                    <a:rPr sz="2600">
                                      <a:latin typeface="Cambria Math"/>
                                    </a:rPr>
                                    <m:t>2</m:t>
                                  </m:r>
                                </m:den>
                              </m:f>
                            </m:oMath>
                          </a14:m>
                          <a:endParaRPr sz="2600" dirty="0"/>
                        </a:p>
                      </a:txBody>
                      <a:tcPr anchor="ctr"/>
                    </a:tc>
                    <a:tc>
                      <a:txBody>
                        <a:bodyPr/>
                        <a:lstStyle/>
                        <a:p>
                          <a:pPr algn="l">
                            <a:defRPr sz="1100" b="1"/>
                          </a:pPr>
                          <a:r>
                            <a:rPr sz="2000" b="0" dirty="0"/>
                            <a:t>Substitute</a:t>
                          </a:r>
                          <a:r>
                            <a:rPr lang="en-US" sz="2000" b="0" dirty="0"/>
                            <a:t> −</a:t>
                          </a:r>
                          <a:r>
                            <a:rPr sz="2000" b="0" dirty="0"/>
                            <a:t> </a:t>
                          </a:r>
                          <a:r>
                            <a:rPr lang="en-US" sz="2000" b="0" dirty="0"/>
                            <a:t>3</a:t>
                          </a:r>
                          <a:r>
                            <a:rPr sz="2000" b="0" dirty="0"/>
                            <a:t> and then simplify to evaluate</a:t>
                          </a:r>
                          <a:r>
                            <a:rPr lang="en-US" sz="2000" b="0" dirty="0"/>
                            <a:t> </a:t>
                          </a:r>
                          <a:r>
                            <a:rPr lang="en-US" sz="2000" b="0" i="1" dirty="0"/>
                            <a:t>j</a:t>
                          </a:r>
                          <a:r>
                            <a:rPr lang="en-US" sz="2000" b="0" i="0" dirty="0"/>
                            <a:t>(</a:t>
                          </a:r>
                          <a:r>
                            <a:rPr lang="en-US" sz="2000" b="0" dirty="0"/>
                            <a:t>− 3</a:t>
                          </a:r>
                          <a:r>
                            <a:rPr lang="en-US" sz="2000" b="0" i="0" dirty="0"/>
                            <a:t>)</a:t>
                          </a:r>
                          <a:r>
                            <a:rPr sz="2000" b="0" dirty="0"/>
                            <a:t>.</a:t>
                          </a:r>
                        </a:p>
                      </a:txBody>
                      <a:tcPr anchor="ctr"/>
                    </a:tc>
                    <a:extLst>
                      <a:ext uri="{0D108BD9-81ED-4DB2-BD59-A6C34878D82A}">
                        <a16:rowId xmlns:a16="http://schemas.microsoft.com/office/drawing/2014/main" val="10004"/>
                      </a:ext>
                    </a:extLst>
                  </a:tr>
                  <a:tr h="370840">
                    <a:tc>
                      <a:txBody>
                        <a:bodyPr/>
                        <a:lstStyle/>
                        <a:p>
                          <a:pPr algn="r"/>
                          <a:r>
                            <a:rPr sz="2600" dirty="0"/>
                            <a:t>​</a:t>
                          </a:r>
                        </a:p>
                      </a:txBody>
                      <a:tcPr anchor="ctr"/>
                    </a:tc>
                    <a:tc>
                      <a:txBody>
                        <a:bodyPr/>
                        <a:lstStyle/>
                        <a:p>
                          <a:pPr algn="l">
                            <a:defRPr sz="1800"/>
                          </a:pPr>
                          <a:r>
                            <a:rPr sz="2600" dirty="0"/>
                            <a:t>​</a:t>
                          </a:r>
                          <a14:m>
                            <m:oMath xmlns:m="http://schemas.openxmlformats.org/officeDocument/2006/math">
                              <m:r>
                                <a:rPr sz="2600">
                                  <a:latin typeface="Cambria Math"/>
                                </a:rPr>
                                <m:t>=−3+</m:t>
                              </m:r>
                              <m:f>
                                <m:fPr>
                                  <m:ctrlPr>
                                    <a:rPr sz="2600" i="1">
                                      <a:latin typeface="Cambria Math" panose="02040503050406030204" pitchFamily="18" charset="0"/>
                                    </a:rPr>
                                  </m:ctrlPr>
                                </m:fPr>
                                <m:num>
                                  <m:r>
                                    <a:rPr sz="2600">
                                      <a:latin typeface="Cambria Math"/>
                                    </a:rPr>
                                    <m:t>2</m:t>
                                  </m:r>
                                </m:num>
                                <m:den>
                                  <m:r>
                                    <a:rPr sz="2600">
                                      <a:latin typeface="Cambria Math"/>
                                    </a:rPr>
                                    <m:t>2</m:t>
                                  </m:r>
                                </m:den>
                              </m:f>
                              <m:r>
                                <a:rPr sz="2600">
                                  <a:latin typeface="Cambria Math"/>
                                </a:rPr>
                                <m:t>=−2</m:t>
                              </m:r>
                            </m:oMath>
                          </a14:m>
                          <a:endParaRPr sz="2600" dirty="0"/>
                        </a:p>
                      </a:txBody>
                      <a:tcPr anchor="ctr"/>
                    </a:tc>
                    <a:tc>
                      <a:txBody>
                        <a:bodyPr/>
                        <a:lstStyle/>
                        <a:p>
                          <a:pPr algn="l">
                            <a:defRPr sz="1100" b="1"/>
                          </a:pPr>
                          <a:r>
                            <a:rPr sz="2000" b="0" dirty="0"/>
                            <a:t>This tells us that</a:t>
                          </a:r>
                          <a:r>
                            <a:rPr lang="en-US" sz="2000" b="0" dirty="0"/>
                            <a:t> (− 3, − 2)</a:t>
                          </a:r>
                          <a:r>
                            <a:rPr sz="2000" b="0" dirty="0"/>
                            <a:t> is on the graph of</a:t>
                          </a:r>
                          <a:r>
                            <a:rPr lang="en-US" sz="2000" b="0" dirty="0"/>
                            <a:t> </a:t>
                          </a:r>
                          <a:r>
                            <a:rPr lang="en-US" sz="2000" b="0" i="1" dirty="0"/>
                            <a:t>j</a:t>
                          </a:r>
                          <a:r>
                            <a:rPr sz="2000" b="0" dirty="0"/>
                            <a:t>.</a:t>
                          </a:r>
                        </a:p>
                      </a:txBody>
                      <a:tcPr anchor="ctr"/>
                    </a:tc>
                    <a:extLst>
                      <a:ext uri="{0D108BD9-81ED-4DB2-BD59-A6C34878D82A}">
                        <a16:rowId xmlns:a16="http://schemas.microsoft.com/office/drawing/2014/main" val="10005"/>
                      </a:ext>
                    </a:extLst>
                  </a:tr>
                </a:tbl>
              </a:graphicData>
            </a:graphic>
          </p:graphicFrame>
        </mc:Choice>
        <mc:Fallback xmlns="">
          <p:graphicFrame>
            <p:nvGraphicFramePr>
              <p:cNvPr id="4" name="Table Placeholder 2">
                <a:extLst>
                  <a:ext uri="{FF2B5EF4-FFF2-40B4-BE49-F238E27FC236}">
                    <a16:creationId xmlns:a16="http://schemas.microsoft.com/office/drawing/2014/main" id="{19C47E73-A051-4156-9E7A-90B284E59742}"/>
                  </a:ext>
                </a:extLst>
              </p:cNvPr>
              <p:cNvGraphicFramePr>
                <a:graphicFrameLocks/>
              </p:cNvGraphicFramePr>
              <p:nvPr>
                <p:extLst>
                  <p:ext uri="{D42A27DB-BD31-4B8C-83A1-F6EECF244321}">
                    <p14:modId xmlns:p14="http://schemas.microsoft.com/office/powerpoint/2010/main" val="1370009058"/>
                  </p:ext>
                </p:extLst>
              </p:nvPr>
            </p:nvGraphicFramePr>
            <p:xfrm>
              <a:off x="789432" y="959293"/>
              <a:ext cx="8077200" cy="4118675"/>
            </p:xfrm>
            <a:graphic>
              <a:graphicData uri="http://schemas.openxmlformats.org/drawingml/2006/table">
                <a:tbl>
                  <a:tblPr firstRow="1" bandRow="1">
                    <a:tableStyleId>{2D5ABB26-0587-4C30-8999-92F81FD0307C}</a:tableStyleId>
                  </a:tblPr>
                  <a:tblGrid>
                    <a:gridCol w="2000250">
                      <a:extLst>
                        <a:ext uri="{9D8B030D-6E8A-4147-A177-3AD203B41FA5}">
                          <a16:colId xmlns:a16="http://schemas.microsoft.com/office/drawing/2014/main" val="20000"/>
                        </a:ext>
                      </a:extLst>
                    </a:gridCol>
                    <a:gridCol w="2424430">
                      <a:extLst>
                        <a:ext uri="{9D8B030D-6E8A-4147-A177-3AD203B41FA5}">
                          <a16:colId xmlns:a16="http://schemas.microsoft.com/office/drawing/2014/main" val="20001"/>
                        </a:ext>
                      </a:extLst>
                    </a:gridCol>
                    <a:gridCol w="3652520">
                      <a:extLst>
                        <a:ext uri="{9D8B030D-6E8A-4147-A177-3AD203B41FA5}">
                          <a16:colId xmlns:a16="http://schemas.microsoft.com/office/drawing/2014/main" val="20002"/>
                        </a:ext>
                      </a:extLst>
                    </a:gridCol>
                  </a:tblGrid>
                  <a:tr h="701040">
                    <a:tc>
                      <a:txBody>
                        <a:bodyPr/>
                        <a:lstStyle/>
                        <a:p>
                          <a:endParaRPr lang="en-US"/>
                        </a:p>
                      </a:txBody>
                      <a:tcPr anchor="ctr">
                        <a:blipFill>
                          <a:blip r:embed="rId2"/>
                          <a:stretch>
                            <a:fillRect t="-4348" r="-304268" b="-503478"/>
                          </a:stretch>
                        </a:blipFill>
                      </a:tcPr>
                    </a:tc>
                    <a:tc>
                      <a:txBody>
                        <a:bodyPr/>
                        <a:lstStyle/>
                        <a:p>
                          <a:endParaRPr lang="en-US"/>
                        </a:p>
                      </a:txBody>
                      <a:tcPr anchor="ctr">
                        <a:blipFill>
                          <a:blip r:embed="rId2"/>
                          <a:stretch>
                            <a:fillRect l="-82412" t="-4348" r="-150754" b="-503478"/>
                          </a:stretch>
                        </a:blipFill>
                      </a:tcPr>
                    </a:tc>
                    <a:tc>
                      <a:txBody>
                        <a:bodyPr/>
                        <a:lstStyle/>
                        <a:p>
                          <a:endParaRPr lang="en-US"/>
                        </a:p>
                      </a:txBody>
                      <a:tcPr anchor="ctr">
                        <a:blipFill>
                          <a:blip r:embed="rId2"/>
                          <a:stretch>
                            <a:fillRect l="-121000" t="-4348" b="-503478"/>
                          </a:stretch>
                        </a:blipFill>
                      </a:tcPr>
                    </a:tc>
                    <a:extLst>
                      <a:ext uri="{0D108BD9-81ED-4DB2-BD59-A6C34878D82A}">
                        <a16:rowId xmlns:a16="http://schemas.microsoft.com/office/drawing/2014/main" val="10000"/>
                      </a:ext>
                    </a:extLst>
                  </a:tr>
                  <a:tr h="525018">
                    <a:tc>
                      <a:txBody>
                        <a:bodyPr/>
                        <a:lstStyle/>
                        <a:p>
                          <a:endParaRPr lang="en-US"/>
                        </a:p>
                      </a:txBody>
                      <a:tcPr anchor="ctr">
                        <a:blipFill>
                          <a:blip r:embed="rId2"/>
                          <a:stretch>
                            <a:fillRect t="-139535" r="-304268" b="-573256"/>
                          </a:stretch>
                        </a:blipFill>
                      </a:tcPr>
                    </a:tc>
                    <a:tc>
                      <a:txBody>
                        <a:bodyPr/>
                        <a:lstStyle/>
                        <a:p>
                          <a:endParaRPr lang="en-US"/>
                        </a:p>
                      </a:txBody>
                      <a:tcPr anchor="ctr">
                        <a:blipFill>
                          <a:blip r:embed="rId2"/>
                          <a:stretch>
                            <a:fillRect l="-82412" t="-139535" r="-150754" b="-573256"/>
                          </a:stretch>
                        </a:blipFill>
                      </a:tcPr>
                    </a:tc>
                    <a:tc>
                      <a:txBody>
                        <a:bodyPr/>
                        <a:lstStyle/>
                        <a:p>
                          <a:pPr algn="l"/>
                          <a:endParaRPr sz="2000" b="0" dirty="0"/>
                        </a:p>
                      </a:txBody>
                      <a:tcPr/>
                    </a:tc>
                    <a:extLst>
                      <a:ext uri="{0D108BD9-81ED-4DB2-BD59-A6C34878D82A}">
                        <a16:rowId xmlns:a16="http://schemas.microsoft.com/office/drawing/2014/main" val="10001"/>
                      </a:ext>
                    </a:extLst>
                  </a:tr>
                  <a:tr h="721297">
                    <a:tc>
                      <a:txBody>
                        <a:bodyPr/>
                        <a:lstStyle/>
                        <a:p>
                          <a:endParaRPr lang="en-US"/>
                        </a:p>
                      </a:txBody>
                      <a:tcPr anchor="ctr">
                        <a:blipFill>
                          <a:blip r:embed="rId2"/>
                          <a:stretch>
                            <a:fillRect t="-173109" r="-304268" b="-314286"/>
                          </a:stretch>
                        </a:blipFill>
                      </a:tcPr>
                    </a:tc>
                    <a:tc>
                      <a:txBody>
                        <a:bodyPr/>
                        <a:lstStyle/>
                        <a:p>
                          <a:endParaRPr lang="en-US"/>
                        </a:p>
                      </a:txBody>
                      <a:tcPr anchor="ctr">
                        <a:blipFill>
                          <a:blip r:embed="rId2"/>
                          <a:stretch>
                            <a:fillRect l="-82412" t="-173109" r="-150754" b="-314286"/>
                          </a:stretch>
                        </a:blipFill>
                      </a:tcPr>
                    </a:tc>
                    <a:tc rowSpan="2">
                      <a:txBody>
                        <a:bodyPr/>
                        <a:lstStyle/>
                        <a:p>
                          <a:pPr algn="l">
                            <a:defRPr sz="1100" b="1"/>
                          </a:pPr>
                          <a:r>
                            <a:rPr sz="2000" b="0" dirty="0"/>
                            <a:t>Generally, we avoid using</a:t>
                          </a:r>
                          <a:r>
                            <a:rPr lang="en-US" sz="2000" b="0" dirty="0"/>
                            <a:t> </a:t>
                          </a:r>
                          <a:r>
                            <a:rPr lang="en-US" sz="2000" b="0" i="1" dirty="0"/>
                            <a:t>i</a:t>
                          </a:r>
                          <a:r>
                            <a:rPr sz="2000" b="0" i="1" dirty="0"/>
                            <a:t> </a:t>
                          </a:r>
                          <a:r>
                            <a:rPr sz="2000" b="0" dirty="0"/>
                            <a:t>as a function name, since</a:t>
                          </a:r>
                          <a:r>
                            <a:rPr lang="en-US" sz="2000" b="0" dirty="0"/>
                            <a:t> </a:t>
                          </a:r>
                          <a:r>
                            <a:rPr lang="en-US" sz="2000" b="0" i="1" dirty="0"/>
                            <a:t>i</a:t>
                          </a:r>
                          <a:r>
                            <a:rPr sz="2000" b="0" dirty="0"/>
                            <a:t> also represents the imaginary unit.</a:t>
                          </a:r>
                        </a:p>
                      </a:txBody>
                      <a:tcPr anchor="b"/>
                    </a:tc>
                    <a:extLst>
                      <a:ext uri="{0D108BD9-81ED-4DB2-BD59-A6C34878D82A}">
                        <a16:rowId xmlns:a16="http://schemas.microsoft.com/office/drawing/2014/main" val="10002"/>
                      </a:ext>
                    </a:extLst>
                  </a:tr>
                  <a:tr h="721297">
                    <a:tc>
                      <a:txBody>
                        <a:bodyPr/>
                        <a:lstStyle/>
                        <a:p>
                          <a:endParaRPr lang="en-US"/>
                        </a:p>
                      </a:txBody>
                      <a:tcPr anchor="ctr">
                        <a:blipFill>
                          <a:blip r:embed="rId2"/>
                          <a:stretch>
                            <a:fillRect t="-275424" r="-304268" b="-216949"/>
                          </a:stretch>
                        </a:blipFill>
                      </a:tcPr>
                    </a:tc>
                    <a:tc>
                      <a:txBody>
                        <a:bodyPr/>
                        <a:lstStyle/>
                        <a:p>
                          <a:endParaRPr lang="en-US"/>
                        </a:p>
                      </a:txBody>
                      <a:tcPr anchor="ctr">
                        <a:blipFill>
                          <a:blip r:embed="rId2"/>
                          <a:stretch>
                            <a:fillRect l="-82412" t="-275424" r="-150754" b="-216949"/>
                          </a:stretch>
                        </a:blipFill>
                      </a:tcPr>
                    </a:tc>
                    <a:tc vMerge="1">
                      <a:txBody>
                        <a:bodyPr/>
                        <a:lstStyle/>
                        <a:p>
                          <a:pPr algn="l">
                            <a:defRPr sz="1100" b="1"/>
                          </a:pPr>
                          <a:endParaRPr sz="2000" b="0" dirty="0"/>
                        </a:p>
                      </a:txBody>
                      <a:tcPr/>
                    </a:tc>
                    <a:extLst>
                      <a:ext uri="{0D108BD9-81ED-4DB2-BD59-A6C34878D82A}">
                        <a16:rowId xmlns:a16="http://schemas.microsoft.com/office/drawing/2014/main" val="10003"/>
                      </a:ext>
                    </a:extLst>
                  </a:tr>
                  <a:tr h="748983">
                    <a:tc>
                      <a:txBody>
                        <a:bodyPr/>
                        <a:lstStyle/>
                        <a:p>
                          <a:endParaRPr lang="en-US"/>
                        </a:p>
                      </a:txBody>
                      <a:tcPr anchor="ctr">
                        <a:blipFill>
                          <a:blip r:embed="rId2"/>
                          <a:stretch>
                            <a:fillRect t="-360163" r="-304268" b="-108130"/>
                          </a:stretch>
                        </a:blipFill>
                      </a:tcPr>
                    </a:tc>
                    <a:tc>
                      <a:txBody>
                        <a:bodyPr/>
                        <a:lstStyle/>
                        <a:p>
                          <a:endParaRPr lang="en-US"/>
                        </a:p>
                      </a:txBody>
                      <a:tcPr anchor="ctr">
                        <a:blipFill>
                          <a:blip r:embed="rId2"/>
                          <a:stretch>
                            <a:fillRect l="-82412" t="-360163" r="-150754" b="-108130"/>
                          </a:stretch>
                        </a:blipFill>
                      </a:tcPr>
                    </a:tc>
                    <a:tc>
                      <a:txBody>
                        <a:bodyPr/>
                        <a:lstStyle/>
                        <a:p>
                          <a:pPr algn="l">
                            <a:defRPr sz="1100" b="1"/>
                          </a:pPr>
                          <a:r>
                            <a:rPr sz="2000" b="0" dirty="0"/>
                            <a:t>Substitute</a:t>
                          </a:r>
                          <a:r>
                            <a:rPr lang="en-US" sz="2000" b="0" dirty="0"/>
                            <a:t> −</a:t>
                          </a:r>
                          <a:r>
                            <a:rPr sz="2000" b="0" dirty="0"/>
                            <a:t> </a:t>
                          </a:r>
                          <a:r>
                            <a:rPr lang="en-US" sz="2000" b="0" dirty="0"/>
                            <a:t>3</a:t>
                          </a:r>
                          <a:r>
                            <a:rPr sz="2000" b="0" dirty="0"/>
                            <a:t> and then simplify to evaluate</a:t>
                          </a:r>
                          <a:r>
                            <a:rPr lang="en-US" sz="2000" b="0" dirty="0"/>
                            <a:t> </a:t>
                          </a:r>
                          <a:r>
                            <a:rPr lang="en-US" sz="2000" b="0" i="1" dirty="0"/>
                            <a:t>j</a:t>
                          </a:r>
                          <a:r>
                            <a:rPr lang="en-US" sz="2000" b="0" i="0" dirty="0"/>
                            <a:t>(</a:t>
                          </a:r>
                          <a:r>
                            <a:rPr lang="en-US" sz="2000" b="0" dirty="0"/>
                            <a:t>− 3</a:t>
                          </a:r>
                          <a:r>
                            <a:rPr lang="en-US" sz="2000" b="0" i="0" dirty="0"/>
                            <a:t>)</a:t>
                          </a:r>
                          <a:r>
                            <a:rPr sz="2000" b="0" dirty="0"/>
                            <a:t>.</a:t>
                          </a:r>
                        </a:p>
                      </a:txBody>
                      <a:tcPr anchor="ctr"/>
                    </a:tc>
                    <a:extLst>
                      <a:ext uri="{0D108BD9-81ED-4DB2-BD59-A6C34878D82A}">
                        <a16:rowId xmlns:a16="http://schemas.microsoft.com/office/drawing/2014/main" val="10004"/>
                      </a:ext>
                    </a:extLst>
                  </a:tr>
                  <a:tr h="701040">
                    <a:tc>
                      <a:txBody>
                        <a:bodyPr/>
                        <a:lstStyle/>
                        <a:p>
                          <a:pPr algn="r"/>
                          <a:r>
                            <a:rPr sz="2600" dirty="0"/>
                            <a:t>​</a:t>
                          </a:r>
                        </a:p>
                      </a:txBody>
                      <a:tcPr anchor="ctr"/>
                    </a:tc>
                    <a:tc>
                      <a:txBody>
                        <a:bodyPr/>
                        <a:lstStyle/>
                        <a:p>
                          <a:endParaRPr lang="en-US"/>
                        </a:p>
                      </a:txBody>
                      <a:tcPr anchor="ctr">
                        <a:blipFill>
                          <a:blip r:embed="rId2"/>
                          <a:stretch>
                            <a:fillRect l="-82412" t="-492174" r="-150754" b="-15652"/>
                          </a:stretch>
                        </a:blipFill>
                      </a:tcPr>
                    </a:tc>
                    <a:tc>
                      <a:txBody>
                        <a:bodyPr/>
                        <a:lstStyle/>
                        <a:p>
                          <a:pPr algn="l">
                            <a:defRPr sz="1100" b="1"/>
                          </a:pPr>
                          <a:r>
                            <a:rPr sz="2000" b="0" dirty="0"/>
                            <a:t>This tells us that</a:t>
                          </a:r>
                          <a:r>
                            <a:rPr lang="en-US" sz="2000" b="0" dirty="0"/>
                            <a:t> (− 3, − 2)</a:t>
                          </a:r>
                          <a:r>
                            <a:rPr sz="2000" b="0" dirty="0"/>
                            <a:t> is on the graph of</a:t>
                          </a:r>
                          <a:r>
                            <a:rPr lang="en-US" sz="2000" b="0" dirty="0"/>
                            <a:t> </a:t>
                          </a:r>
                          <a:r>
                            <a:rPr lang="en-US" sz="2000" b="0" i="1" dirty="0"/>
                            <a:t>j</a:t>
                          </a:r>
                          <a:r>
                            <a:rPr sz="2000" b="0" dirty="0"/>
                            <a:t>.</a:t>
                          </a:r>
                        </a:p>
                      </a:txBody>
                      <a:tcPr anchor="ctr"/>
                    </a:tc>
                    <a:extLst>
                      <a:ext uri="{0D108BD9-81ED-4DB2-BD59-A6C34878D82A}">
                        <a16:rowId xmlns:a16="http://schemas.microsoft.com/office/drawing/2014/main" val="10005"/>
                      </a:ext>
                    </a:extLst>
                  </a:tr>
                </a:tbl>
              </a:graphicData>
            </a:graphic>
          </p:graphicFrame>
        </mc:Fallback>
      </mc:AlternateContent>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a:t>
            </a:r>
            <a:r>
              <a:rPr lang="en-US" dirty="0"/>
              <a:t>8</a:t>
            </a:r>
            <a:r>
              <a:rPr dirty="0"/>
              <a:t>: Evaluating Functions</a:t>
            </a:r>
            <a:r>
              <a:rPr lang="en-US" sz="3200" dirty="0"/>
              <a:t>—Slide 1</a:t>
            </a:r>
            <a:endParaRPr dirty="0"/>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a:bodyPr>
              <a:lstStyle/>
              <a:p>
                <a:pPr>
                  <a:defRPr sz="2800"/>
                </a:pPr>
                <a:r>
                  <a:rPr sz="2800" dirty="0"/>
                  <a:t>Given the function </a:t>
                </a:r>
                <a14:m>
                  <m:oMath xmlns:m="http://schemas.openxmlformats.org/officeDocument/2006/math">
                    <m:r>
                      <a:rPr>
                        <a:latin typeface="Cambria Math" panose="02040503050406030204" pitchFamily="18" charset="0"/>
                      </a:rPr>
                      <m:t>𝑓</m:t>
                    </m:r>
                    <m:r>
                      <a:rPr>
                        <a:latin typeface="Cambria Math" panose="02040503050406030204" pitchFamily="18" charset="0"/>
                      </a:rPr>
                      <m:t>⁡</m:t>
                    </m:r>
                    <m:d>
                      <m:dPr>
                        <m:ctrlPr>
                          <a:rPr i="1">
                            <a:latin typeface="Cambria Math" panose="02040503050406030204" pitchFamily="18" charset="0"/>
                          </a:rPr>
                        </m:ctrlPr>
                      </m:dPr>
                      <m:e>
                        <m:r>
                          <a:rPr>
                            <a:latin typeface="Cambria Math" panose="02040503050406030204" pitchFamily="18" charset="0"/>
                          </a:rPr>
                          <m:t>𝑥</m:t>
                        </m:r>
                      </m:e>
                    </m:d>
                    <m:r>
                      <a:rPr>
                        <a:latin typeface="Cambria Math" panose="02040503050406030204" pitchFamily="18" charset="0"/>
                      </a:rPr>
                      <m:t>=3</m:t>
                    </m:r>
                    <m:sSup>
                      <m:sSupPr>
                        <m:ctrlPr>
                          <a:rPr i="1">
                            <a:latin typeface="Cambria Math" panose="02040503050406030204" pitchFamily="18" charset="0"/>
                          </a:rPr>
                        </m:ctrlPr>
                      </m:sSupPr>
                      <m:e>
                        <m:r>
                          <a:rPr>
                            <a:latin typeface="Cambria Math" panose="02040503050406030204" pitchFamily="18" charset="0"/>
                          </a:rPr>
                          <m:t>𝑥</m:t>
                        </m:r>
                      </m:e>
                      <m:sup>
                        <m:r>
                          <a:rPr>
                            <a:latin typeface="Cambria Math" panose="02040503050406030204" pitchFamily="18" charset="0"/>
                          </a:rPr>
                          <m:t>2</m:t>
                        </m:r>
                      </m:sup>
                    </m:sSup>
                    <m:r>
                      <a:rPr>
                        <a:latin typeface="Cambria Math" panose="02040503050406030204" pitchFamily="18" charset="0"/>
                      </a:rPr>
                      <m:t>−2</m:t>
                    </m:r>
                  </m:oMath>
                </a14:m>
                <a:r>
                  <a:rPr sz="2800" dirty="0"/>
                  <a:t>, evaluate the following.</a:t>
                </a:r>
              </a:p>
              <a:p>
                <a:pPr marL="514350" indent="-514350">
                  <a:buFont typeface="+mj-lt"/>
                  <a:buAutoNum type="alphaLcPeriod"/>
                  <a:defRPr sz="2800"/>
                </a:pPr>
                <a:r>
                  <a:rPr dirty="0"/>
                  <a:t>​</a:t>
                </a:r>
                <a14:m>
                  <m:oMath xmlns:m="http://schemas.openxmlformats.org/officeDocument/2006/math">
                    <m:r>
                      <a:rPr>
                        <a:latin typeface="Cambria Math" panose="02040503050406030204" pitchFamily="18" charset="0"/>
                      </a:rPr>
                      <m:t>𝑓</m:t>
                    </m:r>
                    <m:r>
                      <a:rPr>
                        <a:latin typeface="Cambria Math" panose="02040503050406030204" pitchFamily="18" charset="0"/>
                      </a:rPr>
                      <m:t>⁡</m:t>
                    </m:r>
                    <m:d>
                      <m:dPr>
                        <m:ctrlPr>
                          <a:rPr i="1">
                            <a:latin typeface="Cambria Math" panose="02040503050406030204" pitchFamily="18" charset="0"/>
                          </a:rPr>
                        </m:ctrlPr>
                      </m:dPr>
                      <m:e>
                        <m:r>
                          <a:rPr>
                            <a:latin typeface="Cambria Math" panose="02040503050406030204" pitchFamily="18" charset="0"/>
                          </a:rPr>
                          <m:t>𝑎</m:t>
                        </m:r>
                      </m:e>
                    </m:d>
                  </m:oMath>
                </a14:m>
                <a:endParaRPr dirty="0"/>
              </a:p>
              <a:p>
                <a:pPr marL="514350" indent="-514350">
                  <a:buFont typeface="+mj-lt"/>
                  <a:buAutoNum type="alphaLcPeriod" startAt="2"/>
                  <a:defRPr sz="2800"/>
                </a:pPr>
                <a:r>
                  <a:rPr dirty="0"/>
                  <a:t>​</a:t>
                </a:r>
                <a14:m>
                  <m:oMath xmlns:m="http://schemas.openxmlformats.org/officeDocument/2006/math">
                    <m:r>
                      <a:rPr>
                        <a:latin typeface="Cambria Math" panose="02040503050406030204" pitchFamily="18" charset="0"/>
                      </a:rPr>
                      <m:t>𝑓</m:t>
                    </m:r>
                    <m:r>
                      <a:rPr>
                        <a:latin typeface="Cambria Math" panose="02040503050406030204" pitchFamily="18" charset="0"/>
                      </a:rPr>
                      <m:t>⁡</m:t>
                    </m:r>
                    <m:d>
                      <m:dPr>
                        <m:ctrlPr>
                          <a:rPr i="1">
                            <a:latin typeface="Cambria Math" panose="02040503050406030204" pitchFamily="18" charset="0"/>
                          </a:rPr>
                        </m:ctrlPr>
                      </m:dPr>
                      <m:e>
                        <m:r>
                          <a:rPr>
                            <a:latin typeface="Cambria Math" panose="02040503050406030204" pitchFamily="18" charset="0"/>
                          </a:rPr>
                          <m:t>𝑥</m:t>
                        </m:r>
                        <m:r>
                          <a:rPr>
                            <a:latin typeface="Cambria Math" panose="02040503050406030204" pitchFamily="18" charset="0"/>
                          </a:rPr>
                          <m:t>+</m:t>
                        </m:r>
                        <m:r>
                          <a:rPr>
                            <a:latin typeface="Cambria Math" panose="02040503050406030204" pitchFamily="18" charset="0"/>
                          </a:rPr>
                          <m:t>h</m:t>
                        </m:r>
                      </m:e>
                    </m:d>
                  </m:oMath>
                </a14:m>
                <a:endParaRPr dirty="0"/>
              </a:p>
              <a:p>
                <a:pPr marL="514350" indent="-514350">
                  <a:buFont typeface="+mj-lt"/>
                  <a:buAutoNum type="alphaLcPeriod" startAt="3"/>
                  <a:defRPr sz="2800"/>
                </a:pPr>
                <a:r>
                  <a:rPr dirty="0"/>
                  <a:t>​</a:t>
                </a:r>
                <a14:m>
                  <m:oMath xmlns:m="http://schemas.openxmlformats.org/officeDocument/2006/math">
                    <m:f>
                      <m:fPr>
                        <m:ctrlPr>
                          <a:rPr i="1">
                            <a:latin typeface="Cambria Math" panose="02040503050406030204" pitchFamily="18" charset="0"/>
                          </a:rPr>
                        </m:ctrlPr>
                      </m:fPr>
                      <m:num>
                        <m:r>
                          <a:rPr>
                            <a:latin typeface="Cambria Math" panose="02040503050406030204" pitchFamily="18" charset="0"/>
                          </a:rPr>
                          <m:t>𝑓</m:t>
                        </m:r>
                        <m:r>
                          <a:rPr>
                            <a:latin typeface="Cambria Math" panose="02040503050406030204" pitchFamily="18" charset="0"/>
                          </a:rPr>
                          <m:t>⁡</m:t>
                        </m:r>
                        <m:d>
                          <m:dPr>
                            <m:ctrlPr>
                              <a:rPr i="1">
                                <a:latin typeface="Cambria Math" panose="02040503050406030204" pitchFamily="18" charset="0"/>
                              </a:rPr>
                            </m:ctrlPr>
                          </m:dPr>
                          <m:e>
                            <m:r>
                              <a:rPr>
                                <a:latin typeface="Cambria Math" panose="02040503050406030204" pitchFamily="18" charset="0"/>
                              </a:rPr>
                              <m:t>𝑥</m:t>
                            </m:r>
                            <m:r>
                              <a:rPr>
                                <a:latin typeface="Cambria Math" panose="02040503050406030204" pitchFamily="18" charset="0"/>
                              </a:rPr>
                              <m:t>+</m:t>
                            </m:r>
                            <m:r>
                              <a:rPr>
                                <a:latin typeface="Cambria Math" panose="02040503050406030204" pitchFamily="18" charset="0"/>
                              </a:rPr>
                              <m:t>h</m:t>
                            </m:r>
                          </m:e>
                        </m:d>
                        <m:r>
                          <a:rPr>
                            <a:latin typeface="Cambria Math" panose="02040503050406030204" pitchFamily="18" charset="0"/>
                          </a:rPr>
                          <m:t>−</m:t>
                        </m:r>
                        <m:r>
                          <a:rPr>
                            <a:latin typeface="Cambria Math" panose="02040503050406030204" pitchFamily="18" charset="0"/>
                          </a:rPr>
                          <m:t>𝑓</m:t>
                        </m:r>
                        <m:r>
                          <a:rPr>
                            <a:latin typeface="Cambria Math" panose="02040503050406030204" pitchFamily="18" charset="0"/>
                          </a:rPr>
                          <m:t>⁡</m:t>
                        </m:r>
                        <m:d>
                          <m:dPr>
                            <m:ctrlPr>
                              <a:rPr i="1">
                                <a:latin typeface="Cambria Math" panose="02040503050406030204" pitchFamily="18" charset="0"/>
                              </a:rPr>
                            </m:ctrlPr>
                          </m:dPr>
                          <m:e>
                            <m:r>
                              <a:rPr>
                                <a:latin typeface="Cambria Math" panose="02040503050406030204" pitchFamily="18" charset="0"/>
                              </a:rPr>
                              <m:t>𝑥</m:t>
                            </m:r>
                          </m:e>
                        </m:d>
                      </m:num>
                      <m:den>
                        <m:r>
                          <a:rPr>
                            <a:latin typeface="Cambria Math" panose="02040503050406030204" pitchFamily="18" charset="0"/>
                          </a:rPr>
                          <m:t>h</m:t>
                        </m:r>
                      </m:den>
                    </m:f>
                  </m:oMath>
                </a14:m>
                <a:endParaRPr dirty="0"/>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556" t="-1227"/>
                </a:stretch>
              </a:blipFill>
            </p:spPr>
            <p:txBody>
              <a:bodyPr/>
              <a:lstStyle/>
              <a:p>
                <a:r>
                  <a:rPr lang="en-US">
                    <a:noFill/>
                  </a:rPr>
                  <a:t> </a:t>
                </a:r>
              </a:p>
            </p:txBody>
          </p:sp>
        </mc:Fallback>
      </mc:AlternateContent>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a:t>
            </a:r>
            <a:r>
              <a:rPr lang="en-US" dirty="0"/>
              <a:t>8</a:t>
            </a:r>
            <a:r>
              <a:rPr dirty="0"/>
              <a:t>: Evaluating Functions</a:t>
            </a:r>
            <a:r>
              <a:rPr lang="en-US" sz="3200" dirty="0"/>
              <a:t>—Slide 2</a:t>
            </a:r>
            <a:endParaRPr dirty="0"/>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lstStyle/>
              <a:p>
                <a:pPr>
                  <a:defRPr sz="2800"/>
                </a:pPr>
                <a:r>
                  <a:rPr lang="en-US" dirty="0"/>
                  <a:t>​</a:t>
                </a:r>
                <a:r>
                  <a:rPr lang="en-US" b="1" dirty="0"/>
                  <a:t>Solution</a:t>
                </a:r>
                <a:endParaRPr lang="en-US" dirty="0"/>
              </a:p>
              <a:p>
                <a:pPr>
                  <a:tabLst>
                    <a:tab pos="538163" algn="l"/>
                  </a:tabLst>
                  <a:defRPr sz="2800"/>
                </a:pPr>
                <a:r>
                  <a:rPr lang="en-US" dirty="0"/>
                  <a:t>a.	</a:t>
                </a:r>
                <a14:m>
                  <m:oMath xmlns:m="http://schemas.openxmlformats.org/officeDocument/2006/math">
                    <m:r>
                      <a:rPr lang="en-US" smtClean="0">
                        <a:latin typeface="Cambria Math" panose="02040503050406030204" pitchFamily="18" charset="0"/>
                      </a:rPr>
                      <m:t>𝑓</m:t>
                    </m:r>
                    <m:r>
                      <a:rPr lang="en-US" smtClean="0">
                        <a:latin typeface="Cambria Math" panose="02040503050406030204" pitchFamily="18" charset="0"/>
                      </a:rPr>
                      <m:t>⁡</m:t>
                    </m:r>
                    <m:d>
                      <m:dPr>
                        <m:ctrlPr>
                          <a:rPr lang="ar-AE" i="1">
                            <a:latin typeface="Cambria Math" panose="02040503050406030204" pitchFamily="18" charset="0"/>
                          </a:rPr>
                        </m:ctrlPr>
                      </m:dPr>
                      <m:e>
                        <m:r>
                          <a:rPr lang="ar-AE">
                            <a:latin typeface="Cambria Math" panose="02040503050406030204" pitchFamily="18" charset="0"/>
                          </a:rPr>
                          <m:t>𝑎</m:t>
                        </m:r>
                      </m:e>
                    </m:d>
                    <m:r>
                      <a:rPr lang="ar-AE">
                        <a:latin typeface="Cambria Math" panose="02040503050406030204" pitchFamily="18" charset="0"/>
                      </a:rPr>
                      <m:t>=</m:t>
                    </m:r>
                    <m:r>
                      <a:rPr lang="ar-AE">
                        <a:latin typeface="Cambria Math" panose="02040503050406030204" pitchFamily="18" charset="0"/>
                      </a:rPr>
                      <m:t>3</m:t>
                    </m:r>
                    <m:sSup>
                      <m:sSupPr>
                        <m:ctrlPr>
                          <a:rPr lang="ar-AE" i="1">
                            <a:latin typeface="Cambria Math" panose="02040503050406030204" pitchFamily="18" charset="0"/>
                          </a:rPr>
                        </m:ctrlPr>
                      </m:sSupPr>
                      <m:e>
                        <m:r>
                          <a:rPr lang="ar-AE">
                            <a:latin typeface="Cambria Math" panose="02040503050406030204" pitchFamily="18" charset="0"/>
                          </a:rPr>
                          <m:t>𝑎</m:t>
                        </m:r>
                      </m:e>
                      <m:sup>
                        <m:r>
                          <a:rPr lang="ar-AE">
                            <a:latin typeface="Cambria Math" panose="02040503050406030204" pitchFamily="18" charset="0"/>
                          </a:rPr>
                          <m:t>2</m:t>
                        </m:r>
                      </m:sup>
                    </m:sSup>
                    <m:r>
                      <a:rPr lang="ar-AE">
                        <a:latin typeface="Cambria Math" panose="02040503050406030204" pitchFamily="18" charset="0"/>
                      </a:rPr>
                      <m:t>−</m:t>
                    </m:r>
                    <m:r>
                      <a:rPr lang="ar-AE">
                        <a:latin typeface="Cambria Math" panose="02040503050406030204" pitchFamily="18" charset="0"/>
                      </a:rPr>
                      <m:t>2</m:t>
                    </m:r>
                  </m:oMath>
                </a14:m>
                <a:endParaRPr lang="ar-AE" dirty="0"/>
              </a:p>
              <a:p>
                <a:pPr>
                  <a:defRPr sz="2800"/>
                </a:pPr>
                <a:endParaRPr lang="ar-AE" dirty="0"/>
              </a:p>
              <a:p>
                <a:pPr marL="514350" indent="-514350">
                  <a:buFont typeface="+mj-lt"/>
                  <a:buAutoNum type="alphaLcPeriod" startAt="2"/>
                  <a:defRPr sz="2800"/>
                </a:pPr>
                <a:r>
                  <a:rPr lang="en-US" dirty="0"/>
                  <a:t> </a:t>
                </a:r>
                <a:endParaRPr dirty="0"/>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556" t="-1227"/>
                </a:stretch>
              </a:blipFill>
            </p:spPr>
            <p:txBody>
              <a:bodyPr/>
              <a:lstStyle/>
              <a:p>
                <a:r>
                  <a:rPr lang="en-IN">
                    <a:noFill/>
                  </a:rPr>
                  <a:t> </a:t>
                </a:r>
              </a:p>
            </p:txBody>
          </p:sp>
        </mc:Fallback>
      </mc:AlternateContent>
      <mc:AlternateContent xmlns:mc="http://schemas.openxmlformats.org/markup-compatibility/2006" xmlns:a14="http://schemas.microsoft.com/office/drawing/2010/main">
        <mc:Choice Requires="a14">
          <p:graphicFrame>
            <p:nvGraphicFramePr>
              <p:cNvPr id="6" name="Table Placeholder 2">
                <a:extLst>
                  <a:ext uri="{FF2B5EF4-FFF2-40B4-BE49-F238E27FC236}">
                    <a16:creationId xmlns:a16="http://schemas.microsoft.com/office/drawing/2014/main" id="{1FF59362-66F5-4716-B791-4FB8B17B8763}"/>
                  </a:ext>
                </a:extLst>
              </p:cNvPr>
              <p:cNvGraphicFramePr>
                <a:graphicFrameLocks/>
              </p:cNvGraphicFramePr>
              <p:nvPr>
                <p:extLst>
                  <p:ext uri="{D42A27DB-BD31-4B8C-83A1-F6EECF244321}">
                    <p14:modId xmlns:p14="http://schemas.microsoft.com/office/powerpoint/2010/main" val="3153322032"/>
                  </p:ext>
                </p:extLst>
              </p:nvPr>
            </p:nvGraphicFramePr>
            <p:xfrm>
              <a:off x="914400" y="2534177"/>
              <a:ext cx="5342446" cy="1554480"/>
            </p:xfrm>
            <a:graphic>
              <a:graphicData uri="http://schemas.openxmlformats.org/drawingml/2006/table">
                <a:tbl>
                  <a:tblPr firstRow="1" bandRow="1">
                    <a:tableStyleId>{2D5ABB26-0587-4C30-8999-92F81FD0307C}</a:tableStyleId>
                  </a:tblPr>
                  <a:tblGrid>
                    <a:gridCol w="5342446">
                      <a:extLst>
                        <a:ext uri="{9D8B030D-6E8A-4147-A177-3AD203B41FA5}">
                          <a16:colId xmlns:a16="http://schemas.microsoft.com/office/drawing/2014/main" val="20000"/>
                        </a:ext>
                      </a:extLst>
                    </a:gridCol>
                  </a:tblGrid>
                  <a:tr h="370840">
                    <a:tc>
                      <a:txBody>
                        <a:bodyPr/>
                        <a:lstStyle/>
                        <a:p>
                          <a:pPr algn="l">
                            <a:defRPr sz="1800"/>
                          </a:pPr>
                          <a:r>
                            <a:rPr sz="2800" dirty="0"/>
                            <a:t>​</a:t>
                          </a:r>
                          <a14:m>
                            <m:oMath xmlns:m="http://schemas.openxmlformats.org/officeDocument/2006/math">
                              <m:func>
                                <m:funcPr>
                                  <m:ctrlPr>
                                    <a:rPr sz="2800" i="1">
                                      <a:latin typeface="Cambria Math" panose="02040503050406030204" pitchFamily="18" charset="0"/>
                                    </a:rPr>
                                  </m:ctrlPr>
                                </m:funcPr>
                                <m:fName>
                                  <m:r>
                                    <a:rPr sz="2800">
                                      <a:latin typeface="Cambria Math"/>
                                    </a:rPr>
                                    <m:t>𝑓</m:t>
                                  </m:r>
                                </m:fName>
                                <m:e>
                                  <m:d>
                                    <m:dPr>
                                      <m:ctrlPr>
                                        <a:rPr sz="2800" i="1">
                                          <a:latin typeface="Cambria Math" panose="02040503050406030204" pitchFamily="18" charset="0"/>
                                        </a:rPr>
                                      </m:ctrlPr>
                                    </m:dPr>
                                    <m:e>
                                      <m:r>
                                        <a:rPr sz="2800">
                                          <a:latin typeface="Cambria Math"/>
                                        </a:rPr>
                                        <m:t>𝑥</m:t>
                                      </m:r>
                                      <m:r>
                                        <a:rPr sz="2800">
                                          <a:latin typeface="Cambria Math"/>
                                        </a:rPr>
                                        <m:t>+</m:t>
                                      </m:r>
                                      <m:r>
                                        <a:rPr sz="2800">
                                          <a:latin typeface="Cambria Math"/>
                                        </a:rPr>
                                        <m:t>h</m:t>
                                      </m:r>
                                    </m:e>
                                  </m:d>
                                </m:e>
                              </m:func>
                              <m:r>
                                <a:rPr sz="2800">
                                  <a:latin typeface="Cambria Math"/>
                                </a:rPr>
                                <m:t>=</m:t>
                              </m:r>
                              <m:r>
                                <a:rPr sz="2800">
                                  <a:latin typeface="Cambria Math"/>
                                </a:rPr>
                                <m:t>3</m:t>
                              </m:r>
                              <m:sSup>
                                <m:sSupPr>
                                  <m:ctrlPr>
                                    <a:rPr sz="2800" i="1">
                                      <a:latin typeface="Cambria Math" panose="02040503050406030204" pitchFamily="18" charset="0"/>
                                    </a:rPr>
                                  </m:ctrlPr>
                                </m:sSupPr>
                                <m:e>
                                  <m:d>
                                    <m:dPr>
                                      <m:ctrlPr>
                                        <a:rPr sz="2800" i="1">
                                          <a:latin typeface="Cambria Math" panose="02040503050406030204" pitchFamily="18" charset="0"/>
                                        </a:rPr>
                                      </m:ctrlPr>
                                    </m:dPr>
                                    <m:e>
                                      <m:r>
                                        <a:rPr sz="2800">
                                          <a:latin typeface="Cambria Math"/>
                                        </a:rPr>
                                        <m:t>𝑥</m:t>
                                      </m:r>
                                      <m:r>
                                        <a:rPr sz="2800">
                                          <a:latin typeface="Cambria Math"/>
                                        </a:rPr>
                                        <m:t>+</m:t>
                                      </m:r>
                                      <m:r>
                                        <a:rPr sz="2800">
                                          <a:latin typeface="Cambria Math"/>
                                        </a:rPr>
                                        <m:t>h</m:t>
                                      </m:r>
                                    </m:e>
                                  </m:d>
                                </m:e>
                                <m:sup>
                                  <m:r>
                                    <a:rPr sz="2800">
                                      <a:latin typeface="Cambria Math"/>
                                    </a:rPr>
                                    <m:t>2</m:t>
                                  </m:r>
                                </m:sup>
                              </m:sSup>
                              <m:r>
                                <a:rPr sz="2800">
                                  <a:latin typeface="Cambria Math"/>
                                </a:rPr>
                                <m:t>−</m:t>
                              </m:r>
                              <m:r>
                                <a:rPr sz="2800">
                                  <a:latin typeface="Cambria Math"/>
                                </a:rPr>
                                <m:t>2</m:t>
                              </m:r>
                            </m:oMath>
                          </a14:m>
                          <a:endParaRPr sz="2800" dirty="0"/>
                        </a:p>
                      </a:txBody>
                      <a:tcPr/>
                    </a:tc>
                    <a:extLst>
                      <a:ext uri="{0D108BD9-81ED-4DB2-BD59-A6C34878D82A}">
                        <a16:rowId xmlns:a16="http://schemas.microsoft.com/office/drawing/2014/main" val="10000"/>
                      </a:ext>
                    </a:extLst>
                  </a:tr>
                  <a:tr h="370840">
                    <a:tc>
                      <a:txBody>
                        <a:bodyPr/>
                        <a:lstStyle/>
                        <a:p>
                          <a:pPr algn="l">
                            <a:defRPr sz="1800"/>
                          </a:pPr>
                          <a:r>
                            <a:rPr sz="2800" dirty="0"/>
                            <a:t>​</a:t>
                          </a:r>
                          <a14:m>
                            <m:oMath xmlns:m="http://schemas.openxmlformats.org/officeDocument/2006/math">
                              <m:phant>
                                <m:phantPr>
                                  <m:show m:val="off"/>
                                  <m:ctrlPr>
                                    <a:rPr sz="2800" i="1">
                                      <a:latin typeface="Cambria Math" panose="02040503050406030204" pitchFamily="18" charset="0"/>
                                    </a:rPr>
                                  </m:ctrlPr>
                                </m:phantPr>
                                <m:e>
                                  <m:r>
                                    <a:rPr sz="2800">
                                      <a:latin typeface="Cambria Math"/>
                                    </a:rPr>
                                    <m:t>𝑓</m:t>
                                  </m:r>
                                  <m:r>
                                    <a:rPr sz="2800">
                                      <a:latin typeface="Cambria Math"/>
                                    </a:rPr>
                                    <m:t>⁡</m:t>
                                  </m:r>
                                  <m:d>
                                    <m:dPr>
                                      <m:ctrlPr>
                                        <a:rPr sz="2800" i="1">
                                          <a:latin typeface="Cambria Math" panose="02040503050406030204" pitchFamily="18" charset="0"/>
                                        </a:rPr>
                                      </m:ctrlPr>
                                    </m:dPr>
                                    <m:e>
                                      <m:r>
                                        <a:rPr sz="2800">
                                          <a:latin typeface="Cambria Math"/>
                                        </a:rPr>
                                        <m:t>𝑥</m:t>
                                      </m:r>
                                      <m:r>
                                        <a:rPr sz="2800">
                                          <a:latin typeface="Cambria Math"/>
                                        </a:rPr>
                                        <m:t>+</m:t>
                                      </m:r>
                                      <m:r>
                                        <a:rPr sz="2800">
                                          <a:latin typeface="Cambria Math"/>
                                        </a:rPr>
                                        <m:t>h</m:t>
                                      </m:r>
                                    </m:e>
                                  </m:d>
                                </m:e>
                              </m:phant>
                              <m:r>
                                <a:rPr sz="2800">
                                  <a:latin typeface="Cambria Math"/>
                                </a:rPr>
                                <m:t>=</m:t>
                              </m:r>
                              <m:r>
                                <a:rPr sz="2800">
                                  <a:latin typeface="Cambria Math"/>
                                </a:rPr>
                                <m:t>3</m:t>
                              </m:r>
                              <m:d>
                                <m:dPr>
                                  <m:ctrlPr>
                                    <a:rPr sz="2800" i="1">
                                      <a:latin typeface="Cambria Math" panose="02040503050406030204" pitchFamily="18" charset="0"/>
                                    </a:rPr>
                                  </m:ctrlPr>
                                </m:dPr>
                                <m:e>
                                  <m:sSup>
                                    <m:sSupPr>
                                      <m:ctrlPr>
                                        <a:rPr sz="2800" i="1">
                                          <a:latin typeface="Cambria Math" panose="02040503050406030204" pitchFamily="18" charset="0"/>
                                        </a:rPr>
                                      </m:ctrlPr>
                                    </m:sSupPr>
                                    <m:e>
                                      <m:r>
                                        <a:rPr sz="2800">
                                          <a:latin typeface="Cambria Math"/>
                                        </a:rPr>
                                        <m:t>𝑥</m:t>
                                      </m:r>
                                    </m:e>
                                    <m:sup>
                                      <m:r>
                                        <a:rPr sz="2800">
                                          <a:latin typeface="Cambria Math"/>
                                        </a:rPr>
                                        <m:t>2</m:t>
                                      </m:r>
                                    </m:sup>
                                  </m:sSup>
                                  <m:r>
                                    <a:rPr sz="2800">
                                      <a:latin typeface="Cambria Math"/>
                                    </a:rPr>
                                    <m:t>+</m:t>
                                  </m:r>
                                  <m:r>
                                    <a:rPr sz="2800">
                                      <a:latin typeface="Cambria Math"/>
                                    </a:rPr>
                                    <m:t>2</m:t>
                                  </m:r>
                                  <m:r>
                                    <a:rPr sz="2800">
                                      <a:latin typeface="Cambria Math"/>
                                    </a:rPr>
                                    <m:t>𝑥</m:t>
                                  </m:r>
                                  <m:r>
                                    <a:rPr sz="2800">
                                      <a:latin typeface="Cambria Math"/>
                                    </a:rPr>
                                    <m:t>h</m:t>
                                  </m:r>
                                  <m:r>
                                    <a:rPr sz="2800">
                                      <a:latin typeface="Cambria Math"/>
                                    </a:rPr>
                                    <m:t>+</m:t>
                                  </m:r>
                                  <m:sSup>
                                    <m:sSupPr>
                                      <m:ctrlPr>
                                        <a:rPr sz="2800" i="1">
                                          <a:latin typeface="Cambria Math" panose="02040503050406030204" pitchFamily="18" charset="0"/>
                                        </a:rPr>
                                      </m:ctrlPr>
                                    </m:sSupPr>
                                    <m:e>
                                      <m:r>
                                        <a:rPr sz="2800">
                                          <a:latin typeface="Cambria Math"/>
                                        </a:rPr>
                                        <m:t>h</m:t>
                                      </m:r>
                                    </m:e>
                                    <m:sup>
                                      <m:r>
                                        <a:rPr sz="2800">
                                          <a:latin typeface="Cambria Math"/>
                                        </a:rPr>
                                        <m:t>2</m:t>
                                      </m:r>
                                    </m:sup>
                                  </m:sSup>
                                </m:e>
                              </m:d>
                              <m:r>
                                <a:rPr sz="2800">
                                  <a:latin typeface="Cambria Math"/>
                                </a:rPr>
                                <m:t>−</m:t>
                              </m:r>
                              <m:r>
                                <a:rPr sz="2800">
                                  <a:latin typeface="Cambria Math"/>
                                </a:rPr>
                                <m:t>2</m:t>
                              </m:r>
                            </m:oMath>
                          </a14:m>
                          <a:endParaRPr sz="2800" dirty="0"/>
                        </a:p>
                      </a:txBody>
                      <a:tcPr/>
                    </a:tc>
                    <a:extLst>
                      <a:ext uri="{0D108BD9-81ED-4DB2-BD59-A6C34878D82A}">
                        <a16:rowId xmlns:a16="http://schemas.microsoft.com/office/drawing/2014/main" val="10001"/>
                      </a:ext>
                    </a:extLst>
                  </a:tr>
                  <a:tr h="370840">
                    <a:tc>
                      <a:txBody>
                        <a:bodyPr/>
                        <a:lstStyle/>
                        <a:p>
                          <a:pPr algn="l">
                            <a:defRPr sz="1800"/>
                          </a:pPr>
                          <a:r>
                            <a:rPr sz="2800" dirty="0"/>
                            <a:t>​</a:t>
                          </a:r>
                          <a14:m>
                            <m:oMath xmlns:m="http://schemas.openxmlformats.org/officeDocument/2006/math">
                              <m:phant>
                                <m:phantPr>
                                  <m:show m:val="off"/>
                                  <m:ctrlPr>
                                    <a:rPr sz="2800" i="1">
                                      <a:latin typeface="Cambria Math" panose="02040503050406030204" pitchFamily="18" charset="0"/>
                                    </a:rPr>
                                  </m:ctrlPr>
                                </m:phantPr>
                                <m:e>
                                  <m:r>
                                    <a:rPr sz="2800">
                                      <a:latin typeface="Cambria Math"/>
                                    </a:rPr>
                                    <m:t>𝑓</m:t>
                                  </m:r>
                                  <m:r>
                                    <a:rPr sz="2800">
                                      <a:latin typeface="Cambria Math"/>
                                    </a:rPr>
                                    <m:t>⁡</m:t>
                                  </m:r>
                                  <m:d>
                                    <m:dPr>
                                      <m:ctrlPr>
                                        <a:rPr sz="2800" i="1">
                                          <a:latin typeface="Cambria Math" panose="02040503050406030204" pitchFamily="18" charset="0"/>
                                        </a:rPr>
                                      </m:ctrlPr>
                                    </m:dPr>
                                    <m:e>
                                      <m:r>
                                        <a:rPr sz="2800">
                                          <a:latin typeface="Cambria Math"/>
                                        </a:rPr>
                                        <m:t>𝑥</m:t>
                                      </m:r>
                                      <m:r>
                                        <a:rPr sz="2800">
                                          <a:latin typeface="Cambria Math"/>
                                        </a:rPr>
                                        <m:t>+</m:t>
                                      </m:r>
                                      <m:r>
                                        <a:rPr sz="2800">
                                          <a:latin typeface="Cambria Math"/>
                                        </a:rPr>
                                        <m:t>h</m:t>
                                      </m:r>
                                    </m:e>
                                  </m:d>
                                </m:e>
                              </m:phant>
                              <m:r>
                                <a:rPr sz="2800">
                                  <a:latin typeface="Cambria Math"/>
                                </a:rPr>
                                <m:t>=</m:t>
                              </m:r>
                              <m:r>
                                <a:rPr sz="2800">
                                  <a:latin typeface="Cambria Math"/>
                                </a:rPr>
                                <m:t>3</m:t>
                              </m:r>
                              <m:sSup>
                                <m:sSupPr>
                                  <m:ctrlPr>
                                    <a:rPr sz="2800" i="1">
                                      <a:latin typeface="Cambria Math" panose="02040503050406030204" pitchFamily="18" charset="0"/>
                                    </a:rPr>
                                  </m:ctrlPr>
                                </m:sSupPr>
                                <m:e>
                                  <m:r>
                                    <a:rPr sz="2800">
                                      <a:latin typeface="Cambria Math"/>
                                    </a:rPr>
                                    <m:t>𝑥</m:t>
                                  </m:r>
                                </m:e>
                                <m:sup>
                                  <m:r>
                                    <a:rPr sz="2800">
                                      <a:latin typeface="Cambria Math"/>
                                    </a:rPr>
                                    <m:t>2</m:t>
                                  </m:r>
                                </m:sup>
                              </m:sSup>
                              <m:r>
                                <a:rPr sz="2800">
                                  <a:latin typeface="Cambria Math"/>
                                </a:rPr>
                                <m:t>+</m:t>
                              </m:r>
                              <m:r>
                                <a:rPr sz="2800">
                                  <a:latin typeface="Cambria Math"/>
                                </a:rPr>
                                <m:t>6</m:t>
                              </m:r>
                              <m:r>
                                <a:rPr sz="2800">
                                  <a:latin typeface="Cambria Math"/>
                                </a:rPr>
                                <m:t>𝑥</m:t>
                              </m:r>
                              <m:r>
                                <a:rPr sz="2800">
                                  <a:latin typeface="Cambria Math"/>
                                </a:rPr>
                                <m:t>h</m:t>
                              </m:r>
                              <m:r>
                                <a:rPr sz="2800">
                                  <a:latin typeface="Cambria Math"/>
                                </a:rPr>
                                <m:t>+</m:t>
                              </m:r>
                              <m:r>
                                <a:rPr sz="2800">
                                  <a:latin typeface="Cambria Math"/>
                                </a:rPr>
                                <m:t>3</m:t>
                              </m:r>
                              <m:sSup>
                                <m:sSupPr>
                                  <m:ctrlPr>
                                    <a:rPr sz="2800" i="1">
                                      <a:latin typeface="Cambria Math" panose="02040503050406030204" pitchFamily="18" charset="0"/>
                                    </a:rPr>
                                  </m:ctrlPr>
                                </m:sSupPr>
                                <m:e>
                                  <m:r>
                                    <a:rPr sz="2800">
                                      <a:latin typeface="Cambria Math"/>
                                    </a:rPr>
                                    <m:t>h</m:t>
                                  </m:r>
                                </m:e>
                                <m:sup>
                                  <m:r>
                                    <a:rPr sz="2800">
                                      <a:latin typeface="Cambria Math"/>
                                    </a:rPr>
                                    <m:t>2</m:t>
                                  </m:r>
                                </m:sup>
                              </m:sSup>
                              <m:r>
                                <a:rPr sz="2800">
                                  <a:latin typeface="Cambria Math"/>
                                </a:rPr>
                                <m:t>−</m:t>
                              </m:r>
                              <m:r>
                                <a:rPr sz="2800">
                                  <a:latin typeface="Cambria Math"/>
                                </a:rPr>
                                <m:t>2</m:t>
                              </m:r>
                            </m:oMath>
                          </a14:m>
                          <a:endParaRPr sz="2800" dirty="0"/>
                        </a:p>
                      </a:txBody>
                      <a:tcPr/>
                    </a:tc>
                    <a:extLst>
                      <a:ext uri="{0D108BD9-81ED-4DB2-BD59-A6C34878D82A}">
                        <a16:rowId xmlns:a16="http://schemas.microsoft.com/office/drawing/2014/main" val="10002"/>
                      </a:ext>
                    </a:extLst>
                  </a:tr>
                </a:tbl>
              </a:graphicData>
            </a:graphic>
          </p:graphicFrame>
        </mc:Choice>
        <mc:Fallback xmlns="">
          <p:graphicFrame>
            <p:nvGraphicFramePr>
              <p:cNvPr id="6" name="Table Placeholder 2">
                <a:extLst>
                  <a:ext uri="{FF2B5EF4-FFF2-40B4-BE49-F238E27FC236}">
                    <a16:creationId xmlns:a16="http://schemas.microsoft.com/office/drawing/2014/main" id="{1FF59362-66F5-4716-B791-4FB8B17B8763}"/>
                  </a:ext>
                </a:extLst>
              </p:cNvPr>
              <p:cNvGraphicFramePr>
                <a:graphicFrameLocks/>
              </p:cNvGraphicFramePr>
              <p:nvPr>
                <p:extLst>
                  <p:ext uri="{D42A27DB-BD31-4B8C-83A1-F6EECF244321}">
                    <p14:modId xmlns:p14="http://schemas.microsoft.com/office/powerpoint/2010/main" val="3153322032"/>
                  </p:ext>
                </p:extLst>
              </p:nvPr>
            </p:nvGraphicFramePr>
            <p:xfrm>
              <a:off x="914400" y="2534177"/>
              <a:ext cx="5342446" cy="1554480"/>
            </p:xfrm>
            <a:graphic>
              <a:graphicData uri="http://schemas.openxmlformats.org/drawingml/2006/table">
                <a:tbl>
                  <a:tblPr firstRow="1" bandRow="1">
                    <a:tableStyleId>{2D5ABB26-0587-4C30-8999-92F81FD0307C}</a:tableStyleId>
                  </a:tblPr>
                  <a:tblGrid>
                    <a:gridCol w="5342446">
                      <a:extLst>
                        <a:ext uri="{9D8B030D-6E8A-4147-A177-3AD203B41FA5}">
                          <a16:colId xmlns:a16="http://schemas.microsoft.com/office/drawing/2014/main" val="20000"/>
                        </a:ext>
                      </a:extLst>
                    </a:gridCol>
                  </a:tblGrid>
                  <a:tr h="518160">
                    <a:tc>
                      <a:txBody>
                        <a:bodyPr/>
                        <a:lstStyle/>
                        <a:p>
                          <a:endParaRPr lang="en-US"/>
                        </a:p>
                      </a:txBody>
                      <a:tcPr>
                        <a:blipFill>
                          <a:blip r:embed="rId3"/>
                          <a:stretch>
                            <a:fillRect t="-10588" b="-235294"/>
                          </a:stretch>
                        </a:blipFill>
                      </a:tcPr>
                    </a:tc>
                    <a:extLst>
                      <a:ext uri="{0D108BD9-81ED-4DB2-BD59-A6C34878D82A}">
                        <a16:rowId xmlns:a16="http://schemas.microsoft.com/office/drawing/2014/main" val="10000"/>
                      </a:ext>
                    </a:extLst>
                  </a:tr>
                  <a:tr h="518160">
                    <a:tc>
                      <a:txBody>
                        <a:bodyPr/>
                        <a:lstStyle/>
                        <a:p>
                          <a:endParaRPr lang="en-US"/>
                        </a:p>
                      </a:txBody>
                      <a:tcPr>
                        <a:blipFill>
                          <a:blip r:embed="rId3"/>
                          <a:stretch>
                            <a:fillRect t="-109302" b="-132558"/>
                          </a:stretch>
                        </a:blipFill>
                      </a:tcPr>
                    </a:tc>
                    <a:extLst>
                      <a:ext uri="{0D108BD9-81ED-4DB2-BD59-A6C34878D82A}">
                        <a16:rowId xmlns:a16="http://schemas.microsoft.com/office/drawing/2014/main" val="10001"/>
                      </a:ext>
                    </a:extLst>
                  </a:tr>
                  <a:tr h="518160">
                    <a:tc>
                      <a:txBody>
                        <a:bodyPr/>
                        <a:lstStyle/>
                        <a:p>
                          <a:endParaRPr lang="en-US"/>
                        </a:p>
                      </a:txBody>
                      <a:tcPr>
                        <a:blipFill>
                          <a:blip r:embed="rId3"/>
                          <a:stretch>
                            <a:fillRect t="-211765" b="-34118"/>
                          </a:stretch>
                        </a:blipFill>
                      </a:tcPr>
                    </a:tc>
                    <a:extLst>
                      <a:ext uri="{0D108BD9-81ED-4DB2-BD59-A6C34878D82A}">
                        <a16:rowId xmlns:a16="http://schemas.microsoft.com/office/drawing/2014/main" val="10002"/>
                      </a:ext>
                    </a:extLst>
                  </a:tr>
                </a:tbl>
              </a:graphicData>
            </a:graphic>
          </p:graphicFrame>
        </mc:Fallback>
      </mc:AlternateContent>
      <p:sp>
        <p:nvSpPr>
          <p:cNvPr id="5" name="TextBox 4">
            <a:extLst>
              <a:ext uri="{FF2B5EF4-FFF2-40B4-BE49-F238E27FC236}">
                <a16:creationId xmlns:a16="http://schemas.microsoft.com/office/drawing/2014/main" id="{3CFD70D9-4EA3-8EB7-355F-DA8B03E03B0F}"/>
              </a:ext>
            </a:extLst>
          </p:cNvPr>
          <p:cNvSpPr txBox="1"/>
          <p:nvPr/>
        </p:nvSpPr>
        <p:spPr>
          <a:xfrm>
            <a:off x="4114800" y="1565989"/>
            <a:ext cx="4572000" cy="400110"/>
          </a:xfrm>
          <a:prstGeom prst="rect">
            <a:avLst/>
          </a:prstGeom>
          <a:noFill/>
        </p:spPr>
        <p:txBody>
          <a:bodyPr wrap="square">
            <a:spAutoFit/>
          </a:bodyPr>
          <a:lstStyle/>
          <a:p>
            <a:r>
              <a:rPr lang="en-US" sz="2000" dirty="0"/>
              <a:t>This is just a matter of replacing </a:t>
            </a:r>
            <a:r>
              <a:rPr lang="en-US" sz="2000" i="1" dirty="0"/>
              <a:t>x</a:t>
            </a:r>
            <a:r>
              <a:rPr lang="en-US" sz="2000" dirty="0"/>
              <a:t> with </a:t>
            </a:r>
            <a:r>
              <a:rPr lang="en-US" sz="2000" i="1" dirty="0"/>
              <a:t>a</a:t>
            </a:r>
            <a:r>
              <a:rPr lang="en-US" sz="2000" dirty="0"/>
              <a:t>.</a:t>
            </a:r>
            <a:endParaRPr lang="en-IN" sz="2000" dirty="0"/>
          </a:p>
        </p:txBody>
      </p:sp>
      <p:sp>
        <p:nvSpPr>
          <p:cNvPr id="8" name="TextBox 7">
            <a:extLst>
              <a:ext uri="{FF2B5EF4-FFF2-40B4-BE49-F238E27FC236}">
                <a16:creationId xmlns:a16="http://schemas.microsoft.com/office/drawing/2014/main" id="{A29B743F-040F-C872-A267-C6C53961AD0A}"/>
              </a:ext>
            </a:extLst>
          </p:cNvPr>
          <p:cNvSpPr txBox="1"/>
          <p:nvPr/>
        </p:nvSpPr>
        <p:spPr>
          <a:xfrm>
            <a:off x="5486400" y="2502801"/>
            <a:ext cx="3429000" cy="707886"/>
          </a:xfrm>
          <a:prstGeom prst="rect">
            <a:avLst/>
          </a:prstGeom>
          <a:noFill/>
        </p:spPr>
        <p:txBody>
          <a:bodyPr wrap="square">
            <a:spAutoFit/>
          </a:bodyPr>
          <a:lstStyle/>
          <a:p>
            <a:r>
              <a:rPr lang="en-US" sz="2000" dirty="0"/>
              <a:t>Here we replace </a:t>
            </a:r>
            <a:r>
              <a:rPr lang="en-US" sz="2000" i="1" dirty="0"/>
              <a:t>x</a:t>
            </a:r>
            <a:r>
              <a:rPr lang="en-US" sz="2000" dirty="0"/>
              <a:t> with </a:t>
            </a:r>
            <a:r>
              <a:rPr lang="en-US" sz="2000" i="1" dirty="0"/>
              <a:t>x</a:t>
            </a:r>
            <a:r>
              <a:rPr lang="en-US" sz="2000" dirty="0"/>
              <a:t> + </a:t>
            </a:r>
            <a:r>
              <a:rPr lang="en-US" sz="2000" i="1" dirty="0"/>
              <a:t>h</a:t>
            </a:r>
            <a:r>
              <a:rPr lang="en-US" sz="2000" dirty="0"/>
              <a:t> and simplify the result.</a:t>
            </a:r>
            <a:endParaRPr lang="en-IN" sz="2000"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a:t>
            </a:r>
            <a:r>
              <a:rPr lang="en-US" dirty="0"/>
              <a:t>8</a:t>
            </a:r>
            <a:r>
              <a:rPr dirty="0"/>
              <a:t>: Evaluating Functions</a:t>
            </a:r>
            <a:r>
              <a:rPr lang="en-US" sz="3200" dirty="0"/>
              <a:t>—Slide 3</a:t>
            </a:r>
            <a:endParaRPr dirty="0"/>
          </a:p>
        </p:txBody>
      </p:sp>
      <p:sp>
        <p:nvSpPr>
          <p:cNvPr id="3" name="Text Placeholder 2"/>
          <p:cNvSpPr>
            <a:spLocks noGrp="1"/>
          </p:cNvSpPr>
          <p:nvPr>
            <p:ph type="body" sz="quarter" idx="10"/>
          </p:nvPr>
        </p:nvSpPr>
        <p:spPr>
          <a:xfrm>
            <a:off x="457200" y="1219200"/>
            <a:ext cx="8229600" cy="4777154"/>
          </a:xfrm>
        </p:spPr>
        <p:txBody>
          <a:bodyPr/>
          <a:lstStyle/>
          <a:p>
            <a:pPr marL="514350" indent="-514350">
              <a:buFont typeface="+mj-lt"/>
              <a:buAutoNum type="alphaLcPeriod" startAt="3"/>
              <a:defRPr sz="2800"/>
            </a:pPr>
            <a:r>
              <a:rPr dirty="0"/>
              <a:t>​</a:t>
            </a:r>
            <a:endParaRPr lang="en-US" sz="2800" b="0" dirty="0"/>
          </a:p>
        </p:txBody>
      </p:sp>
      <mc:AlternateContent xmlns:mc="http://schemas.openxmlformats.org/markup-compatibility/2006" xmlns:a14="http://schemas.microsoft.com/office/drawing/2010/main">
        <mc:Choice Requires="a14">
          <p:graphicFrame>
            <p:nvGraphicFramePr>
              <p:cNvPr id="4" name="Table Placeholder 2">
                <a:extLst>
                  <a:ext uri="{FF2B5EF4-FFF2-40B4-BE49-F238E27FC236}">
                    <a16:creationId xmlns:a16="http://schemas.microsoft.com/office/drawing/2014/main" id="{404C2F4C-567B-425D-9F29-B48475B1C959}"/>
                  </a:ext>
                </a:extLst>
              </p:cNvPr>
              <p:cNvGraphicFramePr>
                <a:graphicFrameLocks/>
              </p:cNvGraphicFramePr>
              <p:nvPr>
                <p:extLst>
                  <p:ext uri="{D42A27DB-BD31-4B8C-83A1-F6EECF244321}">
                    <p14:modId xmlns:p14="http://schemas.microsoft.com/office/powerpoint/2010/main" val="532859592"/>
                  </p:ext>
                </p:extLst>
              </p:nvPr>
            </p:nvGraphicFramePr>
            <p:xfrm>
              <a:off x="914400" y="1219200"/>
              <a:ext cx="8077200" cy="2798763"/>
            </p:xfrm>
            <a:graphic>
              <a:graphicData uri="http://schemas.openxmlformats.org/drawingml/2006/table">
                <a:tbl>
                  <a:tblPr firstRow="1" bandRow="1">
                    <a:tableStyleId>{2D5ABB26-0587-4C30-8999-92F81FD0307C}</a:tableStyleId>
                  </a:tblPr>
                  <a:tblGrid>
                    <a:gridCol w="5480495">
                      <a:extLst>
                        <a:ext uri="{9D8B030D-6E8A-4147-A177-3AD203B41FA5}">
                          <a16:colId xmlns:a16="http://schemas.microsoft.com/office/drawing/2014/main" val="20000"/>
                        </a:ext>
                      </a:extLst>
                    </a:gridCol>
                    <a:gridCol w="2596705">
                      <a:extLst>
                        <a:ext uri="{9D8B030D-6E8A-4147-A177-3AD203B41FA5}">
                          <a16:colId xmlns:a16="http://schemas.microsoft.com/office/drawing/2014/main" val="20001"/>
                        </a:ext>
                      </a:extLst>
                    </a:gridCol>
                  </a:tblGrid>
                  <a:tr h="370840">
                    <a:tc>
                      <a:txBody>
                        <a:bodyPr/>
                        <a:lstStyle/>
                        <a:p>
                          <a:pPr algn="l">
                            <a:defRPr sz="1800"/>
                          </a:pPr>
                          <a:r>
                            <a:rPr sz="2600" dirty="0"/>
                            <a:t>​</a:t>
                          </a:r>
                          <a14:m>
                            <m:oMath xmlns:m="http://schemas.openxmlformats.org/officeDocument/2006/math">
                              <m:f>
                                <m:fPr>
                                  <m:ctrlPr>
                                    <a:rPr sz="2600" i="1">
                                      <a:latin typeface="Cambria Math" panose="02040503050406030204" pitchFamily="18" charset="0"/>
                                    </a:rPr>
                                  </m:ctrlPr>
                                </m:fPr>
                                <m:num>
                                  <m:r>
                                    <a:rPr sz="2600">
                                      <a:latin typeface="Cambria Math"/>
                                    </a:rPr>
                                    <m:t>𝑓</m:t>
                                  </m:r>
                                  <m:r>
                                    <a:rPr sz="2600">
                                      <a:latin typeface="Cambria Math"/>
                                    </a:rPr>
                                    <m:t>⁡</m:t>
                                  </m:r>
                                  <m:d>
                                    <m:dPr>
                                      <m:ctrlPr>
                                        <a:rPr sz="2600" i="1">
                                          <a:latin typeface="Cambria Math" panose="02040503050406030204" pitchFamily="18" charset="0"/>
                                        </a:rPr>
                                      </m:ctrlPr>
                                    </m:dPr>
                                    <m:e>
                                      <m:r>
                                        <a:rPr sz="2600">
                                          <a:latin typeface="Cambria Math"/>
                                        </a:rPr>
                                        <m:t>𝑥</m:t>
                                      </m:r>
                                      <m:r>
                                        <a:rPr sz="2600">
                                          <a:latin typeface="Cambria Math"/>
                                        </a:rPr>
                                        <m:t>+</m:t>
                                      </m:r>
                                      <m:r>
                                        <a:rPr sz="2600">
                                          <a:latin typeface="Cambria Math"/>
                                        </a:rPr>
                                        <m:t>h</m:t>
                                      </m:r>
                                    </m:e>
                                  </m:d>
                                  <m:r>
                                    <a:rPr sz="2600">
                                      <a:latin typeface="Cambria Math"/>
                                    </a:rPr>
                                    <m:t>−</m:t>
                                  </m:r>
                                  <m:r>
                                    <a:rPr sz="2600">
                                      <a:latin typeface="Cambria Math"/>
                                    </a:rPr>
                                    <m:t>𝑓</m:t>
                                  </m:r>
                                  <m:r>
                                    <a:rPr sz="2600">
                                      <a:latin typeface="Cambria Math"/>
                                    </a:rPr>
                                    <m:t>⁡</m:t>
                                  </m:r>
                                  <m:d>
                                    <m:dPr>
                                      <m:ctrlPr>
                                        <a:rPr sz="2600" i="1">
                                          <a:latin typeface="Cambria Math" panose="02040503050406030204" pitchFamily="18" charset="0"/>
                                        </a:rPr>
                                      </m:ctrlPr>
                                    </m:dPr>
                                    <m:e>
                                      <m:r>
                                        <a:rPr sz="2600">
                                          <a:latin typeface="Cambria Math"/>
                                        </a:rPr>
                                        <m:t>𝑥</m:t>
                                      </m:r>
                                    </m:e>
                                  </m:d>
                                </m:num>
                                <m:den>
                                  <m:r>
                                    <a:rPr sz="2600">
                                      <a:latin typeface="Cambria Math"/>
                                    </a:rPr>
                                    <m:t>h</m:t>
                                  </m:r>
                                </m:den>
                              </m:f>
                              <m:r>
                                <a:rPr sz="2600">
                                  <a:latin typeface="Cambria Math"/>
                                </a:rPr>
                                <m:t>=</m:t>
                              </m:r>
                              <m:f>
                                <m:fPr>
                                  <m:ctrlPr>
                                    <a:rPr sz="2600" i="1">
                                      <a:latin typeface="Cambria Math" panose="02040503050406030204" pitchFamily="18" charset="0"/>
                                    </a:rPr>
                                  </m:ctrlPr>
                                </m:fPr>
                                <m:num>
                                  <m:d>
                                    <m:dPr>
                                      <m:ctrlPr>
                                        <a:rPr sz="2600" i="1">
                                          <a:latin typeface="Cambria Math" panose="02040503050406030204" pitchFamily="18" charset="0"/>
                                        </a:rPr>
                                      </m:ctrlPr>
                                    </m:dPr>
                                    <m:e>
                                      <m:r>
                                        <a:rPr sz="2600">
                                          <a:latin typeface="Cambria Math"/>
                                        </a:rPr>
                                        <m:t>3</m:t>
                                      </m:r>
                                      <m:sSup>
                                        <m:sSupPr>
                                          <m:ctrlPr>
                                            <a:rPr sz="2600" i="1">
                                              <a:latin typeface="Cambria Math" panose="02040503050406030204" pitchFamily="18" charset="0"/>
                                            </a:rPr>
                                          </m:ctrlPr>
                                        </m:sSupPr>
                                        <m:e>
                                          <m:r>
                                            <a:rPr sz="2600">
                                              <a:latin typeface="Cambria Math"/>
                                            </a:rPr>
                                            <m:t>𝑥</m:t>
                                          </m:r>
                                        </m:e>
                                        <m:sup>
                                          <m:r>
                                            <a:rPr sz="2600">
                                              <a:latin typeface="Cambria Math"/>
                                            </a:rPr>
                                            <m:t>2</m:t>
                                          </m:r>
                                        </m:sup>
                                      </m:sSup>
                                      <m:r>
                                        <a:rPr sz="2600">
                                          <a:latin typeface="Cambria Math"/>
                                        </a:rPr>
                                        <m:t>+6</m:t>
                                      </m:r>
                                      <m:r>
                                        <a:rPr sz="2600">
                                          <a:latin typeface="Cambria Math"/>
                                        </a:rPr>
                                        <m:t>𝑥h</m:t>
                                      </m:r>
                                      <m:r>
                                        <a:rPr sz="2600">
                                          <a:latin typeface="Cambria Math"/>
                                        </a:rPr>
                                        <m:t>+3</m:t>
                                      </m:r>
                                      <m:sSup>
                                        <m:sSupPr>
                                          <m:ctrlPr>
                                            <a:rPr sz="2600" i="1">
                                              <a:latin typeface="Cambria Math" panose="02040503050406030204" pitchFamily="18" charset="0"/>
                                            </a:rPr>
                                          </m:ctrlPr>
                                        </m:sSupPr>
                                        <m:e>
                                          <m:r>
                                            <a:rPr sz="2600">
                                              <a:latin typeface="Cambria Math"/>
                                            </a:rPr>
                                            <m:t>h</m:t>
                                          </m:r>
                                        </m:e>
                                        <m:sup>
                                          <m:r>
                                            <a:rPr sz="2600">
                                              <a:latin typeface="Cambria Math"/>
                                            </a:rPr>
                                            <m:t>2</m:t>
                                          </m:r>
                                        </m:sup>
                                      </m:sSup>
                                      <m:r>
                                        <a:rPr sz="2600">
                                          <a:latin typeface="Cambria Math"/>
                                        </a:rPr>
                                        <m:t>−2</m:t>
                                      </m:r>
                                    </m:e>
                                  </m:d>
                                  <m:r>
                                    <a:rPr sz="2600">
                                      <a:latin typeface="Cambria Math"/>
                                    </a:rPr>
                                    <m:t>−</m:t>
                                  </m:r>
                                  <m:d>
                                    <m:dPr>
                                      <m:ctrlPr>
                                        <a:rPr sz="2600" i="1">
                                          <a:latin typeface="Cambria Math" panose="02040503050406030204" pitchFamily="18" charset="0"/>
                                        </a:rPr>
                                      </m:ctrlPr>
                                    </m:dPr>
                                    <m:e>
                                      <m:r>
                                        <a:rPr sz="2600">
                                          <a:latin typeface="Cambria Math"/>
                                        </a:rPr>
                                        <m:t>3</m:t>
                                      </m:r>
                                      <m:sSup>
                                        <m:sSupPr>
                                          <m:ctrlPr>
                                            <a:rPr sz="2600" i="1">
                                              <a:latin typeface="Cambria Math" panose="02040503050406030204" pitchFamily="18" charset="0"/>
                                            </a:rPr>
                                          </m:ctrlPr>
                                        </m:sSupPr>
                                        <m:e>
                                          <m:r>
                                            <a:rPr sz="2600">
                                              <a:latin typeface="Cambria Math"/>
                                            </a:rPr>
                                            <m:t>𝑥</m:t>
                                          </m:r>
                                        </m:e>
                                        <m:sup>
                                          <m:r>
                                            <a:rPr sz="2600">
                                              <a:latin typeface="Cambria Math"/>
                                            </a:rPr>
                                            <m:t>2</m:t>
                                          </m:r>
                                        </m:sup>
                                      </m:sSup>
                                      <m:r>
                                        <a:rPr sz="2600">
                                          <a:latin typeface="Cambria Math"/>
                                        </a:rPr>
                                        <m:t>−2</m:t>
                                      </m:r>
                                    </m:e>
                                  </m:d>
                                </m:num>
                                <m:den>
                                  <m:r>
                                    <a:rPr sz="2600">
                                      <a:latin typeface="Cambria Math"/>
                                    </a:rPr>
                                    <m:t>h</m:t>
                                  </m:r>
                                </m:den>
                              </m:f>
                            </m:oMath>
                          </a14:m>
                          <a:endParaRPr sz="2600" dirty="0"/>
                        </a:p>
                      </a:txBody>
                      <a:tcPr/>
                    </a:tc>
                    <a:tc rowSpan="2">
                      <a:txBody>
                        <a:bodyPr/>
                        <a:lstStyle/>
                        <a:p>
                          <a:pPr algn="l">
                            <a:defRPr b="1"/>
                          </a:pPr>
                          <a:endParaRPr sz="2000" b="0" dirty="0"/>
                        </a:p>
                      </a:txBody>
                      <a:tcPr/>
                    </a:tc>
                    <a:extLst>
                      <a:ext uri="{0D108BD9-81ED-4DB2-BD59-A6C34878D82A}">
                        <a16:rowId xmlns:a16="http://schemas.microsoft.com/office/drawing/2014/main" val="10000"/>
                      </a:ext>
                    </a:extLst>
                  </a:tr>
                  <a:tr h="370840">
                    <a:tc>
                      <a:txBody>
                        <a:bodyPr/>
                        <a:lstStyle/>
                        <a:p>
                          <a:pPr algn="l">
                            <a:defRPr sz="1800"/>
                          </a:pPr>
                          <a:r>
                            <a:rPr sz="2600"/>
                            <a:t>​</a:t>
                          </a:r>
                          <a14:m>
                            <m:oMath xmlns:m="http://schemas.openxmlformats.org/officeDocument/2006/math">
                              <m:phant>
                                <m:phantPr>
                                  <m:show m:val="off"/>
                                  <m:ctrlPr>
                                    <a:rPr sz="2600" i="1">
                                      <a:latin typeface="Cambria Math" panose="02040503050406030204" pitchFamily="18" charset="0"/>
                                    </a:rPr>
                                  </m:ctrlPr>
                                </m:phantPr>
                                <m:e>
                                  <m:f>
                                    <m:fPr>
                                      <m:ctrlPr>
                                        <a:rPr sz="2600" i="1">
                                          <a:latin typeface="Cambria Math" panose="02040503050406030204" pitchFamily="18" charset="0"/>
                                        </a:rPr>
                                      </m:ctrlPr>
                                    </m:fPr>
                                    <m:num>
                                      <m:r>
                                        <a:rPr sz="2600">
                                          <a:latin typeface="Cambria Math"/>
                                        </a:rPr>
                                        <m:t>𝑓</m:t>
                                      </m:r>
                                      <m:r>
                                        <a:rPr sz="2600">
                                          <a:latin typeface="Cambria Math"/>
                                        </a:rPr>
                                        <m:t>⁡</m:t>
                                      </m:r>
                                      <m:d>
                                        <m:dPr>
                                          <m:ctrlPr>
                                            <a:rPr sz="2600" i="1">
                                              <a:latin typeface="Cambria Math" panose="02040503050406030204" pitchFamily="18" charset="0"/>
                                            </a:rPr>
                                          </m:ctrlPr>
                                        </m:dPr>
                                        <m:e>
                                          <m:r>
                                            <a:rPr sz="2600">
                                              <a:latin typeface="Cambria Math"/>
                                            </a:rPr>
                                            <m:t>𝑥</m:t>
                                          </m:r>
                                          <m:r>
                                            <a:rPr sz="2600">
                                              <a:latin typeface="Cambria Math"/>
                                            </a:rPr>
                                            <m:t>+</m:t>
                                          </m:r>
                                          <m:r>
                                            <a:rPr sz="2600">
                                              <a:latin typeface="Cambria Math"/>
                                            </a:rPr>
                                            <m:t>h</m:t>
                                          </m:r>
                                        </m:e>
                                      </m:d>
                                      <m:r>
                                        <a:rPr sz="2600">
                                          <a:latin typeface="Cambria Math"/>
                                        </a:rPr>
                                        <m:t>−</m:t>
                                      </m:r>
                                      <m:r>
                                        <a:rPr sz="2600">
                                          <a:latin typeface="Cambria Math"/>
                                        </a:rPr>
                                        <m:t>𝑓</m:t>
                                      </m:r>
                                      <m:r>
                                        <a:rPr sz="2600">
                                          <a:latin typeface="Cambria Math"/>
                                        </a:rPr>
                                        <m:t>⁡</m:t>
                                      </m:r>
                                      <m:d>
                                        <m:dPr>
                                          <m:ctrlPr>
                                            <a:rPr sz="2600" i="1">
                                              <a:latin typeface="Cambria Math" panose="02040503050406030204" pitchFamily="18" charset="0"/>
                                            </a:rPr>
                                          </m:ctrlPr>
                                        </m:dPr>
                                        <m:e>
                                          <m:r>
                                            <a:rPr sz="2600">
                                              <a:latin typeface="Cambria Math"/>
                                            </a:rPr>
                                            <m:t>𝑥</m:t>
                                          </m:r>
                                        </m:e>
                                      </m:d>
                                    </m:num>
                                    <m:den>
                                      <m:r>
                                        <a:rPr sz="2600">
                                          <a:latin typeface="Cambria Math"/>
                                        </a:rPr>
                                        <m:t>h</m:t>
                                      </m:r>
                                    </m:den>
                                  </m:f>
                                </m:e>
                              </m:phant>
                              <m:r>
                                <a:rPr sz="2600">
                                  <a:latin typeface="Cambria Math"/>
                                </a:rPr>
                                <m:t>=</m:t>
                              </m:r>
                              <m:f>
                                <m:fPr>
                                  <m:ctrlPr>
                                    <a:rPr sz="2600" i="1">
                                      <a:latin typeface="Cambria Math" panose="02040503050406030204" pitchFamily="18" charset="0"/>
                                    </a:rPr>
                                  </m:ctrlPr>
                                </m:fPr>
                                <m:num>
                                  <m:r>
                                    <a:rPr sz="2600">
                                      <a:latin typeface="Cambria Math"/>
                                    </a:rPr>
                                    <m:t>6</m:t>
                                  </m:r>
                                  <m:r>
                                    <a:rPr sz="2600">
                                      <a:latin typeface="Cambria Math"/>
                                    </a:rPr>
                                    <m:t>𝑥h</m:t>
                                  </m:r>
                                  <m:r>
                                    <a:rPr sz="2600">
                                      <a:latin typeface="Cambria Math"/>
                                    </a:rPr>
                                    <m:t>+3</m:t>
                                  </m:r>
                                  <m:sSup>
                                    <m:sSupPr>
                                      <m:ctrlPr>
                                        <a:rPr sz="2600" i="1">
                                          <a:latin typeface="Cambria Math" panose="02040503050406030204" pitchFamily="18" charset="0"/>
                                        </a:rPr>
                                      </m:ctrlPr>
                                    </m:sSupPr>
                                    <m:e>
                                      <m:r>
                                        <a:rPr sz="2600">
                                          <a:latin typeface="Cambria Math"/>
                                        </a:rPr>
                                        <m:t>h</m:t>
                                      </m:r>
                                    </m:e>
                                    <m:sup>
                                      <m:r>
                                        <a:rPr sz="2600">
                                          <a:latin typeface="Cambria Math"/>
                                        </a:rPr>
                                        <m:t>2</m:t>
                                      </m:r>
                                    </m:sup>
                                  </m:sSup>
                                </m:num>
                                <m:den>
                                  <m:r>
                                    <a:rPr sz="2600">
                                      <a:latin typeface="Cambria Math"/>
                                    </a:rPr>
                                    <m:t>h</m:t>
                                  </m:r>
                                </m:den>
                              </m:f>
                            </m:oMath>
                          </a14:m>
                          <a:endParaRPr sz="2600"/>
                        </a:p>
                      </a:txBody>
                      <a:tcPr/>
                    </a:tc>
                    <a:tc vMerge="1">
                      <a:txBody>
                        <a:bodyPr/>
                        <a:lstStyle/>
                        <a:p>
                          <a:pPr algn="l">
                            <a:defRPr b="1"/>
                          </a:pPr>
                          <a:endParaRPr dirty="0"/>
                        </a:p>
                      </a:txBody>
                      <a:tcPr/>
                    </a:tc>
                    <a:extLst>
                      <a:ext uri="{0D108BD9-81ED-4DB2-BD59-A6C34878D82A}">
                        <a16:rowId xmlns:a16="http://schemas.microsoft.com/office/drawing/2014/main" val="10001"/>
                      </a:ext>
                    </a:extLst>
                  </a:tr>
                  <a:tr h="370840">
                    <a:tc>
                      <a:txBody>
                        <a:bodyPr/>
                        <a:lstStyle/>
                        <a:p>
                          <a:pPr algn="l">
                            <a:defRPr sz="1800"/>
                          </a:pPr>
                          <a:r>
                            <a:rPr sz="2600" dirty="0"/>
                            <a:t>​</a:t>
                          </a:r>
                          <a14:m>
                            <m:oMath xmlns:m="http://schemas.openxmlformats.org/officeDocument/2006/math">
                              <m:phant>
                                <m:phantPr>
                                  <m:show m:val="off"/>
                                  <m:ctrlPr>
                                    <a:rPr sz="2600" i="1">
                                      <a:latin typeface="Cambria Math" panose="02040503050406030204" pitchFamily="18" charset="0"/>
                                    </a:rPr>
                                  </m:ctrlPr>
                                </m:phantPr>
                                <m:e>
                                  <m:f>
                                    <m:fPr>
                                      <m:ctrlPr>
                                        <a:rPr sz="2600" i="1">
                                          <a:latin typeface="Cambria Math" panose="02040503050406030204" pitchFamily="18" charset="0"/>
                                        </a:rPr>
                                      </m:ctrlPr>
                                    </m:fPr>
                                    <m:num>
                                      <m:r>
                                        <a:rPr sz="2600">
                                          <a:latin typeface="Cambria Math"/>
                                        </a:rPr>
                                        <m:t>𝑓</m:t>
                                      </m:r>
                                      <m:r>
                                        <a:rPr sz="2600">
                                          <a:latin typeface="Cambria Math"/>
                                        </a:rPr>
                                        <m:t>⁡</m:t>
                                      </m:r>
                                      <m:d>
                                        <m:dPr>
                                          <m:ctrlPr>
                                            <a:rPr sz="2600" i="1">
                                              <a:latin typeface="Cambria Math" panose="02040503050406030204" pitchFamily="18" charset="0"/>
                                            </a:rPr>
                                          </m:ctrlPr>
                                        </m:dPr>
                                        <m:e>
                                          <m:r>
                                            <a:rPr sz="2600">
                                              <a:latin typeface="Cambria Math"/>
                                            </a:rPr>
                                            <m:t>𝑥</m:t>
                                          </m:r>
                                          <m:r>
                                            <a:rPr sz="2600">
                                              <a:latin typeface="Cambria Math"/>
                                            </a:rPr>
                                            <m:t>+</m:t>
                                          </m:r>
                                          <m:r>
                                            <a:rPr sz="2600">
                                              <a:latin typeface="Cambria Math"/>
                                            </a:rPr>
                                            <m:t>h</m:t>
                                          </m:r>
                                        </m:e>
                                      </m:d>
                                      <m:r>
                                        <a:rPr sz="2600">
                                          <a:latin typeface="Cambria Math"/>
                                        </a:rPr>
                                        <m:t>−</m:t>
                                      </m:r>
                                      <m:r>
                                        <a:rPr sz="2600">
                                          <a:latin typeface="Cambria Math"/>
                                        </a:rPr>
                                        <m:t>𝑓</m:t>
                                      </m:r>
                                      <m:r>
                                        <a:rPr sz="2600">
                                          <a:latin typeface="Cambria Math"/>
                                        </a:rPr>
                                        <m:t>⁡</m:t>
                                      </m:r>
                                      <m:d>
                                        <m:dPr>
                                          <m:ctrlPr>
                                            <a:rPr sz="2600" i="1">
                                              <a:latin typeface="Cambria Math" panose="02040503050406030204" pitchFamily="18" charset="0"/>
                                            </a:rPr>
                                          </m:ctrlPr>
                                        </m:dPr>
                                        <m:e>
                                          <m:r>
                                            <a:rPr sz="2600">
                                              <a:latin typeface="Cambria Math"/>
                                            </a:rPr>
                                            <m:t>𝑥</m:t>
                                          </m:r>
                                        </m:e>
                                      </m:d>
                                    </m:num>
                                    <m:den>
                                      <m:r>
                                        <a:rPr sz="2600">
                                          <a:latin typeface="Cambria Math"/>
                                        </a:rPr>
                                        <m:t>h</m:t>
                                      </m:r>
                                    </m:den>
                                  </m:f>
                                </m:e>
                              </m:phant>
                              <m:r>
                                <a:rPr sz="2600">
                                  <a:latin typeface="Cambria Math"/>
                                </a:rPr>
                                <m:t>=</m:t>
                              </m:r>
                              <m:f>
                                <m:fPr>
                                  <m:ctrlPr>
                                    <a:rPr sz="2600" i="1">
                                      <a:latin typeface="Cambria Math" panose="02040503050406030204" pitchFamily="18" charset="0"/>
                                    </a:rPr>
                                  </m:ctrlPr>
                                </m:fPr>
                                <m:num>
                                  <m:r>
                                    <a:rPr sz="2600">
                                      <a:latin typeface="Cambria Math"/>
                                    </a:rPr>
                                    <m:t>h</m:t>
                                  </m:r>
                                  <m:d>
                                    <m:dPr>
                                      <m:ctrlPr>
                                        <a:rPr sz="2600" i="1">
                                          <a:latin typeface="Cambria Math" panose="02040503050406030204" pitchFamily="18" charset="0"/>
                                        </a:rPr>
                                      </m:ctrlPr>
                                    </m:dPr>
                                    <m:e>
                                      <m:r>
                                        <a:rPr sz="2600">
                                          <a:latin typeface="Cambria Math"/>
                                        </a:rPr>
                                        <m:t>6</m:t>
                                      </m:r>
                                      <m:r>
                                        <a:rPr sz="2600">
                                          <a:latin typeface="Cambria Math"/>
                                        </a:rPr>
                                        <m:t>𝑥</m:t>
                                      </m:r>
                                      <m:r>
                                        <a:rPr sz="2600">
                                          <a:latin typeface="Cambria Math"/>
                                        </a:rPr>
                                        <m:t>+3</m:t>
                                      </m:r>
                                      <m:r>
                                        <a:rPr sz="2600">
                                          <a:latin typeface="Cambria Math"/>
                                        </a:rPr>
                                        <m:t>h</m:t>
                                      </m:r>
                                    </m:e>
                                  </m:d>
                                </m:num>
                                <m:den>
                                  <m:r>
                                    <a:rPr sz="2600">
                                      <a:latin typeface="Cambria Math"/>
                                    </a:rPr>
                                    <m:t>h</m:t>
                                  </m:r>
                                </m:den>
                              </m:f>
                            </m:oMath>
                          </a14:m>
                          <a:endParaRPr sz="2600" dirty="0"/>
                        </a:p>
                      </a:txBody>
                      <a:tcPr/>
                    </a:tc>
                    <a:tc rowSpan="2">
                      <a:txBody>
                        <a:bodyPr/>
                        <a:lstStyle/>
                        <a:p>
                          <a:pPr algn="l">
                            <a:defRPr sz="1100" b="1"/>
                          </a:pPr>
                          <a:r>
                            <a:rPr sz="2000" b="0" dirty="0"/>
                            <a:t>Factor out</a:t>
                          </a:r>
                          <a:r>
                            <a:rPr lang="en-US" sz="2000" b="0" dirty="0"/>
                            <a:t> </a:t>
                          </a:r>
                          <a:r>
                            <a:rPr lang="en-US" sz="2000" b="0" i="1" dirty="0"/>
                            <a:t>h</a:t>
                          </a:r>
                          <a:r>
                            <a:rPr sz="2000" b="0" dirty="0"/>
                            <a:t> so that we can cancel out the </a:t>
                          </a:r>
                          <a:r>
                            <a:rPr lang="en-US" sz="2000" b="0" i="1" dirty="0"/>
                            <a:t>h </a:t>
                          </a:r>
                          <a:r>
                            <a:rPr sz="2000" b="0" dirty="0"/>
                            <a:t>in the denominator.</a:t>
                          </a:r>
                        </a:p>
                      </a:txBody>
                      <a:tcPr/>
                    </a:tc>
                    <a:extLst>
                      <a:ext uri="{0D108BD9-81ED-4DB2-BD59-A6C34878D82A}">
                        <a16:rowId xmlns:a16="http://schemas.microsoft.com/office/drawing/2014/main" val="10002"/>
                      </a:ext>
                    </a:extLst>
                  </a:tr>
                  <a:tr h="370840">
                    <a:tc>
                      <a:txBody>
                        <a:bodyPr/>
                        <a:lstStyle/>
                        <a:p>
                          <a:pPr algn="l">
                            <a:defRPr sz="1800"/>
                          </a:pPr>
                          <a:r>
                            <a:rPr sz="2600" dirty="0"/>
                            <a:t>​</a:t>
                          </a:r>
                          <a14:m>
                            <m:oMath xmlns:m="http://schemas.openxmlformats.org/officeDocument/2006/math">
                              <m:phant>
                                <m:phantPr>
                                  <m:show m:val="off"/>
                                  <m:ctrlPr>
                                    <a:rPr sz="2600" i="1">
                                      <a:latin typeface="Cambria Math" panose="02040503050406030204" pitchFamily="18" charset="0"/>
                                    </a:rPr>
                                  </m:ctrlPr>
                                </m:phantPr>
                                <m:e>
                                  <m:f>
                                    <m:fPr>
                                      <m:ctrlPr>
                                        <a:rPr sz="2600" i="1">
                                          <a:latin typeface="Cambria Math" panose="02040503050406030204" pitchFamily="18" charset="0"/>
                                        </a:rPr>
                                      </m:ctrlPr>
                                    </m:fPr>
                                    <m:num>
                                      <m:r>
                                        <a:rPr sz="2600">
                                          <a:latin typeface="Cambria Math"/>
                                        </a:rPr>
                                        <m:t>𝑓</m:t>
                                      </m:r>
                                      <m:r>
                                        <a:rPr sz="2600">
                                          <a:latin typeface="Cambria Math"/>
                                        </a:rPr>
                                        <m:t>⁡</m:t>
                                      </m:r>
                                      <m:d>
                                        <m:dPr>
                                          <m:ctrlPr>
                                            <a:rPr sz="2600" i="1">
                                              <a:latin typeface="Cambria Math" panose="02040503050406030204" pitchFamily="18" charset="0"/>
                                            </a:rPr>
                                          </m:ctrlPr>
                                        </m:dPr>
                                        <m:e>
                                          <m:r>
                                            <a:rPr sz="2600">
                                              <a:latin typeface="Cambria Math"/>
                                            </a:rPr>
                                            <m:t>𝑥</m:t>
                                          </m:r>
                                          <m:r>
                                            <a:rPr sz="2600">
                                              <a:latin typeface="Cambria Math"/>
                                            </a:rPr>
                                            <m:t>+</m:t>
                                          </m:r>
                                          <m:r>
                                            <a:rPr sz="2600">
                                              <a:latin typeface="Cambria Math"/>
                                            </a:rPr>
                                            <m:t>h</m:t>
                                          </m:r>
                                        </m:e>
                                      </m:d>
                                      <m:r>
                                        <a:rPr sz="2600">
                                          <a:latin typeface="Cambria Math"/>
                                        </a:rPr>
                                        <m:t>−</m:t>
                                      </m:r>
                                      <m:r>
                                        <a:rPr sz="2600">
                                          <a:latin typeface="Cambria Math"/>
                                        </a:rPr>
                                        <m:t>𝑓</m:t>
                                      </m:r>
                                      <m:r>
                                        <a:rPr sz="2600">
                                          <a:latin typeface="Cambria Math"/>
                                        </a:rPr>
                                        <m:t>⁡</m:t>
                                      </m:r>
                                      <m:d>
                                        <m:dPr>
                                          <m:ctrlPr>
                                            <a:rPr sz="2600" i="1">
                                              <a:latin typeface="Cambria Math" panose="02040503050406030204" pitchFamily="18" charset="0"/>
                                            </a:rPr>
                                          </m:ctrlPr>
                                        </m:dPr>
                                        <m:e>
                                          <m:r>
                                            <a:rPr sz="2600">
                                              <a:latin typeface="Cambria Math"/>
                                            </a:rPr>
                                            <m:t>𝑥</m:t>
                                          </m:r>
                                        </m:e>
                                      </m:d>
                                    </m:num>
                                    <m:den>
                                      <m:r>
                                        <a:rPr sz="2600">
                                          <a:latin typeface="Cambria Math"/>
                                        </a:rPr>
                                        <m:t>h</m:t>
                                      </m:r>
                                    </m:den>
                                  </m:f>
                                </m:e>
                              </m:phant>
                              <m:r>
                                <a:rPr sz="2600">
                                  <a:latin typeface="Cambria Math"/>
                                </a:rPr>
                                <m:t>=6</m:t>
                              </m:r>
                              <m:r>
                                <a:rPr sz="2600">
                                  <a:latin typeface="Cambria Math"/>
                                </a:rPr>
                                <m:t>𝑥</m:t>
                              </m:r>
                              <m:r>
                                <a:rPr sz="2600">
                                  <a:latin typeface="Cambria Math"/>
                                </a:rPr>
                                <m:t>+3</m:t>
                              </m:r>
                              <m:r>
                                <a:rPr sz="2600">
                                  <a:latin typeface="Cambria Math"/>
                                </a:rPr>
                                <m:t>h</m:t>
                              </m:r>
                            </m:oMath>
                          </a14:m>
                          <a:endParaRPr sz="2600" dirty="0"/>
                        </a:p>
                      </a:txBody>
                      <a:tcPr/>
                    </a:tc>
                    <a:tc vMerge="1">
                      <a:txBody>
                        <a:bodyPr/>
                        <a:lstStyle/>
                        <a:p>
                          <a:pPr algn="l"/>
                          <a:endParaRPr dirty="0"/>
                        </a:p>
                      </a:txBody>
                      <a:tcPr/>
                    </a:tc>
                    <a:extLst>
                      <a:ext uri="{0D108BD9-81ED-4DB2-BD59-A6C34878D82A}">
                        <a16:rowId xmlns:a16="http://schemas.microsoft.com/office/drawing/2014/main" val="10003"/>
                      </a:ext>
                    </a:extLst>
                  </a:tr>
                </a:tbl>
              </a:graphicData>
            </a:graphic>
          </p:graphicFrame>
        </mc:Choice>
        <mc:Fallback xmlns="">
          <p:graphicFrame>
            <p:nvGraphicFramePr>
              <p:cNvPr id="4" name="Table Placeholder 2">
                <a:extLst>
                  <a:ext uri="{FF2B5EF4-FFF2-40B4-BE49-F238E27FC236}">
                    <a16:creationId xmlns:a16="http://schemas.microsoft.com/office/drawing/2014/main" id="{404C2F4C-567B-425D-9F29-B48475B1C959}"/>
                  </a:ext>
                </a:extLst>
              </p:cNvPr>
              <p:cNvGraphicFramePr>
                <a:graphicFrameLocks/>
              </p:cNvGraphicFramePr>
              <p:nvPr>
                <p:extLst>
                  <p:ext uri="{D42A27DB-BD31-4B8C-83A1-F6EECF244321}">
                    <p14:modId xmlns:p14="http://schemas.microsoft.com/office/powerpoint/2010/main" val="532859592"/>
                  </p:ext>
                </p:extLst>
              </p:nvPr>
            </p:nvGraphicFramePr>
            <p:xfrm>
              <a:off x="914400" y="1219200"/>
              <a:ext cx="8077200" cy="2798763"/>
            </p:xfrm>
            <a:graphic>
              <a:graphicData uri="http://schemas.openxmlformats.org/drawingml/2006/table">
                <a:tbl>
                  <a:tblPr firstRow="1" bandRow="1">
                    <a:tableStyleId>{2D5ABB26-0587-4C30-8999-92F81FD0307C}</a:tableStyleId>
                  </a:tblPr>
                  <a:tblGrid>
                    <a:gridCol w="5480495">
                      <a:extLst>
                        <a:ext uri="{9D8B030D-6E8A-4147-A177-3AD203B41FA5}">
                          <a16:colId xmlns:a16="http://schemas.microsoft.com/office/drawing/2014/main" val="20000"/>
                        </a:ext>
                      </a:extLst>
                    </a:gridCol>
                    <a:gridCol w="2596705">
                      <a:extLst>
                        <a:ext uri="{9D8B030D-6E8A-4147-A177-3AD203B41FA5}">
                          <a16:colId xmlns:a16="http://schemas.microsoft.com/office/drawing/2014/main" val="20001"/>
                        </a:ext>
                      </a:extLst>
                    </a:gridCol>
                  </a:tblGrid>
                  <a:tr h="725678">
                    <a:tc>
                      <a:txBody>
                        <a:bodyPr/>
                        <a:lstStyle/>
                        <a:p>
                          <a:endParaRPr lang="en-US"/>
                        </a:p>
                      </a:txBody>
                      <a:tcPr>
                        <a:blipFill>
                          <a:blip r:embed="rId2"/>
                          <a:stretch>
                            <a:fillRect r="-47386" b="-296639"/>
                          </a:stretch>
                        </a:blipFill>
                      </a:tcPr>
                    </a:tc>
                    <a:tc rowSpan="2">
                      <a:txBody>
                        <a:bodyPr/>
                        <a:lstStyle/>
                        <a:p>
                          <a:pPr algn="l">
                            <a:defRPr b="1"/>
                          </a:pPr>
                          <a:endParaRPr sz="2000" b="0" dirty="0"/>
                        </a:p>
                      </a:txBody>
                      <a:tcPr/>
                    </a:tc>
                    <a:extLst>
                      <a:ext uri="{0D108BD9-81ED-4DB2-BD59-A6C34878D82A}">
                        <a16:rowId xmlns:a16="http://schemas.microsoft.com/office/drawing/2014/main" val="10000"/>
                      </a:ext>
                    </a:extLst>
                  </a:tr>
                  <a:tr h="709359">
                    <a:tc>
                      <a:txBody>
                        <a:bodyPr/>
                        <a:lstStyle/>
                        <a:p>
                          <a:endParaRPr lang="en-US"/>
                        </a:p>
                      </a:txBody>
                      <a:tcPr>
                        <a:blipFill>
                          <a:blip r:embed="rId2"/>
                          <a:stretch>
                            <a:fillRect t="-101709" r="-47386" b="-201709"/>
                          </a:stretch>
                        </a:blipFill>
                      </a:tcPr>
                    </a:tc>
                    <a:tc vMerge="1">
                      <a:txBody>
                        <a:bodyPr/>
                        <a:lstStyle/>
                        <a:p>
                          <a:pPr algn="l">
                            <a:defRPr b="1"/>
                          </a:pPr>
                          <a:endParaRPr dirty="0"/>
                        </a:p>
                      </a:txBody>
                      <a:tcPr/>
                    </a:tc>
                    <a:extLst>
                      <a:ext uri="{0D108BD9-81ED-4DB2-BD59-A6C34878D82A}">
                        <a16:rowId xmlns:a16="http://schemas.microsoft.com/office/drawing/2014/main" val="10001"/>
                      </a:ext>
                    </a:extLst>
                  </a:tr>
                  <a:tr h="681863">
                    <a:tc>
                      <a:txBody>
                        <a:bodyPr/>
                        <a:lstStyle/>
                        <a:p>
                          <a:endParaRPr lang="en-US"/>
                        </a:p>
                      </a:txBody>
                      <a:tcPr>
                        <a:blipFill>
                          <a:blip r:embed="rId2"/>
                          <a:stretch>
                            <a:fillRect t="-210714" r="-47386" b="-110714"/>
                          </a:stretch>
                        </a:blipFill>
                      </a:tcPr>
                    </a:tc>
                    <a:tc rowSpan="2">
                      <a:txBody>
                        <a:bodyPr/>
                        <a:lstStyle/>
                        <a:p>
                          <a:pPr algn="l">
                            <a:defRPr sz="1100" b="1"/>
                          </a:pPr>
                          <a:r>
                            <a:rPr sz="2000" b="0" dirty="0"/>
                            <a:t>Factor out</a:t>
                          </a:r>
                          <a:r>
                            <a:rPr lang="en-US" sz="2000" b="0" dirty="0"/>
                            <a:t> </a:t>
                          </a:r>
                          <a:r>
                            <a:rPr lang="en-US" sz="2000" b="0" i="1" dirty="0"/>
                            <a:t>h</a:t>
                          </a:r>
                          <a:r>
                            <a:rPr sz="2000" b="0" dirty="0"/>
                            <a:t> so that we can cancel out the </a:t>
                          </a:r>
                          <a:r>
                            <a:rPr lang="en-US" sz="2000" b="0" i="1" dirty="0"/>
                            <a:t>h </a:t>
                          </a:r>
                          <a:r>
                            <a:rPr sz="2000" b="0" dirty="0"/>
                            <a:t>in the denominator.</a:t>
                          </a:r>
                        </a:p>
                      </a:txBody>
                      <a:tcPr/>
                    </a:tc>
                    <a:extLst>
                      <a:ext uri="{0D108BD9-81ED-4DB2-BD59-A6C34878D82A}">
                        <a16:rowId xmlns:a16="http://schemas.microsoft.com/office/drawing/2014/main" val="10002"/>
                      </a:ext>
                    </a:extLst>
                  </a:tr>
                  <a:tr h="681863">
                    <a:tc>
                      <a:txBody>
                        <a:bodyPr/>
                        <a:lstStyle/>
                        <a:p>
                          <a:endParaRPr lang="en-US"/>
                        </a:p>
                      </a:txBody>
                      <a:tcPr>
                        <a:blipFill>
                          <a:blip r:embed="rId2"/>
                          <a:stretch>
                            <a:fillRect t="-310714" r="-47386" b="-10714"/>
                          </a:stretch>
                        </a:blipFill>
                      </a:tcPr>
                    </a:tc>
                    <a:tc vMerge="1">
                      <a:txBody>
                        <a:bodyPr/>
                        <a:lstStyle/>
                        <a:p>
                          <a:pPr algn="l"/>
                          <a:endParaRPr dirty="0"/>
                        </a:p>
                      </a:txBody>
                      <a:tcPr/>
                    </a:tc>
                    <a:extLst>
                      <a:ext uri="{0D108BD9-81ED-4DB2-BD59-A6C34878D82A}">
                        <a16:rowId xmlns:a16="http://schemas.microsoft.com/office/drawing/2014/main" val="10003"/>
                      </a:ext>
                    </a:extLst>
                  </a:tr>
                </a:tbl>
              </a:graphicData>
            </a:graphic>
          </p:graphicFrame>
        </mc:Fallback>
      </mc:AlternateContent>
      <p:sp>
        <p:nvSpPr>
          <p:cNvPr id="6" name="TextBox 5">
            <a:extLst>
              <a:ext uri="{FF2B5EF4-FFF2-40B4-BE49-F238E27FC236}">
                <a16:creationId xmlns:a16="http://schemas.microsoft.com/office/drawing/2014/main" id="{8FC26779-830E-1BB0-88C7-8325783B23C6}"/>
              </a:ext>
            </a:extLst>
          </p:cNvPr>
          <p:cNvSpPr txBox="1"/>
          <p:nvPr/>
        </p:nvSpPr>
        <p:spPr>
          <a:xfrm>
            <a:off x="5334000" y="1752600"/>
            <a:ext cx="3810000" cy="707886"/>
          </a:xfrm>
          <a:prstGeom prst="rect">
            <a:avLst/>
          </a:prstGeom>
          <a:noFill/>
        </p:spPr>
        <p:txBody>
          <a:bodyPr wrap="square">
            <a:spAutoFit/>
          </a:bodyPr>
          <a:lstStyle/>
          <a:p>
            <a:r>
              <a:rPr lang="en-US" sz="2000" b="0" dirty="0"/>
              <a:t>We can use the result from part b. in simplifying this expression.</a:t>
            </a:r>
            <a:endParaRPr lang="en-IN" sz="2000" dirty="0"/>
          </a:p>
        </p:txBody>
      </p:sp>
    </p:spTree>
    <p:extLst>
      <p:ext uri="{BB962C8B-B14F-4D97-AF65-F5344CB8AC3E}">
        <p14:creationId xmlns:p14="http://schemas.microsoft.com/office/powerpoint/2010/main" val="92467293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p:cNvSpPr>
          <p:nvPr>
            <p:ph type="title"/>
          </p:nvPr>
        </p:nvSpPr>
        <p:spPr>
          <a:prstGeom prst="rect">
            <a:avLst/>
          </a:prstGeom>
        </p:spPr>
        <p:txBody>
          <a:bodyPr>
            <a:normAutofit/>
          </a:bodyPr>
          <a:lstStyle/>
          <a:p>
            <a:r>
              <a:rPr lang="en-US" sz="3000" dirty="0">
                <a:solidFill>
                  <a:schemeClr val="accent1"/>
                </a:solidFill>
              </a:rPr>
              <a:t>Example 1: Finding the Domain and Range of a Relation</a:t>
            </a:r>
            <a:r>
              <a:rPr lang="en-US" sz="3000" dirty="0"/>
              <a:t>—Slide 1</a:t>
            </a:r>
            <a:endParaRPr lang="en-US" sz="3000" dirty="0">
              <a:solidFill>
                <a:schemeClr val="accent1"/>
              </a:solidFill>
            </a:endParaRPr>
          </a:p>
        </p:txBody>
      </p:sp>
      <p:sp>
        <p:nvSpPr>
          <p:cNvPr id="5" name="Content Placeholder 2"/>
          <p:cNvSpPr txBox="1">
            <a:spLocks/>
          </p:cNvSpPr>
          <p:nvPr/>
        </p:nvSpPr>
        <p:spPr>
          <a:xfrm>
            <a:off x="457200" y="1280160"/>
            <a:ext cx="8229600" cy="4572000"/>
          </a:xfrm>
          <a:prstGeom prst="rect">
            <a:avLst/>
          </a:prstGeom>
        </p:spPr>
        <p:txBody>
          <a:bodyPr>
            <a:normAutofit/>
          </a:bodyPr>
          <a:lstStyle/>
          <a:p>
            <a:pPr marL="0" marR="0" lvl="0" indent="0" algn="l" defTabSz="914400" rtl="0" eaLnBrk="1" fontAlgn="auto" latinLnBrk="0" hangingPunct="1">
              <a:lnSpc>
                <a:spcPct val="100000"/>
              </a:lnSpc>
              <a:spcBef>
                <a:spcPct val="20000"/>
              </a:spcBef>
              <a:spcAft>
                <a:spcPts val="0"/>
              </a:spcAft>
              <a:buClrTx/>
              <a:buSzTx/>
              <a:buFontTx/>
              <a:buNone/>
              <a:tabLst>
                <a:tab pos="520700" algn="l"/>
              </a:tabLst>
              <a:defRPr/>
            </a:pPr>
            <a:r>
              <a:rPr kumimoji="0" lang="en-US" sz="2800" b="0" i="0" u="none" strike="noStrike" kern="1200" cap="none" spc="0" normalizeH="0" baseline="0" noProof="0" dirty="0">
                <a:ln>
                  <a:noFill/>
                </a:ln>
                <a:solidFill>
                  <a:schemeClr val="tx1"/>
                </a:solidFill>
                <a:effectLst/>
                <a:uLnTx/>
                <a:uFillTx/>
                <a:latin typeface="+mn-lt"/>
                <a:ea typeface="+mn-ea"/>
                <a:cs typeface="+mn-cs"/>
              </a:rPr>
              <a:t>Find the domain and range for each of the following relations.</a:t>
            </a:r>
          </a:p>
          <a:p>
            <a:pPr marL="514350" lvl="0" indent="-514350">
              <a:spcBef>
                <a:spcPct val="20000"/>
              </a:spcBef>
              <a:buFont typeface="+mj-lt"/>
              <a:buAutoNum type="alphaLcPeriod"/>
              <a:tabLst>
                <a:tab pos="520700" algn="l"/>
              </a:tabLst>
              <a:defRPr/>
            </a:pPr>
            <a:r>
              <a:rPr lang="en-US" sz="2800" noProof="0" dirty="0"/>
              <a:t> </a:t>
            </a:r>
            <a:r>
              <a:rPr kumimoji="0" lang="en-US" sz="2800" b="0" i="1" u="none" strike="noStrike" kern="1200" cap="none" spc="0" normalizeH="0" baseline="0" noProof="0" dirty="0">
                <a:ln>
                  <a:noFill/>
                </a:ln>
                <a:solidFill>
                  <a:srgbClr val="0000FF"/>
                </a:solidFill>
                <a:effectLst/>
                <a:uLnTx/>
                <a:uFillTx/>
                <a:latin typeface="+mn-lt"/>
                <a:ea typeface="+mn-ea"/>
                <a:cs typeface="+mn-cs"/>
              </a:rPr>
              <a:t>g</a:t>
            </a:r>
            <a:r>
              <a:rPr kumimoji="0" lang="en-US" sz="2800" b="0" i="0" u="none" strike="noStrike" kern="1200" cap="none" spc="0" normalizeH="0" baseline="0" noProof="0" dirty="0">
                <a:ln>
                  <a:noFill/>
                </a:ln>
                <a:solidFill>
                  <a:srgbClr val="0000FF"/>
                </a:solidFill>
                <a:effectLst/>
                <a:uLnTx/>
                <a:uFillTx/>
                <a:latin typeface="+mn-lt"/>
                <a:ea typeface="+mn-ea"/>
                <a:cs typeface="+mn-cs"/>
              </a:rPr>
              <a:t> = {(</a:t>
            </a:r>
            <a:r>
              <a:rPr kumimoji="0" lang="en-US" sz="2800" b="0" i="0" u="none" strike="noStrike" kern="1200" cap="none" spc="0" normalizeH="0" baseline="0" noProof="0" dirty="0">
                <a:ln>
                  <a:noFill/>
                </a:ln>
                <a:solidFill>
                  <a:srgbClr val="9900FF"/>
                </a:solidFill>
                <a:effectLst/>
                <a:uLnTx/>
                <a:uFillTx/>
                <a:latin typeface="+mn-lt"/>
                <a:ea typeface="+mn-ea"/>
                <a:cs typeface="+mn-cs"/>
              </a:rPr>
              <a:t>5</a:t>
            </a:r>
            <a:r>
              <a:rPr kumimoji="0" lang="en-US" sz="2800" b="0" i="0" u="none" strike="noStrike" kern="1200" cap="none" spc="0" normalizeH="0" baseline="0" noProof="0" dirty="0">
                <a:ln>
                  <a:noFill/>
                </a:ln>
                <a:solidFill>
                  <a:srgbClr val="0000FF"/>
                </a:solidFill>
                <a:effectLst/>
                <a:uLnTx/>
                <a:uFillTx/>
                <a:latin typeface="+mn-lt"/>
                <a:ea typeface="+mn-ea"/>
                <a:cs typeface="+mn-cs"/>
              </a:rPr>
              <a:t>, </a:t>
            </a:r>
            <a:r>
              <a:rPr kumimoji="0" lang="en-US" sz="2800" b="0" i="0" u="none" strike="noStrike" kern="1200" cap="none" spc="0" normalizeH="0" baseline="0" noProof="0" dirty="0">
                <a:ln>
                  <a:noFill/>
                </a:ln>
                <a:solidFill>
                  <a:srgbClr val="00B050"/>
                </a:solidFill>
                <a:effectLst/>
                <a:uLnTx/>
                <a:uFillTx/>
                <a:latin typeface="+mn-lt"/>
                <a:ea typeface="+mn-ea"/>
                <a:cs typeface="+mn-cs"/>
              </a:rPr>
              <a:t>7</a:t>
            </a:r>
            <a:r>
              <a:rPr kumimoji="0" lang="en-US" sz="2800" b="0" i="0" u="none" strike="noStrike" kern="1200" cap="none" spc="0" normalizeH="0" baseline="0" noProof="0" dirty="0">
                <a:ln>
                  <a:noFill/>
                </a:ln>
                <a:solidFill>
                  <a:srgbClr val="0000FF"/>
                </a:solidFill>
                <a:effectLst/>
                <a:uLnTx/>
                <a:uFillTx/>
                <a:latin typeface="+mn-lt"/>
                <a:ea typeface="+mn-ea"/>
                <a:cs typeface="+mn-cs"/>
              </a:rPr>
              <a:t>), (</a:t>
            </a:r>
            <a:r>
              <a:rPr kumimoji="0" lang="en-US" sz="2800" b="0" i="0" u="none" strike="noStrike" kern="1200" cap="none" spc="0" normalizeH="0" baseline="0" noProof="0" dirty="0">
                <a:ln>
                  <a:noFill/>
                </a:ln>
                <a:solidFill>
                  <a:srgbClr val="9900FF"/>
                </a:solidFill>
                <a:effectLst/>
                <a:uLnTx/>
                <a:uFillTx/>
                <a:latin typeface="+mn-lt"/>
                <a:ea typeface="+mn-ea"/>
                <a:cs typeface="+mn-cs"/>
              </a:rPr>
              <a:t>6</a:t>
            </a:r>
            <a:r>
              <a:rPr kumimoji="0" lang="en-US" sz="2800" b="0" i="0" u="none" strike="noStrike" kern="1200" cap="none" spc="0" normalizeH="0" baseline="0" noProof="0" dirty="0">
                <a:ln>
                  <a:noFill/>
                </a:ln>
                <a:solidFill>
                  <a:srgbClr val="0000FF"/>
                </a:solidFill>
                <a:effectLst/>
                <a:uLnTx/>
                <a:uFillTx/>
                <a:latin typeface="+mn-lt"/>
                <a:ea typeface="+mn-ea"/>
                <a:cs typeface="+mn-cs"/>
              </a:rPr>
              <a:t>, </a:t>
            </a:r>
            <a:r>
              <a:rPr kumimoji="0" lang="en-US" sz="2800" b="0" i="0" u="none" strike="noStrike" kern="1200" cap="none" spc="0" normalizeH="0" baseline="0" noProof="0" dirty="0">
                <a:ln>
                  <a:noFill/>
                </a:ln>
                <a:solidFill>
                  <a:srgbClr val="00B050"/>
                </a:solidFill>
                <a:effectLst/>
                <a:uLnTx/>
                <a:uFillTx/>
                <a:latin typeface="+mn-lt"/>
                <a:ea typeface="+mn-ea"/>
                <a:cs typeface="+mn-cs"/>
              </a:rPr>
              <a:t>2</a:t>
            </a:r>
            <a:r>
              <a:rPr kumimoji="0" lang="en-US" sz="2800" b="0" i="0" u="none" strike="noStrike" kern="1200" cap="none" spc="0" normalizeH="0" baseline="0" noProof="0" dirty="0">
                <a:ln>
                  <a:noFill/>
                </a:ln>
                <a:solidFill>
                  <a:srgbClr val="0000FF"/>
                </a:solidFill>
                <a:effectLst/>
                <a:uLnTx/>
                <a:uFillTx/>
                <a:latin typeface="+mn-lt"/>
                <a:ea typeface="+mn-ea"/>
                <a:cs typeface="+mn-cs"/>
              </a:rPr>
              <a:t>), (</a:t>
            </a:r>
            <a:r>
              <a:rPr kumimoji="0" lang="en-US" sz="2800" b="0" i="0" u="none" strike="noStrike" kern="1200" cap="none" spc="0" normalizeH="0" baseline="0" noProof="0" dirty="0">
                <a:ln>
                  <a:noFill/>
                </a:ln>
                <a:solidFill>
                  <a:srgbClr val="9900FF"/>
                </a:solidFill>
                <a:effectLst/>
                <a:uLnTx/>
                <a:uFillTx/>
                <a:latin typeface="+mn-lt"/>
                <a:ea typeface="+mn-ea"/>
                <a:cs typeface="+mn-cs"/>
              </a:rPr>
              <a:t>6</a:t>
            </a:r>
            <a:r>
              <a:rPr kumimoji="0" lang="en-US" sz="2800" b="0" i="0" u="none" strike="noStrike" kern="1200" cap="none" spc="0" normalizeH="0" baseline="0" noProof="0" dirty="0">
                <a:ln>
                  <a:noFill/>
                </a:ln>
                <a:solidFill>
                  <a:srgbClr val="0000FF"/>
                </a:solidFill>
                <a:effectLst/>
                <a:uLnTx/>
                <a:uFillTx/>
                <a:latin typeface="+mn-lt"/>
                <a:ea typeface="+mn-ea"/>
                <a:cs typeface="+mn-cs"/>
              </a:rPr>
              <a:t>, </a:t>
            </a:r>
            <a:r>
              <a:rPr kumimoji="0" lang="en-US" sz="2800" b="0" i="0" u="none" strike="noStrike" kern="1200" cap="none" spc="0" normalizeH="0" baseline="0" noProof="0" dirty="0">
                <a:ln>
                  <a:noFill/>
                </a:ln>
                <a:solidFill>
                  <a:srgbClr val="00B050"/>
                </a:solidFill>
                <a:effectLst/>
                <a:uLnTx/>
                <a:uFillTx/>
                <a:latin typeface="+mn-lt"/>
                <a:ea typeface="+mn-ea"/>
                <a:cs typeface="+mn-cs"/>
              </a:rPr>
              <a:t>3</a:t>
            </a:r>
            <a:r>
              <a:rPr kumimoji="0" lang="en-US" sz="2800" b="0" i="0" u="none" strike="noStrike" kern="1200" cap="none" spc="0" normalizeH="0" baseline="0" noProof="0" dirty="0">
                <a:ln>
                  <a:noFill/>
                </a:ln>
                <a:solidFill>
                  <a:srgbClr val="0000FF"/>
                </a:solidFill>
                <a:effectLst/>
                <a:uLnTx/>
                <a:uFillTx/>
                <a:latin typeface="+mn-lt"/>
                <a:ea typeface="+mn-ea"/>
                <a:cs typeface="+mn-cs"/>
              </a:rPr>
              <a:t>), (</a:t>
            </a:r>
            <a:r>
              <a:rPr kumimoji="0" lang="en-US" sz="2800" b="0" i="0" u="none" strike="noStrike" kern="1200" cap="none" spc="0" normalizeH="0" baseline="0" noProof="0" dirty="0">
                <a:ln>
                  <a:noFill/>
                </a:ln>
                <a:solidFill>
                  <a:srgbClr val="9900FF"/>
                </a:solidFill>
                <a:effectLst/>
                <a:uLnTx/>
                <a:uFillTx/>
                <a:latin typeface="Symbol" pitchFamily="18" charset="2"/>
                <a:ea typeface="+mn-ea"/>
                <a:cs typeface="+mn-cs"/>
              </a:rPr>
              <a:t>-</a:t>
            </a:r>
            <a:r>
              <a:rPr kumimoji="0" lang="en-US" sz="2800" b="0" i="0" u="none" strike="noStrike" kern="1200" cap="none" spc="0" normalizeH="0" baseline="0" noProof="0" dirty="0">
                <a:ln>
                  <a:noFill/>
                </a:ln>
                <a:solidFill>
                  <a:srgbClr val="9900FF"/>
                </a:solidFill>
                <a:effectLst/>
                <a:uLnTx/>
                <a:uFillTx/>
                <a:latin typeface="+mn-lt"/>
                <a:ea typeface="+mn-ea"/>
                <a:cs typeface="+mn-cs"/>
              </a:rPr>
              <a:t>1</a:t>
            </a:r>
            <a:r>
              <a:rPr kumimoji="0" lang="en-US" sz="2800" b="0" i="0" u="none" strike="noStrike" kern="1200" cap="none" spc="0" normalizeH="0" baseline="0" noProof="0" dirty="0">
                <a:ln>
                  <a:noFill/>
                </a:ln>
                <a:solidFill>
                  <a:srgbClr val="0000FF"/>
                </a:solidFill>
                <a:effectLst/>
                <a:uLnTx/>
                <a:uFillTx/>
                <a:latin typeface="+mn-lt"/>
                <a:ea typeface="+mn-ea"/>
                <a:cs typeface="+mn-cs"/>
              </a:rPr>
              <a:t>, </a:t>
            </a:r>
            <a:r>
              <a:rPr kumimoji="0" lang="en-US" sz="2800" b="0" i="0" u="none" strike="noStrike" kern="1200" cap="none" spc="0" normalizeH="0" baseline="0" noProof="0" dirty="0">
                <a:ln>
                  <a:noFill/>
                </a:ln>
                <a:solidFill>
                  <a:srgbClr val="00B050"/>
                </a:solidFill>
                <a:effectLst/>
                <a:uLnTx/>
                <a:uFillTx/>
                <a:latin typeface="+mn-lt"/>
                <a:ea typeface="+mn-ea"/>
                <a:cs typeface="+mn-cs"/>
              </a:rPr>
              <a:t>2</a:t>
            </a:r>
            <a:r>
              <a:rPr kumimoji="0" lang="en-US" sz="2800" b="0" i="0" u="none" strike="noStrike" kern="1200" cap="none" spc="0" normalizeH="0" baseline="0" noProof="0" dirty="0">
                <a:ln>
                  <a:noFill/>
                </a:ln>
                <a:solidFill>
                  <a:srgbClr val="0000FF"/>
                </a:solidFill>
                <a:effectLst/>
                <a:uLnTx/>
                <a:uFillTx/>
                <a:latin typeface="+mn-lt"/>
                <a:ea typeface="+mn-ea"/>
                <a:cs typeface="+mn-cs"/>
              </a:rPr>
              <a:t>)}</a:t>
            </a:r>
          </a:p>
          <a:p>
            <a:pPr lvl="0">
              <a:spcBef>
                <a:spcPct val="20000"/>
              </a:spcBef>
              <a:tabLst>
                <a:tab pos="520700" algn="l"/>
              </a:tabLst>
              <a:defRPr/>
            </a:pPr>
            <a:r>
              <a:rPr kumimoji="0" lang="en-US" sz="2800" b="1" i="0" u="none" strike="noStrike" kern="1200" cap="none" spc="0" normalizeH="0" baseline="0" noProof="0" dirty="0">
                <a:ln>
                  <a:noFill/>
                </a:ln>
                <a:solidFill>
                  <a:schemeClr val="tx1"/>
                </a:solidFill>
                <a:effectLst/>
                <a:uLnTx/>
                <a:uFillTx/>
                <a:latin typeface="+mn-lt"/>
                <a:ea typeface="+mn-ea"/>
                <a:cs typeface="+mn-cs"/>
              </a:rPr>
              <a:t>Solution</a:t>
            </a:r>
          </a:p>
          <a:p>
            <a:pPr lvl="0">
              <a:spcBef>
                <a:spcPct val="20000"/>
              </a:spcBef>
              <a:tabLst>
                <a:tab pos="520700" algn="l"/>
              </a:tabLst>
              <a:defRPr/>
            </a:pPr>
            <a:endParaRPr kumimoji="0" lang="en-US" sz="2800" b="0" i="0" u="none" strike="noStrike" kern="1200" cap="none" spc="0" normalizeH="0" baseline="0" noProof="0" dirty="0">
              <a:ln>
                <a:noFill/>
              </a:ln>
              <a:solidFill>
                <a:srgbClr val="366092"/>
              </a:solidFill>
              <a:effectLst/>
              <a:uLnTx/>
              <a:uFillTx/>
              <a:latin typeface="+mn-lt"/>
              <a:ea typeface="+mn-ea"/>
              <a:cs typeface="+mn-cs"/>
            </a:endParaRPr>
          </a:p>
        </p:txBody>
      </p:sp>
      <p:graphicFrame>
        <p:nvGraphicFramePr>
          <p:cNvPr id="1027" name="Object 3"/>
          <p:cNvGraphicFramePr>
            <a:graphicFrameLocks noChangeAspect="1"/>
          </p:cNvGraphicFramePr>
          <p:nvPr>
            <p:extLst>
              <p:ext uri="{D42A27DB-BD31-4B8C-83A1-F6EECF244321}">
                <p14:modId xmlns:p14="http://schemas.microsoft.com/office/powerpoint/2010/main" val="4273325300"/>
              </p:ext>
            </p:extLst>
          </p:nvPr>
        </p:nvGraphicFramePr>
        <p:xfrm>
          <a:off x="1055688" y="3328988"/>
          <a:ext cx="6027737" cy="492125"/>
        </p:xfrm>
        <a:graphic>
          <a:graphicData uri="http://schemas.openxmlformats.org/presentationml/2006/ole">
            <mc:AlternateContent xmlns:mc="http://schemas.openxmlformats.org/markup-compatibility/2006">
              <mc:Choice xmlns:v="urn:schemas-microsoft-com:vml" Requires="v">
                <p:oleObj name="Equation" r:id="rId2" imgW="6019560" imgH="482400" progId="Equation.DSMT4">
                  <p:embed/>
                </p:oleObj>
              </mc:Choice>
              <mc:Fallback>
                <p:oleObj name="Equation" r:id="rId2" imgW="6019560" imgH="482400" progId="Equation.DSMT4">
                  <p:embed/>
                  <p:pic>
                    <p:nvPicPr>
                      <p:cNvPr id="1027" name="Object 3"/>
                      <p:cNvPicPr>
                        <a:picLocks noChangeAspect="1" noChangeArrowheads="1"/>
                      </p:cNvPicPr>
                      <p:nvPr/>
                    </p:nvPicPr>
                    <p:blipFill>
                      <a:blip r:embed="rId3"/>
                      <a:srcRect/>
                      <a:stretch>
                        <a:fillRect/>
                      </a:stretch>
                    </p:blipFill>
                    <p:spPr bwMode="auto">
                      <a:xfrm>
                        <a:off x="1055688" y="3328988"/>
                        <a:ext cx="6027737" cy="492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1028" name="Object 4"/>
          <p:cNvGraphicFramePr>
            <a:graphicFrameLocks noChangeAspect="1"/>
          </p:cNvGraphicFramePr>
          <p:nvPr>
            <p:extLst>
              <p:ext uri="{D42A27DB-BD31-4B8C-83A1-F6EECF244321}">
                <p14:modId xmlns:p14="http://schemas.microsoft.com/office/powerpoint/2010/main" val="1068153862"/>
              </p:ext>
            </p:extLst>
          </p:nvPr>
        </p:nvGraphicFramePr>
        <p:xfrm>
          <a:off x="1104900" y="3883564"/>
          <a:ext cx="6392862" cy="504825"/>
        </p:xfrm>
        <a:graphic>
          <a:graphicData uri="http://schemas.openxmlformats.org/presentationml/2006/ole">
            <mc:AlternateContent xmlns:mc="http://schemas.openxmlformats.org/markup-compatibility/2006">
              <mc:Choice xmlns:v="urn:schemas-microsoft-com:vml" Requires="v">
                <p:oleObj name="Equation" r:id="rId4" imgW="6375240" imgH="495000" progId="Equation.DSMT4">
                  <p:embed/>
                </p:oleObj>
              </mc:Choice>
              <mc:Fallback>
                <p:oleObj name="Equation" r:id="rId4" imgW="6375240" imgH="495000" progId="Equation.DSMT4">
                  <p:embed/>
                  <p:pic>
                    <p:nvPicPr>
                      <p:cNvPr id="1028" name="Object 4"/>
                      <p:cNvPicPr>
                        <a:picLocks noChangeAspect="1" noChangeArrowheads="1"/>
                      </p:cNvPicPr>
                      <p:nvPr/>
                    </p:nvPicPr>
                    <p:blipFill>
                      <a:blip r:embed="rId5"/>
                      <a:srcRect/>
                      <a:stretch>
                        <a:fillRect/>
                      </a:stretch>
                    </p:blipFill>
                    <p:spPr bwMode="auto">
                      <a:xfrm>
                        <a:off x="1104900" y="3883564"/>
                        <a:ext cx="6392862" cy="5048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sp>
        <p:nvSpPr>
          <p:cNvPr id="2" name="Rectangle 1">
            <a:extLst>
              <a:ext uri="{FF2B5EF4-FFF2-40B4-BE49-F238E27FC236}">
                <a16:creationId xmlns:a16="http://schemas.microsoft.com/office/drawing/2014/main" id="{0F59B45A-9626-4A58-90EE-05515028FFA3}"/>
              </a:ext>
            </a:extLst>
          </p:cNvPr>
          <p:cNvSpPr/>
          <p:nvPr/>
        </p:nvSpPr>
        <p:spPr>
          <a:xfrm>
            <a:off x="460338" y="4392751"/>
            <a:ext cx="8229600" cy="1200329"/>
          </a:xfrm>
          <a:prstGeom prst="rect">
            <a:avLst/>
          </a:prstGeom>
        </p:spPr>
        <p:txBody>
          <a:bodyPr wrap="square">
            <a:spAutoFit/>
          </a:bodyPr>
          <a:lstStyle/>
          <a:p>
            <a:pPr lvl="0">
              <a:spcBef>
                <a:spcPct val="0"/>
              </a:spcBef>
              <a:tabLst>
                <a:tab pos="520700" algn="l"/>
              </a:tabLst>
              <a:defRPr/>
            </a:pPr>
            <a:r>
              <a:rPr lang="en-US" sz="2400" dirty="0"/>
              <a:t>Note that</a:t>
            </a:r>
            <a:r>
              <a:rPr lang="en-US" sz="2400" b="1" dirty="0"/>
              <a:t> </a:t>
            </a:r>
            <a:r>
              <a:rPr lang="en-US" sz="2400" b="1" dirty="0">
                <a:solidFill>
                  <a:srgbClr val="9900FF"/>
                </a:solidFill>
              </a:rPr>
              <a:t>6</a:t>
            </a:r>
            <a:r>
              <a:rPr lang="en-US" sz="2400" b="1" dirty="0"/>
              <a:t> </a:t>
            </a:r>
            <a:r>
              <a:rPr lang="en-US" sz="2400" dirty="0"/>
              <a:t>is written only once in the domain and </a:t>
            </a:r>
            <a:r>
              <a:rPr lang="en-US" sz="2400" b="1" dirty="0">
                <a:solidFill>
                  <a:srgbClr val="00B050"/>
                </a:solidFill>
              </a:rPr>
              <a:t>2</a:t>
            </a:r>
            <a:r>
              <a:rPr lang="en-US" sz="2400" dirty="0"/>
              <a:t> is written only once in the range, even though each appears more than once in the relation.</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82880"/>
            <a:ext cx="8229600" cy="914400"/>
          </a:xfrm>
        </p:spPr>
        <p:txBody>
          <a:bodyPr/>
          <a:lstStyle/>
          <a:p>
            <a:r>
              <a:rPr lang="en-US" dirty="0">
                <a:solidFill>
                  <a:schemeClr val="accent1"/>
                </a:solidFill>
              </a:rPr>
              <a:t>Example 9: </a:t>
            </a:r>
            <a:r>
              <a:rPr lang="en-US" dirty="0"/>
              <a:t>Evaluating Functions from a Graph</a:t>
            </a:r>
            <a:r>
              <a:rPr lang="en-US" sz="3200" dirty="0"/>
              <a:t>—Slide 1</a:t>
            </a:r>
            <a:endParaRPr lang="en-US" dirty="0"/>
          </a:p>
        </p:txBody>
      </p:sp>
      <p:sp>
        <p:nvSpPr>
          <p:cNvPr id="3" name="Content Placeholder 2"/>
          <p:cNvSpPr>
            <a:spLocks noGrp="1"/>
          </p:cNvSpPr>
          <p:nvPr>
            <p:ph idx="1"/>
          </p:nvPr>
        </p:nvSpPr>
        <p:spPr/>
        <p:txBody>
          <a:bodyPr/>
          <a:lstStyle/>
          <a:p>
            <a:r>
              <a:rPr lang="en-US" dirty="0"/>
              <a:t>Using the graph of</a:t>
            </a:r>
            <a:r>
              <a:rPr lang="en-US" dirty="0">
                <a:solidFill>
                  <a:srgbClr val="0000FF"/>
                </a:solidFill>
              </a:rPr>
              <a:t> </a:t>
            </a:r>
            <a:r>
              <a:rPr lang="en-US" i="1" dirty="0">
                <a:solidFill>
                  <a:srgbClr val="0000FF"/>
                </a:solidFill>
              </a:rPr>
              <a:t>g</a:t>
            </a:r>
            <a:r>
              <a:rPr lang="en-US" dirty="0">
                <a:solidFill>
                  <a:srgbClr val="0000FF"/>
                </a:solidFill>
              </a:rPr>
              <a:t>(</a:t>
            </a:r>
            <a:r>
              <a:rPr lang="en-US" i="1" dirty="0">
                <a:solidFill>
                  <a:srgbClr val="0000FF"/>
                </a:solidFill>
              </a:rPr>
              <a:t>x</a:t>
            </a:r>
            <a:r>
              <a:rPr lang="en-US" dirty="0">
                <a:solidFill>
                  <a:srgbClr val="0000FF"/>
                </a:solidFill>
              </a:rPr>
              <a:t>)</a:t>
            </a:r>
            <a:r>
              <a:rPr lang="en-US" dirty="0"/>
              <a:t>, find each of the following values.</a:t>
            </a:r>
          </a:p>
          <a:p>
            <a:pPr marL="514350" indent="-514350">
              <a:buFont typeface="+mj-lt"/>
              <a:buAutoNum type="alphaLcPeriod"/>
              <a:tabLst>
                <a:tab pos="536575" algn="l"/>
              </a:tabLst>
            </a:pPr>
            <a:r>
              <a:rPr lang="en-US" dirty="0">
                <a:solidFill>
                  <a:schemeClr val="tx1"/>
                </a:solidFill>
              </a:rPr>
              <a:t> </a:t>
            </a:r>
            <a:r>
              <a:rPr lang="en-US" i="1" dirty="0">
                <a:solidFill>
                  <a:srgbClr val="0000FF"/>
                </a:solidFill>
              </a:rPr>
              <a:t>g</a:t>
            </a:r>
            <a:r>
              <a:rPr lang="en-US" dirty="0">
                <a:solidFill>
                  <a:srgbClr val="0000FF"/>
                </a:solidFill>
              </a:rPr>
              <a:t>(</a:t>
            </a:r>
            <a:r>
              <a:rPr lang="en-US" dirty="0">
                <a:solidFill>
                  <a:srgbClr val="0000FF"/>
                </a:solidFill>
                <a:latin typeface="Symbol" charset="2"/>
                <a:cs typeface="Symbol" charset="2"/>
              </a:rPr>
              <a:t>-</a:t>
            </a:r>
            <a:r>
              <a:rPr lang="en-US" dirty="0">
                <a:solidFill>
                  <a:srgbClr val="0000FF"/>
                </a:solidFill>
              </a:rPr>
              <a:t>2)</a:t>
            </a:r>
          </a:p>
          <a:p>
            <a:pPr marL="514350" indent="-514350">
              <a:buFont typeface="+mj-lt"/>
              <a:buAutoNum type="alphaLcPeriod"/>
              <a:tabLst>
                <a:tab pos="536575" algn="l"/>
              </a:tabLst>
            </a:pPr>
            <a:r>
              <a:rPr lang="en-US" dirty="0">
                <a:solidFill>
                  <a:schemeClr val="tx1"/>
                </a:solidFill>
              </a:rPr>
              <a:t> </a:t>
            </a:r>
            <a:r>
              <a:rPr lang="en-US" i="1" dirty="0">
                <a:solidFill>
                  <a:srgbClr val="0000FF"/>
                </a:solidFill>
              </a:rPr>
              <a:t>g</a:t>
            </a:r>
            <a:r>
              <a:rPr lang="en-US" dirty="0">
                <a:solidFill>
                  <a:srgbClr val="0000FF"/>
                </a:solidFill>
              </a:rPr>
              <a:t>(0)</a:t>
            </a:r>
          </a:p>
          <a:p>
            <a:pPr marL="514350" indent="-514350">
              <a:buFont typeface="+mj-lt"/>
              <a:buAutoNum type="alphaLcPeriod"/>
              <a:tabLst>
                <a:tab pos="536575" algn="l"/>
              </a:tabLst>
            </a:pPr>
            <a:r>
              <a:rPr lang="en-US" dirty="0">
                <a:solidFill>
                  <a:schemeClr val="tx1"/>
                </a:solidFill>
              </a:rPr>
              <a:t> </a:t>
            </a:r>
            <a:r>
              <a:rPr lang="en-US" i="1" dirty="0">
                <a:solidFill>
                  <a:srgbClr val="0000FF"/>
                </a:solidFill>
              </a:rPr>
              <a:t>g</a:t>
            </a:r>
            <a:r>
              <a:rPr lang="en-US" dirty="0">
                <a:solidFill>
                  <a:srgbClr val="0000FF"/>
                </a:solidFill>
              </a:rPr>
              <a:t>(3)</a:t>
            </a:r>
            <a:endParaRPr lang="en-US" dirty="0">
              <a:solidFill>
                <a:schemeClr val="tx1"/>
              </a:solidFill>
            </a:endParaRPr>
          </a:p>
          <a:p>
            <a:endParaRPr lang="en-US" dirty="0"/>
          </a:p>
          <a:p>
            <a:endParaRPr lang="en-US" dirty="0"/>
          </a:p>
        </p:txBody>
      </p:sp>
      <p:pic>
        <p:nvPicPr>
          <p:cNvPr id="53249" name="Picture 1"/>
          <p:cNvPicPr>
            <a:picLocks noChangeAspect="1" noChangeArrowheads="1"/>
          </p:cNvPicPr>
          <p:nvPr/>
        </p:nvPicPr>
        <p:blipFill>
          <a:blip r:embed="rId2" cstate="print"/>
          <a:srcRect/>
          <a:stretch>
            <a:fillRect/>
          </a:stretch>
        </p:blipFill>
        <p:spPr bwMode="auto">
          <a:xfrm>
            <a:off x="3810000" y="1981200"/>
            <a:ext cx="3255264" cy="3270128"/>
          </a:xfrm>
          <a:prstGeom prst="rect">
            <a:avLst/>
          </a:prstGeom>
          <a:noFill/>
          <a:ln w="9525">
            <a:noFill/>
            <a:miter lim="800000"/>
            <a:headEnd/>
            <a:tailEnd/>
          </a:ln>
        </p:spPr>
      </p:pic>
    </p:spTree>
    <p:extLst>
      <p:ext uri="{BB962C8B-B14F-4D97-AF65-F5344CB8AC3E}">
        <p14:creationId xmlns:p14="http://schemas.microsoft.com/office/powerpoint/2010/main" val="72702003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1"/>
                </a:solidFill>
              </a:rPr>
              <a:t>Example 9: </a:t>
            </a:r>
            <a:r>
              <a:rPr lang="en-US" dirty="0"/>
              <a:t>Evaluating Functions from a Graph</a:t>
            </a:r>
            <a:r>
              <a:rPr lang="en-US" sz="3200" dirty="0"/>
              <a:t>—Slide 2</a:t>
            </a:r>
            <a:endParaRPr lang="en-US" dirty="0"/>
          </a:p>
        </p:txBody>
      </p:sp>
      <p:sp>
        <p:nvSpPr>
          <p:cNvPr id="3" name="Content Placeholder 2"/>
          <p:cNvSpPr>
            <a:spLocks noGrp="1"/>
          </p:cNvSpPr>
          <p:nvPr>
            <p:ph idx="1"/>
          </p:nvPr>
        </p:nvSpPr>
        <p:spPr>
          <a:xfrm>
            <a:off x="457200" y="1280160"/>
            <a:ext cx="8229600" cy="1463040"/>
          </a:xfrm>
        </p:spPr>
        <p:txBody>
          <a:bodyPr/>
          <a:lstStyle/>
          <a:p>
            <a:r>
              <a:rPr lang="en-US" b="1" dirty="0"/>
              <a:t>Solution</a:t>
            </a:r>
          </a:p>
          <a:p>
            <a:pPr>
              <a:tabLst>
                <a:tab pos="536575" algn="l"/>
              </a:tabLst>
            </a:pPr>
            <a:r>
              <a:rPr lang="en-US" dirty="0"/>
              <a:t>Using the graph, we need to find the </a:t>
            </a:r>
            <a:r>
              <a:rPr lang="en-US" i="1" dirty="0"/>
              <a:t>y</a:t>
            </a:r>
            <a:r>
              <a:rPr lang="en-US" dirty="0"/>
              <a:t>‑value that corresponds to each </a:t>
            </a:r>
            <a:r>
              <a:rPr lang="en-US" i="1" dirty="0"/>
              <a:t>x</a:t>
            </a:r>
            <a:r>
              <a:rPr lang="en-US" dirty="0"/>
              <a:t>‑value.</a:t>
            </a:r>
          </a:p>
          <a:p>
            <a:endParaRPr lang="en-US" dirty="0"/>
          </a:p>
        </p:txBody>
      </p:sp>
      <p:sp>
        <p:nvSpPr>
          <p:cNvPr id="6" name="TextBox 5"/>
          <p:cNvSpPr txBox="1"/>
          <p:nvPr/>
        </p:nvSpPr>
        <p:spPr>
          <a:xfrm>
            <a:off x="4800600" y="2873702"/>
            <a:ext cx="3962400" cy="2554545"/>
          </a:xfrm>
          <a:prstGeom prst="rect">
            <a:avLst/>
          </a:prstGeom>
          <a:noFill/>
        </p:spPr>
        <p:txBody>
          <a:bodyPr wrap="square" rtlCol="0">
            <a:spAutoFit/>
          </a:bodyPr>
          <a:lstStyle/>
          <a:p>
            <a:pPr>
              <a:tabLst>
                <a:tab pos="536575" algn="l"/>
              </a:tabLst>
            </a:pPr>
            <a:r>
              <a:rPr lang="en-US" sz="2800" dirty="0"/>
              <a:t>Thus, the function values are as follows.</a:t>
            </a:r>
            <a:endParaRPr lang="en-US" sz="2800" b="1" dirty="0"/>
          </a:p>
          <a:p>
            <a:pPr marL="514350" indent="-514350">
              <a:buFont typeface="+mj-lt"/>
              <a:buAutoNum type="alphaLcPeriod"/>
              <a:tabLst>
                <a:tab pos="536575" algn="l"/>
              </a:tabLst>
            </a:pPr>
            <a:r>
              <a:rPr lang="en-US" sz="2800" dirty="0"/>
              <a:t> </a:t>
            </a:r>
            <a:r>
              <a:rPr lang="en-US" sz="2800" i="1" dirty="0">
                <a:solidFill>
                  <a:srgbClr val="0000FF"/>
                </a:solidFill>
              </a:rPr>
              <a:t>g</a:t>
            </a:r>
            <a:r>
              <a:rPr lang="en-US" sz="2800" dirty="0">
                <a:solidFill>
                  <a:srgbClr val="0000FF"/>
                </a:solidFill>
              </a:rPr>
              <a:t>(</a:t>
            </a:r>
            <a:r>
              <a:rPr lang="en-US" sz="2800" dirty="0">
                <a:solidFill>
                  <a:srgbClr val="0000FF"/>
                </a:solidFill>
                <a:latin typeface="Symbol" charset="2"/>
                <a:cs typeface="Symbol" charset="2"/>
              </a:rPr>
              <a:t>-</a:t>
            </a:r>
            <a:r>
              <a:rPr lang="en-US" sz="2800" dirty="0">
                <a:solidFill>
                  <a:srgbClr val="0000FF"/>
                </a:solidFill>
              </a:rPr>
              <a:t>2) </a:t>
            </a:r>
            <a:r>
              <a:rPr lang="en-US" sz="2800" dirty="0">
                <a:solidFill>
                  <a:srgbClr val="0000FF"/>
                </a:solidFill>
                <a:latin typeface="Symbol" charset="2"/>
                <a:cs typeface="Symbol" charset="2"/>
              </a:rPr>
              <a:t>=</a:t>
            </a:r>
            <a:r>
              <a:rPr lang="en-US" sz="2800" dirty="0">
                <a:solidFill>
                  <a:srgbClr val="0000FF"/>
                </a:solidFill>
              </a:rPr>
              <a:t> </a:t>
            </a:r>
            <a:r>
              <a:rPr lang="en-US" sz="2800" dirty="0">
                <a:solidFill>
                  <a:srgbClr val="FF0000"/>
                </a:solidFill>
                <a:latin typeface="Symbol" charset="2"/>
                <a:cs typeface="Symbol" charset="2"/>
              </a:rPr>
              <a:t>4</a:t>
            </a:r>
            <a:endParaRPr lang="en-US" sz="2800" dirty="0">
              <a:solidFill>
                <a:srgbClr val="FF0000"/>
              </a:solidFill>
            </a:endParaRPr>
          </a:p>
          <a:p>
            <a:pPr marL="514350" indent="-514350">
              <a:spcBef>
                <a:spcPts val="1200"/>
              </a:spcBef>
              <a:buFont typeface="+mj-lt"/>
              <a:buAutoNum type="alphaLcPeriod"/>
              <a:tabLst>
                <a:tab pos="536575" algn="l"/>
              </a:tabLst>
            </a:pPr>
            <a:r>
              <a:rPr lang="en-US" sz="2800" dirty="0"/>
              <a:t> </a:t>
            </a:r>
            <a:r>
              <a:rPr lang="en-US" sz="2800" i="1" dirty="0">
                <a:solidFill>
                  <a:srgbClr val="0000FF"/>
                </a:solidFill>
              </a:rPr>
              <a:t>g</a:t>
            </a:r>
            <a:r>
              <a:rPr lang="en-US" sz="2800" dirty="0">
                <a:solidFill>
                  <a:srgbClr val="0000FF"/>
                </a:solidFill>
              </a:rPr>
              <a:t>(0) </a:t>
            </a:r>
            <a:r>
              <a:rPr lang="en-US" sz="2800" dirty="0">
                <a:solidFill>
                  <a:srgbClr val="0000FF"/>
                </a:solidFill>
                <a:latin typeface="Symbol" charset="2"/>
                <a:cs typeface="Symbol" charset="2"/>
              </a:rPr>
              <a:t>=</a:t>
            </a:r>
            <a:r>
              <a:rPr lang="en-US" sz="2800" dirty="0">
                <a:solidFill>
                  <a:srgbClr val="0000FF"/>
                </a:solidFill>
              </a:rPr>
              <a:t> </a:t>
            </a:r>
            <a:r>
              <a:rPr lang="en-US" sz="2800" dirty="0">
                <a:solidFill>
                  <a:srgbClr val="FF0000"/>
                </a:solidFill>
              </a:rPr>
              <a:t>1</a:t>
            </a:r>
          </a:p>
          <a:p>
            <a:pPr marL="514350" indent="-514350">
              <a:spcBef>
                <a:spcPts val="1200"/>
              </a:spcBef>
              <a:buFont typeface="+mj-lt"/>
              <a:buAutoNum type="alphaLcPeriod"/>
              <a:tabLst>
                <a:tab pos="536575" algn="l"/>
              </a:tabLst>
            </a:pPr>
            <a:r>
              <a:rPr lang="en-US" sz="2800" dirty="0"/>
              <a:t> </a:t>
            </a:r>
            <a:r>
              <a:rPr lang="en-US" sz="2800" i="1" dirty="0">
                <a:solidFill>
                  <a:srgbClr val="0000FF"/>
                </a:solidFill>
              </a:rPr>
              <a:t>g</a:t>
            </a:r>
            <a:r>
              <a:rPr lang="en-US" sz="2800" dirty="0">
                <a:solidFill>
                  <a:srgbClr val="0000FF"/>
                </a:solidFill>
              </a:rPr>
              <a:t>(3) </a:t>
            </a:r>
            <a:r>
              <a:rPr lang="en-US" sz="2800" dirty="0">
                <a:solidFill>
                  <a:srgbClr val="0000FF"/>
                </a:solidFill>
                <a:latin typeface="Symbol" charset="2"/>
                <a:cs typeface="Symbol" charset="2"/>
              </a:rPr>
              <a:t>=</a:t>
            </a:r>
            <a:r>
              <a:rPr lang="en-US" sz="2800" dirty="0">
                <a:solidFill>
                  <a:srgbClr val="0000FF"/>
                </a:solidFill>
              </a:rPr>
              <a:t> </a:t>
            </a:r>
            <a:r>
              <a:rPr lang="en-US" sz="2800" dirty="0">
                <a:solidFill>
                  <a:srgbClr val="FF0000"/>
                </a:solidFill>
                <a:latin typeface="Symbol" charset="2"/>
                <a:cs typeface="Symbol" charset="2"/>
              </a:rPr>
              <a:t>-</a:t>
            </a:r>
            <a:r>
              <a:rPr lang="en-US" sz="2800" dirty="0">
                <a:solidFill>
                  <a:srgbClr val="FF0000"/>
                </a:solidFill>
              </a:rPr>
              <a:t>5</a:t>
            </a:r>
          </a:p>
        </p:txBody>
      </p:sp>
      <p:sp>
        <p:nvSpPr>
          <p:cNvPr id="4" name="Rectangle 3">
            <a:extLst>
              <a:ext uri="{FF2B5EF4-FFF2-40B4-BE49-F238E27FC236}">
                <a16:creationId xmlns:a16="http://schemas.microsoft.com/office/drawing/2014/main" id="{650AD43E-7298-43BF-84F4-F2E0709D6BD2}"/>
              </a:ext>
            </a:extLst>
          </p:cNvPr>
          <p:cNvSpPr/>
          <p:nvPr/>
        </p:nvSpPr>
        <p:spPr>
          <a:xfrm>
            <a:off x="2432304" y="3695700"/>
            <a:ext cx="533400" cy="38100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a:extLst>
              <a:ext uri="{FF2B5EF4-FFF2-40B4-BE49-F238E27FC236}">
                <a16:creationId xmlns:a16="http://schemas.microsoft.com/office/drawing/2014/main" id="{ABA9676B-F7B0-4CEE-B2B5-D108E97187BF}"/>
              </a:ext>
            </a:extLst>
          </p:cNvPr>
          <p:cNvSpPr/>
          <p:nvPr/>
        </p:nvSpPr>
        <p:spPr>
          <a:xfrm>
            <a:off x="3124200" y="5544820"/>
            <a:ext cx="685800" cy="21135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a:extLst>
              <a:ext uri="{FF2B5EF4-FFF2-40B4-BE49-F238E27FC236}">
                <a16:creationId xmlns:a16="http://schemas.microsoft.com/office/drawing/2014/main" id="{DFA2650C-1729-4068-BB13-ED7E07BDB7D9}"/>
              </a:ext>
            </a:extLst>
          </p:cNvPr>
          <p:cNvSpPr/>
          <p:nvPr/>
        </p:nvSpPr>
        <p:spPr>
          <a:xfrm>
            <a:off x="1295400" y="3047999"/>
            <a:ext cx="609600" cy="38100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1" name="Picture 10">
            <a:extLst>
              <a:ext uri="{FF2B5EF4-FFF2-40B4-BE49-F238E27FC236}">
                <a16:creationId xmlns:a16="http://schemas.microsoft.com/office/drawing/2014/main" id="{3C5B334B-582D-E4AC-3BFF-F105BD9F80F8}"/>
              </a:ext>
            </a:extLst>
          </p:cNvPr>
          <p:cNvPicPr>
            <a:picLocks noChangeAspect="1"/>
          </p:cNvPicPr>
          <p:nvPr/>
        </p:nvPicPr>
        <p:blipFill>
          <a:blip r:embed="rId2"/>
          <a:stretch>
            <a:fillRect/>
          </a:stretch>
        </p:blipFill>
        <p:spPr>
          <a:xfrm>
            <a:off x="989064" y="2774090"/>
            <a:ext cx="2973335" cy="2806514"/>
          </a:xfrm>
          <a:prstGeom prst="rect">
            <a:avLst/>
          </a:prstGeom>
        </p:spPr>
      </p:pic>
    </p:spTree>
    <p:extLst>
      <p:ext uri="{BB962C8B-B14F-4D97-AF65-F5344CB8AC3E}">
        <p14:creationId xmlns:p14="http://schemas.microsoft.com/office/powerpoint/2010/main" val="382515933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p:cNvSpPr>
          <p:nvPr>
            <p:ph type="title"/>
          </p:nvPr>
        </p:nvSpPr>
        <p:spPr>
          <a:prstGeom prst="rect">
            <a:avLst/>
          </a:prstGeom>
        </p:spPr>
        <p:txBody>
          <a:bodyPr/>
          <a:lstStyle/>
          <a:p>
            <a:r>
              <a:rPr lang="en-US" sz="3200" dirty="0">
                <a:solidFill>
                  <a:schemeClr val="accent1"/>
                </a:solidFill>
              </a:rPr>
              <a:t>Example 10: </a:t>
            </a:r>
            <a:r>
              <a:rPr lang="en-US" dirty="0"/>
              <a:t>Graphing Functions with a TI-84 Plus</a:t>
            </a:r>
            <a:r>
              <a:rPr lang="en-US" sz="3200" dirty="0"/>
              <a:t>—Slide 1</a:t>
            </a:r>
            <a:endParaRPr lang="en-US" sz="3200" dirty="0">
              <a:solidFill>
                <a:schemeClr val="accent1"/>
              </a:solidFill>
            </a:endParaRPr>
          </a:p>
        </p:txBody>
      </p:sp>
      <p:sp>
        <p:nvSpPr>
          <p:cNvPr id="33795" name="Rectangle 3"/>
          <p:cNvSpPr>
            <a:spLocks noGrp="1"/>
          </p:cNvSpPr>
          <p:nvPr>
            <p:ph idx="1"/>
          </p:nvPr>
        </p:nvSpPr>
        <p:spPr>
          <a:prstGeom prst="rect">
            <a:avLst/>
          </a:prstGeom>
        </p:spPr>
        <p:txBody>
          <a:bodyPr>
            <a:normAutofit lnSpcReduction="10000"/>
          </a:bodyPr>
          <a:lstStyle/>
          <a:p>
            <a:pPr marL="0" indent="0">
              <a:buFont typeface="Courier New" pitchFamily="49" charset="0"/>
              <a:buNone/>
            </a:pPr>
            <a:r>
              <a:rPr lang="en-US" i="0" dirty="0">
                <a:solidFill>
                  <a:schemeClr val="tx1"/>
                </a:solidFill>
              </a:rPr>
              <a:t>Use a TI-84 Plus graphing calculator to find the graphs of each of the following functions. Then, use the option </a:t>
            </a:r>
            <a:r>
              <a:rPr lang="en-US" i="0" dirty="0">
                <a:solidFill>
                  <a:schemeClr val="tx1"/>
                </a:solidFill>
                <a:latin typeface="Ti86pc" panose="020B0609020003040203" pitchFamily="49" charset="0"/>
              </a:rPr>
              <a:t>2:zero </a:t>
            </a:r>
            <a:r>
              <a:rPr lang="en-US" i="0" dirty="0">
                <a:solidFill>
                  <a:schemeClr val="tx1"/>
                </a:solidFill>
              </a:rPr>
              <a:t>from the </a:t>
            </a:r>
            <a:r>
              <a:rPr lang="en-US" i="0" dirty="0">
                <a:solidFill>
                  <a:schemeClr val="tx1"/>
                </a:solidFill>
                <a:latin typeface="Ti86pc" pitchFamily="49" charset="0"/>
              </a:rPr>
              <a:t>CALC</a:t>
            </a:r>
            <a:r>
              <a:rPr lang="en-US" i="0" dirty="0">
                <a:solidFill>
                  <a:schemeClr val="tx1"/>
                </a:solidFill>
              </a:rPr>
              <a:t> key to find the point(s) where each graph intersects the </a:t>
            </a:r>
            <a:r>
              <a:rPr lang="en-US" i="1" dirty="0">
                <a:solidFill>
                  <a:schemeClr val="tx1"/>
                </a:solidFill>
              </a:rPr>
              <a:t>x</a:t>
            </a:r>
            <a:r>
              <a:rPr lang="en-US" i="0" dirty="0">
                <a:solidFill>
                  <a:schemeClr val="tx1"/>
                </a:solidFill>
              </a:rPr>
              <a:t>-axis. Changing the </a:t>
            </a:r>
            <a:r>
              <a:rPr lang="en-US" i="0" cap="all" dirty="0">
                <a:solidFill>
                  <a:schemeClr val="tx1"/>
                </a:solidFill>
                <a:latin typeface="Ti86pc" panose="020B0609020003040203" pitchFamily="49" charset="0"/>
              </a:rPr>
              <a:t>window</a:t>
            </a:r>
            <a:r>
              <a:rPr lang="en-US" i="0" dirty="0">
                <a:solidFill>
                  <a:schemeClr val="tx1"/>
                </a:solidFill>
              </a:rPr>
              <a:t> may help you get a “better” or “more complete” picture of the function.  This is a judgement call on your part.</a:t>
            </a:r>
          </a:p>
          <a:p>
            <a:pPr marL="514350" indent="-514350">
              <a:buFont typeface="+mj-lt"/>
              <a:buAutoNum type="alphaLcPeriod"/>
              <a:tabLst>
                <a:tab pos="536575" algn="l"/>
              </a:tabLst>
            </a:pPr>
            <a:r>
              <a:rPr lang="en-US" dirty="0"/>
              <a:t> </a:t>
            </a:r>
            <a:r>
              <a:rPr lang="en-US" dirty="0">
                <a:solidFill>
                  <a:srgbClr val="0000FF"/>
                </a:solidFill>
              </a:rPr>
              <a:t>3</a:t>
            </a:r>
            <a:r>
              <a:rPr lang="en-US" i="1" dirty="0">
                <a:solidFill>
                  <a:srgbClr val="0000FF"/>
                </a:solidFill>
              </a:rPr>
              <a:t>x</a:t>
            </a:r>
            <a:r>
              <a:rPr lang="en-US" dirty="0">
                <a:solidFill>
                  <a:srgbClr val="0000FF"/>
                </a:solidFill>
              </a:rPr>
              <a:t> </a:t>
            </a:r>
            <a:r>
              <a:rPr lang="en-US" dirty="0">
                <a:solidFill>
                  <a:srgbClr val="0000FF"/>
                </a:solidFill>
                <a:latin typeface="Symbol" pitchFamily="18" charset="2"/>
              </a:rPr>
              <a:t>+</a:t>
            </a:r>
            <a:r>
              <a:rPr lang="en-US" dirty="0">
                <a:solidFill>
                  <a:srgbClr val="0000FF"/>
                </a:solidFill>
              </a:rPr>
              <a:t> </a:t>
            </a:r>
            <a:r>
              <a:rPr lang="en-US" i="1" dirty="0">
                <a:solidFill>
                  <a:srgbClr val="0000FF"/>
                </a:solidFill>
              </a:rPr>
              <a:t>y</a:t>
            </a:r>
            <a:r>
              <a:rPr lang="en-US" dirty="0">
                <a:solidFill>
                  <a:srgbClr val="0000FF"/>
                </a:solidFill>
              </a:rPr>
              <a:t> </a:t>
            </a:r>
            <a:r>
              <a:rPr lang="en-US" dirty="0">
                <a:solidFill>
                  <a:srgbClr val="0000FF"/>
                </a:solidFill>
                <a:latin typeface="Symbol" pitchFamily="18" charset="2"/>
              </a:rPr>
              <a:t>=</a:t>
            </a:r>
            <a:r>
              <a:rPr lang="en-US" dirty="0">
                <a:solidFill>
                  <a:srgbClr val="0000FF"/>
                </a:solidFill>
              </a:rPr>
              <a:t> </a:t>
            </a:r>
            <a:r>
              <a:rPr lang="en-US" dirty="0">
                <a:solidFill>
                  <a:srgbClr val="0000FF"/>
                </a:solidFill>
                <a:latin typeface="Symbol" pitchFamily="18" charset="2"/>
              </a:rPr>
              <a:t>-</a:t>
            </a:r>
            <a:r>
              <a:rPr lang="en-US" dirty="0">
                <a:solidFill>
                  <a:srgbClr val="0000FF"/>
                </a:solidFill>
              </a:rPr>
              <a:t>1</a:t>
            </a:r>
          </a:p>
          <a:p>
            <a:pPr marL="514350" indent="-514350">
              <a:buFont typeface="+mj-lt"/>
              <a:buAutoNum type="alphaLcPeriod" startAt="2"/>
              <a:tabLst>
                <a:tab pos="536575" algn="l"/>
              </a:tabLst>
            </a:pPr>
            <a:r>
              <a:rPr lang="en-US" dirty="0"/>
              <a:t> </a:t>
            </a:r>
            <a:r>
              <a:rPr lang="en-US" b="1" dirty="0"/>
              <a:t> </a:t>
            </a:r>
          </a:p>
          <a:p>
            <a:pPr marL="514350" indent="-514350">
              <a:buFont typeface="+mj-lt"/>
              <a:buAutoNum type="alphaLcPeriod" startAt="3"/>
              <a:tabLst>
                <a:tab pos="536575" algn="l"/>
              </a:tabLst>
            </a:pPr>
            <a:r>
              <a:rPr lang="en-US" dirty="0"/>
              <a:t> </a:t>
            </a:r>
            <a:r>
              <a:rPr lang="es-ES" i="1" dirty="0">
                <a:solidFill>
                  <a:srgbClr val="0000FF"/>
                </a:solidFill>
              </a:rPr>
              <a:t>y</a:t>
            </a:r>
            <a:r>
              <a:rPr lang="es-ES" dirty="0">
                <a:solidFill>
                  <a:srgbClr val="0000FF"/>
                </a:solidFill>
              </a:rPr>
              <a:t> </a:t>
            </a:r>
            <a:r>
              <a:rPr lang="es-ES" dirty="0">
                <a:solidFill>
                  <a:srgbClr val="0000FF"/>
                </a:solidFill>
                <a:latin typeface="Symbol" pitchFamily="18" charset="2"/>
              </a:rPr>
              <a:t>=</a:t>
            </a:r>
            <a:r>
              <a:rPr lang="es-ES" dirty="0">
                <a:solidFill>
                  <a:srgbClr val="0000FF"/>
                </a:solidFill>
              </a:rPr>
              <a:t> 2</a:t>
            </a:r>
            <a:r>
              <a:rPr lang="es-ES" i="1" dirty="0">
                <a:solidFill>
                  <a:srgbClr val="0000FF"/>
                </a:solidFill>
              </a:rPr>
              <a:t>x</a:t>
            </a:r>
            <a:r>
              <a:rPr lang="es-ES" dirty="0">
                <a:solidFill>
                  <a:srgbClr val="0000FF"/>
                </a:solidFill>
              </a:rPr>
              <a:t> </a:t>
            </a:r>
            <a:r>
              <a:rPr lang="es-ES" dirty="0">
                <a:solidFill>
                  <a:srgbClr val="0000FF"/>
                </a:solidFill>
                <a:latin typeface="Symbol" pitchFamily="18" charset="2"/>
              </a:rPr>
              <a:t>-</a:t>
            </a:r>
            <a:r>
              <a:rPr lang="es-ES" dirty="0">
                <a:solidFill>
                  <a:srgbClr val="0000FF"/>
                </a:solidFill>
              </a:rPr>
              <a:t> 1</a:t>
            </a:r>
            <a:r>
              <a:rPr lang="es-ES" dirty="0">
                <a:solidFill>
                  <a:schemeClr val="tx1"/>
                </a:solidFill>
              </a:rPr>
              <a:t>; </a:t>
            </a:r>
            <a:r>
              <a:rPr lang="es-ES" i="1" dirty="0">
                <a:solidFill>
                  <a:srgbClr val="0000FF"/>
                </a:solidFill>
              </a:rPr>
              <a:t>y</a:t>
            </a:r>
            <a:r>
              <a:rPr lang="es-ES" dirty="0">
                <a:solidFill>
                  <a:srgbClr val="0000FF"/>
                </a:solidFill>
              </a:rPr>
              <a:t> </a:t>
            </a:r>
            <a:r>
              <a:rPr lang="es-ES" dirty="0">
                <a:solidFill>
                  <a:srgbClr val="0000FF"/>
                </a:solidFill>
                <a:latin typeface="Symbol" pitchFamily="18" charset="2"/>
              </a:rPr>
              <a:t>=</a:t>
            </a:r>
            <a:r>
              <a:rPr lang="es-ES" dirty="0">
                <a:solidFill>
                  <a:srgbClr val="0000FF"/>
                </a:solidFill>
              </a:rPr>
              <a:t> 2</a:t>
            </a:r>
            <a:r>
              <a:rPr lang="es-ES" i="1" dirty="0">
                <a:solidFill>
                  <a:srgbClr val="0000FF"/>
                </a:solidFill>
              </a:rPr>
              <a:t>x</a:t>
            </a:r>
            <a:r>
              <a:rPr lang="es-ES" dirty="0">
                <a:solidFill>
                  <a:srgbClr val="0000FF"/>
                </a:solidFill>
              </a:rPr>
              <a:t> </a:t>
            </a:r>
            <a:r>
              <a:rPr lang="es-ES" dirty="0">
                <a:solidFill>
                  <a:srgbClr val="0000FF"/>
                </a:solidFill>
                <a:latin typeface="Symbol" pitchFamily="18" charset="2"/>
              </a:rPr>
              <a:t>+</a:t>
            </a:r>
            <a:r>
              <a:rPr lang="es-ES" dirty="0">
                <a:solidFill>
                  <a:srgbClr val="0000FF"/>
                </a:solidFill>
              </a:rPr>
              <a:t> 1</a:t>
            </a:r>
            <a:r>
              <a:rPr lang="es-ES" dirty="0">
                <a:solidFill>
                  <a:schemeClr val="tx1"/>
                </a:solidFill>
              </a:rPr>
              <a:t>; </a:t>
            </a:r>
            <a:r>
              <a:rPr lang="es-ES" i="1" dirty="0">
                <a:solidFill>
                  <a:srgbClr val="0000FF"/>
                </a:solidFill>
              </a:rPr>
              <a:t>y</a:t>
            </a:r>
            <a:r>
              <a:rPr lang="es-ES" dirty="0">
                <a:solidFill>
                  <a:srgbClr val="0000FF"/>
                </a:solidFill>
              </a:rPr>
              <a:t> </a:t>
            </a:r>
            <a:r>
              <a:rPr lang="es-ES" dirty="0">
                <a:solidFill>
                  <a:srgbClr val="0000FF"/>
                </a:solidFill>
                <a:latin typeface="Symbol" pitchFamily="18" charset="2"/>
              </a:rPr>
              <a:t>=</a:t>
            </a:r>
            <a:r>
              <a:rPr lang="es-ES" dirty="0">
                <a:solidFill>
                  <a:srgbClr val="0000FF"/>
                </a:solidFill>
              </a:rPr>
              <a:t> 2</a:t>
            </a:r>
            <a:r>
              <a:rPr lang="es-ES" i="1" dirty="0">
                <a:solidFill>
                  <a:srgbClr val="0000FF"/>
                </a:solidFill>
              </a:rPr>
              <a:t>x</a:t>
            </a:r>
            <a:r>
              <a:rPr lang="es-ES" dirty="0">
                <a:solidFill>
                  <a:srgbClr val="0000FF"/>
                </a:solidFill>
              </a:rPr>
              <a:t> </a:t>
            </a:r>
            <a:r>
              <a:rPr lang="es-ES" dirty="0">
                <a:solidFill>
                  <a:srgbClr val="0000FF"/>
                </a:solidFill>
                <a:latin typeface="Symbol" pitchFamily="18" charset="2"/>
              </a:rPr>
              <a:t>+</a:t>
            </a:r>
            <a:r>
              <a:rPr lang="es-ES" dirty="0">
                <a:solidFill>
                  <a:srgbClr val="0000FF"/>
                </a:solidFill>
              </a:rPr>
              <a:t> 3</a:t>
            </a:r>
            <a:r>
              <a:rPr lang="en-US" b="1" dirty="0"/>
              <a:t>	</a:t>
            </a:r>
            <a:endParaRPr lang="en-US" i="0" dirty="0">
              <a:solidFill>
                <a:schemeClr val="tx1"/>
              </a:solidFill>
            </a:endParaRPr>
          </a:p>
        </p:txBody>
      </p:sp>
      <p:graphicFrame>
        <p:nvGraphicFramePr>
          <p:cNvPr id="4" name="Object 4"/>
          <p:cNvGraphicFramePr>
            <a:graphicFrameLocks noChangeAspect="1"/>
          </p:cNvGraphicFramePr>
          <p:nvPr/>
        </p:nvGraphicFramePr>
        <p:xfrm>
          <a:off x="1084263" y="4460875"/>
          <a:ext cx="1487487" cy="466725"/>
        </p:xfrm>
        <a:graphic>
          <a:graphicData uri="http://schemas.openxmlformats.org/presentationml/2006/ole">
            <mc:AlternateContent xmlns:mc="http://schemas.openxmlformats.org/markup-compatibility/2006">
              <mc:Choice xmlns:v="urn:schemas-microsoft-com:vml" Requires="v">
                <p:oleObj name="Equation" r:id="rId2" imgW="1490040" imgH="456840" progId="Equation.DSMT4">
                  <p:embed/>
                </p:oleObj>
              </mc:Choice>
              <mc:Fallback>
                <p:oleObj name="Equation" r:id="rId2" imgW="1490040" imgH="456840" progId="Equation.DSMT4">
                  <p:embed/>
                  <p:pic>
                    <p:nvPicPr>
                      <p:cNvPr id="4" name="Object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84263" y="4460875"/>
                        <a:ext cx="1487487" cy="466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p:cNvSpPr>
          <p:nvPr>
            <p:ph type="title"/>
          </p:nvPr>
        </p:nvSpPr>
        <p:spPr>
          <a:prstGeom prst="rect">
            <a:avLst/>
          </a:prstGeom>
        </p:spPr>
        <p:txBody>
          <a:bodyPr/>
          <a:lstStyle/>
          <a:p>
            <a:r>
              <a:rPr lang="en-US" sz="3200" dirty="0">
                <a:solidFill>
                  <a:schemeClr val="accent1"/>
                </a:solidFill>
              </a:rPr>
              <a:t>Example 10: </a:t>
            </a:r>
            <a:r>
              <a:rPr lang="en-US" dirty="0"/>
              <a:t>Graphing Functions with a TI-84 Plus</a:t>
            </a:r>
            <a:r>
              <a:rPr lang="en-US" sz="3200" dirty="0"/>
              <a:t>—Slide 2</a:t>
            </a:r>
            <a:endParaRPr lang="en-US" sz="3200" dirty="0">
              <a:solidFill>
                <a:schemeClr val="accent1"/>
              </a:solidFill>
            </a:endParaRPr>
          </a:p>
        </p:txBody>
      </p:sp>
      <p:sp>
        <p:nvSpPr>
          <p:cNvPr id="35843" name="Rectangle 3"/>
          <p:cNvSpPr>
            <a:spLocks noGrp="1"/>
          </p:cNvSpPr>
          <p:nvPr>
            <p:ph idx="1"/>
          </p:nvPr>
        </p:nvSpPr>
        <p:spPr>
          <a:xfrm>
            <a:off x="457200" y="1206398"/>
            <a:ext cx="8229600" cy="2377440"/>
          </a:xfrm>
          <a:prstGeom prst="rect">
            <a:avLst/>
          </a:prstGeom>
        </p:spPr>
        <p:txBody>
          <a:bodyPr>
            <a:noAutofit/>
          </a:bodyPr>
          <a:lstStyle/>
          <a:p>
            <a:pPr marL="0" indent="0">
              <a:buFont typeface="Courier New" pitchFamily="49" charset="0"/>
              <a:buNone/>
              <a:tabLst>
                <a:tab pos="457200" algn="r"/>
              </a:tabLst>
            </a:pPr>
            <a:r>
              <a:rPr lang="en-US" b="1" i="0" dirty="0">
                <a:solidFill>
                  <a:schemeClr val="tx1"/>
                </a:solidFill>
              </a:rPr>
              <a:t>Solution</a:t>
            </a:r>
          </a:p>
          <a:p>
            <a:pPr marL="514350" indent="-514350">
              <a:buFont typeface="+mj-lt"/>
              <a:buAutoNum type="alphaLcPeriod"/>
              <a:tabLst>
                <a:tab pos="536575" algn="l"/>
              </a:tabLst>
            </a:pPr>
            <a:r>
              <a:rPr lang="en-US" i="0" dirty="0">
                <a:solidFill>
                  <a:schemeClr val="tx1"/>
                </a:solidFill>
              </a:rPr>
              <a:t>	To have the calculator graph a nonvertical straight </a:t>
            </a:r>
            <a:br>
              <a:rPr lang="en-US" i="0" dirty="0">
                <a:solidFill>
                  <a:schemeClr val="tx1"/>
                </a:solidFill>
              </a:rPr>
            </a:br>
            <a:r>
              <a:rPr lang="en-US" i="0" dirty="0">
                <a:solidFill>
                  <a:schemeClr val="tx1"/>
                </a:solidFill>
              </a:rPr>
              <a:t>	line, you must first solve the equation for </a:t>
            </a:r>
            <a:r>
              <a:rPr lang="en-US" i="1" dirty="0">
                <a:solidFill>
                  <a:schemeClr val="tx1"/>
                </a:solidFill>
              </a:rPr>
              <a:t>y</a:t>
            </a:r>
            <a:r>
              <a:rPr lang="en-US" i="0" dirty="0">
                <a:solidFill>
                  <a:schemeClr val="tx1"/>
                </a:solidFill>
              </a:rPr>
              <a:t>. Solving </a:t>
            </a:r>
            <a:br>
              <a:rPr lang="en-US" i="0" dirty="0">
                <a:solidFill>
                  <a:schemeClr val="tx1"/>
                </a:solidFill>
              </a:rPr>
            </a:br>
            <a:r>
              <a:rPr lang="en-US" i="0" dirty="0">
                <a:solidFill>
                  <a:schemeClr val="tx1"/>
                </a:solidFill>
              </a:rPr>
              <a:t>	for </a:t>
            </a:r>
            <a:r>
              <a:rPr lang="en-US" i="1" dirty="0">
                <a:solidFill>
                  <a:schemeClr val="tx1"/>
                </a:solidFill>
              </a:rPr>
              <a:t>y</a:t>
            </a:r>
            <a:r>
              <a:rPr lang="en-US" i="0" dirty="0">
                <a:solidFill>
                  <a:schemeClr val="tx1"/>
                </a:solidFill>
              </a:rPr>
              <a:t> gives</a:t>
            </a:r>
          </a:p>
          <a:p>
            <a:pPr marL="0" indent="0" algn="ctr">
              <a:buFont typeface="Courier New" pitchFamily="49" charset="0"/>
              <a:buNone/>
              <a:tabLst>
                <a:tab pos="457200" algn="r"/>
              </a:tabLst>
            </a:pPr>
            <a:r>
              <a:rPr lang="en-US" i="1" dirty="0">
                <a:solidFill>
                  <a:srgbClr val="000099"/>
                </a:solidFill>
              </a:rPr>
              <a:t>y</a:t>
            </a:r>
            <a:r>
              <a:rPr lang="en-US" i="0" dirty="0">
                <a:solidFill>
                  <a:srgbClr val="000099"/>
                </a:solidFill>
              </a:rPr>
              <a:t> </a:t>
            </a:r>
            <a:r>
              <a:rPr lang="en-US" i="0" dirty="0">
                <a:solidFill>
                  <a:srgbClr val="000099"/>
                </a:solidFill>
                <a:latin typeface="Symbol" pitchFamily="18" charset="2"/>
              </a:rPr>
              <a:t>= -</a:t>
            </a:r>
            <a:r>
              <a:rPr lang="en-US" i="0" dirty="0">
                <a:solidFill>
                  <a:srgbClr val="000099"/>
                </a:solidFill>
              </a:rPr>
              <a:t>3</a:t>
            </a:r>
            <a:r>
              <a:rPr lang="en-US" i="1" dirty="0">
                <a:solidFill>
                  <a:srgbClr val="000099"/>
                </a:solidFill>
              </a:rPr>
              <a:t>x</a:t>
            </a:r>
            <a:r>
              <a:rPr lang="en-US" i="0" dirty="0">
                <a:solidFill>
                  <a:srgbClr val="000099"/>
                </a:solidFill>
              </a:rPr>
              <a:t> </a:t>
            </a:r>
            <a:r>
              <a:rPr lang="en-US" dirty="0">
                <a:solidFill>
                  <a:srgbClr val="000099"/>
                </a:solidFill>
                <a:latin typeface="Symbol" pitchFamily="18" charset="2"/>
              </a:rPr>
              <a:t>-</a:t>
            </a:r>
            <a:r>
              <a:rPr lang="en-US" i="0" dirty="0">
                <a:solidFill>
                  <a:srgbClr val="000099"/>
                </a:solidFill>
              </a:rPr>
              <a:t> 1</a:t>
            </a:r>
            <a:r>
              <a:rPr lang="en-US" i="0" dirty="0">
                <a:solidFill>
                  <a:schemeClr val="tx1"/>
                </a:solidFill>
              </a:rPr>
              <a:t>.</a:t>
            </a:r>
          </a:p>
        </p:txBody>
      </p:sp>
      <p:sp>
        <p:nvSpPr>
          <p:cNvPr id="4" name="Rectangle 3"/>
          <p:cNvSpPr txBox="1">
            <a:spLocks/>
          </p:cNvSpPr>
          <p:nvPr/>
        </p:nvSpPr>
        <p:spPr>
          <a:xfrm>
            <a:off x="478716" y="3736238"/>
            <a:ext cx="5181600" cy="2057400"/>
          </a:xfrm>
          <a:prstGeom prst="rect">
            <a:avLst/>
          </a:prstGeom>
        </p:spPr>
        <p:txBody>
          <a:bodyPr>
            <a:normAutofit/>
          </a:bodyPr>
          <a:lstStyle>
            <a:lvl1pPr marL="0" indent="0" algn="l" defTabSz="914400" rtl="0" eaLnBrk="1" latinLnBrk="0" hangingPunct="1">
              <a:spcBef>
                <a:spcPct val="20000"/>
              </a:spcBef>
              <a:buFontTx/>
              <a:buNone/>
              <a:defRPr sz="2800" b="0" i="0" kern="1200" baseline="0">
                <a:solidFill>
                  <a:srgbClr val="366092"/>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lnSpc>
                <a:spcPct val="90000"/>
              </a:lnSpc>
              <a:buFont typeface="Courier New" pitchFamily="49" charset="0"/>
              <a:buNone/>
            </a:pPr>
            <a:r>
              <a:rPr lang="en-US" dirty="0">
                <a:solidFill>
                  <a:schemeClr val="tx1"/>
                </a:solidFill>
              </a:rPr>
              <a:t>(It is important that the      key be used to indicate the negative sign in front of 3</a:t>
            </a:r>
            <a:r>
              <a:rPr lang="en-US" i="1" dirty="0">
                <a:solidFill>
                  <a:schemeClr val="tx1"/>
                </a:solidFill>
              </a:rPr>
              <a:t>x</a:t>
            </a:r>
            <a:r>
              <a:rPr lang="en-US" dirty="0">
                <a:solidFill>
                  <a:schemeClr val="tx1"/>
                </a:solidFill>
              </a:rPr>
              <a:t>. This is not the same as the subtraction key.)</a:t>
            </a:r>
          </a:p>
        </p:txBody>
      </p:sp>
      <p:pic>
        <p:nvPicPr>
          <p:cNvPr id="5" name="Picture 4">
            <a:extLst>
              <a:ext uri="{FF2B5EF4-FFF2-40B4-BE49-F238E27FC236}">
                <a16:creationId xmlns:a16="http://schemas.microsoft.com/office/drawing/2014/main" id="{2E03CC21-F63B-8457-B716-2D7269AB73CD}"/>
              </a:ext>
            </a:extLst>
          </p:cNvPr>
          <p:cNvPicPr>
            <a:picLocks noChangeAspect="1"/>
          </p:cNvPicPr>
          <p:nvPr/>
        </p:nvPicPr>
        <p:blipFill>
          <a:blip r:embed="rId2"/>
          <a:stretch>
            <a:fillRect/>
          </a:stretch>
        </p:blipFill>
        <p:spPr>
          <a:xfrm>
            <a:off x="3953435" y="3729247"/>
            <a:ext cx="457200" cy="406400"/>
          </a:xfrm>
          <a:prstGeom prst="rect">
            <a:avLst/>
          </a:prstGeom>
        </p:spPr>
      </p:pic>
      <p:pic>
        <p:nvPicPr>
          <p:cNvPr id="2" name="Picture 1">
            <a:extLst>
              <a:ext uri="{FF2B5EF4-FFF2-40B4-BE49-F238E27FC236}">
                <a16:creationId xmlns:a16="http://schemas.microsoft.com/office/drawing/2014/main" id="{BD09B06D-13C3-8AB4-8E39-476E3EF771BB}"/>
              </a:ext>
            </a:extLst>
          </p:cNvPr>
          <p:cNvPicPr>
            <a:picLocks noChangeAspect="1"/>
          </p:cNvPicPr>
          <p:nvPr/>
        </p:nvPicPr>
        <p:blipFill>
          <a:blip r:embed="rId3"/>
          <a:stretch>
            <a:fillRect/>
          </a:stretch>
        </p:blipFill>
        <p:spPr>
          <a:xfrm>
            <a:off x="5860854" y="3045035"/>
            <a:ext cx="2804430" cy="2181224"/>
          </a:xfrm>
          <a:prstGeom prst="rect">
            <a:avLst/>
          </a:prstGeom>
        </p:spPr>
      </p:pic>
      <p:sp>
        <p:nvSpPr>
          <p:cNvPr id="6" name="TextBox 5">
            <a:extLst>
              <a:ext uri="{FF2B5EF4-FFF2-40B4-BE49-F238E27FC236}">
                <a16:creationId xmlns:a16="http://schemas.microsoft.com/office/drawing/2014/main" id="{63E76D6E-22A7-CDBB-169B-D503ECC96559}"/>
              </a:ext>
            </a:extLst>
          </p:cNvPr>
          <p:cNvSpPr txBox="1"/>
          <p:nvPr/>
        </p:nvSpPr>
        <p:spPr>
          <a:xfrm>
            <a:off x="457200" y="5378659"/>
            <a:ext cx="8229600" cy="584775"/>
          </a:xfrm>
          <a:prstGeom prst="rect">
            <a:avLst/>
          </a:prstGeom>
          <a:noFill/>
        </p:spPr>
        <p:txBody>
          <a:bodyPr wrap="square">
            <a:spAutoFit/>
          </a:bodyPr>
          <a:lstStyle/>
          <a:p>
            <a:r>
              <a:rPr lang="en-US" sz="1600" b="1" i="0" dirty="0">
                <a:solidFill>
                  <a:srgbClr val="266880"/>
                </a:solidFill>
                <a:effectLst/>
                <a:latin typeface="Open Sans" panose="020B0606030504020204" pitchFamily="34" charset="0"/>
              </a:rPr>
              <a:t>Note:</a:t>
            </a:r>
            <a:r>
              <a:rPr lang="en-US" sz="1600" b="0" i="0" dirty="0">
                <a:solidFill>
                  <a:srgbClr val="266880"/>
                </a:solidFill>
                <a:effectLst/>
                <a:latin typeface="Open Sans" panose="020B0606030504020204" pitchFamily="34" charset="0"/>
              </a:rPr>
              <a:t> Vertical lines are not functions and cannot be graphed by the calculator in function mode.</a:t>
            </a:r>
            <a:endParaRPr lang="en-IN" sz="1600"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3"/>
          <p:cNvSpPr txBox="1">
            <a:spLocks/>
          </p:cNvSpPr>
          <p:nvPr/>
        </p:nvSpPr>
        <p:spPr>
          <a:xfrm>
            <a:off x="423133" y="1249680"/>
            <a:ext cx="8399425" cy="1539240"/>
          </a:xfrm>
          <a:prstGeom prst="rect">
            <a:avLst/>
          </a:prstGeom>
        </p:spPr>
        <p:txBody>
          <a:bodyPr>
            <a:normAutofit/>
          </a:bodyPr>
          <a:lstStyle/>
          <a:p>
            <a:pPr>
              <a:tabLst>
                <a:tab pos="536575" algn="l"/>
              </a:tabLst>
            </a:pPr>
            <a:r>
              <a:rPr lang="en-US" sz="2800" dirty="0"/>
              <a:t>	Since the graph of this function has two </a:t>
            </a:r>
            <a:r>
              <a:rPr lang="en-US" sz="2800" i="1" dirty="0"/>
              <a:t>x</a:t>
            </a:r>
            <a:r>
              <a:rPr lang="en-US" sz="2800" dirty="0"/>
              <a:t>-intercepts,</a:t>
            </a:r>
            <a:br>
              <a:rPr lang="en-US" sz="2800" dirty="0"/>
            </a:br>
            <a:r>
              <a:rPr lang="en-US" sz="2800" dirty="0"/>
              <a:t>	we have shown the graph twice. Each graph shows </a:t>
            </a:r>
            <a:br>
              <a:rPr lang="en-US" sz="2800" dirty="0"/>
            </a:br>
            <a:r>
              <a:rPr lang="en-US" sz="2800" dirty="0"/>
              <a:t>	the coordinates of a distinct </a:t>
            </a:r>
            <a:r>
              <a:rPr lang="en-US" sz="2800" i="1" dirty="0"/>
              <a:t>x</a:t>
            </a:r>
            <a:r>
              <a:rPr lang="en-US" sz="2800" dirty="0"/>
              <a:t>-intercept.</a:t>
            </a:r>
          </a:p>
        </p:txBody>
      </p:sp>
      <p:sp>
        <p:nvSpPr>
          <p:cNvPr id="36866" name="Rectangle 2"/>
          <p:cNvSpPr>
            <a:spLocks noGrp="1"/>
          </p:cNvSpPr>
          <p:nvPr>
            <p:ph type="title"/>
          </p:nvPr>
        </p:nvSpPr>
        <p:spPr>
          <a:prstGeom prst="rect">
            <a:avLst/>
          </a:prstGeom>
        </p:spPr>
        <p:txBody>
          <a:bodyPr/>
          <a:lstStyle/>
          <a:p>
            <a:r>
              <a:rPr lang="en-US" sz="3200" dirty="0">
                <a:solidFill>
                  <a:schemeClr val="accent1"/>
                </a:solidFill>
              </a:rPr>
              <a:t>Example 10: </a:t>
            </a:r>
            <a:r>
              <a:rPr lang="en-US" dirty="0"/>
              <a:t>Graphing Functions with a TI-84 Plus</a:t>
            </a:r>
            <a:r>
              <a:rPr lang="en-US" sz="3200" dirty="0"/>
              <a:t>—Slide 3</a:t>
            </a:r>
            <a:endParaRPr lang="en-US" sz="3200" dirty="0">
              <a:solidFill>
                <a:schemeClr val="accent1"/>
              </a:solidFill>
            </a:endParaRPr>
          </a:p>
        </p:txBody>
      </p:sp>
      <p:sp>
        <p:nvSpPr>
          <p:cNvPr id="2" name="TextBox 1">
            <a:extLst>
              <a:ext uri="{FF2B5EF4-FFF2-40B4-BE49-F238E27FC236}">
                <a16:creationId xmlns:a16="http://schemas.microsoft.com/office/drawing/2014/main" id="{7D48CC96-A556-4D9B-B88E-6245BCD6919C}"/>
              </a:ext>
            </a:extLst>
          </p:cNvPr>
          <p:cNvSpPr txBox="1"/>
          <p:nvPr/>
        </p:nvSpPr>
        <p:spPr>
          <a:xfrm>
            <a:off x="457199" y="1219200"/>
            <a:ext cx="533401" cy="523220"/>
          </a:xfrm>
          <a:prstGeom prst="rect">
            <a:avLst/>
          </a:prstGeom>
          <a:noFill/>
        </p:spPr>
        <p:txBody>
          <a:bodyPr wrap="square" rtlCol="0">
            <a:spAutoFit/>
          </a:bodyPr>
          <a:lstStyle/>
          <a:p>
            <a:r>
              <a:rPr lang="en-US" sz="2800" dirty="0"/>
              <a:t>b.</a:t>
            </a:r>
          </a:p>
        </p:txBody>
      </p:sp>
      <p:pic>
        <p:nvPicPr>
          <p:cNvPr id="3" name="Picture 2">
            <a:extLst>
              <a:ext uri="{FF2B5EF4-FFF2-40B4-BE49-F238E27FC236}">
                <a16:creationId xmlns:a16="http://schemas.microsoft.com/office/drawing/2014/main" id="{6F52DC04-0CB4-0F63-E604-7F8165A361E9}"/>
              </a:ext>
            </a:extLst>
          </p:cNvPr>
          <p:cNvPicPr>
            <a:picLocks noChangeAspect="1"/>
          </p:cNvPicPr>
          <p:nvPr/>
        </p:nvPicPr>
        <p:blipFill>
          <a:blip r:embed="rId2"/>
          <a:stretch>
            <a:fillRect/>
          </a:stretch>
        </p:blipFill>
        <p:spPr>
          <a:xfrm>
            <a:off x="1295400" y="3194649"/>
            <a:ext cx="2814933" cy="2171701"/>
          </a:xfrm>
          <a:prstGeom prst="rect">
            <a:avLst/>
          </a:prstGeom>
        </p:spPr>
      </p:pic>
      <p:pic>
        <p:nvPicPr>
          <p:cNvPr id="4" name="Picture 3">
            <a:extLst>
              <a:ext uri="{FF2B5EF4-FFF2-40B4-BE49-F238E27FC236}">
                <a16:creationId xmlns:a16="http://schemas.microsoft.com/office/drawing/2014/main" id="{245C0555-9830-9975-F799-916E2E497BEA}"/>
              </a:ext>
            </a:extLst>
          </p:cNvPr>
          <p:cNvPicPr>
            <a:picLocks noChangeAspect="1"/>
          </p:cNvPicPr>
          <p:nvPr/>
        </p:nvPicPr>
        <p:blipFill>
          <a:blip r:embed="rId3"/>
          <a:stretch>
            <a:fillRect/>
          </a:stretch>
        </p:blipFill>
        <p:spPr>
          <a:xfrm>
            <a:off x="4944770" y="3190336"/>
            <a:ext cx="2806701" cy="2171701"/>
          </a:xfrm>
          <a:prstGeom prst="rect">
            <a:avLst/>
          </a:prstGeom>
        </p:spPr>
      </p:pic>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p:cNvSpPr>
          <p:nvPr>
            <p:ph type="title"/>
          </p:nvPr>
        </p:nvSpPr>
        <p:spPr>
          <a:prstGeom prst="rect">
            <a:avLst/>
          </a:prstGeom>
        </p:spPr>
        <p:txBody>
          <a:bodyPr/>
          <a:lstStyle/>
          <a:p>
            <a:r>
              <a:rPr lang="en-US" sz="3200" dirty="0">
                <a:solidFill>
                  <a:schemeClr val="accent1"/>
                </a:solidFill>
              </a:rPr>
              <a:t>Example 10: </a:t>
            </a:r>
            <a:r>
              <a:rPr lang="en-US" dirty="0"/>
              <a:t>Graphing Functions with a TI-84 Plus</a:t>
            </a:r>
            <a:r>
              <a:rPr lang="en-US" sz="3200" dirty="0"/>
              <a:t>—Slide 4</a:t>
            </a:r>
            <a:endParaRPr lang="en-US" sz="3200" dirty="0">
              <a:solidFill>
                <a:schemeClr val="accent1"/>
              </a:solidFill>
            </a:endParaRPr>
          </a:p>
        </p:txBody>
      </p:sp>
      <p:sp>
        <p:nvSpPr>
          <p:cNvPr id="37891" name="Rectangle 3"/>
          <p:cNvSpPr>
            <a:spLocks noGrp="1"/>
          </p:cNvSpPr>
          <p:nvPr>
            <p:ph idx="1"/>
          </p:nvPr>
        </p:nvSpPr>
        <p:spPr>
          <a:prstGeom prst="rect">
            <a:avLst/>
          </a:prstGeom>
        </p:spPr>
        <p:txBody>
          <a:bodyPr/>
          <a:lstStyle/>
          <a:p>
            <a:pPr marL="514350" indent="-514350">
              <a:buFont typeface="+mj-lt"/>
              <a:buAutoNum type="alphaLcPeriod" startAt="3"/>
              <a:tabLst>
                <a:tab pos="457200" algn="l"/>
              </a:tabLst>
            </a:pPr>
            <a:r>
              <a:rPr lang="es-ES" i="0" dirty="0">
                <a:solidFill>
                  <a:schemeClr val="tx1"/>
                </a:solidFill>
              </a:rPr>
              <a:t>		      	</a:t>
            </a:r>
            <a:endParaRPr lang="en-US" i="0" dirty="0">
              <a:solidFill>
                <a:srgbClr val="0000FF"/>
              </a:solidFill>
            </a:endParaRPr>
          </a:p>
        </p:txBody>
      </p:sp>
      <p:sp>
        <p:nvSpPr>
          <p:cNvPr id="7" name="Rectangle 6"/>
          <p:cNvSpPr/>
          <p:nvPr/>
        </p:nvSpPr>
        <p:spPr>
          <a:xfrm>
            <a:off x="3808833" y="1295400"/>
            <a:ext cx="1587294" cy="523220"/>
          </a:xfrm>
          <a:prstGeom prst="rect">
            <a:avLst/>
          </a:prstGeom>
        </p:spPr>
        <p:txBody>
          <a:bodyPr wrap="none">
            <a:spAutoFit/>
          </a:bodyPr>
          <a:lstStyle/>
          <a:p>
            <a:r>
              <a:rPr lang="es-ES" sz="2800" i="1" dirty="0">
                <a:solidFill>
                  <a:srgbClr val="0000FF"/>
                </a:solidFill>
              </a:rPr>
              <a:t>y</a:t>
            </a:r>
            <a:r>
              <a:rPr lang="es-ES" sz="2800" dirty="0">
                <a:solidFill>
                  <a:srgbClr val="0000FF"/>
                </a:solidFill>
              </a:rPr>
              <a:t> </a:t>
            </a:r>
            <a:r>
              <a:rPr lang="es-ES" sz="2800" dirty="0">
                <a:solidFill>
                  <a:srgbClr val="0000FF"/>
                </a:solidFill>
                <a:latin typeface="Symbol" pitchFamily="18" charset="2"/>
              </a:rPr>
              <a:t>=</a:t>
            </a:r>
            <a:r>
              <a:rPr lang="es-ES" sz="2800" dirty="0">
                <a:solidFill>
                  <a:srgbClr val="0000FF"/>
                </a:solidFill>
              </a:rPr>
              <a:t> 2</a:t>
            </a:r>
            <a:r>
              <a:rPr lang="es-ES" sz="2800" i="1" dirty="0">
                <a:solidFill>
                  <a:srgbClr val="0000FF"/>
                </a:solidFill>
              </a:rPr>
              <a:t>x</a:t>
            </a:r>
            <a:r>
              <a:rPr lang="es-ES" sz="2800" dirty="0">
                <a:solidFill>
                  <a:srgbClr val="0000FF"/>
                </a:solidFill>
              </a:rPr>
              <a:t> </a:t>
            </a:r>
            <a:r>
              <a:rPr lang="es-ES" sz="2800" dirty="0">
                <a:solidFill>
                  <a:srgbClr val="0000FF"/>
                </a:solidFill>
                <a:latin typeface="Symbol" pitchFamily="18" charset="2"/>
              </a:rPr>
              <a:t>+</a:t>
            </a:r>
            <a:r>
              <a:rPr lang="es-ES" sz="2800" dirty="0">
                <a:solidFill>
                  <a:srgbClr val="0000FF"/>
                </a:solidFill>
              </a:rPr>
              <a:t> 1</a:t>
            </a:r>
            <a:endParaRPr lang="en-US" sz="2800" dirty="0"/>
          </a:p>
        </p:txBody>
      </p:sp>
      <p:sp>
        <p:nvSpPr>
          <p:cNvPr id="8" name="Rectangle 7"/>
          <p:cNvSpPr/>
          <p:nvPr/>
        </p:nvSpPr>
        <p:spPr>
          <a:xfrm>
            <a:off x="6657729" y="1295400"/>
            <a:ext cx="1587294" cy="523220"/>
          </a:xfrm>
          <a:prstGeom prst="rect">
            <a:avLst/>
          </a:prstGeom>
        </p:spPr>
        <p:txBody>
          <a:bodyPr wrap="none">
            <a:spAutoFit/>
          </a:bodyPr>
          <a:lstStyle/>
          <a:p>
            <a:r>
              <a:rPr lang="es-ES" sz="2800" i="1" dirty="0">
                <a:solidFill>
                  <a:srgbClr val="0000FF"/>
                </a:solidFill>
              </a:rPr>
              <a:t>y</a:t>
            </a:r>
            <a:r>
              <a:rPr lang="es-ES" sz="2800" dirty="0">
                <a:solidFill>
                  <a:srgbClr val="0000FF"/>
                </a:solidFill>
              </a:rPr>
              <a:t> </a:t>
            </a:r>
            <a:r>
              <a:rPr lang="es-ES" sz="2800" dirty="0">
                <a:solidFill>
                  <a:srgbClr val="0000FF"/>
                </a:solidFill>
                <a:latin typeface="Symbol" pitchFamily="18" charset="2"/>
              </a:rPr>
              <a:t>=</a:t>
            </a:r>
            <a:r>
              <a:rPr lang="es-ES" sz="2800" dirty="0">
                <a:solidFill>
                  <a:srgbClr val="0000FF"/>
                </a:solidFill>
              </a:rPr>
              <a:t> 2</a:t>
            </a:r>
            <a:r>
              <a:rPr lang="es-ES" sz="2800" i="1" dirty="0">
                <a:solidFill>
                  <a:srgbClr val="0000FF"/>
                </a:solidFill>
              </a:rPr>
              <a:t>x</a:t>
            </a:r>
            <a:r>
              <a:rPr lang="es-ES" sz="2800" dirty="0">
                <a:solidFill>
                  <a:srgbClr val="0000FF"/>
                </a:solidFill>
              </a:rPr>
              <a:t> </a:t>
            </a:r>
            <a:r>
              <a:rPr lang="es-ES" sz="2800" dirty="0">
                <a:solidFill>
                  <a:srgbClr val="0000FF"/>
                </a:solidFill>
                <a:latin typeface="Symbol" pitchFamily="18" charset="2"/>
              </a:rPr>
              <a:t>+</a:t>
            </a:r>
            <a:r>
              <a:rPr lang="es-ES" sz="2800" dirty="0">
                <a:solidFill>
                  <a:srgbClr val="0000FF"/>
                </a:solidFill>
              </a:rPr>
              <a:t> 3</a:t>
            </a:r>
            <a:endParaRPr lang="en-US" sz="2800" dirty="0"/>
          </a:p>
        </p:txBody>
      </p:sp>
      <p:sp>
        <p:nvSpPr>
          <p:cNvPr id="9" name="Rectangle 8"/>
          <p:cNvSpPr/>
          <p:nvPr/>
        </p:nvSpPr>
        <p:spPr>
          <a:xfrm>
            <a:off x="913233" y="1295400"/>
            <a:ext cx="1587294" cy="523220"/>
          </a:xfrm>
          <a:prstGeom prst="rect">
            <a:avLst/>
          </a:prstGeom>
        </p:spPr>
        <p:txBody>
          <a:bodyPr wrap="none">
            <a:spAutoFit/>
          </a:bodyPr>
          <a:lstStyle/>
          <a:p>
            <a:r>
              <a:rPr lang="es-ES" sz="2800" i="1" dirty="0">
                <a:solidFill>
                  <a:srgbClr val="0000FF"/>
                </a:solidFill>
              </a:rPr>
              <a:t>y</a:t>
            </a:r>
            <a:r>
              <a:rPr lang="es-ES" sz="2800" dirty="0">
                <a:solidFill>
                  <a:srgbClr val="0000FF"/>
                </a:solidFill>
              </a:rPr>
              <a:t> </a:t>
            </a:r>
            <a:r>
              <a:rPr lang="es-ES" sz="2800" dirty="0">
                <a:solidFill>
                  <a:srgbClr val="0000FF"/>
                </a:solidFill>
                <a:latin typeface="Symbol" pitchFamily="18" charset="2"/>
              </a:rPr>
              <a:t>=</a:t>
            </a:r>
            <a:r>
              <a:rPr lang="es-ES" sz="2800" dirty="0">
                <a:solidFill>
                  <a:srgbClr val="0000FF"/>
                </a:solidFill>
              </a:rPr>
              <a:t> 2</a:t>
            </a:r>
            <a:r>
              <a:rPr lang="es-ES" sz="2800" i="1" dirty="0">
                <a:solidFill>
                  <a:srgbClr val="0000FF"/>
                </a:solidFill>
              </a:rPr>
              <a:t>x</a:t>
            </a:r>
            <a:r>
              <a:rPr lang="es-ES" sz="2800" dirty="0">
                <a:solidFill>
                  <a:srgbClr val="0000FF"/>
                </a:solidFill>
              </a:rPr>
              <a:t> </a:t>
            </a:r>
            <a:r>
              <a:rPr lang="es-ES" sz="2800" dirty="0">
                <a:solidFill>
                  <a:srgbClr val="0000FF"/>
                </a:solidFill>
                <a:latin typeface="Symbol" pitchFamily="18" charset="2"/>
              </a:rPr>
              <a:t>-</a:t>
            </a:r>
            <a:r>
              <a:rPr lang="es-ES" sz="2800" dirty="0">
                <a:solidFill>
                  <a:srgbClr val="0000FF"/>
                </a:solidFill>
              </a:rPr>
              <a:t> 1</a:t>
            </a:r>
            <a:endParaRPr lang="en-US" sz="2800" dirty="0"/>
          </a:p>
        </p:txBody>
      </p:sp>
      <p:pic>
        <p:nvPicPr>
          <p:cNvPr id="2" name="Picture 1">
            <a:extLst>
              <a:ext uri="{FF2B5EF4-FFF2-40B4-BE49-F238E27FC236}">
                <a16:creationId xmlns:a16="http://schemas.microsoft.com/office/drawing/2014/main" id="{F0A983EA-A069-A5F4-0624-6E81AF9FF9E8}"/>
              </a:ext>
            </a:extLst>
          </p:cNvPr>
          <p:cNvPicPr>
            <a:picLocks noChangeAspect="1"/>
          </p:cNvPicPr>
          <p:nvPr/>
        </p:nvPicPr>
        <p:blipFill>
          <a:blip r:embed="rId2"/>
          <a:stretch>
            <a:fillRect/>
          </a:stretch>
        </p:blipFill>
        <p:spPr>
          <a:xfrm>
            <a:off x="614959" y="2034568"/>
            <a:ext cx="2671834" cy="2068711"/>
          </a:xfrm>
          <a:prstGeom prst="rect">
            <a:avLst/>
          </a:prstGeom>
        </p:spPr>
      </p:pic>
      <p:pic>
        <p:nvPicPr>
          <p:cNvPr id="4" name="Picture 3">
            <a:extLst>
              <a:ext uri="{FF2B5EF4-FFF2-40B4-BE49-F238E27FC236}">
                <a16:creationId xmlns:a16="http://schemas.microsoft.com/office/drawing/2014/main" id="{1E3D70A3-A068-7679-80E7-6AD0EF8CA297}"/>
              </a:ext>
            </a:extLst>
          </p:cNvPr>
          <p:cNvPicPr>
            <a:picLocks noChangeAspect="1"/>
          </p:cNvPicPr>
          <p:nvPr/>
        </p:nvPicPr>
        <p:blipFill>
          <a:blip r:embed="rId3"/>
          <a:stretch>
            <a:fillRect/>
          </a:stretch>
        </p:blipFill>
        <p:spPr>
          <a:xfrm>
            <a:off x="3314110" y="2040319"/>
            <a:ext cx="2678950" cy="2068711"/>
          </a:xfrm>
          <a:prstGeom prst="rect">
            <a:avLst/>
          </a:prstGeom>
        </p:spPr>
      </p:pic>
      <p:pic>
        <p:nvPicPr>
          <p:cNvPr id="5" name="Picture 4">
            <a:extLst>
              <a:ext uri="{FF2B5EF4-FFF2-40B4-BE49-F238E27FC236}">
                <a16:creationId xmlns:a16="http://schemas.microsoft.com/office/drawing/2014/main" id="{36E86DEA-F14A-D24B-B32C-09AD57BFC768}"/>
              </a:ext>
            </a:extLst>
          </p:cNvPr>
          <p:cNvPicPr>
            <a:picLocks noChangeAspect="1"/>
          </p:cNvPicPr>
          <p:nvPr/>
        </p:nvPicPr>
        <p:blipFill>
          <a:blip r:embed="rId4"/>
          <a:stretch>
            <a:fillRect/>
          </a:stretch>
        </p:blipFill>
        <p:spPr>
          <a:xfrm>
            <a:off x="6078332" y="2023066"/>
            <a:ext cx="2710188" cy="2101779"/>
          </a:xfrm>
          <a:prstGeom prst="rect">
            <a:avLst/>
          </a:prstGeom>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051" name="Object 3"/>
          <p:cNvGraphicFramePr>
            <a:graphicFrameLocks noChangeAspect="1"/>
          </p:cNvGraphicFramePr>
          <p:nvPr>
            <p:extLst>
              <p:ext uri="{D42A27DB-BD31-4B8C-83A1-F6EECF244321}">
                <p14:modId xmlns:p14="http://schemas.microsoft.com/office/powerpoint/2010/main" val="1196693419"/>
              </p:ext>
            </p:extLst>
          </p:nvPr>
        </p:nvGraphicFramePr>
        <p:xfrm>
          <a:off x="1066800" y="2544455"/>
          <a:ext cx="6324600" cy="596900"/>
        </p:xfrm>
        <a:graphic>
          <a:graphicData uri="http://schemas.openxmlformats.org/presentationml/2006/ole">
            <mc:AlternateContent xmlns:mc="http://schemas.openxmlformats.org/markup-compatibility/2006">
              <mc:Choice xmlns:v="urn:schemas-microsoft-com:vml" Requires="v">
                <p:oleObj name="Equation" r:id="rId2" imgW="6308280" imgH="585000" progId="Equation.DSMT4">
                  <p:embed/>
                </p:oleObj>
              </mc:Choice>
              <mc:Fallback>
                <p:oleObj name="Equation" r:id="rId2" imgW="6308280" imgH="585000" progId="Equation.DSMT4">
                  <p:embed/>
                  <p:pic>
                    <p:nvPicPr>
                      <p:cNvPr id="2051" name="Object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66800" y="2544455"/>
                        <a:ext cx="6324600" cy="596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2052" name="Object 4"/>
          <p:cNvGraphicFramePr>
            <a:graphicFrameLocks noChangeAspect="1"/>
          </p:cNvGraphicFramePr>
          <p:nvPr>
            <p:extLst>
              <p:ext uri="{D42A27DB-BD31-4B8C-83A1-F6EECF244321}">
                <p14:modId xmlns:p14="http://schemas.microsoft.com/office/powerpoint/2010/main" val="3183360314"/>
              </p:ext>
            </p:extLst>
          </p:nvPr>
        </p:nvGraphicFramePr>
        <p:xfrm>
          <a:off x="1066800" y="3365500"/>
          <a:ext cx="6654800" cy="596900"/>
        </p:xfrm>
        <a:graphic>
          <a:graphicData uri="http://schemas.openxmlformats.org/presentationml/2006/ole">
            <mc:AlternateContent xmlns:mc="http://schemas.openxmlformats.org/markup-compatibility/2006">
              <mc:Choice xmlns:v="urn:schemas-microsoft-com:vml" Requires="v">
                <p:oleObj name="Equation" r:id="rId4" imgW="6646680" imgH="585000" progId="Equation.DSMT4">
                  <p:embed/>
                </p:oleObj>
              </mc:Choice>
              <mc:Fallback>
                <p:oleObj name="Equation" r:id="rId4" imgW="6646680" imgH="585000" progId="Equation.DSMT4">
                  <p:embed/>
                  <p:pic>
                    <p:nvPicPr>
                      <p:cNvPr id="2052" name="Object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066800" y="3365500"/>
                        <a:ext cx="6654800" cy="596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sp>
        <p:nvSpPr>
          <p:cNvPr id="7" name="Rectangle 2">
            <a:extLst>
              <a:ext uri="{FF2B5EF4-FFF2-40B4-BE49-F238E27FC236}">
                <a16:creationId xmlns:a16="http://schemas.microsoft.com/office/drawing/2014/main" id="{17778E18-7FA2-3541-07E8-EC2D2211CC91}"/>
              </a:ext>
            </a:extLst>
          </p:cNvPr>
          <p:cNvSpPr>
            <a:spLocks noGrp="1"/>
          </p:cNvSpPr>
          <p:nvPr>
            <p:ph type="title"/>
          </p:nvPr>
        </p:nvSpPr>
        <p:spPr>
          <a:xfrm>
            <a:off x="457200" y="182880"/>
            <a:ext cx="8229600" cy="914400"/>
          </a:xfrm>
          <a:prstGeom prst="rect">
            <a:avLst/>
          </a:prstGeom>
        </p:spPr>
        <p:txBody>
          <a:bodyPr>
            <a:normAutofit/>
          </a:bodyPr>
          <a:lstStyle/>
          <a:p>
            <a:r>
              <a:rPr lang="en-US" sz="3000" dirty="0">
                <a:solidFill>
                  <a:schemeClr val="accent1"/>
                </a:solidFill>
              </a:rPr>
              <a:t>Example 1: Finding the Domain and Range of a Relation</a:t>
            </a:r>
            <a:r>
              <a:rPr lang="en-US" sz="3000" dirty="0"/>
              <a:t>—Slide 2</a:t>
            </a:r>
            <a:endParaRPr lang="en-US" sz="3000" dirty="0">
              <a:solidFill>
                <a:schemeClr val="accent1"/>
              </a:solidFill>
            </a:endParaRPr>
          </a:p>
        </p:txBody>
      </p:sp>
      <p:sp>
        <p:nvSpPr>
          <p:cNvPr id="3" name="Rectangle 2">
            <a:extLst>
              <a:ext uri="{FF2B5EF4-FFF2-40B4-BE49-F238E27FC236}">
                <a16:creationId xmlns:a16="http://schemas.microsoft.com/office/drawing/2014/main" id="{000FE129-CCD0-0BAE-B88C-7BDE9E5BD07B}"/>
              </a:ext>
            </a:extLst>
          </p:cNvPr>
          <p:cNvSpPr/>
          <p:nvPr/>
        </p:nvSpPr>
        <p:spPr>
          <a:xfrm>
            <a:off x="460786" y="1295400"/>
            <a:ext cx="5029200" cy="523220"/>
          </a:xfrm>
          <a:prstGeom prst="rect">
            <a:avLst/>
          </a:prstGeom>
        </p:spPr>
        <p:txBody>
          <a:bodyPr wrap="square">
            <a:spAutoFit/>
          </a:bodyPr>
          <a:lstStyle/>
          <a:p>
            <a:pPr marL="514350" indent="-514350">
              <a:spcBef>
                <a:spcPct val="20000"/>
              </a:spcBef>
              <a:buFont typeface="+mj-lt"/>
              <a:buAutoNum type="alphaLcPeriod" startAt="2"/>
              <a:tabLst>
                <a:tab pos="520700" algn="l"/>
              </a:tabLst>
              <a:defRPr/>
            </a:pPr>
            <a:r>
              <a:rPr lang="en-US" sz="2800" dirty="0"/>
              <a:t> </a:t>
            </a:r>
            <a:r>
              <a:rPr lang="en-US" sz="2800" i="1" dirty="0">
                <a:solidFill>
                  <a:srgbClr val="0000FF"/>
                </a:solidFill>
              </a:rPr>
              <a:t>f</a:t>
            </a:r>
            <a:r>
              <a:rPr lang="en-US" sz="2800" dirty="0">
                <a:solidFill>
                  <a:srgbClr val="0000FF"/>
                </a:solidFill>
              </a:rPr>
              <a:t> = {(</a:t>
            </a:r>
            <a:r>
              <a:rPr lang="en-US" sz="2800" dirty="0">
                <a:solidFill>
                  <a:srgbClr val="9900FF"/>
                </a:solidFill>
                <a:latin typeface="Symbol" pitchFamily="18" charset="2"/>
              </a:rPr>
              <a:t>-</a:t>
            </a:r>
            <a:r>
              <a:rPr lang="en-US" sz="2800" dirty="0">
                <a:solidFill>
                  <a:srgbClr val="9900FF"/>
                </a:solidFill>
              </a:rPr>
              <a:t>1</a:t>
            </a:r>
            <a:r>
              <a:rPr lang="en-US" sz="2800" dirty="0">
                <a:solidFill>
                  <a:srgbClr val="0000FF"/>
                </a:solidFill>
              </a:rPr>
              <a:t>, </a:t>
            </a:r>
            <a:r>
              <a:rPr lang="en-US" sz="2800" dirty="0">
                <a:solidFill>
                  <a:srgbClr val="00B050"/>
                </a:solidFill>
              </a:rPr>
              <a:t>1</a:t>
            </a:r>
            <a:r>
              <a:rPr lang="en-US" sz="2800" dirty="0">
                <a:solidFill>
                  <a:srgbClr val="0000FF"/>
                </a:solidFill>
              </a:rPr>
              <a:t>), (</a:t>
            </a:r>
            <a:r>
              <a:rPr lang="en-US" sz="2800" dirty="0">
                <a:solidFill>
                  <a:srgbClr val="9900FF"/>
                </a:solidFill>
              </a:rPr>
              <a:t>1</a:t>
            </a:r>
            <a:r>
              <a:rPr lang="en-US" sz="2800" dirty="0">
                <a:solidFill>
                  <a:srgbClr val="0000FF"/>
                </a:solidFill>
              </a:rPr>
              <a:t>, </a:t>
            </a:r>
            <a:r>
              <a:rPr lang="en-US" sz="2800" dirty="0">
                <a:solidFill>
                  <a:srgbClr val="00B050"/>
                </a:solidFill>
              </a:rPr>
              <a:t>5</a:t>
            </a:r>
            <a:r>
              <a:rPr lang="en-US" sz="2800" dirty="0">
                <a:solidFill>
                  <a:srgbClr val="0000FF"/>
                </a:solidFill>
              </a:rPr>
              <a:t>), (</a:t>
            </a:r>
            <a:r>
              <a:rPr lang="en-US" sz="2800" dirty="0">
                <a:solidFill>
                  <a:srgbClr val="9900FF"/>
                </a:solidFill>
              </a:rPr>
              <a:t>0</a:t>
            </a:r>
            <a:r>
              <a:rPr lang="en-US" sz="2800" dirty="0">
                <a:solidFill>
                  <a:srgbClr val="0000FF"/>
                </a:solidFill>
              </a:rPr>
              <a:t>, </a:t>
            </a:r>
            <a:r>
              <a:rPr lang="en-US" sz="2800" dirty="0">
                <a:solidFill>
                  <a:srgbClr val="00B050"/>
                </a:solidFill>
              </a:rPr>
              <a:t>3</a:t>
            </a:r>
            <a:r>
              <a:rPr lang="en-US" sz="2800" dirty="0">
                <a:solidFill>
                  <a:srgbClr val="0000FF"/>
                </a:solidFill>
              </a:rPr>
              <a:t>)}</a:t>
            </a:r>
          </a:p>
        </p:txBody>
      </p:sp>
      <p:sp>
        <p:nvSpPr>
          <p:cNvPr id="4" name="TextBox 3">
            <a:extLst>
              <a:ext uri="{FF2B5EF4-FFF2-40B4-BE49-F238E27FC236}">
                <a16:creationId xmlns:a16="http://schemas.microsoft.com/office/drawing/2014/main" id="{F379FCCC-6C5C-0714-8213-72B3D788988D}"/>
              </a:ext>
            </a:extLst>
          </p:cNvPr>
          <p:cNvSpPr txBox="1"/>
          <p:nvPr/>
        </p:nvSpPr>
        <p:spPr>
          <a:xfrm>
            <a:off x="457200" y="1915180"/>
            <a:ext cx="1447800" cy="523220"/>
          </a:xfrm>
          <a:prstGeom prst="rect">
            <a:avLst/>
          </a:prstGeom>
          <a:noFill/>
        </p:spPr>
        <p:txBody>
          <a:bodyPr wrap="square">
            <a:spAutoFit/>
          </a:bodyPr>
          <a:lstStyle/>
          <a:p>
            <a:pPr lvl="0">
              <a:spcBef>
                <a:spcPct val="20000"/>
              </a:spcBef>
              <a:tabLst>
                <a:tab pos="520700" algn="l"/>
              </a:tabLst>
              <a:defRPr/>
            </a:pPr>
            <a:r>
              <a:rPr kumimoji="0" lang="en-US" sz="2800" b="1" i="0" u="none" strike="noStrike" kern="1200" cap="none" spc="0" normalizeH="0" baseline="0" noProof="0" dirty="0">
                <a:ln>
                  <a:noFill/>
                </a:ln>
                <a:solidFill>
                  <a:schemeClr val="tx1"/>
                </a:solidFill>
                <a:effectLst/>
                <a:uLnTx/>
                <a:uFillTx/>
                <a:latin typeface="+mn-lt"/>
                <a:ea typeface="+mn-ea"/>
                <a:cs typeface="+mn-cs"/>
              </a:rPr>
              <a:t>Solution</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p:cNvSpPr>
          <p:nvPr>
            <p:ph type="title"/>
          </p:nvPr>
        </p:nvSpPr>
        <p:spPr>
          <a:prstGeom prst="rect">
            <a:avLst/>
          </a:prstGeom>
        </p:spPr>
        <p:txBody>
          <a:bodyPr/>
          <a:lstStyle/>
          <a:p>
            <a:r>
              <a:rPr lang="en-US" sz="3200" dirty="0">
                <a:solidFill>
                  <a:schemeClr val="accent1"/>
                </a:solidFill>
              </a:rPr>
              <a:t>Example 2: </a:t>
            </a:r>
            <a:r>
              <a:rPr lang="en-US" dirty="0"/>
              <a:t>Reading Domain and Range from the Graph of a Relation</a:t>
            </a:r>
            <a:r>
              <a:rPr lang="en-US" sz="3200" dirty="0"/>
              <a:t>—Slide 1</a:t>
            </a:r>
            <a:endParaRPr lang="en-US" sz="3200" dirty="0">
              <a:solidFill>
                <a:schemeClr val="accent1"/>
              </a:solidFill>
            </a:endParaRPr>
          </a:p>
        </p:txBody>
      </p:sp>
      <p:sp>
        <p:nvSpPr>
          <p:cNvPr id="10243" name="Rectangle 3"/>
          <p:cNvSpPr>
            <a:spLocks noGrp="1"/>
          </p:cNvSpPr>
          <p:nvPr>
            <p:ph idx="1"/>
          </p:nvPr>
        </p:nvSpPr>
        <p:spPr>
          <a:xfrm>
            <a:off x="457200" y="1219200"/>
            <a:ext cx="8229600" cy="1988237"/>
          </a:xfrm>
          <a:prstGeom prst="rect">
            <a:avLst/>
          </a:prstGeom>
        </p:spPr>
        <p:txBody>
          <a:bodyPr>
            <a:spAutoFit/>
          </a:bodyPr>
          <a:lstStyle/>
          <a:p>
            <a:pPr marL="0" indent="0" defTabSz="457200">
              <a:buFont typeface="Courier New" pitchFamily="49" charset="0"/>
              <a:buNone/>
            </a:pPr>
            <a:r>
              <a:rPr lang="en-US" i="0" dirty="0">
                <a:solidFill>
                  <a:schemeClr val="tx1"/>
                </a:solidFill>
              </a:rPr>
              <a:t>Identify the domain and range from the graph of each relation.</a:t>
            </a:r>
          </a:p>
          <a:p>
            <a:pPr marL="514350" indent="-514350" defTabSz="457200">
              <a:buFont typeface="+mj-lt"/>
              <a:buAutoNum type="alphaLcPeriod"/>
            </a:pPr>
            <a:r>
              <a:rPr lang="en-US" i="0" dirty="0">
                <a:solidFill>
                  <a:schemeClr val="tx1"/>
                </a:solidFill>
              </a:rPr>
              <a:t> </a:t>
            </a:r>
          </a:p>
          <a:p>
            <a:pPr marL="0" indent="0" defTabSz="457200">
              <a:buFont typeface="Courier New" pitchFamily="49" charset="0"/>
              <a:buNone/>
            </a:pPr>
            <a:endParaRPr lang="en-US" dirty="0">
              <a:solidFill>
                <a:schemeClr val="tx1"/>
              </a:solidFill>
            </a:endParaRPr>
          </a:p>
        </p:txBody>
      </p:sp>
      <p:sp>
        <p:nvSpPr>
          <p:cNvPr id="6" name="Rectangle 5"/>
          <p:cNvSpPr/>
          <p:nvPr/>
        </p:nvSpPr>
        <p:spPr>
          <a:xfrm>
            <a:off x="3766208" y="2140666"/>
            <a:ext cx="5029200" cy="1815882"/>
          </a:xfrm>
          <a:prstGeom prst="rect">
            <a:avLst/>
          </a:prstGeom>
        </p:spPr>
        <p:txBody>
          <a:bodyPr>
            <a:spAutoFit/>
          </a:bodyPr>
          <a:lstStyle/>
          <a:p>
            <a:pPr marL="457200" indent="-457200" defTabSz="457200"/>
            <a:r>
              <a:rPr lang="en-US" sz="2800" b="1" dirty="0"/>
              <a:t>	</a:t>
            </a:r>
            <a:r>
              <a:rPr lang="en-US" sz="2800" dirty="0"/>
              <a:t>The domain consists of the set of </a:t>
            </a:r>
            <a:r>
              <a:rPr lang="en-US" sz="2800" i="1" dirty="0"/>
              <a:t>x</a:t>
            </a:r>
            <a:r>
              <a:rPr lang="en-US" sz="2800" dirty="0"/>
              <a:t>-values for all points on the graph. In this case, the domain is the interval </a:t>
            </a:r>
            <a:r>
              <a:rPr lang="en-US" sz="2800" dirty="0">
                <a:solidFill>
                  <a:srgbClr val="FF0000"/>
                </a:solidFill>
              </a:rPr>
              <a:t>[</a:t>
            </a:r>
            <a:r>
              <a:rPr lang="en-US" sz="2800" dirty="0">
                <a:solidFill>
                  <a:srgbClr val="FF0000"/>
                </a:solidFill>
                <a:latin typeface="Symbol" pitchFamily="18" charset="2"/>
              </a:rPr>
              <a:t>-</a:t>
            </a:r>
            <a:r>
              <a:rPr lang="en-US" sz="2800" dirty="0">
                <a:solidFill>
                  <a:srgbClr val="FF0000"/>
                </a:solidFill>
              </a:rPr>
              <a:t>1, 3]</a:t>
            </a:r>
            <a:r>
              <a:rPr lang="en-US" sz="2800" dirty="0"/>
              <a:t>. </a:t>
            </a:r>
          </a:p>
        </p:txBody>
      </p:sp>
      <p:pic>
        <p:nvPicPr>
          <p:cNvPr id="14337" name="Picture 1"/>
          <p:cNvPicPr>
            <a:picLocks noChangeAspect="1" noChangeArrowheads="1"/>
          </p:cNvPicPr>
          <p:nvPr/>
        </p:nvPicPr>
        <p:blipFill>
          <a:blip r:embed="rId2" cstate="print"/>
          <a:srcRect/>
          <a:stretch>
            <a:fillRect/>
          </a:stretch>
        </p:blipFill>
        <p:spPr bwMode="auto">
          <a:xfrm>
            <a:off x="829112" y="2286000"/>
            <a:ext cx="3310128" cy="3302656"/>
          </a:xfrm>
          <a:prstGeom prst="rect">
            <a:avLst/>
          </a:prstGeom>
          <a:noFill/>
          <a:ln w="9525">
            <a:noFill/>
            <a:miter lim="800000"/>
            <a:headEnd/>
            <a:tailEnd/>
          </a:ln>
        </p:spPr>
      </p:pic>
      <p:sp>
        <p:nvSpPr>
          <p:cNvPr id="2" name="Rectangle 1">
            <a:extLst>
              <a:ext uri="{FF2B5EF4-FFF2-40B4-BE49-F238E27FC236}">
                <a16:creationId xmlns:a16="http://schemas.microsoft.com/office/drawing/2014/main" id="{D9FC0B72-D223-4676-90EC-E3D7B6DA0F89}"/>
              </a:ext>
            </a:extLst>
          </p:cNvPr>
          <p:cNvSpPr/>
          <p:nvPr/>
        </p:nvSpPr>
        <p:spPr>
          <a:xfrm>
            <a:off x="4223408" y="3918896"/>
            <a:ext cx="4572000" cy="1815882"/>
          </a:xfrm>
          <a:prstGeom prst="rect">
            <a:avLst/>
          </a:prstGeom>
        </p:spPr>
        <p:txBody>
          <a:bodyPr>
            <a:spAutoFit/>
          </a:bodyPr>
          <a:lstStyle/>
          <a:p>
            <a:r>
              <a:rPr lang="en-US" sz="2800" dirty="0"/>
              <a:t>The range consists of the set of </a:t>
            </a:r>
            <a:r>
              <a:rPr lang="en-US" sz="2800" i="1" dirty="0"/>
              <a:t>y</a:t>
            </a:r>
            <a:r>
              <a:rPr lang="en-US" sz="2800" dirty="0"/>
              <a:t>-values for all points on the graph. In this case, the range is the interval </a:t>
            </a:r>
            <a:r>
              <a:rPr lang="en-US" sz="2800" dirty="0">
                <a:solidFill>
                  <a:srgbClr val="FF0000"/>
                </a:solidFill>
              </a:rPr>
              <a:t>[0, 6]</a:t>
            </a:r>
            <a:r>
              <a:rPr lang="en-US" sz="2800" dirty="0"/>
              <a:t>.</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p:cNvSpPr>
          <p:nvPr>
            <p:ph type="title"/>
          </p:nvPr>
        </p:nvSpPr>
        <p:spPr>
          <a:prstGeom prst="rect">
            <a:avLst/>
          </a:prstGeom>
        </p:spPr>
        <p:txBody>
          <a:bodyPr/>
          <a:lstStyle/>
          <a:p>
            <a:r>
              <a:rPr lang="en-US" sz="3200" dirty="0">
                <a:solidFill>
                  <a:schemeClr val="accent1"/>
                </a:solidFill>
              </a:rPr>
              <a:t>Example 2: </a:t>
            </a:r>
            <a:r>
              <a:rPr lang="en-US" dirty="0"/>
              <a:t>Reading Domain and Range from the Graph of a Relation</a:t>
            </a:r>
            <a:r>
              <a:rPr lang="en-US" sz="3200" dirty="0"/>
              <a:t>—Slide 2</a:t>
            </a:r>
            <a:endParaRPr lang="en-US" sz="3200" dirty="0">
              <a:solidFill>
                <a:schemeClr val="accent1"/>
              </a:solidFill>
            </a:endParaRPr>
          </a:p>
        </p:txBody>
      </p:sp>
      <p:sp>
        <p:nvSpPr>
          <p:cNvPr id="11267" name="Rectangle 3"/>
          <p:cNvSpPr>
            <a:spLocks noGrp="1"/>
          </p:cNvSpPr>
          <p:nvPr>
            <p:ph idx="1"/>
          </p:nvPr>
        </p:nvSpPr>
        <p:spPr>
          <a:xfrm>
            <a:off x="457200" y="1280160"/>
            <a:ext cx="838200" cy="548640"/>
          </a:xfrm>
          <a:prstGeom prst="rect">
            <a:avLst/>
          </a:prstGeom>
        </p:spPr>
        <p:txBody>
          <a:bodyPr>
            <a:normAutofit/>
          </a:bodyPr>
          <a:lstStyle/>
          <a:p>
            <a:pPr marL="514350" indent="-514350" defTabSz="457200">
              <a:spcBef>
                <a:spcPct val="0"/>
              </a:spcBef>
              <a:buFont typeface="+mj-lt"/>
              <a:buAutoNum type="alphaLcPeriod" startAt="2"/>
            </a:pPr>
            <a:r>
              <a:rPr lang="en-US" dirty="0"/>
              <a:t> </a:t>
            </a:r>
          </a:p>
        </p:txBody>
      </p:sp>
      <p:sp>
        <p:nvSpPr>
          <p:cNvPr id="6" name="Rectangle 3"/>
          <p:cNvSpPr txBox="1">
            <a:spLocks/>
          </p:cNvSpPr>
          <p:nvPr/>
        </p:nvSpPr>
        <p:spPr>
          <a:xfrm>
            <a:off x="3810000" y="1280160"/>
            <a:ext cx="4937760" cy="2225040"/>
          </a:xfrm>
          <a:prstGeom prst="rect">
            <a:avLst/>
          </a:prstGeom>
        </p:spPr>
        <p:txBody>
          <a:bodyPr>
            <a:normAutofit/>
          </a:bodyPr>
          <a:lstStyle>
            <a:lvl1pPr marL="0" indent="0" algn="l" defTabSz="914400" rtl="0" eaLnBrk="1" latinLnBrk="0" hangingPunct="1">
              <a:spcBef>
                <a:spcPct val="20000"/>
              </a:spcBef>
              <a:buFontTx/>
              <a:buNone/>
              <a:defRPr sz="2800" b="0" i="0" kern="1200" baseline="0">
                <a:solidFill>
                  <a:srgbClr val="366092"/>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457200" indent="-457200" defTabSz="457200">
              <a:spcBef>
                <a:spcPct val="0"/>
              </a:spcBef>
            </a:pPr>
            <a:r>
              <a:rPr lang="en-US" b="1" dirty="0">
                <a:solidFill>
                  <a:schemeClr val="tx1"/>
                </a:solidFill>
              </a:rPr>
              <a:t>	</a:t>
            </a:r>
            <a:r>
              <a:rPr lang="en-US" dirty="0">
                <a:solidFill>
                  <a:schemeClr val="tx1"/>
                </a:solidFill>
              </a:rPr>
              <a:t>There is no restriction on the </a:t>
            </a:r>
            <a:r>
              <a:rPr lang="en-US" i="1" dirty="0">
                <a:solidFill>
                  <a:schemeClr val="tx1"/>
                </a:solidFill>
              </a:rPr>
              <a:t>x</a:t>
            </a:r>
            <a:r>
              <a:rPr lang="en-US" dirty="0">
                <a:solidFill>
                  <a:schemeClr val="tx1"/>
                </a:solidFill>
              </a:rPr>
              <a:t>-values which means that for every real number there is a point on the graph with that number as its </a:t>
            </a:r>
            <a:r>
              <a:rPr lang="en-US" i="1" dirty="0">
                <a:solidFill>
                  <a:schemeClr val="tx1"/>
                </a:solidFill>
              </a:rPr>
              <a:t>x</a:t>
            </a:r>
            <a:r>
              <a:rPr lang="en-US" dirty="0">
                <a:solidFill>
                  <a:schemeClr val="tx1"/>
                </a:solidFill>
              </a:rPr>
              <a:t>-value.  </a:t>
            </a:r>
            <a:endParaRPr lang="en-US" dirty="0"/>
          </a:p>
        </p:txBody>
      </p:sp>
      <p:pic>
        <p:nvPicPr>
          <p:cNvPr id="13313" name="Picture 1"/>
          <p:cNvPicPr>
            <a:picLocks noChangeAspect="1" noChangeArrowheads="1"/>
          </p:cNvPicPr>
          <p:nvPr/>
        </p:nvPicPr>
        <p:blipFill>
          <a:blip r:embed="rId2" cstate="print"/>
          <a:srcRect/>
          <a:stretch>
            <a:fillRect/>
          </a:stretch>
        </p:blipFill>
        <p:spPr bwMode="auto">
          <a:xfrm>
            <a:off x="863367" y="1295400"/>
            <a:ext cx="3246120" cy="3253548"/>
          </a:xfrm>
          <a:prstGeom prst="rect">
            <a:avLst/>
          </a:prstGeom>
          <a:noFill/>
          <a:ln w="9525">
            <a:noFill/>
            <a:miter lim="800000"/>
            <a:headEnd/>
            <a:tailEnd/>
          </a:ln>
        </p:spPr>
      </p:pic>
      <mc:AlternateContent xmlns:mc="http://schemas.openxmlformats.org/markup-compatibility/2006" xmlns:a14="http://schemas.microsoft.com/office/drawing/2010/main">
        <mc:Choice Requires="a14">
          <p:sp>
            <p:nvSpPr>
              <p:cNvPr id="2" name="Rectangle 1">
                <a:extLst>
                  <a:ext uri="{FF2B5EF4-FFF2-40B4-BE49-F238E27FC236}">
                    <a16:creationId xmlns:a16="http://schemas.microsoft.com/office/drawing/2014/main" id="{17A32A7C-DA25-4259-9A72-665C81984B8F}"/>
                  </a:ext>
                </a:extLst>
              </p:cNvPr>
              <p:cNvSpPr/>
              <p:nvPr/>
            </p:nvSpPr>
            <p:spPr>
              <a:xfrm>
                <a:off x="4206240" y="3550020"/>
                <a:ext cx="4572000" cy="954107"/>
              </a:xfrm>
              <a:prstGeom prst="rect">
                <a:avLst/>
              </a:prstGeom>
            </p:spPr>
            <p:txBody>
              <a:bodyPr>
                <a:spAutoFit/>
              </a:bodyPr>
              <a:lstStyle/>
              <a:p>
                <a:r>
                  <a:rPr lang="en-US" sz="2800" dirty="0"/>
                  <a:t>Thus, the domain is the set of all real numbers: </a:t>
                </a:r>
                <a14:m>
                  <m:oMath xmlns:m="http://schemas.openxmlformats.org/officeDocument/2006/math">
                    <m:d>
                      <m:dPr>
                        <m:ctrlPr>
                          <a:rPr lang="en-US" sz="2800" i="1" smtClean="0">
                            <a:solidFill>
                              <a:srgbClr val="FF0000"/>
                            </a:solidFill>
                            <a:latin typeface="Cambria Math" panose="02040503050406030204" pitchFamily="18" charset="0"/>
                          </a:rPr>
                        </m:ctrlPr>
                      </m:dPr>
                      <m:e>
                        <m:r>
                          <a:rPr lang="en-US" sz="2800" b="0" i="1" smtClean="0">
                            <a:solidFill>
                              <a:srgbClr val="FF0000"/>
                            </a:solidFill>
                            <a:latin typeface="Cambria Math" panose="02040503050406030204" pitchFamily="18" charset="0"/>
                          </a:rPr>
                          <m:t>−</m:t>
                        </m:r>
                        <m:r>
                          <a:rPr lang="en-US" sz="2800" b="0" i="1" smtClean="0">
                            <a:solidFill>
                              <a:srgbClr val="FF0000"/>
                            </a:solidFill>
                            <a:latin typeface="Cambria Math" panose="02040503050406030204" pitchFamily="18" charset="0"/>
                            <a:ea typeface="Cambria Math" panose="02040503050406030204" pitchFamily="18" charset="0"/>
                          </a:rPr>
                          <m:t>∞,∞</m:t>
                        </m:r>
                      </m:e>
                    </m:d>
                  </m:oMath>
                </a14:m>
                <a:r>
                  <a:rPr lang="en-US" sz="2800" dirty="0"/>
                  <a:t>.</a:t>
                </a:r>
                <a:r>
                  <a:rPr lang="en-US" sz="2800" dirty="0">
                    <a:solidFill>
                      <a:srgbClr val="FF0000"/>
                    </a:solidFill>
                  </a:rPr>
                  <a:t>       </a:t>
                </a:r>
                <a:endParaRPr lang="en-US" sz="2800" dirty="0"/>
              </a:p>
            </p:txBody>
          </p:sp>
        </mc:Choice>
        <mc:Fallback xmlns="">
          <p:sp>
            <p:nvSpPr>
              <p:cNvPr id="2" name="Rectangle 1">
                <a:extLst>
                  <a:ext uri="{FF2B5EF4-FFF2-40B4-BE49-F238E27FC236}">
                    <a16:creationId xmlns:a16="http://schemas.microsoft.com/office/drawing/2014/main" id="{17A32A7C-DA25-4259-9A72-665C81984B8F}"/>
                  </a:ext>
                </a:extLst>
              </p:cNvPr>
              <p:cNvSpPr>
                <a:spLocks noRot="1" noChangeAspect="1" noMove="1" noResize="1" noEditPoints="1" noAdjustHandles="1" noChangeArrowheads="1" noChangeShapeType="1" noTextEdit="1"/>
              </p:cNvSpPr>
              <p:nvPr/>
            </p:nvSpPr>
            <p:spPr>
              <a:xfrm>
                <a:off x="4206240" y="3550020"/>
                <a:ext cx="4572000" cy="954107"/>
              </a:xfrm>
              <a:prstGeom prst="rect">
                <a:avLst/>
              </a:prstGeom>
              <a:blipFill>
                <a:blip r:embed="rId3"/>
                <a:stretch>
                  <a:fillRect l="-2667" t="-5732" r="-1867" b="-17197"/>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3" name="Rectangle 2">
                <a:extLst>
                  <a:ext uri="{FF2B5EF4-FFF2-40B4-BE49-F238E27FC236}">
                    <a16:creationId xmlns:a16="http://schemas.microsoft.com/office/drawing/2014/main" id="{89382F41-2ECB-4E1A-B16A-66B4DACE9177}"/>
                  </a:ext>
                </a:extLst>
              </p:cNvPr>
              <p:cNvSpPr/>
              <p:nvPr/>
            </p:nvSpPr>
            <p:spPr>
              <a:xfrm>
                <a:off x="4206240" y="4548947"/>
                <a:ext cx="4572000" cy="1384995"/>
              </a:xfrm>
              <a:prstGeom prst="rect">
                <a:avLst/>
              </a:prstGeom>
            </p:spPr>
            <p:txBody>
              <a:bodyPr>
                <a:spAutoFit/>
              </a:bodyPr>
              <a:lstStyle/>
              <a:p>
                <a:r>
                  <a:rPr lang="en-US" sz="2800" dirty="0"/>
                  <a:t>The </a:t>
                </a:r>
                <a:r>
                  <a:rPr lang="en-US" sz="2800" i="1" dirty="0"/>
                  <a:t>y</a:t>
                </a:r>
                <a:r>
                  <a:rPr lang="en-US" sz="2800" dirty="0"/>
                  <a:t>-values begin at </a:t>
                </a:r>
                <a:r>
                  <a:rPr lang="en-US" sz="2800" dirty="0">
                    <a:latin typeface="Symbol" pitchFamily="18" charset="2"/>
                  </a:rPr>
                  <a:t>-</a:t>
                </a:r>
                <a:r>
                  <a:rPr lang="en-US" sz="2800" dirty="0"/>
                  <a:t>2 and then increase to infinity. The range is the interval </a:t>
                </a:r>
                <a14:m>
                  <m:oMath xmlns:m="http://schemas.openxmlformats.org/officeDocument/2006/math">
                    <m:r>
                      <a:rPr lang="en-US" sz="2800" b="0" i="1" smtClean="0">
                        <a:solidFill>
                          <a:srgbClr val="FF0000"/>
                        </a:solidFill>
                        <a:latin typeface="Cambria Math" panose="02040503050406030204" pitchFamily="18" charset="0"/>
                      </a:rPr>
                      <m:t>[−2, </m:t>
                    </m:r>
                    <m:r>
                      <a:rPr lang="en-US" sz="2800" b="0" i="1" smtClean="0">
                        <a:solidFill>
                          <a:srgbClr val="FF0000"/>
                        </a:solidFill>
                        <a:latin typeface="Cambria Math" panose="02040503050406030204" pitchFamily="18" charset="0"/>
                        <a:ea typeface="Cambria Math" panose="02040503050406030204" pitchFamily="18" charset="0"/>
                      </a:rPr>
                      <m:t>∞)</m:t>
                    </m:r>
                  </m:oMath>
                </a14:m>
                <a:r>
                  <a:rPr lang="en-US" sz="2800" dirty="0"/>
                  <a:t>.</a:t>
                </a:r>
              </a:p>
            </p:txBody>
          </p:sp>
        </mc:Choice>
        <mc:Fallback xmlns="">
          <p:sp>
            <p:nvSpPr>
              <p:cNvPr id="3" name="Rectangle 2">
                <a:extLst>
                  <a:ext uri="{FF2B5EF4-FFF2-40B4-BE49-F238E27FC236}">
                    <a16:creationId xmlns:a16="http://schemas.microsoft.com/office/drawing/2014/main" id="{89382F41-2ECB-4E1A-B16A-66B4DACE9177}"/>
                  </a:ext>
                </a:extLst>
              </p:cNvPr>
              <p:cNvSpPr>
                <a:spLocks noRot="1" noChangeAspect="1" noMove="1" noResize="1" noEditPoints="1" noAdjustHandles="1" noChangeArrowheads="1" noChangeShapeType="1" noTextEdit="1"/>
              </p:cNvSpPr>
              <p:nvPr/>
            </p:nvSpPr>
            <p:spPr>
              <a:xfrm>
                <a:off x="4206240" y="4548947"/>
                <a:ext cx="4572000" cy="1384995"/>
              </a:xfrm>
              <a:prstGeom prst="rect">
                <a:avLst/>
              </a:prstGeom>
              <a:blipFill>
                <a:blip r:embed="rId4"/>
                <a:stretch>
                  <a:fillRect l="-2667" t="-5286" b="-11894"/>
                </a:stretch>
              </a:blipFill>
            </p:spPr>
            <p:txBody>
              <a:bodyPr/>
              <a:lstStyle/>
              <a:p>
                <a:r>
                  <a:rPr lang="en-US">
                    <a:noFill/>
                  </a:rPr>
                  <a:t> </a:t>
                </a:r>
              </a:p>
            </p:txBody>
          </p:sp>
        </mc:Fallback>
      </mc:AlternateContent>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p:cNvSpPr>
          <p:nvPr>
            <p:ph type="title"/>
          </p:nvPr>
        </p:nvSpPr>
        <p:spPr>
          <a:prstGeom prst="rect">
            <a:avLst/>
          </a:prstGeom>
        </p:spPr>
        <p:txBody>
          <a:bodyPr/>
          <a:lstStyle/>
          <a:p>
            <a:r>
              <a:rPr lang="en-US" dirty="0"/>
              <a:t>Definition: Functions</a:t>
            </a:r>
            <a:endParaRPr lang="en-US" sz="3200" dirty="0">
              <a:solidFill>
                <a:schemeClr val="accent1"/>
              </a:solidFill>
            </a:endParaRPr>
          </a:p>
        </p:txBody>
      </p:sp>
      <p:sp>
        <p:nvSpPr>
          <p:cNvPr id="14339" name="TextBox 3"/>
          <p:cNvSpPr>
            <a:spLocks noGrp="1" noChangeArrowheads="1"/>
          </p:cNvSpPr>
          <p:nvPr>
            <p:ph idx="1"/>
          </p:nvPr>
        </p:nvSpPr>
        <p:spPr>
          <a:xfrm>
            <a:off x="457200" y="1280160"/>
            <a:ext cx="8229600" cy="954107"/>
          </a:xfrm>
          <a:prstGeom prst="rect">
            <a:avLst/>
          </a:prstGeom>
          <a:solidFill>
            <a:srgbClr val="FFFFCC"/>
          </a:solidFill>
          <a:ln w="28575">
            <a:solidFill>
              <a:srgbClr val="000000"/>
            </a:solidFill>
          </a:ln>
        </p:spPr>
        <p:txBody>
          <a:bodyPr>
            <a:spAutoFit/>
          </a:bodyPr>
          <a:lstStyle/>
          <a:p>
            <a:pPr marL="15875" indent="-15875">
              <a:buFont typeface="Courier New" pitchFamily="49" charset="0"/>
              <a:buNone/>
              <a:tabLst>
                <a:tab pos="342900" algn="l"/>
                <a:tab pos="977900" algn="l"/>
                <a:tab pos="7150100" algn="l"/>
              </a:tabLst>
            </a:pPr>
            <a:r>
              <a:rPr lang="en-US" i="0" dirty="0">
                <a:solidFill>
                  <a:srgbClr val="000000"/>
                </a:solidFill>
              </a:rPr>
              <a:t>A </a:t>
            </a:r>
            <a:r>
              <a:rPr lang="en-US" b="1" i="0" dirty="0">
                <a:solidFill>
                  <a:srgbClr val="C00000"/>
                </a:solidFill>
              </a:rPr>
              <a:t>function</a:t>
            </a:r>
            <a:r>
              <a:rPr lang="en-US" i="0" dirty="0">
                <a:solidFill>
                  <a:srgbClr val="000000"/>
                </a:solidFill>
              </a:rPr>
              <a:t> is a relation in which each domain element has exactly one corresponding range element.</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2"/>
          <p:cNvSpPr txBox="1">
            <a:spLocks/>
          </p:cNvSpPr>
          <p:nvPr/>
        </p:nvSpPr>
        <p:spPr>
          <a:xfrm>
            <a:off x="457200" y="1280160"/>
            <a:ext cx="8229600" cy="4572000"/>
          </a:xfrm>
          <a:prstGeom prst="rect">
            <a:avLst/>
          </a:prstGeom>
        </p:spPr>
        <p:txBody>
          <a:bodyPr>
            <a:normAutofit/>
          </a:bodyPr>
          <a:lstStyle/>
          <a:p>
            <a:pPr marL="0" marR="0" lvl="0" indent="0" algn="l" defTabSz="914400" rtl="0" eaLnBrk="1" fontAlgn="auto" latinLnBrk="0" hangingPunct="1">
              <a:lnSpc>
                <a:spcPct val="100000"/>
              </a:lnSpc>
              <a:spcBef>
                <a:spcPct val="20000"/>
              </a:spcBef>
              <a:spcAft>
                <a:spcPts val="0"/>
              </a:spcAft>
              <a:buClrTx/>
              <a:buSzTx/>
              <a:buFontTx/>
              <a:buNone/>
              <a:tabLst/>
              <a:defRPr/>
            </a:pPr>
            <a:r>
              <a:rPr kumimoji="0" lang="en-US" sz="2600" b="0" i="0" u="none" strike="noStrike" kern="1200" cap="none" spc="0" normalizeH="0" baseline="0" noProof="0" dirty="0">
                <a:ln>
                  <a:noFill/>
                </a:ln>
                <a:solidFill>
                  <a:schemeClr val="tx1"/>
                </a:solidFill>
                <a:effectLst/>
                <a:uLnTx/>
                <a:uFillTx/>
                <a:latin typeface="+mn-lt"/>
                <a:ea typeface="+mn-ea"/>
                <a:cs typeface="+mn-cs"/>
              </a:rPr>
              <a:t>Determine whether each of the following relations is a function.</a:t>
            </a:r>
          </a:p>
          <a:p>
            <a:pPr marL="514350" marR="0" lvl="0" indent="-514350" algn="l" defTabSz="914400" rtl="0" eaLnBrk="1" fontAlgn="auto" latinLnBrk="0" hangingPunct="1">
              <a:lnSpc>
                <a:spcPct val="100000"/>
              </a:lnSpc>
              <a:spcBef>
                <a:spcPct val="20000"/>
              </a:spcBef>
              <a:spcAft>
                <a:spcPts val="0"/>
              </a:spcAft>
              <a:buClrTx/>
              <a:buSzTx/>
              <a:buFont typeface="+mj-lt"/>
              <a:buAutoNum type="alphaLcPeriod"/>
              <a:tabLst/>
              <a:defRPr/>
            </a:pPr>
            <a:r>
              <a:rPr lang="en-US" sz="2600" dirty="0"/>
              <a:t> </a:t>
            </a:r>
            <a:r>
              <a:rPr lang="en-US" sz="2600" b="1" dirty="0"/>
              <a:t> </a:t>
            </a:r>
            <a:endParaRPr kumimoji="0" lang="en-US" sz="2600" b="1" i="0" u="none" strike="noStrike" kern="1200" cap="none" spc="0" normalizeH="0" baseline="0" noProof="0" dirty="0">
              <a:ln>
                <a:noFill/>
              </a:ln>
              <a:solidFill>
                <a:schemeClr val="tx1"/>
              </a:solidFill>
              <a:effectLst/>
              <a:uLnTx/>
              <a:uFillTx/>
              <a:latin typeface="+mn-lt"/>
              <a:ea typeface="+mn-ea"/>
              <a:cs typeface="+mn-cs"/>
            </a:endParaRPr>
          </a:p>
          <a:p>
            <a:pPr>
              <a:spcBef>
                <a:spcPts val="3000"/>
              </a:spcBef>
              <a:defRPr/>
            </a:pPr>
            <a:endParaRPr kumimoji="0" lang="en-US" sz="2600" b="0" i="0" u="none" strike="noStrike" kern="1200" cap="none" spc="0" normalizeH="0" baseline="0" noProof="0" dirty="0">
              <a:ln>
                <a:noFill/>
              </a:ln>
              <a:solidFill>
                <a:srgbClr val="366092"/>
              </a:solidFill>
              <a:effectLst/>
              <a:uLnTx/>
              <a:uFillTx/>
              <a:latin typeface="+mn-lt"/>
              <a:ea typeface="+mn-ea"/>
              <a:cs typeface="+mn-cs"/>
            </a:endParaRPr>
          </a:p>
          <a:p>
            <a:pPr marL="0" marR="0" lvl="0" indent="0" algn="l" defTabSz="914400" rtl="0" eaLnBrk="1" fontAlgn="auto" latinLnBrk="0" hangingPunct="1">
              <a:lnSpc>
                <a:spcPct val="100000"/>
              </a:lnSpc>
              <a:spcBef>
                <a:spcPct val="20000"/>
              </a:spcBef>
              <a:spcAft>
                <a:spcPts val="0"/>
              </a:spcAft>
              <a:buClrTx/>
              <a:buSzTx/>
              <a:buFontTx/>
              <a:buNone/>
              <a:tabLst/>
              <a:defRPr/>
            </a:pPr>
            <a:endParaRPr kumimoji="0" lang="en-US" sz="2600" b="0" i="0" u="none" strike="noStrike" kern="1200" cap="none" spc="0" normalizeH="0" baseline="0" noProof="0" dirty="0">
              <a:ln>
                <a:noFill/>
              </a:ln>
              <a:solidFill>
                <a:srgbClr val="366092"/>
              </a:solidFill>
              <a:effectLst/>
              <a:uLnTx/>
              <a:uFillTx/>
              <a:latin typeface="+mn-lt"/>
              <a:ea typeface="+mn-ea"/>
              <a:cs typeface="+mn-cs"/>
            </a:endParaRPr>
          </a:p>
        </p:txBody>
      </p:sp>
      <p:sp>
        <p:nvSpPr>
          <p:cNvPr id="15362" name="Rectangle 2"/>
          <p:cNvSpPr>
            <a:spLocks noGrp="1"/>
          </p:cNvSpPr>
          <p:nvPr>
            <p:ph type="title"/>
          </p:nvPr>
        </p:nvSpPr>
        <p:spPr>
          <a:prstGeom prst="rect">
            <a:avLst/>
          </a:prstGeom>
        </p:spPr>
        <p:txBody>
          <a:bodyPr/>
          <a:lstStyle/>
          <a:p>
            <a:r>
              <a:rPr lang="en-US" sz="3200" dirty="0">
                <a:solidFill>
                  <a:schemeClr val="accent1"/>
                </a:solidFill>
              </a:rPr>
              <a:t>Example 3: </a:t>
            </a:r>
            <a:r>
              <a:rPr lang="en-US" dirty="0"/>
              <a:t>Determining if a Relation is a Function</a:t>
            </a:r>
            <a:r>
              <a:rPr lang="en-US" sz="3200" dirty="0"/>
              <a:t>—Slide 1</a:t>
            </a:r>
            <a:endParaRPr lang="en-US" sz="3200" dirty="0">
              <a:solidFill>
                <a:schemeClr val="accent1"/>
              </a:solidFill>
            </a:endParaRPr>
          </a:p>
        </p:txBody>
      </p:sp>
      <p:graphicFrame>
        <p:nvGraphicFramePr>
          <p:cNvPr id="15364" name="Object 4"/>
          <p:cNvGraphicFramePr>
            <a:graphicFrameLocks noGrp="1" noChangeAspect="1"/>
          </p:cNvGraphicFramePr>
          <p:nvPr>
            <p:ph idx="1"/>
            <p:extLst>
              <p:ext uri="{D42A27DB-BD31-4B8C-83A1-F6EECF244321}">
                <p14:modId xmlns:p14="http://schemas.microsoft.com/office/powerpoint/2010/main" val="3395551490"/>
              </p:ext>
            </p:extLst>
          </p:nvPr>
        </p:nvGraphicFramePr>
        <p:xfrm>
          <a:off x="914400" y="2105543"/>
          <a:ext cx="4428000" cy="637657"/>
        </p:xfrm>
        <a:graphic>
          <a:graphicData uri="http://schemas.openxmlformats.org/presentationml/2006/ole">
            <mc:AlternateContent xmlns:mc="http://schemas.openxmlformats.org/markup-compatibility/2006">
              <mc:Choice xmlns:v="urn:schemas-microsoft-com:vml" Requires="v">
                <p:oleObj name="Equation" r:id="rId2" imgW="4762440" imgH="685800" progId="Equation.DSMT4">
                  <p:embed/>
                </p:oleObj>
              </mc:Choice>
              <mc:Fallback>
                <p:oleObj name="Equation" r:id="rId2" imgW="4762440" imgH="685800" progId="Equation.DSMT4">
                  <p:embed/>
                  <p:pic>
                    <p:nvPicPr>
                      <p:cNvPr id="15364" name="Object 4"/>
                      <p:cNvPicPr>
                        <a:picLocks noGrp="1" noChangeAspect="1" noChangeArrowheads="1"/>
                      </p:cNvPicPr>
                      <p:nvPr/>
                    </p:nvPicPr>
                    <p:blipFill>
                      <a:blip r:embed="rId3"/>
                      <a:srcRect/>
                      <a:stretch>
                        <a:fillRect/>
                      </a:stretch>
                    </p:blipFill>
                    <p:spPr bwMode="auto">
                      <a:xfrm>
                        <a:off x="914400" y="2105543"/>
                        <a:ext cx="4428000" cy="63765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3" name="TextBox 2">
            <a:extLst>
              <a:ext uri="{FF2B5EF4-FFF2-40B4-BE49-F238E27FC236}">
                <a16:creationId xmlns:a16="http://schemas.microsoft.com/office/drawing/2014/main" id="{56FB95A3-1F0D-0CCC-A605-CA88EF5DEA6B}"/>
              </a:ext>
            </a:extLst>
          </p:cNvPr>
          <p:cNvSpPr txBox="1"/>
          <p:nvPr/>
        </p:nvSpPr>
        <p:spPr>
          <a:xfrm>
            <a:off x="457200" y="2777183"/>
            <a:ext cx="1447800" cy="492443"/>
          </a:xfrm>
          <a:prstGeom prst="rect">
            <a:avLst/>
          </a:prstGeom>
          <a:noFill/>
        </p:spPr>
        <p:txBody>
          <a:bodyPr wrap="square">
            <a:spAutoFit/>
          </a:bodyPr>
          <a:lstStyle/>
          <a:p>
            <a:pPr marL="0" marR="0" lvl="0" indent="0" algn="l" defTabSz="914400" rtl="0" eaLnBrk="1" fontAlgn="auto" latinLnBrk="0" hangingPunct="1">
              <a:lnSpc>
                <a:spcPct val="100000"/>
              </a:lnSpc>
              <a:spcBef>
                <a:spcPct val="60000"/>
              </a:spcBef>
              <a:spcAft>
                <a:spcPts val="0"/>
              </a:spcAft>
              <a:buClrTx/>
              <a:buSzTx/>
              <a:buFontTx/>
              <a:buNone/>
              <a:tabLst/>
              <a:defRPr/>
            </a:pPr>
            <a:r>
              <a:rPr kumimoji="0" lang="en-US" sz="2600" b="1" i="0" u="none" strike="noStrike" kern="1200" cap="none" spc="0" normalizeH="0" baseline="0" noProof="0" dirty="0">
                <a:ln>
                  <a:noFill/>
                </a:ln>
                <a:solidFill>
                  <a:schemeClr val="tx1"/>
                </a:solidFill>
                <a:effectLst/>
                <a:uLnTx/>
                <a:uFillTx/>
              </a:rPr>
              <a:t>Solution</a:t>
            </a:r>
          </a:p>
        </p:txBody>
      </p:sp>
      <p:pic>
        <p:nvPicPr>
          <p:cNvPr id="4" name="Picture 3" descr="Ch_9_11">
            <a:extLst>
              <a:ext uri="{FF2B5EF4-FFF2-40B4-BE49-F238E27FC236}">
                <a16:creationId xmlns:a16="http://schemas.microsoft.com/office/drawing/2014/main" id="{4AF871E7-523E-144A-784D-333DA2826C79}"/>
              </a:ext>
            </a:extLst>
          </p:cNvPr>
          <p:cNvPicPr>
            <a:picLocks noChangeAspect="1" noChangeArrowheads="1"/>
          </p:cNvPicPr>
          <p:nvPr/>
        </p:nvPicPr>
        <p:blipFill>
          <a:blip r:embed="rId4" cstate="print"/>
          <a:srcRect/>
          <a:stretch>
            <a:fillRect/>
          </a:stretch>
        </p:blipFill>
        <p:spPr bwMode="auto">
          <a:xfrm>
            <a:off x="3276000" y="2922987"/>
            <a:ext cx="2592000" cy="2383627"/>
          </a:xfrm>
          <a:prstGeom prst="rect">
            <a:avLst/>
          </a:prstGeom>
          <a:noFill/>
          <a:ln w="9525">
            <a:noFill/>
            <a:miter lim="800000"/>
            <a:headEnd/>
            <a:tailEnd/>
          </a:ln>
        </p:spPr>
      </p:pic>
      <p:sp>
        <p:nvSpPr>
          <p:cNvPr id="8" name="TextBox 7">
            <a:extLst>
              <a:ext uri="{FF2B5EF4-FFF2-40B4-BE49-F238E27FC236}">
                <a16:creationId xmlns:a16="http://schemas.microsoft.com/office/drawing/2014/main" id="{2F346893-BBE8-A52D-19F9-277A7B048244}"/>
              </a:ext>
            </a:extLst>
          </p:cNvPr>
          <p:cNvSpPr txBox="1"/>
          <p:nvPr/>
        </p:nvSpPr>
        <p:spPr>
          <a:xfrm>
            <a:off x="457200" y="5181600"/>
            <a:ext cx="8229600" cy="892552"/>
          </a:xfrm>
          <a:prstGeom prst="rect">
            <a:avLst/>
          </a:prstGeom>
          <a:noFill/>
        </p:spPr>
        <p:txBody>
          <a:bodyPr wrap="square">
            <a:spAutoFit/>
          </a:bodyPr>
          <a:lstStyle/>
          <a:p>
            <a:pPr marL="0" marR="0" lvl="0" indent="0" algn="l" defTabSz="914400" rtl="0" eaLnBrk="1" fontAlgn="auto" latinLnBrk="0" hangingPunct="1">
              <a:lnSpc>
                <a:spcPct val="100000"/>
              </a:lnSpc>
              <a:spcBef>
                <a:spcPct val="20000"/>
              </a:spcBef>
              <a:spcAft>
                <a:spcPts val="0"/>
              </a:spcAft>
              <a:buClrTx/>
              <a:buSzTx/>
              <a:buFontTx/>
              <a:buNone/>
              <a:tabLst/>
              <a:defRPr/>
            </a:pPr>
            <a:r>
              <a:rPr kumimoji="0" lang="en-US" sz="2600" b="0" i="1" u="none" strike="noStrike" kern="1200" cap="none" spc="0" normalizeH="0" baseline="0" noProof="0" dirty="0">
                <a:ln>
                  <a:noFill/>
                </a:ln>
                <a:solidFill>
                  <a:srgbClr val="FF0000"/>
                </a:solidFill>
                <a:effectLst/>
                <a:uLnTx/>
                <a:uFillTx/>
              </a:rPr>
              <a:t>s</a:t>
            </a:r>
            <a:r>
              <a:rPr kumimoji="0" lang="en-US" sz="2600" b="0" i="0" u="none" strike="noStrike" kern="1200" cap="none" spc="0" normalizeH="0" baseline="0" noProof="0" dirty="0">
                <a:ln>
                  <a:noFill/>
                </a:ln>
                <a:solidFill>
                  <a:srgbClr val="FF0000"/>
                </a:solidFill>
                <a:effectLst/>
                <a:uLnTx/>
                <a:uFillTx/>
              </a:rPr>
              <a:t> is not a function</a:t>
            </a:r>
            <a:r>
              <a:rPr kumimoji="0" lang="en-US" sz="2600" b="0" i="0" u="none" strike="noStrike" kern="1200" cap="none" spc="0" normalizeH="0" baseline="0" noProof="0" dirty="0">
                <a:ln>
                  <a:noFill/>
                </a:ln>
                <a:solidFill>
                  <a:schemeClr val="tx1"/>
                </a:solidFill>
                <a:effectLst/>
                <a:uLnTx/>
                <a:uFillTx/>
              </a:rPr>
              <a:t>.  The number </a:t>
            </a:r>
            <a:r>
              <a:rPr kumimoji="0" lang="en-US" sz="2600" b="0" i="0" u="none" strike="noStrike" kern="1200" cap="none" spc="0" normalizeH="0" baseline="0" noProof="0" dirty="0">
                <a:ln>
                  <a:noFill/>
                </a:ln>
                <a:solidFill>
                  <a:srgbClr val="FF0000"/>
                </a:solidFill>
                <a:effectLst/>
                <a:uLnTx/>
                <a:uFillTx/>
              </a:rPr>
              <a:t>2</a:t>
            </a:r>
            <a:r>
              <a:rPr kumimoji="0" lang="en-US" sz="2600" b="0" i="0" u="none" strike="noStrike" kern="1200" cap="none" spc="0" normalizeH="0" baseline="0" noProof="0" dirty="0">
                <a:ln>
                  <a:noFill/>
                </a:ln>
                <a:solidFill>
                  <a:schemeClr val="tx1"/>
                </a:solidFill>
                <a:effectLst/>
                <a:uLnTx/>
                <a:uFillTx/>
              </a:rPr>
              <a:t> appears as a first coordinate more than once.</a:t>
            </a:r>
            <a:endParaRPr kumimoji="0" lang="en-US" sz="2600" b="0" i="0" u="none" strike="noStrike" kern="1200" cap="none" spc="0" normalizeH="0" baseline="0" noProof="0" dirty="0">
              <a:ln>
                <a:noFill/>
              </a:ln>
              <a:solidFill>
                <a:srgbClr val="366092"/>
              </a:solidFill>
              <a:effectLst/>
              <a:uLnTx/>
              <a:uFillTx/>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2"/>
          <p:cNvSpPr txBox="1">
            <a:spLocks/>
          </p:cNvSpPr>
          <p:nvPr/>
        </p:nvSpPr>
        <p:spPr>
          <a:xfrm>
            <a:off x="457200" y="1280160"/>
            <a:ext cx="8229600" cy="4587240"/>
          </a:xfrm>
          <a:prstGeom prst="rect">
            <a:avLst/>
          </a:prstGeom>
        </p:spPr>
        <p:txBody>
          <a:bodyPr>
            <a:normAutofit/>
          </a:bodyPr>
          <a:lstStyle/>
          <a:p>
            <a:pPr marL="514350" marR="0" lvl="0" indent="-514350" algn="l" defTabSz="914400" rtl="0" eaLnBrk="1" fontAlgn="auto" latinLnBrk="0" hangingPunct="1">
              <a:lnSpc>
                <a:spcPct val="100000"/>
              </a:lnSpc>
              <a:spcBef>
                <a:spcPct val="20000"/>
              </a:spcBef>
              <a:spcAft>
                <a:spcPts val="0"/>
              </a:spcAft>
              <a:buClrTx/>
              <a:buSzTx/>
              <a:buFont typeface="+mj-lt"/>
              <a:buAutoNum type="alphaLcPeriod" startAt="2"/>
              <a:tabLst/>
              <a:defRPr/>
            </a:pPr>
            <a:r>
              <a:rPr lang="en-US" sz="2600" dirty="0"/>
              <a:t> </a:t>
            </a:r>
            <a:endParaRPr kumimoji="0" lang="en-US" sz="2600" i="0" u="none" strike="noStrike" kern="1200" cap="none" spc="0" normalizeH="0" baseline="0" noProof="0" dirty="0">
              <a:ln>
                <a:noFill/>
              </a:ln>
              <a:solidFill>
                <a:schemeClr val="tx1"/>
              </a:solidFill>
              <a:effectLst/>
              <a:uLnTx/>
              <a:uFillTx/>
              <a:latin typeface="+mn-lt"/>
              <a:ea typeface="+mn-ea"/>
              <a:cs typeface="+mn-cs"/>
            </a:endParaRPr>
          </a:p>
          <a:p>
            <a:pPr marL="0" marR="0" lvl="0" indent="0" algn="l" defTabSz="914400" rtl="0" eaLnBrk="1" fontAlgn="auto" latinLnBrk="0" hangingPunct="1">
              <a:lnSpc>
                <a:spcPct val="100000"/>
              </a:lnSpc>
              <a:spcBef>
                <a:spcPct val="60000"/>
              </a:spcBef>
              <a:spcAft>
                <a:spcPts val="0"/>
              </a:spcAft>
              <a:buClrTx/>
              <a:buSzTx/>
              <a:buFontTx/>
              <a:buNone/>
              <a:tabLst/>
              <a:defRPr/>
            </a:pPr>
            <a:endParaRPr kumimoji="0" lang="en-US" sz="2600" b="1" i="0" u="none" strike="noStrike" kern="1200" cap="none" spc="0" normalizeH="0" baseline="0" noProof="0" dirty="0">
              <a:ln>
                <a:noFill/>
              </a:ln>
              <a:solidFill>
                <a:schemeClr val="tx1"/>
              </a:solidFill>
              <a:effectLst/>
              <a:uLnTx/>
              <a:uFillTx/>
              <a:latin typeface="+mn-lt"/>
              <a:ea typeface="+mn-ea"/>
              <a:cs typeface="+mn-cs"/>
            </a:endParaRPr>
          </a:p>
          <a:p>
            <a:pPr marL="0" marR="0" lvl="0" indent="0" algn="l" defTabSz="914400" rtl="0" eaLnBrk="1" fontAlgn="auto" latinLnBrk="0" hangingPunct="1">
              <a:lnSpc>
                <a:spcPct val="100000"/>
              </a:lnSpc>
              <a:spcBef>
                <a:spcPct val="60000"/>
              </a:spcBef>
              <a:spcAft>
                <a:spcPts val="0"/>
              </a:spcAft>
              <a:buClrTx/>
              <a:buSzTx/>
              <a:buFontTx/>
              <a:buNone/>
              <a:tabLst/>
              <a:defRPr/>
            </a:pPr>
            <a:endParaRPr kumimoji="0" lang="en-US" sz="2600" b="1" i="0" u="none" strike="noStrike" kern="1200" cap="none" spc="0" normalizeH="0" baseline="0" noProof="0" dirty="0">
              <a:ln>
                <a:noFill/>
              </a:ln>
              <a:solidFill>
                <a:schemeClr val="tx1"/>
              </a:solidFill>
              <a:effectLst/>
              <a:uLnTx/>
              <a:uFillTx/>
              <a:latin typeface="+mn-lt"/>
              <a:ea typeface="+mn-ea"/>
              <a:cs typeface="+mn-cs"/>
            </a:endParaRPr>
          </a:p>
          <a:p>
            <a:pPr marL="0" marR="0" lvl="0" indent="0" algn="l" defTabSz="914400" rtl="0" eaLnBrk="1" fontAlgn="auto" latinLnBrk="0" hangingPunct="1">
              <a:lnSpc>
                <a:spcPct val="100000"/>
              </a:lnSpc>
              <a:spcBef>
                <a:spcPct val="60000"/>
              </a:spcBef>
              <a:spcAft>
                <a:spcPts val="0"/>
              </a:spcAft>
              <a:buClrTx/>
              <a:buSzTx/>
              <a:buFontTx/>
              <a:buNone/>
              <a:tabLst/>
              <a:defRPr/>
            </a:pPr>
            <a:endParaRPr kumimoji="0" lang="en-US" sz="2600" b="1" i="0" u="none" strike="noStrike" kern="1200" cap="none" spc="0" normalizeH="0" baseline="0" noProof="0" dirty="0">
              <a:ln>
                <a:noFill/>
              </a:ln>
              <a:solidFill>
                <a:schemeClr val="tx1"/>
              </a:solidFill>
              <a:effectLst/>
              <a:uLnTx/>
              <a:uFillTx/>
              <a:latin typeface="+mn-lt"/>
              <a:ea typeface="+mn-ea"/>
              <a:cs typeface="+mn-cs"/>
            </a:endParaRPr>
          </a:p>
          <a:p>
            <a:pPr marL="0" marR="0" lvl="0" indent="0" algn="l" defTabSz="914400" rtl="0" eaLnBrk="1" fontAlgn="auto" latinLnBrk="0" hangingPunct="1">
              <a:lnSpc>
                <a:spcPct val="100000"/>
              </a:lnSpc>
              <a:spcBef>
                <a:spcPct val="60000"/>
              </a:spcBef>
              <a:spcAft>
                <a:spcPts val="0"/>
              </a:spcAft>
              <a:buClrTx/>
              <a:buSzTx/>
              <a:buFontTx/>
              <a:buNone/>
              <a:tabLst/>
              <a:defRPr/>
            </a:pPr>
            <a:endParaRPr kumimoji="0" lang="en-US" sz="2600" b="1" i="0" u="none" strike="noStrike" kern="1200" cap="none" spc="0" normalizeH="0" baseline="0" noProof="0" dirty="0">
              <a:ln>
                <a:noFill/>
              </a:ln>
              <a:solidFill>
                <a:schemeClr val="tx1"/>
              </a:solidFill>
              <a:effectLst/>
              <a:uLnTx/>
              <a:uFillTx/>
              <a:latin typeface="+mn-lt"/>
              <a:ea typeface="+mn-ea"/>
              <a:cs typeface="+mn-cs"/>
            </a:endParaRPr>
          </a:p>
          <a:p>
            <a:pPr lvl="0">
              <a:spcBef>
                <a:spcPct val="20000"/>
              </a:spcBef>
              <a:defRPr/>
            </a:pPr>
            <a:endParaRPr kumimoji="0" lang="en-US" sz="2600" b="0" i="0" u="none" strike="noStrike" kern="1200" cap="none" spc="0" normalizeH="0" baseline="0" noProof="0" dirty="0">
              <a:ln>
                <a:noFill/>
              </a:ln>
              <a:solidFill>
                <a:schemeClr val="tx1"/>
              </a:solidFill>
              <a:effectLst/>
              <a:uLnTx/>
              <a:uFillTx/>
              <a:latin typeface="+mn-lt"/>
              <a:ea typeface="+mn-ea"/>
              <a:cs typeface="+mn-cs"/>
            </a:endParaRPr>
          </a:p>
        </p:txBody>
      </p:sp>
      <p:sp>
        <p:nvSpPr>
          <p:cNvPr id="17410" name="Rectangle 2"/>
          <p:cNvSpPr>
            <a:spLocks noGrp="1"/>
          </p:cNvSpPr>
          <p:nvPr>
            <p:ph type="title"/>
          </p:nvPr>
        </p:nvSpPr>
        <p:spPr>
          <a:prstGeom prst="rect">
            <a:avLst/>
          </a:prstGeom>
        </p:spPr>
        <p:txBody>
          <a:bodyPr/>
          <a:lstStyle/>
          <a:p>
            <a:r>
              <a:rPr lang="en-US" sz="3200" dirty="0">
                <a:solidFill>
                  <a:schemeClr val="accent1"/>
                </a:solidFill>
              </a:rPr>
              <a:t>Example 3: </a:t>
            </a:r>
            <a:r>
              <a:rPr lang="en-US" dirty="0"/>
              <a:t>Determining if a Relation is a Function</a:t>
            </a:r>
            <a:r>
              <a:rPr lang="en-US" sz="3200" dirty="0"/>
              <a:t>—Slide 2</a:t>
            </a:r>
            <a:endParaRPr lang="en-US" sz="3200" dirty="0">
              <a:solidFill>
                <a:schemeClr val="accent1"/>
              </a:solidFill>
            </a:endParaRPr>
          </a:p>
        </p:txBody>
      </p:sp>
      <p:pic>
        <p:nvPicPr>
          <p:cNvPr id="6" name="Picture 3" descr="Ch_9_12"/>
          <p:cNvPicPr>
            <a:picLocks noChangeAspect="1" noChangeArrowheads="1"/>
          </p:cNvPicPr>
          <p:nvPr/>
        </p:nvPicPr>
        <p:blipFill>
          <a:blip r:embed="rId2" cstate="print"/>
          <a:srcRect/>
          <a:stretch>
            <a:fillRect/>
          </a:stretch>
        </p:blipFill>
        <p:spPr bwMode="auto">
          <a:xfrm>
            <a:off x="3240000" y="2274809"/>
            <a:ext cx="2664000" cy="2449591"/>
          </a:xfrm>
          <a:prstGeom prst="rect">
            <a:avLst/>
          </a:prstGeom>
          <a:noFill/>
          <a:ln w="9525">
            <a:noFill/>
            <a:miter lim="800000"/>
            <a:headEnd/>
            <a:tailEnd/>
          </a:ln>
        </p:spPr>
      </p:pic>
      <p:graphicFrame>
        <p:nvGraphicFramePr>
          <p:cNvPr id="2" name="Object 1">
            <a:extLst>
              <a:ext uri="{FF2B5EF4-FFF2-40B4-BE49-F238E27FC236}">
                <a16:creationId xmlns:a16="http://schemas.microsoft.com/office/drawing/2014/main" id="{2498E69F-EE75-9096-1279-03ECC8C8AF4A}"/>
              </a:ext>
            </a:extLst>
          </p:cNvPr>
          <p:cNvGraphicFramePr>
            <a:graphicFrameLocks noChangeAspect="1"/>
          </p:cNvGraphicFramePr>
          <p:nvPr>
            <p:extLst>
              <p:ext uri="{D42A27DB-BD31-4B8C-83A1-F6EECF244321}">
                <p14:modId xmlns:p14="http://schemas.microsoft.com/office/powerpoint/2010/main" val="523969349"/>
              </p:ext>
            </p:extLst>
          </p:nvPr>
        </p:nvGraphicFramePr>
        <p:xfrm>
          <a:off x="990600" y="1211392"/>
          <a:ext cx="5580000" cy="647985"/>
        </p:xfrm>
        <a:graphic>
          <a:graphicData uri="http://schemas.openxmlformats.org/presentationml/2006/ole">
            <mc:AlternateContent xmlns:mc="http://schemas.openxmlformats.org/markup-compatibility/2006">
              <mc:Choice xmlns:v="urn:schemas-microsoft-com:vml" Requires="v">
                <p:oleObj name="Equation" r:id="rId3" imgW="6084062" imgH="705891" progId="Equation.DSMT4">
                  <p:embed/>
                </p:oleObj>
              </mc:Choice>
              <mc:Fallback>
                <p:oleObj name="Equation" r:id="rId3" imgW="6084062" imgH="705891" progId="Equation.DSMT4">
                  <p:embed/>
                  <p:pic>
                    <p:nvPicPr>
                      <p:cNvPr id="0" name=""/>
                      <p:cNvPicPr/>
                      <p:nvPr/>
                    </p:nvPicPr>
                    <p:blipFill>
                      <a:blip r:embed="rId4"/>
                      <a:stretch>
                        <a:fillRect/>
                      </a:stretch>
                    </p:blipFill>
                    <p:spPr>
                      <a:xfrm>
                        <a:off x="990600" y="1211392"/>
                        <a:ext cx="5580000" cy="647985"/>
                      </a:xfrm>
                      <a:prstGeom prst="rect">
                        <a:avLst/>
                      </a:prstGeom>
                    </p:spPr>
                  </p:pic>
                </p:oleObj>
              </mc:Fallback>
            </mc:AlternateContent>
          </a:graphicData>
        </a:graphic>
      </p:graphicFrame>
      <p:sp>
        <p:nvSpPr>
          <p:cNvPr id="4" name="TextBox 3">
            <a:extLst>
              <a:ext uri="{FF2B5EF4-FFF2-40B4-BE49-F238E27FC236}">
                <a16:creationId xmlns:a16="http://schemas.microsoft.com/office/drawing/2014/main" id="{970D2AE4-0868-110D-E10B-E3326374EBAE}"/>
              </a:ext>
            </a:extLst>
          </p:cNvPr>
          <p:cNvSpPr txBox="1"/>
          <p:nvPr/>
        </p:nvSpPr>
        <p:spPr>
          <a:xfrm>
            <a:off x="457200" y="4724400"/>
            <a:ext cx="8382000" cy="1292662"/>
          </a:xfrm>
          <a:prstGeom prst="rect">
            <a:avLst/>
          </a:prstGeom>
          <a:noFill/>
        </p:spPr>
        <p:txBody>
          <a:bodyPr wrap="square">
            <a:spAutoFit/>
          </a:bodyPr>
          <a:lstStyle/>
          <a:p>
            <a:r>
              <a:rPr kumimoji="0" lang="en-US" sz="2600" b="0" i="1" u="none" strike="noStrike" kern="1200" cap="none" spc="0" normalizeH="0" baseline="0" noProof="0" dirty="0">
                <a:ln>
                  <a:noFill/>
                </a:ln>
                <a:solidFill>
                  <a:srgbClr val="FF0000"/>
                </a:solidFill>
                <a:effectLst/>
                <a:uLnTx/>
                <a:uFillTx/>
                <a:latin typeface="+mn-lt"/>
                <a:ea typeface="+mn-ea"/>
                <a:cs typeface="+mn-cs"/>
              </a:rPr>
              <a:t>t</a:t>
            </a:r>
            <a:r>
              <a:rPr kumimoji="0" lang="en-US" sz="2600" b="0" i="0" u="none" strike="noStrike" kern="1200" cap="none" spc="0" normalizeH="0" baseline="0" noProof="0" dirty="0">
                <a:ln>
                  <a:noFill/>
                </a:ln>
                <a:solidFill>
                  <a:srgbClr val="FF0000"/>
                </a:solidFill>
                <a:effectLst/>
                <a:uLnTx/>
                <a:uFillTx/>
                <a:latin typeface="+mn-lt"/>
                <a:ea typeface="+mn-ea"/>
                <a:cs typeface="+mn-cs"/>
              </a:rPr>
              <a:t> is a function</a:t>
            </a:r>
            <a:r>
              <a:rPr kumimoji="0" lang="en-US" sz="2600" b="0" i="0" u="none" strike="noStrike" kern="1200" cap="none" spc="0" normalizeH="0" baseline="0" noProof="0" dirty="0">
                <a:ln>
                  <a:noFill/>
                </a:ln>
                <a:solidFill>
                  <a:schemeClr val="tx1"/>
                </a:solidFill>
                <a:effectLst/>
                <a:uLnTx/>
                <a:uFillTx/>
                <a:latin typeface="+mn-lt"/>
                <a:ea typeface="+mn-ea"/>
                <a:cs typeface="+mn-cs"/>
              </a:rPr>
              <a:t>. Each first coordinate appears only once. The fact that the second coordinates are all the same  </a:t>
            </a:r>
            <a:r>
              <a:rPr lang="en-US" sz="2600" dirty="0"/>
              <a:t>has </a:t>
            </a:r>
            <a:r>
              <a:rPr kumimoji="0" lang="en-US" sz="2600" b="0" i="0" u="none" strike="noStrike" kern="1200" cap="none" spc="0" normalizeH="0" baseline="0" noProof="0" dirty="0">
                <a:ln>
                  <a:noFill/>
                </a:ln>
                <a:solidFill>
                  <a:schemeClr val="tx1"/>
                </a:solidFill>
                <a:effectLst/>
                <a:uLnTx/>
                <a:uFillTx/>
                <a:latin typeface="+mn-lt"/>
                <a:ea typeface="+mn-ea"/>
                <a:cs typeface="+mn-cs"/>
              </a:rPr>
              <a:t>no effect on the concept of a function.</a:t>
            </a:r>
            <a:endParaRPr lang="en-IN" sz="2600" dirty="0"/>
          </a:p>
        </p:txBody>
      </p:sp>
      <p:sp>
        <p:nvSpPr>
          <p:cNvPr id="7" name="TextBox 6">
            <a:extLst>
              <a:ext uri="{FF2B5EF4-FFF2-40B4-BE49-F238E27FC236}">
                <a16:creationId xmlns:a16="http://schemas.microsoft.com/office/drawing/2014/main" id="{1C916755-E2B7-4414-D618-BF96D996375D}"/>
              </a:ext>
            </a:extLst>
          </p:cNvPr>
          <p:cNvSpPr txBox="1"/>
          <p:nvPr/>
        </p:nvSpPr>
        <p:spPr>
          <a:xfrm>
            <a:off x="466165" y="1905000"/>
            <a:ext cx="1447800" cy="492443"/>
          </a:xfrm>
          <a:prstGeom prst="rect">
            <a:avLst/>
          </a:prstGeom>
          <a:noFill/>
        </p:spPr>
        <p:txBody>
          <a:bodyPr wrap="square">
            <a:spAutoFit/>
          </a:bodyPr>
          <a:lstStyle/>
          <a:p>
            <a:pPr marL="0" marR="0" lvl="0" indent="0" algn="l" defTabSz="914400" rtl="0" eaLnBrk="1" fontAlgn="auto" latinLnBrk="0" hangingPunct="1">
              <a:lnSpc>
                <a:spcPct val="100000"/>
              </a:lnSpc>
              <a:spcBef>
                <a:spcPct val="60000"/>
              </a:spcBef>
              <a:spcAft>
                <a:spcPts val="0"/>
              </a:spcAft>
              <a:buClrTx/>
              <a:buSzTx/>
              <a:buFontTx/>
              <a:buNone/>
              <a:tabLst/>
              <a:defRPr/>
            </a:pPr>
            <a:r>
              <a:rPr kumimoji="0" lang="en-US" sz="2600" b="1" i="0" u="none" strike="noStrike" kern="1200" cap="none" spc="0" normalizeH="0" baseline="0" noProof="0" dirty="0">
                <a:ln>
                  <a:noFill/>
                </a:ln>
                <a:solidFill>
                  <a:schemeClr val="tx1"/>
                </a:solidFill>
                <a:effectLst/>
                <a:uLnTx/>
                <a:uFillTx/>
              </a:rPr>
              <a:t>Solution</a:t>
            </a:r>
          </a:p>
        </p:txBody>
      </p:sp>
    </p:spTree>
  </p:cSld>
  <p:clrMapOvr>
    <a:masterClrMapping/>
  </p:clrMapOvr>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2573</TotalTime>
  <Words>2142</Words>
  <Application>Microsoft Office PowerPoint</Application>
  <PresentationFormat>On-screen Show (4:3)</PresentationFormat>
  <Paragraphs>218</Paragraphs>
  <Slides>35</Slides>
  <Notes>0</Notes>
  <HiddenSlides>0</HiddenSlides>
  <MMClips>0</MMClips>
  <ScaleCrop>false</ScaleCrop>
  <HeadingPairs>
    <vt:vector size="8" baseType="variant">
      <vt:variant>
        <vt:lpstr>Fonts Used</vt:lpstr>
      </vt:variant>
      <vt:variant>
        <vt:i4>8</vt:i4>
      </vt:variant>
      <vt:variant>
        <vt:lpstr>Theme</vt:lpstr>
      </vt:variant>
      <vt:variant>
        <vt:i4>1</vt:i4>
      </vt:variant>
      <vt:variant>
        <vt:lpstr>Embedded OLE Servers</vt:lpstr>
      </vt:variant>
      <vt:variant>
        <vt:i4>2</vt:i4>
      </vt:variant>
      <vt:variant>
        <vt:lpstr>Slide Titles</vt:lpstr>
      </vt:variant>
      <vt:variant>
        <vt:i4>35</vt:i4>
      </vt:variant>
    </vt:vector>
  </HeadingPairs>
  <TitlesOfParts>
    <vt:vector size="46" baseType="lpstr">
      <vt:lpstr>Arial</vt:lpstr>
      <vt:lpstr>Calibri</vt:lpstr>
      <vt:lpstr>Cambria Math</vt:lpstr>
      <vt:lpstr>Courier New</vt:lpstr>
      <vt:lpstr>Open Sans</vt:lpstr>
      <vt:lpstr>Symbol</vt:lpstr>
      <vt:lpstr>Ti86pc</vt:lpstr>
      <vt:lpstr>Times New Roman</vt:lpstr>
      <vt:lpstr>Office Theme</vt:lpstr>
      <vt:lpstr>Equation</vt:lpstr>
      <vt:lpstr>MathType 7.0 Equation</vt:lpstr>
      <vt:lpstr>Section 1.R.4</vt:lpstr>
      <vt:lpstr>Definition: Relation, Domain, and Range</vt:lpstr>
      <vt:lpstr>Example 1: Finding the Domain and Range of a Relation—Slide 1</vt:lpstr>
      <vt:lpstr>Example 1: Finding the Domain and Range of a Relation—Slide 2</vt:lpstr>
      <vt:lpstr>Example 2: Reading Domain and Range from the Graph of a Relation—Slide 1</vt:lpstr>
      <vt:lpstr>Example 2: Reading Domain and Range from the Graph of a Relation—Slide 2</vt:lpstr>
      <vt:lpstr>Definition: Functions</vt:lpstr>
      <vt:lpstr>Example 3: Determining if a Relation is a Function—Slide 1</vt:lpstr>
      <vt:lpstr>Example 3: Determining if a Relation is a Function—Slide 2</vt:lpstr>
      <vt:lpstr>Procedure: Vertical Line Test</vt:lpstr>
      <vt:lpstr>CAUTION!—1</vt:lpstr>
      <vt:lpstr>Example 4: Using the Vertical Line Test—Slide 1</vt:lpstr>
      <vt:lpstr>Example 4: Using the Vertical Line Test—Slide 2</vt:lpstr>
      <vt:lpstr>Example 4: Using the Vertical Line Test—Slide 3</vt:lpstr>
      <vt:lpstr>Example 4: Using the Vertical Line Test—Slide 4</vt:lpstr>
      <vt:lpstr>Example 4: Using the Vertical Line Test—Slide 5</vt:lpstr>
      <vt:lpstr>Definition: Linear Function</vt:lpstr>
      <vt:lpstr>Example 5: Finding the Domain of a Function</vt:lpstr>
      <vt:lpstr>CAUTION!—2</vt:lpstr>
      <vt:lpstr>Example 6: Evaluating Functions</vt:lpstr>
      <vt:lpstr>Example 7: Function Notation—Slide 1</vt:lpstr>
      <vt:lpstr>Example 7: Function Notation—Slide 2</vt:lpstr>
      <vt:lpstr>Example 7: Function Notation—Slide 3</vt:lpstr>
      <vt:lpstr>Example 7: Technology</vt:lpstr>
      <vt:lpstr>Example 7: Function Notation—Slide 4</vt:lpstr>
      <vt:lpstr>Example 7: Function Notation—Slide 5</vt:lpstr>
      <vt:lpstr>Example 8: Evaluating Functions—Slide 1</vt:lpstr>
      <vt:lpstr>Example 8: Evaluating Functions—Slide 2</vt:lpstr>
      <vt:lpstr>Example 8: Evaluating Functions—Slide 3</vt:lpstr>
      <vt:lpstr>Example 9: Evaluating Functions from a Graph—Slide 1</vt:lpstr>
      <vt:lpstr>Example 9: Evaluating Functions from a Graph—Slide 2</vt:lpstr>
      <vt:lpstr>Example 10: Graphing Functions with a TI-84 Plus—Slide 1</vt:lpstr>
      <vt:lpstr>Example 10: Graphing Functions with a TI-84 Plus—Slide 2</vt:lpstr>
      <vt:lpstr>Example 10: Graphing Functions with a TI-84 Plus—Slide 3</vt:lpstr>
      <vt:lpstr>Example 10: Graphing Functions with a TI-84 Plus—Slide 4</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Calculus with Early Transcendentals Plus Integrated Review, 2nd Edition</dc:title>
  <dc:creator>Hawkes Learning</dc:creator>
  <cp:lastModifiedBy>Marvin Glover</cp:lastModifiedBy>
  <cp:revision>252</cp:revision>
  <dcterms:created xsi:type="dcterms:W3CDTF">2013-04-26T14:43:13Z</dcterms:created>
  <dcterms:modified xsi:type="dcterms:W3CDTF">2025-06-09T15:47:45Z</dcterms:modified>
</cp:coreProperties>
</file>