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256" r:id="rId2"/>
    <p:sldId id="257" r:id="rId3"/>
    <p:sldId id="258" r:id="rId4"/>
    <p:sldId id="259" r:id="rId5"/>
    <p:sldId id="262" r:id="rId6"/>
    <p:sldId id="265" r:id="rId7"/>
    <p:sldId id="268" r:id="rId8"/>
    <p:sldId id="270" r:id="rId9"/>
    <p:sldId id="273" r:id="rId10"/>
    <p:sldId id="275" r:id="rId11"/>
    <p:sldId id="276" r:id="rId12"/>
    <p:sldId id="277" r:id="rId13"/>
    <p:sldId id="279" r:id="rId14"/>
    <p:sldId id="278" r:id="rId15"/>
    <p:sldId id="336" r:id="rId16"/>
    <p:sldId id="291" r:id="rId17"/>
    <p:sldId id="292" r:id="rId18"/>
    <p:sldId id="338" r:id="rId19"/>
    <p:sldId id="339" r:id="rId20"/>
    <p:sldId id="340" r:id="rId21"/>
    <p:sldId id="341" r:id="rId22"/>
    <p:sldId id="342" r:id="rId23"/>
    <p:sldId id="343" r:id="rId24"/>
    <p:sldId id="344" r:id="rId25"/>
    <p:sldId id="280" r:id="rId26"/>
    <p:sldId id="281" r:id="rId27"/>
    <p:sldId id="282" r:id="rId28"/>
    <p:sldId id="283" r:id="rId29"/>
    <p:sldId id="284" r:id="rId30"/>
    <p:sldId id="285" r:id="rId31"/>
    <p:sldId id="287" r:id="rId32"/>
    <p:sldId id="288" r:id="rId33"/>
    <p:sldId id="293" r:id="rId34"/>
    <p:sldId id="295" r:id="rId35"/>
    <p:sldId id="296" r:id="rId36"/>
    <p:sldId id="297" r:id="rId37"/>
    <p:sldId id="260" r:id="rId38"/>
    <p:sldId id="261" r:id="rId39"/>
    <p:sldId id="263" r:id="rId40"/>
    <p:sldId id="298" r:id="rId41"/>
    <p:sldId id="345" r:id="rId42"/>
    <p:sldId id="267" r:id="rId43"/>
    <p:sldId id="299" r:id="rId44"/>
    <p:sldId id="300" r:id="rId45"/>
    <p:sldId id="269" r:id="rId46"/>
    <p:sldId id="271" r:id="rId47"/>
    <p:sldId id="272" r:id="rId48"/>
    <p:sldId id="346" r:id="rId49"/>
    <p:sldId id="274" r:id="rId50"/>
    <p:sldId id="301" r:id="rId51"/>
    <p:sldId id="302" r:id="rId52"/>
    <p:sldId id="303" r:id="rId53"/>
    <p:sldId id="304" r:id="rId54"/>
    <p:sldId id="305" r:id="rId55"/>
    <p:sldId id="306" r:id="rId56"/>
    <p:sldId id="307" r:id="rId57"/>
    <p:sldId id="308" r:id="rId58"/>
    <p:sldId id="309" r:id="rId59"/>
    <p:sldId id="310" r:id="rId60"/>
    <p:sldId id="311" r:id="rId61"/>
    <p:sldId id="286" r:id="rId62"/>
    <p:sldId id="312" r:id="rId63"/>
    <p:sldId id="289" r:id="rId64"/>
    <p:sldId id="290" r:id="rId65"/>
    <p:sldId id="335" r:id="rId66"/>
    <p:sldId id="313" r:id="rId67"/>
    <p:sldId id="314" r:id="rId68"/>
    <p:sldId id="315" r:id="rId69"/>
    <p:sldId id="316" r:id="rId70"/>
    <p:sldId id="317" r:id="rId71"/>
    <p:sldId id="318" r:id="rId72"/>
    <p:sldId id="264" r:id="rId73"/>
    <p:sldId id="319" r:id="rId74"/>
    <p:sldId id="266" r:id="rId75"/>
    <p:sldId id="347" r:id="rId76"/>
    <p:sldId id="320" r:id="rId77"/>
    <p:sldId id="321" r:id="rId78"/>
    <p:sldId id="322" r:id="rId79"/>
    <p:sldId id="323" r:id="rId80"/>
    <p:sldId id="324" r:id="rId81"/>
    <p:sldId id="325" r:id="rId82"/>
    <p:sldId id="326" r:id="rId83"/>
    <p:sldId id="350" r:id="rId84"/>
    <p:sldId id="327" r:id="rId85"/>
    <p:sldId id="328" r:id="rId86"/>
    <p:sldId id="329" r:id="rId87"/>
    <p:sldId id="348" r:id="rId88"/>
    <p:sldId id="330" r:id="rId89"/>
    <p:sldId id="331" r:id="rId90"/>
    <p:sldId id="332" r:id="rId91"/>
    <p:sldId id="349" r:id="rId92"/>
    <p:sldId id="333" r:id="rId93"/>
    <p:sldId id="334" r:id="rId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cmAuthor id="1" name="Belloit, Nicholas G" initials="BNG" lastIdx="1" clrIdx="0"/>
  <p:cmAuthor id="8" name="Belloit, Nicholas G" initials="BNG [8]" lastIdx="1" clrIdx="7"/>
  <p:cmAuthor id="2" name="Belloit, Nicholas G" initials="BNG [2]" lastIdx="1" clrIdx="1"/>
  <p:cmAuthor id="3" name="Belloit, Nicholas G" initials="BNG [3]" lastIdx="1" clrIdx="2"/>
  <p:cmAuthor id="4" name="Belloit, Nicholas G" initials="BNG [4]" lastIdx="1" clrIdx="3"/>
  <p:cmAuthor id="5" name="Belloit, Nicholas G" initials="BNG [5]" lastIdx="1" clrIdx="4"/>
  <p:cmAuthor id="6" name="Belloit, Nicholas G" initials="BNG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0000FF"/>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3" autoAdjust="0"/>
    <p:restoredTop sz="94673" autoAdjust="0"/>
  </p:normalViewPr>
  <p:slideViewPr>
    <p:cSldViewPr>
      <p:cViewPr varScale="1">
        <p:scale>
          <a:sx n="105" d="100"/>
          <a:sy n="105" d="100"/>
        </p:scale>
        <p:origin x="2058"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3519636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F93FAF-7A27-4029-83CA-6E76F851AABC}" type="datetimeFigureOut">
              <a:rPr lang="en-US" smtClean="0"/>
              <a:pPr/>
              <a:t>6/6/2025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A9CE8-E7D7-4F70-8124-350BFC292132}" type="slidenum">
              <a:rPr lang="en-US" smtClean="0"/>
              <a:pPr/>
              <a:t>‹#›</a:t>
            </a:fld>
            <a:endParaRPr lang="en-US"/>
          </a:p>
        </p:txBody>
      </p:sp>
    </p:spTree>
    <p:extLst>
      <p:ext uri="{BB962C8B-B14F-4D97-AF65-F5344CB8AC3E}">
        <p14:creationId xmlns:p14="http://schemas.microsoft.com/office/powerpoint/2010/main" val="424255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26762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620442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41138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934842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3520680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28992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1.png"/><Relationship Id="rId1" Type="http://schemas.openxmlformats.org/officeDocument/2006/relationships/slideLayout" Target="../slideLayouts/slideLayout4.xml"/><Relationship Id="rId4" Type="http://schemas.openxmlformats.org/officeDocument/2006/relationships/image" Target="../media/image202.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0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190.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1.R.3</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Lines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The</a:t>
            </a:r>
            <a:r>
              <a:rPr sz="2800" dirty="0"/>
              <a:t> </a:t>
            </a:r>
            <a:r>
              <a:rPr lang="en-US" sz="2800" i="1" dirty="0"/>
              <a:t>x</a:t>
            </a:r>
            <a:r>
              <a:rPr dirty="0"/>
              <a:t>- and</a:t>
            </a:r>
            <a:r>
              <a:rPr sz="2800" dirty="0"/>
              <a:t> </a:t>
            </a:r>
            <a:r>
              <a:rPr lang="en-US" sz="2800" i="1" dirty="0"/>
              <a:t>y</a:t>
            </a:r>
            <a:r>
              <a:rPr dirty="0"/>
              <a:t>-Intercepts</a:t>
            </a:r>
          </a:p>
        </p:txBody>
      </p:sp>
      <p:sp>
        <p:nvSpPr>
          <p:cNvPr id="3" name="Text Placeholder 2"/>
          <p:cNvSpPr>
            <a:spLocks noGrp="1"/>
          </p:cNvSpPr>
          <p:nvPr>
            <p:ph type="body" sz="quarter" idx="10"/>
          </p:nvPr>
        </p:nvSpPr>
        <p:spPr/>
        <p:txBody>
          <a:bodyPr>
            <a:normAutofit/>
          </a:bodyPr>
          <a:lstStyle/>
          <a:p>
            <a:pPr>
              <a:defRPr sz="2800"/>
            </a:pPr>
            <a:r>
              <a:rPr sz="2800" dirty="0"/>
              <a:t>Given a graph in the Cartesian plane, any point where the graph intersects the </a:t>
            </a:r>
            <a:r>
              <a:rPr lang="en-US" sz="2800" i="1" dirty="0"/>
              <a:t>x</a:t>
            </a:r>
            <a:r>
              <a:rPr sz="2800" dirty="0"/>
              <a:t>-axis is called an </a:t>
            </a:r>
            <a:r>
              <a:rPr lang="en-US" sz="2800" b="1" i="1" dirty="0"/>
              <a:t>x</a:t>
            </a:r>
            <a:r>
              <a:rPr sz="2800" b="1" dirty="0"/>
              <a:t>-intercept </a:t>
            </a:r>
            <a:r>
              <a:rPr sz="2800" dirty="0"/>
              <a:t>and any point where the graph intersects the </a:t>
            </a:r>
            <a:r>
              <a:rPr lang="en-US" sz="2800" i="1" dirty="0"/>
              <a:t>y</a:t>
            </a:r>
            <a:r>
              <a:rPr sz="2800" dirty="0"/>
              <a:t>-axis is called a </a:t>
            </a:r>
            <a:r>
              <a:rPr lang="en-US" sz="2800" b="1" i="1" dirty="0"/>
              <a:t>y</a:t>
            </a:r>
            <a:r>
              <a:rPr sz="2800" b="1" dirty="0"/>
              <a:t>-intercept</a:t>
            </a:r>
            <a:r>
              <a:rPr sz="2800" dirty="0"/>
              <a:t>.</a:t>
            </a:r>
          </a:p>
          <a:p>
            <a:pPr>
              <a:defRPr sz="2800"/>
            </a:pPr>
            <a:r>
              <a:rPr sz="2800" dirty="0"/>
              <a:t>All </a:t>
            </a:r>
            <a:r>
              <a:rPr lang="en-US" sz="2800" i="1" dirty="0"/>
              <a:t>x</a:t>
            </a:r>
            <a:r>
              <a:rPr sz="2800" dirty="0"/>
              <a:t>-intercepts are of the form </a:t>
            </a:r>
            <a:r>
              <a:rPr lang="en-US" sz="2800" dirty="0"/>
              <a:t>(</a:t>
            </a:r>
            <a:r>
              <a:rPr lang="en-US" sz="2800" i="1" dirty="0"/>
              <a:t>c</a:t>
            </a:r>
            <a:r>
              <a:rPr lang="en-US" sz="2800" dirty="0"/>
              <a:t>, 0)</a:t>
            </a:r>
            <a:r>
              <a:rPr sz="2800" dirty="0"/>
              <a:t> and all </a:t>
            </a:r>
            <a:br>
              <a:rPr lang="en-US" sz="2800" dirty="0"/>
            </a:br>
            <a:r>
              <a:rPr lang="en-US" sz="2800" i="1" dirty="0"/>
              <a:t>y</a:t>
            </a:r>
            <a:r>
              <a:rPr sz="2800" dirty="0"/>
              <a:t>-intercepts are of the form </a:t>
            </a:r>
            <a:r>
              <a:rPr lang="en-US" sz="2800" dirty="0"/>
              <a:t>(0, </a:t>
            </a:r>
            <a:r>
              <a:rPr lang="en-US" sz="2800" i="1" dirty="0"/>
              <a:t>c</a:t>
            </a:r>
            <a:r>
              <a:rPr lang="en-US" sz="2800" dirty="0"/>
              <a:t>)</a:t>
            </a:r>
            <a:r>
              <a:rPr sz="2800" dirty="0"/>
              <a:t>.</a:t>
            </a:r>
          </a:p>
          <a:p>
            <a:endParaRP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2: Finding Intercepts and Graphing Linear Equations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the </a:t>
                </a:r>
                <a:r>
                  <a:rPr lang="en-US" sz="2800" i="1" dirty="0"/>
                  <a:t>x</a:t>
                </a:r>
                <a:r>
                  <a:rPr sz="2800" dirty="0"/>
                  <a:t>- and </a:t>
                </a:r>
                <a:r>
                  <a:rPr lang="en-US" sz="2800" i="1" dirty="0"/>
                  <a:t>y</a:t>
                </a:r>
                <a:r>
                  <a:rPr sz="2800" dirty="0"/>
                  <a:t>-intercepts of the </a:t>
                </a:r>
                <a:r>
                  <a:rPr lang="en-US" sz="2800" dirty="0"/>
                  <a:t>given</a:t>
                </a:r>
                <a:r>
                  <a:rPr sz="2800" dirty="0"/>
                  <a:t> equations, and </a:t>
                </a:r>
                <a:r>
                  <a:rPr lang="en-US" sz="2800" dirty="0"/>
                  <a:t>sketch </a:t>
                </a:r>
                <a:r>
                  <a:rPr sz="2800" dirty="0"/>
                  <a:t>the</a:t>
                </a:r>
                <a:r>
                  <a:rPr lang="en-US" sz="2800" dirty="0"/>
                  <a:t>ir</a:t>
                </a:r>
                <a:r>
                  <a:rPr sz="2800" dirty="0"/>
                  <a:t> graph</a:t>
                </a:r>
                <a:r>
                  <a:rPr lang="en-US" sz="2800" dirty="0"/>
                  <a:t>s</a:t>
                </a:r>
                <a:r>
                  <a:rPr sz="2800" dirty="0"/>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−4</m:t>
                    </m:r>
                    <m:r>
                      <a:rPr>
                        <a:latin typeface="Cambria Math" panose="02040503050406030204" pitchFamily="18" charset="0"/>
                      </a:rPr>
                      <m:t>𝑦</m:t>
                    </m:r>
                    <m:r>
                      <a:rPr>
                        <a:latin typeface="Cambria Math" panose="02040503050406030204" pitchFamily="18" charset="0"/>
                      </a:rPr>
                      <m:t>=12</m:t>
                    </m:r>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𝑥</m:t>
                        </m:r>
                      </m:e>
                    </m:d>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=7</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Intercepts and Graphing Linear Equations</a:t>
            </a:r>
            <a:r>
              <a:rPr lang="en-US" dirty="0"/>
              <a:t>—Slide 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To </a:t>
            </a:r>
            <a:r>
              <a:rPr lang="en-US" sz="2800" dirty="0"/>
              <a:t>find the two intercepts, first set </a:t>
            </a:r>
            <a:r>
              <a:rPr lang="en-US" sz="2800" i="1" dirty="0"/>
              <a:t>x </a:t>
            </a:r>
            <a:r>
              <a:rPr lang="en-US" sz="2800" dirty="0"/>
              <a:t>equal to </a:t>
            </a:r>
            <a:r>
              <a:rPr lang="en-US" sz="2800" dirty="0">
                <a:latin typeface="Cambria Math"/>
              </a:rPr>
              <a:t>0</a:t>
            </a:r>
            <a:r>
              <a:rPr lang="en-US" sz="2800" dirty="0"/>
              <a:t> and solve for </a:t>
            </a:r>
            <a:r>
              <a:rPr lang="en-US" sz="2800" i="1" dirty="0"/>
              <a:t>y</a:t>
            </a:r>
            <a:r>
              <a:rPr lang="en-US" sz="2800" dirty="0"/>
              <a:t>.</a:t>
            </a:r>
          </a:p>
          <a:p>
            <a:pPr algn="ctr"/>
            <a:r>
              <a:rPr lang="en-US" dirty="0"/>
              <a:t>​</a:t>
            </a:r>
          </a:p>
          <a:p>
            <a:pPr algn="ctr"/>
            <a:r>
              <a:rPr lang="en-US" dirty="0"/>
              <a:t>​</a:t>
            </a:r>
          </a:p>
          <a:p>
            <a:pPr algn="l">
              <a:defRPr sz="2800"/>
            </a:pPr>
            <a:endParaRPr lang="en-US" dirty="0"/>
          </a:p>
          <a:p>
            <a:pPr algn="l">
              <a:defRPr sz="2800"/>
            </a:pPr>
            <a:endParaRPr lang="en-US" dirty="0"/>
          </a:p>
          <a:p>
            <a:pPr algn="l">
              <a:defRPr sz="2800"/>
            </a:pPr>
            <a:endParaRPr lang="en-US" dirty="0"/>
          </a:p>
          <a:p>
            <a:pPr algn="l">
              <a:defRPr sz="2800"/>
            </a:pPr>
            <a:r>
              <a:rPr lang="en-US" dirty="0"/>
              <a:t>​​</a:t>
            </a:r>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276600" y="2767584"/>
              <a:ext cx="2590800" cy="1499616"/>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57200">
                    <a:tc>
                      <a:txBody>
                        <a:bodyPr/>
                        <a:lstStyle/>
                        <a:p>
                          <a:pPr algn="r">
                            <a:defRPr sz="1600"/>
                          </a:pPr>
                          <a:r>
                            <a:rPr lang="ar-AE" sz="2800" dirty="0"/>
                            <a:t>​</a:t>
                          </a:r>
                          <a14:m>
                            <m:oMath xmlns:m="http://schemas.openxmlformats.org/officeDocument/2006/math">
                              <m:r>
                                <a:rPr lang="ar-AE" sz="2800" b="0" i="0" smtClean="0">
                                  <a:latin typeface="Cambria Math" panose="02040503050406030204" pitchFamily="18" charset="0"/>
                                </a:rPr>
                                <m:t>3</m:t>
                              </m:r>
                              <m:r>
                                <a:rPr lang="ar-AE" sz="2800">
                                  <a:latin typeface="Cambria Math"/>
                                </a:rPr>
                                <m:t>𝑥</m:t>
                              </m:r>
                              <m:r>
                                <a:rPr lang="ar-AE" sz="2800">
                                  <a:latin typeface="Cambria Math"/>
                                </a:rPr>
                                <m:t>−</m:t>
                              </m:r>
                              <m:r>
                                <a:rPr lang="en-US" sz="2800" b="0" i="1" smtClean="0">
                                  <a:latin typeface="Cambria Math" panose="02040503050406030204" pitchFamily="18" charset="0"/>
                                </a:rPr>
                                <m:t>4</m:t>
                              </m:r>
                              <m:r>
                                <a:rPr lang="ar-AE" sz="2800">
                                  <a:latin typeface="Cambria Math"/>
                                </a:rPr>
                                <m:t>𝑦</m:t>
                              </m:r>
                            </m:oMath>
                          </a14:m>
                          <a:endParaRPr sz="2800" dirty="0"/>
                        </a:p>
                      </a:txBody>
                      <a:tcPr marL="36576" marR="36576" marT="36576" marB="36576" anchor="ctr"/>
                    </a:tc>
                    <a:tc>
                      <a:txBody>
                        <a:bodyPr/>
                        <a:lstStyle/>
                        <a:p>
                          <a:pPr algn="l">
                            <a:defRPr sz="1600"/>
                          </a:pPr>
                          <a:r>
                            <a:rPr lang="en-US" sz="2800" dirty="0"/>
                            <a:t>​</a:t>
                          </a:r>
                          <a14:m>
                            <m:oMath xmlns:m="http://schemas.openxmlformats.org/officeDocument/2006/math">
                              <m:r>
                                <a:rPr lang="en-US" sz="2800">
                                  <a:latin typeface="Cambria Math"/>
                                </a:rPr>
                                <m:t>=</m:t>
                              </m:r>
                              <m:r>
                                <a:rPr lang="en-US" sz="2800" b="0" i="0" smtClean="0">
                                  <a:latin typeface="Cambria Math" panose="02040503050406030204" pitchFamily="18" charset="0"/>
                                </a:rPr>
                                <m:t>12</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lang="ar-AE" sz="2800" b="0" i="0" smtClean="0">
                                  <a:latin typeface="Cambria Math" panose="02040503050406030204" pitchFamily="18" charset="0"/>
                                </a:rPr>
                                <m:t>3</m:t>
                              </m:r>
                              <m:d>
                                <m:dPr>
                                  <m:ctrlPr>
                                    <a:rPr lang="ar-AE" sz="2800" i="1" smtClean="0">
                                      <a:latin typeface="Cambria Math" panose="02040503050406030204" pitchFamily="18" charset="0"/>
                                    </a:rPr>
                                  </m:ctrlPr>
                                </m:dPr>
                                <m:e>
                                  <m:r>
                                    <a:rPr lang="ar-AE" sz="2800">
                                      <a:latin typeface="Cambria Math"/>
                                    </a:rPr>
                                    <m:t>0</m:t>
                                  </m:r>
                                </m:e>
                              </m:d>
                              <m:r>
                                <a:rPr lang="ar-AE" sz="2800">
                                  <a:latin typeface="Cambria Math"/>
                                </a:rPr>
                                <m:t>−</m:t>
                              </m:r>
                              <m:r>
                                <a:rPr lang="ar-AE" sz="2800" b="0" i="1" smtClean="0">
                                  <a:latin typeface="Cambria Math" panose="02040503050406030204" pitchFamily="18" charset="0"/>
                                </a:rPr>
                                <m:t>4</m:t>
                              </m:r>
                              <m:r>
                                <a:rPr lang="ar-AE" sz="2800">
                                  <a:latin typeface="Cambria Math"/>
                                </a:rPr>
                                <m:t>𝑦</m:t>
                              </m:r>
                            </m:oMath>
                          </a14:m>
                          <a:endParaRPr lang="ar-AE" sz="2800" dirty="0"/>
                        </a:p>
                      </a:txBody>
                      <a:tcPr marL="36576" marR="36576" marT="36576" marB="36576" anchor="ctr"/>
                    </a:tc>
                    <a:tc>
                      <a:txBody>
                        <a:bodyPr/>
                        <a:lstStyle/>
                        <a:p>
                          <a:pPr algn="l">
                            <a:defRPr sz="1600"/>
                          </a:pPr>
                          <a:r>
                            <a:rPr lang="en-US" sz="2800" dirty="0"/>
                            <a:t>​</a:t>
                          </a:r>
                          <a14:m>
                            <m:oMath xmlns:m="http://schemas.openxmlformats.org/officeDocument/2006/math">
                              <m:r>
                                <a:rPr lang="en-US" sz="2800">
                                  <a:latin typeface="Cambria Math"/>
                                </a:rPr>
                                <m:t>=</m:t>
                              </m:r>
                              <m:r>
                                <a:rPr lang="en-US" sz="2800">
                                  <a:latin typeface="Cambria Math"/>
                                </a:rPr>
                                <m:t>12</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lang="en-US" sz="2800" dirty="0"/>
                            <a:t>​</a:t>
                          </a:r>
                          <a14:m>
                            <m:oMath xmlns:m="http://schemas.openxmlformats.org/officeDocument/2006/math">
                              <m:r>
                                <a:rPr lang="en-US" sz="2800">
                                  <a:latin typeface="Cambria Math"/>
                                </a:rPr>
                                <m:t>=</m:t>
                              </m:r>
                              <m:r>
                                <a:rPr lang="en-US" sz="2800" b="0" i="0" smtClean="0">
                                  <a:latin typeface="Cambria Math" panose="02040503050406030204" pitchFamily="18" charset="0"/>
                                </a:rPr>
                                <m:t>−</m:t>
                              </m:r>
                              <m:r>
                                <a:rPr lang="en-US" sz="2800" b="0" i="0" smtClean="0">
                                  <a:latin typeface="Cambria Math" panose="02040503050406030204" pitchFamily="18" charset="0"/>
                                </a:rPr>
                                <m:t>3</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115899586"/>
                  </p:ext>
                </p:extLst>
              </p:nvPr>
            </p:nvGraphicFramePr>
            <p:xfrm>
              <a:off x="3276600" y="2767584"/>
              <a:ext cx="2590800" cy="1499616"/>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3415" r="-54348" b="-236585"/>
                          </a:stretch>
                        </a:blipFill>
                      </a:tcPr>
                    </a:tc>
                    <a:tc>
                      <a:txBody>
                        <a:bodyPr/>
                        <a:lstStyle/>
                        <a:p>
                          <a:endParaRPr lang="en-US"/>
                        </a:p>
                      </a:txBody>
                      <a:tcPr marL="36576" marR="36576" marT="36576" marB="36576" anchor="ctr">
                        <a:blipFill>
                          <a:blip r:embed="rId3"/>
                          <a:stretch>
                            <a:fillRect l="-184000" t="-13415" b="-23658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54348" b="-136585"/>
                          </a:stretch>
                        </a:blipFill>
                      </a:tcPr>
                    </a:tc>
                    <a:tc>
                      <a:txBody>
                        <a:bodyPr/>
                        <a:lstStyle/>
                        <a:p>
                          <a:endParaRPr lang="en-US"/>
                        </a:p>
                      </a:txBody>
                      <a:tcPr marL="36576" marR="36576" marT="36576" marB="36576" anchor="ctr">
                        <a:blipFill>
                          <a:blip r:embed="rId3"/>
                          <a:stretch>
                            <a:fillRect l="-184000" t="-113415" b="-136585"/>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54348" b="-36585"/>
                          </a:stretch>
                        </a:blipFill>
                      </a:tcPr>
                    </a:tc>
                    <a:tc>
                      <a:txBody>
                        <a:bodyPr/>
                        <a:lstStyle/>
                        <a:p>
                          <a:endParaRPr lang="en-US"/>
                        </a:p>
                      </a:txBody>
                      <a:tcPr marL="36576" marR="36576" marT="36576" marB="36576" anchor="ctr">
                        <a:blipFill>
                          <a:blip r:embed="rId3"/>
                          <a:stretch>
                            <a:fillRect l="-184000" t="-213415"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Intercepts and Graphing Linear Equations</a:t>
            </a:r>
            <a:r>
              <a:rPr lang="en-US" dirty="0"/>
              <a:t>—Slide 3</a:t>
            </a:r>
            <a:endParaRPr dirty="0"/>
          </a:p>
        </p:txBody>
      </p:sp>
      <p:sp>
        <p:nvSpPr>
          <p:cNvPr id="4" name="Text Placeholder 3"/>
          <p:cNvSpPr>
            <a:spLocks noGrp="1"/>
          </p:cNvSpPr>
          <p:nvPr>
            <p:ph type="body" sz="quarter" idx="10"/>
          </p:nvPr>
        </p:nvSpPr>
        <p:spPr/>
        <p:txBody>
          <a:bodyPr/>
          <a:lstStyle/>
          <a:p>
            <a:r>
              <a:rPr lang="en-US" dirty="0"/>
              <a:t>Then set </a:t>
            </a:r>
            <a:r>
              <a:rPr lang="en-US" i="1" dirty="0"/>
              <a:t>y </a:t>
            </a:r>
            <a:r>
              <a:rPr lang="en-US" dirty="0"/>
              <a:t>equal to </a:t>
            </a:r>
            <a:r>
              <a:rPr lang="en-US" dirty="0">
                <a:latin typeface="Cambria Math"/>
              </a:rPr>
              <a:t>0</a:t>
            </a:r>
            <a:r>
              <a:rPr lang="en-US" dirty="0"/>
              <a:t> and solve for </a:t>
            </a:r>
            <a:r>
              <a:rPr lang="en-US" i="1" dirty="0"/>
              <a:t>x</a:t>
            </a:r>
            <a:r>
              <a:rPr lang="en-US" dirty="0"/>
              <a:t>.</a:t>
            </a:r>
          </a:p>
          <a:p>
            <a:endParaRPr lang="en-US" dirty="0"/>
          </a:p>
          <a:p>
            <a:endParaRPr lang="en-US" dirty="0"/>
          </a:p>
          <a:p>
            <a:endParaRPr lang="en-US" dirty="0"/>
          </a:p>
          <a:p>
            <a:endParaRPr lang="en-US" dirty="0"/>
          </a:p>
          <a:p>
            <a:r>
              <a:rPr lang="en-US" dirty="0"/>
              <a:t>This gives us the coordinates of the two intercepts, </a:t>
            </a:r>
            <a:br>
              <a:rPr lang="en-US" dirty="0"/>
            </a:br>
            <a:r>
              <a:rPr lang="en-US" i="1" dirty="0"/>
              <a:t>y</a:t>
            </a:r>
            <a:r>
              <a:rPr lang="en-US" dirty="0"/>
              <a:t>-intercept: (0, −3)and </a:t>
            </a:r>
            <a:r>
              <a:rPr lang="en-US" i="1" dirty="0"/>
              <a:t>x</a:t>
            </a:r>
            <a:r>
              <a:rPr lang="en-US" dirty="0"/>
              <a:t>-intercept: (4, 0), which we plot in Figure 1. Once we have plotted the intercepts, drawing a straight line through them gives us the graph of the equation.</a:t>
            </a:r>
          </a:p>
          <a:p>
            <a:endParaRPr lang="en-US" dirty="0"/>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nvGraphicFramePr>
            <p:xfrm>
              <a:off x="3276600" y="1752600"/>
              <a:ext cx="2590800" cy="1499616"/>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57200">
                    <a:tc>
                      <a:txBody>
                        <a:bodyPr/>
                        <a:lstStyle/>
                        <a:p>
                          <a:pPr algn="r">
                            <a:defRPr sz="1600"/>
                          </a:pPr>
                          <a:r>
                            <a:rPr lang="ar-AE" sz="2800" dirty="0"/>
                            <a:t>​</a:t>
                          </a:r>
                          <a14:m>
                            <m:oMath xmlns:m="http://schemas.openxmlformats.org/officeDocument/2006/math">
                              <m:r>
                                <a:rPr lang="ar-AE" sz="2800" b="0" i="0" smtClean="0">
                                  <a:latin typeface="Cambria Math" panose="02040503050406030204" pitchFamily="18" charset="0"/>
                                </a:rPr>
                                <m:t>3</m:t>
                              </m:r>
                              <m:r>
                                <a:rPr lang="ar-AE" sz="2800">
                                  <a:latin typeface="Cambria Math"/>
                                </a:rPr>
                                <m:t>𝑥</m:t>
                              </m:r>
                              <m:r>
                                <a:rPr lang="ar-AE" sz="2800">
                                  <a:latin typeface="Cambria Math"/>
                                </a:rPr>
                                <m:t>−</m:t>
                              </m:r>
                              <m:r>
                                <a:rPr lang="en-US" sz="2800" b="0" i="1" smtClean="0">
                                  <a:latin typeface="Cambria Math" panose="02040503050406030204" pitchFamily="18" charset="0"/>
                                </a:rPr>
                                <m:t>4</m:t>
                              </m:r>
                              <m:r>
                                <a:rPr lang="ar-AE" sz="2800">
                                  <a:latin typeface="Cambria Math"/>
                                </a:rPr>
                                <m:t>𝑦</m:t>
                              </m:r>
                            </m:oMath>
                          </a14:m>
                          <a:endParaRPr sz="2800" dirty="0"/>
                        </a:p>
                      </a:txBody>
                      <a:tcPr marL="36576" marR="36576" marT="36576" marB="36576" anchor="ctr"/>
                    </a:tc>
                    <a:tc>
                      <a:txBody>
                        <a:bodyPr/>
                        <a:lstStyle/>
                        <a:p>
                          <a:pPr algn="l">
                            <a:defRPr sz="1600"/>
                          </a:pPr>
                          <a:r>
                            <a:rPr lang="en-US" sz="2800" dirty="0"/>
                            <a:t>​</a:t>
                          </a:r>
                          <a14:m>
                            <m:oMath xmlns:m="http://schemas.openxmlformats.org/officeDocument/2006/math">
                              <m:r>
                                <a:rPr lang="en-US" sz="2800">
                                  <a:latin typeface="Cambria Math"/>
                                </a:rPr>
                                <m:t>=</m:t>
                              </m:r>
                              <m:r>
                                <a:rPr lang="en-US" sz="2800" b="0" i="0" smtClean="0">
                                  <a:latin typeface="Cambria Math" panose="02040503050406030204" pitchFamily="18" charset="0"/>
                                </a:rPr>
                                <m:t>12</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lang="en-US" sz="2800" dirty="0"/>
                            <a:t>​</a:t>
                          </a:r>
                          <a14:m>
                            <m:oMath xmlns:m="http://schemas.openxmlformats.org/officeDocument/2006/math">
                              <m:r>
                                <a:rPr lang="en-US" sz="2800" b="0" i="0" smtClean="0">
                                  <a:latin typeface="Cambria Math" panose="02040503050406030204" pitchFamily="18" charset="0"/>
                                </a:rPr>
                                <m:t>3</m:t>
                              </m:r>
                              <m:r>
                                <a:rPr lang="en-US" sz="2800" b="0" i="1" smtClean="0">
                                  <a:latin typeface="Cambria Math" panose="02040503050406030204" pitchFamily="18" charset="0"/>
                                </a:rPr>
                                <m:t>𝑥</m:t>
                              </m:r>
                              <m:r>
                                <a:rPr lang="en-US" sz="2800">
                                  <a:latin typeface="Cambria Math"/>
                                </a:rPr>
                                <m:t>−</m:t>
                              </m:r>
                              <m:r>
                                <a:rPr lang="en-US" sz="2800" b="0" i="1" smtClean="0">
                                  <a:latin typeface="Cambria Math" panose="02040503050406030204" pitchFamily="18" charset="0"/>
                                </a:rPr>
                                <m:t>4</m:t>
                              </m:r>
                              <m:d>
                                <m:dPr>
                                  <m:ctrlPr>
                                    <a:rPr lang="ar-AE" sz="2800" i="1" smtClean="0">
                                      <a:latin typeface="Cambria Math" panose="02040503050406030204" pitchFamily="18" charset="0"/>
                                    </a:rPr>
                                  </m:ctrlPr>
                                </m:dPr>
                                <m:e>
                                  <m:r>
                                    <a:rPr lang="ar-AE" sz="2800">
                                      <a:latin typeface="Cambria Math"/>
                                    </a:rPr>
                                    <m:t>0</m:t>
                                  </m:r>
                                </m:e>
                              </m:d>
                            </m:oMath>
                          </a14:m>
                          <a:endParaRPr lang="ar-AE" sz="2800" dirty="0"/>
                        </a:p>
                      </a:txBody>
                      <a:tcPr marL="36576" marR="36576" marT="36576" marB="36576" anchor="ctr"/>
                    </a:tc>
                    <a:tc>
                      <a:txBody>
                        <a:bodyPr/>
                        <a:lstStyle/>
                        <a:p>
                          <a:pPr algn="l">
                            <a:defRPr sz="1600"/>
                          </a:pPr>
                          <a:r>
                            <a:rPr lang="en-US" sz="2800" dirty="0"/>
                            <a:t>​</a:t>
                          </a:r>
                          <a14:m>
                            <m:oMath xmlns:m="http://schemas.openxmlformats.org/officeDocument/2006/math">
                              <m:r>
                                <a:rPr lang="en-US" sz="2800">
                                  <a:latin typeface="Cambria Math"/>
                                </a:rPr>
                                <m:t>=</m:t>
                              </m:r>
                              <m:r>
                                <a:rPr lang="en-US" sz="2800">
                                  <a:latin typeface="Cambria Math"/>
                                </a:rPr>
                                <m:t>12</m:t>
                              </m:r>
                            </m:oMath>
                          </a14:m>
                          <a:endParaRPr sz="28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lang="en-US" sz="2800" dirty="0"/>
                            <a:t>​</a:t>
                          </a:r>
                          <a14:m>
                            <m:oMath xmlns:m="http://schemas.openxmlformats.org/officeDocument/2006/math">
                              <m:r>
                                <a:rPr lang="en-US" sz="2800" b="0" i="1" smtClean="0">
                                  <a:latin typeface="Cambria Math" panose="02040503050406030204" pitchFamily="18" charset="0"/>
                                </a:rPr>
                                <m:t>𝑥</m:t>
                              </m:r>
                            </m:oMath>
                          </a14:m>
                          <a:endParaRPr sz="2800" i="1" dirty="0"/>
                        </a:p>
                      </a:txBody>
                      <a:tcPr marL="36576" marR="36576" marT="36576" marB="36576" anchor="ctr"/>
                    </a:tc>
                    <a:tc>
                      <a:txBody>
                        <a:bodyPr/>
                        <a:lstStyle/>
                        <a:p>
                          <a:pPr algn="l">
                            <a:defRPr sz="1600"/>
                          </a:pPr>
                          <a:r>
                            <a:rPr lang="en-US" sz="2800" dirty="0"/>
                            <a:t>​</a:t>
                          </a:r>
                          <a14:m>
                            <m:oMath xmlns:m="http://schemas.openxmlformats.org/officeDocument/2006/math">
                              <m:r>
                                <a:rPr lang="en-US" sz="2800">
                                  <a:latin typeface="Cambria Math"/>
                                </a:rPr>
                                <m:t>=</m:t>
                              </m:r>
                              <m:r>
                                <a:rPr lang="en-US" sz="2800" b="0" i="0" smtClean="0">
                                  <a:latin typeface="Cambria Math" panose="02040503050406030204" pitchFamily="18" charset="0"/>
                                </a:rPr>
                                <m:t>4</m:t>
                              </m:r>
                            </m:oMath>
                          </a14:m>
                          <a:endParaRPr sz="28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762477478"/>
                  </p:ext>
                </p:extLst>
              </p:nvPr>
            </p:nvGraphicFramePr>
            <p:xfrm>
              <a:off x="3276600" y="1752600"/>
              <a:ext cx="2590800" cy="1499616"/>
            </p:xfrm>
            <a:graphic>
              <a:graphicData uri="http://schemas.openxmlformats.org/drawingml/2006/table">
                <a:tbl>
                  <a:tblPr firstRow="1" bandRow="1">
                    <a:tableStyleId>{2D5ABB26-0587-4C30-8999-92F81FD0307C}</a:tableStyleId>
                  </a:tblPr>
                  <a:tblGrid>
                    <a:gridCol w="1676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54348" b="-237805"/>
                          </a:stretch>
                        </a:blipFill>
                      </a:tcPr>
                    </a:tc>
                    <a:tc>
                      <a:txBody>
                        <a:bodyPr/>
                        <a:lstStyle/>
                        <a:p>
                          <a:endParaRPr lang="en-US"/>
                        </a:p>
                      </a:txBody>
                      <a:tcPr marL="36576" marR="36576" marT="36576" marB="36576" anchor="ctr">
                        <a:blipFill>
                          <a:blip r:embed="rId3"/>
                          <a:stretch>
                            <a:fillRect l="-184000" t="-12195" b="-237805"/>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0843" r="-54348" b="-134940"/>
                          </a:stretch>
                        </a:blipFill>
                      </a:tcPr>
                    </a:tc>
                    <a:tc>
                      <a:txBody>
                        <a:bodyPr/>
                        <a:lstStyle/>
                        <a:p>
                          <a:endParaRPr lang="en-US"/>
                        </a:p>
                      </a:txBody>
                      <a:tcPr marL="36576" marR="36576" marT="36576" marB="36576" anchor="ctr">
                        <a:blipFill>
                          <a:blip r:embed="rId3"/>
                          <a:stretch>
                            <a:fillRect l="-184000" t="-110843" b="-134940"/>
                          </a:stretch>
                        </a:blipFill>
                      </a:tcPr>
                    </a:tc>
                    <a:extLst>
                      <a:ext uri="{0D108BD9-81ED-4DB2-BD59-A6C34878D82A}">
                        <a16:rowId xmlns:a16="http://schemas.microsoft.com/office/drawing/2014/main" val="10001"/>
                      </a:ext>
                    </a:extLst>
                  </a:tr>
                  <a:tr h="499872">
                    <a:tc>
                      <a:txBody>
                        <a:bodyPr/>
                        <a:lstStyle/>
                        <a:p>
                          <a:endParaRPr lang="en-US"/>
                        </a:p>
                      </a:txBody>
                      <a:tcPr marL="36576" marR="36576" marT="36576" marB="36576" anchor="ctr">
                        <a:blipFill>
                          <a:blip r:embed="rId3"/>
                          <a:stretch>
                            <a:fillRect t="-213415" r="-54348" b="-36585"/>
                          </a:stretch>
                        </a:blipFill>
                      </a:tcPr>
                    </a:tc>
                    <a:tc>
                      <a:txBody>
                        <a:bodyPr/>
                        <a:lstStyle/>
                        <a:p>
                          <a:endParaRPr lang="en-US"/>
                        </a:p>
                      </a:txBody>
                      <a:tcPr marL="36576" marR="36576" marT="36576" marB="36576" anchor="ctr">
                        <a:blipFill>
                          <a:blip r:embed="rId3"/>
                          <a:stretch>
                            <a:fillRect l="-184000" t="-213415" b="-36585"/>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Intercepts and Graphing Linear Equations</a:t>
            </a:r>
            <a:r>
              <a:rPr lang="en-US" dirty="0"/>
              <a:t>—Slide 4</a:t>
            </a:r>
            <a:endParaRPr dirty="0"/>
          </a:p>
        </p:txBody>
      </p:sp>
      <p:sp>
        <p:nvSpPr>
          <p:cNvPr id="4" name="Text Placeholder 2"/>
          <p:cNvSpPr txBox="1">
            <a:spLocks/>
          </p:cNvSpPr>
          <p:nvPr/>
        </p:nvSpPr>
        <p:spPr>
          <a:xfrm>
            <a:off x="3886200" y="5564982"/>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a:t>
            </a:r>
          </a:p>
        </p:txBody>
      </p:sp>
      <p:pic>
        <p:nvPicPr>
          <p:cNvPr id="6" name="Content Placeholder 5">
            <a:extLst>
              <a:ext uri="{FF2B5EF4-FFF2-40B4-BE49-F238E27FC236}">
                <a16:creationId xmlns:a16="http://schemas.microsoft.com/office/drawing/2014/main" id="{18831CEF-6BFB-4DE2-9C48-F7301B1D081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5211"/>
            <a:ext cx="4572000" cy="4572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AD4B-5367-ED68-CABE-277711DECD73}"/>
              </a:ext>
            </a:extLst>
          </p:cNvPr>
          <p:cNvSpPr>
            <a:spLocks noGrp="1"/>
          </p:cNvSpPr>
          <p:nvPr>
            <p:ph type="title"/>
          </p:nvPr>
        </p:nvSpPr>
        <p:spPr/>
        <p:txBody>
          <a:bodyPr/>
          <a:lstStyle/>
          <a:p>
            <a:r>
              <a:rPr lang="en-US" dirty="0"/>
              <a:t>Example 2: Technology</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9B2BA13-49CE-C4C2-BAF5-13E8101690EF}"/>
                  </a:ext>
                </a:extLst>
              </p:cNvPr>
              <p:cNvSpPr>
                <a:spLocks noGrp="1"/>
              </p:cNvSpPr>
              <p:nvPr>
                <p:ph sz="quarter" idx="11"/>
              </p:nvPr>
            </p:nvSpPr>
            <p:spPr>
              <a:ln w="28575">
                <a:solidFill>
                  <a:srgbClr val="FF0000"/>
                </a:solidFill>
              </a:ln>
            </p:spPr>
            <p:txBody>
              <a:bodyPr/>
              <a:lstStyle/>
              <a:p>
                <a:endParaRPr lang="en-US" b="0" i="0" dirty="0">
                  <a:effectLst/>
                  <a:cs typeface="Times New Roman" panose="02020603050405020304" pitchFamily="18" charset="0"/>
                </a:endParaRPr>
              </a:p>
              <a:p>
                <a:endParaRPr lang="en-US" dirty="0">
                  <a:cs typeface="Times New Roman" panose="02020603050405020304" pitchFamily="18" charset="0"/>
                </a:endParaRPr>
              </a:p>
              <a:p>
                <a:endParaRPr lang="en-US" b="0" i="0" dirty="0">
                  <a:effectLst/>
                  <a:cs typeface="Times New Roman" panose="02020603050405020304" pitchFamily="18" charset="0"/>
                </a:endParaRPr>
              </a:p>
              <a:p>
                <a:endParaRPr lang="en-US" dirty="0">
                  <a:cs typeface="Times New Roman" panose="02020603050405020304" pitchFamily="18" charset="0"/>
                </a:endParaRPr>
              </a:p>
              <a:p>
                <a:r>
                  <a:rPr lang="en-US" sz="2700" b="0" i="0" dirty="0">
                    <a:effectLst/>
                    <a:cs typeface="Times New Roman" panose="02020603050405020304" pitchFamily="18" charset="0"/>
                  </a:rPr>
                  <a:t>To use a TI-84 Plus to generate a table of coordinates of points that lie on the graph of the equation, press </a:t>
                </a:r>
                <a:r>
                  <a:rPr lang="en-US" sz="2700" i="0" dirty="0">
                    <a:effectLst/>
                    <a:latin typeface="Ti86pc" pitchFamily="49" charset="0"/>
                    <a:cs typeface="Times New Roman" panose="02020603050405020304" pitchFamily="18" charset="0"/>
                  </a:rPr>
                  <a:t>Y=</a:t>
                </a:r>
                <a:r>
                  <a:rPr lang="en-US" sz="2700" dirty="0">
                    <a:cs typeface="Times New Roman" panose="02020603050405020304" pitchFamily="18" charset="0"/>
                  </a:rPr>
                  <a:t> </a:t>
                </a:r>
                <a:r>
                  <a:rPr lang="en-US" sz="2700" b="0" i="0" dirty="0">
                    <a:effectLst/>
                    <a:cs typeface="Times New Roman" panose="02020603050405020304" pitchFamily="18" charset="0"/>
                  </a:rPr>
                  <a:t>and enter the equation solved for </a:t>
                </a:r>
                <a:r>
                  <a:rPr lang="en-US" sz="2700" b="0" i="1" dirty="0">
                    <a:effectLst/>
                    <a:cs typeface="Times New Roman" panose="02020603050405020304" pitchFamily="18" charset="0"/>
                  </a:rPr>
                  <a:t>y</a:t>
                </a:r>
                <a:r>
                  <a:rPr lang="en-US" sz="2700" b="0" i="0" dirty="0">
                    <a:effectLst/>
                    <a:cs typeface="Times New Roman" panose="02020603050405020304" pitchFamily="18" charset="0"/>
                  </a:rPr>
                  <a:t>, </a:t>
                </a:r>
                <a14:m>
                  <m:oMath xmlns:m="http://schemas.openxmlformats.org/officeDocument/2006/math">
                    <m:r>
                      <a:rPr lang="en-US" sz="2700" b="0" i="1" smtClean="0">
                        <a:effectLst/>
                        <a:latin typeface="Cambria Math" panose="02040503050406030204" pitchFamily="18" charset="0"/>
                        <a:cs typeface="Times New Roman" panose="02020603050405020304" pitchFamily="18" charset="0"/>
                      </a:rPr>
                      <m:t>𝑦</m:t>
                    </m:r>
                    <m:r>
                      <a:rPr lang="en-US" sz="2700" b="0" i="1" smtClean="0">
                        <a:effectLst/>
                        <a:latin typeface="Cambria Math" panose="02040503050406030204" pitchFamily="18" charset="0"/>
                        <a:cs typeface="Times New Roman" panose="02020603050405020304" pitchFamily="18" charset="0"/>
                      </a:rPr>
                      <m:t>=</m:t>
                    </m:r>
                    <m:f>
                      <m:fPr>
                        <m:ctrlPr>
                          <a:rPr lang="en-US" sz="2700" b="0" i="1" smtClean="0">
                            <a:effectLst/>
                            <a:latin typeface="Cambria Math" panose="02040503050406030204" pitchFamily="18" charset="0"/>
                            <a:cs typeface="Times New Roman" panose="02020603050405020304" pitchFamily="18" charset="0"/>
                          </a:rPr>
                        </m:ctrlPr>
                      </m:fPr>
                      <m:num>
                        <m:r>
                          <a:rPr lang="en-US" sz="2700" b="0" i="1" smtClean="0">
                            <a:effectLst/>
                            <a:latin typeface="Cambria Math" panose="02040503050406030204" pitchFamily="18" charset="0"/>
                            <a:cs typeface="Times New Roman" panose="02020603050405020304" pitchFamily="18" charset="0"/>
                          </a:rPr>
                          <m:t>3</m:t>
                        </m:r>
                      </m:num>
                      <m:den>
                        <m:r>
                          <a:rPr lang="en-US" sz="2700" b="0" i="1" smtClean="0">
                            <a:effectLst/>
                            <a:latin typeface="Cambria Math" panose="02040503050406030204" pitchFamily="18" charset="0"/>
                            <a:cs typeface="Times New Roman" panose="02020603050405020304" pitchFamily="18" charset="0"/>
                          </a:rPr>
                          <m:t>4</m:t>
                        </m:r>
                      </m:den>
                    </m:f>
                    <m:r>
                      <a:rPr lang="en-US" sz="2700" b="0" i="1" smtClean="0">
                        <a:effectLst/>
                        <a:latin typeface="Cambria Math" panose="02040503050406030204" pitchFamily="18" charset="0"/>
                        <a:cs typeface="Times New Roman" panose="02020603050405020304" pitchFamily="18" charset="0"/>
                      </a:rPr>
                      <m:t>𝑥</m:t>
                    </m:r>
                    <m:r>
                      <a:rPr lang="en-US" sz="2700" b="0" i="1" smtClean="0">
                        <a:effectLst/>
                        <a:latin typeface="Cambria Math" panose="02040503050406030204" pitchFamily="18" charset="0"/>
                        <a:cs typeface="Times New Roman" panose="02020603050405020304" pitchFamily="18" charset="0"/>
                      </a:rPr>
                      <m:t>−</m:t>
                    </m:r>
                    <m:r>
                      <a:rPr lang="en-US" sz="2700" b="0" i="1" smtClean="0">
                        <a:effectLst/>
                        <a:latin typeface="Cambria Math" panose="02040503050406030204" pitchFamily="18" charset="0"/>
                        <a:cs typeface="Times New Roman" panose="02020603050405020304" pitchFamily="18" charset="0"/>
                      </a:rPr>
                      <m:t>3</m:t>
                    </m:r>
                  </m:oMath>
                </a14:m>
                <a:r>
                  <a:rPr lang="en-US" sz="2700" b="0" i="0" dirty="0">
                    <a:effectLst/>
                    <a:cs typeface="Times New Roman" panose="02020603050405020304" pitchFamily="18" charset="0"/>
                  </a:rPr>
                  <a:t>. Then press </a:t>
                </a:r>
                <a:r>
                  <a:rPr lang="en-US" sz="2700" i="0" dirty="0">
                    <a:effectLst/>
                    <a:latin typeface="Ti86pc" pitchFamily="49" charset="0"/>
                    <a:cs typeface="Times New Roman" panose="02020603050405020304" pitchFamily="18" charset="0"/>
                  </a:rPr>
                  <a:t>2nd</a:t>
                </a:r>
                <a:r>
                  <a:rPr lang="en-US" sz="2700" dirty="0">
                    <a:cs typeface="Times New Roman" panose="02020603050405020304" pitchFamily="18" charset="0"/>
                  </a:rPr>
                  <a:t> </a:t>
                </a:r>
                <a:r>
                  <a:rPr lang="en-US" sz="2700" b="0" i="0" dirty="0">
                    <a:effectLst/>
                    <a:cs typeface="Times New Roman" panose="02020603050405020304" pitchFamily="18" charset="0"/>
                  </a:rPr>
                  <a:t>and </a:t>
                </a:r>
                <a:r>
                  <a:rPr lang="en-US" sz="2700" i="0" cap="all" dirty="0">
                    <a:effectLst/>
                    <a:latin typeface="Ti86pc" pitchFamily="49" charset="0"/>
                    <a:cs typeface="Times New Roman" panose="02020603050405020304" pitchFamily="18" charset="0"/>
                  </a:rPr>
                  <a:t>graph</a:t>
                </a:r>
                <a:r>
                  <a:rPr lang="en-US" sz="2700" dirty="0">
                    <a:cs typeface="Times New Roman" panose="02020603050405020304" pitchFamily="18" charset="0"/>
                  </a:rPr>
                  <a:t> </a:t>
                </a:r>
                <a:r>
                  <a:rPr lang="en-US" sz="2700" b="0" i="0" dirty="0">
                    <a:effectLst/>
                  </a:rPr>
                  <a:t>to view the table. Notice that the </a:t>
                </a:r>
                <a:br>
                  <a:rPr lang="en-US" sz="2700" i="1" dirty="0">
                    <a:latin typeface="Cambria Math" panose="02040503050406030204" pitchFamily="18" charset="0"/>
                    <a:cs typeface="Times New Roman" panose="02020603050405020304" pitchFamily="18" charset="0"/>
                  </a:rPr>
                </a:br>
                <a:r>
                  <a:rPr lang="en-US" sz="2700" i="1" dirty="0">
                    <a:cs typeface="Times New Roman" panose="02020603050405020304" pitchFamily="18" charset="0"/>
                  </a:rPr>
                  <a:t>y</a:t>
                </a:r>
                <a:r>
                  <a:rPr lang="en-US" sz="2700" b="0" i="0" dirty="0">
                    <a:effectLst/>
                  </a:rPr>
                  <a:t>-value at </a:t>
                </a:r>
                <a:r>
                  <a:rPr lang="en-US" sz="2700" b="0" i="1" dirty="0">
                    <a:effectLst/>
                    <a:ea typeface="Cambria Math" panose="02040503050406030204" pitchFamily="18" charset="0"/>
                  </a:rPr>
                  <a:t>x</a:t>
                </a:r>
                <a:r>
                  <a:rPr lang="en-US" sz="2700" b="0" i="0" dirty="0">
                    <a:effectLst/>
                    <a:ea typeface="Cambria Math" panose="02040503050406030204" pitchFamily="18" charset="0"/>
                  </a:rPr>
                  <a:t> = 0 </a:t>
                </a:r>
                <a:r>
                  <a:rPr lang="en-US" sz="2700" b="0" i="0" dirty="0">
                    <a:effectLst/>
                  </a:rPr>
                  <a:t>is −3 and the </a:t>
                </a:r>
                <a:r>
                  <a:rPr lang="en-US" sz="2700" b="0" i="1" dirty="0">
                    <a:effectLst/>
                  </a:rPr>
                  <a:t>y</a:t>
                </a:r>
                <a:r>
                  <a:rPr lang="en-US" sz="2700" b="0" i="0" dirty="0">
                    <a:effectLst/>
                  </a:rPr>
                  <a:t>-value at </a:t>
                </a:r>
                <a:r>
                  <a:rPr lang="en-US" sz="2700" b="0" i="1" dirty="0">
                    <a:effectLst/>
                    <a:ea typeface="Cambria Math" panose="02040503050406030204" pitchFamily="18" charset="0"/>
                  </a:rPr>
                  <a:t>x</a:t>
                </a:r>
                <a:r>
                  <a:rPr lang="en-US" sz="2700" b="0" i="0" dirty="0">
                    <a:effectLst/>
                    <a:ea typeface="Cambria Math" panose="02040503050406030204" pitchFamily="18" charset="0"/>
                  </a:rPr>
                  <a:t> = 4</a:t>
                </a:r>
                <a14:m>
                  <m:oMath xmlns:m="http://schemas.openxmlformats.org/officeDocument/2006/math">
                    <m:r>
                      <a:rPr lang="en-US" sz="2700" i="1">
                        <a:latin typeface="Cambria Math" panose="02040503050406030204" pitchFamily="18" charset="0"/>
                        <a:ea typeface="Cambria Math" panose="02040503050406030204" pitchFamily="18" charset="0"/>
                      </a:rPr>
                      <m:t> </m:t>
                    </m:r>
                  </m:oMath>
                </a14:m>
                <a:r>
                  <a:rPr lang="en-US" sz="2700" b="0" i="0" dirty="0">
                    <a:effectLst/>
                  </a:rPr>
                  <a:t>is 0.</a:t>
                </a:r>
                <a:endParaRPr lang="en-IN" sz="2700" dirty="0">
                  <a:cs typeface="Times New Roman" panose="02020603050405020304" pitchFamily="18" charset="0"/>
                </a:endParaRPr>
              </a:p>
            </p:txBody>
          </p:sp>
        </mc:Choice>
        <mc:Fallback>
          <p:sp>
            <p:nvSpPr>
              <p:cNvPr id="3" name="Content Placeholder 2">
                <a:extLst>
                  <a:ext uri="{FF2B5EF4-FFF2-40B4-BE49-F238E27FC236}">
                    <a16:creationId xmlns:a16="http://schemas.microsoft.com/office/drawing/2014/main" id="{E9B2BA13-49CE-C4C2-BAF5-13E8101690EF}"/>
                  </a:ext>
                </a:extLst>
              </p:cNvPr>
              <p:cNvSpPr>
                <a:spLocks noGrp="1" noRot="1" noChangeAspect="1" noMove="1" noResize="1" noEditPoints="1" noAdjustHandles="1" noChangeArrowheads="1" noChangeShapeType="1" noTextEdit="1"/>
              </p:cNvSpPr>
              <p:nvPr>
                <p:ph sz="quarter" idx="11"/>
              </p:nvPr>
            </p:nvSpPr>
            <p:spPr>
              <a:blipFill>
                <a:blip r:embed="rId2"/>
                <a:stretch>
                  <a:fillRect l="-1255" r="-443"/>
                </a:stretch>
              </a:blipFill>
              <a:ln w="28575">
                <a:solidFill>
                  <a:srgbClr val="FF000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D8C9B777-51AF-93C2-9F88-D295FB80AC83}"/>
              </a:ext>
            </a:extLst>
          </p:cNvPr>
          <p:cNvPicPr>
            <a:picLocks noChangeAspect="1"/>
          </p:cNvPicPr>
          <p:nvPr/>
        </p:nvPicPr>
        <p:blipFill>
          <a:blip r:embed="rId3"/>
          <a:stretch>
            <a:fillRect/>
          </a:stretch>
        </p:blipFill>
        <p:spPr>
          <a:xfrm>
            <a:off x="2971800" y="1246033"/>
            <a:ext cx="2819400" cy="2182967"/>
          </a:xfrm>
          <a:prstGeom prst="rect">
            <a:avLst/>
          </a:prstGeom>
        </p:spPr>
      </p:pic>
    </p:spTree>
    <p:extLst>
      <p:ext uri="{BB962C8B-B14F-4D97-AF65-F5344CB8AC3E}">
        <p14:creationId xmlns:p14="http://schemas.microsoft.com/office/powerpoint/2010/main" val="121308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Intercepts and Graphing Linear Equations</a:t>
            </a:r>
            <a:r>
              <a:rPr lang="en-US" dirty="0"/>
              <a:t>—Slide 5</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Again, find the two intercepts by setting the appropriate variables equal to </a:t>
            </a:r>
            <a:r>
              <a:rPr sz="2800" dirty="0">
                <a:latin typeface="Cambria Math"/>
              </a:rPr>
              <a:t>0</a:t>
            </a:r>
            <a:r>
              <a:rPr sz="2800" dirty="0"/>
              <a:t>.</a:t>
            </a:r>
            <a:br>
              <a:rPr lang="en-US" sz="2800" dirty="0"/>
            </a:br>
            <a:br>
              <a:rPr lang="en-US" sz="2800" dirty="0"/>
            </a:br>
            <a:br>
              <a:rPr lang="en-US" sz="2800" dirty="0"/>
            </a:br>
            <a:br>
              <a:rPr lang="en-US" sz="2800" dirty="0"/>
            </a:br>
            <a:br>
              <a:rPr lang="en-US" sz="2800" dirty="0"/>
            </a:br>
            <a:br>
              <a:rPr lang="en-US" sz="2800" dirty="0"/>
            </a:br>
            <a:r>
              <a:rPr lang="en-US" sz="2800" dirty="0"/>
              <a:t>S</a:t>
            </a:r>
            <a:r>
              <a:rPr dirty="0"/>
              <a:t>olving the resulting equations in one variable yields the intercept solutions, </a:t>
            </a:r>
            <a:r>
              <a:rPr lang="en-US" i="1" dirty="0"/>
              <a:t>y</a:t>
            </a:r>
            <a:r>
              <a:rPr dirty="0"/>
              <a:t>-intercept:</a:t>
            </a:r>
            <a:r>
              <a:rPr lang="en-US" dirty="0"/>
              <a:t> (0, 5)</a:t>
            </a:r>
            <a:r>
              <a:rPr dirty="0"/>
              <a:t> and </a:t>
            </a:r>
            <a:br>
              <a:rPr lang="en-US" dirty="0"/>
            </a:br>
            <a:r>
              <a:rPr lang="en-US" i="1" dirty="0"/>
              <a:t>x</a:t>
            </a:r>
            <a:r>
              <a:rPr dirty="0"/>
              <a:t>-intercept:</a:t>
            </a:r>
            <a:r>
              <a:rPr lang="en-US" dirty="0"/>
              <a:t> (2, 0)</a:t>
            </a:r>
            <a:r>
              <a:rPr dirty="0"/>
              <a:t>. Plot the two intercepts, then draw the line passing through these two points.</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1447800" y="2057400"/>
              <a:ext cx="2743200" cy="18288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457200">
                    <a:tc>
                      <a:txBody>
                        <a:bodyPr/>
                        <a:lstStyle/>
                        <a:p>
                          <a:pPr algn="r">
                            <a:defRPr sz="1600"/>
                          </a:pPr>
                          <a:r>
                            <a:rPr sz="2000" dirty="0"/>
                            <a:t>​</a:t>
                          </a:r>
                          <a14:m>
                            <m:oMath xmlns:m="http://schemas.openxmlformats.org/officeDocument/2006/math">
                              <m:r>
                                <a:rPr sz="2000">
                                  <a:latin typeface="Cambria Math"/>
                                </a:rPr>
                                <m:t>4</m:t>
                              </m:r>
                              <m:r>
                                <a:rPr sz="2000">
                                  <a:latin typeface="Cambria Math"/>
                                </a:rPr>
                                <m:t>𝑥</m:t>
                              </m:r>
                              <m:r>
                                <a:rPr sz="2000">
                                  <a:latin typeface="Cambria Math"/>
                                </a:rPr>
                                <m:t>−</m:t>
                              </m:r>
                              <m:d>
                                <m:dPr>
                                  <m:ctrlPr>
                                    <a:rPr sz="2000" i="1">
                                      <a:latin typeface="Cambria Math" panose="02040503050406030204" pitchFamily="18" charset="0"/>
                                    </a:rPr>
                                  </m:ctrlPr>
                                </m:dPr>
                                <m:e>
                                  <m:r>
                                    <a:rPr sz="2000">
                                      <a:latin typeface="Cambria Math"/>
                                    </a:rPr>
                                    <m:t>3−</m:t>
                                  </m:r>
                                  <m:r>
                                    <a:rPr sz="2000">
                                      <a:latin typeface="Cambria Math"/>
                                    </a:rPr>
                                    <m:t>𝑥</m:t>
                                  </m:r>
                                </m:e>
                              </m:d>
                              <m:r>
                                <a:rPr sz="2000">
                                  <a:latin typeface="Cambria Math"/>
                                </a:rPr>
                                <m:t>+2</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=7</m:t>
                              </m:r>
                            </m:oMath>
                          </a14:m>
                          <a:endParaRPr sz="20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000" dirty="0"/>
                            <a:t>​</a:t>
                          </a:r>
                          <a14:m>
                            <m:oMath xmlns:m="http://schemas.openxmlformats.org/officeDocument/2006/math">
                              <m:r>
                                <a:rPr sz="2000">
                                  <a:latin typeface="Cambria Math"/>
                                </a:rPr>
                                <m:t>5</m:t>
                              </m:r>
                              <m:r>
                                <a:rPr sz="2000">
                                  <a:latin typeface="Cambria Math"/>
                                </a:rPr>
                                <m:t>𝑥</m:t>
                              </m:r>
                              <m:r>
                                <a:rPr sz="2000">
                                  <a:latin typeface="Cambria Math"/>
                                </a:rPr>
                                <m:t>+2</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=10</m:t>
                              </m:r>
                            </m:oMath>
                          </a14:m>
                          <a:endParaRPr sz="2000" dirty="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000"/>
                            <a:t>​</a:t>
                          </a:r>
                          <a14:m>
                            <m:oMath xmlns:m="http://schemas.openxmlformats.org/officeDocument/2006/math">
                              <m:r>
                                <a:rPr sz="2000">
                                  <a:latin typeface="Cambria Math"/>
                                </a:rPr>
                                <m:t>5</m:t>
                              </m:r>
                              <m:d>
                                <m:dPr>
                                  <m:ctrlPr>
                                    <a:rPr sz="2000" i="1">
                                      <a:latin typeface="Cambria Math" panose="02040503050406030204" pitchFamily="18" charset="0"/>
                                    </a:rPr>
                                  </m:ctrlPr>
                                </m:dPr>
                                <m:e>
                                  <m:r>
                                    <a:rPr sz="2000">
                                      <a:latin typeface="Cambria Math"/>
                                    </a:rPr>
                                    <m:t>0</m:t>
                                  </m:r>
                                </m:e>
                              </m:d>
                              <m:r>
                                <a:rPr sz="2000">
                                  <a:latin typeface="Cambria Math"/>
                                </a:rPr>
                                <m:t>+2</m:t>
                              </m:r>
                              <m:r>
                                <a:rPr sz="2000">
                                  <a:latin typeface="Cambria Math"/>
                                </a:rPr>
                                <m:t>𝑦</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=10</m:t>
                              </m:r>
                            </m:oMath>
                          </a14:m>
                          <a:endParaRPr sz="2000" dirty="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000"/>
                            <a:t>​</a:t>
                          </a:r>
                          <a14:m>
                            <m:oMath xmlns:m="http://schemas.openxmlformats.org/officeDocument/2006/math">
                              <m:r>
                                <a:rPr sz="2000">
                                  <a:latin typeface="Cambria Math"/>
                                </a:rPr>
                                <m:t>𝑦</m:t>
                              </m:r>
                            </m:oMath>
                          </a14:m>
                          <a:endParaRPr sz="200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=5</m:t>
                              </m:r>
                            </m:oMath>
                          </a14:m>
                          <a:endParaRPr sz="20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805151732"/>
                  </p:ext>
                </p:extLst>
              </p:nvPr>
            </p:nvGraphicFramePr>
            <p:xfrm>
              <a:off x="1447800" y="2057400"/>
              <a:ext cx="2743200" cy="18288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3"/>
                          <a:stretch>
                            <a:fillRect r="-33432" b="-317333"/>
                          </a:stretch>
                        </a:blipFill>
                      </a:tcPr>
                    </a:tc>
                    <a:tc>
                      <a:txBody>
                        <a:bodyPr/>
                        <a:lstStyle/>
                        <a:p>
                          <a:endParaRPr lang="en-US"/>
                        </a:p>
                      </a:txBody>
                      <a:tcPr marL="36576" marR="36576" marT="36576" marB="36576" anchor="ctr">
                        <a:blipFill>
                          <a:blip r:embed="rId3"/>
                          <a:stretch>
                            <a:fillRect l="-299115" b="-317333"/>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3"/>
                          <a:stretch>
                            <a:fillRect t="-98684" r="-33432" b="-213158"/>
                          </a:stretch>
                        </a:blipFill>
                      </a:tcPr>
                    </a:tc>
                    <a:tc>
                      <a:txBody>
                        <a:bodyPr/>
                        <a:lstStyle/>
                        <a:p>
                          <a:endParaRPr lang="en-US"/>
                        </a:p>
                      </a:txBody>
                      <a:tcPr marL="36576" marR="36576" marT="36576" marB="36576" anchor="ctr">
                        <a:blipFill>
                          <a:blip r:embed="rId3"/>
                          <a:stretch>
                            <a:fillRect l="-299115" t="-98684" b="-213158"/>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3"/>
                          <a:stretch>
                            <a:fillRect t="-201333" r="-33432" b="-116000"/>
                          </a:stretch>
                        </a:blipFill>
                      </a:tcPr>
                    </a:tc>
                    <a:tc>
                      <a:txBody>
                        <a:bodyPr/>
                        <a:lstStyle/>
                        <a:p>
                          <a:endParaRPr lang="en-US"/>
                        </a:p>
                      </a:txBody>
                      <a:tcPr marL="36576" marR="36576" marT="36576" marB="36576" anchor="ctr">
                        <a:blipFill>
                          <a:blip r:embed="rId3"/>
                          <a:stretch>
                            <a:fillRect l="-299115" t="-201333" b="-116000"/>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3"/>
                          <a:stretch>
                            <a:fillRect t="-301333" r="-33432" b="-16000"/>
                          </a:stretch>
                        </a:blipFill>
                      </a:tcPr>
                    </a:tc>
                    <a:tc>
                      <a:txBody>
                        <a:bodyPr/>
                        <a:lstStyle/>
                        <a:p>
                          <a:endParaRPr lang="en-US"/>
                        </a:p>
                      </a:txBody>
                      <a:tcPr marL="36576" marR="36576" marT="36576" marB="36576" anchor="ctr">
                        <a:blipFill>
                          <a:blip r:embed="rId3"/>
                          <a:stretch>
                            <a:fillRect l="-299115" t="-301333" b="-16000"/>
                          </a:stretch>
                        </a:blipFill>
                      </a:tcPr>
                    </a:tc>
                    <a:extLst>
                      <a:ext uri="{0D108BD9-81ED-4DB2-BD59-A6C34878D82A}">
                        <a16:rowId xmlns:a16="http://schemas.microsoft.com/office/drawing/2014/main" val="10003"/>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5029200" y="2057400"/>
              <a:ext cx="2819400" cy="18288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57200">
                    <a:tc>
                      <a:txBody>
                        <a:bodyPr/>
                        <a:lstStyle/>
                        <a:p>
                          <a:pPr algn="r">
                            <a:defRPr sz="1600"/>
                          </a:pPr>
                          <a:r>
                            <a:rPr sz="2000" dirty="0"/>
                            <a:t>​</a:t>
                          </a:r>
                          <a14:m>
                            <m:oMath xmlns:m="http://schemas.openxmlformats.org/officeDocument/2006/math">
                              <m:r>
                                <a:rPr sz="2000">
                                  <a:latin typeface="Cambria Math"/>
                                </a:rPr>
                                <m:t>4</m:t>
                              </m:r>
                              <m:r>
                                <a:rPr sz="2000">
                                  <a:latin typeface="Cambria Math"/>
                                </a:rPr>
                                <m:t>𝑥</m:t>
                              </m:r>
                              <m:r>
                                <a:rPr sz="2000">
                                  <a:latin typeface="Cambria Math"/>
                                </a:rPr>
                                <m:t>−</m:t>
                              </m:r>
                              <m:d>
                                <m:dPr>
                                  <m:ctrlPr>
                                    <a:rPr sz="2000" i="1">
                                      <a:latin typeface="Cambria Math" panose="02040503050406030204" pitchFamily="18" charset="0"/>
                                    </a:rPr>
                                  </m:ctrlPr>
                                </m:dPr>
                                <m:e>
                                  <m:r>
                                    <a:rPr sz="2000">
                                      <a:latin typeface="Cambria Math"/>
                                    </a:rPr>
                                    <m:t>3−</m:t>
                                  </m:r>
                                  <m:r>
                                    <a:rPr sz="2000">
                                      <a:latin typeface="Cambria Math"/>
                                    </a:rPr>
                                    <m:t>𝑥</m:t>
                                  </m:r>
                                </m:e>
                              </m:d>
                              <m:r>
                                <a:rPr sz="2000">
                                  <a:latin typeface="Cambria Math"/>
                                </a:rPr>
                                <m:t>+2</m:t>
                              </m:r>
                              <m:r>
                                <a:rPr sz="2000">
                                  <a:latin typeface="Cambria Math"/>
                                </a:rPr>
                                <m:t>𝑦</m:t>
                              </m:r>
                            </m:oMath>
                          </a14:m>
                          <a:endParaRPr sz="2000" dirty="0"/>
                        </a:p>
                      </a:txBody>
                      <a:tcPr marL="36576" marR="36576" marT="36576" marB="36576" anchor="ctr"/>
                    </a:tc>
                    <a:tc>
                      <a:txBody>
                        <a:bodyPr/>
                        <a:lstStyle/>
                        <a:p>
                          <a:pPr algn="l">
                            <a:defRPr sz="1600"/>
                          </a:pPr>
                          <a:r>
                            <a:rPr sz="2000"/>
                            <a:t>​</a:t>
                          </a:r>
                          <a14:m>
                            <m:oMath xmlns:m="http://schemas.openxmlformats.org/officeDocument/2006/math">
                              <m:r>
                                <a:rPr sz="2000">
                                  <a:latin typeface="Cambria Math"/>
                                </a:rPr>
                                <m:t>=7</m:t>
                              </m:r>
                            </m:oMath>
                          </a14:m>
                          <a:endParaRPr sz="200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000" dirty="0"/>
                            <a:t>​</a:t>
                          </a:r>
                          <a14:m>
                            <m:oMath xmlns:m="http://schemas.openxmlformats.org/officeDocument/2006/math">
                              <m:r>
                                <a:rPr sz="2000">
                                  <a:latin typeface="Cambria Math"/>
                                </a:rPr>
                                <m:t>5</m:t>
                              </m:r>
                              <m:r>
                                <a:rPr sz="2000">
                                  <a:latin typeface="Cambria Math"/>
                                </a:rPr>
                                <m:t>𝑥</m:t>
                              </m:r>
                              <m:r>
                                <a:rPr sz="2000">
                                  <a:latin typeface="Cambria Math"/>
                                </a:rPr>
                                <m:t>+2</m:t>
                              </m:r>
                              <m:r>
                                <a:rPr sz="2000">
                                  <a:latin typeface="Cambria Math"/>
                                </a:rPr>
                                <m:t>𝑦</m:t>
                              </m:r>
                            </m:oMath>
                          </a14:m>
                          <a:endParaRPr sz="2000" dirty="0"/>
                        </a:p>
                      </a:txBody>
                      <a:tcPr marL="36576" marR="36576" marT="36576" marB="36576" anchor="ctr"/>
                    </a:tc>
                    <a:tc>
                      <a:txBody>
                        <a:bodyPr/>
                        <a:lstStyle/>
                        <a:p>
                          <a:pPr algn="l">
                            <a:defRPr sz="1600"/>
                          </a:pPr>
                          <a:r>
                            <a:rPr sz="2000"/>
                            <a:t>​</a:t>
                          </a:r>
                          <a14:m>
                            <m:oMath xmlns:m="http://schemas.openxmlformats.org/officeDocument/2006/math">
                              <m:r>
                                <a:rPr sz="2000">
                                  <a:latin typeface="Cambria Math"/>
                                </a:rPr>
                                <m:t>=10</m:t>
                              </m:r>
                            </m:oMath>
                          </a14:m>
                          <a:endParaRPr sz="2000"/>
                        </a:p>
                      </a:txBody>
                      <a:tcPr marL="36576" marR="36576" marT="36576" marB="36576" anchor="ctr"/>
                    </a:tc>
                    <a:extLst>
                      <a:ext uri="{0D108BD9-81ED-4DB2-BD59-A6C34878D82A}">
                        <a16:rowId xmlns:a16="http://schemas.microsoft.com/office/drawing/2014/main" val="10001"/>
                      </a:ext>
                    </a:extLst>
                  </a:tr>
                  <a:tr h="457200">
                    <a:tc>
                      <a:txBody>
                        <a:bodyPr/>
                        <a:lstStyle/>
                        <a:p>
                          <a:pPr algn="r">
                            <a:defRPr sz="1600"/>
                          </a:pPr>
                          <a:r>
                            <a:rPr sz="2000" dirty="0"/>
                            <a:t>​</a:t>
                          </a:r>
                          <a14:m>
                            <m:oMath xmlns:m="http://schemas.openxmlformats.org/officeDocument/2006/math">
                              <m:r>
                                <a:rPr sz="2000">
                                  <a:latin typeface="Cambria Math"/>
                                </a:rPr>
                                <m:t>5</m:t>
                              </m:r>
                              <m:r>
                                <a:rPr sz="2000">
                                  <a:latin typeface="Cambria Math"/>
                                </a:rPr>
                                <m:t>𝑥</m:t>
                              </m:r>
                              <m:r>
                                <a:rPr sz="2000">
                                  <a:latin typeface="Cambria Math"/>
                                </a:rPr>
                                <m:t>+2</m:t>
                              </m:r>
                              <m:d>
                                <m:dPr>
                                  <m:ctrlPr>
                                    <a:rPr sz="2000" i="1">
                                      <a:latin typeface="Cambria Math" panose="02040503050406030204" pitchFamily="18" charset="0"/>
                                    </a:rPr>
                                  </m:ctrlPr>
                                </m:dPr>
                                <m:e>
                                  <m:r>
                                    <a:rPr sz="2000">
                                      <a:latin typeface="Cambria Math"/>
                                    </a:rPr>
                                    <m:t>0</m:t>
                                  </m:r>
                                </m:e>
                              </m:d>
                            </m:oMath>
                          </a14:m>
                          <a:endParaRPr sz="2000" dirty="0"/>
                        </a:p>
                      </a:txBody>
                      <a:tcPr marL="36576" marR="36576" marT="36576" marB="36576" anchor="ctr"/>
                    </a:tc>
                    <a:tc>
                      <a:txBody>
                        <a:bodyPr/>
                        <a:lstStyle/>
                        <a:p>
                          <a:pPr algn="l">
                            <a:defRPr sz="1600"/>
                          </a:pPr>
                          <a:r>
                            <a:rPr sz="2000"/>
                            <a:t>​</a:t>
                          </a:r>
                          <a14:m>
                            <m:oMath xmlns:m="http://schemas.openxmlformats.org/officeDocument/2006/math">
                              <m:r>
                                <a:rPr sz="2000">
                                  <a:latin typeface="Cambria Math"/>
                                </a:rPr>
                                <m:t>=10</m:t>
                              </m:r>
                            </m:oMath>
                          </a14:m>
                          <a:endParaRPr sz="2000"/>
                        </a:p>
                      </a:txBody>
                      <a:tcPr marL="36576" marR="36576" marT="36576" marB="36576" anchor="ctr"/>
                    </a:tc>
                    <a:extLst>
                      <a:ext uri="{0D108BD9-81ED-4DB2-BD59-A6C34878D82A}">
                        <a16:rowId xmlns:a16="http://schemas.microsoft.com/office/drawing/2014/main" val="10002"/>
                      </a:ext>
                    </a:extLst>
                  </a:tr>
                  <a:tr h="457200">
                    <a:tc>
                      <a:txBody>
                        <a:bodyPr/>
                        <a:lstStyle/>
                        <a:p>
                          <a:pPr algn="r">
                            <a:defRPr sz="1600"/>
                          </a:pPr>
                          <a:r>
                            <a:rPr sz="2000" dirty="0"/>
                            <a:t>​</a:t>
                          </a:r>
                          <a14:m>
                            <m:oMath xmlns:m="http://schemas.openxmlformats.org/officeDocument/2006/math">
                              <m:r>
                                <a:rPr sz="2000">
                                  <a:latin typeface="Cambria Math"/>
                                </a:rPr>
                                <m:t>𝑥</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=2</m:t>
                              </m:r>
                            </m:oMath>
                          </a14:m>
                          <a:endParaRPr sz="2000" dirty="0"/>
                        </a:p>
                      </a:txBody>
                      <a:tcPr marL="36576" marR="36576" marT="36576" marB="36576" anchor="ctr"/>
                    </a:tc>
                    <a:extLst>
                      <a:ext uri="{0D108BD9-81ED-4DB2-BD59-A6C34878D82A}">
                        <a16:rowId xmlns:a16="http://schemas.microsoft.com/office/drawing/2014/main" val="10003"/>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932099164"/>
                  </p:ext>
                </p:extLst>
              </p:nvPr>
            </p:nvGraphicFramePr>
            <p:xfrm>
              <a:off x="5029200" y="2057400"/>
              <a:ext cx="2819400" cy="182880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57200">
                    <a:tc>
                      <a:txBody>
                        <a:bodyPr/>
                        <a:lstStyle/>
                        <a:p>
                          <a:endParaRPr lang="en-US"/>
                        </a:p>
                      </a:txBody>
                      <a:tcPr marL="36576" marR="36576" marT="36576" marB="36576" anchor="ctr">
                        <a:blipFill>
                          <a:blip r:embed="rId4"/>
                          <a:stretch>
                            <a:fillRect r="-36982" b="-317333"/>
                          </a:stretch>
                        </a:blipFill>
                      </a:tcPr>
                    </a:tc>
                    <a:tc>
                      <a:txBody>
                        <a:bodyPr/>
                        <a:lstStyle/>
                        <a:p>
                          <a:endParaRPr lang="en-US"/>
                        </a:p>
                      </a:txBody>
                      <a:tcPr marL="36576" marR="36576" marT="36576" marB="36576" anchor="ctr">
                        <a:blipFill>
                          <a:blip r:embed="rId4"/>
                          <a:stretch>
                            <a:fillRect l="-270400" b="-317333"/>
                          </a:stretch>
                        </a:blipFill>
                      </a:tcPr>
                    </a:tc>
                    <a:extLst>
                      <a:ext uri="{0D108BD9-81ED-4DB2-BD59-A6C34878D82A}">
                        <a16:rowId xmlns:a16="http://schemas.microsoft.com/office/drawing/2014/main" val="10000"/>
                      </a:ext>
                    </a:extLst>
                  </a:tr>
                  <a:tr h="457200">
                    <a:tc>
                      <a:txBody>
                        <a:bodyPr/>
                        <a:lstStyle/>
                        <a:p>
                          <a:endParaRPr lang="en-US"/>
                        </a:p>
                      </a:txBody>
                      <a:tcPr marL="36576" marR="36576" marT="36576" marB="36576" anchor="ctr">
                        <a:blipFill>
                          <a:blip r:embed="rId4"/>
                          <a:stretch>
                            <a:fillRect t="-98684" r="-36982" b="-213158"/>
                          </a:stretch>
                        </a:blipFill>
                      </a:tcPr>
                    </a:tc>
                    <a:tc>
                      <a:txBody>
                        <a:bodyPr/>
                        <a:lstStyle/>
                        <a:p>
                          <a:endParaRPr lang="en-US"/>
                        </a:p>
                      </a:txBody>
                      <a:tcPr marL="36576" marR="36576" marT="36576" marB="36576" anchor="ctr">
                        <a:blipFill>
                          <a:blip r:embed="rId4"/>
                          <a:stretch>
                            <a:fillRect l="-270400" t="-98684" b="-213158"/>
                          </a:stretch>
                        </a:blipFill>
                      </a:tcPr>
                    </a:tc>
                    <a:extLst>
                      <a:ext uri="{0D108BD9-81ED-4DB2-BD59-A6C34878D82A}">
                        <a16:rowId xmlns:a16="http://schemas.microsoft.com/office/drawing/2014/main" val="10001"/>
                      </a:ext>
                    </a:extLst>
                  </a:tr>
                  <a:tr h="457200">
                    <a:tc>
                      <a:txBody>
                        <a:bodyPr/>
                        <a:lstStyle/>
                        <a:p>
                          <a:endParaRPr lang="en-US"/>
                        </a:p>
                      </a:txBody>
                      <a:tcPr marL="36576" marR="36576" marT="36576" marB="36576" anchor="ctr">
                        <a:blipFill>
                          <a:blip r:embed="rId4"/>
                          <a:stretch>
                            <a:fillRect t="-201333" r="-36982" b="-116000"/>
                          </a:stretch>
                        </a:blipFill>
                      </a:tcPr>
                    </a:tc>
                    <a:tc>
                      <a:txBody>
                        <a:bodyPr/>
                        <a:lstStyle/>
                        <a:p>
                          <a:endParaRPr lang="en-US"/>
                        </a:p>
                      </a:txBody>
                      <a:tcPr marL="36576" marR="36576" marT="36576" marB="36576" anchor="ctr">
                        <a:blipFill>
                          <a:blip r:embed="rId4"/>
                          <a:stretch>
                            <a:fillRect l="-270400" t="-201333" b="-116000"/>
                          </a:stretch>
                        </a:blipFill>
                      </a:tcPr>
                    </a:tc>
                    <a:extLst>
                      <a:ext uri="{0D108BD9-81ED-4DB2-BD59-A6C34878D82A}">
                        <a16:rowId xmlns:a16="http://schemas.microsoft.com/office/drawing/2014/main" val="10002"/>
                      </a:ext>
                    </a:extLst>
                  </a:tr>
                  <a:tr h="457200">
                    <a:tc>
                      <a:txBody>
                        <a:bodyPr/>
                        <a:lstStyle/>
                        <a:p>
                          <a:endParaRPr lang="en-US"/>
                        </a:p>
                      </a:txBody>
                      <a:tcPr marL="36576" marR="36576" marT="36576" marB="36576" anchor="ctr">
                        <a:blipFill>
                          <a:blip r:embed="rId4"/>
                          <a:stretch>
                            <a:fillRect t="-301333" r="-36982" b="-16000"/>
                          </a:stretch>
                        </a:blipFill>
                      </a:tcPr>
                    </a:tc>
                    <a:tc>
                      <a:txBody>
                        <a:bodyPr/>
                        <a:lstStyle/>
                        <a:p>
                          <a:endParaRPr lang="en-US"/>
                        </a:p>
                      </a:txBody>
                      <a:tcPr marL="36576" marR="36576" marT="36576" marB="36576" anchor="ctr">
                        <a:blipFill>
                          <a:blip r:embed="rId4"/>
                          <a:stretch>
                            <a:fillRect l="-270400" t="-301333" b="-16000"/>
                          </a:stretch>
                        </a:blipFill>
                      </a:tcPr>
                    </a:tc>
                    <a:extLst>
                      <a:ext uri="{0D108BD9-81ED-4DB2-BD59-A6C34878D82A}">
                        <a16:rowId xmlns:a16="http://schemas.microsoft.com/office/drawing/2014/main" val="10003"/>
                      </a:ext>
                    </a:extLst>
                  </a:tr>
                </a:tbl>
              </a:graphicData>
            </a:graphic>
          </p:graphicFrame>
        </mc:Fallback>
      </mc:AlternateContent>
    </p:spTree>
    <p:extLst>
      <p:ext uri="{BB962C8B-B14F-4D97-AF65-F5344CB8AC3E}">
        <p14:creationId xmlns:p14="http://schemas.microsoft.com/office/powerpoint/2010/main" val="310617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Finding Intercepts and Graphing Linear Equations</a:t>
            </a:r>
            <a:r>
              <a:rPr lang="en-US" dirty="0"/>
              <a:t>—Slide 6</a:t>
            </a:r>
            <a:endParaRPr dirty="0"/>
          </a:p>
        </p:txBody>
      </p:sp>
      <p:pic>
        <p:nvPicPr>
          <p:cNvPr id="5" name="Content Placeholder 4">
            <a:extLst>
              <a:ext uri="{FF2B5EF4-FFF2-40B4-BE49-F238E27FC236}">
                <a16:creationId xmlns:a16="http://schemas.microsoft.com/office/drawing/2014/main" id="{8A88D2A4-1E84-4563-9645-F6BEE3CA14F3}"/>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4"/>
            <a:ext cx="4572000" cy="4572000"/>
          </a:xfrm>
        </p:spPr>
      </p:pic>
      <p:sp>
        <p:nvSpPr>
          <p:cNvPr id="4" name="Text Placeholder 2"/>
          <p:cNvSpPr txBox="1">
            <a:spLocks/>
          </p:cNvSpPr>
          <p:nvPr/>
        </p:nvSpPr>
        <p:spPr>
          <a:xfrm>
            <a:off x="3886200" y="5564982"/>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2</a:t>
            </a:r>
          </a:p>
        </p:txBody>
      </p:sp>
    </p:spTree>
    <p:extLst>
      <p:ext uri="{BB962C8B-B14F-4D97-AF65-F5344CB8AC3E}">
        <p14:creationId xmlns:p14="http://schemas.microsoft.com/office/powerpoint/2010/main" val="1455041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5613-2159-E88E-3970-70515838B15E}"/>
              </a:ext>
            </a:extLst>
          </p:cNvPr>
          <p:cNvSpPr>
            <a:spLocks noGrp="1"/>
          </p:cNvSpPr>
          <p:nvPr>
            <p:ph type="title"/>
          </p:nvPr>
        </p:nvSpPr>
        <p:spPr/>
        <p:txBody>
          <a:bodyPr/>
          <a:lstStyle/>
          <a:p>
            <a:r>
              <a:rPr lang="en-US" dirty="0"/>
              <a:t>Technology: Finding Intercepts—Slide 1</a:t>
            </a:r>
            <a:endParaRPr lang="en-IN" dirty="0"/>
          </a:p>
        </p:txBody>
      </p:sp>
      <p:sp>
        <p:nvSpPr>
          <p:cNvPr id="3" name="Content Placeholder 2">
            <a:extLst>
              <a:ext uri="{FF2B5EF4-FFF2-40B4-BE49-F238E27FC236}">
                <a16:creationId xmlns:a16="http://schemas.microsoft.com/office/drawing/2014/main" id="{ECCCE998-0839-248A-D509-16C9381E7311}"/>
              </a:ext>
            </a:extLst>
          </p:cNvPr>
          <p:cNvSpPr>
            <a:spLocks noGrp="1"/>
          </p:cNvSpPr>
          <p:nvPr>
            <p:ph sz="quarter" idx="11"/>
          </p:nvPr>
        </p:nvSpPr>
        <p:spPr>
          <a:xfrm>
            <a:off x="505968" y="1143000"/>
            <a:ext cx="8153400" cy="4850597"/>
          </a:xfrm>
          <a:ln w="28575">
            <a:solidFill>
              <a:srgbClr val="FF0000"/>
            </a:solidFill>
          </a:ln>
        </p:spPr>
        <p:txBody>
          <a:bodyPr/>
          <a:lstStyle/>
          <a:p>
            <a:r>
              <a:rPr lang="en-US" b="0" i="0" dirty="0">
                <a:effectLst/>
              </a:rPr>
              <a:t>Since all linear equations can be solved for the variable </a:t>
            </a:r>
            <a:r>
              <a:rPr lang="en-US" b="0" i="1" dirty="0">
                <a:effectLst/>
              </a:rPr>
              <a:t>y</a:t>
            </a:r>
            <a:r>
              <a:rPr lang="en-US" b="0" i="0" dirty="0">
                <a:effectLst/>
              </a:rPr>
              <a:t>, we can use a TI-84 Plus to graph them. Doing so enables us to use the TI-84 Plus to find the </a:t>
            </a:r>
            <a:r>
              <a:rPr lang="en-US" b="0" i="1" dirty="0">
                <a:effectLst/>
              </a:rPr>
              <a:t>x</a:t>
            </a:r>
            <a:r>
              <a:rPr lang="en-US" b="0" i="0" dirty="0">
                <a:effectLst/>
              </a:rPr>
              <a:t>- and </a:t>
            </a:r>
            <a:r>
              <a:rPr lang="en-US" b="0" i="1" dirty="0">
                <a:effectLst/>
              </a:rPr>
              <a:t>y</a:t>
            </a:r>
            <a:r>
              <a:rPr lang="en-US" b="0" i="0" dirty="0">
                <a:effectLst/>
              </a:rPr>
              <a:t>-intercepts. Suppose we've graphed the equation </a:t>
            </a:r>
            <a:r>
              <a:rPr lang="en-US" b="0" i="1" dirty="0">
                <a:effectLst/>
                <a:ea typeface="Cambria Math" panose="02040503050406030204" pitchFamily="18" charset="0"/>
              </a:rPr>
              <a:t>y</a:t>
            </a:r>
            <a:r>
              <a:rPr lang="en-US" b="0" i="0" dirty="0">
                <a:effectLst/>
                <a:ea typeface="Cambria Math" panose="02040503050406030204" pitchFamily="18" charset="0"/>
              </a:rPr>
              <a:t> = 2</a:t>
            </a:r>
            <a:r>
              <a:rPr lang="en-US" b="0" i="1" dirty="0">
                <a:effectLst/>
                <a:ea typeface="Cambria Math" panose="02040503050406030204" pitchFamily="18" charset="0"/>
              </a:rPr>
              <a:t>x</a:t>
            </a:r>
            <a:r>
              <a:rPr lang="en-US" b="0" i="0" dirty="0">
                <a:effectLst/>
                <a:ea typeface="Cambria Math" panose="02040503050406030204" pitchFamily="18" charset="0"/>
              </a:rPr>
              <a:t> − 6</a:t>
            </a:r>
            <a:r>
              <a:rPr lang="en-US" b="0" i="0" dirty="0">
                <a:effectLst/>
              </a:rPr>
              <a:t>.</a:t>
            </a:r>
          </a:p>
          <a:p>
            <a:r>
              <a:rPr lang="en-US" b="0" i="0" dirty="0">
                <a:effectLst/>
              </a:rPr>
              <a:t>To find the </a:t>
            </a:r>
            <a:r>
              <a:rPr lang="en-US" b="0" i="1" dirty="0">
                <a:effectLst/>
              </a:rPr>
              <a:t>y</a:t>
            </a:r>
            <a:r>
              <a:rPr lang="en-US" b="0" i="0" dirty="0">
                <a:effectLst/>
              </a:rPr>
              <a:t>-intercept, press </a:t>
            </a:r>
            <a:r>
              <a:rPr lang="en-US" i="0" cap="all" dirty="0">
                <a:effectLst/>
                <a:latin typeface="Ti86pc" pitchFamily="49" charset="0"/>
                <a:cs typeface="Times New Roman" panose="02020603050405020304" pitchFamily="18" charset="0"/>
              </a:rPr>
              <a:t>trace</a:t>
            </a:r>
            <a:r>
              <a:rPr lang="en-US" b="0" i="0" dirty="0">
                <a:effectLst/>
              </a:rPr>
              <a:t>. Since the </a:t>
            </a:r>
            <a:r>
              <a:rPr lang="en-US" b="0" i="1" dirty="0">
                <a:effectLst/>
              </a:rPr>
              <a:t>y</a:t>
            </a:r>
            <a:r>
              <a:rPr lang="en-US" b="0" i="0" dirty="0">
                <a:effectLst/>
              </a:rPr>
              <a:t>-intercept occurs where </a:t>
            </a:r>
            <a:r>
              <a:rPr lang="en-US" b="0" i="1" dirty="0">
                <a:effectLst/>
              </a:rPr>
              <a:t>x</a:t>
            </a:r>
            <a:r>
              <a:rPr lang="en-US" b="0" i="0" dirty="0">
                <a:effectLst/>
              </a:rPr>
              <a:t> = 0, </a:t>
            </a:r>
            <a:r>
              <a:rPr lang="en-US" b="0" i="0" dirty="0">
                <a:effectLst/>
                <a:cs typeface="Times New Roman" panose="02020603050405020304" pitchFamily="18" charset="0"/>
              </a:rPr>
              <a:t>use the arrows to move the cursor along the line until the </a:t>
            </a:r>
            <a:r>
              <a:rPr lang="en-US" b="0" i="1" dirty="0">
                <a:effectLst/>
              </a:rPr>
              <a:t>x</a:t>
            </a:r>
            <a:r>
              <a:rPr lang="en-US" b="0" i="0" dirty="0">
                <a:effectLst/>
              </a:rPr>
              <a:t>-value is 0. </a:t>
            </a:r>
            <a:endParaRPr lang="en-IN" dirty="0">
              <a:cs typeface="Times New Roman" panose="02020603050405020304" pitchFamily="18" charset="0"/>
            </a:endParaRPr>
          </a:p>
        </p:txBody>
      </p:sp>
    </p:spTree>
    <p:extLst>
      <p:ext uri="{BB962C8B-B14F-4D97-AF65-F5344CB8AC3E}">
        <p14:creationId xmlns:p14="http://schemas.microsoft.com/office/powerpoint/2010/main" val="3208298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6E8F7-0CE8-6760-4D14-CA5ECC385A08}"/>
              </a:ext>
            </a:extLst>
          </p:cNvPr>
          <p:cNvSpPr>
            <a:spLocks noGrp="1"/>
          </p:cNvSpPr>
          <p:nvPr>
            <p:ph type="title"/>
          </p:nvPr>
        </p:nvSpPr>
        <p:spPr/>
        <p:txBody>
          <a:bodyPr/>
          <a:lstStyle/>
          <a:p>
            <a:r>
              <a:rPr lang="en-US" dirty="0"/>
              <a:t>Technology: Finding Intercepts—Slide 2</a:t>
            </a:r>
            <a:endParaRPr lang="en-IN" dirty="0"/>
          </a:p>
        </p:txBody>
      </p:sp>
      <p:sp>
        <p:nvSpPr>
          <p:cNvPr id="4" name="Content Placeholder 2">
            <a:extLst>
              <a:ext uri="{FF2B5EF4-FFF2-40B4-BE49-F238E27FC236}">
                <a16:creationId xmlns:a16="http://schemas.microsoft.com/office/drawing/2014/main" id="{762003C4-DF85-AC35-A79E-6ED57C557E41}"/>
              </a:ext>
            </a:extLst>
          </p:cNvPr>
          <p:cNvSpPr>
            <a:spLocks noGrp="1"/>
          </p:cNvSpPr>
          <p:nvPr>
            <p:ph sz="quarter" idx="11"/>
          </p:nvPr>
        </p:nvSpPr>
        <p:spPr>
          <a:xfrm>
            <a:off x="457200" y="1081890"/>
            <a:ext cx="8229600" cy="4850597"/>
          </a:xfrm>
          <a:ln w="28575">
            <a:solidFill>
              <a:srgbClr val="FF0000"/>
            </a:solidFill>
          </a:ln>
        </p:spPr>
        <p:txBody>
          <a:bodyPr/>
          <a:lstStyle/>
          <a:p>
            <a:r>
              <a:rPr lang="en-IN" b="0" i="0" dirty="0">
                <a:effectLst/>
                <a:cs typeface="Times New Roman" panose="02020603050405020304" pitchFamily="18" charset="0"/>
              </a:rPr>
              <a:t>Alternatively, just press </a:t>
            </a:r>
            <a:r>
              <a:rPr lang="en-US" b="0" i="0" dirty="0">
                <a:effectLst/>
              </a:rPr>
              <a:t>press </a:t>
            </a:r>
            <a:r>
              <a:rPr lang="en-US" i="0" dirty="0">
                <a:effectLst/>
                <a:latin typeface="Ti86pc" pitchFamily="49" charset="0"/>
                <a:cs typeface="Times New Roman" panose="02020603050405020304" pitchFamily="18" charset="0"/>
              </a:rPr>
              <a:t>0</a:t>
            </a:r>
            <a:r>
              <a:rPr lang="en-US" b="1" i="0" dirty="0">
                <a:effectLst/>
                <a:latin typeface="Ti86pc" pitchFamily="49" charset="0"/>
                <a:cs typeface="Times New Roman" panose="02020603050405020304" pitchFamily="18" charset="0"/>
              </a:rPr>
              <a:t> </a:t>
            </a:r>
            <a:r>
              <a:rPr lang="en-US" b="0" i="0" dirty="0">
                <a:effectLst/>
                <a:cs typeface="Times New Roman" panose="02020603050405020304" pitchFamily="18" charset="0"/>
              </a:rPr>
              <a:t>and </a:t>
            </a:r>
            <a:r>
              <a:rPr lang="en-US" i="0" cap="all" dirty="0">
                <a:effectLst/>
                <a:latin typeface="Ti86pc" pitchFamily="49" charset="0"/>
                <a:cs typeface="Times New Roman" panose="02020603050405020304" pitchFamily="18" charset="0"/>
              </a:rPr>
              <a:t>enter</a:t>
            </a:r>
            <a:r>
              <a:rPr lang="en-US" b="1" i="0" dirty="0">
                <a:effectLst/>
                <a:latin typeface="Ti86pc" pitchFamily="49" charset="0"/>
                <a:cs typeface="Times New Roman" panose="02020603050405020304" pitchFamily="18" charset="0"/>
              </a:rPr>
              <a:t> </a:t>
            </a:r>
            <a:r>
              <a:rPr lang="en-IN" b="0" i="0" dirty="0">
                <a:effectLst/>
                <a:cs typeface="Times New Roman" panose="02020603050405020304" pitchFamily="18" charset="0"/>
              </a:rPr>
              <a:t>to place the </a:t>
            </a:r>
            <a:r>
              <a:rPr lang="en-US" b="0" i="0" dirty="0">
                <a:effectLst/>
              </a:rPr>
              <a:t>cursor at that point. The corresponding </a:t>
            </a:r>
            <a:r>
              <a:rPr lang="en-US" b="0" i="1" dirty="0">
                <a:effectLst/>
              </a:rPr>
              <a:t>y</a:t>
            </a:r>
            <a:r>
              <a:rPr lang="en-US" b="0" i="0" dirty="0">
                <a:effectLst/>
              </a:rPr>
              <a:t>-value, </a:t>
            </a:r>
            <a:r>
              <a:rPr lang="en-US" b="0" i="0" dirty="0">
                <a:effectLst/>
                <a:latin typeface="Calibri" panose="020F0502020204030204" pitchFamily="34" charset="0"/>
                <a:ea typeface="Calibri" panose="020F0502020204030204" pitchFamily="34" charset="0"/>
                <a:cs typeface="Calibri" panose="020F0502020204030204" pitchFamily="34" charset="0"/>
              </a:rPr>
              <a:t>−</a:t>
            </a:r>
            <a:r>
              <a:rPr lang="en-US" b="0" i="0" dirty="0">
                <a:effectLst/>
              </a:rPr>
              <a:t>6</a:t>
            </a:r>
            <a:r>
              <a:rPr lang="en-IN" b="0" i="0" dirty="0">
                <a:effectLst/>
                <a:cs typeface="Times New Roman" panose="02020603050405020304" pitchFamily="18" charset="0"/>
              </a:rPr>
              <a:t>, </a:t>
            </a:r>
            <a:r>
              <a:rPr lang="en-US" b="0" i="0" dirty="0">
                <a:effectLst/>
                <a:cs typeface="Times New Roman" panose="02020603050405020304" pitchFamily="18" charset="0"/>
              </a:rPr>
              <a:t>is shown at the bottom of the screen (Figure 3). So the point    (0,</a:t>
            </a:r>
            <a:r>
              <a:rPr lang="en-US" b="0" i="0" dirty="0">
                <a:effectLst/>
                <a:latin typeface="Calibri" panose="020F0502020204030204" pitchFamily="34" charset="0"/>
                <a:ea typeface="Calibri" panose="020F0502020204030204" pitchFamily="34" charset="0"/>
                <a:cs typeface="Calibri" panose="020F0502020204030204" pitchFamily="34" charset="0"/>
              </a:rPr>
              <a:t> −</a:t>
            </a:r>
            <a:r>
              <a:rPr lang="en-US" b="0" i="0" dirty="0">
                <a:effectLst/>
              </a:rPr>
              <a:t>6</a:t>
            </a:r>
            <a:r>
              <a:rPr lang="en-US" b="0" i="0" dirty="0">
                <a:effectLst/>
                <a:cs typeface="Times New Roman" panose="02020603050405020304" pitchFamily="18" charset="0"/>
              </a:rPr>
              <a:t>) </a:t>
            </a:r>
            <a:r>
              <a:rPr lang="en-IN" b="0" i="0" dirty="0">
                <a:effectLst/>
              </a:rPr>
              <a:t>is the </a:t>
            </a:r>
            <a:r>
              <a:rPr lang="en-IN" b="0" i="1" dirty="0">
                <a:effectLst/>
              </a:rPr>
              <a:t>y</a:t>
            </a:r>
            <a:r>
              <a:rPr lang="en-IN" b="0" i="0" dirty="0">
                <a:effectLst/>
              </a:rPr>
              <a:t>-intercept.</a:t>
            </a:r>
            <a:endParaRPr lang="en-IN" dirty="0">
              <a:cs typeface="Times New Roman" panose="02020603050405020304" pitchFamily="18" charset="0"/>
            </a:endParaRPr>
          </a:p>
        </p:txBody>
      </p:sp>
      <p:pic>
        <p:nvPicPr>
          <p:cNvPr id="9" name="Picture 8">
            <a:extLst>
              <a:ext uri="{FF2B5EF4-FFF2-40B4-BE49-F238E27FC236}">
                <a16:creationId xmlns:a16="http://schemas.microsoft.com/office/drawing/2014/main" id="{7E6F0F26-51B4-F2D1-6749-FD6E1E3EEE4F}"/>
              </a:ext>
            </a:extLst>
          </p:cNvPr>
          <p:cNvPicPr>
            <a:picLocks noChangeAspect="1"/>
          </p:cNvPicPr>
          <p:nvPr/>
        </p:nvPicPr>
        <p:blipFill>
          <a:blip r:embed="rId2"/>
          <a:stretch>
            <a:fillRect/>
          </a:stretch>
        </p:blipFill>
        <p:spPr>
          <a:xfrm>
            <a:off x="3100240" y="3621242"/>
            <a:ext cx="2943519" cy="2270904"/>
          </a:xfrm>
          <a:prstGeom prst="rect">
            <a:avLst/>
          </a:prstGeom>
        </p:spPr>
      </p:pic>
      <p:sp>
        <p:nvSpPr>
          <p:cNvPr id="5" name="TextBox 4">
            <a:extLst>
              <a:ext uri="{FF2B5EF4-FFF2-40B4-BE49-F238E27FC236}">
                <a16:creationId xmlns:a16="http://schemas.microsoft.com/office/drawing/2014/main" id="{0D8BB343-3BD0-9003-3136-B74E7BED1C58}"/>
              </a:ext>
            </a:extLst>
          </p:cNvPr>
          <p:cNvSpPr txBox="1"/>
          <p:nvPr/>
        </p:nvSpPr>
        <p:spPr>
          <a:xfrm>
            <a:off x="6096000" y="5261255"/>
            <a:ext cx="1447800" cy="523220"/>
          </a:xfrm>
          <a:prstGeom prst="rect">
            <a:avLst/>
          </a:prstGeom>
          <a:noFill/>
        </p:spPr>
        <p:txBody>
          <a:bodyPr wrap="square">
            <a:spAutoFit/>
          </a:bodyPr>
          <a:lstStyle/>
          <a:p>
            <a:r>
              <a:rPr lang="en-US" sz="2800" b="0" i="0" dirty="0">
                <a:effectLst/>
                <a:cs typeface="Times New Roman" panose="02020603050405020304" pitchFamily="18" charset="0"/>
              </a:rPr>
              <a:t>Figure 3</a:t>
            </a:r>
            <a:endParaRPr lang="en-IN" sz="2800" dirty="0"/>
          </a:p>
        </p:txBody>
      </p:sp>
    </p:spTree>
    <p:extLst>
      <p:ext uri="{BB962C8B-B14F-4D97-AF65-F5344CB8AC3E}">
        <p14:creationId xmlns:p14="http://schemas.microsoft.com/office/powerpoint/2010/main" val="3764006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Linear Equations in Two Variables</a:t>
            </a:r>
          </a:p>
        </p:txBody>
      </p:sp>
      <p:sp>
        <p:nvSpPr>
          <p:cNvPr id="3" name="Text Placeholder 2"/>
          <p:cNvSpPr>
            <a:spLocks noGrp="1"/>
          </p:cNvSpPr>
          <p:nvPr>
            <p:ph type="body" sz="quarter" idx="10"/>
          </p:nvPr>
        </p:nvSpPr>
        <p:spPr>
          <a:xfrm>
            <a:off x="533400" y="1056719"/>
            <a:ext cx="8077200" cy="4914276"/>
          </a:xfrm>
        </p:spPr>
        <p:txBody>
          <a:bodyPr>
            <a:normAutofit/>
          </a:bodyPr>
          <a:lstStyle/>
          <a:p>
            <a:pPr>
              <a:defRPr sz="2800"/>
            </a:pPr>
            <a:r>
              <a:rPr sz="2800" dirty="0"/>
              <a:t>A </a:t>
            </a:r>
            <a:r>
              <a:rPr sz="2800" b="1" dirty="0"/>
              <a:t>linear equation in two variables</a:t>
            </a:r>
            <a:r>
              <a:rPr sz="2800" dirty="0"/>
              <a:t>, say the variables </a:t>
            </a:r>
            <a:r>
              <a:rPr lang="en-US" sz="2800" i="1" dirty="0"/>
              <a:t>x</a:t>
            </a:r>
            <a:r>
              <a:rPr lang="en-US" sz="2800" dirty="0"/>
              <a:t> </a:t>
            </a:r>
            <a:r>
              <a:rPr sz="2800" dirty="0"/>
              <a:t>and</a:t>
            </a:r>
            <a:r>
              <a:rPr lang="en-US" sz="2800" dirty="0"/>
              <a:t> </a:t>
            </a:r>
            <a:r>
              <a:rPr lang="en-US" sz="2800" i="1" dirty="0"/>
              <a:t>y</a:t>
            </a:r>
            <a:r>
              <a:rPr sz="2800" dirty="0"/>
              <a:t>, is an equation that can be written in the form </a:t>
            </a:r>
            <a:r>
              <a:rPr lang="en-US" sz="2800" i="1" dirty="0"/>
              <a:t>ax</a:t>
            </a:r>
            <a:r>
              <a:rPr lang="en-US" sz="2800" dirty="0"/>
              <a:t> + </a:t>
            </a:r>
            <a:r>
              <a:rPr lang="en-US" sz="2800" i="1" dirty="0"/>
              <a:t>by</a:t>
            </a:r>
            <a:r>
              <a:rPr lang="en-US" sz="2800" dirty="0"/>
              <a:t> = </a:t>
            </a:r>
            <a:r>
              <a:rPr lang="en-US" sz="2800" i="1" dirty="0"/>
              <a:t>c</a:t>
            </a:r>
            <a:r>
              <a:rPr sz="2800" dirty="0"/>
              <a:t>, where </a:t>
            </a:r>
            <a:r>
              <a:rPr lang="en-US" sz="2800" i="1" dirty="0"/>
              <a:t>a</a:t>
            </a:r>
            <a:r>
              <a:rPr lang="en-US" sz="2800" dirty="0"/>
              <a:t>, </a:t>
            </a:r>
            <a:r>
              <a:rPr lang="en-US" sz="2800" i="1" dirty="0"/>
              <a:t>b</a:t>
            </a:r>
            <a:r>
              <a:rPr lang="en-US" sz="2800" dirty="0"/>
              <a:t>, and </a:t>
            </a:r>
            <a:r>
              <a:rPr lang="en-US" sz="2800" i="1" dirty="0"/>
              <a:t>c</a:t>
            </a:r>
            <a:r>
              <a:rPr lang="en-US" sz="2800" dirty="0"/>
              <a:t> </a:t>
            </a:r>
            <a:r>
              <a:rPr sz="2800" dirty="0"/>
              <a:t>are constants and </a:t>
            </a:r>
            <a:r>
              <a:rPr lang="en-US" sz="2800" i="1" dirty="0"/>
              <a:t>a</a:t>
            </a:r>
            <a:r>
              <a:rPr lang="en-US" sz="2800" dirty="0"/>
              <a:t> </a:t>
            </a:r>
            <a:r>
              <a:rPr sz="2800" dirty="0"/>
              <a:t>and </a:t>
            </a:r>
            <a:r>
              <a:rPr lang="en-US" sz="2800" i="1" dirty="0"/>
              <a:t>b</a:t>
            </a:r>
            <a:r>
              <a:rPr lang="en-US" sz="2800" dirty="0"/>
              <a:t> </a:t>
            </a:r>
            <a:r>
              <a:rPr sz="2800" dirty="0"/>
              <a:t>are not both zero. This form of such an equation is called the </a:t>
            </a:r>
            <a:r>
              <a:rPr sz="2800" b="1" dirty="0"/>
              <a:t>standard form</a:t>
            </a:r>
            <a:r>
              <a:rPr sz="2800" dirty="0"/>
              <a:t>.</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DA75-EAE5-C955-110A-55BB7C8D89C9}"/>
              </a:ext>
            </a:extLst>
          </p:cNvPr>
          <p:cNvSpPr>
            <a:spLocks noGrp="1"/>
          </p:cNvSpPr>
          <p:nvPr>
            <p:ph type="title"/>
          </p:nvPr>
        </p:nvSpPr>
        <p:spPr/>
        <p:txBody>
          <a:bodyPr/>
          <a:lstStyle/>
          <a:p>
            <a:r>
              <a:rPr lang="en-US" dirty="0"/>
              <a:t>Technology: Finding Intercepts—Slide 3</a:t>
            </a:r>
            <a:endParaRPr lang="en-IN" dirty="0"/>
          </a:p>
        </p:txBody>
      </p:sp>
      <p:sp>
        <p:nvSpPr>
          <p:cNvPr id="3" name="Content Placeholder 2">
            <a:extLst>
              <a:ext uri="{FF2B5EF4-FFF2-40B4-BE49-F238E27FC236}">
                <a16:creationId xmlns:a16="http://schemas.microsoft.com/office/drawing/2014/main" id="{4032AC91-FDED-3328-63D0-9EB059E2E465}"/>
              </a:ext>
            </a:extLst>
          </p:cNvPr>
          <p:cNvSpPr>
            <a:spLocks noGrp="1"/>
          </p:cNvSpPr>
          <p:nvPr>
            <p:ph sz="quarter" idx="11"/>
          </p:nvPr>
        </p:nvSpPr>
        <p:spPr>
          <a:ln w="28575">
            <a:solidFill>
              <a:srgbClr val="FF0000"/>
            </a:solidFill>
          </a:ln>
        </p:spPr>
        <p:txBody>
          <a:bodyPr/>
          <a:lstStyle/>
          <a:p>
            <a:r>
              <a:rPr lang="en-US" b="0" i="0" dirty="0">
                <a:effectLst/>
              </a:rPr>
              <a:t>We will find the </a:t>
            </a:r>
            <a:r>
              <a:rPr lang="en-US" b="0" i="1" dirty="0">
                <a:effectLst/>
              </a:rPr>
              <a:t>x</a:t>
            </a:r>
            <a:r>
              <a:rPr lang="en-US" b="0" i="0" dirty="0">
                <a:effectLst/>
              </a:rPr>
              <a:t>-intercept using a different method. Press </a:t>
            </a:r>
            <a:r>
              <a:rPr lang="en-US" i="0" dirty="0">
                <a:effectLst/>
                <a:latin typeface="Ti86pc" panose="020B0609020003040203" pitchFamily="49" charset="0"/>
              </a:rPr>
              <a:t>2nd</a:t>
            </a:r>
            <a:r>
              <a:rPr lang="en-US" b="0" i="0" dirty="0">
                <a:effectLst/>
              </a:rPr>
              <a:t> </a:t>
            </a:r>
            <a:r>
              <a:rPr lang="en-US" i="0" cap="all" dirty="0">
                <a:effectLst/>
                <a:latin typeface="Ti86pc" pitchFamily="49" charset="0"/>
                <a:cs typeface="Times New Roman" panose="02020603050405020304" pitchFamily="18" charset="0"/>
              </a:rPr>
              <a:t>trace</a:t>
            </a:r>
            <a:r>
              <a:rPr lang="en-US" b="0" i="0" dirty="0">
                <a:effectLst/>
              </a:rPr>
              <a:t> to access the </a:t>
            </a:r>
            <a:r>
              <a:rPr lang="en-US" i="0" dirty="0">
                <a:effectLst/>
                <a:latin typeface="Ti86pc" pitchFamily="49" charset="0"/>
                <a:cs typeface="Times New Roman" panose="02020603050405020304" pitchFamily="18" charset="0"/>
              </a:rPr>
              <a:t>CALCULATE</a:t>
            </a:r>
            <a:r>
              <a:rPr lang="en-US" b="1" i="0" dirty="0">
                <a:effectLst/>
                <a:latin typeface="Ti86pc" pitchFamily="49" charset="0"/>
                <a:cs typeface="Times New Roman" panose="02020603050405020304" pitchFamily="18" charset="0"/>
              </a:rPr>
              <a:t> </a:t>
            </a:r>
            <a:r>
              <a:rPr lang="en-US" b="0" i="0" dirty="0">
                <a:effectLst/>
              </a:rPr>
              <a:t>menu and select </a:t>
            </a:r>
            <a:r>
              <a:rPr lang="en-US" b="0" i="0" dirty="0">
                <a:effectLst/>
                <a:latin typeface="Ti86pc" panose="020B0609020003040203" pitchFamily="49" charset="0"/>
              </a:rPr>
              <a:t>zero</a:t>
            </a:r>
            <a:r>
              <a:rPr lang="en-US" b="0" i="0" dirty="0">
                <a:effectLst/>
              </a:rPr>
              <a:t> and press </a:t>
            </a:r>
            <a:r>
              <a:rPr lang="en-US" i="0" cap="all" dirty="0">
                <a:effectLst/>
                <a:latin typeface="Ti86pc" pitchFamily="49" charset="0"/>
                <a:cs typeface="Times New Roman" panose="02020603050405020304" pitchFamily="18" charset="0"/>
              </a:rPr>
              <a:t>enter</a:t>
            </a:r>
            <a:r>
              <a:rPr lang="en-US" b="0" i="0" dirty="0">
                <a:effectLst/>
              </a:rPr>
              <a:t>. The screen should now display the graph with </a:t>
            </a:r>
            <a:r>
              <a:rPr lang="en-US" i="0" dirty="0" err="1">
                <a:effectLst/>
                <a:latin typeface="Ti86pc" pitchFamily="49" charset="0"/>
                <a:cs typeface="Times New Roman" panose="02020603050405020304" pitchFamily="18" charset="0"/>
              </a:rPr>
              <a:t>LeftBound</a:t>
            </a:r>
            <a:r>
              <a:rPr lang="en-US" i="0" dirty="0">
                <a:effectLst/>
                <a:cs typeface="Times New Roman" panose="02020603050405020304" pitchFamily="18" charset="0"/>
              </a:rPr>
              <a:t>? Shown at the bottom (Figure 4).</a:t>
            </a:r>
            <a:endParaRPr lang="en-IN" dirty="0"/>
          </a:p>
        </p:txBody>
      </p:sp>
      <p:pic>
        <p:nvPicPr>
          <p:cNvPr id="4" name="Picture 3">
            <a:extLst>
              <a:ext uri="{FF2B5EF4-FFF2-40B4-BE49-F238E27FC236}">
                <a16:creationId xmlns:a16="http://schemas.microsoft.com/office/drawing/2014/main" id="{5EFB8682-B5E0-3B2B-9C09-4E9C79345B9B}"/>
              </a:ext>
            </a:extLst>
          </p:cNvPr>
          <p:cNvPicPr>
            <a:picLocks noChangeAspect="1"/>
          </p:cNvPicPr>
          <p:nvPr/>
        </p:nvPicPr>
        <p:blipFill>
          <a:blip r:embed="rId2"/>
          <a:stretch>
            <a:fillRect/>
          </a:stretch>
        </p:blipFill>
        <p:spPr>
          <a:xfrm>
            <a:off x="3152556" y="3770053"/>
            <a:ext cx="2838888" cy="2162434"/>
          </a:xfrm>
          <a:prstGeom prst="rect">
            <a:avLst/>
          </a:prstGeom>
        </p:spPr>
      </p:pic>
      <p:sp>
        <p:nvSpPr>
          <p:cNvPr id="5" name="TextBox 4">
            <a:extLst>
              <a:ext uri="{FF2B5EF4-FFF2-40B4-BE49-F238E27FC236}">
                <a16:creationId xmlns:a16="http://schemas.microsoft.com/office/drawing/2014/main" id="{BC134D06-DE06-49FB-1E0D-BE847C09F4C5}"/>
              </a:ext>
            </a:extLst>
          </p:cNvPr>
          <p:cNvSpPr txBox="1"/>
          <p:nvPr/>
        </p:nvSpPr>
        <p:spPr>
          <a:xfrm>
            <a:off x="6324600" y="5252890"/>
            <a:ext cx="1447800" cy="523220"/>
          </a:xfrm>
          <a:prstGeom prst="rect">
            <a:avLst/>
          </a:prstGeom>
          <a:noFill/>
        </p:spPr>
        <p:txBody>
          <a:bodyPr wrap="square">
            <a:spAutoFit/>
          </a:bodyPr>
          <a:lstStyle/>
          <a:p>
            <a:r>
              <a:rPr lang="en-US" sz="2800" b="0" i="0" dirty="0">
                <a:effectLst/>
                <a:cs typeface="Times New Roman" panose="02020603050405020304" pitchFamily="18" charset="0"/>
              </a:rPr>
              <a:t>Figure 4</a:t>
            </a:r>
            <a:endParaRPr lang="en-IN" sz="2800" dirty="0"/>
          </a:p>
        </p:txBody>
      </p:sp>
    </p:spTree>
    <p:extLst>
      <p:ext uri="{BB962C8B-B14F-4D97-AF65-F5344CB8AC3E}">
        <p14:creationId xmlns:p14="http://schemas.microsoft.com/office/powerpoint/2010/main" val="235974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AA3D6-A359-3825-37C8-FBAE250B6354}"/>
              </a:ext>
            </a:extLst>
          </p:cNvPr>
          <p:cNvSpPr>
            <a:spLocks noGrp="1"/>
          </p:cNvSpPr>
          <p:nvPr>
            <p:ph type="title"/>
          </p:nvPr>
        </p:nvSpPr>
        <p:spPr/>
        <p:txBody>
          <a:bodyPr/>
          <a:lstStyle/>
          <a:p>
            <a:r>
              <a:rPr lang="en-US" dirty="0"/>
              <a:t>Technology: Finding Intercepts—Slide 4</a:t>
            </a:r>
            <a:endParaRPr lang="en-IN" dirty="0"/>
          </a:p>
        </p:txBody>
      </p:sp>
      <p:sp>
        <p:nvSpPr>
          <p:cNvPr id="3" name="Content Placeholder 2">
            <a:extLst>
              <a:ext uri="{FF2B5EF4-FFF2-40B4-BE49-F238E27FC236}">
                <a16:creationId xmlns:a16="http://schemas.microsoft.com/office/drawing/2014/main" id="{303B337E-B3B5-8AF1-F56F-E2CD66BF2105}"/>
              </a:ext>
            </a:extLst>
          </p:cNvPr>
          <p:cNvSpPr>
            <a:spLocks noGrp="1"/>
          </p:cNvSpPr>
          <p:nvPr>
            <p:ph sz="quarter" idx="11"/>
          </p:nvPr>
        </p:nvSpPr>
        <p:spPr>
          <a:ln w="28575">
            <a:solidFill>
              <a:srgbClr val="FF0000"/>
            </a:solidFill>
          </a:ln>
        </p:spPr>
        <p:txBody>
          <a:bodyPr/>
          <a:lstStyle/>
          <a:p>
            <a:r>
              <a:rPr lang="en-US" b="0" i="0" dirty="0">
                <a:effectLst/>
              </a:rPr>
              <a:t>Use the arrows to move the cursor anywhere to the left of where the line crosses the </a:t>
            </a:r>
            <a:r>
              <a:rPr lang="en-US" b="0" i="1" dirty="0">
                <a:effectLst/>
              </a:rPr>
              <a:t>x</a:t>
            </a:r>
            <a:r>
              <a:rPr lang="en-US" b="0" i="0" dirty="0">
                <a:effectLst/>
              </a:rPr>
              <a:t>-axis and press </a:t>
            </a:r>
            <a:r>
              <a:rPr lang="en-US" i="0" cap="all" dirty="0">
                <a:effectLst/>
                <a:latin typeface="Ti86pc" pitchFamily="49" charset="0"/>
                <a:cs typeface="Times New Roman" panose="02020603050405020304" pitchFamily="18" charset="0"/>
              </a:rPr>
              <a:t>enter</a:t>
            </a:r>
            <a:r>
              <a:rPr lang="en-US" i="0" dirty="0">
                <a:effectLst/>
                <a:cs typeface="Times New Roman" panose="02020603050405020304" pitchFamily="18" charset="0"/>
              </a:rPr>
              <a:t>. </a:t>
            </a:r>
            <a:r>
              <a:rPr lang="en-US" b="0" i="0" dirty="0">
                <a:effectLst/>
                <a:cs typeface="Times New Roman" panose="02020603050405020304" pitchFamily="18" charset="0"/>
              </a:rPr>
              <a:t>The screen should now say </a:t>
            </a:r>
            <a:r>
              <a:rPr lang="en-US" i="0" dirty="0" err="1">
                <a:effectLst/>
                <a:latin typeface="Ti86pc" pitchFamily="49" charset="0"/>
                <a:cs typeface="Times New Roman" panose="02020603050405020304" pitchFamily="18" charset="0"/>
              </a:rPr>
              <a:t>RightBound</a:t>
            </a:r>
            <a:r>
              <a:rPr lang="en-US" i="0" dirty="0">
                <a:effectLst/>
                <a:cs typeface="Times New Roman" panose="02020603050405020304" pitchFamily="18" charset="0"/>
              </a:rPr>
              <a:t>? (Figure 5).</a:t>
            </a:r>
            <a:endParaRPr lang="en-IN" dirty="0">
              <a:cs typeface="Times New Roman" panose="02020603050405020304" pitchFamily="18" charset="0"/>
            </a:endParaRPr>
          </a:p>
        </p:txBody>
      </p:sp>
      <p:pic>
        <p:nvPicPr>
          <p:cNvPr id="4" name="Picture 3">
            <a:extLst>
              <a:ext uri="{FF2B5EF4-FFF2-40B4-BE49-F238E27FC236}">
                <a16:creationId xmlns:a16="http://schemas.microsoft.com/office/drawing/2014/main" id="{E7FBA0ED-1284-1055-0492-BD1675BA4B52}"/>
              </a:ext>
            </a:extLst>
          </p:cNvPr>
          <p:cNvPicPr>
            <a:picLocks noChangeAspect="1"/>
          </p:cNvPicPr>
          <p:nvPr/>
        </p:nvPicPr>
        <p:blipFill>
          <a:blip r:embed="rId2"/>
          <a:stretch>
            <a:fillRect/>
          </a:stretch>
        </p:blipFill>
        <p:spPr>
          <a:xfrm>
            <a:off x="2898510" y="3196423"/>
            <a:ext cx="3346979" cy="2579687"/>
          </a:xfrm>
          <a:prstGeom prst="rect">
            <a:avLst/>
          </a:prstGeom>
        </p:spPr>
      </p:pic>
      <p:sp>
        <p:nvSpPr>
          <p:cNvPr id="6" name="TextBox 5">
            <a:extLst>
              <a:ext uri="{FF2B5EF4-FFF2-40B4-BE49-F238E27FC236}">
                <a16:creationId xmlns:a16="http://schemas.microsoft.com/office/drawing/2014/main" id="{4A2BBACA-7821-68A5-71D9-62DD483F974A}"/>
              </a:ext>
            </a:extLst>
          </p:cNvPr>
          <p:cNvSpPr txBox="1"/>
          <p:nvPr/>
        </p:nvSpPr>
        <p:spPr>
          <a:xfrm>
            <a:off x="6477000" y="5225846"/>
            <a:ext cx="1447800" cy="523220"/>
          </a:xfrm>
          <a:prstGeom prst="rect">
            <a:avLst/>
          </a:prstGeom>
          <a:noFill/>
        </p:spPr>
        <p:txBody>
          <a:bodyPr wrap="square">
            <a:spAutoFit/>
          </a:bodyPr>
          <a:lstStyle/>
          <a:p>
            <a:r>
              <a:rPr lang="en-US" sz="2800" b="0" i="0" dirty="0">
                <a:effectLst/>
                <a:cs typeface="Times New Roman" panose="02020603050405020304" pitchFamily="18" charset="0"/>
              </a:rPr>
              <a:t>Figure 5</a:t>
            </a:r>
            <a:endParaRPr lang="en-IN" sz="2800" dirty="0"/>
          </a:p>
        </p:txBody>
      </p:sp>
    </p:spTree>
    <p:extLst>
      <p:ext uri="{BB962C8B-B14F-4D97-AF65-F5344CB8AC3E}">
        <p14:creationId xmlns:p14="http://schemas.microsoft.com/office/powerpoint/2010/main" val="3482738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5609-F2A3-142B-2AF3-485B5343F049}"/>
              </a:ext>
            </a:extLst>
          </p:cNvPr>
          <p:cNvSpPr>
            <a:spLocks noGrp="1"/>
          </p:cNvSpPr>
          <p:nvPr>
            <p:ph type="title"/>
          </p:nvPr>
        </p:nvSpPr>
        <p:spPr/>
        <p:txBody>
          <a:bodyPr/>
          <a:lstStyle/>
          <a:p>
            <a:r>
              <a:rPr lang="en-US" dirty="0"/>
              <a:t>Technology: Finding Intercepts—Slide 5</a:t>
            </a:r>
            <a:endParaRPr lang="en-IN" dirty="0"/>
          </a:p>
        </p:txBody>
      </p:sp>
      <p:sp>
        <p:nvSpPr>
          <p:cNvPr id="3" name="Content Placeholder 2">
            <a:extLst>
              <a:ext uri="{FF2B5EF4-FFF2-40B4-BE49-F238E27FC236}">
                <a16:creationId xmlns:a16="http://schemas.microsoft.com/office/drawing/2014/main" id="{8866C81A-9DE3-EAE4-8A41-8A6EBBA8A708}"/>
              </a:ext>
            </a:extLst>
          </p:cNvPr>
          <p:cNvSpPr>
            <a:spLocks noGrp="1"/>
          </p:cNvSpPr>
          <p:nvPr>
            <p:ph sz="quarter" idx="11"/>
          </p:nvPr>
        </p:nvSpPr>
        <p:spPr>
          <a:ln w="28575">
            <a:solidFill>
              <a:srgbClr val="FF0000"/>
            </a:solidFill>
          </a:ln>
        </p:spPr>
        <p:txBody>
          <a:bodyPr/>
          <a:lstStyle/>
          <a:p>
            <a:r>
              <a:rPr lang="en-US" b="0" i="0" dirty="0">
                <a:effectLst/>
              </a:rPr>
              <a:t>Use the right arrow to move the cursor to the right of where the line crosses the </a:t>
            </a:r>
            <a:r>
              <a:rPr lang="en-US" i="1" dirty="0"/>
              <a:t>x</a:t>
            </a:r>
            <a:r>
              <a:rPr lang="en-US" b="0" i="0" dirty="0">
                <a:effectLst/>
              </a:rPr>
              <a:t>-axis and press </a:t>
            </a:r>
            <a:r>
              <a:rPr lang="en-US" i="0" cap="all" dirty="0">
                <a:effectLst/>
                <a:latin typeface="Ti86pc" pitchFamily="49" charset="0"/>
                <a:cs typeface="Times New Roman" panose="02020603050405020304" pitchFamily="18" charset="0"/>
              </a:rPr>
              <a:t>enter</a:t>
            </a:r>
            <a:r>
              <a:rPr lang="en-US" b="0" i="0" dirty="0">
                <a:effectLst/>
              </a:rPr>
              <a:t> </a:t>
            </a:r>
            <a:r>
              <a:rPr lang="en-US" b="0" i="0" dirty="0">
                <a:effectLst/>
                <a:cs typeface="Times New Roman" panose="02020603050405020304" pitchFamily="18" charset="0"/>
              </a:rPr>
              <a:t>again. The text should now read </a:t>
            </a:r>
            <a:r>
              <a:rPr lang="en-US" i="0" dirty="0">
                <a:effectLst/>
                <a:latin typeface="Ti86pc" pitchFamily="49" charset="0"/>
                <a:cs typeface="Times New Roman" panose="02020603050405020304" pitchFamily="18" charset="0"/>
              </a:rPr>
              <a:t>Guess</a:t>
            </a:r>
            <a:r>
              <a:rPr lang="en-US" b="1" i="0" dirty="0">
                <a:effectLst/>
                <a:latin typeface="Ti86pc" pitchFamily="49" charset="0"/>
                <a:cs typeface="Times New Roman" panose="02020603050405020304" pitchFamily="18" charset="0"/>
              </a:rPr>
              <a:t>?</a:t>
            </a:r>
            <a:r>
              <a:rPr lang="en-US" i="0" dirty="0">
                <a:effectLst/>
                <a:cs typeface="Times New Roman" panose="02020603050405020304" pitchFamily="18" charset="0"/>
              </a:rPr>
              <a:t> (Figure 6).</a:t>
            </a:r>
            <a:endParaRPr lang="en-IN" dirty="0">
              <a:cs typeface="Times New Roman" panose="02020603050405020304" pitchFamily="18" charset="0"/>
            </a:endParaRPr>
          </a:p>
        </p:txBody>
      </p:sp>
      <p:pic>
        <p:nvPicPr>
          <p:cNvPr id="4" name="Picture 3">
            <a:extLst>
              <a:ext uri="{FF2B5EF4-FFF2-40B4-BE49-F238E27FC236}">
                <a16:creationId xmlns:a16="http://schemas.microsoft.com/office/drawing/2014/main" id="{98B02FB6-ADC2-EF51-0A30-1B628127B2C6}"/>
              </a:ext>
            </a:extLst>
          </p:cNvPr>
          <p:cNvPicPr>
            <a:picLocks noChangeAspect="1"/>
          </p:cNvPicPr>
          <p:nvPr/>
        </p:nvPicPr>
        <p:blipFill>
          <a:blip r:embed="rId2"/>
          <a:stretch>
            <a:fillRect/>
          </a:stretch>
        </p:blipFill>
        <p:spPr>
          <a:xfrm>
            <a:off x="2809699" y="3124200"/>
            <a:ext cx="3524601" cy="2732087"/>
          </a:xfrm>
          <a:prstGeom prst="rect">
            <a:avLst/>
          </a:prstGeom>
        </p:spPr>
      </p:pic>
      <p:sp>
        <p:nvSpPr>
          <p:cNvPr id="5" name="TextBox 4">
            <a:extLst>
              <a:ext uri="{FF2B5EF4-FFF2-40B4-BE49-F238E27FC236}">
                <a16:creationId xmlns:a16="http://schemas.microsoft.com/office/drawing/2014/main" id="{7CF0011C-4503-6F37-881B-86DCE0879E3F}"/>
              </a:ext>
            </a:extLst>
          </p:cNvPr>
          <p:cNvSpPr txBox="1"/>
          <p:nvPr/>
        </p:nvSpPr>
        <p:spPr>
          <a:xfrm>
            <a:off x="6477000" y="5252890"/>
            <a:ext cx="1447800" cy="523220"/>
          </a:xfrm>
          <a:prstGeom prst="rect">
            <a:avLst/>
          </a:prstGeom>
          <a:noFill/>
        </p:spPr>
        <p:txBody>
          <a:bodyPr wrap="square">
            <a:spAutoFit/>
          </a:bodyPr>
          <a:lstStyle/>
          <a:p>
            <a:r>
              <a:rPr lang="en-US" sz="2800" b="0" i="0" dirty="0">
                <a:effectLst/>
                <a:cs typeface="Times New Roman" panose="02020603050405020304" pitchFamily="18" charset="0"/>
              </a:rPr>
              <a:t>Figure 6</a:t>
            </a:r>
            <a:endParaRPr lang="en-IN" sz="2800" dirty="0"/>
          </a:p>
        </p:txBody>
      </p:sp>
    </p:spTree>
    <p:extLst>
      <p:ext uri="{BB962C8B-B14F-4D97-AF65-F5344CB8AC3E}">
        <p14:creationId xmlns:p14="http://schemas.microsoft.com/office/powerpoint/2010/main" val="36814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14FF-CBC5-F158-E8B2-A45CEDABB00A}"/>
              </a:ext>
            </a:extLst>
          </p:cNvPr>
          <p:cNvSpPr>
            <a:spLocks noGrp="1"/>
          </p:cNvSpPr>
          <p:nvPr>
            <p:ph type="title"/>
          </p:nvPr>
        </p:nvSpPr>
        <p:spPr/>
        <p:txBody>
          <a:bodyPr/>
          <a:lstStyle/>
          <a:p>
            <a:r>
              <a:rPr lang="en-US" dirty="0"/>
              <a:t>Technology: Finding Intercepts—Slide 6</a:t>
            </a:r>
            <a:endParaRPr lang="en-IN" dirty="0"/>
          </a:p>
        </p:txBody>
      </p:sp>
      <p:sp>
        <p:nvSpPr>
          <p:cNvPr id="3" name="Content Placeholder 2">
            <a:extLst>
              <a:ext uri="{FF2B5EF4-FFF2-40B4-BE49-F238E27FC236}">
                <a16:creationId xmlns:a16="http://schemas.microsoft.com/office/drawing/2014/main" id="{A41C95E3-4441-D9CC-190C-A66199985114}"/>
              </a:ext>
            </a:extLst>
          </p:cNvPr>
          <p:cNvSpPr>
            <a:spLocks noGrp="1"/>
          </p:cNvSpPr>
          <p:nvPr>
            <p:ph sz="quarter" idx="11"/>
          </p:nvPr>
        </p:nvSpPr>
        <p:spPr>
          <a:ln w="28575">
            <a:solidFill>
              <a:srgbClr val="FF0000"/>
            </a:solidFill>
          </a:ln>
        </p:spPr>
        <p:txBody>
          <a:bodyPr/>
          <a:lstStyle/>
          <a:p>
            <a:r>
              <a:rPr lang="en-US" dirty="0"/>
              <a:t>Press </a:t>
            </a:r>
            <a:r>
              <a:rPr lang="en-US" i="0" cap="all" dirty="0">
                <a:effectLst/>
                <a:latin typeface="Ti86pc" pitchFamily="49" charset="0"/>
                <a:cs typeface="Times New Roman" panose="02020603050405020304" pitchFamily="18" charset="0"/>
              </a:rPr>
              <a:t>enter</a:t>
            </a:r>
            <a:r>
              <a:rPr lang="en-US" b="0" i="0" dirty="0">
                <a:effectLst/>
              </a:rPr>
              <a:t> </a:t>
            </a:r>
            <a:r>
              <a:rPr lang="en-US" b="0" i="0" dirty="0">
                <a:effectLst/>
                <a:cs typeface="Times New Roman" panose="02020603050405020304" pitchFamily="18" charset="0"/>
              </a:rPr>
              <a:t>a </a:t>
            </a:r>
            <a:r>
              <a:rPr lang="en-US" b="0" i="0" dirty="0">
                <a:effectLst/>
              </a:rPr>
              <a:t>third time and the </a:t>
            </a:r>
            <a:r>
              <a:rPr lang="en-US" i="1" dirty="0"/>
              <a:t>x</a:t>
            </a:r>
            <a:r>
              <a:rPr lang="en-US" b="0" i="0" dirty="0">
                <a:effectLst/>
              </a:rPr>
              <a:t>- and </a:t>
            </a:r>
            <a:r>
              <a:rPr lang="en-US" i="1" dirty="0"/>
              <a:t>y</a:t>
            </a:r>
            <a:r>
              <a:rPr lang="en-US" b="0" i="0" dirty="0">
                <a:effectLst/>
              </a:rPr>
              <a:t>-values of the </a:t>
            </a:r>
            <a:r>
              <a:rPr lang="en-US" b="0" i="1" dirty="0">
                <a:effectLst/>
              </a:rPr>
              <a:t>x</a:t>
            </a:r>
            <a:r>
              <a:rPr lang="en-US" b="0" i="0" dirty="0">
                <a:effectLst/>
              </a:rPr>
              <a:t>-intercept will appear at the bottom of the screen (Figure 7).</a:t>
            </a:r>
            <a:endParaRPr lang="en-IN" dirty="0"/>
          </a:p>
        </p:txBody>
      </p:sp>
      <p:pic>
        <p:nvPicPr>
          <p:cNvPr id="4" name="Picture 3">
            <a:extLst>
              <a:ext uri="{FF2B5EF4-FFF2-40B4-BE49-F238E27FC236}">
                <a16:creationId xmlns:a16="http://schemas.microsoft.com/office/drawing/2014/main" id="{43BBCD17-D3EB-AFD6-99B8-2800949AC7CB}"/>
              </a:ext>
            </a:extLst>
          </p:cNvPr>
          <p:cNvPicPr>
            <a:picLocks noChangeAspect="1"/>
          </p:cNvPicPr>
          <p:nvPr/>
        </p:nvPicPr>
        <p:blipFill>
          <a:blip r:embed="rId2"/>
          <a:stretch>
            <a:fillRect/>
          </a:stretch>
        </p:blipFill>
        <p:spPr>
          <a:xfrm>
            <a:off x="2667000" y="2743200"/>
            <a:ext cx="3733800" cy="2888550"/>
          </a:xfrm>
          <a:prstGeom prst="rect">
            <a:avLst/>
          </a:prstGeom>
        </p:spPr>
      </p:pic>
      <p:sp>
        <p:nvSpPr>
          <p:cNvPr id="5" name="TextBox 4">
            <a:extLst>
              <a:ext uri="{FF2B5EF4-FFF2-40B4-BE49-F238E27FC236}">
                <a16:creationId xmlns:a16="http://schemas.microsoft.com/office/drawing/2014/main" id="{38CB6843-BB16-6A30-9883-F5CD62F10077}"/>
              </a:ext>
            </a:extLst>
          </p:cNvPr>
          <p:cNvSpPr txBox="1"/>
          <p:nvPr/>
        </p:nvSpPr>
        <p:spPr>
          <a:xfrm>
            <a:off x="6477000" y="5130942"/>
            <a:ext cx="1447800" cy="523220"/>
          </a:xfrm>
          <a:prstGeom prst="rect">
            <a:avLst/>
          </a:prstGeom>
          <a:noFill/>
        </p:spPr>
        <p:txBody>
          <a:bodyPr wrap="square">
            <a:spAutoFit/>
          </a:bodyPr>
          <a:lstStyle/>
          <a:p>
            <a:r>
              <a:rPr lang="en-US" sz="2800" b="0" i="0" dirty="0">
                <a:effectLst/>
                <a:cs typeface="Times New Roman" panose="02020603050405020304" pitchFamily="18" charset="0"/>
              </a:rPr>
              <a:t>Figure 7</a:t>
            </a:r>
            <a:endParaRPr lang="en-IN" sz="2800" dirty="0"/>
          </a:p>
        </p:txBody>
      </p:sp>
    </p:spTree>
    <p:extLst>
      <p:ext uri="{BB962C8B-B14F-4D97-AF65-F5344CB8AC3E}">
        <p14:creationId xmlns:p14="http://schemas.microsoft.com/office/powerpoint/2010/main" val="2190338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D0EE0-CF6E-D236-B187-DCA80021C0F4}"/>
              </a:ext>
            </a:extLst>
          </p:cNvPr>
          <p:cNvSpPr>
            <a:spLocks noGrp="1"/>
          </p:cNvSpPr>
          <p:nvPr>
            <p:ph type="title"/>
          </p:nvPr>
        </p:nvSpPr>
        <p:spPr/>
        <p:txBody>
          <a:bodyPr/>
          <a:lstStyle/>
          <a:p>
            <a:r>
              <a:rPr lang="en-US" dirty="0"/>
              <a:t>Technology: Finding Intercepts—Slide 7</a:t>
            </a:r>
            <a:endParaRPr lang="en-IN" dirty="0"/>
          </a:p>
        </p:txBody>
      </p:sp>
      <p:sp>
        <p:nvSpPr>
          <p:cNvPr id="3" name="Content Placeholder 2">
            <a:extLst>
              <a:ext uri="{FF2B5EF4-FFF2-40B4-BE49-F238E27FC236}">
                <a16:creationId xmlns:a16="http://schemas.microsoft.com/office/drawing/2014/main" id="{7713F6C5-87EB-03FB-44ED-77253BA1CCE5}"/>
              </a:ext>
            </a:extLst>
          </p:cNvPr>
          <p:cNvSpPr>
            <a:spLocks noGrp="1"/>
          </p:cNvSpPr>
          <p:nvPr>
            <p:ph sz="quarter" idx="11"/>
          </p:nvPr>
        </p:nvSpPr>
        <p:spPr>
          <a:ln w="28575">
            <a:solidFill>
              <a:srgbClr val="FF0000"/>
            </a:solidFill>
          </a:ln>
        </p:spPr>
        <p:txBody>
          <a:bodyPr/>
          <a:lstStyle/>
          <a:p>
            <a:r>
              <a:rPr lang="en-IN" b="0" i="0" dirty="0">
                <a:effectLst/>
              </a:rPr>
              <a:t>So the </a:t>
            </a:r>
            <a:r>
              <a:rPr lang="en-US" i="1" dirty="0"/>
              <a:t>x</a:t>
            </a:r>
            <a:r>
              <a:rPr lang="en-IN" b="0" i="0" dirty="0">
                <a:effectLst/>
              </a:rPr>
              <a:t>-intercept is (3,0). </a:t>
            </a:r>
            <a:r>
              <a:rPr lang="en-US" b="0" i="0" dirty="0">
                <a:effectLst/>
              </a:rPr>
              <a:t>Both of these techniques can be used to find the </a:t>
            </a:r>
            <a:r>
              <a:rPr lang="en-US" i="1" dirty="0"/>
              <a:t>x</a:t>
            </a:r>
            <a:r>
              <a:rPr lang="en-US" b="0" i="0" dirty="0">
                <a:effectLst/>
              </a:rPr>
              <a:t>- and </a:t>
            </a:r>
            <a:r>
              <a:rPr lang="en-US" b="0" i="1" dirty="0">
                <a:effectLst/>
              </a:rPr>
              <a:t>y</a:t>
            </a:r>
            <a:r>
              <a:rPr lang="en-US" b="0" i="0" dirty="0">
                <a:effectLst/>
              </a:rPr>
              <a:t>-intercepts of any equation graphed with a TI-84 Plus, not just linear equations.</a:t>
            </a:r>
            <a:endParaRPr lang="en-IN" dirty="0"/>
          </a:p>
        </p:txBody>
      </p:sp>
    </p:spTree>
    <p:extLst>
      <p:ext uri="{BB962C8B-B14F-4D97-AF65-F5344CB8AC3E}">
        <p14:creationId xmlns:p14="http://schemas.microsoft.com/office/powerpoint/2010/main" val="7962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Graphing Horizontal and Vertical Lines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Graph the following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5</m:t>
                    </m:r>
                    <m:r>
                      <a:rPr>
                        <a:latin typeface="Cambria Math" panose="02040503050406030204" pitchFamily="18" charset="0"/>
                      </a:rPr>
                      <m:t>𝑥</m:t>
                    </m:r>
                    <m:r>
                      <a:rPr>
                        <a:latin typeface="Cambria Math" panose="02040503050406030204" pitchFamily="18" charset="0"/>
                      </a:rPr>
                      <m:t>=0</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−2=3</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+7</m:t>
                        </m:r>
                      </m:e>
                    </m:d>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=5</m:t>
                    </m:r>
                    <m:r>
                      <a:rPr>
                        <a:latin typeface="Cambria Math" panose="02040503050406030204" pitchFamily="18" charset="0"/>
                      </a:rPr>
                      <m:t>𝑥</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 first step is to divide both sides by </a:t>
            </a:r>
            <a:r>
              <a:rPr sz="2800" dirty="0">
                <a:latin typeface="Cambria Math"/>
              </a:rPr>
              <a:t>5</a:t>
            </a:r>
            <a:r>
              <a:rPr sz="2800" dirty="0"/>
              <a:t>, leaving the simple equation</a:t>
            </a:r>
            <a:r>
              <a:rPr lang="en-US" sz="2800" dirty="0"/>
              <a:t> </a:t>
            </a:r>
            <a:r>
              <a:rPr lang="en-US" sz="2800" i="1" dirty="0"/>
              <a:t>x </a:t>
            </a:r>
            <a:r>
              <a:rPr lang="en-US" sz="2800" dirty="0"/>
              <a:t>= 0</a:t>
            </a:r>
            <a:r>
              <a:rPr sz="2800" dirty="0"/>
              <a:t>.</a:t>
            </a:r>
            <a:br>
              <a:rPr lang="en-US" sz="2800" dirty="0"/>
            </a:br>
            <a:br>
              <a:rPr lang="en-US" sz="2800" dirty="0"/>
            </a:br>
            <a:r>
              <a:rPr lang="en-US" sz="2800" dirty="0"/>
              <a:t>                                       5x = 0</a:t>
            </a:r>
            <a:br>
              <a:rPr lang="en-US" sz="2800" dirty="0"/>
            </a:br>
            <a:r>
              <a:rPr lang="en-US" sz="2800" dirty="0"/>
              <a:t>                                         x = 0</a:t>
            </a:r>
            <a:br>
              <a:rPr lang="en-US" sz="2800" dirty="0"/>
            </a:br>
            <a:br>
              <a:rPr lang="en-US" sz="2800" dirty="0"/>
            </a:br>
            <a:r>
              <a:rPr sz="2800" dirty="0"/>
              <a:t>The graph of this equation is the </a:t>
            </a:r>
            <a:r>
              <a:rPr lang="en-US" sz="2800" i="1" dirty="0"/>
              <a:t>y</a:t>
            </a:r>
            <a:r>
              <a:rPr sz="2800" dirty="0"/>
              <a:t>-axis, as all ordered pairs on the </a:t>
            </a:r>
            <a:r>
              <a:rPr lang="en-US" sz="2800" i="1" dirty="0"/>
              <a:t>y</a:t>
            </a:r>
            <a:r>
              <a:rPr sz="2800" dirty="0"/>
              <a:t>-axis have an </a:t>
            </a:r>
            <a:r>
              <a:rPr lang="en-US" sz="2800" i="1" dirty="0"/>
              <a:t>x</a:t>
            </a:r>
            <a:r>
              <a:rPr sz="2800" dirty="0"/>
              <a:t>-coordinate of </a:t>
            </a:r>
            <a:r>
              <a:rPr sz="2800" dirty="0">
                <a:latin typeface="Cambria Math"/>
              </a:rPr>
              <a:t>0</a:t>
            </a:r>
            <a:r>
              <a:rPr sz="2800" dirty="0"/>
              <a:t>.</a:t>
            </a:r>
          </a:p>
          <a:p>
            <a:r>
              <a:rPr dirty="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3</a:t>
            </a:r>
            <a:endParaRPr dirty="0"/>
          </a:p>
        </p:txBody>
      </p:sp>
      <p:pic>
        <p:nvPicPr>
          <p:cNvPr id="5" name="Content Placeholder 4">
            <a:extLst>
              <a:ext uri="{FF2B5EF4-FFF2-40B4-BE49-F238E27FC236}">
                <a16:creationId xmlns:a16="http://schemas.microsoft.com/office/drawing/2014/main" id="{F803B143-505E-46E0-95EB-3AEF834FD02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4"/>
            <a:ext cx="4572000" cy="4572000"/>
          </a:xfrm>
        </p:spPr>
      </p:pic>
      <p:sp>
        <p:nvSpPr>
          <p:cNvPr id="4" name="Text Placeholder 2"/>
          <p:cNvSpPr txBox="1">
            <a:spLocks/>
          </p:cNvSpPr>
          <p:nvPr/>
        </p:nvSpPr>
        <p:spPr>
          <a:xfrm>
            <a:off x="3886200" y="5564982"/>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4</a:t>
            </a:r>
            <a:endParaRPr dirty="0"/>
          </a:p>
        </p:txBody>
      </p:sp>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equation is unique in that it has an infinite number of </a:t>
            </a:r>
            <a:r>
              <a:rPr lang="en-US" sz="2800" i="1" dirty="0"/>
              <a:t>y</a:t>
            </a:r>
            <a:r>
              <a:rPr lang="en-US" sz="2800" dirty="0"/>
              <a:t>-intercepts (since each point on the graph is on the </a:t>
            </a:r>
            <a:r>
              <a:rPr lang="en-US" sz="2800" i="1" dirty="0"/>
              <a:t>y</a:t>
            </a:r>
            <a:r>
              <a:rPr lang="en-US" sz="2800" dirty="0"/>
              <a:t>-axis) and one </a:t>
            </a:r>
            <a:r>
              <a:rPr lang="en-US" sz="2800" i="1" dirty="0"/>
              <a:t>x</a:t>
            </a:r>
            <a:r>
              <a:rPr lang="en-US" sz="2800" dirty="0"/>
              <a:t>-intercept (the origin).</a:t>
            </a:r>
          </a:p>
          <a:p>
            <a:pPr>
              <a:defRPr sz="2800"/>
            </a:pPr>
            <a:r>
              <a:rPr lang="en-US" dirty="0"/>
              <a:t>​</a:t>
            </a:r>
            <a:r>
              <a:rPr lang="en-US" sz="2800" dirty="0"/>
              <a:t>Similarly, the equation </a:t>
            </a:r>
            <a:r>
              <a:rPr lang="en-US" sz="2800" i="1" dirty="0"/>
              <a:t>y</a:t>
            </a:r>
            <a:r>
              <a:rPr lang="en-US" sz="2800" dirty="0"/>
              <a:t> </a:t>
            </a:r>
            <a:r>
              <a:rPr lang="en-US" sz="2800" dirty="0">
                <a:ea typeface="Cambria Math" panose="02040503050406030204" pitchFamily="18" charset="0"/>
              </a:rPr>
              <a:t>= 0</a:t>
            </a:r>
            <a:r>
              <a:rPr lang="en-US" sz="2800" dirty="0"/>
              <a:t> has an infinite number of </a:t>
            </a:r>
            <a:r>
              <a:rPr lang="en-US" sz="2800" i="1" dirty="0"/>
              <a:t>x</a:t>
            </a:r>
            <a:r>
              <a:rPr lang="en-US" sz="2800" dirty="0"/>
              <a:t>-intercepts and one </a:t>
            </a:r>
            <a:r>
              <a:rPr lang="en-US" sz="2800" i="1" dirty="0"/>
              <a:t>y</a:t>
            </a:r>
            <a:r>
              <a:rPr lang="en-US" sz="2800" dirty="0"/>
              <a:t>-intercept.</a:t>
            </a:r>
            <a:endParaRPr sz="2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5</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Upon simplifying, </a:t>
                </a:r>
                <a:r>
                  <a:rPr lang="en-US" sz="2800" dirty="0"/>
                  <a:t>note </a:t>
                </a:r>
                <a:r>
                  <a:rPr sz="2800" dirty="0"/>
                  <a:t>that this equation also represents a vertical line, this time passing through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on the </a:t>
                </a:r>
                <a:r>
                  <a:rPr lang="en-US" sz="2800" i="1" dirty="0"/>
                  <a:t>x</a:t>
                </a:r>
                <a:r>
                  <a:rPr sz="2800" dirty="0"/>
                  <a:t>-axis.</a:t>
                </a:r>
              </a:p>
              <a:p>
                <a:pPr algn="ctr"/>
                <a:r>
                  <a:rPr dirty="0"/>
                  <a:t>​</a:t>
                </a:r>
              </a:p>
              <a:p>
                <a:pPr algn="l"/>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9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657600" y="2971800"/>
              <a:ext cx="1828800" cy="1216152"/>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2</m:t>
                              </m:r>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0"/>
                      </a:ext>
                    </a:extLst>
                  </a:tr>
                  <a:tr h="71628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5</m:t>
                                  </m:r>
                                </m:num>
                                <m:den>
                                  <m:r>
                                    <a:rPr sz="2800">
                                      <a:latin typeface="Cambria Math"/>
                                    </a:rPr>
                                    <m:t>2</m:t>
                                  </m:r>
                                </m:den>
                              </m:f>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497002624"/>
                  </p:ext>
                </p:extLst>
              </p:nvPr>
            </p:nvGraphicFramePr>
            <p:xfrm>
              <a:off x="3657600" y="2971800"/>
              <a:ext cx="1828800" cy="1216152"/>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195" r="-59574" b="-160976"/>
                          </a:stretch>
                        </a:blipFill>
                      </a:tcPr>
                    </a:tc>
                    <a:tc>
                      <a:txBody>
                        <a:bodyPr/>
                        <a:lstStyle/>
                        <a:p>
                          <a:endParaRPr lang="en-US"/>
                        </a:p>
                      </a:txBody>
                      <a:tcPr marL="36576" marR="36576" marT="36576" marB="36576" anchor="ctr">
                        <a:blipFill>
                          <a:blip r:embed="rId3"/>
                          <a:stretch>
                            <a:fillRect l="-167857" t="-12195" b="-160976"/>
                          </a:stretch>
                        </a:blipFill>
                      </a:tcPr>
                    </a:tc>
                    <a:extLst>
                      <a:ext uri="{0D108BD9-81ED-4DB2-BD59-A6C34878D82A}">
                        <a16:rowId xmlns:a16="http://schemas.microsoft.com/office/drawing/2014/main" val="10000"/>
                      </a:ext>
                    </a:extLst>
                  </a:tr>
                  <a:tr h="716280">
                    <a:tc>
                      <a:txBody>
                        <a:bodyPr/>
                        <a:lstStyle/>
                        <a:p>
                          <a:endParaRPr lang="en-US"/>
                        </a:p>
                      </a:txBody>
                      <a:tcPr marL="36576" marR="36576" marT="36576" marB="36576" anchor="ctr">
                        <a:blipFill>
                          <a:blip r:embed="rId3"/>
                          <a:stretch>
                            <a:fillRect t="-77966" r="-59574" b="-11864"/>
                          </a:stretch>
                        </a:blipFill>
                      </a:tcPr>
                    </a:tc>
                    <a:tc>
                      <a:txBody>
                        <a:bodyPr/>
                        <a:lstStyle/>
                        <a:p>
                          <a:endParaRPr lang="en-US"/>
                        </a:p>
                      </a:txBody>
                      <a:tcPr marL="36576" marR="36576" marT="36576" marB="36576" anchor="ctr">
                        <a:blipFill>
                          <a:blip r:embed="rId3"/>
                          <a:stretch>
                            <a:fillRect l="-167857" t="-77966" b="-1186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2900" dirty="0"/>
              <a:t>Example 1: Linear Equations in Two Variables</a:t>
            </a:r>
            <a:r>
              <a:rPr lang="en-US" sz="2900" dirty="0"/>
              <a:t>—Slide 1</a:t>
            </a:r>
            <a:endParaRPr sz="29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Determine if the following equations are linear.</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2−4</m:t>
                        </m:r>
                        <m:r>
                          <a:rPr>
                            <a:latin typeface="Cambria Math" panose="02040503050406030204" pitchFamily="18" charset="0"/>
                          </a:rPr>
                          <m:t>𝑦</m:t>
                        </m:r>
                      </m:e>
                    </m:d>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+1</m:t>
                    </m:r>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+7</m:t>
                        </m:r>
                      </m:e>
                    </m:d>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=5</m:t>
                    </m:r>
                    <m:r>
                      <a:rPr>
                        <a:latin typeface="Cambria Math" panose="02040503050406030204" pitchFamily="18" charset="0"/>
                      </a:rPr>
                      <m:t>𝑥</m:t>
                    </m:r>
                  </m:oMath>
                </a14:m>
                <a:endParaRPr dirty="0"/>
              </a:p>
              <a:p>
                <a:pPr marL="514350" indent="-514350">
                  <a:buFont typeface="+mj-lt"/>
                  <a:buAutoNum type="alphaLcPeriod" startAt="3"/>
                  <a:defRPr sz="2800"/>
                </a:pPr>
                <a:r>
                  <a:rPr dirty="0"/>
                  <a:t>​</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𝑦</m:t>
                        </m:r>
                      </m:num>
                      <m:den>
                        <m:r>
                          <a:rPr>
                            <a:latin typeface="Cambria Math" panose="02040503050406030204" pitchFamily="18" charset="0"/>
                          </a:rPr>
                          <m:t>5</m:t>
                        </m:r>
                      </m:den>
                    </m:f>
                  </m:oMath>
                </a14:m>
                <a:endParaRPr dirty="0"/>
              </a:p>
              <a:p>
                <a:pPr marL="514350" indent="-514350">
                  <a:buFont typeface="+mj-lt"/>
                  <a:buAutoNum type="alphaLcPeriod" startAt="4"/>
                  <a:defRPr sz="2800"/>
                </a:pPr>
                <a:r>
                  <a:rPr dirty="0"/>
                  <a:t>​</a:t>
                </a:r>
                <a14:m>
                  <m:oMath xmlns:m="http://schemas.openxmlformats.org/officeDocument/2006/math">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𝑦</m:t>
                    </m:r>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endParaRPr dirty="0"/>
              </a:p>
              <a:p>
                <a:pPr marL="514350" indent="-514350">
                  <a:buFont typeface="+mj-lt"/>
                  <a:buAutoNum type="alphaLcPeriod" startAt="5"/>
                  <a:defRPr sz="2800"/>
                </a:pPr>
                <a:r>
                  <a:rPr dirty="0"/>
                  <a:t>​</a:t>
                </a:r>
                <a14:m>
                  <m:oMath xmlns:m="http://schemas.openxmlformats.org/officeDocument/2006/math">
                    <m:r>
                      <a:rPr>
                        <a:latin typeface="Cambria Math" panose="02040503050406030204" pitchFamily="18" charset="0"/>
                      </a:rPr>
                      <m:t>4</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=5</m:t>
                    </m:r>
                    <m:r>
                      <a:rPr>
                        <a:latin typeface="Cambria Math" panose="02040503050406030204" pitchFamily="18" charset="0"/>
                      </a:rPr>
                      <m:t>𝑥</m:t>
                    </m:r>
                  </m:oMath>
                </a14:m>
                <a:endParaRPr dirty="0"/>
              </a:p>
              <a:p>
                <a:pPr marL="514350" indent="-514350">
                  <a:buFont typeface="+mj-lt"/>
                  <a:buAutoNum type="alphaLcPeriod" startAt="6"/>
                  <a:defRPr sz="2800"/>
                </a:pPr>
                <a:r>
                  <a:rPr dirty="0"/>
                  <a:t>​</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e>
                      <m:sup>
                        <m:r>
                          <a:rPr>
                            <a:latin typeface="Cambria Math" panose="02040503050406030204" pitchFamily="18" charset="0"/>
                          </a:rPr>
                          <m:t>2</m:t>
                        </m:r>
                      </m:sup>
                    </m:sSup>
                    <m:r>
                      <a:rPr>
                        <a:latin typeface="Cambria Math" panose="02040503050406030204" pitchFamily="18" charset="0"/>
                      </a:rPr>
                      <m:t>=3</m:t>
                    </m:r>
                    <m:r>
                      <a:rPr>
                        <a:latin typeface="Cambria Math" panose="02040503050406030204" pitchFamily="18" charset="0"/>
                      </a:rPr>
                      <m:t>𝑦</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6</a:t>
            </a:r>
            <a:endParaRPr dirty="0"/>
          </a:p>
        </p:txBody>
      </p:sp>
      <p:pic>
        <p:nvPicPr>
          <p:cNvPr id="5" name="Content Placeholder 4">
            <a:extLst>
              <a:ext uri="{FF2B5EF4-FFF2-40B4-BE49-F238E27FC236}">
                <a16:creationId xmlns:a16="http://schemas.microsoft.com/office/drawing/2014/main" id="{FCFA05F3-D9BA-4A23-80E4-CF36FCB2EE2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4"/>
            <a:ext cx="4572000" cy="4572000"/>
          </a:xfrm>
        </p:spPr>
      </p:pic>
      <p:sp>
        <p:nvSpPr>
          <p:cNvPr id="4" name="Text Placeholder 2"/>
          <p:cNvSpPr txBox="1">
            <a:spLocks/>
          </p:cNvSpPr>
          <p:nvPr/>
        </p:nvSpPr>
        <p:spPr>
          <a:xfrm>
            <a:off x="3886200" y="5564982"/>
            <a:ext cx="13716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7</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We encountered this equation in Example 1b and have already written it in standard form as shown.</a:t>
            </a:r>
            <a:br>
              <a:rPr lang="en-US" sz="2800" dirty="0"/>
            </a:br>
            <a:br>
              <a:rPr lang="en-US" sz="2800" dirty="0"/>
            </a:br>
            <a:br>
              <a:rPr lang="en-US" sz="2800" dirty="0"/>
            </a:br>
            <a:br>
              <a:rPr lang="en-US" sz="2800" dirty="0"/>
            </a:br>
            <a:br>
              <a:rPr lang="en-US" sz="2800" dirty="0"/>
            </a:br>
            <a:r>
              <a:rPr lang="en-US" sz="2800" dirty="0"/>
              <a:t>T</a:t>
            </a:r>
            <a:r>
              <a:rPr sz="2800" dirty="0"/>
              <a:t>he graph of this equation is the horizontal line consisting of all those ordered pairs whose </a:t>
            </a:r>
            <a:br>
              <a:rPr lang="en-US" sz="2800" dirty="0"/>
            </a:br>
            <a:r>
              <a:rPr lang="en-US" sz="2800" i="1" dirty="0"/>
              <a:t>y</a:t>
            </a:r>
            <a:r>
              <a:rPr sz="2800" dirty="0"/>
              <a:t>-coordinate is </a:t>
            </a:r>
            <a:r>
              <a:rPr sz="2800" dirty="0">
                <a:latin typeface="Cambria Math"/>
              </a:rPr>
              <a:t>7</a:t>
            </a:r>
            <a:r>
              <a:rPr sz="2800" dirty="0"/>
              <a:t>.</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2628900" y="2346960"/>
              <a:ext cx="3886201" cy="1005840"/>
            </p:xfrm>
            <a:graphic>
              <a:graphicData uri="http://schemas.openxmlformats.org/drawingml/2006/table">
                <a:tbl>
                  <a:tblPr firstRow="1" bandRow="1">
                    <a:tableStyleId>{2D5ABB26-0587-4C30-8999-92F81FD0307C}</a:tableStyleId>
                  </a:tblPr>
                  <a:tblGrid>
                    <a:gridCol w="30480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502920">
                    <a:tc>
                      <a:txBody>
                        <a:bodyPr/>
                        <a:lstStyle/>
                        <a:p>
                          <a:pPr algn="r">
                            <a:defRPr sz="1600"/>
                          </a:pPr>
                          <a:r>
                            <a:rPr sz="2800" dirty="0"/>
                            <a:t>​</a:t>
                          </a:r>
                          <a14:m>
                            <m:oMath xmlns:m="http://schemas.openxmlformats.org/officeDocument/2006/math">
                              <m:r>
                                <a:rPr sz="2800">
                                  <a:latin typeface="Cambria Math"/>
                                </a:rPr>
                                <m:t>3</m:t>
                              </m:r>
                              <m:r>
                                <a:rPr sz="2800">
                                  <a:latin typeface="Cambria Math"/>
                                </a:rPr>
                                <m:t>𝑥</m:t>
                              </m:r>
                              <m:r>
                                <a:rPr sz="2800">
                                  <a:latin typeface="Cambria Math"/>
                                </a:rPr>
                                <m:t>+2</m:t>
                              </m:r>
                              <m:d>
                                <m:dPr>
                                  <m:ctrlPr>
                                    <a:rPr sz="2800" i="1">
                                      <a:latin typeface="Cambria Math" panose="02040503050406030204" pitchFamily="18" charset="0"/>
                                    </a:rPr>
                                  </m:ctrlPr>
                                </m:dPr>
                                <m:e>
                                  <m:r>
                                    <a:rPr sz="2800">
                                      <a:latin typeface="Cambria Math"/>
                                    </a:rPr>
                                    <m:t>𝑥</m:t>
                                  </m:r>
                                  <m:r>
                                    <a:rPr sz="2800">
                                      <a:latin typeface="Cambria Math"/>
                                    </a:rPr>
                                    <m:t>+7</m:t>
                                  </m:r>
                                </m:e>
                              </m:d>
                              <m:r>
                                <a:rPr sz="2800">
                                  <a:latin typeface="Cambria Math"/>
                                </a:rPr>
                                <m:t>−2</m:t>
                              </m:r>
                              <m:r>
                                <a:rPr sz="2800">
                                  <a:latin typeface="Cambria Math"/>
                                </a:rPr>
                                <m:t>𝑦</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=5</m:t>
                              </m:r>
                              <m:r>
                                <a:rPr sz="2800">
                                  <a:latin typeface="Cambria Math"/>
                                </a:rPr>
                                <m:t>𝑥</m:t>
                              </m:r>
                            </m:oMath>
                          </a14:m>
                          <a:endParaRPr sz="2800"/>
                        </a:p>
                      </a:txBody>
                      <a:tcPr marL="36576" marR="36576" marT="36576" marB="36576" anchor="ctr"/>
                    </a:tc>
                    <a:extLst>
                      <a:ext uri="{0D108BD9-81ED-4DB2-BD59-A6C34878D82A}">
                        <a16:rowId xmlns:a16="http://schemas.microsoft.com/office/drawing/2014/main" val="10000"/>
                      </a:ext>
                    </a:extLst>
                  </a:tr>
                  <a:tr h="502920">
                    <a:tc>
                      <a:txBody>
                        <a:bodyPr/>
                        <a:lstStyle/>
                        <a:p>
                          <a:pPr algn="r">
                            <a:defRPr sz="1600"/>
                          </a:pPr>
                          <a:r>
                            <a:rPr sz="2800"/>
                            <a:t>​</a:t>
                          </a:r>
                          <a14:m>
                            <m:oMath xmlns:m="http://schemas.openxmlformats.org/officeDocument/2006/math">
                              <m:r>
                                <a:rPr sz="2800">
                                  <a:latin typeface="Cambria Math"/>
                                </a:rPr>
                                <m:t>𝑦</m:t>
                              </m:r>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=7</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997797268"/>
                  </p:ext>
                </p:extLst>
              </p:nvPr>
            </p:nvGraphicFramePr>
            <p:xfrm>
              <a:off x="2628900" y="2346960"/>
              <a:ext cx="3886201" cy="1005840"/>
            </p:xfrm>
            <a:graphic>
              <a:graphicData uri="http://schemas.openxmlformats.org/drawingml/2006/table">
                <a:tbl>
                  <a:tblPr firstRow="1" bandRow="1">
                    <a:tableStyleId>{2D5ABB26-0587-4C30-8999-92F81FD0307C}</a:tableStyleId>
                  </a:tblPr>
                  <a:tblGrid>
                    <a:gridCol w="3048001">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tblGrid>
                  <a:tr h="502920">
                    <a:tc>
                      <a:txBody>
                        <a:bodyPr/>
                        <a:lstStyle/>
                        <a:p>
                          <a:endParaRPr lang="en-US"/>
                        </a:p>
                      </a:txBody>
                      <a:tcPr marL="36576" marR="36576" marT="36576" marB="36576" anchor="ctr">
                        <a:blipFill>
                          <a:blip r:embed="rId3"/>
                          <a:stretch>
                            <a:fillRect t="-13253" r="-27600" b="-134940"/>
                          </a:stretch>
                        </a:blipFill>
                      </a:tcPr>
                    </a:tc>
                    <a:tc>
                      <a:txBody>
                        <a:bodyPr/>
                        <a:lstStyle/>
                        <a:p>
                          <a:endParaRPr lang="en-US"/>
                        </a:p>
                      </a:txBody>
                      <a:tcPr marL="36576" marR="36576" marT="36576" marB="36576" anchor="ctr">
                        <a:blipFill>
                          <a:blip r:embed="rId3"/>
                          <a:stretch>
                            <a:fillRect l="-362319" t="-13253" b="-134940"/>
                          </a:stretch>
                        </a:blipFill>
                      </a:tcPr>
                    </a:tc>
                    <a:extLst>
                      <a:ext uri="{0D108BD9-81ED-4DB2-BD59-A6C34878D82A}">
                        <a16:rowId xmlns:a16="http://schemas.microsoft.com/office/drawing/2014/main" val="10000"/>
                      </a:ext>
                    </a:extLst>
                  </a:tr>
                  <a:tr h="502920">
                    <a:tc>
                      <a:txBody>
                        <a:bodyPr/>
                        <a:lstStyle/>
                        <a:p>
                          <a:endParaRPr lang="en-US"/>
                        </a:p>
                      </a:txBody>
                      <a:tcPr marL="36576" marR="36576" marT="36576" marB="36576" anchor="ctr">
                        <a:blipFill>
                          <a:blip r:embed="rId3"/>
                          <a:stretch>
                            <a:fillRect t="-114634" r="-27600" b="-36585"/>
                          </a:stretch>
                        </a:blipFill>
                      </a:tcPr>
                    </a:tc>
                    <a:tc>
                      <a:txBody>
                        <a:bodyPr/>
                        <a:lstStyle/>
                        <a:p>
                          <a:endParaRPr lang="en-US"/>
                        </a:p>
                      </a:txBody>
                      <a:tcPr marL="36576" marR="36576" marT="36576" marB="36576" anchor="ctr">
                        <a:blipFill>
                          <a:blip r:embed="rId3"/>
                          <a:stretch>
                            <a:fillRect l="-362319" t="-114634" b="-36585"/>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3: Graphing Horizontal and Vertical Lines</a:t>
            </a:r>
            <a:r>
              <a:rPr lang="en-US" dirty="0"/>
              <a:t>—Slide 8</a:t>
            </a:r>
            <a:endParaRPr dirty="0"/>
          </a:p>
        </p:txBody>
      </p:sp>
      <p:pic>
        <p:nvPicPr>
          <p:cNvPr id="5" name="Content Placeholder 4">
            <a:extLst>
              <a:ext uri="{FF2B5EF4-FFF2-40B4-BE49-F238E27FC236}">
                <a16:creationId xmlns:a16="http://schemas.microsoft.com/office/drawing/2014/main" id="{EFB3B069-AC42-4185-A304-3452433BE9C8}"/>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82676"/>
            <a:ext cx="4572000" cy="4572000"/>
          </a:xfrm>
        </p:spPr>
      </p:pic>
      <p:sp>
        <p:nvSpPr>
          <p:cNvPr id="4" name="Text Placeholder 2"/>
          <p:cNvSpPr txBox="1">
            <a:spLocks/>
          </p:cNvSpPr>
          <p:nvPr/>
        </p:nvSpPr>
        <p:spPr>
          <a:xfrm>
            <a:off x="3810000" y="5562600"/>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The Slope of a Line</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Let </a:t>
                </a:r>
                <a:r>
                  <a:rPr lang="en-US" sz="2800" i="1" dirty="0"/>
                  <a:t>L </a:t>
                </a:r>
                <a:r>
                  <a:rPr sz="2800" dirty="0"/>
                  <a:t>stand for a given line in the Cartesian plane, and let</a:t>
                </a:r>
                <a:r>
                  <a:rPr lang="en-US" dirty="0"/>
                  <a:t> (</a:t>
                </a:r>
                <a:r>
                  <a:rPr lang="en-US" i="1" dirty="0"/>
                  <a:t>x</a:t>
                </a:r>
                <a:r>
                  <a:rPr lang="en-US" sz="1050" dirty="0"/>
                  <a:t> </a:t>
                </a:r>
                <a:r>
                  <a:rPr lang="en-US" baseline="-25000" dirty="0"/>
                  <a:t>1</a:t>
                </a:r>
                <a:r>
                  <a:rPr lang="en-US" dirty="0"/>
                  <a:t>, </a:t>
                </a:r>
                <a:r>
                  <a:rPr lang="en-US" i="1" dirty="0"/>
                  <a:t>y</a:t>
                </a:r>
                <a:r>
                  <a:rPr lang="en-US" sz="1050" i="1" dirty="0"/>
                  <a:t> </a:t>
                </a:r>
                <a:r>
                  <a:rPr lang="en-US" baseline="-25000" dirty="0"/>
                  <a:t>1</a:t>
                </a:r>
                <a:r>
                  <a:rPr lang="en-US" dirty="0"/>
                  <a:t>)</a:t>
                </a:r>
                <a:r>
                  <a:rPr sz="2800" dirty="0"/>
                  <a:t> and</a:t>
                </a:r>
                <a:r>
                  <a:rPr lang="en-US" dirty="0"/>
                  <a:t> (</a:t>
                </a:r>
                <a:r>
                  <a:rPr lang="en-US" i="1" dirty="0"/>
                  <a:t>x</a:t>
                </a:r>
                <a:r>
                  <a:rPr lang="en-US" sz="1050" dirty="0"/>
                  <a:t> </a:t>
                </a:r>
                <a:r>
                  <a:rPr lang="en-US" baseline="-25000" dirty="0"/>
                  <a:t>2</a:t>
                </a:r>
                <a:r>
                  <a:rPr lang="en-US" dirty="0"/>
                  <a:t>, </a:t>
                </a:r>
                <a:r>
                  <a:rPr lang="en-US" i="1" dirty="0"/>
                  <a:t>y</a:t>
                </a:r>
                <a:r>
                  <a:rPr lang="en-US" sz="1050" dirty="0"/>
                  <a:t> </a:t>
                </a:r>
                <a:r>
                  <a:rPr lang="en-US" baseline="-25000" dirty="0"/>
                  <a:t>2</a:t>
                </a:r>
                <a:r>
                  <a:rPr lang="en-US" dirty="0"/>
                  <a:t>)</a:t>
                </a:r>
                <a:r>
                  <a:rPr sz="2800" dirty="0"/>
                  <a:t> be the coordinates of any two distinct points on </a:t>
                </a:r>
                <a:r>
                  <a:rPr lang="en-US" i="1" dirty="0"/>
                  <a:t>L</a:t>
                </a:r>
                <a:r>
                  <a:rPr sz="2800" dirty="0"/>
                  <a:t>. The </a:t>
                </a:r>
                <a:r>
                  <a:rPr sz="2800" b="1" dirty="0"/>
                  <a:t>slope</a:t>
                </a:r>
                <a:r>
                  <a:rPr sz="2800" dirty="0"/>
                  <a:t> of the line </a:t>
                </a:r>
                <a:r>
                  <a:rPr lang="en-US" i="1" dirty="0"/>
                  <a:t>L </a:t>
                </a:r>
                <a:r>
                  <a:rPr sz="2800" dirty="0"/>
                  <a:t>is the ratio </a:t>
                </a:r>
                <a14:m>
                  <m:oMath xmlns:m="http://schemas.openxmlformats.org/officeDocument/2006/math">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𝑦</m:t>
                            </m:r>
                          </m:e>
                          <m:sub>
                            <m:r>
                              <a:rPr>
                                <a:latin typeface="Cambria Math" panose="02040503050406030204" pitchFamily="18" charset="0"/>
                              </a:rPr>
                              <m:t>1</m:t>
                            </m:r>
                          </m:sub>
                        </m:sSub>
                      </m:num>
                      <m:den>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𝑥</m:t>
                            </m:r>
                          </m:e>
                          <m:sub>
                            <m:r>
                              <a:rPr>
                                <a:latin typeface="Cambria Math" panose="02040503050406030204" pitchFamily="18" charset="0"/>
                              </a:rPr>
                              <m:t>1</m:t>
                            </m:r>
                          </m:sub>
                        </m:sSub>
                      </m:den>
                    </m:f>
                  </m:oMath>
                </a14:m>
                <a:r>
                  <a:rPr sz="2800" dirty="0"/>
                  <a:t>, which can be described in words as "change in </a:t>
                </a:r>
                <a:r>
                  <a:rPr lang="en-US" sz="2800" i="1" dirty="0"/>
                  <a:t>y </a:t>
                </a:r>
                <a:r>
                  <a:rPr sz="2800" dirty="0"/>
                  <a:t>over change in </a:t>
                </a:r>
                <a:r>
                  <a:rPr lang="en-US" sz="2800" i="1" dirty="0"/>
                  <a:t>x </a:t>
                </a:r>
                <a:r>
                  <a:rPr sz="2800" dirty="0"/>
                  <a:t>" or " rise over run."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221"/>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11: Rise and Run between Two Points</a:t>
            </a:r>
            <a:endParaRPr dirty="0"/>
          </a:p>
        </p:txBody>
      </p:sp>
      <p:pic>
        <p:nvPicPr>
          <p:cNvPr id="12" name="Content Placeholder 11">
            <a:extLst>
              <a:ext uri="{FF2B5EF4-FFF2-40B4-BE49-F238E27FC236}">
                <a16:creationId xmlns:a16="http://schemas.microsoft.com/office/drawing/2014/main" id="{16D18E6B-1783-4166-9CCB-755A376DB8E4}"/>
              </a:ext>
            </a:extLst>
          </p:cNvPr>
          <p:cNvPicPr>
            <a:picLocks noGrp="1" noChangeAspect="1"/>
          </p:cNvPicPr>
          <p:nvPr>
            <p:ph sz="quarter" idx="11"/>
          </p:nvPr>
        </p:nvPicPr>
        <p:blipFill>
          <a:blip r:embed="rId2"/>
          <a:stretch>
            <a:fillRect/>
          </a:stretch>
        </p:blipFill>
        <p:spPr>
          <a:xfrm>
            <a:off x="2163871" y="1129934"/>
            <a:ext cx="4875378" cy="4813665"/>
          </a:xfrm>
        </p:spPr>
      </p:pic>
      <p:sp>
        <p:nvSpPr>
          <p:cNvPr id="3" name="Text Placeholder 2">
            <a:extLst>
              <a:ext uri="{FF2B5EF4-FFF2-40B4-BE49-F238E27FC236}">
                <a16:creationId xmlns:a16="http://schemas.microsoft.com/office/drawing/2014/main" id="{5CA6BF6B-E469-9869-F0A0-9CCA188F8983}"/>
              </a:ext>
            </a:extLst>
          </p:cNvPr>
          <p:cNvSpPr txBox="1">
            <a:spLocks/>
          </p:cNvSpPr>
          <p:nvPr/>
        </p:nvSpPr>
        <p:spPr>
          <a:xfrm>
            <a:off x="5029200" y="5536086"/>
            <a:ext cx="1524000" cy="494713"/>
          </a:xfrm>
          <a:prstGeom prst="rect">
            <a:avLst/>
          </a:prstGeom>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800" dirty="0"/>
              <a:t>Figure 11</a:t>
            </a:r>
          </a:p>
        </p:txBody>
      </p:sp>
    </p:spTree>
    <p:extLst>
      <p:ext uri="{BB962C8B-B14F-4D97-AF65-F5344CB8AC3E}">
        <p14:creationId xmlns:p14="http://schemas.microsoft.com/office/powerpoint/2010/main" val="2771723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—Slide 1</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pPr>
              <a:defRPr sz="2800"/>
            </a:pPr>
            <a:r>
              <a:rPr sz="2800" dirty="0"/>
              <a:t>It doesn't matter how you assign the labels</a:t>
            </a:r>
            <a:r>
              <a:rPr lang="en-US" sz="2800" dirty="0"/>
              <a:t> (</a:t>
            </a:r>
            <a:r>
              <a:rPr lang="en-US" sz="2800" i="1" dirty="0"/>
              <a:t>x</a:t>
            </a:r>
            <a:r>
              <a:rPr lang="en-US" sz="1050" dirty="0"/>
              <a:t> </a:t>
            </a:r>
            <a:r>
              <a:rPr lang="en-US" sz="2800" baseline="-25000" dirty="0"/>
              <a:t>1</a:t>
            </a:r>
            <a:r>
              <a:rPr lang="en-US" sz="2800" dirty="0"/>
              <a:t>, </a:t>
            </a:r>
            <a:r>
              <a:rPr lang="en-US" sz="2800" i="1" dirty="0"/>
              <a:t>y</a:t>
            </a:r>
            <a:r>
              <a:rPr lang="en-US" sz="1050" i="1" dirty="0"/>
              <a:t> </a:t>
            </a:r>
            <a:r>
              <a:rPr lang="en-US" sz="2800" baseline="-25000" dirty="0"/>
              <a:t>1</a:t>
            </a:r>
            <a:r>
              <a:rPr lang="en-US" sz="2800" dirty="0"/>
              <a:t>)</a:t>
            </a:r>
            <a:r>
              <a:rPr sz="2800" dirty="0"/>
              <a:t> and </a:t>
            </a:r>
            <a:r>
              <a:rPr lang="en-US" sz="2800" dirty="0"/>
              <a:t>(</a:t>
            </a:r>
            <a:r>
              <a:rPr lang="en-US" sz="2800" i="1" dirty="0"/>
              <a:t>x</a:t>
            </a:r>
            <a:r>
              <a:rPr lang="en-US" sz="1050" dirty="0"/>
              <a:t> </a:t>
            </a:r>
            <a:r>
              <a:rPr lang="en-US" sz="2800" baseline="-25000" dirty="0"/>
              <a:t>2</a:t>
            </a:r>
            <a:r>
              <a:rPr lang="en-US" sz="2800" dirty="0"/>
              <a:t>, </a:t>
            </a:r>
            <a:r>
              <a:rPr lang="en-US" sz="2800" i="1" dirty="0"/>
              <a:t>y</a:t>
            </a:r>
            <a:r>
              <a:rPr lang="en-US" sz="1050" dirty="0"/>
              <a:t> </a:t>
            </a:r>
            <a:r>
              <a:rPr lang="en-US" sz="2800" baseline="-25000" dirty="0"/>
              <a:t>2</a:t>
            </a:r>
            <a:r>
              <a:rPr lang="en-US" sz="2800" dirty="0"/>
              <a:t>) </a:t>
            </a:r>
            <a:r>
              <a:rPr sz="2800" dirty="0"/>
              <a:t>to the two points you are using to calculate slope, but it </a:t>
            </a:r>
            <a:r>
              <a:rPr sz="2800" i="1" dirty="0"/>
              <a:t>is</a:t>
            </a:r>
            <a:r>
              <a:rPr sz="2800" dirty="0"/>
              <a:t> important that you are consistent as you apply the formula. You cannot change the order in which you are subtracting as you determine the numerator and denominator in the slope formula.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CAUTION!</a:t>
            </a:r>
            <a:r>
              <a:rPr lang="en-US" dirty="0"/>
              <a:t>—Slide 2</a:t>
            </a:r>
            <a:endParaRPr dirty="0"/>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72140920"/>
                  </p:ext>
                </p:extLst>
              </p:nvPr>
            </p:nvGraphicFramePr>
            <p:xfrm>
              <a:off x="533400" y="1295400"/>
              <a:ext cx="8077200" cy="1990218"/>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rPr dirty="0">
                              <a:solidFill>
                                <a:srgbClr val="FF0000"/>
                              </a:solidFill>
                            </a:rPr>
                            <a:t>Incorrect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2</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1</m:t>
                                        </m:r>
                                      </m:sub>
                                    </m:sSub>
                                  </m:num>
                                  <m:den>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2</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1</m:t>
                                        </m:r>
                                      </m:sub>
                                    </m:sSub>
                                  </m:den>
                                </m:f>
                              </m:oMath>
                            </m:oMathPara>
                          </a14:m>
                          <a:endParaRPr sz="1800" dirty="0"/>
                        </a:p>
                      </a:txBody>
                      <a:tcPr/>
                    </a:tc>
                    <a:tc>
                      <a:txBody>
                        <a:bodyPr/>
                        <a:lstStyle/>
                        <a:p>
                          <a:pPr algn="ctr">
                            <a:defRPr sz="1800"/>
                          </a:pPr>
                          <a:r>
                            <a:rPr sz="1800" dirty="0"/>
                            <a:t> </a:t>
                          </a:r>
                          <a14:m>
                            <m:oMath xmlns:m="http://schemas.openxmlformats.org/officeDocument/2006/math">
                              <m:f>
                                <m:fPr>
                                  <m:ctrlPr>
                                    <a:rPr lang="ar-AE" sz="2400" i="1" smtClean="0">
                                      <a:solidFill>
                                        <a:srgbClr val="FF0000"/>
                                      </a:solidFill>
                                      <a:latin typeface="Cambria Math" panose="02040503050406030204" pitchFamily="18" charset="0"/>
                                    </a:rPr>
                                  </m:ctrlPr>
                                </m:fPr>
                                <m:num>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𝑦</m:t>
                                      </m:r>
                                    </m:e>
                                    <m:sub>
                                      <m:r>
                                        <a:rPr lang="ar-AE" sz="2400">
                                          <a:solidFill>
                                            <a:srgbClr val="FF0000"/>
                                          </a:solidFill>
                                          <a:latin typeface="Cambria Math" panose="02040503050406030204" pitchFamily="18" charset="0"/>
                                        </a:rPr>
                                        <m:t>1</m:t>
                                      </m:r>
                                    </m:sub>
                                  </m:sSub>
                                  <m:r>
                                    <a:rPr lang="ar-AE" sz="2400">
                                      <a:solidFill>
                                        <a:srgbClr val="FF0000"/>
                                      </a:solidFill>
                                      <a:latin typeface="Cambria Math" panose="02040503050406030204" pitchFamily="18" charset="0"/>
                                    </a:rPr>
                                    <m:t>−</m:t>
                                  </m:r>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𝑦</m:t>
                                      </m:r>
                                    </m:e>
                                    <m:sub>
                                      <m:r>
                                        <a:rPr lang="ar-AE" sz="2400">
                                          <a:solidFill>
                                            <a:srgbClr val="FF0000"/>
                                          </a:solidFill>
                                          <a:latin typeface="Cambria Math" panose="02040503050406030204" pitchFamily="18" charset="0"/>
                                        </a:rPr>
                                        <m:t>2</m:t>
                                      </m:r>
                                    </m:sub>
                                  </m:sSub>
                                </m:num>
                                <m:den>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𝑥</m:t>
                                      </m:r>
                                    </m:e>
                                    <m:sub>
                                      <m:r>
                                        <a:rPr lang="ar-AE" sz="2400">
                                          <a:solidFill>
                                            <a:srgbClr val="FF0000"/>
                                          </a:solidFill>
                                          <a:latin typeface="Cambria Math" panose="02040503050406030204" pitchFamily="18" charset="0"/>
                                        </a:rPr>
                                        <m:t>2</m:t>
                                      </m:r>
                                    </m:sub>
                                  </m:sSub>
                                  <m:r>
                                    <a:rPr lang="ar-AE" sz="2400">
                                      <a:solidFill>
                                        <a:srgbClr val="FF0000"/>
                                      </a:solidFill>
                                      <a:latin typeface="Cambria Math" panose="02040503050406030204" pitchFamily="18" charset="0"/>
                                    </a:rPr>
                                    <m:t>−</m:t>
                                  </m:r>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𝑥</m:t>
                                      </m:r>
                                    </m:e>
                                    <m:sub>
                                      <m:r>
                                        <a:rPr lang="ar-AE" sz="2400">
                                          <a:solidFill>
                                            <a:srgbClr val="FF0000"/>
                                          </a:solidFill>
                                          <a:latin typeface="Cambria Math" panose="02040503050406030204" pitchFamily="18" charset="0"/>
                                        </a:rPr>
                                        <m:t>1</m:t>
                                      </m:r>
                                    </m:sub>
                                  </m:sSub>
                                </m:den>
                              </m:f>
                            </m:oMath>
                          </a14:m>
                          <a:endParaRPr sz="2400" dirty="0"/>
                        </a:p>
                      </a:txBody>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370840">
                    <a:tc>
                      <a:txBody>
                        <a:bodyPr/>
                        <a:lstStyle/>
                        <a:p>
                          <a:pPr algn="ctr">
                            <a:defRPr sz="1800"/>
                          </a:pPr>
                          <a:r>
                            <a:rPr sz="1800" dirty="0"/>
                            <a:t> </a:t>
                          </a:r>
                          <a14:m>
                            <m:oMath xmlns:m="http://schemas.openxmlformats.org/officeDocument/2006/math">
                              <m:f>
                                <m:fPr>
                                  <m:ctrlPr>
                                    <a:rPr sz="2400" i="1">
                                      <a:latin typeface="Cambria Math" panose="02040503050406030204" pitchFamily="18" charset="0"/>
                                    </a:rPr>
                                  </m:ctrlPr>
                                </m:fPr>
                                <m:num>
                                  <m:sSub>
                                    <m:sSubPr>
                                      <m:ctrlPr>
                                        <a:rPr sz="2400" i="1">
                                          <a:latin typeface="Cambria Math" panose="02040503050406030204" pitchFamily="18" charset="0"/>
                                        </a:rPr>
                                      </m:ctrlPr>
                                    </m:sSubPr>
                                    <m:e>
                                      <m:r>
                                        <a:rPr sz="2400">
                                          <a:latin typeface="Cambria Math" panose="02040503050406030204" pitchFamily="18" charset="0"/>
                                        </a:rPr>
                                        <m:t>𝑦</m:t>
                                      </m:r>
                                    </m:e>
                                    <m:sub>
                                      <m:r>
                                        <a:rPr sz="2400">
                                          <a:latin typeface="Cambria Math" panose="02040503050406030204" pitchFamily="18" charset="0"/>
                                        </a:rPr>
                                        <m:t>1</m:t>
                                      </m:r>
                                    </m:sub>
                                  </m:sSub>
                                  <m:r>
                                    <a:rPr sz="2400">
                                      <a:latin typeface="Cambria Math" panose="02040503050406030204" pitchFamily="18" charset="0"/>
                                    </a:rPr>
                                    <m:t>−</m:t>
                                  </m:r>
                                  <m:sSub>
                                    <m:sSubPr>
                                      <m:ctrlPr>
                                        <a:rPr sz="2400" i="1">
                                          <a:latin typeface="Cambria Math" panose="02040503050406030204" pitchFamily="18" charset="0"/>
                                        </a:rPr>
                                      </m:ctrlPr>
                                    </m:sSubPr>
                                    <m:e>
                                      <m:r>
                                        <a:rPr sz="2400">
                                          <a:latin typeface="Cambria Math" panose="02040503050406030204" pitchFamily="18" charset="0"/>
                                        </a:rPr>
                                        <m:t>𝑦</m:t>
                                      </m:r>
                                    </m:e>
                                    <m:sub>
                                      <m:r>
                                        <a:rPr sz="2400">
                                          <a:latin typeface="Cambria Math" panose="02040503050406030204" pitchFamily="18" charset="0"/>
                                        </a:rPr>
                                        <m:t>2</m:t>
                                      </m:r>
                                    </m:sub>
                                  </m:sSub>
                                </m:num>
                                <m:den>
                                  <m:sSub>
                                    <m:sSubPr>
                                      <m:ctrlPr>
                                        <a:rPr sz="2400" i="1">
                                          <a:latin typeface="Cambria Math" panose="02040503050406030204" pitchFamily="18" charset="0"/>
                                        </a:rPr>
                                      </m:ctrlPr>
                                    </m:sSubPr>
                                    <m:e>
                                      <m:r>
                                        <a:rPr sz="2400">
                                          <a:latin typeface="Cambria Math" panose="02040503050406030204" pitchFamily="18" charset="0"/>
                                        </a:rPr>
                                        <m:t>𝑥</m:t>
                                      </m:r>
                                    </m:e>
                                    <m:sub>
                                      <m:r>
                                        <a:rPr sz="2400">
                                          <a:latin typeface="Cambria Math" panose="02040503050406030204" pitchFamily="18" charset="0"/>
                                        </a:rPr>
                                        <m:t>1</m:t>
                                      </m:r>
                                    </m:sub>
                                  </m:sSub>
                                  <m:r>
                                    <a:rPr sz="2400">
                                      <a:latin typeface="Cambria Math" panose="02040503050406030204" pitchFamily="18" charset="0"/>
                                    </a:rPr>
                                    <m:t>−</m:t>
                                  </m:r>
                                  <m:sSub>
                                    <m:sSubPr>
                                      <m:ctrlPr>
                                        <a:rPr sz="2400" i="1">
                                          <a:latin typeface="Cambria Math" panose="02040503050406030204" pitchFamily="18" charset="0"/>
                                        </a:rPr>
                                      </m:ctrlPr>
                                    </m:sSubPr>
                                    <m:e>
                                      <m:r>
                                        <a:rPr sz="2400">
                                          <a:latin typeface="Cambria Math" panose="02040503050406030204" pitchFamily="18" charset="0"/>
                                        </a:rPr>
                                        <m:t>𝑥</m:t>
                                      </m:r>
                                    </m:e>
                                    <m:sub>
                                      <m:r>
                                        <a:rPr sz="2400">
                                          <a:latin typeface="Cambria Math" panose="02040503050406030204" pitchFamily="18" charset="0"/>
                                        </a:rPr>
                                        <m:t>2</m:t>
                                      </m:r>
                                    </m:sub>
                                  </m:sSub>
                                </m:den>
                              </m:f>
                            </m:oMath>
                          </a14:m>
                          <a:endParaRPr sz="2400" dirty="0"/>
                        </a:p>
                      </a:txBody>
                      <a:tcPr/>
                    </a:tc>
                    <a:tc>
                      <a:txBody>
                        <a:bodyPr/>
                        <a:lstStyle/>
                        <a:p>
                          <a:pPr algn="ctr">
                            <a:defRPr sz="1800"/>
                          </a:pPr>
                          <a:r>
                            <a:rPr sz="1800" dirty="0"/>
                            <a:t> </a:t>
                          </a:r>
                          <a14:m>
                            <m:oMath xmlns:m="http://schemas.openxmlformats.org/officeDocument/2006/math">
                              <m:f>
                                <m:fPr>
                                  <m:ctrlPr>
                                    <a:rPr lang="ar-AE" sz="2400" i="1" smtClean="0">
                                      <a:solidFill>
                                        <a:srgbClr val="FF0000"/>
                                      </a:solidFill>
                                      <a:latin typeface="Cambria Math" panose="02040503050406030204" pitchFamily="18" charset="0"/>
                                    </a:rPr>
                                  </m:ctrlPr>
                                </m:fPr>
                                <m:num>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𝑦</m:t>
                                      </m:r>
                                    </m:e>
                                    <m:sub>
                                      <m:r>
                                        <a:rPr lang="ar-AE" sz="2400">
                                          <a:solidFill>
                                            <a:srgbClr val="FF0000"/>
                                          </a:solidFill>
                                          <a:latin typeface="Cambria Math" panose="02040503050406030204" pitchFamily="18" charset="0"/>
                                        </a:rPr>
                                        <m:t>2</m:t>
                                      </m:r>
                                    </m:sub>
                                  </m:sSub>
                                  <m:r>
                                    <a:rPr lang="ar-AE" sz="2400">
                                      <a:solidFill>
                                        <a:srgbClr val="FF0000"/>
                                      </a:solidFill>
                                      <a:latin typeface="Cambria Math" panose="02040503050406030204" pitchFamily="18" charset="0"/>
                                    </a:rPr>
                                    <m:t>−</m:t>
                                  </m:r>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𝑦</m:t>
                                      </m:r>
                                    </m:e>
                                    <m:sub>
                                      <m:r>
                                        <a:rPr lang="ar-AE" sz="2400">
                                          <a:solidFill>
                                            <a:srgbClr val="FF0000"/>
                                          </a:solidFill>
                                          <a:latin typeface="Cambria Math" panose="02040503050406030204" pitchFamily="18" charset="0"/>
                                        </a:rPr>
                                        <m:t>1</m:t>
                                      </m:r>
                                    </m:sub>
                                  </m:sSub>
                                </m:num>
                                <m:den>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𝑥</m:t>
                                      </m:r>
                                    </m:e>
                                    <m:sub>
                                      <m:r>
                                        <a:rPr lang="ar-AE" sz="2400">
                                          <a:solidFill>
                                            <a:srgbClr val="FF0000"/>
                                          </a:solidFill>
                                          <a:latin typeface="Cambria Math" panose="02040503050406030204" pitchFamily="18" charset="0"/>
                                        </a:rPr>
                                        <m:t>1</m:t>
                                      </m:r>
                                    </m:sub>
                                  </m:sSub>
                                  <m:r>
                                    <a:rPr lang="ar-AE" sz="2400">
                                      <a:solidFill>
                                        <a:srgbClr val="FF0000"/>
                                      </a:solidFill>
                                      <a:latin typeface="Cambria Math" panose="02040503050406030204" pitchFamily="18" charset="0"/>
                                    </a:rPr>
                                    <m:t>−</m:t>
                                  </m:r>
                                  <m:sSub>
                                    <m:sSubPr>
                                      <m:ctrlPr>
                                        <a:rPr lang="ar-AE" sz="2400" i="1">
                                          <a:solidFill>
                                            <a:srgbClr val="FF0000"/>
                                          </a:solidFill>
                                          <a:latin typeface="Cambria Math" panose="02040503050406030204" pitchFamily="18" charset="0"/>
                                        </a:rPr>
                                      </m:ctrlPr>
                                    </m:sSubPr>
                                    <m:e>
                                      <m:r>
                                        <a:rPr lang="ar-AE" sz="2400">
                                          <a:solidFill>
                                            <a:srgbClr val="FF0000"/>
                                          </a:solidFill>
                                          <a:latin typeface="Cambria Math" panose="02040503050406030204" pitchFamily="18" charset="0"/>
                                        </a:rPr>
                                        <m:t>𝑥</m:t>
                                      </m:r>
                                    </m:e>
                                    <m:sub>
                                      <m:r>
                                        <a:rPr lang="ar-AE" sz="2400">
                                          <a:solidFill>
                                            <a:srgbClr val="FF0000"/>
                                          </a:solidFill>
                                          <a:latin typeface="Cambria Math" panose="02040503050406030204" pitchFamily="18" charset="0"/>
                                        </a:rPr>
                                        <m:t>2</m:t>
                                      </m:r>
                                    </m:sub>
                                  </m:sSub>
                                </m:den>
                              </m:f>
                            </m:oMath>
                          </a14:m>
                          <a:endParaRPr sz="2400" dirty="0"/>
                        </a:p>
                      </a:txBody>
                      <a:tcPr/>
                    </a:tc>
                    <a:extLst>
                      <a:ext uri="{0D108BD9-81ED-4DB2-BD59-A6C34878D82A}">
                        <a16:rowId xmlns:a16="http://schemas.microsoft.com/office/drawing/2014/main" val="10003"/>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72140920"/>
                  </p:ext>
                </p:extLst>
              </p:nvPr>
            </p:nvGraphicFramePr>
            <p:xfrm>
              <a:off x="533400" y="1295400"/>
              <a:ext cx="8077200" cy="1990218"/>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ctr">
                            <a:defRPr sz="1800" b="1"/>
                          </a:pPr>
                          <a:r>
                            <a:t>Correct</a:t>
                          </a:r>
                        </a:p>
                      </a:txBody>
                      <a:tcPr/>
                    </a:tc>
                    <a:tc>
                      <a:txBody>
                        <a:bodyPr/>
                        <a:lstStyle/>
                        <a:p>
                          <a:pPr algn="ctr">
                            <a:defRPr sz="1800" b="1"/>
                          </a:pPr>
                          <a:r>
                            <a:rPr dirty="0">
                              <a:solidFill>
                                <a:srgbClr val="FF0000"/>
                              </a:solidFill>
                            </a:rPr>
                            <a:t>Incorrect</a:t>
                          </a:r>
                        </a:p>
                      </a:txBody>
                      <a:tcPr/>
                    </a:tc>
                    <a:extLst>
                      <a:ext uri="{0D108BD9-81ED-4DB2-BD59-A6C34878D82A}">
                        <a16:rowId xmlns:a16="http://schemas.microsoft.com/office/drawing/2014/main" val="10000"/>
                      </a:ext>
                    </a:extLst>
                  </a:tr>
                  <a:tr h="624269">
                    <a:tc>
                      <a:txBody>
                        <a:bodyPr/>
                        <a:lstStyle/>
                        <a:p>
                          <a:endParaRPr lang="en-US"/>
                        </a:p>
                      </a:txBody>
                      <a:tcPr>
                        <a:blipFill>
                          <a:blip r:embed="rId2"/>
                          <a:stretch>
                            <a:fillRect l="-148" t="-64078" r="-96450" b="-161165"/>
                          </a:stretch>
                        </a:blipFill>
                      </a:tcPr>
                    </a:tc>
                    <a:tc>
                      <a:txBody>
                        <a:bodyPr/>
                        <a:lstStyle/>
                        <a:p>
                          <a:endParaRPr lang="en-US"/>
                        </a:p>
                      </a:txBody>
                      <a:tcPr>
                        <a:blipFill>
                          <a:blip r:embed="rId2"/>
                          <a:stretch>
                            <a:fillRect l="-104154" t="-64078" r="-308" b="-161165"/>
                          </a:stretch>
                        </a:blipFill>
                      </a:tcPr>
                    </a:tc>
                    <a:extLst>
                      <a:ext uri="{0D108BD9-81ED-4DB2-BD59-A6C34878D82A}">
                        <a16:rowId xmlns:a16="http://schemas.microsoft.com/office/drawing/2014/main" val="10001"/>
                      </a:ext>
                    </a:extLst>
                  </a:tr>
                  <a:tr h="370840">
                    <a:tc>
                      <a:txBody>
                        <a:bodyPr/>
                        <a:lstStyle/>
                        <a:p>
                          <a:pPr algn="ctr">
                            <a:defRPr sz="1800"/>
                          </a:pPr>
                          <a:r>
                            <a:rPr dirty="0"/>
                            <a:t>or</a:t>
                          </a:r>
                        </a:p>
                      </a:txBody>
                      <a:tcPr/>
                    </a:tc>
                    <a:tc>
                      <a:txBody>
                        <a:bodyPr/>
                        <a:lstStyle/>
                        <a:p>
                          <a:pPr algn="ctr">
                            <a:defRPr sz="1800"/>
                          </a:pPr>
                          <a:r>
                            <a:t>or</a:t>
                          </a:r>
                        </a:p>
                      </a:txBody>
                      <a:tcPr/>
                    </a:tc>
                    <a:extLst>
                      <a:ext uri="{0D108BD9-81ED-4DB2-BD59-A6C34878D82A}">
                        <a16:rowId xmlns:a16="http://schemas.microsoft.com/office/drawing/2014/main" val="10002"/>
                      </a:ext>
                    </a:extLst>
                  </a:tr>
                  <a:tr h="624269">
                    <a:tc>
                      <a:txBody>
                        <a:bodyPr/>
                        <a:lstStyle/>
                        <a:p>
                          <a:endParaRPr lang="en-US"/>
                        </a:p>
                      </a:txBody>
                      <a:tcPr>
                        <a:blipFill>
                          <a:blip r:embed="rId2"/>
                          <a:stretch>
                            <a:fillRect l="-148" t="-222330" r="-96450" b="-2913"/>
                          </a:stretch>
                        </a:blipFill>
                      </a:tcPr>
                    </a:tc>
                    <a:tc>
                      <a:txBody>
                        <a:bodyPr/>
                        <a:lstStyle/>
                        <a:p>
                          <a:endParaRPr lang="en-US"/>
                        </a:p>
                      </a:txBody>
                      <a:tcPr>
                        <a:blipFill>
                          <a:blip r:embed="rId2"/>
                          <a:stretch>
                            <a:fillRect l="-104154" t="-222330" r="-308" b="-2913"/>
                          </a:stretch>
                        </a:blipFill>
                      </a:tcPr>
                    </a:tc>
                    <a:extLst>
                      <a:ext uri="{0D108BD9-81ED-4DB2-BD59-A6C34878D82A}">
                        <a16:rowId xmlns:a16="http://schemas.microsoft.com/office/drawing/2014/main" val="10003"/>
                      </a:ext>
                    </a:extLst>
                  </a:tr>
                </a:tbl>
              </a:graphicData>
            </a:graphic>
          </p:graphicFrame>
        </mc:Fallback>
      </mc:AlternateContent>
      <p:sp>
        <p:nvSpPr>
          <p:cNvPr id="4" name="Text Placeholder 2">
            <a:extLst>
              <a:ext uri="{FF2B5EF4-FFF2-40B4-BE49-F238E27FC236}">
                <a16:creationId xmlns:a16="http://schemas.microsoft.com/office/drawing/2014/main" id="{D92B5746-6778-E9BA-9688-E25567F4032D}"/>
              </a:ext>
            </a:extLst>
          </p:cNvPr>
          <p:cNvSpPr txBox="1">
            <a:spLocks/>
          </p:cNvSpPr>
          <p:nvPr/>
        </p:nvSpPr>
        <p:spPr>
          <a:xfrm>
            <a:off x="457200" y="1082078"/>
            <a:ext cx="8229600" cy="4861484"/>
          </a:xfrm>
          <a:prstGeom prst="rect">
            <a:avLst/>
          </a:prstGeom>
          <a:ln w="28575">
            <a:solidFill>
              <a:srgbClr val="FF0000"/>
            </a:solidFill>
          </a:ln>
        </p:spPr>
        <p:txBody>
          <a:bodyPr>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sz="2800"/>
            </a:pPr>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a:t>
            </a:r>
            <a:r>
              <a:rPr lang="en-US" sz="3100" dirty="0"/>
              <a:t>4</a:t>
            </a:r>
            <a:r>
              <a:rPr sz="3100" dirty="0"/>
              <a:t>: Calculating the Slope of a Line</a:t>
            </a:r>
            <a:r>
              <a:rPr lang="en-US" sz="3100" dirty="0"/>
              <a:t>—Slide 1</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Determine the slopes of the lines passing through the following pairs of points in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ℝ</m:t>
                        </m:r>
                      </m:e>
                      <m:sup>
                        <m:r>
                          <a:rPr>
                            <a:latin typeface="Cambria Math" panose="02040503050406030204" pitchFamily="18" charset="0"/>
                          </a:rPr>
                          <m:t>2</m:t>
                        </m:r>
                      </m:sup>
                    </m:sSup>
                  </m:oMath>
                </a14:m>
                <a:r>
                  <a:rPr sz="2800" dirty="0"/>
                  <a:t>.</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m:t>
                    </m:r>
                  </m:oMath>
                </a14:m>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oMath>
                </a14:m>
                <a:r>
                  <a:rPr sz="2800" dirty="0"/>
                  <a:t> and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4</a:t>
            </a:r>
            <a:r>
              <a:rPr sz="3100" dirty="0"/>
              <a:t>: Calculating the Slope of a Line</a:t>
            </a:r>
            <a:r>
              <a:rPr lang="en-US" sz="3100" dirty="0"/>
              <a:t>—Slide 2</a:t>
            </a:r>
            <a:endParaRPr sz="3100" dirty="0"/>
          </a:p>
        </p:txBody>
      </p:sp>
      <p:sp>
        <p:nvSpPr>
          <p:cNvPr id="3" name="Text Placeholder 2"/>
          <p:cNvSpPr>
            <a:spLocks noGrp="1"/>
          </p:cNvSpPr>
          <p:nvPr>
            <p:ph type="body" sz="quarter" idx="10"/>
          </p:nvPr>
        </p:nvSpPr>
        <p:spPr>
          <a:xfrm>
            <a:off x="457200" y="1066800"/>
            <a:ext cx="8229600" cy="4967067"/>
          </a:xfrm>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124592526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6048">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−5−</m:t>
                                    </m:r>
                                    <m:d>
                                      <m:dPr>
                                        <m:ctrlPr>
                                          <a:rPr sz="2400" i="1">
                                            <a:latin typeface="Cambria Math" panose="02040503050406030204" pitchFamily="18" charset="0"/>
                                          </a:rPr>
                                        </m:ctrlPr>
                                      </m:dPr>
                                      <m:e>
                                        <m:r>
                                          <a:rPr sz="2400">
                                            <a:latin typeface="Cambria Math" panose="02040503050406030204" pitchFamily="18" charset="0"/>
                                          </a:rPr>
                                          <m:t>−3</m:t>
                                        </m:r>
                                      </m:e>
                                    </m:d>
                                  </m:num>
                                  <m:den>
                                    <m:r>
                                      <a:rPr sz="2400">
                                        <a:latin typeface="Cambria Math" panose="02040503050406030204" pitchFamily="18" charset="0"/>
                                      </a:rPr>
                                      <m:t>2−</m:t>
                                    </m:r>
                                    <m:d>
                                      <m:dPr>
                                        <m:ctrlPr>
                                          <a:rPr sz="2400" i="1">
                                            <a:latin typeface="Cambria Math" panose="02040503050406030204" pitchFamily="18" charset="0"/>
                                          </a:rPr>
                                        </m:ctrlPr>
                                      </m:dPr>
                                      <m:e>
                                        <m:r>
                                          <a:rPr sz="2400">
                                            <a:latin typeface="Cambria Math" panose="02040503050406030204" pitchFamily="18" charset="0"/>
                                          </a:rPr>
                                          <m:t>−4</m:t>
                                        </m:r>
                                      </m:e>
                                    </m:d>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calculate the slope in two ways; first set</a:t>
                          </a:r>
                          <a:r>
                            <a:rPr lang="en-US" sz="1600" dirty="0"/>
                            <a:t>     (x</a:t>
                          </a:r>
                          <a:r>
                            <a:rPr lang="en-US" sz="1050" dirty="0"/>
                            <a:t> </a:t>
                          </a:r>
                          <a:r>
                            <a:rPr lang="en-US" sz="1600" baseline="-25000" dirty="0"/>
                            <a:t>1</a:t>
                          </a:r>
                          <a:r>
                            <a:rPr lang="en-US" sz="1600" dirty="0"/>
                            <a:t>, y</a:t>
                          </a:r>
                          <a:r>
                            <a:rPr lang="en-US" sz="1050" dirty="0"/>
                            <a:t> </a:t>
                          </a:r>
                          <a:r>
                            <a:rPr lang="en-US" sz="1600" baseline="-25000" dirty="0"/>
                            <a:t>1</a:t>
                          </a:r>
                          <a:r>
                            <a:rPr lang="en-US" sz="1600" dirty="0"/>
                            <a:t>) =</a:t>
                          </a:r>
                          <a:r>
                            <a:rPr lang="en-US" sz="1600" baseline="0" dirty="0"/>
                            <a:t> </a:t>
                          </a:r>
                          <a:r>
                            <a:rPr lang="en-US" sz="1600" dirty="0"/>
                            <a:t>(−4, −3) </a:t>
                          </a:r>
                          <a:r>
                            <a:rPr sz="1600" dirty="0"/>
                            <a:t>and</a:t>
                          </a:r>
                          <a:r>
                            <a:rPr lang="en-US" sz="1600" dirty="0"/>
                            <a:t> (x</a:t>
                          </a:r>
                          <a:r>
                            <a:rPr lang="en-US" sz="1050" dirty="0"/>
                            <a:t> </a:t>
                          </a:r>
                          <a:r>
                            <a:rPr lang="en-US" sz="1600" baseline="-25000" dirty="0"/>
                            <a:t>2</a:t>
                          </a:r>
                          <a:r>
                            <a:rPr lang="en-US" sz="1600" dirty="0"/>
                            <a:t>, y</a:t>
                          </a:r>
                          <a:r>
                            <a:rPr lang="en-US" sz="1050" dirty="0"/>
                            <a:t> </a:t>
                          </a:r>
                          <a:r>
                            <a:rPr lang="en-US" sz="1600" baseline="-25000" dirty="0"/>
                            <a:t>2</a:t>
                          </a:r>
                          <a:r>
                            <a:rPr lang="en-US" sz="1600" dirty="0"/>
                            <a:t>) =</a:t>
                          </a:r>
                          <a:r>
                            <a:rPr sz="1600" dirty="0"/>
                            <a:t> </a:t>
                          </a:r>
                          <a:r>
                            <a:rPr lang="en-US" sz="1600" dirty="0"/>
                            <a:t>(2, −5)</a:t>
                          </a:r>
                          <a:r>
                            <a:rPr sz="1600" dirty="0"/>
                            <a:t>.</a:t>
                          </a:r>
                        </a:p>
                      </a:txBody>
                      <a:tcPr/>
                    </a:tc>
                    <a:extLst>
                      <a:ext uri="{0D108BD9-81ED-4DB2-BD59-A6C34878D82A}">
                        <a16:rowId xmlns:a16="http://schemas.microsoft.com/office/drawing/2014/main" val="10000"/>
                      </a:ext>
                    </a:extLst>
                  </a:tr>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−3−</m:t>
                                    </m:r>
                                    <m:d>
                                      <m:dPr>
                                        <m:ctrlPr>
                                          <a:rPr sz="2400" i="1">
                                            <a:latin typeface="Cambria Math" panose="02040503050406030204" pitchFamily="18" charset="0"/>
                                          </a:rPr>
                                        </m:ctrlPr>
                                      </m:dPr>
                                      <m:e>
                                        <m:r>
                                          <a:rPr sz="2400">
                                            <a:latin typeface="Cambria Math" panose="02040503050406030204" pitchFamily="18" charset="0"/>
                                          </a:rPr>
                                          <m:t>−5</m:t>
                                        </m:r>
                                      </m:e>
                                    </m:d>
                                  </m:num>
                                  <m:den>
                                    <m:r>
                                      <a:rPr sz="2400">
                                        <a:latin typeface="Cambria Math" panose="02040503050406030204" pitchFamily="18" charset="0"/>
                                      </a:rPr>
                                      <m:t>−4−2</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−6</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3</m:t>
                                    </m:r>
                                  </m:den>
                                </m:f>
                              </m:oMath>
                            </m:oMathPara>
                          </a14:m>
                          <a:endParaRPr lang="en-US" sz="2400" dirty="0"/>
                        </a:p>
                        <a:p>
                          <a:pPr algn="ctr">
                            <a:defRPr sz="1800"/>
                          </a:pPr>
                          <a:endParaRPr sz="2400" dirty="0"/>
                        </a:p>
                      </a:txBody>
                      <a:tcPr/>
                    </a:tc>
                    <a:tc>
                      <a:txBody>
                        <a:bodyPr/>
                        <a:lstStyle/>
                        <a:p>
                          <a:pPr algn="l">
                            <a:defRPr sz="1100"/>
                          </a:pPr>
                          <a:endParaRPr lang="en-US" sz="1600" dirty="0"/>
                        </a:p>
                        <a:p>
                          <a:pPr algn="l">
                            <a:defRPr sz="1100"/>
                          </a:pPr>
                          <a:r>
                            <a:rPr sz="1600" dirty="0"/>
                            <a:t>We get the same result </a:t>
                          </a:r>
                          <a:r>
                            <a:rPr lang="en-US" sz="1600" dirty="0"/>
                            <a:t>using </a:t>
                          </a:r>
                          <a:r>
                            <a:rPr sz="1600" dirty="0"/>
                            <a:t> </a:t>
                          </a:r>
                          <a14:m>
                            <m:oMath xmlns:m="http://schemas.openxmlformats.org/officeDocument/2006/math">
                              <m:f>
                                <m:fPr>
                                  <m:ctrlPr>
                                    <a:rPr sz="1800" i="1">
                                      <a:latin typeface="Cambria Math" panose="02040503050406030204" pitchFamily="18" charset="0"/>
                                    </a:rPr>
                                  </m:ctrlPr>
                                </m:fPr>
                                <m:num>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𝑦</m:t>
                                      </m:r>
                                    </m:e>
                                    <m:sub>
                                      <m:r>
                                        <a:rPr sz="1800">
                                          <a:latin typeface="Cambria Math" panose="02040503050406030204" pitchFamily="18" charset="0"/>
                                        </a:rPr>
                                        <m:t>2</m:t>
                                      </m:r>
                                    </m:sub>
                                  </m:sSub>
                                </m:num>
                                <m:den>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1</m:t>
                                      </m:r>
                                    </m:sub>
                                  </m:sSub>
                                  <m:r>
                                    <a:rPr sz="1800">
                                      <a:latin typeface="Cambria Math" panose="02040503050406030204" pitchFamily="18" charset="0"/>
                                    </a:rPr>
                                    <m:t>−</m:t>
                                  </m:r>
                                  <m:sSub>
                                    <m:sSubPr>
                                      <m:ctrlPr>
                                        <a:rPr sz="1800" i="1">
                                          <a:latin typeface="Cambria Math" panose="02040503050406030204" pitchFamily="18" charset="0"/>
                                        </a:rPr>
                                      </m:ctrlPr>
                                    </m:sSubPr>
                                    <m:e>
                                      <m:r>
                                        <a:rPr sz="1800">
                                          <a:latin typeface="Cambria Math" panose="02040503050406030204" pitchFamily="18" charset="0"/>
                                        </a:rPr>
                                        <m:t>𝑥</m:t>
                                      </m:r>
                                    </m:e>
                                    <m:sub>
                                      <m:r>
                                        <a:rPr sz="1800">
                                          <a:latin typeface="Cambria Math" panose="02040503050406030204" pitchFamily="18" charset="0"/>
                                        </a:rPr>
                                        <m:t>2</m:t>
                                      </m:r>
                                    </m:sub>
                                  </m:sSub>
                                </m:den>
                              </m:f>
                            </m:oMath>
                          </a14:m>
                          <a:r>
                            <a:rPr sz="1600" dirty="0"/>
                            <a:t>.</a:t>
                          </a:r>
                        </a:p>
                      </a:txBody>
                      <a:tcPr/>
                    </a:tc>
                    <a:extLst>
                      <a:ext uri="{0D108BD9-81ED-4DB2-BD59-A6C34878D82A}">
                        <a16:rowId xmlns:a16="http://schemas.microsoft.com/office/drawing/2014/main" val="10001"/>
                      </a:ext>
                    </a:extLst>
                  </a:tr>
                </a:tbl>
              </a:graphicData>
            </a:graphic>
          </p:graphicFrame>
        </mc:Choice>
        <mc:Fallback>
          <p:graphicFrame>
            <p:nvGraphicFramePr>
              <p:cNvPr id="4" name="Table Placeholder 2">
                <a:extLst>
                  <a:ext uri="{FF2B5EF4-FFF2-40B4-BE49-F238E27FC236}">
                    <a16:creationId xmlns:a16="http://schemas.microsoft.com/office/drawing/2014/main" id="{F0D0D00E-FFC0-43C9-8F80-D2E4DCC96B6A}"/>
                  </a:ext>
                </a:extLst>
              </p:cNvPr>
              <p:cNvGraphicFramePr>
                <a:graphicFrameLocks/>
              </p:cNvGraphicFramePr>
              <p:nvPr>
                <p:extLst>
                  <p:ext uri="{D42A27DB-BD31-4B8C-83A1-F6EECF244321}">
                    <p14:modId xmlns:p14="http://schemas.microsoft.com/office/powerpoint/2010/main" val="1245925263"/>
                  </p:ext>
                </p:extLst>
              </p:nvPr>
            </p:nvGraphicFramePr>
            <p:xfrm>
              <a:off x="609600" y="1447800"/>
              <a:ext cx="8229600" cy="2385759"/>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18756">
                    <a:tc>
                      <a:txBody>
                        <a:bodyPr/>
                        <a:lstStyle/>
                        <a:p>
                          <a:endParaRPr lang="en-US"/>
                        </a:p>
                      </a:txBody>
                      <a:tcPr>
                        <a:blipFill>
                          <a:blip r:embed="rId2"/>
                          <a:stretch>
                            <a:fillRect r="-100000" b="-96000"/>
                          </a:stretch>
                        </a:blipFill>
                      </a:tcPr>
                    </a:tc>
                    <a:tc>
                      <a:txBody>
                        <a:bodyPr/>
                        <a:lstStyle/>
                        <a:p>
                          <a:pPr algn="l">
                            <a:defRPr sz="1100"/>
                          </a:pPr>
                          <a:endParaRPr lang="en-US" sz="1600" dirty="0"/>
                        </a:p>
                        <a:p>
                          <a:pPr algn="l">
                            <a:defRPr sz="1100"/>
                          </a:pPr>
                          <a:r>
                            <a:rPr sz="1600" dirty="0"/>
                            <a:t>We calculate the slope in two ways; first set</a:t>
                          </a:r>
                          <a:r>
                            <a:rPr lang="en-US" sz="1600" dirty="0"/>
                            <a:t>     (x</a:t>
                          </a:r>
                          <a:r>
                            <a:rPr lang="en-US" sz="1050" dirty="0"/>
                            <a:t> </a:t>
                          </a:r>
                          <a:r>
                            <a:rPr lang="en-US" sz="1600" baseline="-25000" dirty="0"/>
                            <a:t>1</a:t>
                          </a:r>
                          <a:r>
                            <a:rPr lang="en-US" sz="1600" dirty="0"/>
                            <a:t>, y</a:t>
                          </a:r>
                          <a:r>
                            <a:rPr lang="en-US" sz="1050" dirty="0"/>
                            <a:t> </a:t>
                          </a:r>
                          <a:r>
                            <a:rPr lang="en-US" sz="1600" baseline="-25000" dirty="0"/>
                            <a:t>1</a:t>
                          </a:r>
                          <a:r>
                            <a:rPr lang="en-US" sz="1600" dirty="0"/>
                            <a:t>) =</a:t>
                          </a:r>
                          <a:r>
                            <a:rPr lang="en-US" sz="1600" baseline="0" dirty="0"/>
                            <a:t> </a:t>
                          </a:r>
                          <a:r>
                            <a:rPr lang="en-US" sz="1600" dirty="0"/>
                            <a:t>(−4, −3) </a:t>
                          </a:r>
                          <a:r>
                            <a:rPr sz="1600" dirty="0"/>
                            <a:t>and</a:t>
                          </a:r>
                          <a:r>
                            <a:rPr lang="en-US" sz="1600" dirty="0"/>
                            <a:t> (x</a:t>
                          </a:r>
                          <a:r>
                            <a:rPr lang="en-US" sz="1050" dirty="0"/>
                            <a:t> </a:t>
                          </a:r>
                          <a:r>
                            <a:rPr lang="en-US" sz="1600" baseline="-25000" dirty="0"/>
                            <a:t>2</a:t>
                          </a:r>
                          <a:r>
                            <a:rPr lang="en-US" sz="1600" dirty="0"/>
                            <a:t>, y</a:t>
                          </a:r>
                          <a:r>
                            <a:rPr lang="en-US" sz="1050" dirty="0"/>
                            <a:t> </a:t>
                          </a:r>
                          <a:r>
                            <a:rPr lang="en-US" sz="1600" baseline="-25000" dirty="0"/>
                            <a:t>2</a:t>
                          </a:r>
                          <a:r>
                            <a:rPr lang="en-US" sz="1600" dirty="0"/>
                            <a:t>) =</a:t>
                          </a:r>
                          <a:r>
                            <a:rPr sz="1600" dirty="0"/>
                            <a:t> </a:t>
                          </a:r>
                          <a:r>
                            <a:rPr lang="en-US" sz="1600" dirty="0"/>
                            <a:t>(2, −5)</a:t>
                          </a:r>
                          <a:r>
                            <a:rPr sz="1600" dirty="0"/>
                            <a:t>.</a:t>
                          </a:r>
                        </a:p>
                      </a:txBody>
                      <a:tcPr/>
                    </a:tc>
                    <a:extLst>
                      <a:ext uri="{0D108BD9-81ED-4DB2-BD59-A6C34878D82A}">
                        <a16:rowId xmlns:a16="http://schemas.microsoft.com/office/drawing/2014/main" val="10000"/>
                      </a:ext>
                    </a:extLst>
                  </a:tr>
                  <a:tr h="1167003">
                    <a:tc>
                      <a:txBody>
                        <a:bodyPr/>
                        <a:lstStyle/>
                        <a:p>
                          <a:endParaRPr lang="en-US"/>
                        </a:p>
                      </a:txBody>
                      <a:tcPr>
                        <a:blipFill>
                          <a:blip r:embed="rId2"/>
                          <a:stretch>
                            <a:fillRect t="-104167" r="-100000"/>
                          </a:stretch>
                        </a:blipFill>
                      </a:tcPr>
                    </a:tc>
                    <a:tc>
                      <a:txBody>
                        <a:bodyPr/>
                        <a:lstStyle/>
                        <a:p>
                          <a:endParaRPr lang="en-US"/>
                        </a:p>
                      </a:txBody>
                      <a:tcPr>
                        <a:blipFill>
                          <a:blip r:embed="rId2"/>
                          <a:stretch>
                            <a:fillRect l="-100000" t="-104167"/>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4</a:t>
            </a:r>
            <a:r>
              <a:rPr sz="3100" dirty="0"/>
              <a:t>: Calculating the Slope of a Lin</a:t>
            </a:r>
            <a:r>
              <a:rPr lang="en-IN" sz="3100" dirty="0"/>
              <a:t>e</a:t>
            </a:r>
            <a:r>
              <a:rPr lang="en-US" sz="3100" dirty="0"/>
              <a:t>—Slide 3</a:t>
            </a:r>
            <a:endParaRPr sz="3100" dirty="0"/>
          </a:p>
        </p:txBody>
      </p:sp>
      <p:sp>
        <p:nvSpPr>
          <p:cNvPr id="3" name="Text Placeholder 2"/>
          <p:cNvSpPr>
            <a:spLocks noGrp="1"/>
          </p:cNvSpPr>
          <p:nvPr>
            <p:ph type="body" sz="quarter" idx="10"/>
          </p:nvPr>
        </p:nvSpPr>
        <p:spPr>
          <a:xfrm>
            <a:off x="457200" y="1662333"/>
            <a:ext cx="8229600" cy="4281267"/>
          </a:xfrm>
        </p:spPr>
        <p:txBody>
          <a:bodyPr/>
          <a:lstStyle/>
          <a:p>
            <a:pPr marL="514350" indent="-514350">
              <a:buFont typeface="+mj-lt"/>
              <a:buAutoNum type="alphaLcPeriod" startAt="2"/>
              <a:defRPr sz="2800"/>
            </a:pPr>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1−</m:t>
                                    </m:r>
                                    <m:d>
                                      <m:dPr>
                                        <m:ctrlPr>
                                          <a:rPr sz="2400" i="1">
                                            <a:latin typeface="Cambria Math" panose="02040503050406030204" pitchFamily="18" charset="0"/>
                                          </a:rPr>
                                        </m:ctrlPr>
                                      </m:dPr>
                                      <m:e>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4</m:t>
                                            </m:r>
                                          </m:num>
                                          <m:den>
                                            <m:r>
                                              <a:rPr sz="2400">
                                                <a:latin typeface="Cambria Math" panose="02040503050406030204" pitchFamily="18" charset="0"/>
                                              </a:rPr>
                                              <m:t>3</m:t>
                                            </m:r>
                                          </m:den>
                                        </m:f>
                                      </m:e>
                                    </m:d>
                                  </m:num>
                                  <m:den>
                                    <m:f>
                                      <m:fPr>
                                        <m:ctrlPr>
                                          <a:rPr sz="2400" i="1">
                                            <a:latin typeface="Cambria Math" panose="02040503050406030204" pitchFamily="18" charset="0"/>
                                          </a:rPr>
                                        </m:ctrlPr>
                                      </m:fPr>
                                      <m:num>
                                        <m:r>
                                          <a:rPr sz="2400">
                                            <a:latin typeface="Cambria Math" panose="02040503050406030204" pitchFamily="18" charset="0"/>
                                          </a:rPr>
                                          <m:t>3</m:t>
                                        </m:r>
                                      </m:num>
                                      <m:den>
                                        <m:r>
                                          <a:rPr sz="2400">
                                            <a:latin typeface="Cambria Math" panose="02040503050406030204" pitchFamily="18" charset="0"/>
                                          </a:rPr>
                                          <m:t>2</m:t>
                                        </m:r>
                                      </m:den>
                                    </m:f>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num>
                                  <m:den>
                                    <m:f>
                                      <m:fPr>
                                        <m:ctrlPr>
                                          <a:rPr sz="2400" i="1">
                                            <a:latin typeface="Cambria Math" panose="02040503050406030204" pitchFamily="18" charset="0"/>
                                          </a:rPr>
                                        </m:ctrlPr>
                                      </m:fPr>
                                      <m:num>
                                        <m:r>
                                          <a:rPr sz="2400">
                                            <a:latin typeface="Cambria Math" panose="02040503050406030204" pitchFamily="18" charset="0"/>
                                          </a:rPr>
                                          <m:t>1</m:t>
                                        </m:r>
                                      </m:num>
                                      <m:den>
                                        <m:r>
                                          <a:rPr sz="2400">
                                            <a:latin typeface="Cambria Math" panose="02040503050406030204" pitchFamily="18" charset="0"/>
                                          </a:rPr>
                                          <m:t>2</m:t>
                                        </m:r>
                                      </m:den>
                                    </m:f>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7</m:t>
                                    </m:r>
                                  </m:num>
                                  <m:den>
                                    <m:r>
                                      <a:rPr sz="2400">
                                        <a:latin typeface="Cambria Math" panose="02040503050406030204" pitchFamily="18" charset="0"/>
                                      </a:rPr>
                                      <m:t>3</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2</m:t>
                                    </m:r>
                                  </m:num>
                                  <m:den>
                                    <m:r>
                                      <a:rPr sz="2400">
                                        <a:latin typeface="Cambria Math" panose="02040503050406030204" pitchFamily="18" charset="0"/>
                                      </a:rPr>
                                      <m:t>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14</m:t>
                                    </m:r>
                                  </m:num>
                                  <m:den>
                                    <m:r>
                                      <a:rPr sz="2400">
                                        <a:latin typeface="Cambria Math" panose="02040503050406030204" pitchFamily="18" charset="0"/>
                                      </a:rPr>
                                      <m:t>3</m:t>
                                    </m:r>
                                  </m:den>
                                </m:f>
                              </m:oMath>
                            </m:oMathPara>
                          </a14:m>
                          <a:endParaRPr sz="2400" dirty="0"/>
                        </a:p>
                      </a:txBody>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Choice>
        <mc:Fallback xmlns="">
          <p:graphicFrame>
            <p:nvGraphicFramePr>
              <p:cNvPr id="4" name="Table Placeholder 2">
                <a:extLst>
                  <a:ext uri="{FF2B5EF4-FFF2-40B4-BE49-F238E27FC236}">
                    <a16:creationId xmlns:a16="http://schemas.microsoft.com/office/drawing/2014/main" id="{433E7B22-FEB8-4846-AF53-CDC3505A21ED}"/>
                  </a:ext>
                </a:extLst>
              </p:cNvPr>
              <p:cNvGraphicFramePr>
                <a:graphicFrameLocks/>
              </p:cNvGraphicFramePr>
              <p:nvPr>
                <p:extLst>
                  <p:ext uri="{D42A27DB-BD31-4B8C-83A1-F6EECF244321}">
                    <p14:modId xmlns:p14="http://schemas.microsoft.com/office/powerpoint/2010/main" val="1177386851"/>
                  </p:ext>
                </p:extLst>
              </p:nvPr>
            </p:nvGraphicFramePr>
            <p:xfrm>
              <a:off x="838200" y="1217930"/>
              <a:ext cx="8229600" cy="1372870"/>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372870">
                    <a:tc>
                      <a:txBody>
                        <a:bodyPr/>
                        <a:lstStyle/>
                        <a:p>
                          <a:endParaRPr lang="en-US"/>
                        </a:p>
                      </a:txBody>
                      <a:tcPr>
                        <a:blipFill>
                          <a:blip r:embed="rId2"/>
                          <a:stretch>
                            <a:fillRect r="-99852"/>
                          </a:stretch>
                        </a:blipFill>
                      </a:tcPr>
                    </a:tc>
                    <a:tc>
                      <a:txBody>
                        <a:bodyPr/>
                        <a:lstStyle/>
                        <a:p>
                          <a:pPr algn="l"/>
                          <a:endParaRPr lang="en-US" sz="1800" dirty="0"/>
                        </a:p>
                        <a:p>
                          <a:pPr algn="l"/>
                          <a:r>
                            <a:rPr sz="1800" dirty="0"/>
                            <a:t>The final answer tells us that the line through the two points rises 14 units for every run of 3 units horizontally.</a:t>
                          </a:r>
                        </a:p>
                      </a:txBody>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900" dirty="0"/>
              <a:t>Example 1: Linear Equations in Two Variables</a:t>
            </a:r>
            <a:r>
              <a:rPr lang="en-US" sz="2900" dirty="0"/>
              <a:t>—Slide 2</a:t>
            </a:r>
            <a:endParaRPr sz="2900" dirty="0"/>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nvGraphicFramePr>
            <p:xfrm>
              <a:off x="820948" y="1645362"/>
              <a:ext cx="8077200" cy="158496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r>
                                <a:rPr sz="2000">
                                  <a:latin typeface="Cambria Math"/>
                                </a:rPr>
                                <m:t>3</m:t>
                              </m:r>
                              <m:r>
                                <a:rPr sz="2000">
                                  <a:latin typeface="Cambria Math"/>
                                </a:rPr>
                                <m:t>𝑥</m:t>
                              </m:r>
                              <m:r>
                                <a:rPr sz="2000">
                                  <a:latin typeface="Cambria Math"/>
                                </a:rPr>
                                <m:t>−</m:t>
                              </m:r>
                              <m:d>
                                <m:dPr>
                                  <m:ctrlPr>
                                    <a:rPr sz="2000" i="1">
                                      <a:latin typeface="Cambria Math" panose="02040503050406030204" pitchFamily="18" charset="0"/>
                                    </a:rPr>
                                  </m:ctrlPr>
                                </m:dPr>
                                <m:e>
                                  <m:r>
                                    <a:rPr sz="2000">
                                      <a:latin typeface="Cambria Math"/>
                                    </a:rPr>
                                    <m:t>2−4</m:t>
                                  </m:r>
                                  <m:r>
                                    <a:rPr sz="2000">
                                      <a:latin typeface="Cambria Math"/>
                                    </a:rPr>
                                    <m:t>𝑦</m:t>
                                  </m:r>
                                </m:e>
                              </m:d>
                            </m:oMath>
                          </a14:m>
                          <a:endParaRPr sz="2000" dirty="0"/>
                        </a:p>
                      </a:txBody>
                      <a:tcPr/>
                    </a:tc>
                    <a:tc>
                      <a:txBody>
                        <a:bodyPr/>
                        <a:lstStyle/>
                        <a:p>
                          <a:pPr algn="l">
                            <a:defRPr sz="1800"/>
                          </a:pPr>
                          <a:r>
                            <a:rPr sz="2000"/>
                            <a:t>​</a:t>
                          </a:r>
                          <a14:m>
                            <m:oMath xmlns:m="http://schemas.openxmlformats.org/officeDocument/2006/math">
                              <m:r>
                                <a:rPr sz="2000">
                                  <a:latin typeface="Cambria Math"/>
                                </a:rPr>
                                <m:t>=</m:t>
                              </m:r>
                              <m:r>
                                <a:rPr sz="2000">
                                  <a:latin typeface="Cambria Math"/>
                                </a:rPr>
                                <m:t>𝑥</m:t>
                              </m:r>
                              <m:r>
                                <a:rPr sz="2000">
                                  <a:latin typeface="Cambria Math"/>
                                </a:rPr>
                                <m:t>−</m:t>
                              </m:r>
                              <m:r>
                                <a:rPr sz="2000">
                                  <a:latin typeface="Cambria Math"/>
                                </a:rPr>
                                <m:t>𝑦</m:t>
                              </m:r>
                              <m:r>
                                <a:rPr sz="2000">
                                  <a:latin typeface="Cambria Math"/>
                                </a:rPr>
                                <m:t>+1</m:t>
                              </m:r>
                            </m:oMath>
                          </a14:m>
                          <a:endParaRPr sz="2000"/>
                        </a:p>
                      </a:txBody>
                      <a:tcPr/>
                    </a:tc>
                    <a:tc>
                      <a:txBody>
                        <a:bodyPr/>
                        <a:lstStyle/>
                        <a:p>
                          <a:pPr algn="l"/>
                          <a:endParaRPr sz="2000"/>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r>
                                <a:rPr sz="2000">
                                  <a:latin typeface="Cambria Math"/>
                                </a:rPr>
                                <m:t>3</m:t>
                              </m:r>
                              <m:r>
                                <a:rPr sz="2000">
                                  <a:latin typeface="Cambria Math"/>
                                </a:rPr>
                                <m:t>𝑥</m:t>
                              </m:r>
                              <m:r>
                                <a:rPr sz="2000">
                                  <a:latin typeface="Cambria Math"/>
                                </a:rPr>
                                <m:t>−2+4</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r>
                                <a:rPr sz="2000">
                                  <a:latin typeface="Cambria Math"/>
                                </a:rPr>
                                <m:t>𝑥</m:t>
                              </m:r>
                              <m:r>
                                <a:rPr sz="2000">
                                  <a:latin typeface="Cambria Math"/>
                                </a:rPr>
                                <m:t>−</m:t>
                              </m:r>
                              <m:r>
                                <a:rPr sz="2000">
                                  <a:latin typeface="Cambria Math"/>
                                </a:rPr>
                                <m:t>𝑦</m:t>
                              </m:r>
                              <m:r>
                                <a:rPr sz="2000">
                                  <a:latin typeface="Cambria Math"/>
                                </a:rPr>
                                <m:t>+1</m:t>
                              </m:r>
                            </m:oMath>
                          </a14:m>
                          <a:endParaRPr sz="2000" dirty="0"/>
                        </a:p>
                      </a:txBody>
                      <a:tcPr/>
                    </a:tc>
                    <a:tc>
                      <a:txBody>
                        <a:bodyPr/>
                        <a:lstStyle/>
                        <a:p>
                          <a:pPr algn="l">
                            <a:defRPr b="1"/>
                          </a:pPr>
                          <a:r>
                            <a:rPr lang="en-US" sz="2000" b="0" i="0" u="none" strike="noStrike" kern="1200" baseline="0" dirty="0">
                              <a:solidFill>
                                <a:schemeClr val="tx1"/>
                              </a:solidFill>
                              <a:latin typeface="+mn-lt"/>
                              <a:ea typeface="+mn-ea"/>
                              <a:cs typeface="+mn-cs"/>
                            </a:rPr>
                            <a:t>First, apply the distributive property.</a:t>
                          </a:r>
                          <a:endParaRPr sz="2000" b="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
                                <a:rPr sz="2000">
                                  <a:latin typeface="Cambria Math"/>
                                </a:rPr>
                                <m:t>3</m:t>
                              </m:r>
                              <m:r>
                                <a:rPr sz="2000">
                                  <a:latin typeface="Cambria Math"/>
                                </a:rPr>
                                <m:t>𝑥</m:t>
                              </m:r>
                              <m:r>
                                <a:rPr sz="2000">
                                  <a:latin typeface="Cambria Math"/>
                                </a:rPr>
                                <m:t>−</m:t>
                              </m:r>
                              <m:r>
                                <a:rPr sz="2000">
                                  <a:latin typeface="Cambria Math"/>
                                </a:rPr>
                                <m:t>𝑥</m:t>
                              </m:r>
                              <m:r>
                                <a:rPr sz="2000">
                                  <a:latin typeface="Cambria Math"/>
                                </a:rPr>
                                <m:t>+4</m:t>
                              </m:r>
                              <m:r>
                                <a:rPr sz="2000">
                                  <a:latin typeface="Cambria Math"/>
                                </a:rPr>
                                <m:t>𝑦</m:t>
                              </m:r>
                              <m:r>
                                <a:rPr sz="2000">
                                  <a:latin typeface="Cambria Math"/>
                                </a:rPr>
                                <m:t>+</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=1+2</m:t>
                              </m:r>
                            </m:oMath>
                          </a14:m>
                          <a:endParaRPr sz="2000" dirty="0"/>
                        </a:p>
                      </a:txBody>
                      <a:tcPr/>
                    </a:tc>
                    <a:tc>
                      <a:txBody>
                        <a:bodyPr/>
                        <a:lstStyle/>
                        <a:p>
                          <a:pPr algn="l">
                            <a:defRPr b="1"/>
                          </a:pPr>
                          <a:r>
                            <a:rPr lang="en-US" sz="2000" b="0" i="0" u="none" strike="noStrike" kern="1200" baseline="0" dirty="0">
                              <a:solidFill>
                                <a:schemeClr val="tx1"/>
                              </a:solidFill>
                              <a:latin typeface="+mn-lt"/>
                              <a:ea typeface="+mn-ea"/>
                              <a:cs typeface="+mn-cs"/>
                            </a:rPr>
                            <a:t>Arrange the variables on one side.</a:t>
                          </a:r>
                          <a:endParaRPr sz="2000" b="0" dirty="0"/>
                        </a:p>
                      </a:txBody>
                      <a:tcPr/>
                    </a:tc>
                    <a:extLst>
                      <a:ext uri="{0D108BD9-81ED-4DB2-BD59-A6C34878D82A}">
                        <a16:rowId xmlns:a16="http://schemas.microsoft.com/office/drawing/2014/main" val="10002"/>
                      </a:ext>
                    </a:extLst>
                  </a:tr>
                  <a:tr h="370840">
                    <a:tc>
                      <a:txBody>
                        <a:bodyPr/>
                        <a:lstStyle/>
                        <a:p>
                          <a:pPr algn="r">
                            <a:defRPr sz="1800"/>
                          </a:pPr>
                          <a:r>
                            <a:rPr sz="2000" dirty="0"/>
                            <a:t>​</a:t>
                          </a:r>
                          <a14:m>
                            <m:oMath xmlns:m="http://schemas.openxmlformats.org/officeDocument/2006/math">
                              <m:r>
                                <a:rPr sz="2000">
                                  <a:latin typeface="Cambria Math"/>
                                </a:rPr>
                                <m:t>2</m:t>
                              </m:r>
                              <m:r>
                                <a:rPr sz="2000">
                                  <a:latin typeface="Cambria Math"/>
                                </a:rPr>
                                <m:t>𝑥</m:t>
                              </m:r>
                              <m:r>
                                <a:rPr sz="2000">
                                  <a:latin typeface="Cambria Math"/>
                                </a:rPr>
                                <m:t>+5</m:t>
                              </m:r>
                              <m:r>
                                <a:rPr sz="2000">
                                  <a:latin typeface="Cambria Math"/>
                                </a:rPr>
                                <m:t>𝑦</m:t>
                              </m:r>
                            </m:oMath>
                          </a14:m>
                          <a:endParaRPr sz="2000" dirty="0"/>
                        </a:p>
                      </a:txBody>
                      <a:tcPr/>
                    </a:tc>
                    <a:tc>
                      <a:txBody>
                        <a:bodyPr/>
                        <a:lstStyle/>
                        <a:p>
                          <a:pPr algn="l">
                            <a:defRPr sz="1800"/>
                          </a:pPr>
                          <a:r>
                            <a:rPr sz="2000"/>
                            <a:t>​</a:t>
                          </a:r>
                          <a14:m>
                            <m:oMath xmlns:m="http://schemas.openxmlformats.org/officeDocument/2006/math">
                              <m:r>
                                <a:rPr sz="2000">
                                  <a:latin typeface="Cambria Math"/>
                                </a:rPr>
                                <m:t>=3</m:t>
                              </m:r>
                            </m:oMath>
                          </a14:m>
                          <a:endParaRPr sz="2000"/>
                        </a:p>
                      </a:txBody>
                      <a:tcPr/>
                    </a:tc>
                    <a:tc>
                      <a:txBody>
                        <a:bodyPr/>
                        <a:lstStyle/>
                        <a:p>
                          <a:pPr algn="l">
                            <a:defRPr b="1"/>
                          </a:pPr>
                          <a:r>
                            <a:rPr lang="en-US" sz="2000" b="0" i="0" u="none" strike="noStrike" kern="1200" baseline="0" dirty="0">
                              <a:solidFill>
                                <a:schemeClr val="tx1"/>
                              </a:solidFill>
                              <a:latin typeface="+mn-lt"/>
                              <a:ea typeface="+mn-ea"/>
                              <a:cs typeface="+mn-cs"/>
                            </a:rPr>
                            <a:t>Combine like terms. The equation is linear.</a:t>
                          </a: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295518658"/>
                  </p:ext>
                </p:extLst>
              </p:nvPr>
            </p:nvGraphicFramePr>
            <p:xfrm>
              <a:off x="820948" y="1645362"/>
              <a:ext cx="8077200" cy="1584960"/>
            </p:xfrm>
            <a:graphic>
              <a:graphicData uri="http://schemas.openxmlformats.org/drawingml/2006/table">
                <a:tbl>
                  <a:tblPr firstRow="1" bandRow="1">
                    <a:tableStyleId>{2D5ABB26-0587-4C30-8999-92F81FD0307C}</a:tableStyleId>
                  </a:tblPr>
                  <a:tblGrid>
                    <a:gridCol w="19812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4572000">
                      <a:extLst>
                        <a:ext uri="{9D8B030D-6E8A-4147-A177-3AD203B41FA5}">
                          <a16:colId xmlns:a16="http://schemas.microsoft.com/office/drawing/2014/main" val="20002"/>
                        </a:ext>
                      </a:extLst>
                    </a:gridCol>
                  </a:tblGrid>
                  <a:tr h="396240">
                    <a:tc>
                      <a:txBody>
                        <a:bodyPr/>
                        <a:lstStyle/>
                        <a:p>
                          <a:endParaRPr lang="en-US"/>
                        </a:p>
                      </a:txBody>
                      <a:tcPr>
                        <a:blipFill>
                          <a:blip r:embed="rId2"/>
                          <a:stretch>
                            <a:fillRect t="-7692" r="-308000" b="-329231"/>
                          </a:stretch>
                        </a:blipFill>
                      </a:tcPr>
                    </a:tc>
                    <a:tc>
                      <a:txBody>
                        <a:bodyPr/>
                        <a:lstStyle/>
                        <a:p>
                          <a:endParaRPr lang="en-US"/>
                        </a:p>
                      </a:txBody>
                      <a:tcPr>
                        <a:blipFill>
                          <a:blip r:embed="rId2"/>
                          <a:stretch>
                            <a:fillRect l="-130000" t="-7692" r="-300400" b="-329231"/>
                          </a:stretch>
                        </a:blipFill>
                      </a:tcPr>
                    </a:tc>
                    <a:tc>
                      <a:txBody>
                        <a:bodyPr/>
                        <a:lstStyle/>
                        <a:p>
                          <a:pPr algn="l"/>
                          <a:endParaRPr sz="2000"/>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6061" r="-308000" b="-224242"/>
                          </a:stretch>
                        </a:blipFill>
                      </a:tcPr>
                    </a:tc>
                    <a:tc>
                      <a:txBody>
                        <a:bodyPr/>
                        <a:lstStyle/>
                        <a:p>
                          <a:endParaRPr lang="en-US"/>
                        </a:p>
                      </a:txBody>
                      <a:tcPr>
                        <a:blipFill>
                          <a:blip r:embed="rId2"/>
                          <a:stretch>
                            <a:fillRect l="-130000" t="-106061" r="-300400" b="-224242"/>
                          </a:stretch>
                        </a:blipFill>
                      </a:tcPr>
                    </a:tc>
                    <a:tc>
                      <a:txBody>
                        <a:bodyPr/>
                        <a:lstStyle/>
                        <a:p>
                          <a:pPr algn="l">
                            <a:defRPr b="1"/>
                          </a:pPr>
                          <a:r>
                            <a:rPr lang="en-US" sz="2000" b="0" i="0" u="none" strike="noStrike" kern="1200" baseline="0" dirty="0" smtClean="0">
                              <a:solidFill>
                                <a:schemeClr val="tx1"/>
                              </a:solidFill>
                              <a:latin typeface="+mn-lt"/>
                              <a:ea typeface="+mn-ea"/>
                              <a:cs typeface="+mn-cs"/>
                            </a:rPr>
                            <a:t>First, apply the distributive property.</a:t>
                          </a:r>
                          <a:endParaRPr sz="2000" b="0" dirty="0"/>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209231" r="-308000" b="-127692"/>
                          </a:stretch>
                        </a:blipFill>
                      </a:tcPr>
                    </a:tc>
                    <a:tc>
                      <a:txBody>
                        <a:bodyPr/>
                        <a:lstStyle/>
                        <a:p>
                          <a:endParaRPr lang="en-US"/>
                        </a:p>
                      </a:txBody>
                      <a:tcPr>
                        <a:blipFill>
                          <a:blip r:embed="rId2"/>
                          <a:stretch>
                            <a:fillRect l="-130000" t="-209231" r="-300400" b="-127692"/>
                          </a:stretch>
                        </a:blipFill>
                      </a:tcPr>
                    </a:tc>
                    <a:tc>
                      <a:txBody>
                        <a:bodyPr/>
                        <a:lstStyle/>
                        <a:p>
                          <a:pPr algn="l">
                            <a:defRPr b="1"/>
                          </a:pPr>
                          <a:r>
                            <a:rPr lang="en-US" sz="2000" b="0" i="0" u="none" strike="noStrike" kern="1200" baseline="0" dirty="0" smtClean="0">
                              <a:solidFill>
                                <a:schemeClr val="tx1"/>
                              </a:solidFill>
                              <a:latin typeface="+mn-lt"/>
                              <a:ea typeface="+mn-ea"/>
                              <a:cs typeface="+mn-cs"/>
                            </a:rPr>
                            <a:t>Arrange the variables on one side.</a:t>
                          </a:r>
                          <a:endParaRPr sz="2000" b="0" dirty="0"/>
                        </a:p>
                      </a:txBody>
                      <a:tcPr/>
                    </a:tc>
                    <a:extLst>
                      <a:ext uri="{0D108BD9-81ED-4DB2-BD59-A6C34878D82A}">
                        <a16:rowId xmlns:a16="http://schemas.microsoft.com/office/drawing/2014/main" val="10002"/>
                      </a:ext>
                    </a:extLst>
                  </a:tr>
                  <a:tr h="396240">
                    <a:tc>
                      <a:txBody>
                        <a:bodyPr/>
                        <a:lstStyle/>
                        <a:p>
                          <a:endParaRPr lang="en-US"/>
                        </a:p>
                      </a:txBody>
                      <a:tcPr>
                        <a:blipFill>
                          <a:blip r:embed="rId2"/>
                          <a:stretch>
                            <a:fillRect t="-309231" r="-308000" b="-27692"/>
                          </a:stretch>
                        </a:blipFill>
                      </a:tcPr>
                    </a:tc>
                    <a:tc>
                      <a:txBody>
                        <a:bodyPr/>
                        <a:lstStyle/>
                        <a:p>
                          <a:endParaRPr lang="en-US"/>
                        </a:p>
                      </a:txBody>
                      <a:tcPr>
                        <a:blipFill>
                          <a:blip r:embed="rId2"/>
                          <a:stretch>
                            <a:fillRect l="-130000" t="-309231" r="-300400" b="-27692"/>
                          </a:stretch>
                        </a:blipFill>
                      </a:tcPr>
                    </a:tc>
                    <a:tc>
                      <a:txBody>
                        <a:bodyPr/>
                        <a:lstStyle/>
                        <a:p>
                          <a:pPr algn="l">
                            <a:defRPr b="1"/>
                          </a:pPr>
                          <a:r>
                            <a:rPr lang="en-US" sz="2000" b="0" i="0" u="none" strike="noStrike" kern="1200" baseline="0" dirty="0" smtClean="0">
                              <a:solidFill>
                                <a:schemeClr val="tx1"/>
                              </a:solidFill>
                              <a:latin typeface="+mn-lt"/>
                              <a:ea typeface="+mn-ea"/>
                              <a:cs typeface="+mn-cs"/>
                            </a:rPr>
                            <a:t>Combine like terms. The equation is linear.</a:t>
                          </a:r>
                          <a:endParaRPr sz="20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4</a:t>
            </a:r>
            <a:r>
              <a:rPr sz="3100" dirty="0"/>
              <a:t>: Calculating the Slope of a Line</a:t>
            </a:r>
            <a:r>
              <a:rPr lang="en-US" sz="3100" dirty="0"/>
              <a:t>—Slide 4</a:t>
            </a:r>
            <a:endParaRPr sz="3100" dirty="0"/>
          </a:p>
        </p:txBody>
      </p:sp>
      <p:sp>
        <p:nvSpPr>
          <p:cNvPr id="3" name="Text Placeholder 2"/>
          <p:cNvSpPr>
            <a:spLocks noGrp="1"/>
          </p:cNvSpPr>
          <p:nvPr>
            <p:ph type="body" sz="quarter" idx="10"/>
          </p:nvPr>
        </p:nvSpPr>
        <p:spPr>
          <a:xfrm>
            <a:off x="457200" y="1357533"/>
            <a:ext cx="8229600" cy="4967067"/>
          </a:xfrm>
        </p:spPr>
        <p:txBody>
          <a:bodyPr/>
          <a:lstStyle/>
          <a:p>
            <a:pPr marL="514350" indent="-514350">
              <a:buFont typeface="+mj-lt"/>
              <a:buAutoNum type="alphaLcPeriod" startAt="3"/>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448829525"/>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370840">
                    <a:tc>
                      <a:txBody>
                        <a:bodyPr/>
                        <a:lstStyle/>
                        <a:p>
                          <a:pPr algn="ctr">
                            <a:defRPr sz="1800"/>
                          </a:pPr>
                          <a14:m>
                            <m:oMathPara xmlns:m="http://schemas.openxmlformats.org/officeDocument/2006/math">
                              <m:oMathParaPr>
                                <m:jc m:val="centerGroup"/>
                              </m:oMathParaPr>
                              <m:oMath xmlns:m="http://schemas.openxmlformats.org/officeDocument/2006/math">
                                <m:f>
                                  <m:fPr>
                                    <m:ctrlPr>
                                      <a:rPr sz="2400" i="1">
                                        <a:latin typeface="Cambria Math" panose="02040503050406030204" pitchFamily="18" charset="0"/>
                                      </a:rPr>
                                    </m:ctrlPr>
                                  </m:fPr>
                                  <m:num>
                                    <m:r>
                                      <a:rPr sz="2400">
                                        <a:latin typeface="Cambria Math" panose="02040503050406030204" pitchFamily="18" charset="0"/>
                                      </a:rPr>
                                      <m:t>7−7</m:t>
                                    </m:r>
                                  </m:num>
                                  <m:den>
                                    <m:r>
                                      <a:rPr sz="2400">
                                        <a:latin typeface="Cambria Math" panose="02040503050406030204" pitchFamily="18" charset="0"/>
                                      </a:rPr>
                                      <m:t>−2−1</m:t>
                                    </m:r>
                                  </m:den>
                                </m:f>
                                <m:r>
                                  <a:rPr sz="2400">
                                    <a:latin typeface="Cambria Math" panose="02040503050406030204" pitchFamily="18" charset="0"/>
                                  </a:rPr>
                                  <m:t>=</m:t>
                                </m:r>
                                <m:f>
                                  <m:fPr>
                                    <m:ctrlPr>
                                      <a:rPr sz="2400" i="1">
                                        <a:latin typeface="Cambria Math" panose="02040503050406030204" pitchFamily="18" charset="0"/>
                                      </a:rPr>
                                    </m:ctrlPr>
                                  </m:fPr>
                                  <m:num>
                                    <m:r>
                                      <a:rPr sz="2400">
                                        <a:latin typeface="Cambria Math" panose="02040503050406030204" pitchFamily="18" charset="0"/>
                                      </a:rPr>
                                      <m:t>0</m:t>
                                    </m:r>
                                  </m:num>
                                  <m:den>
                                    <m:r>
                                      <a:rPr sz="2400">
                                        <a:latin typeface="Cambria Math" panose="02040503050406030204" pitchFamily="18" charset="0"/>
                                      </a:rPr>
                                      <m:t>−3</m:t>
                                    </m:r>
                                  </m:den>
                                </m:f>
                                <m:r>
                                  <a:rPr sz="2400">
                                    <a:latin typeface="Cambria Math" panose="02040503050406030204" pitchFamily="18" charset="0"/>
                                  </a:rPr>
                                  <m:t>=0</m:t>
                                </m:r>
                              </m:oMath>
                            </m:oMathPara>
                          </a14:m>
                          <a:endParaRPr sz="2400" dirty="0"/>
                        </a:p>
                      </a:txBody>
                      <a:tcPr/>
                    </a:tc>
                    <a:tc>
                      <a:txBody>
                        <a:bodyPr/>
                        <a:lstStyle/>
                        <a:p>
                          <a:pPr algn="l">
                            <a:defRPr sz="1100"/>
                          </a:pPr>
                          <a:r>
                            <a:rPr sz="1800" dirty="0"/>
                            <a:t>These two points have the same </a:t>
                          </a:r>
                          <a:r>
                            <a:rPr lang="en-US" sz="1800" i="1" dirty="0"/>
                            <a:t>y</a:t>
                          </a:r>
                          <a:r>
                            <a:rPr sz="1800" dirty="0"/>
                            <a:t>-coordinate and thus lie on a horizontal line.</a:t>
                          </a:r>
                        </a:p>
                      </a:txBody>
                      <a:tcPr/>
                    </a:tc>
                    <a:extLst>
                      <a:ext uri="{0D108BD9-81ED-4DB2-BD59-A6C34878D82A}">
                        <a16:rowId xmlns:a16="http://schemas.microsoft.com/office/drawing/2014/main" val="10000"/>
                      </a:ext>
                    </a:extLst>
                  </a:tr>
                </a:tbl>
              </a:graphicData>
            </a:graphic>
          </p:graphicFrame>
        </mc:Choice>
        <mc:Fallback>
          <p:graphicFrame>
            <p:nvGraphicFramePr>
              <p:cNvPr id="4" name="Table Placeholder 2">
                <a:extLst>
                  <a:ext uri="{FF2B5EF4-FFF2-40B4-BE49-F238E27FC236}">
                    <a16:creationId xmlns:a16="http://schemas.microsoft.com/office/drawing/2014/main" id="{383A5564-7AFA-4BA9-9874-6EE0FE9F6A11}"/>
                  </a:ext>
                </a:extLst>
              </p:cNvPr>
              <p:cNvGraphicFramePr>
                <a:graphicFrameLocks/>
              </p:cNvGraphicFramePr>
              <p:nvPr>
                <p:extLst>
                  <p:ext uri="{D42A27DB-BD31-4B8C-83A1-F6EECF244321}">
                    <p14:modId xmlns:p14="http://schemas.microsoft.com/office/powerpoint/2010/main" val="448829525"/>
                  </p:ext>
                </p:extLst>
              </p:nvPr>
            </p:nvGraphicFramePr>
            <p:xfrm>
              <a:off x="228600" y="1202626"/>
              <a:ext cx="8458200" cy="778574"/>
            </p:xfrm>
            <a:graphic>
              <a:graphicData uri="http://schemas.openxmlformats.org/drawingml/2006/table">
                <a:tbl>
                  <a:tblPr firstRow="1" bandRow="1">
                    <a:tableStyleId>{2D5ABB26-0587-4C30-8999-92F81FD0307C}</a:tableStyleId>
                  </a:tblPr>
                  <a:tblGrid>
                    <a:gridCol w="396240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tblGrid>
                  <a:tr h="778574">
                    <a:tc>
                      <a:txBody>
                        <a:bodyPr/>
                        <a:lstStyle/>
                        <a:p>
                          <a:endParaRPr lang="en-US"/>
                        </a:p>
                      </a:txBody>
                      <a:tcPr>
                        <a:blipFill>
                          <a:blip r:embed="rId2"/>
                          <a:stretch>
                            <a:fillRect t="-3906" r="-113538"/>
                          </a:stretch>
                        </a:blipFill>
                      </a:tcPr>
                    </a:tc>
                    <a:tc>
                      <a:txBody>
                        <a:bodyPr/>
                        <a:lstStyle/>
                        <a:p>
                          <a:pPr algn="l">
                            <a:defRPr sz="1100"/>
                          </a:pPr>
                          <a:r>
                            <a:rPr sz="1800" dirty="0"/>
                            <a:t>These two points have the same </a:t>
                          </a:r>
                          <a:r>
                            <a:rPr lang="en-US" sz="1800" i="1" dirty="0"/>
                            <a:t>y</a:t>
                          </a:r>
                          <a:r>
                            <a:rPr sz="1800" dirty="0"/>
                            <a:t>-coordinate and thus lie on a horizontal line.</a:t>
                          </a:r>
                        </a:p>
                      </a:txBody>
                      <a:tcPr/>
                    </a:tc>
                    <a:extLst>
                      <a:ext uri="{0D108BD9-81ED-4DB2-BD59-A6C34878D82A}">
                        <a16:rowId xmlns:a16="http://schemas.microsoft.com/office/drawing/2014/main" val="10000"/>
                      </a:ext>
                    </a:extLst>
                  </a:tr>
                </a:tbl>
              </a:graphicData>
            </a:graphic>
          </p:graphicFrame>
        </mc:Fallback>
      </mc:AlternateContent>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62929-B526-DE84-8F09-7032D683DFFA}"/>
              </a:ext>
            </a:extLst>
          </p:cNvPr>
          <p:cNvSpPr>
            <a:spLocks noGrp="1"/>
          </p:cNvSpPr>
          <p:nvPr>
            <p:ph type="title"/>
          </p:nvPr>
        </p:nvSpPr>
        <p:spPr/>
        <p:txBody>
          <a:bodyPr/>
          <a:lstStyle/>
          <a:p>
            <a:r>
              <a:rPr lang="en-US" dirty="0"/>
              <a:t>Example 4: Technology</a:t>
            </a:r>
            <a:endParaRPr lang="en-IN" dirty="0"/>
          </a:p>
        </p:txBody>
      </p:sp>
      <p:sp>
        <p:nvSpPr>
          <p:cNvPr id="3" name="Text Placeholder 2">
            <a:extLst>
              <a:ext uri="{FF2B5EF4-FFF2-40B4-BE49-F238E27FC236}">
                <a16:creationId xmlns:a16="http://schemas.microsoft.com/office/drawing/2014/main" id="{FFD927C3-EADA-E493-244E-87D82B99BE4D}"/>
              </a:ext>
            </a:extLst>
          </p:cNvPr>
          <p:cNvSpPr>
            <a:spLocks noGrp="1"/>
          </p:cNvSpPr>
          <p:nvPr>
            <p:ph type="body" sz="quarter" idx="10"/>
          </p:nvPr>
        </p:nvSpPr>
        <p:spPr>
          <a:xfrm>
            <a:off x="457200" y="1128933"/>
            <a:ext cx="8229600" cy="4738467"/>
          </a:xfrm>
          <a:ln w="28575">
            <a:solidFill>
              <a:srgbClr val="FF0000"/>
            </a:solidFill>
          </a:ln>
        </p:spPr>
        <p:txBody>
          <a:bodyPr/>
          <a:lstStyle/>
          <a:p>
            <a:endParaRPr lang="en-US" dirty="0"/>
          </a:p>
          <a:p>
            <a:endParaRPr lang="en-IN" dirty="0"/>
          </a:p>
        </p:txBody>
      </p:sp>
      <p:pic>
        <p:nvPicPr>
          <p:cNvPr id="4" name="Picture 3">
            <a:extLst>
              <a:ext uri="{FF2B5EF4-FFF2-40B4-BE49-F238E27FC236}">
                <a16:creationId xmlns:a16="http://schemas.microsoft.com/office/drawing/2014/main" id="{67A83131-08A7-3967-83B9-51C5B5300B75}"/>
              </a:ext>
            </a:extLst>
          </p:cNvPr>
          <p:cNvPicPr>
            <a:picLocks noChangeAspect="1"/>
          </p:cNvPicPr>
          <p:nvPr/>
        </p:nvPicPr>
        <p:blipFill>
          <a:blip r:embed="rId2"/>
          <a:stretch>
            <a:fillRect/>
          </a:stretch>
        </p:blipFill>
        <p:spPr>
          <a:xfrm>
            <a:off x="2604940" y="1295400"/>
            <a:ext cx="3934119" cy="3061848"/>
          </a:xfrm>
          <a:prstGeom prst="rect">
            <a:avLst/>
          </a:prstGeom>
        </p:spPr>
      </p:pic>
    </p:spTree>
    <p:extLst>
      <p:ext uri="{BB962C8B-B14F-4D97-AF65-F5344CB8AC3E}">
        <p14:creationId xmlns:p14="http://schemas.microsoft.com/office/powerpoint/2010/main" val="655128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Properties: </a:t>
            </a:r>
            <a:r>
              <a:rPr dirty="0"/>
              <a:t>Slopes of Horizontal and </a:t>
            </a:r>
            <a:br>
              <a:rPr lang="en-US" dirty="0"/>
            </a:br>
            <a:r>
              <a:rPr dirty="0"/>
              <a:t>Vertical Lines</a:t>
            </a:r>
          </a:p>
        </p:txBody>
      </p:sp>
      <p:sp>
        <p:nvSpPr>
          <p:cNvPr id="3" name="Text Placeholder 2"/>
          <p:cNvSpPr>
            <a:spLocks noGrp="1"/>
          </p:cNvSpPr>
          <p:nvPr>
            <p:ph type="body" sz="quarter" idx="10"/>
          </p:nvPr>
        </p:nvSpPr>
        <p:spPr>
          <a:xfrm>
            <a:off x="414528" y="1074439"/>
            <a:ext cx="8305800" cy="4709122"/>
          </a:xfrm>
        </p:spPr>
        <p:txBody>
          <a:bodyPr>
            <a:normAutofit/>
          </a:bodyPr>
          <a:lstStyle/>
          <a:p>
            <a:pPr>
              <a:defRPr sz="2800"/>
            </a:pPr>
            <a:r>
              <a:rPr sz="2800" b="1" dirty="0"/>
              <a:t>Horizontal lines</a:t>
            </a:r>
            <a:r>
              <a:rPr sz="2800" dirty="0"/>
              <a:t>, which can be written in the form </a:t>
            </a:r>
            <a:r>
              <a:rPr lang="en-US" sz="2800" i="1" dirty="0"/>
              <a:t>y</a:t>
            </a:r>
            <a:r>
              <a:rPr lang="en-US" sz="2800" dirty="0"/>
              <a:t> </a:t>
            </a:r>
            <a:r>
              <a:rPr lang="en-US" sz="2800" dirty="0">
                <a:ea typeface="Cambria Math" panose="02040503050406030204" pitchFamily="18" charset="0"/>
              </a:rPr>
              <a:t>=</a:t>
            </a:r>
            <a:r>
              <a:rPr lang="en-US" sz="2800" dirty="0"/>
              <a:t> </a:t>
            </a:r>
            <a:r>
              <a:rPr lang="en-US" sz="2800" i="1" dirty="0"/>
              <a:t>c</a:t>
            </a:r>
            <a:r>
              <a:rPr sz="2800" dirty="0"/>
              <a:t>, have a </a:t>
            </a:r>
            <a:r>
              <a:rPr b="1" dirty="0"/>
              <a:t>slope of</a:t>
            </a:r>
            <a:r>
              <a:rPr sz="2800" dirty="0"/>
              <a:t> </a:t>
            </a:r>
            <a:r>
              <a:rPr sz="2800" b="1" dirty="0">
                <a:latin typeface="Cambria Math"/>
              </a:rPr>
              <a:t>0</a:t>
            </a:r>
            <a:r>
              <a:rPr dirty="0"/>
              <a:t>.</a:t>
            </a:r>
            <a:endParaRPr lang="en-US" dirty="0"/>
          </a:p>
          <a:p>
            <a:pPr>
              <a:defRPr sz="2800"/>
            </a:pPr>
            <a:endParaRPr dirty="0"/>
          </a:p>
          <a:p>
            <a:pPr>
              <a:defRPr sz="2800"/>
            </a:pPr>
            <a:r>
              <a:rPr sz="2800" b="1" dirty="0"/>
              <a:t>Vertical lines</a:t>
            </a:r>
            <a:r>
              <a:rPr sz="2800" dirty="0"/>
              <a:t>, which can be written in the form</a:t>
            </a:r>
            <a:r>
              <a:rPr lang="en-US" sz="2800" dirty="0"/>
              <a:t> </a:t>
            </a:r>
            <a:r>
              <a:rPr lang="en-US" sz="2800" i="1" dirty="0"/>
              <a:t>x</a:t>
            </a:r>
            <a:r>
              <a:rPr lang="en-US" sz="2800" dirty="0"/>
              <a:t>  </a:t>
            </a:r>
            <a:r>
              <a:rPr lang="en-US" sz="2800" dirty="0">
                <a:ea typeface="Cambria Math" panose="02040503050406030204" pitchFamily="18" charset="0"/>
              </a:rPr>
              <a:t>=</a:t>
            </a:r>
            <a:r>
              <a:rPr lang="en-US" sz="2800" dirty="0"/>
              <a:t> </a:t>
            </a:r>
            <a:r>
              <a:rPr lang="en-US" sz="2800" i="1" dirty="0"/>
              <a:t>c</a:t>
            </a:r>
            <a:r>
              <a:rPr sz="2800" dirty="0"/>
              <a:t>, have an </a:t>
            </a:r>
            <a:r>
              <a:rPr sz="2800" b="1" dirty="0"/>
              <a:t>undefined slope</a:t>
            </a:r>
            <a:r>
              <a:rPr sz="2800" dirty="0"/>
              <a:t>.</a:t>
            </a:r>
          </a:p>
          <a:p>
            <a:endParaRPr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100" dirty="0"/>
              <a:t>Example </a:t>
            </a:r>
            <a:r>
              <a:rPr lang="en-US" sz="3100" dirty="0"/>
              <a:t>5</a:t>
            </a:r>
            <a:r>
              <a:rPr sz="3100" dirty="0"/>
              <a:t>: Calculating the Slope of a Line</a:t>
            </a:r>
            <a:r>
              <a:rPr lang="en-US" sz="3100" dirty="0"/>
              <a:t>—Slide 1</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slopes of the lines defined by the following equations.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12</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9</m:t>
                    </m:r>
                  </m:oMath>
                </a14:m>
                <a:endParaRPr/>
              </a:p>
              <a:p>
                <a:pPr marL="514350" indent="-514350">
                  <a:buFont typeface="+mj-lt"/>
                  <a:buAutoNum type="alphaLcPeriod" startAt="3"/>
                  <a:defRPr sz="2800"/>
                </a:pPr>
                <a:r>
                  <a:t>​</a:t>
                </a:r>
                <a14:m>
                  <m:oMath xmlns:m="http://schemas.openxmlformats.org/officeDocument/2006/math">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endParaRPr/>
              </a:p>
              <a:p>
                <a:pPr marL="514350" indent="-514350">
                  <a:buFont typeface="+mj-lt"/>
                  <a:buAutoNum type="alphaLcPeriod" startAt="4"/>
                  <a:defRPr sz="2800"/>
                </a:pPr>
                <a:r>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9</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1</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a:t>Intercepts are often good points to use in calculating the slope, since they have at least one coordinate equal to zero.</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5</a:t>
            </a:r>
            <a:r>
              <a:rPr sz="3100" dirty="0"/>
              <a:t>: Calculating the Slope of a Line</a:t>
            </a:r>
            <a:r>
              <a:rPr lang="en-US" sz="3100" dirty="0"/>
              <a:t>—Slide 2</a:t>
            </a:r>
            <a:endParaRPr sz="3100" dirty="0"/>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we find two points on the line by calculating the intercepts.</a:t>
            </a:r>
          </a:p>
          <a:p>
            <a:r>
              <a:rPr dirty="0"/>
              <a:t>​</a:t>
            </a:r>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4090366592"/>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506730">
                    <a:tc gridSpan="3">
                      <a:txBody>
                        <a:bodyPr/>
                        <a:lstStyle/>
                        <a:p>
                          <a:pPr algn="ctr">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r>
                                <a:rPr sz="2000">
                                  <a:latin typeface="Cambria Math"/>
                                </a:rPr>
                                <m:t>𝑦</m:t>
                              </m:r>
                              <m:r>
                                <a:rPr sz="2000">
                                  <a:latin typeface="Cambria Math"/>
                                </a:rPr>
                                <m:t>=12</m:t>
                              </m:r>
                            </m:oMath>
                          </a14:m>
                          <a:endParaRPr lang="en-US" sz="2000" dirty="0"/>
                        </a:p>
                        <a:p>
                          <a:pPr algn="ctr">
                            <a:defRPr sz="1600"/>
                          </a:pPr>
                          <a:endParaRPr sz="2000" dirty="0"/>
                        </a:p>
                      </a:txBody>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pPr algn="r">
                            <a:defRPr sz="1600"/>
                          </a:pPr>
                          <a:r>
                            <a:rPr sz="1800" dirty="0"/>
                            <a:t>​</a:t>
                          </a:r>
                          <a14:m>
                            <m:oMath xmlns:m="http://schemas.openxmlformats.org/officeDocument/2006/math">
                              <m:r>
                                <a:rPr sz="2000">
                                  <a:latin typeface="Cambria Math"/>
                                </a:rPr>
                                <m:t>4</m:t>
                              </m:r>
                              <m:d>
                                <m:dPr>
                                  <m:ctrlPr>
                                    <a:rPr sz="2000" i="1">
                                      <a:latin typeface="Cambria Math" panose="02040503050406030204" pitchFamily="18" charset="0"/>
                                    </a:rPr>
                                  </m:ctrlPr>
                                </m:dPr>
                                <m:e>
                                  <m:r>
                                    <a:rPr sz="2000">
                                      <a:latin typeface="Cambria Math"/>
                                    </a:rPr>
                                    <m:t>0</m:t>
                                  </m:r>
                                </m:e>
                              </m:d>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−3</m:t>
                              </m:r>
                              <m:d>
                                <m:dPr>
                                  <m:ctrlPr>
                                    <a:rPr sz="2000" i="1">
                                      <a:latin typeface="Cambria Math" panose="02040503050406030204" pitchFamily="18" charset="0"/>
                                    </a:rPr>
                                  </m:ctrlPr>
                                </m:dPr>
                                <m:e>
                                  <m:r>
                                    <a:rPr sz="2000">
                                      <a:latin typeface="Cambria Math"/>
                                    </a:rPr>
                                    <m:t>0</m:t>
                                  </m:r>
                                </m:e>
                              </m:d>
                              <m:r>
                                <a:rPr sz="2000">
                                  <a:latin typeface="Cambria Math"/>
                                </a:rPr>
                                <m:t>=12</m:t>
                              </m:r>
                            </m:oMath>
                          </a14:m>
                          <a:endParaRPr sz="2000" dirty="0"/>
                        </a:p>
                      </a:txBody>
                      <a:tcPr>
                        <a:lnR>
                          <a:noFill/>
                        </a:lnR>
                      </a:tcPr>
                    </a:tc>
                    <a:tc rowSpan="3">
                      <a:txBody>
                        <a:bodyPr/>
                        <a:lstStyle/>
                        <a:p>
                          <a:pPr algn="l">
                            <a:defRPr sz="1100" b="1"/>
                          </a:pPr>
                          <a:r>
                            <a:rPr sz="1800" b="0" dirty="0"/>
                            <a:t>Recall that the </a:t>
                          </a:r>
                          <a:r>
                            <a:rPr lang="en-US" sz="1800" b="0" i="1" dirty="0"/>
                            <a:t>x</a:t>
                          </a:r>
                          <a:r>
                            <a:rPr sz="1800" b="0" dirty="0"/>
                            <a:t>-intercept is found by setting </a:t>
                          </a:r>
                          <a:r>
                            <a:rPr lang="en-US" sz="1800" b="0" i="1" dirty="0"/>
                            <a:t>y</a:t>
                          </a:r>
                          <a:r>
                            <a:rPr lang="en-US" sz="1800" b="0" i="1" baseline="0" dirty="0"/>
                            <a:t> </a:t>
                          </a:r>
                          <a:r>
                            <a:rPr sz="1800" b="0" dirty="0"/>
                            <a:t>equal to </a:t>
                          </a:r>
                          <a:r>
                            <a:rPr sz="1800" b="0" dirty="0">
                              <a:latin typeface="Cambria Math"/>
                            </a:rPr>
                            <a:t>0</a:t>
                          </a:r>
                          <a:r>
                            <a:rPr sz="1800" b="0" dirty="0"/>
                            <a:t> and solving for</a:t>
                          </a:r>
                          <a:r>
                            <a:rPr lang="en-US" sz="1800" b="0" baseline="0" dirty="0"/>
                            <a:t> </a:t>
                          </a:r>
                          <a:r>
                            <a:rPr lang="en-US" sz="1800" b="0" i="1" baseline="0" dirty="0"/>
                            <a:t>x</a:t>
                          </a:r>
                          <a:r>
                            <a:rPr sz="1800" b="0" dirty="0"/>
                            <a:t>, and vice versa for the </a:t>
                          </a:r>
                          <a:r>
                            <a:rPr lang="en-US" sz="1800" b="0" i="1" dirty="0"/>
                            <a:t>y</a:t>
                          </a:r>
                          <a:r>
                            <a:rPr sz="1800" b="0" dirty="0"/>
                            <a:t>-intercept.</a:t>
                          </a:r>
                        </a:p>
                      </a:txBody>
                      <a:tcPr>
                        <a:lnL>
                          <a:noFill/>
                        </a:lnL>
                        <a:lnR>
                          <a:noFill/>
                        </a:lnR>
                        <a:lnT>
                          <a:noFill/>
                        </a:lnT>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730">
                    <a:tc>
                      <a:txBody>
                        <a:bodyPr/>
                        <a:lstStyle/>
                        <a:p>
                          <a:pPr algn="r">
                            <a:defRPr sz="1600"/>
                          </a:pPr>
                          <a:r>
                            <a:rPr dirty="0"/>
                            <a:t>​</a:t>
                          </a:r>
                          <a14:m>
                            <m:oMath xmlns:m="http://schemas.openxmlformats.org/officeDocument/2006/math">
                              <m:r>
                                <a:rPr sz="2000">
                                  <a:latin typeface="Cambria Math"/>
                                </a:rPr>
                                <m:t>−3</m:t>
                              </m:r>
                              <m:r>
                                <a:rPr sz="2000">
                                  <a:latin typeface="Cambria Math"/>
                                </a:rPr>
                                <m:t>𝑦</m:t>
                              </m:r>
                              <m:r>
                                <a:rPr sz="2000">
                                  <a:latin typeface="Cambria Math"/>
                                </a:rPr>
                                <m:t>=12</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4</m:t>
                              </m:r>
                              <m:r>
                                <a:rPr sz="2000">
                                  <a:latin typeface="Cambria Math"/>
                                </a:rPr>
                                <m:t>𝑥</m:t>
                              </m:r>
                              <m:r>
                                <a:rPr sz="2000">
                                  <a:latin typeface="Cambria Math"/>
                                </a:rPr>
                                <m:t>=12</m:t>
                              </m:r>
                            </m:oMath>
                          </a14:m>
                          <a:endParaRPr sz="2000" dirty="0"/>
                        </a:p>
                      </a:txBody>
                      <a:tcPr>
                        <a:lnR>
                          <a:noFill/>
                        </a:lnR>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pPr algn="r">
                            <a:defRPr sz="1600"/>
                          </a:pPr>
                          <a:r>
                            <a:rPr sz="1800" dirty="0"/>
                            <a:t>​</a:t>
                          </a:r>
                          <a14:m>
                            <m:oMath xmlns:m="http://schemas.openxmlformats.org/officeDocument/2006/math">
                              <m:r>
                                <a:rPr sz="2000">
                                  <a:latin typeface="Cambria Math"/>
                                </a:rPr>
                                <m:t>𝑦</m:t>
                              </m:r>
                              <m:r>
                                <a:rPr sz="2000">
                                  <a:latin typeface="Cambria Math"/>
                                </a:rPr>
                                <m:t>=−4</m:t>
                              </m:r>
                            </m:oMath>
                          </a14:m>
                          <a:endParaRPr sz="2000" dirty="0"/>
                        </a:p>
                      </a:txBody>
                      <a:tcPr/>
                    </a:tc>
                    <a:tc>
                      <a:txBody>
                        <a:bodyPr/>
                        <a:lstStyle/>
                        <a:p>
                          <a:pPr algn="l">
                            <a:defRPr sz="1600"/>
                          </a:pPr>
                          <a:endParaRPr sz="1800" dirty="0"/>
                        </a:p>
                      </a:txBody>
                      <a:tcPr/>
                    </a:tc>
                    <a:tc>
                      <a:txBody>
                        <a:bodyPr/>
                        <a:lstStyle/>
                        <a:p>
                          <a:pPr algn="l">
                            <a:defRPr sz="1600"/>
                          </a:pPr>
                          <a:r>
                            <a:rPr dirty="0"/>
                            <a:t>​</a:t>
                          </a:r>
                          <a14:m>
                            <m:oMath xmlns:m="http://schemas.openxmlformats.org/officeDocument/2006/math">
                              <m:r>
                                <a:rPr sz="2000">
                                  <a:latin typeface="Cambria Math"/>
                                </a:rPr>
                                <m:t>𝑥</m:t>
                              </m:r>
                              <m:r>
                                <a:rPr sz="2000">
                                  <a:latin typeface="Cambria Math"/>
                                </a:rPr>
                                <m:t>=3</m:t>
                              </m:r>
                            </m:oMath>
                          </a14:m>
                          <a:endParaRPr sz="2000" dirty="0"/>
                        </a:p>
                      </a:txBody>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8ADF80B1-0727-4F36-BA5B-E81CE23E5DC4}"/>
                  </a:ext>
                </a:extLst>
              </p:cNvPr>
              <p:cNvGraphicFramePr>
                <a:graphicFrameLocks/>
              </p:cNvGraphicFramePr>
              <p:nvPr>
                <p:extLst>
                  <p:ext uri="{D42A27DB-BD31-4B8C-83A1-F6EECF244321}">
                    <p14:modId xmlns:p14="http://schemas.microsoft.com/office/powerpoint/2010/main" val="4090366592"/>
                  </p:ext>
                </p:extLst>
              </p:nvPr>
            </p:nvGraphicFramePr>
            <p:xfrm>
              <a:off x="990600" y="2697480"/>
              <a:ext cx="8001001" cy="2221230"/>
            </p:xfrm>
            <a:graphic>
              <a:graphicData uri="http://schemas.openxmlformats.org/drawingml/2006/table">
                <a:tbl>
                  <a:tblPr firstRow="1" bandRow="1">
                    <a:tableStyleId>{2D5ABB26-0587-4C30-8999-92F81FD0307C}</a:tableStyleId>
                  </a:tblPr>
                  <a:tblGrid>
                    <a:gridCol w="2000250">
                      <a:extLst>
                        <a:ext uri="{9D8B030D-6E8A-4147-A177-3AD203B41FA5}">
                          <a16:colId xmlns:a16="http://schemas.microsoft.com/office/drawing/2014/main" val="20000"/>
                        </a:ext>
                      </a:extLst>
                    </a:gridCol>
                    <a:gridCol w="1037167">
                      <a:extLst>
                        <a:ext uri="{9D8B030D-6E8A-4147-A177-3AD203B41FA5}">
                          <a16:colId xmlns:a16="http://schemas.microsoft.com/office/drawing/2014/main" val="20001"/>
                        </a:ext>
                      </a:extLst>
                    </a:gridCol>
                    <a:gridCol w="2074334">
                      <a:extLst>
                        <a:ext uri="{9D8B030D-6E8A-4147-A177-3AD203B41FA5}">
                          <a16:colId xmlns:a16="http://schemas.microsoft.com/office/drawing/2014/main" val="20002"/>
                        </a:ext>
                      </a:extLst>
                    </a:gridCol>
                    <a:gridCol w="2889250">
                      <a:extLst>
                        <a:ext uri="{9D8B030D-6E8A-4147-A177-3AD203B41FA5}">
                          <a16:colId xmlns:a16="http://schemas.microsoft.com/office/drawing/2014/main" val="20003"/>
                        </a:ext>
                      </a:extLst>
                    </a:gridCol>
                  </a:tblGrid>
                  <a:tr h="701040">
                    <a:tc gridSpan="3">
                      <a:txBody>
                        <a:bodyPr/>
                        <a:lstStyle/>
                        <a:p>
                          <a:endParaRPr lang="en-US"/>
                        </a:p>
                      </a:txBody>
                      <a:tcPr>
                        <a:blipFill>
                          <a:blip r:embed="rId2"/>
                          <a:stretch>
                            <a:fillRect r="-56310" b="-217391"/>
                          </a:stretch>
                        </a:blipFill>
                      </a:tcPr>
                    </a:tc>
                    <a:tc hMerge="1">
                      <a:txBody>
                        <a:bodyPr/>
                        <a:lstStyle/>
                        <a:p>
                          <a:endParaRPr/>
                        </a:p>
                      </a:txBody>
                      <a:tcPr/>
                    </a:tc>
                    <a:tc hMerge="1">
                      <a:txBody>
                        <a:bodyPr/>
                        <a:lstStyle/>
                        <a:p>
                          <a:endParaRPr/>
                        </a:p>
                      </a:txBody>
                      <a:tcPr/>
                    </a:tc>
                    <a:tc>
                      <a:txBody>
                        <a:bodyPr/>
                        <a:lstStyle/>
                        <a:p>
                          <a:pPr algn="l"/>
                          <a:endParaRPr dirty="0"/>
                        </a:p>
                      </a:txBody>
                      <a:tcPr>
                        <a:lnB>
                          <a:noFill/>
                        </a:lnB>
                      </a:tcPr>
                    </a:tc>
                    <a:extLst>
                      <a:ext uri="{0D108BD9-81ED-4DB2-BD59-A6C34878D82A}">
                        <a16:rowId xmlns:a16="http://schemas.microsoft.com/office/drawing/2014/main" val="10000"/>
                      </a:ext>
                    </a:extLst>
                  </a:tr>
                  <a:tr h="506730">
                    <a:tc>
                      <a:txBody>
                        <a:bodyPr/>
                        <a:lstStyle/>
                        <a:p>
                          <a:endParaRPr lang="en-US"/>
                        </a:p>
                      </a:txBody>
                      <a:tcPr>
                        <a:blipFill>
                          <a:blip r:embed="rId2"/>
                          <a:stretch>
                            <a:fillRect t="-138554" r="-300305" b="-201205"/>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138554" r="-138710" b="-201205"/>
                          </a:stretch>
                        </a:blipFill>
                      </a:tcPr>
                    </a:tc>
                    <a:tc rowSpan="3">
                      <a:txBody>
                        <a:bodyPr/>
                        <a:lstStyle/>
                        <a:p>
                          <a:pPr algn="l">
                            <a:defRPr sz="1100" b="1"/>
                          </a:pPr>
                          <a:r>
                            <a:rPr sz="1800" b="0" dirty="0"/>
                            <a:t>Recall that the </a:t>
                          </a:r>
                          <a:r>
                            <a:rPr lang="en-US" sz="1800" b="0" i="1" dirty="0"/>
                            <a:t>x</a:t>
                          </a:r>
                          <a:r>
                            <a:rPr sz="1800" b="0" dirty="0"/>
                            <a:t>-intercept is found by setting </a:t>
                          </a:r>
                          <a:r>
                            <a:rPr lang="en-US" sz="1800" b="0" i="1" dirty="0"/>
                            <a:t>y</a:t>
                          </a:r>
                          <a:r>
                            <a:rPr lang="en-US" sz="1800" b="0" i="1" baseline="0" dirty="0"/>
                            <a:t> </a:t>
                          </a:r>
                          <a:r>
                            <a:rPr sz="1800" b="0" dirty="0"/>
                            <a:t>equal to </a:t>
                          </a:r>
                          <a:r>
                            <a:rPr sz="1800" b="0" dirty="0">
                              <a:latin typeface="Cambria Math"/>
                            </a:rPr>
                            <a:t>0</a:t>
                          </a:r>
                          <a:r>
                            <a:rPr sz="1800" b="0" dirty="0"/>
                            <a:t> and solving for</a:t>
                          </a:r>
                          <a:r>
                            <a:rPr lang="en-US" sz="1800" b="0" baseline="0" dirty="0"/>
                            <a:t> </a:t>
                          </a:r>
                          <a:r>
                            <a:rPr lang="en-US" sz="1800" b="0" i="1" baseline="0" dirty="0"/>
                            <a:t>x</a:t>
                          </a:r>
                          <a:r>
                            <a:rPr sz="1800" b="0" dirty="0"/>
                            <a:t>, and vice versa for the </a:t>
                          </a:r>
                          <a:r>
                            <a:rPr lang="en-US" sz="1800" b="0" i="1" dirty="0"/>
                            <a:t>y</a:t>
                          </a:r>
                          <a:r>
                            <a:rPr sz="1800" b="0" dirty="0"/>
                            <a:t>-intercept.</a:t>
                          </a:r>
                        </a:p>
                      </a:txBody>
                      <a:tcPr>
                        <a:lnL>
                          <a:noFill/>
                        </a:lnL>
                        <a:lnR>
                          <a:noFill/>
                        </a:lnR>
                        <a:lnT>
                          <a:noFill/>
                        </a:lnT>
                        <a:lnTlToBr w="12700" cmpd="sng">
                          <a:noFill/>
                          <a:prstDash val="solid"/>
                        </a:lnTlToBr>
                        <a:lnBlToTr w="12700" cmpd="sng">
                          <a:noFill/>
                          <a:prstDash val="solid"/>
                        </a:lnBlToTr>
                      </a:tcPr>
                    </a:tc>
                    <a:extLst>
                      <a:ext uri="{0D108BD9-81ED-4DB2-BD59-A6C34878D82A}">
                        <a16:rowId xmlns:a16="http://schemas.microsoft.com/office/drawing/2014/main" val="10001"/>
                      </a:ext>
                    </a:extLst>
                  </a:tr>
                  <a:tr h="506730">
                    <a:tc>
                      <a:txBody>
                        <a:bodyPr/>
                        <a:lstStyle/>
                        <a:p>
                          <a:endParaRPr lang="en-US"/>
                        </a:p>
                      </a:txBody>
                      <a:tcPr>
                        <a:blipFill>
                          <a:blip r:embed="rId2"/>
                          <a:stretch>
                            <a:fillRect t="-235714" r="-300305" b="-98810"/>
                          </a:stretch>
                        </a:blipFill>
                      </a:tcPr>
                    </a:tc>
                    <a:tc>
                      <a:txBody>
                        <a:bodyPr/>
                        <a:lstStyle/>
                        <a:p>
                          <a:pPr algn="l">
                            <a:defRPr sz="1600"/>
                          </a:pPr>
                          <a:endParaRPr sz="1800" dirty="0"/>
                        </a:p>
                      </a:txBody>
                      <a:tcPr/>
                    </a:tc>
                    <a:tc>
                      <a:txBody>
                        <a:bodyPr/>
                        <a:lstStyle/>
                        <a:p>
                          <a:endParaRPr lang="en-US"/>
                        </a:p>
                      </a:txBody>
                      <a:tcPr>
                        <a:lnR>
                          <a:noFill/>
                        </a:lnR>
                        <a:blipFill>
                          <a:blip r:embed="rId2"/>
                          <a:stretch>
                            <a:fillRect l="-146334" t="-235714" r="-138710" b="-98810"/>
                          </a:stretch>
                        </a:blipFill>
                      </a:tcPr>
                    </a:tc>
                    <a:tc vMerge="1">
                      <a:txBody>
                        <a:bodyPr/>
                        <a:lstStyle/>
                        <a:p>
                          <a:pPr algn="l"/>
                          <a:endParaRPr dirty="0"/>
                        </a:p>
                      </a:txBody>
                      <a:tcP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6730">
                    <a:tc>
                      <a:txBody>
                        <a:bodyPr/>
                        <a:lstStyle/>
                        <a:p>
                          <a:endParaRPr lang="en-US"/>
                        </a:p>
                      </a:txBody>
                      <a:tcPr>
                        <a:blipFill>
                          <a:blip r:embed="rId2"/>
                          <a:stretch>
                            <a:fillRect t="-339759" r="-300305"/>
                          </a:stretch>
                        </a:blipFill>
                      </a:tcPr>
                    </a:tc>
                    <a:tc>
                      <a:txBody>
                        <a:bodyPr/>
                        <a:lstStyle/>
                        <a:p>
                          <a:pPr algn="l">
                            <a:defRPr sz="1600"/>
                          </a:pPr>
                          <a:endParaRPr sz="1800" dirty="0"/>
                        </a:p>
                      </a:txBody>
                      <a:tcPr/>
                    </a:tc>
                    <a:tc>
                      <a:txBody>
                        <a:bodyPr/>
                        <a:lstStyle/>
                        <a:p>
                          <a:endParaRPr lang="en-US"/>
                        </a:p>
                      </a:txBody>
                      <a:tcPr>
                        <a:blipFill>
                          <a:blip r:embed="rId2"/>
                          <a:stretch>
                            <a:fillRect l="-146334" t="-339759" r="-138710"/>
                          </a:stretch>
                        </a:blipFill>
                      </a:tcPr>
                    </a:tc>
                    <a:tc vMerge="1">
                      <a:txBody>
                        <a:bodyPr/>
                        <a:lstStyle/>
                        <a:p>
                          <a:pPr algn="l"/>
                          <a:endParaRPr dirty="0"/>
                        </a:p>
                      </a:txBody>
                      <a:tcPr>
                        <a:lnT>
                          <a:noFill/>
                        </a:lnT>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5</a:t>
            </a:r>
            <a:r>
              <a:rPr sz="3100" dirty="0"/>
              <a:t>: Calculating the Slope of a Line</a:t>
            </a:r>
            <a:r>
              <a:rPr lang="en-US" sz="3100" dirty="0"/>
              <a:t>—Slide 3</a:t>
            </a:r>
            <a:endParaRPr sz="31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lang="en-US" i="1" dirty="0"/>
                  <a:t>y</a:t>
                </a:r>
                <a:r>
                  <a:rPr sz="2800" dirty="0"/>
                  <a:t>-intercept: </a:t>
                </a:r>
                <a14:m>
                  <m:oMath xmlns:m="http://schemas.openxmlformats.org/officeDocument/2006/math">
                    <m:r>
                      <a:rPr>
                        <a:latin typeface="Cambria Math" panose="02040503050406030204" pitchFamily="18" charset="0"/>
                      </a:rPr>
                      <m:t>(0,−4)</m:t>
                    </m:r>
                  </m:oMath>
                </a14:m>
                <a:endParaRPr sz="2800" dirty="0"/>
              </a:p>
              <a:p>
                <a:pPr>
                  <a:defRPr sz="2800"/>
                </a:pPr>
                <a:r>
                  <a:rPr dirty="0"/>
                  <a:t>​</a:t>
                </a:r>
                <a:r>
                  <a:rPr lang="en-US" i="1" dirty="0"/>
                  <a:t>x</a:t>
                </a:r>
                <a:r>
                  <a:rPr sz="2800" dirty="0"/>
                  <a:t>-intercept: </a:t>
                </a:r>
                <a14:m>
                  <m:oMath xmlns:m="http://schemas.openxmlformats.org/officeDocument/2006/math">
                    <m:r>
                      <a:rPr>
                        <a:latin typeface="Cambria Math" panose="02040503050406030204" pitchFamily="18" charset="0"/>
                      </a:rPr>
                      <m:t>(3,0)</m:t>
                    </m:r>
                  </m:oMath>
                </a14:m>
                <a:endParaRPr lang="en-US" sz="2800" dirty="0"/>
              </a:p>
              <a:p>
                <a:pPr>
                  <a:defRPr sz="2800"/>
                </a:pPr>
                <a:endParaRPr sz="2800" dirty="0"/>
              </a:p>
              <a:p>
                <a:pPr>
                  <a:tabLst>
                    <a:tab pos="1435100" algn="l"/>
                  </a:tabLst>
                  <a:defRPr sz="2800"/>
                </a:pPr>
                <a:r>
                  <a:rPr lang="en-US" dirty="0"/>
                  <a:t>	</a:t>
                </a:r>
                <a:r>
                  <a:rPr dirty="0"/>
                  <a:t>​slope </a:t>
                </a:r>
                <a14:m>
                  <m:oMath xmlns:m="http://schemas.openxmlformats.org/officeDocument/2006/math">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−4−0</m:t>
                        </m:r>
                      </m:num>
                      <m:den>
                        <m:r>
                          <a:rPr sz="3200">
                            <a:latin typeface="Cambria Math" panose="02040503050406030204" pitchFamily="18" charset="0"/>
                          </a:rPr>
                          <m:t>0−3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r>
                      <a:rPr sz="3200">
                        <a:latin typeface="Cambria Math" panose="02040503050406030204" pitchFamily="18" charset="0"/>
                      </a:rPr>
                      <m:t>=</m:t>
                    </m:r>
                    <m:f>
                      <m:fPr>
                        <m:ctrlPr>
                          <a:rPr sz="3200" i="1">
                            <a:latin typeface="Cambria Math" panose="02040503050406030204" pitchFamily="18" charset="0"/>
                          </a:rPr>
                        </m:ctrlPr>
                      </m:fPr>
                      <m:num>
                        <m:r>
                          <a:rPr sz="3200">
                            <a:latin typeface="Cambria Math" panose="02040503050406030204" pitchFamily="18" charset="0"/>
                          </a:rPr>
                          <m:t>4</m:t>
                        </m:r>
                      </m:num>
                      <m:den>
                        <m:r>
                          <a:rPr sz="3200">
                            <a:latin typeface="Cambria Math" panose="02040503050406030204" pitchFamily="18" charset="0"/>
                          </a:rPr>
                          <m:t>3</m:t>
                        </m:r>
                      </m:den>
                    </m:f>
                  </m:oMath>
                </a14:m>
                <a:r>
                  <a:rPr sz="2800" dirty="0"/>
                  <a:t> </a:t>
                </a:r>
                <a:r>
                  <a:rPr dirty="0"/>
                  <a:t> </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3A8016F5-4D81-BEAB-117B-5A6893B214C0}"/>
              </a:ext>
            </a:extLst>
          </p:cNvPr>
          <p:cNvSpPr txBox="1"/>
          <p:nvPr/>
        </p:nvSpPr>
        <p:spPr>
          <a:xfrm>
            <a:off x="6019800" y="2764740"/>
            <a:ext cx="2895600" cy="646331"/>
          </a:xfrm>
          <a:prstGeom prst="rect">
            <a:avLst/>
          </a:prstGeom>
          <a:noFill/>
        </p:spPr>
        <p:txBody>
          <a:bodyPr wrap="square">
            <a:spAutoFit/>
          </a:bodyPr>
          <a:lstStyle/>
          <a:p>
            <a:r>
              <a:rPr lang="en-US" dirty="0"/>
              <a:t>Once we have two points, we apply the slope formula.</a:t>
            </a:r>
            <a:endParaRPr lang="en-IN"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100" dirty="0"/>
              <a:t>Example </a:t>
            </a:r>
            <a:r>
              <a:rPr lang="en-US" sz="3100" dirty="0"/>
              <a:t>5</a:t>
            </a:r>
            <a:r>
              <a:rPr sz="3100" dirty="0"/>
              <a:t>: Calculating the Slope of a Line</a:t>
            </a:r>
            <a:r>
              <a:rPr lang="en-US" sz="3100" dirty="0"/>
              <a:t>—Slide 4</a:t>
            </a:r>
            <a:endParaRPr sz="31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pPr marL="514350" indent="-514350">
                  <a:buFont typeface="+mj-lt"/>
                  <a:buAutoNum type="alphaLcPeriod" startAt="2"/>
                  <a:defRPr sz="2000"/>
                </a:pPr>
                <a:r>
                  <a:rPr sz="2600" dirty="0"/>
                  <a:t>​</a:t>
                </a:r>
                <a:r>
                  <a:rPr lang="en-US" sz="2600" i="1" dirty="0"/>
                  <a:t>x</a:t>
                </a:r>
                <a:r>
                  <a:rPr sz="2600" dirty="0"/>
                  <a:t>-intercept: </a:t>
                </a:r>
                <a14:m>
                  <m:oMath xmlns:m="http://schemas.openxmlformats.org/officeDocument/2006/math">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9</m:t>
                        </m:r>
                      </m:num>
                      <m:den>
                        <m:r>
                          <a:rPr sz="2600">
                            <a:latin typeface="Cambria Math" panose="02040503050406030204" pitchFamily="18" charset="0"/>
                          </a:rPr>
                          <m:t>2</m:t>
                        </m:r>
                      </m:den>
                    </m:f>
                    <m:r>
                      <a:rPr sz="2600">
                        <a:latin typeface="Cambria Math" panose="02040503050406030204" pitchFamily="18" charset="0"/>
                      </a:rPr>
                      <m:t>,0)</m:t>
                    </m:r>
                  </m:oMath>
                </a14:m>
                <a:r>
                  <a:rPr sz="2600" dirty="0"/>
                  <a:t>  </a:t>
                </a:r>
                <a:endParaRPr lang="en-US" sz="2600" dirty="0"/>
              </a:p>
              <a:p>
                <a:pPr>
                  <a:defRPr sz="2000"/>
                </a:pPr>
                <a:r>
                  <a:rPr sz="2600" dirty="0"/>
                  <a:t>In this example, we have found the </a:t>
                </a:r>
                <a:r>
                  <a:rPr lang="en-US" sz="2600" i="1" dirty="0"/>
                  <a:t>x</a:t>
                </a:r>
                <a:r>
                  <a:rPr sz="2600" dirty="0"/>
                  <a:t>-intercept. We do not have to find both intercepts; the point </a:t>
                </a:r>
                <a14:m>
                  <m:oMath xmlns:m="http://schemas.openxmlformats.org/officeDocument/2006/math">
                    <m:r>
                      <a:rPr sz="2600">
                        <a:latin typeface="Cambria Math"/>
                      </a:rPr>
                      <m:t>(1,1)</m:t>
                    </m:r>
                  </m:oMath>
                </a14:m>
                <a:r>
                  <a:rPr sz="2600" dirty="0"/>
                  <a:t> is on the line and is simple to use in calculation.</a:t>
                </a:r>
              </a:p>
              <a:p>
                <a:pPr>
                  <a:defRPr sz="2800"/>
                </a:pPr>
                <a:r>
                  <a:rPr sz="2600" dirty="0"/>
                  <a:t>​second point on the line: </a:t>
                </a:r>
                <a14:m>
                  <m:oMath xmlns:m="http://schemas.openxmlformats.org/officeDocument/2006/math">
                    <m:r>
                      <a:rPr sz="2600">
                        <a:latin typeface="Cambria Math" panose="02040503050406030204" pitchFamily="18" charset="0"/>
                      </a:rPr>
                      <m:t>(1,1)</m:t>
                    </m:r>
                  </m:oMath>
                </a14:m>
                <a:endParaRPr sz="2600" dirty="0"/>
              </a:p>
              <a:p>
                <a:pPr>
                  <a:defRPr sz="2800"/>
                </a:pPr>
                <a:r>
                  <a:rPr sz="2600" dirty="0"/>
                  <a:t>​slope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1−0</m:t>
                        </m:r>
                      </m:num>
                      <m:den>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num>
                          <m:den>
                            <m:r>
                              <a:rPr>
                                <a:latin typeface="Cambria Math" panose="02040503050406030204" pitchFamily="18" charset="0"/>
                              </a:rPr>
                              <m:t>2</m:t>
                            </m:r>
                          </m:den>
                        </m:f>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7</m:t>
                        </m:r>
                      </m:den>
                    </m:f>
                  </m:oMath>
                </a14:m>
                <a:endParaRPr dirty="0"/>
              </a:p>
              <a:p>
                <a:pPr marL="514350" indent="-514350">
                  <a:buFont typeface="+mj-lt"/>
                  <a:buAutoNum type="alphaLcPeriod" startAt="3"/>
                  <a:defRPr sz="2800"/>
                </a:pPr>
                <a:r>
                  <a:rPr sz="2600" dirty="0"/>
                  <a:t>​The equation is of the form</a:t>
                </a:r>
                <a:r>
                  <a:rPr lang="en-US" sz="2600" dirty="0"/>
                  <a:t> </a:t>
                </a:r>
                <a:r>
                  <a:rPr lang="en-US" sz="2600" i="1" dirty="0"/>
                  <a:t>x</a:t>
                </a:r>
                <a:r>
                  <a:rPr lang="en-US" sz="2600" dirty="0"/>
                  <a:t> </a:t>
                </a:r>
                <a:r>
                  <a:rPr lang="en-US" sz="2600" dirty="0">
                    <a:ea typeface="Cambria Math" panose="02040503050406030204" pitchFamily="18" charset="0"/>
                  </a:rPr>
                  <a:t>=</a:t>
                </a:r>
                <a:r>
                  <a:rPr lang="en-US" sz="2600" dirty="0"/>
                  <a:t> </a:t>
                </a:r>
                <a:r>
                  <a:rPr lang="en-US" sz="2600" i="1" dirty="0"/>
                  <a:t>c</a:t>
                </a:r>
                <a:r>
                  <a:rPr sz="2600" dirty="0"/>
                  <a:t>, and is a vertical line. Therefore, the slope is undefined.</a:t>
                </a:r>
              </a:p>
              <a:p>
                <a:pPr marL="514350" indent="-514350">
                  <a:buFont typeface="+mj-lt"/>
                  <a:buAutoNum type="alphaLcPeriod" startAt="4"/>
                  <a:defRPr sz="2800"/>
                </a:pPr>
                <a:r>
                  <a:rPr sz="2600" dirty="0"/>
                  <a:t>​This equation is of the form</a:t>
                </a:r>
                <a:r>
                  <a:rPr lang="en-US" sz="2600" dirty="0"/>
                  <a:t> </a:t>
                </a:r>
                <a:r>
                  <a:rPr lang="en-US" sz="2600" i="1" dirty="0"/>
                  <a:t>y</a:t>
                </a:r>
                <a:r>
                  <a:rPr lang="en-US" sz="2600" dirty="0"/>
                  <a:t> </a:t>
                </a:r>
                <a:r>
                  <a:rPr lang="en-US" sz="2600" dirty="0">
                    <a:ea typeface="Cambria Math" panose="02040503050406030204" pitchFamily="18" charset="0"/>
                  </a:rPr>
                  <a:t>=</a:t>
                </a:r>
                <a:r>
                  <a:rPr lang="en-US" sz="2600" dirty="0"/>
                  <a:t> </a:t>
                </a:r>
                <a:r>
                  <a:rPr lang="en-US" sz="2600" i="1" dirty="0"/>
                  <a:t>c</a:t>
                </a:r>
                <a:r>
                  <a:rPr sz="2600" dirty="0"/>
                  <a:t>, and is a horizontal line. Therefore, it has a slope of </a:t>
                </a:r>
                <a:r>
                  <a:rPr sz="2600" dirty="0">
                    <a:latin typeface="Cambria Math"/>
                  </a:rPr>
                  <a:t>0</a:t>
                </a:r>
                <a:r>
                  <a:rPr sz="26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b="-5031"/>
                </a:stretch>
              </a:blipFill>
            </p:spPr>
            <p:txBody>
              <a:bodyPr/>
              <a:lstStyle/>
              <a:p>
                <a:r>
                  <a:rPr lang="en-US">
                    <a:noFill/>
                  </a:rPr>
                  <a:t> </a:t>
                </a:r>
              </a:p>
            </p:txBody>
          </p:sp>
        </mc:Fallback>
      </mc:AlternateContent>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B77E-1748-8ECE-AF04-E5E66667ADE8}"/>
              </a:ext>
            </a:extLst>
          </p:cNvPr>
          <p:cNvSpPr>
            <a:spLocks noGrp="1"/>
          </p:cNvSpPr>
          <p:nvPr>
            <p:ph type="title"/>
          </p:nvPr>
        </p:nvSpPr>
        <p:spPr/>
        <p:txBody>
          <a:bodyPr/>
          <a:lstStyle/>
          <a:p>
            <a:r>
              <a:rPr lang="en-US" dirty="0"/>
              <a:t>Example 5: Technology</a:t>
            </a:r>
            <a:endParaRPr lang="en-IN"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125F6C4-6F87-5DB5-AF40-19B8D75E4F07}"/>
                  </a:ext>
                </a:extLst>
              </p:cNvPr>
              <p:cNvSpPr>
                <a:spLocks noGrp="1"/>
              </p:cNvSpPr>
              <p:nvPr>
                <p:ph type="body" sz="quarter" idx="10"/>
              </p:nvPr>
            </p:nvSpPr>
            <p:spPr>
              <a:xfrm>
                <a:off x="647699" y="1029287"/>
                <a:ext cx="7848600" cy="4876800"/>
              </a:xfrm>
              <a:ln w="28575">
                <a:solidFill>
                  <a:srgbClr val="FF0000"/>
                </a:solidFill>
              </a:ln>
            </p:spPr>
            <p:txBody>
              <a:bodyPr/>
              <a:lstStyle/>
              <a:p>
                <a:endParaRPr lang="en-US" b="0" i="0" dirty="0">
                  <a:effectLst/>
                  <a:cs typeface="Times New Roman" panose="02020603050405020304" pitchFamily="18" charset="0"/>
                </a:endParaRPr>
              </a:p>
              <a:p>
                <a:endParaRPr lang="en-US" dirty="0">
                  <a:cs typeface="Times New Roman" panose="02020603050405020304" pitchFamily="18" charset="0"/>
                </a:endParaRPr>
              </a:p>
              <a:p>
                <a:endParaRPr lang="en-US" b="0" i="0" dirty="0">
                  <a:effectLst/>
                  <a:cs typeface="Times New Roman" panose="02020603050405020304" pitchFamily="18" charset="0"/>
                </a:endParaRPr>
              </a:p>
              <a:p>
                <a:endParaRPr lang="en-US" dirty="0">
                  <a:cs typeface="Times New Roman" panose="02020603050405020304" pitchFamily="18" charset="0"/>
                </a:endParaRPr>
              </a:p>
              <a:p>
                <a:endParaRPr lang="en-US" b="0" i="0" dirty="0">
                  <a:effectLst/>
                  <a:cs typeface="Times New Roman" panose="02020603050405020304" pitchFamily="18" charset="0"/>
                </a:endParaRPr>
              </a:p>
              <a:p>
                <a:r>
                  <a:rPr lang="en-US" sz="2600" b="0" i="0" dirty="0">
                    <a:effectLst/>
                    <a:cs typeface="Times New Roman" panose="02020603050405020304" pitchFamily="18" charset="0"/>
                  </a:rPr>
                  <a:t>To use a TI-84 Plus to generate a table of coordinates of points that lie on the graph of the equation, press </a:t>
                </a:r>
                <a:r>
                  <a:rPr lang="en-US" sz="2600" i="0" dirty="0">
                    <a:effectLst/>
                    <a:latin typeface="Ti86pc" pitchFamily="49" charset="0"/>
                    <a:cs typeface="Times New Roman" panose="02020603050405020304" pitchFamily="18" charset="0"/>
                  </a:rPr>
                  <a:t>Y=</a:t>
                </a:r>
                <a:r>
                  <a:rPr lang="en-US" sz="2600" b="1" i="0" dirty="0">
                    <a:effectLst/>
                    <a:latin typeface="Ti86pc" pitchFamily="49" charset="0"/>
                    <a:cs typeface="Times New Roman" panose="02020603050405020304" pitchFamily="18" charset="0"/>
                  </a:rPr>
                  <a:t> </a:t>
                </a:r>
              </a:p>
              <a:p>
                <a:r>
                  <a:rPr lang="en-US" sz="2600" b="0" i="0" dirty="0">
                    <a:effectLst/>
                  </a:rPr>
                  <a:t>and enter the equation solved for </a:t>
                </a:r>
                <a:r>
                  <a:rPr lang="en-US" sz="2600" b="0" i="1" dirty="0">
                    <a:effectLst/>
                  </a:rPr>
                  <a:t>y</a:t>
                </a:r>
                <a:r>
                  <a:rPr lang="en-US" sz="2600" b="0" i="0" dirty="0">
                    <a:effectLst/>
                  </a:rPr>
                  <a:t>, </a:t>
                </a:r>
                <a14:m>
                  <m:oMath xmlns:m="http://schemas.openxmlformats.org/officeDocument/2006/math">
                    <m:r>
                      <a:rPr lang="en-US" sz="2600" b="0" i="1" smtClean="0">
                        <a:effectLst/>
                        <a:latin typeface="Cambria Math" panose="02040503050406030204" pitchFamily="18" charset="0"/>
                      </a:rPr>
                      <m:t>𝑦</m:t>
                    </m:r>
                    <m:r>
                      <a:rPr lang="en-US" sz="2600" b="0" i="1" smtClean="0">
                        <a:effectLst/>
                        <a:latin typeface="Cambria Math" panose="02040503050406030204" pitchFamily="18" charset="0"/>
                      </a:rPr>
                      <m:t>=</m:t>
                    </m:r>
                    <m:f>
                      <m:fPr>
                        <m:ctrlPr>
                          <a:rPr lang="en-US" sz="2600" b="0" i="1" smtClean="0">
                            <a:effectLst/>
                            <a:latin typeface="Cambria Math" panose="02040503050406030204" pitchFamily="18" charset="0"/>
                          </a:rPr>
                        </m:ctrlPr>
                      </m:fPr>
                      <m:num>
                        <m:r>
                          <a:rPr lang="en-US" sz="2600" b="0" i="1" smtClean="0">
                            <a:effectLst/>
                            <a:latin typeface="Cambria Math" panose="02040503050406030204" pitchFamily="18" charset="0"/>
                          </a:rPr>
                          <m:t>4</m:t>
                        </m:r>
                      </m:num>
                      <m:den>
                        <m:r>
                          <a:rPr lang="en-US" sz="2600" b="0" i="1" smtClean="0">
                            <a:effectLst/>
                            <a:latin typeface="Cambria Math" panose="02040503050406030204" pitchFamily="18" charset="0"/>
                          </a:rPr>
                          <m:t>3</m:t>
                        </m:r>
                      </m:den>
                    </m:f>
                    <m:r>
                      <a:rPr lang="en-US" sz="2600" b="0" i="1" smtClean="0">
                        <a:effectLst/>
                        <a:latin typeface="Cambria Math" panose="02040503050406030204" pitchFamily="18" charset="0"/>
                      </a:rPr>
                      <m:t>𝑥</m:t>
                    </m:r>
                    <m:r>
                      <a:rPr lang="en-US" sz="2600" b="0" i="1" smtClean="0">
                        <a:effectLst/>
                        <a:latin typeface="Cambria Math" panose="02040503050406030204" pitchFamily="18" charset="0"/>
                      </a:rPr>
                      <m:t>−4</m:t>
                    </m:r>
                  </m:oMath>
                </a14:m>
                <a:r>
                  <a:rPr lang="en-US" sz="2600" b="0" dirty="0">
                    <a:effectLst/>
                  </a:rPr>
                  <a:t>. Then press </a:t>
                </a:r>
                <a:r>
                  <a:rPr lang="en-US" sz="2600" i="0" dirty="0">
                    <a:effectLst/>
                    <a:latin typeface="Ti86pc" pitchFamily="49" charset="0"/>
                    <a:cs typeface="Times New Roman" panose="02020603050405020304" pitchFamily="18" charset="0"/>
                  </a:rPr>
                  <a:t>2nd</a:t>
                </a:r>
                <a:r>
                  <a:rPr lang="en-US" sz="2600" b="1" i="0" dirty="0">
                    <a:effectLst/>
                    <a:latin typeface="Ti86pc" pitchFamily="49" charset="0"/>
                    <a:cs typeface="Times New Roman" panose="02020603050405020304" pitchFamily="18" charset="0"/>
                  </a:rPr>
                  <a:t> </a:t>
                </a:r>
                <a:r>
                  <a:rPr lang="en-US" sz="2600" b="0" i="0" dirty="0">
                    <a:effectLst/>
                  </a:rPr>
                  <a:t>and </a:t>
                </a:r>
                <a:r>
                  <a:rPr lang="en-US" sz="2600" i="0" cap="all" dirty="0">
                    <a:effectLst/>
                    <a:latin typeface="Ti86pc" pitchFamily="49" charset="0"/>
                    <a:cs typeface="Times New Roman" panose="02020603050405020304" pitchFamily="18" charset="0"/>
                  </a:rPr>
                  <a:t>graph</a:t>
                </a:r>
                <a:r>
                  <a:rPr lang="en-US" sz="2600" b="1" i="0" dirty="0">
                    <a:effectLst/>
                    <a:latin typeface="Ti86pc" pitchFamily="49" charset="0"/>
                    <a:cs typeface="Times New Roman" panose="02020603050405020304" pitchFamily="18" charset="0"/>
                  </a:rPr>
                  <a:t> </a:t>
                </a:r>
                <a:r>
                  <a:rPr lang="en-US" sz="2600" b="0" i="0" dirty="0">
                    <a:effectLst/>
                  </a:rPr>
                  <a:t>to view the table. Notice that the </a:t>
                </a:r>
                <a:r>
                  <a:rPr lang="en-US" sz="2600" dirty="0"/>
                  <a:t> </a:t>
                </a:r>
                <a:r>
                  <a:rPr lang="en-US" sz="2600" i="1" dirty="0"/>
                  <a:t>y</a:t>
                </a:r>
                <a:r>
                  <a:rPr lang="en-US" sz="2600" b="0" i="0" dirty="0">
                    <a:effectLst/>
                  </a:rPr>
                  <a:t>-value at </a:t>
                </a:r>
                <a:r>
                  <a:rPr lang="en-US" sz="2600" b="0" i="1" dirty="0">
                    <a:effectLst/>
                  </a:rPr>
                  <a:t>x</a:t>
                </a:r>
                <a:r>
                  <a:rPr lang="en-US" sz="2600" b="0" i="0" dirty="0">
                    <a:effectLst/>
                  </a:rPr>
                  <a:t> </a:t>
                </a:r>
                <a:r>
                  <a:rPr lang="en-US" sz="2600" b="0" i="0" dirty="0">
                    <a:effectLst/>
                    <a:ea typeface="Cambria Math" panose="02040503050406030204" pitchFamily="18" charset="0"/>
                  </a:rPr>
                  <a:t>=</a:t>
                </a:r>
                <a:r>
                  <a:rPr lang="en-US" sz="2600" b="0" i="0" dirty="0">
                    <a:effectLst/>
                  </a:rPr>
                  <a:t> 0 is </a:t>
                </a:r>
                <a:r>
                  <a:rPr lang="en-US" sz="2600" b="0" i="0" dirty="0">
                    <a:effectLst/>
                    <a:ea typeface="Cambria Math" panose="02040503050406030204" pitchFamily="18" charset="0"/>
                  </a:rPr>
                  <a:t>−</a:t>
                </a:r>
                <a:r>
                  <a:rPr lang="en-US" sz="2600" b="0" i="0" dirty="0">
                    <a:effectLst/>
                  </a:rPr>
                  <a:t>4 and the </a:t>
                </a:r>
                <a:r>
                  <a:rPr lang="en-US" sz="2600" b="0" i="1" dirty="0">
                    <a:effectLst/>
                  </a:rPr>
                  <a:t>y</a:t>
                </a:r>
                <a:r>
                  <a:rPr lang="en-US" sz="2600" b="0" i="0" dirty="0">
                    <a:effectLst/>
                  </a:rPr>
                  <a:t>-value at </a:t>
                </a:r>
                <a:r>
                  <a:rPr lang="en-US" sz="2600" b="0" i="1" dirty="0">
                    <a:effectLst/>
                  </a:rPr>
                  <a:t>x </a:t>
                </a:r>
                <a:r>
                  <a:rPr lang="en-US" sz="2600" b="0" i="0" dirty="0">
                    <a:effectLst/>
                    <a:ea typeface="Cambria Math" panose="02040503050406030204" pitchFamily="18" charset="0"/>
                  </a:rPr>
                  <a:t>=</a:t>
                </a:r>
                <a:r>
                  <a:rPr lang="en-US" sz="2600" b="0" i="0" dirty="0">
                    <a:effectLst/>
                  </a:rPr>
                  <a:t> 3</a:t>
                </a:r>
                <a14:m>
                  <m:oMath xmlns:m="http://schemas.openxmlformats.org/officeDocument/2006/math">
                    <m:r>
                      <a:rPr lang="en-US" sz="2600" i="1">
                        <a:latin typeface="Cambria Math" panose="02040503050406030204" pitchFamily="18" charset="0"/>
                      </a:rPr>
                      <m:t> </m:t>
                    </m:r>
                  </m:oMath>
                </a14:m>
                <a:r>
                  <a:rPr lang="en-US" sz="2600" b="0" i="0" dirty="0">
                    <a:effectLst/>
                  </a:rPr>
                  <a:t>is 0.</a:t>
                </a:r>
                <a:endParaRPr lang="en-IN" sz="2600" dirty="0">
                  <a:cs typeface="Times New Roman" panose="02020603050405020304" pitchFamily="18" charset="0"/>
                </a:endParaRPr>
              </a:p>
            </p:txBody>
          </p:sp>
        </mc:Choice>
        <mc:Fallback xmlns="">
          <p:sp>
            <p:nvSpPr>
              <p:cNvPr id="3" name="Text Placeholder 2">
                <a:extLst>
                  <a:ext uri="{FF2B5EF4-FFF2-40B4-BE49-F238E27FC236}">
                    <a16:creationId xmlns:a16="http://schemas.microsoft.com/office/drawing/2014/main" id="{8125F6C4-6F87-5DB5-AF40-19B8D75E4F07}"/>
                  </a:ext>
                </a:extLst>
              </p:cNvPr>
              <p:cNvSpPr>
                <a:spLocks noGrp="1" noRot="1" noChangeAspect="1" noMove="1" noResize="1" noEditPoints="1" noAdjustHandles="1" noChangeArrowheads="1" noChangeShapeType="1" noTextEdit="1"/>
              </p:cNvSpPr>
              <p:nvPr>
                <p:ph type="body" sz="quarter" idx="10"/>
              </p:nvPr>
            </p:nvSpPr>
            <p:spPr>
              <a:xfrm>
                <a:off x="647699" y="1029287"/>
                <a:ext cx="7848600" cy="4876800"/>
              </a:xfrm>
              <a:blipFill>
                <a:blip r:embed="rId2"/>
                <a:stretch>
                  <a:fillRect l="-1237" b="-3354"/>
                </a:stretch>
              </a:blipFill>
              <a:ln w="28575">
                <a:solidFill>
                  <a:srgbClr val="FF0000"/>
                </a:solidFill>
              </a:ln>
            </p:spPr>
            <p:txBody>
              <a:bodyPr/>
              <a:lstStyle/>
              <a:p>
                <a:r>
                  <a:rPr lang="en-US">
                    <a:noFill/>
                  </a:rPr>
                  <a:t> </a:t>
                </a:r>
              </a:p>
            </p:txBody>
          </p:sp>
        </mc:Fallback>
      </mc:AlternateContent>
      <p:pic>
        <p:nvPicPr>
          <p:cNvPr id="4" name="Picture 3">
            <a:extLst>
              <a:ext uri="{FF2B5EF4-FFF2-40B4-BE49-F238E27FC236}">
                <a16:creationId xmlns:a16="http://schemas.microsoft.com/office/drawing/2014/main" id="{0479AB2B-3BD9-D8AA-84EA-DFB4C7F204D2}"/>
              </a:ext>
            </a:extLst>
          </p:cNvPr>
          <p:cNvPicPr>
            <a:picLocks noChangeAspect="1"/>
          </p:cNvPicPr>
          <p:nvPr/>
        </p:nvPicPr>
        <p:blipFill>
          <a:blip r:embed="rId3"/>
          <a:stretch>
            <a:fillRect/>
          </a:stretch>
        </p:blipFill>
        <p:spPr>
          <a:xfrm>
            <a:off x="3171751" y="1143000"/>
            <a:ext cx="2800497" cy="2183114"/>
          </a:xfrm>
          <a:prstGeom prst="rect">
            <a:avLst/>
          </a:prstGeom>
        </p:spPr>
      </p:pic>
    </p:spTree>
    <p:extLst>
      <p:ext uri="{BB962C8B-B14F-4D97-AF65-F5344CB8AC3E}">
        <p14:creationId xmlns:p14="http://schemas.microsoft.com/office/powerpoint/2010/main" val="1260905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Slope-Intercept Form of a Line</a:t>
            </a:r>
          </a:p>
        </p:txBody>
      </p:sp>
      <p:sp>
        <p:nvSpPr>
          <p:cNvPr id="3" name="Text Placeholder 2"/>
          <p:cNvSpPr>
            <a:spLocks noGrp="1"/>
          </p:cNvSpPr>
          <p:nvPr>
            <p:ph type="body" sz="quarter" idx="10"/>
          </p:nvPr>
        </p:nvSpPr>
        <p:spPr>
          <a:xfrm>
            <a:off x="457200" y="1082078"/>
            <a:ext cx="8229600" cy="4785322"/>
          </a:xfrm>
        </p:spPr>
        <p:txBody>
          <a:bodyPr>
            <a:normAutofit/>
          </a:bodyPr>
          <a:lstStyle/>
          <a:p>
            <a:pPr>
              <a:defRPr sz="2800"/>
            </a:pPr>
            <a:r>
              <a:rPr sz="2800" dirty="0"/>
              <a:t>If the equation of a nonvertical line in </a:t>
            </a:r>
            <a:r>
              <a:rPr lang="en-US" sz="2800" i="1" dirty="0"/>
              <a:t>x</a:t>
            </a:r>
            <a:r>
              <a:rPr sz="2800" dirty="0"/>
              <a:t> and </a:t>
            </a:r>
            <a:r>
              <a:rPr lang="en-US" sz="2800" i="1" dirty="0"/>
              <a:t>y</a:t>
            </a:r>
            <a:r>
              <a:rPr sz="2800" dirty="0"/>
              <a:t> is solved for </a:t>
            </a:r>
            <a:r>
              <a:rPr lang="en-US" sz="2800" i="1" dirty="0"/>
              <a:t>y</a:t>
            </a:r>
            <a:r>
              <a:rPr sz="2800" dirty="0"/>
              <a:t>, the result is an equation in </a:t>
            </a:r>
            <a:r>
              <a:rPr sz="2800" b="1" dirty="0"/>
              <a:t>slope-intercept form</a:t>
            </a:r>
            <a:r>
              <a:rPr lang="en-US" sz="2800" dirty="0"/>
              <a:t>.</a:t>
            </a:r>
            <a:endParaRPr sz="2800" dirty="0"/>
          </a:p>
          <a:p>
            <a:pPr algn="ctr">
              <a:defRPr sz="2800"/>
            </a:pPr>
            <a:r>
              <a:rPr lang="en-US" sz="2800" i="1" dirty="0"/>
              <a:t>y = mx + b</a:t>
            </a:r>
            <a:endParaRPr sz="2800" i="1" dirty="0"/>
          </a:p>
          <a:p>
            <a:pPr>
              <a:defRPr sz="2800"/>
            </a:pPr>
            <a:r>
              <a:rPr sz="2800" dirty="0"/>
              <a:t>The constant</a:t>
            </a:r>
            <a:r>
              <a:rPr lang="en-US" sz="2800" dirty="0"/>
              <a:t> </a:t>
            </a:r>
            <a:r>
              <a:rPr lang="en-US" sz="2800" i="1" dirty="0"/>
              <a:t>m</a:t>
            </a:r>
            <a:r>
              <a:rPr sz="2800" dirty="0"/>
              <a:t> is the slope of the line, and the</a:t>
            </a:r>
            <a:br>
              <a:rPr lang="en-US" sz="2800" dirty="0"/>
            </a:br>
            <a:r>
              <a:rPr lang="en-US" sz="2800" i="1" dirty="0"/>
              <a:t>y</a:t>
            </a:r>
            <a:r>
              <a:rPr sz="2800" dirty="0"/>
              <a:t>-intercept of the line is</a:t>
            </a:r>
            <a:r>
              <a:rPr lang="en-US" sz="2800" dirty="0"/>
              <a:t> (0, </a:t>
            </a:r>
            <a:r>
              <a:rPr lang="en-US" sz="2800" i="1" dirty="0"/>
              <a:t>b</a:t>
            </a:r>
            <a:r>
              <a:rPr lang="en-US" sz="2800" dirty="0"/>
              <a:t>)</a:t>
            </a:r>
            <a:r>
              <a:rPr sz="2800" dirty="0"/>
              <a:t>. </a:t>
            </a:r>
            <a:endParaRPr lang="en-US" sz="2800" dirty="0"/>
          </a:p>
          <a:p>
            <a:pPr>
              <a:defRPr sz="2800"/>
            </a:pPr>
            <a:endParaRPr lang="en-US" dirty="0"/>
          </a:p>
          <a:p>
            <a:pPr>
              <a:defRPr sz="2800"/>
            </a:pPr>
            <a:r>
              <a:rPr sz="2800" dirty="0"/>
              <a:t>If the variable </a:t>
            </a:r>
            <a:r>
              <a:rPr lang="en-US" sz="2800" i="1" dirty="0"/>
              <a:t>x</a:t>
            </a:r>
            <a:r>
              <a:rPr sz="2800" dirty="0"/>
              <a:t> does not appear in the equation, the slope is </a:t>
            </a:r>
            <a:r>
              <a:rPr sz="2800" dirty="0">
                <a:latin typeface="Cambria Math"/>
              </a:rPr>
              <a:t>0</a:t>
            </a:r>
            <a:r>
              <a:rPr sz="2800" dirty="0"/>
              <a:t> and the equation is simply of the form</a:t>
            </a:r>
            <a:r>
              <a:rPr lang="en-US" sz="2800" dirty="0"/>
              <a:t> </a:t>
            </a:r>
            <a:r>
              <a:rPr lang="en-US" sz="2800" i="1" dirty="0"/>
              <a:t>y</a:t>
            </a:r>
            <a:r>
              <a:rPr lang="en-US" sz="2800" dirty="0"/>
              <a:t> </a:t>
            </a:r>
            <a:r>
              <a:rPr lang="en-US" sz="2800" dirty="0">
                <a:ea typeface="Cambria Math" panose="02040503050406030204" pitchFamily="18" charset="0"/>
              </a:rPr>
              <a:t>=</a:t>
            </a:r>
            <a:r>
              <a:rPr lang="en-US" sz="2800" dirty="0"/>
              <a:t> </a:t>
            </a:r>
            <a:r>
              <a:rPr lang="en-US" sz="2800" i="1" dirty="0"/>
              <a:t>b</a:t>
            </a:r>
            <a:r>
              <a:rPr lang="en-US" dirty="0"/>
              <a:t> </a:t>
            </a:r>
            <a:r>
              <a:rPr sz="2800" dirty="0"/>
              <a:t>and is a horizontal line.</a:t>
            </a:r>
          </a:p>
          <a:p>
            <a:endParaRPr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900" dirty="0"/>
              <a:t>Example 1: Linear Equations in Two Variable</a:t>
            </a:r>
            <a:r>
              <a:rPr lang="en-IN" sz="2900" dirty="0"/>
              <a:t>s</a:t>
            </a:r>
            <a:r>
              <a:rPr lang="en-US" sz="2900" dirty="0"/>
              <a:t>—Slide 3</a:t>
            </a:r>
            <a:endParaRPr sz="2900" dirty="0"/>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mc:Choice xmlns:a14="http://schemas.microsoft.com/office/drawing/2010/main" Requires="a14">
          <p:graphicFrame>
            <p:nvGraphicFramePr>
              <p:cNvPr id="4" name="Table Placeholder 2"/>
              <p:cNvGraphicFramePr>
                <a:graphicFrameLocks/>
              </p:cNvGraphicFramePr>
              <p:nvPr>
                <p:extLst>
                  <p:ext uri="{D42A27DB-BD31-4B8C-83A1-F6EECF244321}">
                    <p14:modId xmlns:p14="http://schemas.microsoft.com/office/powerpoint/2010/main" val="3815452265"/>
                  </p:ext>
                </p:extLst>
              </p:nvPr>
            </p:nvGraphicFramePr>
            <p:xfrm>
              <a:off x="762000" y="1131884"/>
              <a:ext cx="8077200" cy="249936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r>
                                <a:rPr sz="2000">
                                  <a:latin typeface="Cambria Math"/>
                                </a:rPr>
                                <m:t>3</m:t>
                              </m:r>
                              <m:r>
                                <a:rPr sz="2000">
                                  <a:latin typeface="Cambria Math"/>
                                </a:rPr>
                                <m:t>𝑥</m:t>
                              </m:r>
                              <m:r>
                                <a:rPr sz="2000">
                                  <a:latin typeface="Cambria Math"/>
                                </a:rPr>
                                <m:t>+2</m:t>
                              </m:r>
                              <m:d>
                                <m:dPr>
                                  <m:ctrlPr>
                                    <a:rPr sz="2000" i="1">
                                      <a:latin typeface="Cambria Math" panose="02040503050406030204" pitchFamily="18" charset="0"/>
                                    </a:rPr>
                                  </m:ctrlPr>
                                </m:dPr>
                                <m:e>
                                  <m:r>
                                    <a:rPr sz="2000">
                                      <a:latin typeface="Cambria Math"/>
                                    </a:rPr>
                                    <m:t>𝑥</m:t>
                                  </m:r>
                                  <m:r>
                                    <a:rPr sz="2000">
                                      <a:latin typeface="Cambria Math"/>
                                    </a:rPr>
                                    <m:t>+7</m:t>
                                  </m:r>
                                </m:e>
                              </m:d>
                              <m:r>
                                <a:rPr sz="2000">
                                  <a:latin typeface="Cambria Math"/>
                                </a:rPr>
                                <m:t>−2</m:t>
                              </m:r>
                              <m:r>
                                <a:rPr sz="2000">
                                  <a:latin typeface="Cambria Math"/>
                                </a:rPr>
                                <m:t>𝑦</m:t>
                              </m:r>
                            </m:oMath>
                          </a14:m>
                          <a:endParaRPr sz="2000" dirty="0"/>
                        </a:p>
                      </a:txBody>
                      <a:tcPr/>
                    </a:tc>
                    <a:tc>
                      <a:txBody>
                        <a:bodyPr/>
                        <a:lstStyle/>
                        <a:p>
                          <a:pPr algn="l">
                            <a:defRPr sz="1800"/>
                          </a:pPr>
                          <a:r>
                            <a:rPr sz="2000"/>
                            <a:t>​</a:t>
                          </a:r>
                          <a14:m>
                            <m:oMath xmlns:m="http://schemas.openxmlformats.org/officeDocument/2006/math">
                              <m:r>
                                <a:rPr sz="2000">
                                  <a:latin typeface="Cambria Math"/>
                                </a:rPr>
                                <m:t>=5</m:t>
                              </m:r>
                              <m:r>
                                <a:rPr sz="2000">
                                  <a:latin typeface="Cambria Math"/>
                                </a:rPr>
                                <m:t>𝑥</m:t>
                              </m:r>
                            </m:oMath>
                          </a14:m>
                          <a:endParaRPr sz="2000"/>
                        </a:p>
                      </a:txBody>
                      <a:tcPr/>
                    </a:tc>
                    <a:tc>
                      <a:txBody>
                        <a:bodyPr/>
                        <a:lstStyle/>
                        <a:p>
                          <a:pPr algn="l">
                            <a:defRPr b="1"/>
                          </a:pPr>
                          <a:r>
                            <a:rPr sz="2000" b="0" dirty="0"/>
                            <a:t> </a:t>
                          </a:r>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r>
                                <a:rPr sz="2000">
                                  <a:latin typeface="Cambria Math"/>
                                </a:rPr>
                                <m:t>3</m:t>
                              </m:r>
                              <m:r>
                                <a:rPr sz="2000">
                                  <a:latin typeface="Cambria Math"/>
                                </a:rPr>
                                <m:t>𝑥</m:t>
                              </m:r>
                              <m:r>
                                <a:rPr sz="2000">
                                  <a:latin typeface="Cambria Math"/>
                                </a:rPr>
                                <m:t>+2</m:t>
                              </m:r>
                              <m:r>
                                <a:rPr sz="2000">
                                  <a:latin typeface="Cambria Math"/>
                                </a:rPr>
                                <m:t>𝑥</m:t>
                              </m:r>
                              <m:r>
                                <a:rPr sz="2000">
                                  <a:latin typeface="Cambria Math"/>
                                </a:rPr>
                                <m:t>+14−2</m:t>
                              </m:r>
                              <m:r>
                                <a:rPr sz="2000">
                                  <a:latin typeface="Cambria Math"/>
                                </a:rPr>
                                <m:t>𝑦</m:t>
                              </m:r>
                            </m:oMath>
                          </a14:m>
                          <a:endParaRPr sz="2000" dirty="0"/>
                        </a:p>
                      </a:txBody>
                      <a:tcPr/>
                    </a:tc>
                    <a:tc>
                      <a:txBody>
                        <a:bodyPr/>
                        <a:lstStyle/>
                        <a:p>
                          <a:pPr algn="l">
                            <a:defRPr sz="1800"/>
                          </a:pPr>
                          <a:r>
                            <a:rPr sz="2000"/>
                            <a:t>​</a:t>
                          </a:r>
                          <a14:m>
                            <m:oMath xmlns:m="http://schemas.openxmlformats.org/officeDocument/2006/math">
                              <m:r>
                                <a:rPr sz="2000">
                                  <a:latin typeface="Cambria Math"/>
                                </a:rPr>
                                <m:t>=5</m:t>
                              </m:r>
                              <m:r>
                                <a:rPr sz="2000">
                                  <a:latin typeface="Cambria Math"/>
                                </a:rPr>
                                <m:t>𝑥</m:t>
                              </m:r>
                            </m:oMath>
                          </a14:m>
                          <a:endParaRPr sz="2000"/>
                        </a:p>
                      </a:txBody>
                      <a:tcPr/>
                    </a:tc>
                    <a:tc>
                      <a:txBody>
                        <a:bodyPr/>
                        <a:lstStyle/>
                        <a:p>
                          <a:pPr algn="l"/>
                          <a:r>
                            <a:rPr lang="en-US" sz="2000" b="0" i="0" u="none" strike="noStrike" kern="1200" baseline="0" dirty="0">
                              <a:solidFill>
                                <a:schemeClr val="tx1"/>
                              </a:solidFill>
                              <a:latin typeface="+mn-lt"/>
                              <a:ea typeface="+mn-ea"/>
                              <a:cs typeface="+mn-cs"/>
                            </a:rPr>
                            <a:t>Begin, again, with the distributive property.</a:t>
                          </a:r>
                          <a:endParaRPr sz="2000" b="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
                                <a:rPr sz="2000">
                                  <a:latin typeface="Cambria Math"/>
                                </a:rPr>
                                <m:t>5</m:t>
                              </m:r>
                              <m:r>
                                <a:rPr sz="2000">
                                  <a:latin typeface="Cambria Math"/>
                                </a:rPr>
                                <m:t>𝑥</m:t>
                              </m:r>
                              <m:r>
                                <a:rPr sz="2000">
                                  <a:latin typeface="Cambria Math"/>
                                </a:rPr>
                                <m:t>−5</m:t>
                              </m:r>
                              <m:r>
                                <a:rPr sz="2000">
                                  <a:latin typeface="Cambria Math"/>
                                </a:rPr>
                                <m:t>𝑥</m:t>
                              </m:r>
                              <m:r>
                                <a:rPr sz="2000">
                                  <a:latin typeface="Cambria Math"/>
                                </a:rPr>
                                <m:t>−2</m:t>
                              </m:r>
                              <m:r>
                                <a:rPr sz="2000">
                                  <a:latin typeface="Cambria Math"/>
                                </a:rPr>
                                <m:t>𝑦</m:t>
                              </m:r>
                            </m:oMath>
                          </a14:m>
                          <a:endParaRPr sz="2000" dirty="0"/>
                        </a:p>
                      </a:txBody>
                      <a:tcPr/>
                    </a:tc>
                    <a:tc>
                      <a:txBody>
                        <a:bodyPr/>
                        <a:lstStyle/>
                        <a:p>
                          <a:pPr algn="l">
                            <a:defRPr sz="1800"/>
                          </a:pPr>
                          <a:r>
                            <a:rPr sz="2000"/>
                            <a:t>​</a:t>
                          </a:r>
                          <a14:m>
                            <m:oMath xmlns:m="http://schemas.openxmlformats.org/officeDocument/2006/math">
                              <m:r>
                                <a:rPr sz="2000">
                                  <a:latin typeface="Cambria Math"/>
                                </a:rPr>
                                <m:t>=−14</m:t>
                              </m:r>
                            </m:oMath>
                          </a14:m>
                          <a:endParaRPr sz="2000"/>
                        </a:p>
                      </a:txBody>
                      <a:tcPr/>
                    </a:tc>
                    <a:tc>
                      <a:txBody>
                        <a:bodyPr/>
                        <a:lstStyle/>
                        <a:p>
                          <a:pPr algn="l">
                            <a:defRPr b="1"/>
                          </a:pPr>
                          <a:r>
                            <a:rPr lang="en-US" sz="2000" b="0" i="0" u="none" strike="noStrike" kern="1200" baseline="0" dirty="0">
                              <a:solidFill>
                                <a:schemeClr val="tx1"/>
                              </a:solidFill>
                              <a:latin typeface="+mn-lt"/>
                              <a:ea typeface="+mn-ea"/>
                              <a:cs typeface="+mn-cs"/>
                            </a:rPr>
                            <a:t>Move the variables to one side.</a:t>
                          </a:r>
                          <a:endParaRPr sz="2000" b="0" dirty="0"/>
                        </a:p>
                      </a:txBody>
                      <a:tcPr/>
                    </a:tc>
                    <a:extLst>
                      <a:ext uri="{0D108BD9-81ED-4DB2-BD59-A6C34878D82A}">
                        <a16:rowId xmlns:a16="http://schemas.microsoft.com/office/drawing/2014/main" val="10002"/>
                      </a:ext>
                    </a:extLst>
                  </a:tr>
                  <a:tr h="370840">
                    <a:tc>
                      <a:txBody>
                        <a:bodyPr/>
                        <a:lstStyle/>
                        <a:p>
                          <a:pPr algn="r">
                            <a:defRPr sz="1800"/>
                          </a:pPr>
                          <a:r>
                            <a:rPr sz="2000" dirty="0"/>
                            <a:t>​</a:t>
                          </a:r>
                          <a14:m>
                            <m:oMath xmlns:m="http://schemas.openxmlformats.org/officeDocument/2006/math">
                              <m:r>
                                <a:rPr sz="2000">
                                  <a:latin typeface="Cambria Math"/>
                                </a:rPr>
                                <m:t>−2</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=−14</m:t>
                              </m:r>
                            </m:oMath>
                          </a14:m>
                          <a:endParaRPr sz="2000" dirty="0"/>
                        </a:p>
                      </a:txBody>
                      <a:tcPr/>
                    </a:tc>
                    <a:tc rowSpan="2">
                      <a:txBody>
                        <a:bodyPr/>
                        <a:lstStyle/>
                        <a:p>
                          <a:pPr algn="l">
                            <a:defRPr sz="1100" b="1"/>
                          </a:pPr>
                          <a:r>
                            <a:rPr sz="2000" b="0" dirty="0"/>
                            <a:t>Combine like terms. The </a:t>
                          </a:r>
                          <a:r>
                            <a:rPr lang="en-US" sz="2000" b="0" i="1" dirty="0"/>
                            <a:t>x</a:t>
                          </a:r>
                          <a:r>
                            <a:rPr lang="en-US" sz="2000" b="0" i="1" baseline="0" dirty="0"/>
                            <a:t> </a:t>
                          </a:r>
                          <a:r>
                            <a:rPr sz="2000" b="0" dirty="0"/>
                            <a:t>variable disappears, indicating a coefficient of </a:t>
                          </a:r>
                          <a:r>
                            <a:rPr sz="2000" b="0" dirty="0">
                              <a:latin typeface="Cambria Math"/>
                            </a:rPr>
                            <a:t>0</a:t>
                          </a:r>
                          <a:r>
                            <a:rPr sz="2000" b="0" dirty="0"/>
                            <a:t>, but the coefficient on </a:t>
                          </a:r>
                          <a:r>
                            <a:rPr lang="en-US" sz="2000" b="0" i="1" dirty="0"/>
                            <a:t>y </a:t>
                          </a:r>
                          <a:r>
                            <a:rPr sz="2000" b="0" dirty="0"/>
                            <a:t>is nonzero, so the equation is still linear.</a:t>
                          </a:r>
                        </a:p>
                      </a:txBody>
                      <a:tcPr/>
                    </a:tc>
                    <a:extLst>
                      <a:ext uri="{0D108BD9-81ED-4DB2-BD59-A6C34878D82A}">
                        <a16:rowId xmlns:a16="http://schemas.microsoft.com/office/drawing/2014/main" val="10003"/>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000">
                                    <a:latin typeface="Cambria Math"/>
                                  </a:rPr>
                                  <m:t>𝑦</m:t>
                                </m:r>
                              </m:oMath>
                            </m:oMathPara>
                          </a14:m>
                          <a:endParaRPr sz="2000" dirty="0"/>
                        </a:p>
                      </a:txBody>
                      <a:tcPr/>
                    </a:tc>
                    <a:tc>
                      <a:txBody>
                        <a:bodyPr/>
                        <a:lstStyle/>
                        <a:p>
                          <a:pPr algn="l">
                            <a:defRPr sz="1800"/>
                          </a:pPr>
                          <a:r>
                            <a:rPr sz="2000" dirty="0"/>
                            <a:t>​</a:t>
                          </a:r>
                          <a14:m>
                            <m:oMath xmlns:m="http://schemas.openxmlformats.org/officeDocument/2006/math">
                              <m:r>
                                <a:rPr sz="2000">
                                  <a:latin typeface="Cambria Math"/>
                                </a:rPr>
                                <m:t>=7</m:t>
                              </m:r>
                            </m:oMath>
                          </a14:m>
                          <a:endParaRPr sz="2000" dirty="0"/>
                        </a:p>
                      </a:txBody>
                      <a:tcPr/>
                    </a:tc>
                    <a:tc vMerge="1">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p:cNvGraphicFramePr>
                <a:graphicFrameLocks/>
              </p:cNvGraphicFramePr>
              <p:nvPr>
                <p:extLst>
                  <p:ext uri="{D42A27DB-BD31-4B8C-83A1-F6EECF244321}">
                    <p14:modId xmlns:p14="http://schemas.microsoft.com/office/powerpoint/2010/main" val="3815452265"/>
                  </p:ext>
                </p:extLst>
              </p:nvPr>
            </p:nvGraphicFramePr>
            <p:xfrm>
              <a:off x="762000" y="1131884"/>
              <a:ext cx="8077200" cy="2499360"/>
            </p:xfrm>
            <a:graphic>
              <a:graphicData uri="http://schemas.openxmlformats.org/drawingml/2006/table">
                <a:tbl>
                  <a:tblPr firstRow="1" bandRow="1">
                    <a:tableStyleId>{2D5ABB26-0587-4C30-8999-92F81FD0307C}</a:tableStyleId>
                  </a:tblPr>
                  <a:tblGrid>
                    <a:gridCol w="2362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4724400">
                      <a:extLst>
                        <a:ext uri="{9D8B030D-6E8A-4147-A177-3AD203B41FA5}">
                          <a16:colId xmlns:a16="http://schemas.microsoft.com/office/drawing/2014/main" val="20002"/>
                        </a:ext>
                      </a:extLst>
                    </a:gridCol>
                  </a:tblGrid>
                  <a:tr h="396240">
                    <a:tc>
                      <a:txBody>
                        <a:bodyPr/>
                        <a:lstStyle/>
                        <a:p>
                          <a:endParaRPr lang="en-US"/>
                        </a:p>
                      </a:txBody>
                      <a:tcPr>
                        <a:blipFill>
                          <a:blip r:embed="rId2"/>
                          <a:stretch>
                            <a:fillRect t="-7692" r="-241495" b="-560000"/>
                          </a:stretch>
                        </a:blipFill>
                      </a:tcPr>
                    </a:tc>
                    <a:tc>
                      <a:txBody>
                        <a:bodyPr/>
                        <a:lstStyle/>
                        <a:p>
                          <a:endParaRPr lang="en-US"/>
                        </a:p>
                      </a:txBody>
                      <a:tcPr>
                        <a:blipFill>
                          <a:blip r:embed="rId2"/>
                          <a:stretch>
                            <a:fillRect l="-239506" t="-7692" r="-478395" b="-560000"/>
                          </a:stretch>
                        </a:blipFill>
                      </a:tcPr>
                    </a:tc>
                    <a:tc>
                      <a:txBody>
                        <a:bodyPr/>
                        <a:lstStyle/>
                        <a:p>
                          <a:pPr algn="l">
                            <a:defRPr b="1"/>
                          </a:pPr>
                          <a:r>
                            <a:rPr sz="2000" b="0" dirty="0"/>
                            <a:t> </a:t>
                          </a:r>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7692" r="-241495" b="-460000"/>
                          </a:stretch>
                        </a:blipFill>
                      </a:tcPr>
                    </a:tc>
                    <a:tc>
                      <a:txBody>
                        <a:bodyPr/>
                        <a:lstStyle/>
                        <a:p>
                          <a:endParaRPr lang="en-US"/>
                        </a:p>
                      </a:txBody>
                      <a:tcPr>
                        <a:blipFill>
                          <a:blip r:embed="rId2"/>
                          <a:stretch>
                            <a:fillRect l="-239506" t="-107692" r="-478395" b="-460000"/>
                          </a:stretch>
                        </a:blipFill>
                      </a:tcPr>
                    </a:tc>
                    <a:tc>
                      <a:txBody>
                        <a:bodyPr/>
                        <a:lstStyle/>
                        <a:p>
                          <a:pPr algn="l"/>
                          <a:r>
                            <a:rPr lang="en-US" sz="2000" b="0" i="0" u="none" strike="noStrike" kern="1200" baseline="0" dirty="0">
                              <a:solidFill>
                                <a:schemeClr val="tx1"/>
                              </a:solidFill>
                              <a:latin typeface="+mn-lt"/>
                              <a:ea typeface="+mn-ea"/>
                              <a:cs typeface="+mn-cs"/>
                            </a:rPr>
                            <a:t>Begin, again, with the distributive property.</a:t>
                          </a:r>
                          <a:endParaRPr sz="2000" b="0" dirty="0"/>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207692" r="-241495" b="-360000"/>
                          </a:stretch>
                        </a:blipFill>
                      </a:tcPr>
                    </a:tc>
                    <a:tc>
                      <a:txBody>
                        <a:bodyPr/>
                        <a:lstStyle/>
                        <a:p>
                          <a:endParaRPr lang="en-US"/>
                        </a:p>
                      </a:txBody>
                      <a:tcPr>
                        <a:blipFill>
                          <a:blip r:embed="rId2"/>
                          <a:stretch>
                            <a:fillRect l="-239506" t="-207692" r="-478395" b="-360000"/>
                          </a:stretch>
                        </a:blipFill>
                      </a:tcPr>
                    </a:tc>
                    <a:tc>
                      <a:txBody>
                        <a:bodyPr/>
                        <a:lstStyle/>
                        <a:p>
                          <a:pPr algn="l">
                            <a:defRPr b="1"/>
                          </a:pPr>
                          <a:r>
                            <a:rPr lang="en-US" sz="2000" b="0" i="0" u="none" strike="noStrike" kern="1200" baseline="0" dirty="0">
                              <a:solidFill>
                                <a:schemeClr val="tx1"/>
                              </a:solidFill>
                              <a:latin typeface="+mn-lt"/>
                              <a:ea typeface="+mn-ea"/>
                              <a:cs typeface="+mn-cs"/>
                            </a:rPr>
                            <a:t>Move the variables to one side.</a:t>
                          </a:r>
                          <a:endParaRPr sz="2000" b="0" dirty="0"/>
                        </a:p>
                      </a:txBody>
                      <a:tcPr/>
                    </a:tc>
                    <a:extLst>
                      <a:ext uri="{0D108BD9-81ED-4DB2-BD59-A6C34878D82A}">
                        <a16:rowId xmlns:a16="http://schemas.microsoft.com/office/drawing/2014/main" val="10002"/>
                      </a:ext>
                    </a:extLst>
                  </a:tr>
                  <a:tr h="396240">
                    <a:tc>
                      <a:txBody>
                        <a:bodyPr/>
                        <a:lstStyle/>
                        <a:p>
                          <a:endParaRPr lang="en-US"/>
                        </a:p>
                      </a:txBody>
                      <a:tcPr>
                        <a:blipFill>
                          <a:blip r:embed="rId2"/>
                          <a:stretch>
                            <a:fillRect t="-303030" r="-241495" b="-254545"/>
                          </a:stretch>
                        </a:blipFill>
                      </a:tcPr>
                    </a:tc>
                    <a:tc>
                      <a:txBody>
                        <a:bodyPr/>
                        <a:lstStyle/>
                        <a:p>
                          <a:endParaRPr lang="en-US"/>
                        </a:p>
                      </a:txBody>
                      <a:tcPr>
                        <a:blipFill>
                          <a:blip r:embed="rId2"/>
                          <a:stretch>
                            <a:fillRect l="-239506" t="-303030" r="-478395" b="-254545"/>
                          </a:stretch>
                        </a:blipFill>
                      </a:tcPr>
                    </a:tc>
                    <a:tc rowSpan="2">
                      <a:txBody>
                        <a:bodyPr/>
                        <a:lstStyle/>
                        <a:p>
                          <a:pPr algn="l">
                            <a:defRPr sz="1100" b="1"/>
                          </a:pPr>
                          <a:r>
                            <a:rPr sz="2000" b="0" dirty="0"/>
                            <a:t>Combine like terms. The </a:t>
                          </a:r>
                          <a:r>
                            <a:rPr lang="en-US" sz="2000" b="0" i="1" dirty="0"/>
                            <a:t>x</a:t>
                          </a:r>
                          <a:r>
                            <a:rPr lang="en-US" sz="2000" b="0" i="1" baseline="0" dirty="0"/>
                            <a:t> </a:t>
                          </a:r>
                          <a:r>
                            <a:rPr sz="2000" b="0" dirty="0"/>
                            <a:t>variable disappears, indicating a coefficient of </a:t>
                          </a:r>
                          <a:r>
                            <a:rPr sz="2000" b="0" dirty="0">
                              <a:latin typeface="Cambria Math"/>
                            </a:rPr>
                            <a:t>0</a:t>
                          </a:r>
                          <a:r>
                            <a:rPr sz="2000" b="0" dirty="0"/>
                            <a:t>, but the coefficient on </a:t>
                          </a:r>
                          <a:r>
                            <a:rPr lang="en-US" sz="2000" b="0" i="1" dirty="0"/>
                            <a:t>y </a:t>
                          </a:r>
                          <a:r>
                            <a:rPr sz="2000" b="0" dirty="0"/>
                            <a:t>is nonzero, so the equation is still linear.</a:t>
                          </a:r>
                        </a:p>
                      </a:txBody>
                      <a:tcPr/>
                    </a:tc>
                    <a:extLst>
                      <a:ext uri="{0D108BD9-81ED-4DB2-BD59-A6C34878D82A}">
                        <a16:rowId xmlns:a16="http://schemas.microsoft.com/office/drawing/2014/main" val="10003"/>
                      </a:ext>
                    </a:extLst>
                  </a:tr>
                  <a:tr h="914400">
                    <a:tc>
                      <a:txBody>
                        <a:bodyPr/>
                        <a:lstStyle/>
                        <a:p>
                          <a:endParaRPr lang="en-US"/>
                        </a:p>
                      </a:txBody>
                      <a:tcPr>
                        <a:blipFill>
                          <a:blip r:embed="rId2"/>
                          <a:stretch>
                            <a:fillRect t="-177333" r="-241495" b="-12000"/>
                          </a:stretch>
                        </a:blipFill>
                      </a:tcPr>
                    </a:tc>
                    <a:tc>
                      <a:txBody>
                        <a:bodyPr/>
                        <a:lstStyle/>
                        <a:p>
                          <a:endParaRPr lang="en-US"/>
                        </a:p>
                      </a:txBody>
                      <a:tcPr>
                        <a:blipFill>
                          <a:blip r:embed="rId2"/>
                          <a:stretch>
                            <a:fillRect l="-239506" t="-177333" r="-478395" b="-12000"/>
                          </a:stretch>
                        </a:blipFill>
                      </a:tcPr>
                    </a:tc>
                    <a:tc vMerge="1">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a:t>
            </a:r>
            <a:r>
              <a:rPr lang="en-US" sz="3000" dirty="0"/>
              <a:t>6</a:t>
            </a:r>
            <a:r>
              <a:rPr sz="3000" dirty="0"/>
              <a:t>: Slope-Intercept Form of a Line</a:t>
            </a:r>
            <a:r>
              <a:rPr lang="en-US" sz="3000" dirty="0"/>
              <a:t>—Slide 1</a:t>
            </a:r>
            <a:endParaRPr sz="3000" dirty="0"/>
          </a:p>
        </p:txBody>
      </p:sp>
      <p:sp>
        <p:nvSpPr>
          <p:cNvPr id="3" name="Text Placeholder 2"/>
          <p:cNvSpPr>
            <a:spLocks noGrp="1"/>
          </p:cNvSpPr>
          <p:nvPr>
            <p:ph type="body" sz="quarter" idx="10"/>
          </p:nvPr>
        </p:nvSpPr>
        <p:spPr/>
        <p:txBody>
          <a:bodyPr>
            <a:normAutofit/>
          </a:bodyPr>
          <a:lstStyle/>
          <a:p>
            <a:pPr>
              <a:defRPr sz="2800"/>
            </a:pPr>
            <a:r>
              <a:rPr sz="2800" dirty="0"/>
              <a:t>Use the slope-intercept form of the line to graph the equation</a:t>
            </a:r>
            <a:r>
              <a:rPr lang="en-US" sz="2800" dirty="0"/>
              <a:t> 4</a:t>
            </a:r>
            <a:r>
              <a:rPr lang="en-US" sz="2800" i="1" dirty="0"/>
              <a:t>x </a:t>
            </a:r>
            <a:r>
              <a:rPr lang="en-US" sz="2800" dirty="0"/>
              <a:t>– 3</a:t>
            </a:r>
            <a:r>
              <a:rPr lang="en-US" sz="2800" i="1" dirty="0"/>
              <a:t>y</a:t>
            </a:r>
            <a:r>
              <a:rPr lang="en-US" sz="2800" dirty="0"/>
              <a:t> = 6.</a:t>
            </a:r>
            <a:endParaRPr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a:t>
            </a:r>
            <a:r>
              <a:rPr lang="en-US" sz="3000" dirty="0"/>
              <a:t>6</a:t>
            </a:r>
            <a:r>
              <a:rPr sz="3000" dirty="0"/>
              <a:t>: Slope-Intercept Form of a Line</a:t>
            </a:r>
            <a:r>
              <a:rPr lang="en-US" sz="3000" dirty="0"/>
              <a:t>—Slide 2</a:t>
            </a:r>
            <a:endParaRPr sz="30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Solving the equation for </a:t>
                </a:r>
                <a14:m>
                  <m:oMath xmlns:m="http://schemas.openxmlformats.org/officeDocument/2006/math">
                    <m:r>
                      <a:rPr>
                        <a:latin typeface="Cambria Math" panose="02040503050406030204" pitchFamily="18" charset="0"/>
                      </a:rPr>
                      <m:t>𝑦</m:t>
                    </m:r>
                  </m:oMath>
                </a14:m>
                <a:r>
                  <a:rPr sz="2800" dirty="0"/>
                  <a:t> puts it in slope-intercept form.</a:t>
                </a:r>
                <a:r>
                  <a:rPr lang="en-US" dirty="0"/>
                  <a:t> </a:t>
                </a:r>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lang="en-US" dirty="0"/>
                  <a:t>Once we have done this, we know that the line has a slope of  </a:t>
                </a: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4</m:t>
                        </m:r>
                      </m:num>
                      <m:den>
                        <m:r>
                          <a:rPr lang="ar-AE">
                            <a:latin typeface="Cambria Math" panose="02040503050406030204" pitchFamily="18" charset="0"/>
                          </a:rPr>
                          <m:t>3</m:t>
                        </m:r>
                      </m:den>
                    </m:f>
                  </m:oMath>
                </a14:m>
                <a:r>
                  <a:rPr lang="ar-AE" dirty="0"/>
                  <a:t> </a:t>
                </a:r>
                <a:r>
                  <a:rPr lang="en-US" dirty="0"/>
                  <a:t>and crosses the </a:t>
                </a:r>
                <a:r>
                  <a:rPr lang="en-US" i="1" dirty="0"/>
                  <a:t>y</a:t>
                </a:r>
                <a:r>
                  <a:rPr lang="en-US" dirty="0"/>
                  <a:t>-axis at −2.</a:t>
                </a:r>
              </a:p>
              <a:p>
                <a:pPr>
                  <a:defRPr sz="2800"/>
                </a:pPr>
                <a:endParaRPr sz="2800" dirty="0"/>
              </a:p>
              <a:p>
                <a:pPr algn="ctr"/>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b="-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4</m:t>
                              </m:r>
                              <m:r>
                                <a:rPr sz="2800">
                                  <a:latin typeface="Cambria Math"/>
                                </a:rPr>
                                <m:t>𝑥</m:t>
                              </m:r>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3</m:t>
                              </m:r>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4</m:t>
                              </m:r>
                              <m:r>
                                <a:rPr sz="2800">
                                  <a:latin typeface="Cambria Math"/>
                                </a:rPr>
                                <m:t>𝑥</m:t>
                              </m:r>
                              <m:r>
                                <a:rPr sz="2800">
                                  <a:latin typeface="Cambria Math"/>
                                </a:rPr>
                                <m:t>+</m:t>
                              </m:r>
                              <m:r>
                                <a:rPr sz="2800">
                                  <a:latin typeface="Cambria Math"/>
                                </a:rPr>
                                <m:t>6</m:t>
                              </m:r>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r>
                                <a:rPr sz="2800">
                                  <a:latin typeface="Cambria Math"/>
                                </a:rPr>
                                <m:t>𝑦</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f>
                                <m:fPr>
                                  <m:ctrlPr>
                                    <a:rPr sz="2800" i="1">
                                      <a:latin typeface="Cambria Math" panose="02040503050406030204" pitchFamily="18" charset="0"/>
                                    </a:rPr>
                                  </m:ctrlPr>
                                </m:fPr>
                                <m:num>
                                  <m:r>
                                    <a:rPr sz="2800">
                                      <a:latin typeface="Cambria Math"/>
                                    </a:rPr>
                                    <m:t>4</m:t>
                                  </m:r>
                                </m:num>
                                <m:den>
                                  <m:r>
                                    <a:rPr sz="2800">
                                      <a:latin typeface="Cambria Math"/>
                                    </a:rPr>
                                    <m:t>3</m:t>
                                  </m:r>
                                </m:den>
                              </m:f>
                              <m:r>
                                <a:rPr sz="2800">
                                  <a:latin typeface="Cambria Math"/>
                                </a:rPr>
                                <m:t>𝑥</m:t>
                              </m:r>
                              <m:r>
                                <a:rPr sz="2800">
                                  <a:latin typeface="Cambria Math"/>
                                </a:rPr>
                                <m:t>−</m:t>
                              </m:r>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6" name="Table 5">
                <a:extLst>
                  <a:ext uri="{FF2B5EF4-FFF2-40B4-BE49-F238E27FC236}">
                    <a16:creationId xmlns:a16="http://schemas.microsoft.com/office/drawing/2014/main" id="{6B5853E1-2567-4992-A872-01A4D39F41F4}"/>
                  </a:ext>
                </a:extLst>
              </p:cNvPr>
              <p:cNvGraphicFramePr>
                <a:graphicFrameLocks noGrp="1"/>
              </p:cNvGraphicFramePr>
              <p:nvPr>
                <p:extLst>
                  <p:ext uri="{D42A27DB-BD31-4B8C-83A1-F6EECF244321}">
                    <p14:modId xmlns:p14="http://schemas.microsoft.com/office/powerpoint/2010/main" val="1394088982"/>
                  </p:ext>
                </p:extLst>
              </p:nvPr>
            </p:nvGraphicFramePr>
            <p:xfrm>
              <a:off x="2286000" y="2057400"/>
              <a:ext cx="3657600" cy="1896110"/>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1000" r="-100000" b="-228000"/>
                          </a:stretch>
                        </a:blipFill>
                      </a:tcPr>
                    </a:tc>
                    <a:tc>
                      <a:txBody>
                        <a:bodyPr/>
                        <a:lstStyle/>
                        <a:p>
                          <a:endParaRPr lang="en-US"/>
                        </a:p>
                      </a:txBody>
                      <a:tcPr marL="36576" marR="36576" marT="36576" marB="36576" anchor="ctr">
                        <a:blipFill>
                          <a:blip r:embed="rId3"/>
                          <a:stretch>
                            <a:fillRect l="-100000" t="-1000" b="-228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0000" r="-100000" b="-125743"/>
                          </a:stretch>
                        </a:blipFill>
                      </a:tcPr>
                    </a:tc>
                    <a:tc>
                      <a:txBody>
                        <a:bodyPr/>
                        <a:lstStyle/>
                        <a:p>
                          <a:endParaRPr lang="en-US"/>
                        </a:p>
                      </a:txBody>
                      <a:tcPr marL="36576" marR="36576" marT="36576" marB="36576" anchor="ctr">
                        <a:blipFill>
                          <a:blip r:embed="rId3"/>
                          <a:stretch>
                            <a:fillRect l="-100000" t="-100000" b="-125743"/>
                          </a:stretch>
                        </a:blipFill>
                      </a:tcPr>
                    </a:tc>
                    <a:extLst>
                      <a:ext uri="{0D108BD9-81ED-4DB2-BD59-A6C34878D82A}">
                        <a16:rowId xmlns:a16="http://schemas.microsoft.com/office/drawing/2014/main" val="10001"/>
                      </a:ext>
                    </a:extLst>
                  </a:tr>
                  <a:tr h="676910">
                    <a:tc>
                      <a:txBody>
                        <a:bodyPr/>
                        <a:lstStyle/>
                        <a:p>
                          <a:endParaRPr lang="en-US"/>
                        </a:p>
                      </a:txBody>
                      <a:tcPr marL="36576" marR="36576" marT="36576" marB="36576" anchor="ctr">
                        <a:blipFill>
                          <a:blip r:embed="rId3"/>
                          <a:stretch>
                            <a:fillRect t="-181982" r="-100000" b="-14414"/>
                          </a:stretch>
                        </a:blipFill>
                      </a:tcPr>
                    </a:tc>
                    <a:tc>
                      <a:txBody>
                        <a:bodyPr/>
                        <a:lstStyle/>
                        <a:p>
                          <a:endParaRPr lang="en-US"/>
                        </a:p>
                      </a:txBody>
                      <a:tcPr marL="36576" marR="36576" marT="36576" marB="36576" anchor="ctr">
                        <a:blipFill>
                          <a:blip r:embed="rId3"/>
                          <a:stretch>
                            <a:fillRect l="-100000" t="-181982" b="-144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620B-936F-475B-AC21-45C8CE1E1192}"/>
              </a:ext>
            </a:extLst>
          </p:cNvPr>
          <p:cNvSpPr>
            <a:spLocks noGrp="1"/>
          </p:cNvSpPr>
          <p:nvPr>
            <p:ph type="title"/>
          </p:nvPr>
        </p:nvSpPr>
        <p:spPr/>
        <p:txBody>
          <a:bodyPr>
            <a:normAutofit/>
          </a:bodyPr>
          <a:lstStyle/>
          <a:p>
            <a:r>
              <a:rPr lang="en-US" sz="3000" dirty="0"/>
              <a:t>Example 6: Slope-Intercept Form of a Line—Slide 3</a:t>
            </a:r>
          </a:p>
        </p:txBody>
      </p:sp>
      <p:sp>
        <p:nvSpPr>
          <p:cNvPr id="3" name="Text Placeholder 2">
            <a:extLst>
              <a:ext uri="{FF2B5EF4-FFF2-40B4-BE49-F238E27FC236}">
                <a16:creationId xmlns:a16="http://schemas.microsoft.com/office/drawing/2014/main" id="{9BDB4664-0478-450B-AD48-7A93B9159AE1}"/>
              </a:ext>
            </a:extLst>
          </p:cNvPr>
          <p:cNvSpPr>
            <a:spLocks noGrp="1"/>
          </p:cNvSpPr>
          <p:nvPr>
            <p:ph type="body" sz="quarter" idx="10"/>
          </p:nvPr>
        </p:nvSpPr>
        <p:spPr/>
        <p:txBody>
          <a:bodyPr/>
          <a:lstStyle/>
          <a:p>
            <a:pPr>
              <a:defRPr sz="2800"/>
            </a:pPr>
            <a:r>
              <a:rPr lang="en-US" sz="2800" dirty="0"/>
              <a:t>Immediately, we can plot the </a:t>
            </a:r>
            <a:r>
              <a:rPr lang="en-US" sz="2800" i="1" dirty="0"/>
              <a:t>y</a:t>
            </a:r>
            <a:r>
              <a:rPr lang="en-US" sz="2800" dirty="0"/>
              <a:t>-intercept.</a:t>
            </a:r>
          </a:p>
          <a:p>
            <a:pPr>
              <a:defRPr sz="2800"/>
            </a:pPr>
            <a:endParaRPr lang="en-US" sz="2800" dirty="0"/>
          </a:p>
          <a:p>
            <a:pPr>
              <a:defRPr sz="2800"/>
            </a:pPr>
            <a:r>
              <a:rPr lang="en-US" sz="2800" dirty="0"/>
              <a:t>A second point can now be found by using the fact that slope is "rise over run." This means a second point must lie </a:t>
            </a:r>
            <a:r>
              <a:rPr lang="en-US" sz="2800" dirty="0">
                <a:latin typeface="Cambria Math"/>
              </a:rPr>
              <a:t>4</a:t>
            </a:r>
            <a:r>
              <a:rPr lang="en-US" sz="2800" dirty="0"/>
              <a:t> units up and </a:t>
            </a:r>
            <a:r>
              <a:rPr lang="en-US" sz="2800" dirty="0">
                <a:latin typeface="Cambria Math"/>
              </a:rPr>
              <a:t>3</a:t>
            </a:r>
            <a:r>
              <a:rPr lang="en-US" sz="2800" dirty="0"/>
              <a:t> units to the right, i.e. at (3, 2).</a:t>
            </a:r>
          </a:p>
          <a:p>
            <a:pPr>
              <a:defRPr sz="2800"/>
            </a:pPr>
            <a:endParaRPr lang="en-US" dirty="0"/>
          </a:p>
          <a:p>
            <a:pPr>
              <a:defRPr sz="2800"/>
            </a:pPr>
            <a:r>
              <a:rPr lang="en-US" sz="2800" dirty="0"/>
              <a:t>Alternatively, we could locate a second point by moving down </a:t>
            </a:r>
            <a:r>
              <a:rPr lang="en-US" sz="2800" dirty="0">
                <a:latin typeface="Cambria Math"/>
              </a:rPr>
              <a:t>4</a:t>
            </a:r>
            <a:r>
              <a:rPr lang="en-US" sz="2800" dirty="0"/>
              <a:t> units and moving to the left </a:t>
            </a:r>
            <a:r>
              <a:rPr lang="en-US" sz="2800" dirty="0">
                <a:latin typeface="Cambria Math"/>
              </a:rPr>
              <a:t>3</a:t>
            </a:r>
            <a:r>
              <a:rPr lang="en-US" sz="2800" dirty="0"/>
              <a:t> units.</a:t>
            </a:r>
          </a:p>
          <a:p>
            <a:pPr>
              <a:defRPr sz="2800"/>
            </a:pPr>
            <a:endParaRPr lang="en-US" sz="2800" dirty="0"/>
          </a:p>
          <a:p>
            <a:endParaRPr lang="en-US" dirty="0"/>
          </a:p>
        </p:txBody>
      </p:sp>
    </p:spTree>
    <p:extLst>
      <p:ext uri="{BB962C8B-B14F-4D97-AF65-F5344CB8AC3E}">
        <p14:creationId xmlns:p14="http://schemas.microsoft.com/office/powerpoint/2010/main" val="2339121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a:t>
            </a:r>
            <a:r>
              <a:rPr lang="en-US" sz="3000" dirty="0"/>
              <a:t>6</a:t>
            </a:r>
            <a:r>
              <a:rPr sz="3000" dirty="0"/>
              <a:t>: Slope-Intercept Form of a Line</a:t>
            </a:r>
            <a:r>
              <a:rPr lang="en-US" sz="3000" dirty="0"/>
              <a:t>—Slide 4</a:t>
            </a:r>
            <a:endParaRPr sz="3000" dirty="0"/>
          </a:p>
        </p:txBody>
      </p:sp>
      <p:pic>
        <p:nvPicPr>
          <p:cNvPr id="5" name="Content Placeholder 4">
            <a:extLst>
              <a:ext uri="{FF2B5EF4-FFF2-40B4-BE49-F238E27FC236}">
                <a16:creationId xmlns:a16="http://schemas.microsoft.com/office/drawing/2014/main" id="{EF128C71-6D2A-4681-9DEE-8F451C847DB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329907" cy="4329907"/>
          </a:xfrm>
        </p:spPr>
      </p:pic>
      <p:sp>
        <p:nvSpPr>
          <p:cNvPr id="3" name="TextBox 2">
            <a:extLst>
              <a:ext uri="{FF2B5EF4-FFF2-40B4-BE49-F238E27FC236}">
                <a16:creationId xmlns:a16="http://schemas.microsoft.com/office/drawing/2014/main" id="{EE53C32C-4B1E-B8AE-8DDA-EF1D731490C4}"/>
              </a:ext>
            </a:extLst>
          </p:cNvPr>
          <p:cNvSpPr txBox="1"/>
          <p:nvPr/>
        </p:nvSpPr>
        <p:spPr>
          <a:xfrm>
            <a:off x="3581400" y="5513715"/>
            <a:ext cx="1828800" cy="523220"/>
          </a:xfrm>
          <a:prstGeom prst="rect">
            <a:avLst/>
          </a:prstGeom>
          <a:noFill/>
        </p:spPr>
        <p:txBody>
          <a:bodyPr wrap="square">
            <a:spAutoFit/>
          </a:bodyPr>
          <a:lstStyle/>
          <a:p>
            <a:r>
              <a:rPr lang="en-IN" sz="2800" dirty="0"/>
              <a:t>Figure 12</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sz="3000" dirty="0"/>
              <a:t>Example </a:t>
            </a:r>
            <a:r>
              <a:rPr lang="en-US" sz="3000" dirty="0"/>
              <a:t>7</a:t>
            </a:r>
            <a:r>
              <a:rPr sz="3000" dirty="0"/>
              <a:t>: Slope-Intercept Form of a Line</a:t>
            </a:r>
            <a:r>
              <a:rPr lang="en-US" sz="3000" dirty="0"/>
              <a:t>—Slide 1</a:t>
            </a:r>
            <a:endParaRPr sz="30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Find the equation of the line that passes through the point </a:t>
                </a:r>
                <a:r>
                  <a:rPr lang="en-US" sz="2800" dirty="0"/>
                  <a:t>(0, 3) </a:t>
                </a:r>
                <a:r>
                  <a:rPr sz="2800" dirty="0"/>
                  <a:t>and has a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 Then graph the line.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2</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pPr>
              <a:defRPr sz="2800"/>
            </a:pPr>
            <a:r>
              <a:rPr sz="2800" dirty="0"/>
              <a:t>If a line is already in slope-intercept form, it's usually easiest to graph the line by plotting the </a:t>
            </a:r>
            <a:r>
              <a:rPr lang="en-US" sz="2800" i="1" dirty="0"/>
              <a:t>y</a:t>
            </a:r>
            <a:r>
              <a:rPr sz="2800" dirty="0"/>
              <a:t>-intercept and then using the slope to find a second point.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a:t>
            </a:r>
            <a:r>
              <a:rPr lang="en-US" sz="3000" dirty="0"/>
              <a:t>7</a:t>
            </a:r>
            <a:r>
              <a:rPr sz="3000" dirty="0"/>
              <a:t>: Slope-Intercept Form of a Line</a:t>
            </a:r>
            <a:r>
              <a:rPr lang="en-US" sz="3000" dirty="0"/>
              <a:t>—Slide 2</a:t>
            </a:r>
            <a:endParaRPr sz="3000"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First, we write the equation of this line in slope-intercept form. We are given the </a:t>
                </a:r>
                <a:r>
                  <a:rPr lang="en-US" sz="2800" i="1" dirty="0"/>
                  <a:t>y</a:t>
                </a:r>
                <a:r>
                  <a:rPr sz="2800" dirty="0"/>
                  <a:t>-intercept of </a:t>
                </a:r>
                <a:r>
                  <a:rPr lang="en-US" sz="2800" dirty="0"/>
                  <a:t>(0, 3) </a:t>
                </a:r>
                <a:r>
                  <a:rPr sz="2800" dirty="0"/>
                  <a:t>and the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endParaRPr lang="en-US" sz="2800" dirty="0"/>
              </a:p>
              <a:p>
                <a:pPr>
                  <a:defRPr sz="2800"/>
                </a:pPr>
                <a:r>
                  <a:rPr sz="2800" dirty="0"/>
                  <a:t>We can immediately write down the equation since the only information we need is the </a:t>
                </a:r>
                <a14:m>
                  <m:oMath xmlns:m="http://schemas.openxmlformats.org/officeDocument/2006/math">
                    <m:r>
                      <a:rPr>
                        <a:latin typeface="Cambria Math" panose="02040503050406030204" pitchFamily="18" charset="0"/>
                      </a:rPr>
                      <m:t>𝑦</m:t>
                    </m:r>
                  </m:oMath>
                </a14:m>
                <a:r>
                  <a:rPr sz="2800" dirty="0"/>
                  <a:t>-intercept and the slope.</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𝑚𝑥</m:t>
                      </m:r>
                      <m:r>
                        <a:rPr>
                          <a:latin typeface="Cambria Math" panose="02040503050406030204" pitchFamily="18" charset="0"/>
                        </a:rPr>
                        <m:t>+</m:t>
                      </m:r>
                      <m:r>
                        <a:rPr>
                          <a:latin typeface="Cambria Math" panose="02040503050406030204" pitchFamily="18" charset="0"/>
                        </a:rPr>
                        <m:t>𝑏</m:t>
                      </m:r>
                    </m:oMath>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m:oMathPara>
                </a14:m>
                <a:endParaRPr sz="2800" dirty="0"/>
              </a:p>
              <a:p>
                <a:pPr>
                  <a:defRPr sz="2800"/>
                </a:pPr>
                <a:r>
                  <a:rPr sz="2800" dirty="0"/>
                  <a:t>We first plot the </a:t>
                </a:r>
                <a:r>
                  <a:rPr lang="en-US" sz="2800" i="1" dirty="0"/>
                  <a:t>y</a:t>
                </a:r>
                <a:r>
                  <a:rPr sz="2800" dirty="0"/>
                  <a:t>-intercept, then move down </a:t>
                </a:r>
                <a:r>
                  <a:rPr sz="2800" dirty="0">
                    <a:latin typeface="Cambria Math"/>
                  </a:rPr>
                  <a:t>3</a:t>
                </a:r>
                <a:r>
                  <a:rPr sz="2800" dirty="0"/>
                  <a:t> units and to the right </a:t>
                </a:r>
                <a:r>
                  <a:rPr sz="2800" dirty="0">
                    <a:latin typeface="Cambria Math"/>
                  </a:rPr>
                  <a:t>5</a:t>
                </a:r>
                <a:r>
                  <a:rPr sz="2800" dirty="0"/>
                  <a:t> units to find a second point.</a:t>
                </a:r>
              </a:p>
              <a:p>
                <a:pPr>
                  <a:defRPr sz="2800"/>
                </a:pPr>
                <a:r>
                  <a:rPr sz="2800" dirty="0"/>
                  <a:t>Or, we could have plotted a second point by moving up </a:t>
                </a:r>
                <a:r>
                  <a:rPr sz="2800" dirty="0">
                    <a:latin typeface="Cambria Math"/>
                  </a:rPr>
                  <a:t>3</a:t>
                </a:r>
                <a:r>
                  <a:rPr sz="2800" dirty="0"/>
                  <a:t> units and to the left </a:t>
                </a:r>
                <a:r>
                  <a:rPr sz="2800" dirty="0">
                    <a:latin typeface="Cambria Math"/>
                  </a:rPr>
                  <a:t>5</a:t>
                </a:r>
                <a:r>
                  <a:rPr sz="2800" dirty="0"/>
                  <a:t> units. Both methods make use of the fact that the slope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519"/>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3000" dirty="0"/>
              <a:t>Example </a:t>
            </a:r>
            <a:r>
              <a:rPr lang="en-US" sz="3000" dirty="0"/>
              <a:t>7</a:t>
            </a:r>
            <a:r>
              <a:rPr sz="3000" dirty="0"/>
              <a:t>: Slope-Intercept Form of a Line</a:t>
            </a:r>
            <a:r>
              <a:rPr lang="en-US" sz="3000" dirty="0"/>
              <a:t>—Slide 3</a:t>
            </a:r>
            <a:endParaRPr sz="3000" dirty="0"/>
          </a:p>
        </p:txBody>
      </p:sp>
      <p:pic>
        <p:nvPicPr>
          <p:cNvPr id="5" name="Content Placeholder 4">
            <a:extLst>
              <a:ext uri="{FF2B5EF4-FFF2-40B4-BE49-F238E27FC236}">
                <a16:creationId xmlns:a16="http://schemas.microsoft.com/office/drawing/2014/main" id="{F93A4B2A-AD4B-4165-9004-2C468DCA87B3}"/>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47093" y="1082675"/>
            <a:ext cx="4406107" cy="4406107"/>
          </a:xfrm>
        </p:spPr>
      </p:pic>
      <p:sp>
        <p:nvSpPr>
          <p:cNvPr id="9" name="TextBox 8">
            <a:extLst>
              <a:ext uri="{FF2B5EF4-FFF2-40B4-BE49-F238E27FC236}">
                <a16:creationId xmlns:a16="http://schemas.microsoft.com/office/drawing/2014/main" id="{F5C9B67D-4BE8-193E-8B0B-7B8C52957AE0}"/>
              </a:ext>
            </a:extLst>
          </p:cNvPr>
          <p:cNvSpPr txBox="1"/>
          <p:nvPr/>
        </p:nvSpPr>
        <p:spPr>
          <a:xfrm>
            <a:off x="3581400" y="5542170"/>
            <a:ext cx="1828800" cy="523220"/>
          </a:xfrm>
          <a:prstGeom prst="rect">
            <a:avLst/>
          </a:prstGeom>
          <a:noFill/>
        </p:spPr>
        <p:txBody>
          <a:bodyPr wrap="square">
            <a:spAutoFit/>
          </a:bodyPr>
          <a:lstStyle/>
          <a:p>
            <a:r>
              <a:rPr lang="en-IN" sz="2800" dirty="0"/>
              <a:t>Figure 13</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Point-Slope Form of a Line</a:t>
            </a:r>
          </a:p>
        </p:txBody>
      </p:sp>
      <p:sp>
        <p:nvSpPr>
          <p:cNvPr id="3" name="Text Placeholder 2"/>
          <p:cNvSpPr>
            <a:spLocks noGrp="1"/>
          </p:cNvSpPr>
          <p:nvPr>
            <p:ph type="body" sz="quarter" idx="10"/>
          </p:nvPr>
        </p:nvSpPr>
        <p:spPr/>
        <p:txBody>
          <a:bodyPr>
            <a:normAutofit/>
          </a:bodyPr>
          <a:lstStyle/>
          <a:p>
            <a:pPr>
              <a:defRPr sz="2800"/>
            </a:pPr>
            <a:r>
              <a:rPr lang="en-US" sz="2800" dirty="0"/>
              <a:t>The </a:t>
            </a:r>
            <a:r>
              <a:rPr lang="en-US" sz="2800" b="1" dirty="0"/>
              <a:t>point-slope form</a:t>
            </a:r>
            <a:r>
              <a:rPr lang="en-US" sz="2800" dirty="0"/>
              <a:t> of the equation for the line passing through the point (</a:t>
            </a:r>
            <a:r>
              <a:rPr lang="en-US" i="1" dirty="0"/>
              <a:t>x</a:t>
            </a:r>
            <a:r>
              <a:rPr lang="en-US" sz="1050" dirty="0"/>
              <a:t> </a:t>
            </a:r>
            <a:r>
              <a:rPr lang="en-US" baseline="-25000" dirty="0"/>
              <a:t>1</a:t>
            </a:r>
            <a:r>
              <a:rPr lang="en-US" sz="2800" dirty="0"/>
              <a:t>, </a:t>
            </a:r>
            <a:r>
              <a:rPr lang="en-US" i="1" dirty="0"/>
              <a:t>y</a:t>
            </a:r>
            <a:r>
              <a:rPr lang="en-US" sz="1050" dirty="0"/>
              <a:t> </a:t>
            </a:r>
            <a:r>
              <a:rPr lang="en-US" baseline="-25000" dirty="0"/>
              <a:t>1</a:t>
            </a:r>
            <a:r>
              <a:rPr lang="en-US" sz="2800" dirty="0"/>
              <a:t>) with slope </a:t>
            </a:r>
            <a:r>
              <a:rPr lang="en-US" i="1" dirty="0"/>
              <a:t>m</a:t>
            </a:r>
            <a:r>
              <a:rPr lang="en-US" sz="2800" dirty="0"/>
              <a:t> is</a:t>
            </a:r>
          </a:p>
          <a:p>
            <a:pPr>
              <a:defRPr sz="2800"/>
            </a:pPr>
            <a:endParaRPr lang="ar-AE" sz="1400" dirty="0"/>
          </a:p>
          <a:p>
            <a:pPr algn="ctr">
              <a:defRPr sz="2800"/>
            </a:pPr>
            <a:r>
              <a:rPr lang="en-US" i="1" dirty="0"/>
              <a:t>y</a:t>
            </a:r>
            <a:r>
              <a:rPr lang="en-US" dirty="0"/>
              <a:t> − </a:t>
            </a:r>
            <a:r>
              <a:rPr lang="en-US" i="1" dirty="0"/>
              <a:t>y</a:t>
            </a:r>
            <a:r>
              <a:rPr lang="en-US" sz="1050" dirty="0"/>
              <a:t> </a:t>
            </a:r>
            <a:r>
              <a:rPr lang="en-US" baseline="-25000" dirty="0"/>
              <a:t>1</a:t>
            </a:r>
            <a:r>
              <a:rPr lang="en-US" dirty="0"/>
              <a:t> = </a:t>
            </a:r>
            <a:r>
              <a:rPr lang="en-US" i="1" dirty="0"/>
              <a:t>m</a:t>
            </a:r>
            <a:r>
              <a:rPr lang="en-US" dirty="0"/>
              <a:t>(</a:t>
            </a:r>
            <a:r>
              <a:rPr lang="en-US" i="1" dirty="0"/>
              <a:t>x</a:t>
            </a:r>
            <a:r>
              <a:rPr lang="en-US" dirty="0"/>
              <a:t> − </a:t>
            </a:r>
            <a:r>
              <a:rPr lang="en-US" i="1" dirty="0"/>
              <a:t>x</a:t>
            </a:r>
            <a:r>
              <a:rPr lang="en-US" sz="1050" dirty="0"/>
              <a:t> </a:t>
            </a:r>
            <a:r>
              <a:rPr lang="en-US" baseline="-25000" dirty="0"/>
              <a:t>1</a:t>
            </a:r>
            <a:r>
              <a:rPr lang="en-US" dirty="0"/>
              <a:t>).</a:t>
            </a:r>
          </a:p>
          <a:p>
            <a:pPr algn="ctr">
              <a:defRPr sz="2800"/>
            </a:pPr>
            <a:endParaRPr lang="ar-AE" sz="1400" dirty="0"/>
          </a:p>
          <a:p>
            <a:pPr>
              <a:defRPr sz="2800"/>
            </a:pPr>
            <a:r>
              <a:rPr lang="en-US" sz="2800" dirty="0"/>
              <a:t>Note that </a:t>
            </a:r>
            <a:r>
              <a:rPr lang="en-US" i="1" dirty="0"/>
              <a:t>m</a:t>
            </a:r>
            <a:r>
              <a:rPr lang="en-US" sz="2800" dirty="0"/>
              <a:t>, </a:t>
            </a:r>
            <a:r>
              <a:rPr lang="en-US" i="1" dirty="0"/>
              <a:t>x</a:t>
            </a:r>
            <a:r>
              <a:rPr lang="en-US" sz="1050" dirty="0"/>
              <a:t> </a:t>
            </a:r>
            <a:r>
              <a:rPr lang="en-US" baseline="-25000" dirty="0"/>
              <a:t>1 </a:t>
            </a:r>
            <a:r>
              <a:rPr lang="en-US" dirty="0"/>
              <a:t>, </a:t>
            </a:r>
            <a:r>
              <a:rPr lang="en-US" sz="2800" dirty="0"/>
              <a:t>and </a:t>
            </a:r>
            <a:r>
              <a:rPr lang="en-US" i="1" dirty="0"/>
              <a:t>y</a:t>
            </a:r>
            <a:r>
              <a:rPr lang="en-US" sz="1050" dirty="0"/>
              <a:t> </a:t>
            </a:r>
            <a:r>
              <a:rPr lang="en-US" baseline="-25000" dirty="0"/>
              <a:t>1</a:t>
            </a:r>
            <a:r>
              <a:rPr lang="ar-AE" sz="2800" dirty="0"/>
              <a:t> </a:t>
            </a:r>
            <a:r>
              <a:rPr lang="en-US" sz="2800" dirty="0"/>
              <a:t>are all constants, while </a:t>
            </a:r>
            <a:r>
              <a:rPr lang="en-US" sz="2800" i="1" dirty="0"/>
              <a:t>x </a:t>
            </a:r>
            <a:r>
              <a:rPr lang="en-US" sz="2800" dirty="0"/>
              <a:t>and </a:t>
            </a:r>
            <a:r>
              <a:rPr lang="en-US" sz="2800" i="1" dirty="0"/>
              <a:t>y </a:t>
            </a:r>
            <a:r>
              <a:rPr lang="en-US" sz="2800" dirty="0"/>
              <a:t>are variables. Note also that since </a:t>
            </a:r>
            <a:r>
              <a:rPr lang="en-US" dirty="0"/>
              <a:t>a </a:t>
            </a:r>
            <a:r>
              <a:rPr lang="en-US" sz="2800" dirty="0"/>
              <a:t>line, by definition, has slope </a:t>
            </a:r>
            <a:r>
              <a:rPr lang="en-US" i="1" dirty="0"/>
              <a:t>m</a:t>
            </a:r>
            <a:r>
              <a:rPr lang="en-US" sz="2800" dirty="0"/>
              <a:t>, vertical lines cannot be described in this form.</a:t>
            </a:r>
          </a:p>
          <a:p>
            <a:endParaRPr sz="28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8</a:t>
            </a:r>
            <a:r>
              <a:rPr dirty="0"/>
              <a:t>: Using the Point-Slope Form of a Line</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equation, in slope-intercept form, of the line that passes through the point </a:t>
            </a:r>
            <a:r>
              <a:rPr lang="en-US" sz="2800" dirty="0"/>
              <a:t>(−2, 5)</a:t>
            </a:r>
            <a:r>
              <a:rPr sz="2800" dirty="0"/>
              <a:t> with slope </a:t>
            </a:r>
            <a:r>
              <a:rPr sz="2800" dirty="0">
                <a:latin typeface="Cambria Math"/>
              </a:rPr>
              <a:t>3</a:t>
            </a:r>
            <a:r>
              <a:rPr sz="2800" dirty="0"/>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900" dirty="0"/>
              <a:t>Example 1: Linear Equations in Two Variables</a:t>
            </a:r>
            <a:r>
              <a:rPr lang="en-US" sz="2900" dirty="0"/>
              <a:t>—Slide 4</a:t>
            </a:r>
            <a:endParaRPr sz="2900" dirty="0"/>
          </a:p>
        </p:txBody>
      </p:sp>
      <p:sp>
        <p:nvSpPr>
          <p:cNvPr id="3" name="Text Placeholder 2"/>
          <p:cNvSpPr>
            <a:spLocks noGrp="1"/>
          </p:cNvSpPr>
          <p:nvPr>
            <p:ph type="body" sz="quarter" idx="10"/>
          </p:nvPr>
        </p:nvSpPr>
        <p:spPr/>
        <p:txBody>
          <a:bodyPr/>
          <a:lstStyle/>
          <a:p>
            <a:pPr marL="514350" indent="-514350">
              <a:buFont typeface="+mj-lt"/>
              <a:buAutoNum type="alphaLcPeriod" startAt="3"/>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nvGraphicFramePr>
            <p:xfrm>
              <a:off x="838200" y="1066800"/>
              <a:ext cx="7924800" cy="262718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f>
                                <m:fPr>
                                  <m:ctrlPr>
                                    <a:rPr sz="2000" i="1">
                                      <a:latin typeface="Cambria Math" panose="02040503050406030204" pitchFamily="18" charset="0"/>
                                    </a:rPr>
                                  </m:ctrlPr>
                                </m:fPr>
                                <m:num>
                                  <m:r>
                                    <a:rPr sz="2000">
                                      <a:latin typeface="Cambria Math"/>
                                    </a:rPr>
                                    <m:t>𝑥</m:t>
                                  </m:r>
                                  <m:r>
                                    <a:rPr sz="2000">
                                      <a:latin typeface="Cambria Math"/>
                                    </a:rPr>
                                    <m:t>+2</m:t>
                                  </m:r>
                                </m:num>
                                <m:den>
                                  <m:r>
                                    <a:rPr sz="2000">
                                      <a:latin typeface="Cambria Math"/>
                                    </a:rPr>
                                    <m:t>3</m:t>
                                  </m:r>
                                </m:den>
                              </m:f>
                              <m:r>
                                <a:rPr sz="2000">
                                  <a:latin typeface="Cambria Math"/>
                                </a:rPr>
                                <m:t>−</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𝑦</m:t>
                                  </m:r>
                                </m:num>
                                <m:den>
                                  <m:r>
                                    <a:rPr sz="2000">
                                      <a:latin typeface="Cambria Math"/>
                                    </a:rPr>
                                    <m:t>5</m:t>
                                  </m:r>
                                </m:den>
                              </m:f>
                            </m:oMath>
                          </a14:m>
                          <a:endParaRPr sz="2000" dirty="0"/>
                        </a:p>
                      </a:txBody>
                      <a:tcPr/>
                    </a:tc>
                    <a:tc>
                      <a:txBody>
                        <a:bodyPr/>
                        <a:lstStyle/>
                        <a:p>
                          <a:r>
                            <a:rPr lang="en-US" sz="2000" b="0" i="0" u="none" strike="noStrike" kern="1200" baseline="0" dirty="0">
                              <a:solidFill>
                                <a:schemeClr val="tx1"/>
                              </a:solidFill>
                              <a:latin typeface="+mn-lt"/>
                              <a:ea typeface="+mn-ea"/>
                              <a:cs typeface="+mn-cs"/>
                            </a:rPr>
                            <a:t>For this equation, we need to separate the fraction into a variable part and a constant part.</a:t>
                          </a:r>
                          <a:endParaRPr sz="2000" b="0" dirty="0"/>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f>
                                <m:fPr>
                                  <m:ctrlPr>
                                    <a:rPr sz="2000" i="1">
                                      <a:latin typeface="Cambria Math" panose="02040503050406030204" pitchFamily="18" charset="0"/>
                                    </a:rPr>
                                  </m:ctrlPr>
                                </m:fPr>
                                <m:num>
                                  <m:r>
                                    <a:rPr sz="2000">
                                      <a:latin typeface="Cambria Math"/>
                                    </a:rPr>
                                    <m:t>1</m:t>
                                  </m:r>
                                </m:num>
                                <m:den>
                                  <m:r>
                                    <a:rPr sz="2000">
                                      <a:latin typeface="Cambria Math"/>
                                    </a:rPr>
                                    <m:t>3</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2</m:t>
                                  </m:r>
                                </m:num>
                                <m:den>
                                  <m:r>
                                    <a:rPr sz="2000">
                                      <a:latin typeface="Cambria Math"/>
                                    </a:rPr>
                                    <m:t>3</m:t>
                                  </m:r>
                                </m:den>
                              </m:f>
                              <m:r>
                                <a:rPr sz="2000">
                                  <a:latin typeface="Cambria Math"/>
                                </a:rPr>
                                <m:t>−</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1</m:t>
                                  </m:r>
                                </m:num>
                                <m:den>
                                  <m:r>
                                    <a:rPr sz="2000">
                                      <a:latin typeface="Cambria Math"/>
                                    </a:rPr>
                                    <m:t>5</m:t>
                                  </m:r>
                                </m:den>
                              </m:f>
                              <m:r>
                                <a:rPr sz="2000">
                                  <a:latin typeface="Cambria Math"/>
                                </a:rPr>
                                <m:t>𝑦</m:t>
                              </m:r>
                            </m:oMath>
                          </a14:m>
                          <a:endParaRPr sz="2000" dirty="0"/>
                        </a:p>
                      </a:txBody>
                      <a:tcPr/>
                    </a:tc>
                    <a:tc>
                      <a:txBody>
                        <a:bodyPr/>
                        <a:lstStyle/>
                        <a:p>
                          <a:pPr algn="l"/>
                          <a:endParaRPr sz="2000" b="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f>
                                <m:fPr>
                                  <m:ctrlPr>
                                    <a:rPr sz="2000" i="1">
                                      <a:latin typeface="Cambria Math" panose="02040503050406030204" pitchFamily="18" charset="0"/>
                                    </a:rPr>
                                  </m:ctrlPr>
                                </m:fPr>
                                <m:num>
                                  <m:r>
                                    <a:rPr sz="2000">
                                      <a:latin typeface="Cambria Math"/>
                                    </a:rPr>
                                    <m:t>1</m:t>
                                  </m:r>
                                </m:num>
                                <m:den>
                                  <m:r>
                                    <a:rPr sz="2000">
                                      <a:latin typeface="Cambria Math"/>
                                    </a:rPr>
                                    <m:t>3</m:t>
                                  </m:r>
                                </m:den>
                              </m:f>
                              <m:r>
                                <a:rPr sz="2000">
                                  <a:latin typeface="Cambria Math"/>
                                </a:rPr>
                                <m:t>𝑥</m:t>
                              </m:r>
                              <m:r>
                                <a:rPr sz="2000">
                                  <a:latin typeface="Cambria Math"/>
                                </a:rPr>
                                <m:t>−</m:t>
                              </m:r>
                              <m:r>
                                <a:rPr sz="2000">
                                  <a:latin typeface="Cambria Math"/>
                                </a:rPr>
                                <m:t>𝑦</m:t>
                              </m:r>
                              <m:r>
                                <a:rPr sz="2000">
                                  <a:latin typeface="Cambria Math"/>
                                </a:rPr>
                                <m:t>−</m:t>
                              </m:r>
                              <m:f>
                                <m:fPr>
                                  <m:ctrlPr>
                                    <a:rPr sz="2000" i="1">
                                      <a:latin typeface="Cambria Math" panose="02040503050406030204" pitchFamily="18" charset="0"/>
                                    </a:rPr>
                                  </m:ctrlPr>
                                </m:fPr>
                                <m:num>
                                  <m:r>
                                    <a:rPr sz="2000">
                                      <a:latin typeface="Cambria Math"/>
                                    </a:rPr>
                                    <m:t>1</m:t>
                                  </m:r>
                                </m:num>
                                <m:den>
                                  <m:r>
                                    <a:rPr sz="2000">
                                      <a:latin typeface="Cambria Math"/>
                                    </a:rPr>
                                    <m:t>5</m:t>
                                  </m:r>
                                </m:den>
                              </m:f>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2</m:t>
                                  </m:r>
                                </m:num>
                                <m:den>
                                  <m:r>
                                    <a:rPr sz="2000">
                                      <a:latin typeface="Cambria Math"/>
                                    </a:rPr>
                                    <m:t>3</m:t>
                                  </m:r>
                                </m:den>
                              </m:f>
                            </m:oMath>
                          </a14:m>
                          <a:endParaRPr sz="2000" dirty="0"/>
                        </a:p>
                      </a:txBody>
                      <a:tcPr/>
                    </a:tc>
                    <a:tc>
                      <a:txBody>
                        <a:bodyPr/>
                        <a:lstStyle/>
                        <a:p>
                          <a:r>
                            <a:rPr lang="en-US" sz="2000" b="0" i="0" u="none" strike="noStrike" kern="1200" baseline="0" dirty="0">
                              <a:solidFill>
                                <a:schemeClr val="tx1"/>
                              </a:solidFill>
                              <a:latin typeface="+mn-lt"/>
                              <a:ea typeface="+mn-ea"/>
                              <a:cs typeface="+mn-cs"/>
                            </a:rPr>
                            <a:t>Once again, we move all the variables to one side, then combine like terms.</a:t>
                          </a:r>
                          <a:endParaRPr sz="2000" b="0" dirty="0"/>
                        </a:p>
                      </a:txBody>
                      <a:tcPr/>
                    </a:tc>
                    <a:extLst>
                      <a:ext uri="{0D108BD9-81ED-4DB2-BD59-A6C34878D82A}">
                        <a16:rowId xmlns:a16="http://schemas.microsoft.com/office/drawing/2014/main" val="10002"/>
                      </a:ext>
                    </a:extLst>
                  </a:tr>
                  <a:tr h="370840">
                    <a:tc>
                      <a:txBody>
                        <a:bodyPr/>
                        <a:lstStyle/>
                        <a:p>
                          <a:pPr algn="r">
                            <a:defRPr sz="1800"/>
                          </a:pPr>
                          <a:r>
                            <a:rPr sz="2000" dirty="0"/>
                            <a:t>​</a:t>
                          </a:r>
                          <a14:m>
                            <m:oMath xmlns:m="http://schemas.openxmlformats.org/officeDocument/2006/math">
                              <m:f>
                                <m:fPr>
                                  <m:ctrlPr>
                                    <a:rPr sz="2000" i="1">
                                      <a:latin typeface="Cambria Math" panose="02040503050406030204" pitchFamily="18" charset="0"/>
                                    </a:rPr>
                                  </m:ctrlPr>
                                </m:fPr>
                                <m:num>
                                  <m:r>
                                    <a:rPr sz="2000">
                                      <a:latin typeface="Cambria Math"/>
                                    </a:rPr>
                                    <m:t>1</m:t>
                                  </m:r>
                                </m:num>
                                <m:den>
                                  <m:r>
                                    <a:rPr sz="2000">
                                      <a:latin typeface="Cambria Math"/>
                                    </a:rPr>
                                    <m:t>3</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6</m:t>
                                  </m:r>
                                </m:num>
                                <m:den>
                                  <m:r>
                                    <a:rPr sz="2000">
                                      <a:latin typeface="Cambria Math"/>
                                    </a:rPr>
                                    <m:t>5</m:t>
                                  </m:r>
                                </m:den>
                              </m:f>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2</m:t>
                                  </m:r>
                                </m:num>
                                <m:den>
                                  <m:r>
                                    <a:rPr sz="2000">
                                      <a:latin typeface="Cambria Math"/>
                                    </a:rPr>
                                    <m:t>3</m:t>
                                  </m:r>
                                </m:den>
                              </m:f>
                            </m:oMath>
                          </a14:m>
                          <a:endParaRPr sz="2000" dirty="0"/>
                        </a:p>
                      </a:txBody>
                      <a:tcPr/>
                    </a:tc>
                    <a:tc>
                      <a:txBody>
                        <a:bodyPr/>
                        <a:lstStyle/>
                        <a:p>
                          <a:r>
                            <a:rPr lang="en-US" sz="2000" b="0" i="0" u="none" strike="noStrike" kern="1200" baseline="0" dirty="0">
                              <a:solidFill>
                                <a:schemeClr val="tx1"/>
                              </a:solidFill>
                              <a:latin typeface="+mn-lt"/>
                              <a:ea typeface="+mn-ea"/>
                              <a:cs typeface="+mn-cs"/>
                            </a:rPr>
                            <a:t>The equation is linear. Note that we could also have begun by clearing the fractions.</a:t>
                          </a:r>
                          <a:endParaRPr sz="2000" b="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335745441"/>
                  </p:ext>
                </p:extLst>
              </p:nvPr>
            </p:nvGraphicFramePr>
            <p:xfrm>
              <a:off x="838200" y="1066800"/>
              <a:ext cx="7924800" cy="2627186"/>
            </p:xfrm>
            <a:graphic>
              <a:graphicData uri="http://schemas.openxmlformats.org/drawingml/2006/table">
                <a:tbl>
                  <a:tblPr firstRow="1" bandRow="1">
                    <a:tableStyleId>{2D5ABB26-0587-4C30-8999-92F81FD0307C}</a:tableStyleId>
                  </a:tblPr>
                  <a:tblGrid>
                    <a:gridCol w="16002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5486400">
                      <a:extLst>
                        <a:ext uri="{9D8B030D-6E8A-4147-A177-3AD203B41FA5}">
                          <a16:colId xmlns:a16="http://schemas.microsoft.com/office/drawing/2014/main" val="20002"/>
                        </a:ext>
                      </a:extLst>
                    </a:gridCol>
                  </a:tblGrid>
                  <a:tr h="701040">
                    <a:tc>
                      <a:txBody>
                        <a:bodyPr/>
                        <a:lstStyle/>
                        <a:p>
                          <a:endParaRPr lang="en-US"/>
                        </a:p>
                      </a:txBody>
                      <a:tcPr>
                        <a:blipFill>
                          <a:blip r:embed="rId2"/>
                          <a:stretch>
                            <a:fillRect t="-4348" r="-394677" b="-290435"/>
                          </a:stretch>
                        </a:blipFill>
                      </a:tcPr>
                    </a:tc>
                    <a:tc>
                      <a:txBody>
                        <a:bodyPr/>
                        <a:lstStyle/>
                        <a:p>
                          <a:endParaRPr lang="en-US"/>
                        </a:p>
                      </a:txBody>
                      <a:tcPr>
                        <a:blipFill>
                          <a:blip r:embed="rId2"/>
                          <a:stretch>
                            <a:fillRect l="-191971" t="-4348" r="-657664" b="-290435"/>
                          </a:stretch>
                        </a:blipFill>
                      </a:tcPr>
                    </a:tc>
                    <a:tc>
                      <a:txBody>
                        <a:bodyPr/>
                        <a:lstStyle/>
                        <a:p>
                          <a:r>
                            <a:rPr lang="en-US" sz="2000" b="0" i="0" u="none" strike="noStrike" kern="1200" baseline="0" dirty="0" smtClean="0">
                              <a:solidFill>
                                <a:schemeClr val="tx1"/>
                              </a:solidFill>
                              <a:latin typeface="+mn-lt"/>
                              <a:ea typeface="+mn-ea"/>
                              <a:cs typeface="+mn-cs"/>
                            </a:rPr>
                            <a:t>For this equation, we need to separate the fraction into a variable part and a constant part.</a:t>
                          </a:r>
                          <a:endParaRPr sz="2000" b="0" dirty="0"/>
                        </a:p>
                      </a:txBody>
                      <a:tcPr/>
                    </a:tc>
                    <a:extLst>
                      <a:ext uri="{0D108BD9-81ED-4DB2-BD59-A6C34878D82A}">
                        <a16:rowId xmlns:a16="http://schemas.microsoft.com/office/drawing/2014/main" val="10000"/>
                      </a:ext>
                    </a:extLst>
                  </a:tr>
                  <a:tr h="524066">
                    <a:tc>
                      <a:txBody>
                        <a:bodyPr/>
                        <a:lstStyle/>
                        <a:p>
                          <a:endParaRPr lang="en-US"/>
                        </a:p>
                      </a:txBody>
                      <a:tcPr>
                        <a:blipFill>
                          <a:blip r:embed="rId2"/>
                          <a:stretch>
                            <a:fillRect t="-139535" r="-394677" b="-288372"/>
                          </a:stretch>
                        </a:blipFill>
                      </a:tcPr>
                    </a:tc>
                    <a:tc>
                      <a:txBody>
                        <a:bodyPr/>
                        <a:lstStyle/>
                        <a:p>
                          <a:endParaRPr lang="en-US"/>
                        </a:p>
                      </a:txBody>
                      <a:tcPr>
                        <a:blipFill>
                          <a:blip r:embed="rId2"/>
                          <a:stretch>
                            <a:fillRect l="-191971" t="-139535" r="-657664" b="-288372"/>
                          </a:stretch>
                        </a:blipFill>
                      </a:tcPr>
                    </a:tc>
                    <a:tc>
                      <a:txBody>
                        <a:bodyPr/>
                        <a:lstStyle/>
                        <a:p>
                          <a:pPr algn="l"/>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79130" r="-394677" b="-115652"/>
                          </a:stretch>
                        </a:blipFill>
                      </a:tcPr>
                    </a:tc>
                    <a:tc>
                      <a:txBody>
                        <a:bodyPr/>
                        <a:lstStyle/>
                        <a:p>
                          <a:endParaRPr lang="en-US"/>
                        </a:p>
                      </a:txBody>
                      <a:tcPr>
                        <a:blipFill>
                          <a:blip r:embed="rId2"/>
                          <a:stretch>
                            <a:fillRect l="-191971" t="-179130" r="-657664" b="-115652"/>
                          </a:stretch>
                        </a:blipFill>
                      </a:tcPr>
                    </a:tc>
                    <a:tc>
                      <a:txBody>
                        <a:bodyPr/>
                        <a:lstStyle/>
                        <a:p>
                          <a:r>
                            <a:rPr lang="en-US" sz="2000" b="0" i="0" u="none" strike="noStrike" kern="1200" baseline="0" dirty="0" smtClean="0">
                              <a:solidFill>
                                <a:schemeClr val="tx1"/>
                              </a:solidFill>
                              <a:latin typeface="+mn-lt"/>
                              <a:ea typeface="+mn-ea"/>
                              <a:cs typeface="+mn-cs"/>
                            </a:rPr>
                            <a:t>Once again, we move all the variables to one side, then combine like terms.</a:t>
                          </a:r>
                          <a:endParaRPr sz="2000" b="0" dirty="0"/>
                        </a:p>
                      </a:txBody>
                      <a:tcPr/>
                    </a:tc>
                    <a:extLst>
                      <a:ext uri="{0D108BD9-81ED-4DB2-BD59-A6C34878D82A}">
                        <a16:rowId xmlns:a16="http://schemas.microsoft.com/office/drawing/2014/main" val="10002"/>
                      </a:ext>
                    </a:extLst>
                  </a:tr>
                  <a:tr h="701040">
                    <a:tc>
                      <a:txBody>
                        <a:bodyPr/>
                        <a:lstStyle/>
                        <a:p>
                          <a:endParaRPr lang="en-US"/>
                        </a:p>
                      </a:txBody>
                      <a:tcPr>
                        <a:blipFill>
                          <a:blip r:embed="rId2"/>
                          <a:stretch>
                            <a:fillRect t="-279130" r="-394677" b="-15652"/>
                          </a:stretch>
                        </a:blipFill>
                      </a:tcPr>
                    </a:tc>
                    <a:tc>
                      <a:txBody>
                        <a:bodyPr/>
                        <a:lstStyle/>
                        <a:p>
                          <a:endParaRPr lang="en-US"/>
                        </a:p>
                      </a:txBody>
                      <a:tcPr>
                        <a:blipFill>
                          <a:blip r:embed="rId2"/>
                          <a:stretch>
                            <a:fillRect l="-191971" t="-279130" r="-657664" b="-15652"/>
                          </a:stretch>
                        </a:blipFill>
                      </a:tcPr>
                    </a:tc>
                    <a:tc>
                      <a:txBody>
                        <a:bodyPr/>
                        <a:lstStyle/>
                        <a:p>
                          <a:r>
                            <a:rPr lang="en-US" sz="2000" b="0" i="0" u="none" strike="noStrike" kern="1200" baseline="0" dirty="0" smtClean="0">
                              <a:solidFill>
                                <a:schemeClr val="tx1"/>
                              </a:solidFill>
                              <a:latin typeface="+mn-lt"/>
                              <a:ea typeface="+mn-ea"/>
                              <a:cs typeface="+mn-cs"/>
                            </a:rPr>
                            <a:t>The equation is linear. Note that we could also have begun by clearing the fractions.</a:t>
                          </a:r>
                          <a:endParaRPr sz="2000" b="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3</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a:t>When asked for an equation in either standard form or slope-intercept form, it's frequently easiest to write the point-slope form and then convert the equation to the desired form.</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Using the Point-Slope Form of a Line</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sz="2800"/>
                </a:pPr>
                <a:r>
                  <a:rPr sz="2800"/>
                  <a:t>Since we are given the slope of the line and a point on the line, we can substitute directly into the point-slope form, then solve for </a:t>
                </a:r>
                <a14:m>
                  <m:oMath xmlns:m="http://schemas.openxmlformats.org/officeDocument/2006/math">
                    <m:r>
                      <a:rPr>
                        <a:latin typeface="Cambria Math" panose="02040503050406030204" pitchFamily="18" charset="0"/>
                      </a:rPr>
                      <m:t>𝑦</m:t>
                    </m:r>
                  </m:oMath>
                </a14:m>
                <a:r>
                  <a:rPr sz="2800"/>
                  <a:t> to obtain the slope-intercept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519"/>
                </a:stretch>
              </a:blipFill>
            </p:spPr>
            <p:txBody>
              <a:bodyPr/>
              <a:lstStyle/>
              <a:p>
                <a:r>
                  <a:rPr lang="en-US">
                    <a:noFill/>
                  </a:rPr>
                  <a:t> </a:t>
                </a:r>
              </a:p>
            </p:txBody>
          </p:sp>
        </mc:Fallback>
      </mc:AlternateContent>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8</a:t>
            </a:r>
            <a:r>
              <a:rPr dirty="0"/>
              <a:t>: Using the Point-Slope Form of a Line</a:t>
            </a:r>
            <a:r>
              <a:rPr lang="en-US" dirty="0"/>
              <a:t>—Slide 3</a:t>
            </a:r>
            <a:endParaRPr dirty="0"/>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m:t>
                              </m:r>
                              <m:sSub>
                                <m:sSubPr>
                                  <m:ctrlPr>
                                    <a:rPr sz="2800" i="1">
                                      <a:latin typeface="Cambria Math" panose="02040503050406030204" pitchFamily="18" charset="0"/>
                                    </a:rPr>
                                  </m:ctrlPr>
                                </m:sSubPr>
                                <m:e>
                                  <m:r>
                                    <a:rPr sz="2800">
                                      <a:latin typeface="Cambria Math"/>
                                    </a:rPr>
                                    <m:t>𝑦</m:t>
                                  </m:r>
                                </m:e>
                                <m:sub>
                                  <m:r>
                                    <a:rPr sz="2800">
                                      <a:latin typeface="Cambria Math"/>
                                    </a:rPr>
                                    <m:t>1</m:t>
                                  </m:r>
                                </m:sub>
                              </m:sSub>
                            </m:oMath>
                          </a14:m>
                          <a:endParaRPr sz="2800" dirty="0"/>
                        </a:p>
                      </a:txBody>
                      <a:tcPr/>
                    </a:tc>
                    <a:tc>
                      <a:txBody>
                        <a:bodyPr/>
                        <a:lstStyle/>
                        <a:p>
                          <a:pPr algn="l">
                            <a:defRPr sz="1800"/>
                          </a:pPr>
                          <a:r>
                            <a:rPr sz="2800" dirty="0"/>
                            <a:t>​</a:t>
                          </a:r>
                          <a14:m>
                            <m:oMath xmlns:m="http://schemas.openxmlformats.org/officeDocument/2006/math">
                              <m:r>
                                <a:rPr sz="2800">
                                  <a:latin typeface="Cambria Math"/>
                                </a:rPr>
                                <m:t>=</m:t>
                              </m:r>
                              <m:r>
                                <a:rPr sz="2800">
                                  <a:latin typeface="Cambria Math"/>
                                </a:rPr>
                                <m:t>𝑚</m:t>
                              </m:r>
                              <m:d>
                                <m:dPr>
                                  <m:ctrlPr>
                                    <a:rPr sz="2800" i="1">
                                      <a:latin typeface="Cambria Math" panose="02040503050406030204" pitchFamily="18" charset="0"/>
                                    </a:rPr>
                                  </m:ctrlPr>
                                </m:dPr>
                                <m:e>
                                  <m:r>
                                    <a:rPr sz="2800">
                                      <a:latin typeface="Cambria Math"/>
                                    </a:rPr>
                                    <m:t>𝑥</m:t>
                                  </m:r>
                                  <m:r>
                                    <a:rPr sz="2800">
                                      <a:latin typeface="Cambria Math"/>
                                    </a:rPr>
                                    <m:t>−</m:t>
                                  </m:r>
                                  <m:sSub>
                                    <m:sSubPr>
                                      <m:ctrlPr>
                                        <a:rPr sz="2800" i="1">
                                          <a:latin typeface="Cambria Math" panose="02040503050406030204" pitchFamily="18" charset="0"/>
                                        </a:rPr>
                                      </m:ctrlPr>
                                    </m:sSubPr>
                                    <m:e>
                                      <m:r>
                                        <a:rPr sz="2800">
                                          <a:latin typeface="Cambria Math"/>
                                        </a:rPr>
                                        <m:t>𝑥</m:t>
                                      </m:r>
                                    </m:e>
                                    <m:sub>
                                      <m:r>
                                        <a:rPr sz="2800">
                                          <a:latin typeface="Cambria Math"/>
                                        </a:rPr>
                                        <m:t>1</m:t>
                                      </m:r>
                                    </m:sub>
                                  </m:sSub>
                                </m:e>
                              </m:d>
                            </m:oMath>
                          </a14:m>
                          <a:endParaRPr sz="2800" dirty="0"/>
                        </a:p>
                      </a:txBody>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m:t>
                                  </m:r>
                                  <m:d>
                                    <m:dPr>
                                      <m:ctrlPr>
                                        <a:rPr sz="2800" i="1">
                                          <a:latin typeface="Cambria Math" panose="02040503050406030204" pitchFamily="18" charset="0"/>
                                        </a:rPr>
                                      </m:ctrlPr>
                                    </m:dPr>
                                    <m:e>
                                      <m:r>
                                        <a:rPr sz="2800">
                                          <a:latin typeface="Cambria Math"/>
                                        </a:rPr>
                                        <m:t>−2</m:t>
                                      </m:r>
                                    </m:e>
                                  </m:d>
                                </m:e>
                              </m:d>
                            </m:oMath>
                          </a14:m>
                          <a:endParaRPr sz="2800" dirty="0"/>
                        </a:p>
                      </a:txBody>
                      <a:tcPr/>
                    </a:tc>
                    <a:tc>
                      <a:txBody>
                        <a:bodyPr/>
                        <a:lstStyle/>
                        <a:p>
                          <a:pPr algn="l">
                            <a:defRPr b="1"/>
                          </a:pPr>
                          <a:r>
                            <a:rPr dirty="0"/>
                            <a:t> </a:t>
                          </a:r>
                        </a:p>
                      </a:txBody>
                      <a:tcPr/>
                    </a:tc>
                    <a:extLst>
                      <a:ext uri="{0D108BD9-81ED-4DB2-BD59-A6C34878D82A}">
                        <a16:rowId xmlns:a16="http://schemas.microsoft.com/office/drawing/2014/main" val="10001"/>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oMath>
                          </a14:m>
                          <a:endParaRPr sz="2800" dirty="0"/>
                        </a:p>
                      </a:txBody>
                      <a:tcPr/>
                    </a:tc>
                    <a:tc>
                      <a:txBody>
                        <a:bodyPr/>
                        <a:lstStyle/>
                        <a:p>
                          <a:pPr algn="l"/>
                          <a:endParaRPr sz="2000" dirty="0"/>
                        </a:p>
                      </a:txBody>
                      <a:tcPr/>
                    </a:tc>
                    <a:extLst>
                      <a:ext uri="{0D108BD9-81ED-4DB2-BD59-A6C34878D82A}">
                        <a16:rowId xmlns:a16="http://schemas.microsoft.com/office/drawing/2014/main" val="10002"/>
                      </a:ext>
                    </a:extLst>
                  </a:tr>
                  <a:tr h="370840">
                    <a:tc>
                      <a:txBody>
                        <a:bodyPr/>
                        <a:lstStyle/>
                        <a:p>
                          <a:pPr algn="r">
                            <a:defRPr sz="1800"/>
                          </a:pPr>
                          <a:r>
                            <a:rPr sz="2800" dirty="0"/>
                            <a:t>​</a:t>
                          </a:r>
                          <a14:m>
                            <m:oMath xmlns:m="http://schemas.openxmlformats.org/officeDocument/2006/math">
                              <m:r>
                                <a:rPr sz="2800">
                                  <a:latin typeface="Cambria Math"/>
                                </a:rPr>
                                <m:t>𝑦</m:t>
                              </m:r>
                              <m:r>
                                <a:rPr sz="2800">
                                  <a:latin typeface="Cambria Math"/>
                                </a:rPr>
                                <m:t>−5</m:t>
                              </m:r>
                            </m:oMath>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+6</m:t>
                              </m:r>
                            </m:oMath>
                          </a14:m>
                          <a:endParaRPr sz="2800" dirty="0"/>
                        </a:p>
                      </a:txBody>
                      <a:tcPr/>
                    </a:tc>
                    <a:tc>
                      <a:txBody>
                        <a:bodyPr/>
                        <a:lstStyle/>
                        <a:p>
                          <a:pPr algn="l"/>
                          <a:endParaRPr/>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2800">
                                    <a:latin typeface="Cambria Math"/>
                                  </a:rPr>
                                  <m:t>𝑦</m:t>
                                </m:r>
                              </m:oMath>
                            </m:oMathPara>
                          </a14:m>
                          <a:endParaRPr sz="2800" dirty="0"/>
                        </a:p>
                      </a:txBody>
                      <a:tcPr/>
                    </a:tc>
                    <a:tc>
                      <a:txBody>
                        <a:bodyPr/>
                        <a:lstStyle/>
                        <a:p>
                          <a:pPr algn="l">
                            <a:defRPr sz="1800"/>
                          </a:pPr>
                          <a:r>
                            <a:rPr sz="2800" dirty="0"/>
                            <a:t>​</a:t>
                          </a:r>
                          <a14:m>
                            <m:oMath xmlns:m="http://schemas.openxmlformats.org/officeDocument/2006/math">
                              <m:r>
                                <a:rPr sz="2800">
                                  <a:latin typeface="Cambria Math"/>
                                </a:rPr>
                                <m:t>=3</m:t>
                              </m:r>
                              <m:r>
                                <a:rPr sz="2800">
                                  <a:latin typeface="Cambria Math"/>
                                </a:rPr>
                                <m:t>𝑥</m:t>
                              </m:r>
                              <m:r>
                                <a:rPr sz="2800">
                                  <a:latin typeface="Cambria Math"/>
                                </a:rPr>
                                <m:t>+11</m:t>
                              </m:r>
                            </m:oMath>
                          </a14:m>
                          <a:endParaRPr sz="2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868208100"/>
                  </p:ext>
                </p:extLst>
              </p:nvPr>
            </p:nvGraphicFramePr>
            <p:xfrm>
              <a:off x="457200" y="1105523"/>
              <a:ext cx="8229600" cy="2798128"/>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643447">
                      <a:extLst>
                        <a:ext uri="{9D8B030D-6E8A-4147-A177-3AD203B41FA5}">
                          <a16:colId xmlns:a16="http://schemas.microsoft.com/office/drawing/2014/main" val="20001"/>
                        </a:ext>
                      </a:extLst>
                    </a:gridCol>
                    <a:gridCol w="2842953">
                      <a:extLst>
                        <a:ext uri="{9D8B030D-6E8A-4147-A177-3AD203B41FA5}">
                          <a16:colId xmlns:a16="http://schemas.microsoft.com/office/drawing/2014/main" val="20002"/>
                        </a:ext>
                      </a:extLst>
                    </a:gridCol>
                  </a:tblGrid>
                  <a:tr h="518160">
                    <a:tc>
                      <a:txBody>
                        <a:bodyPr/>
                        <a:lstStyle/>
                        <a:p>
                          <a:endParaRPr lang="en-US"/>
                        </a:p>
                      </a:txBody>
                      <a:tcPr>
                        <a:blipFill>
                          <a:blip r:embed="rId2"/>
                          <a:stretch>
                            <a:fillRect t="-10588" r="-200000" b="-444706"/>
                          </a:stretch>
                        </a:blipFill>
                      </a:tcPr>
                    </a:tc>
                    <a:tc>
                      <a:txBody>
                        <a:bodyPr/>
                        <a:lstStyle/>
                        <a:p>
                          <a:endParaRPr lang="en-US"/>
                        </a:p>
                      </a:txBody>
                      <a:tcPr>
                        <a:blipFill>
                          <a:blip r:embed="rId2"/>
                          <a:stretch>
                            <a:fillRect l="-103687" t="-10588" r="-107373" b="-444706"/>
                          </a:stretch>
                        </a:blipFill>
                      </a:tcPr>
                    </a:tc>
                    <a:tc>
                      <a:txBody>
                        <a:bodyPr/>
                        <a:lstStyle/>
                        <a:p>
                          <a:pPr algn="l"/>
                          <a:r>
                            <a:rPr lang="en-US" sz="2000" dirty="0"/>
                            <a:t>The point-slope form</a:t>
                          </a:r>
                          <a:endParaRPr sz="2000" dirty="0"/>
                        </a:p>
                      </a:txBody>
                      <a:tcPr/>
                    </a:tc>
                    <a:extLst>
                      <a:ext uri="{0D108BD9-81ED-4DB2-BD59-A6C34878D82A}">
                        <a16:rowId xmlns:a16="http://schemas.microsoft.com/office/drawing/2014/main" val="10000"/>
                      </a:ext>
                    </a:extLst>
                  </a:tr>
                  <a:tr h="573088">
                    <a:tc>
                      <a:txBody>
                        <a:bodyPr/>
                        <a:lstStyle/>
                        <a:p>
                          <a:endParaRPr lang="en-US"/>
                        </a:p>
                      </a:txBody>
                      <a:tcPr>
                        <a:blipFill>
                          <a:blip r:embed="rId2"/>
                          <a:stretch>
                            <a:fillRect t="-100000" r="-200000" b="-302128"/>
                          </a:stretch>
                        </a:blipFill>
                      </a:tcPr>
                    </a:tc>
                    <a:tc>
                      <a:txBody>
                        <a:bodyPr/>
                        <a:lstStyle/>
                        <a:p>
                          <a:endParaRPr lang="en-US"/>
                        </a:p>
                      </a:txBody>
                      <a:tcPr>
                        <a:blipFill>
                          <a:blip r:embed="rId2"/>
                          <a:stretch>
                            <a:fillRect l="-103687" t="-100000" r="-107373" b="-302128"/>
                          </a:stretch>
                        </a:blipFill>
                      </a:tcPr>
                    </a:tc>
                    <a:tc>
                      <a:txBody>
                        <a:bodyPr/>
                        <a:lstStyle/>
                        <a:p>
                          <a:pPr algn="l">
                            <a:defRPr b="1"/>
                          </a:pPr>
                          <a:r>
                            <a:rPr dirty="0"/>
                            <a:t> </a:t>
                          </a:r>
                        </a:p>
                      </a:txBody>
                      <a:tcPr/>
                    </a:tc>
                    <a:extLst>
                      <a:ext uri="{0D108BD9-81ED-4DB2-BD59-A6C34878D82A}">
                        <a16:rowId xmlns:a16="http://schemas.microsoft.com/office/drawing/2014/main" val="10001"/>
                      </a:ext>
                    </a:extLst>
                  </a:tr>
                  <a:tr h="518160">
                    <a:tc>
                      <a:txBody>
                        <a:bodyPr/>
                        <a:lstStyle/>
                        <a:p>
                          <a:endParaRPr lang="en-US"/>
                        </a:p>
                      </a:txBody>
                      <a:tcPr>
                        <a:blipFill>
                          <a:blip r:embed="rId2"/>
                          <a:stretch>
                            <a:fillRect t="-218605" r="-200000" b="-230233"/>
                          </a:stretch>
                        </a:blipFill>
                      </a:tcPr>
                    </a:tc>
                    <a:tc>
                      <a:txBody>
                        <a:bodyPr/>
                        <a:lstStyle/>
                        <a:p>
                          <a:endParaRPr lang="en-US"/>
                        </a:p>
                      </a:txBody>
                      <a:tcPr>
                        <a:blipFill>
                          <a:blip r:embed="rId2"/>
                          <a:stretch>
                            <a:fillRect l="-103687" t="-218605" r="-107373" b="-230233"/>
                          </a:stretch>
                        </a:blipFill>
                      </a:tcPr>
                    </a:tc>
                    <a:tc>
                      <a:txBody>
                        <a:bodyPr/>
                        <a:lstStyle/>
                        <a:p>
                          <a:pPr algn="l"/>
                          <a:endParaRPr sz="2000" dirty="0"/>
                        </a:p>
                      </a:txBody>
                      <a:tcPr/>
                    </a:tc>
                    <a:extLst>
                      <a:ext uri="{0D108BD9-81ED-4DB2-BD59-A6C34878D82A}">
                        <a16:rowId xmlns:a16="http://schemas.microsoft.com/office/drawing/2014/main" val="10002"/>
                      </a:ext>
                    </a:extLst>
                  </a:tr>
                  <a:tr h="518160">
                    <a:tc>
                      <a:txBody>
                        <a:bodyPr/>
                        <a:lstStyle/>
                        <a:p>
                          <a:endParaRPr lang="en-US"/>
                        </a:p>
                      </a:txBody>
                      <a:tcPr>
                        <a:blipFill>
                          <a:blip r:embed="rId2"/>
                          <a:stretch>
                            <a:fillRect t="-322353" r="-200000" b="-132941"/>
                          </a:stretch>
                        </a:blipFill>
                      </a:tcPr>
                    </a:tc>
                    <a:tc>
                      <a:txBody>
                        <a:bodyPr/>
                        <a:lstStyle/>
                        <a:p>
                          <a:endParaRPr lang="en-US"/>
                        </a:p>
                      </a:txBody>
                      <a:tcPr>
                        <a:blipFill>
                          <a:blip r:embed="rId2"/>
                          <a:stretch>
                            <a:fillRect l="-103687" t="-322353" r="-107373" b="-132941"/>
                          </a:stretch>
                        </a:blipFill>
                      </a:tcPr>
                    </a:tc>
                    <a:tc>
                      <a:txBody>
                        <a:bodyPr/>
                        <a:lstStyle/>
                        <a:p>
                          <a:pPr algn="l"/>
                          <a:endParaRPr/>
                        </a:p>
                      </a:txBody>
                      <a:tcPr/>
                    </a:tc>
                    <a:extLst>
                      <a:ext uri="{0D108BD9-81ED-4DB2-BD59-A6C34878D82A}">
                        <a16:rowId xmlns:a16="http://schemas.microsoft.com/office/drawing/2014/main" val="10003"/>
                      </a:ext>
                    </a:extLst>
                  </a:tr>
                  <a:tr h="670560">
                    <a:tc>
                      <a:txBody>
                        <a:bodyPr/>
                        <a:lstStyle/>
                        <a:p>
                          <a:endParaRPr lang="en-US"/>
                        </a:p>
                      </a:txBody>
                      <a:tcPr>
                        <a:blipFill>
                          <a:blip r:embed="rId2"/>
                          <a:stretch>
                            <a:fillRect t="-326364" r="-200000" b="-2727"/>
                          </a:stretch>
                        </a:blipFill>
                      </a:tcPr>
                    </a:tc>
                    <a:tc>
                      <a:txBody>
                        <a:bodyPr/>
                        <a:lstStyle/>
                        <a:p>
                          <a:endParaRPr lang="en-US"/>
                        </a:p>
                      </a:txBody>
                      <a:tcPr>
                        <a:blipFill>
                          <a:blip r:embed="rId2"/>
                          <a:stretch>
                            <a:fillRect l="-103687" t="-326364" r="-107373" b="-272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b="1"/>
                          </a:pPr>
                          <a:r>
                            <a:rPr lang="en-US" sz="2000" b="0" dirty="0"/>
                            <a:t>The slope-intercept form</a:t>
                          </a:r>
                        </a:p>
                        <a:p>
                          <a:pPr algn="l">
                            <a:defRPr b="1"/>
                          </a:pPr>
                          <a:endParaRPr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9</a:t>
            </a:r>
            <a:r>
              <a:rPr dirty="0"/>
              <a:t>: Using the Point-Slope Form of a Line</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equation, in slope-intercept form, of the line that passes through the two points</a:t>
            </a:r>
            <a:r>
              <a:rPr lang="en-US" sz="2800" dirty="0"/>
              <a:t> (−3, −2)</a:t>
            </a:r>
            <a:r>
              <a:rPr sz="2800" dirty="0"/>
              <a:t> and </a:t>
            </a:r>
            <a:r>
              <a:rPr lang="en-US" sz="2800" dirty="0"/>
              <a:t>(1, 6)</a:t>
            </a:r>
            <a:r>
              <a:rPr sz="2800"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9</a:t>
            </a:r>
            <a:r>
              <a:rPr dirty="0"/>
              <a:t>: Using the Point-Slope Form of a Line</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We already have a point (actually, two) on the line, but we still need the slope to use the point-slope form. We can calculate this using the two points and the slope</a:t>
                </a:r>
                <a:r>
                  <a:rPr lang="en-US" sz="2800" dirty="0"/>
                  <a:t> formula.</a:t>
                </a:r>
                <a:endParaRPr sz="2800" dirty="0"/>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m:t>
                          </m:r>
                        </m:num>
                        <m:den>
                          <m:r>
                            <a:rPr>
                              <a:latin typeface="Cambria Math" panose="02040503050406030204" pitchFamily="18" charset="0"/>
                            </a:rPr>
                            <m:t>−3−1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−8</m:t>
                          </m:r>
                        </m:num>
                        <m:den>
                          <m:r>
                            <a:rPr>
                              <a:latin typeface="Cambria Math" panose="02040503050406030204" pitchFamily="18" charset="0"/>
                            </a:rPr>
                            <m:t>−4</m:t>
                          </m:r>
                        </m:den>
                      </m:f>
                      <m:r>
                        <a:rPr>
                          <a:latin typeface="Cambria Math" panose="02040503050406030204" pitchFamily="18" charset="0"/>
                        </a:rPr>
                        <m:t>=2</m:t>
                      </m:r>
                    </m:oMath>
                  </m:oMathPara>
                </a14:m>
                <a:endParaRPr sz="2800" dirty="0"/>
              </a:p>
              <a:p>
                <a:pPr>
                  <a:defRPr sz="2800"/>
                </a:pPr>
                <a:r>
                  <a:rPr sz="2800" dirty="0"/>
                  <a:t>Now we can substitute into the point-slope form, then solve for </a:t>
                </a:r>
                <a:r>
                  <a:rPr lang="en-US" sz="2800" i="1" dirty="0"/>
                  <a:t>y </a:t>
                </a:r>
                <a:r>
                  <a:rPr sz="2800" dirty="0"/>
                  <a:t>to obtain the desired slope-intercept equation.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815"/>
                </a:stretch>
              </a:blipFill>
            </p:spPr>
            <p:txBody>
              <a:bodyPr/>
              <a:lstStyle/>
              <a:p>
                <a:r>
                  <a:rPr lang="en-US">
                    <a:noFill/>
                  </a:rPr>
                  <a:t> </a:t>
                </a:r>
              </a:p>
            </p:txBody>
          </p:sp>
        </mc:Fallback>
      </mc:AlternateContent>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9</a:t>
            </a:r>
            <a:r>
              <a:rPr dirty="0"/>
              <a:t>: Using the Point-Slope Form of a Line</a:t>
            </a:r>
            <a:r>
              <a:rPr lang="en-US" dirty="0"/>
              <a:t>—Slide 3</a:t>
            </a:r>
            <a:endParaRPr dirty="0"/>
          </a:p>
        </p:txBody>
      </p:sp>
      <p:sp>
        <p:nvSpPr>
          <p:cNvPr id="3" name="Text Placeholder 2"/>
          <p:cNvSpPr>
            <a:spLocks noGrp="1"/>
          </p:cNvSpPr>
          <p:nvPr>
            <p:ph type="body" sz="quarter" idx="10"/>
          </p:nvPr>
        </p:nvSpPr>
        <p:spPr/>
        <p:txBody>
          <a:bodyPr>
            <a:normAutofit/>
          </a:bodyPr>
          <a:lstStyle/>
          <a:p>
            <a:endParaRPr lang="en-US" b="0" dirty="0"/>
          </a:p>
          <a:p>
            <a:endParaRPr lang="en-US" dirty="0"/>
          </a:p>
          <a:p>
            <a:endParaRPr lang="en-US" b="0" dirty="0"/>
          </a:p>
          <a:p>
            <a:endParaRPr lang="en-US" dirty="0"/>
          </a:p>
          <a:p>
            <a:endParaRPr lang="en-US" b="0" dirty="0"/>
          </a:p>
          <a:p>
            <a:endParaRPr lang="en-US" dirty="0"/>
          </a:p>
          <a:p>
            <a:endParaRPr lang="en-US" b="0" dirty="0"/>
          </a:p>
          <a:p>
            <a:r>
              <a:rPr lang="en-US" b="0" dirty="0"/>
              <a:t> </a:t>
            </a:r>
            <a:endParaRPr lang="en-US" dirty="0"/>
          </a:p>
          <a:p>
            <a:endParaRPr sz="2800" dirty="0"/>
          </a:p>
        </p:txBody>
      </p:sp>
      <p:graphicFrame>
        <p:nvGraphicFramePr>
          <p:cNvPr id="4" name="Table Placeholder 2">
            <a:extLst>
              <a:ext uri="{FF2B5EF4-FFF2-40B4-BE49-F238E27FC236}">
                <a16:creationId xmlns:a16="http://schemas.microsoft.com/office/drawing/2014/main" id="{0104050C-ADDE-40CA-8E9C-1B76966527D3}"/>
              </a:ext>
            </a:extLst>
          </p:cNvPr>
          <p:cNvGraphicFramePr>
            <a:graphicFrameLocks/>
          </p:cNvGraphicFramePr>
          <p:nvPr>
            <p:extLst>
              <p:ext uri="{D42A27DB-BD31-4B8C-83A1-F6EECF244321}">
                <p14:modId xmlns:p14="http://schemas.microsoft.com/office/powerpoint/2010/main" val="945600864"/>
              </p:ext>
            </p:extLst>
          </p:nvPr>
        </p:nvGraphicFramePr>
        <p:xfrm>
          <a:off x="457200" y="1105522"/>
          <a:ext cx="8229600" cy="2399678"/>
        </p:xfrm>
        <a:graphic>
          <a:graphicData uri="http://schemas.openxmlformats.org/drawingml/2006/table">
            <a:tbl>
              <a:tblPr firstRow="1" bandRow="1">
                <a:tableStyleId>{2D5ABB26-0587-4C30-8999-92F81FD0307C}</a:tableStyleId>
              </a:tblPr>
              <a:tblGrid>
                <a:gridCol w="3124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tblGrid>
              <a:tr h="663069">
                <a:tc>
                  <a:txBody>
                    <a:bodyPr/>
                    <a:lstStyle/>
                    <a:p>
                      <a:pPr algn="r">
                        <a:defRPr sz="1800"/>
                      </a:pPr>
                      <a:r>
                        <a:rPr sz="2800" dirty="0"/>
                        <a:t>​</a:t>
                      </a:r>
                    </a:p>
                  </a:txBody>
                  <a:tcPr/>
                </a:tc>
                <a:tc>
                  <a:txBody>
                    <a:bodyPr/>
                    <a:lstStyle/>
                    <a:p>
                      <a:pPr algn="l">
                        <a:defRPr sz="1800"/>
                      </a:pPr>
                      <a:r>
                        <a:rPr lang="en-US" sz="2800" i="1" dirty="0"/>
                        <a:t>y</a:t>
                      </a:r>
                      <a:r>
                        <a:rPr lang="en-US" sz="2800" dirty="0"/>
                        <a:t> − </a:t>
                      </a:r>
                      <a:r>
                        <a:rPr lang="en-US" sz="2800" i="1" dirty="0"/>
                        <a:t>y</a:t>
                      </a:r>
                      <a:r>
                        <a:rPr lang="en-US" sz="1050" baseline="0" dirty="0"/>
                        <a:t> </a:t>
                      </a:r>
                      <a:r>
                        <a:rPr lang="en-US" sz="2800" baseline="-25000" dirty="0"/>
                        <a:t>1</a:t>
                      </a:r>
                      <a:r>
                        <a:rPr lang="en-US" sz="2800" baseline="0" dirty="0"/>
                        <a:t> = </a:t>
                      </a:r>
                      <a:r>
                        <a:rPr lang="en-US" sz="2800" i="1" baseline="0" dirty="0"/>
                        <a:t>m</a:t>
                      </a:r>
                      <a:r>
                        <a:rPr lang="en-US" sz="2800" baseline="0" dirty="0"/>
                        <a:t>(</a:t>
                      </a:r>
                      <a:r>
                        <a:rPr lang="en-US" sz="2800" i="1" baseline="0" dirty="0"/>
                        <a:t>x</a:t>
                      </a:r>
                      <a:r>
                        <a:rPr lang="en-US" sz="2800" baseline="0" dirty="0"/>
                        <a:t> </a:t>
                      </a:r>
                      <a:r>
                        <a:rPr lang="en-US" sz="2800" dirty="0"/>
                        <a:t>− </a:t>
                      </a:r>
                      <a:r>
                        <a:rPr lang="en-US" sz="2800" i="1" dirty="0"/>
                        <a:t>x</a:t>
                      </a:r>
                      <a:r>
                        <a:rPr lang="en-US" sz="1050" dirty="0"/>
                        <a:t> </a:t>
                      </a:r>
                      <a:r>
                        <a:rPr lang="en-US" sz="2800" baseline="-25000" dirty="0"/>
                        <a:t>1</a:t>
                      </a:r>
                      <a:r>
                        <a:rPr lang="en-US" sz="2800" baseline="0" dirty="0"/>
                        <a:t>)</a:t>
                      </a:r>
                      <a:endParaRPr sz="2800" dirty="0"/>
                    </a:p>
                  </a:txBody>
                  <a:tcPr/>
                </a:tc>
                <a:tc>
                  <a:txBody>
                    <a:bodyPr/>
                    <a:lstStyle/>
                    <a:p>
                      <a:pPr algn="l"/>
                      <a:endParaRPr dirty="0"/>
                    </a:p>
                  </a:txBody>
                  <a:tcPr/>
                </a:tc>
                <a:extLst>
                  <a:ext uri="{0D108BD9-81ED-4DB2-BD59-A6C34878D82A}">
                    <a16:rowId xmlns:a16="http://schemas.microsoft.com/office/drawing/2014/main" val="10000"/>
                  </a:ext>
                </a:extLst>
              </a:tr>
              <a:tr h="663069">
                <a:tc>
                  <a:txBody>
                    <a:bodyPr/>
                    <a:lstStyle/>
                    <a:p>
                      <a:pPr algn="r">
                        <a:defRPr sz="1800"/>
                      </a:pPr>
                      <a:r>
                        <a:rPr sz="2800" dirty="0"/>
                        <a:t>​</a:t>
                      </a:r>
                    </a:p>
                  </a:txBody>
                  <a:tcPr/>
                </a:tc>
                <a:tc>
                  <a:txBody>
                    <a:bodyPr/>
                    <a:lstStyle/>
                    <a:p>
                      <a:pPr algn="l">
                        <a:defRPr sz="1800"/>
                      </a:pPr>
                      <a:r>
                        <a:rPr lang="en-US" sz="2800" dirty="0"/>
                        <a:t> </a:t>
                      </a:r>
                      <a:r>
                        <a:rPr lang="en-US" sz="1050" dirty="0"/>
                        <a:t> </a:t>
                      </a:r>
                      <a:r>
                        <a:rPr lang="en-US" sz="2800" i="1" dirty="0"/>
                        <a:t>y</a:t>
                      </a:r>
                      <a:r>
                        <a:rPr lang="en-US" sz="2800" dirty="0"/>
                        <a:t> − 6 = 2(</a:t>
                      </a:r>
                      <a:r>
                        <a:rPr lang="en-US" sz="2800" i="1" dirty="0"/>
                        <a:t>x</a:t>
                      </a:r>
                      <a:r>
                        <a:rPr lang="en-US" sz="2800" dirty="0"/>
                        <a:t> − 1)</a:t>
                      </a:r>
                      <a:endParaRPr sz="2800" dirty="0"/>
                    </a:p>
                  </a:txBody>
                  <a:tcPr/>
                </a:tc>
                <a:tc>
                  <a:txBody>
                    <a:bodyPr/>
                    <a:lstStyle/>
                    <a:p>
                      <a:pPr algn="l">
                        <a:defRPr b="1"/>
                      </a:pPr>
                      <a:endParaRPr b="0" dirty="0"/>
                    </a:p>
                  </a:txBody>
                  <a:tcPr/>
                </a:tc>
                <a:extLst>
                  <a:ext uri="{0D108BD9-81ED-4DB2-BD59-A6C34878D82A}">
                    <a16:rowId xmlns:a16="http://schemas.microsoft.com/office/drawing/2014/main" val="10001"/>
                  </a:ext>
                </a:extLst>
              </a:tr>
              <a:tr h="536770">
                <a:tc>
                  <a:txBody>
                    <a:bodyPr/>
                    <a:lstStyle/>
                    <a:p>
                      <a:pPr algn="r">
                        <a:defRPr sz="1800"/>
                      </a:pPr>
                      <a:r>
                        <a:rPr sz="2800" dirty="0"/>
                        <a:t>​</a:t>
                      </a:r>
                    </a:p>
                  </a:txBody>
                  <a:tcPr/>
                </a:tc>
                <a:tc>
                  <a:txBody>
                    <a:bodyPr/>
                    <a:lstStyle/>
                    <a:p>
                      <a:pPr algn="l">
                        <a:defRPr sz="1800"/>
                      </a:pPr>
                      <a:r>
                        <a:rPr sz="2800" dirty="0"/>
                        <a:t>​</a:t>
                      </a:r>
                      <a:r>
                        <a:rPr lang="en-US" sz="1050" dirty="0"/>
                        <a:t>   </a:t>
                      </a:r>
                      <a:r>
                        <a:rPr lang="en-US" sz="2800" i="1" dirty="0"/>
                        <a:t>y</a:t>
                      </a:r>
                      <a:r>
                        <a:rPr lang="en-US" sz="2800" dirty="0"/>
                        <a:t> − 6 = 2</a:t>
                      </a:r>
                      <a:r>
                        <a:rPr lang="en-US" sz="2800" i="1" dirty="0"/>
                        <a:t>x</a:t>
                      </a:r>
                      <a:r>
                        <a:rPr lang="en-US" sz="2800" dirty="0"/>
                        <a:t> − 2</a:t>
                      </a:r>
                      <a:endParaRPr sz="2800" dirty="0"/>
                    </a:p>
                  </a:txBody>
                  <a:tcPr/>
                </a:tc>
                <a:tc>
                  <a:txBody>
                    <a:bodyPr/>
                    <a:lstStyle/>
                    <a:p>
                      <a:pPr algn="l"/>
                      <a:endParaRPr dirty="0"/>
                    </a:p>
                  </a:txBody>
                  <a:tcPr/>
                </a:tc>
                <a:extLst>
                  <a:ext uri="{0D108BD9-81ED-4DB2-BD59-A6C34878D82A}">
                    <a16:rowId xmlns:a16="http://schemas.microsoft.com/office/drawing/2014/main" val="10002"/>
                  </a:ext>
                </a:extLst>
              </a:tr>
              <a:tr h="536770">
                <a:tc>
                  <a:txBody>
                    <a:bodyPr/>
                    <a:lstStyle/>
                    <a:p>
                      <a:pPr algn="l">
                        <a:defRPr sz="1800"/>
                      </a:pPr>
                      <a:endParaRPr sz="2800" dirty="0"/>
                    </a:p>
                  </a:txBody>
                  <a:tcPr/>
                </a:tc>
                <a:tc>
                  <a:txBody>
                    <a:bodyPr/>
                    <a:lstStyle/>
                    <a:p>
                      <a:pPr algn="l">
                        <a:defRPr sz="1800"/>
                      </a:pPr>
                      <a:r>
                        <a:rPr lang="en-US" sz="1050" dirty="0"/>
                        <a:t>                    </a:t>
                      </a:r>
                      <a:r>
                        <a:rPr lang="en-US" sz="2800" i="1" dirty="0"/>
                        <a:t>y</a:t>
                      </a:r>
                      <a:r>
                        <a:rPr lang="en-US" sz="2800" dirty="0"/>
                        <a:t> = 2</a:t>
                      </a:r>
                      <a:r>
                        <a:rPr lang="en-US" sz="2800" i="1" dirty="0"/>
                        <a:t>x</a:t>
                      </a:r>
                      <a:r>
                        <a:rPr lang="en-US" sz="2800" dirty="0"/>
                        <a:t> + 4</a:t>
                      </a:r>
                      <a:endParaRPr sz="2800" dirty="0"/>
                    </a:p>
                  </a:txBody>
                  <a:tcPr/>
                </a:tc>
                <a:tc>
                  <a:txBody>
                    <a:bodyPr/>
                    <a:lstStyle/>
                    <a:p>
                      <a:pPr algn="l"/>
                      <a:endParaRPr dirty="0"/>
                    </a:p>
                  </a:txBody>
                  <a:tcPr/>
                </a:tc>
                <a:extLst>
                  <a:ext uri="{0D108BD9-81ED-4DB2-BD59-A6C34878D82A}">
                    <a16:rowId xmlns:a16="http://schemas.microsoft.com/office/drawing/2014/main" val="10003"/>
                  </a:ext>
                </a:extLst>
              </a:tr>
            </a:tbl>
          </a:graphicData>
        </a:graphic>
      </p:graphicFrame>
      <p:sp>
        <p:nvSpPr>
          <p:cNvPr id="6" name="TextBox 5">
            <a:extLst>
              <a:ext uri="{FF2B5EF4-FFF2-40B4-BE49-F238E27FC236}">
                <a16:creationId xmlns:a16="http://schemas.microsoft.com/office/drawing/2014/main" id="{C3E6CCB3-E7C1-9157-14D2-DCF3CDDFA4C9}"/>
              </a:ext>
            </a:extLst>
          </p:cNvPr>
          <p:cNvSpPr txBox="1"/>
          <p:nvPr/>
        </p:nvSpPr>
        <p:spPr>
          <a:xfrm>
            <a:off x="6248400" y="1916255"/>
            <a:ext cx="2743200" cy="1477328"/>
          </a:xfrm>
          <a:prstGeom prst="rect">
            <a:avLst/>
          </a:prstGeom>
          <a:noFill/>
        </p:spPr>
        <p:txBody>
          <a:bodyPr wrap="square">
            <a:spAutoFit/>
          </a:bodyPr>
          <a:lstStyle/>
          <a:p>
            <a:r>
              <a:rPr lang="en-US" b="0" dirty="0"/>
              <a:t>Note that no matter which point we substitute into the point-slope form, the resulting slope-intercept equation is the same.</a:t>
            </a:r>
            <a:endParaRPr lang="en-IN" dirty="0"/>
          </a:p>
        </p:txBody>
      </p:sp>
    </p:spTree>
    <p:extLst>
      <p:ext uri="{BB962C8B-B14F-4D97-AF65-F5344CB8AC3E}">
        <p14:creationId xmlns:p14="http://schemas.microsoft.com/office/powerpoint/2010/main" val="6919871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Slopes of Parallel Lines</a:t>
            </a:r>
          </a:p>
        </p:txBody>
      </p:sp>
      <p:sp>
        <p:nvSpPr>
          <p:cNvPr id="3" name="Text Placeholder 2"/>
          <p:cNvSpPr>
            <a:spLocks noGrp="1"/>
          </p:cNvSpPr>
          <p:nvPr>
            <p:ph type="body" sz="quarter" idx="10"/>
          </p:nvPr>
        </p:nvSpPr>
        <p:spPr/>
        <p:txBody>
          <a:bodyPr>
            <a:normAutofit/>
          </a:bodyPr>
          <a:lstStyle/>
          <a:p>
            <a:pPr>
              <a:defRPr sz="2800"/>
            </a:pPr>
            <a:r>
              <a:rPr sz="2800" dirty="0"/>
              <a:t>Two nonvertical lines with slopes</a:t>
            </a:r>
            <a:r>
              <a:rPr lang="en-US" sz="2800" dirty="0"/>
              <a:t> </a:t>
            </a:r>
            <a:r>
              <a:rPr lang="en-US" sz="2800" i="1" dirty="0"/>
              <a:t>m</a:t>
            </a:r>
            <a:r>
              <a:rPr lang="en-US" sz="1050" dirty="0"/>
              <a:t> </a:t>
            </a:r>
            <a:r>
              <a:rPr lang="en-US" sz="2800" baseline="-25000" dirty="0"/>
              <a:t>1</a:t>
            </a:r>
            <a:r>
              <a:rPr lang="en-US" sz="2800" dirty="0"/>
              <a:t> and </a:t>
            </a:r>
            <a:r>
              <a:rPr lang="en-US" sz="2800" i="1" dirty="0"/>
              <a:t>m</a:t>
            </a:r>
            <a:r>
              <a:rPr lang="en-US" sz="1050" dirty="0"/>
              <a:t> </a:t>
            </a:r>
            <a:r>
              <a:rPr lang="en-US" sz="2800" baseline="-25000" dirty="0"/>
              <a:t>2</a:t>
            </a:r>
            <a:r>
              <a:rPr sz="2800" dirty="0"/>
              <a:t> and are </a:t>
            </a:r>
            <a:r>
              <a:rPr sz="2800" b="1" dirty="0"/>
              <a:t>parallel</a:t>
            </a:r>
            <a:r>
              <a:rPr sz="2800" dirty="0"/>
              <a:t> if and only if</a:t>
            </a:r>
            <a:r>
              <a:rPr lang="en-US" sz="2800" dirty="0"/>
              <a:t> </a:t>
            </a:r>
            <a:r>
              <a:rPr lang="en-US" sz="2800" i="1" dirty="0"/>
              <a:t>m</a:t>
            </a:r>
            <a:r>
              <a:rPr lang="en-US" sz="1050" dirty="0"/>
              <a:t> </a:t>
            </a:r>
            <a:r>
              <a:rPr lang="en-US" sz="2800" baseline="-25000" dirty="0"/>
              <a:t>1</a:t>
            </a:r>
            <a:r>
              <a:rPr lang="en-US" sz="2800" dirty="0"/>
              <a:t> = </a:t>
            </a:r>
            <a:r>
              <a:rPr lang="en-US" sz="2800" i="1" dirty="0"/>
              <a:t>m</a:t>
            </a:r>
            <a:r>
              <a:rPr lang="en-US" sz="1050" dirty="0"/>
              <a:t> </a:t>
            </a:r>
            <a:r>
              <a:rPr lang="en-US" sz="2800" baseline="-25000" dirty="0"/>
              <a:t>2</a:t>
            </a:r>
            <a:r>
              <a:rPr sz="2800" dirty="0"/>
              <a:t>. Also, two vertical lines (with undefined slopes) are always parallel to each other.</a:t>
            </a:r>
          </a:p>
          <a:p>
            <a:endParaRPr sz="28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a:t>
            </a:r>
            <a:r>
              <a:rPr lang="en-US" dirty="0"/>
              <a:t>0</a:t>
            </a:r>
            <a:r>
              <a:rPr dirty="0"/>
              <a:t>: Finding Equations of Parallel Lines</a:t>
            </a:r>
            <a:r>
              <a:rPr lang="en-US" dirty="0"/>
              <a:t>—Slide 1</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Find equations for two lines parallel to each of the </a:t>
                </a:r>
                <a:r>
                  <a:rPr lang="en-US" sz="2800" dirty="0"/>
                  <a:t>given </a:t>
                </a:r>
                <a:r>
                  <a:rPr sz="2800" dirty="0"/>
                  <a:t>lines.</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𝑥</m:t>
                    </m:r>
                    <m:r>
                      <a:rPr>
                        <a:latin typeface="Cambria Math" panose="02040503050406030204" pitchFamily="18" charset="0"/>
                      </a:rPr>
                      <m:t>+4</m:t>
                    </m:r>
                  </m:oMath>
                </a14:m>
                <a:endParaRPr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−2</m:t>
                    </m:r>
                    <m:r>
                      <a:rPr>
                        <a:latin typeface="Cambria Math" panose="02040503050406030204" pitchFamily="18" charset="0"/>
                      </a:rPr>
                      <m:t>𝑦</m:t>
                    </m:r>
                    <m:r>
                      <a:rPr>
                        <a:latin typeface="Cambria Math" panose="02040503050406030204" pitchFamily="18" charset="0"/>
                      </a:rPr>
                      <m:t>=14</m:t>
                    </m:r>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4</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a:t>When given a line in standard form, it is usually easiest to find its slope by rewriting it in slope-intercept form than to find two points on the line and calculate the slope directly.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a:t>
            </a:r>
            <a:r>
              <a:rPr lang="en-US" dirty="0"/>
              <a:t>0</a:t>
            </a:r>
            <a:r>
              <a:rPr dirty="0"/>
              <a:t>: Finding Equations of Parallel Lines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This line is already in slope-intercept form, so we immediately know the slope of the line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dirty="0"/>
                  <a:t>. Any line parallel to this one must also have a slope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dirty="0"/>
                  <a:t>. To find two parallel lines, we can simply change the value of the </a:t>
                </a:r>
                <a14:m>
                  <m:oMath xmlns:m="http://schemas.openxmlformats.org/officeDocument/2006/math">
                    <m:r>
                      <a:rPr>
                        <a:latin typeface="Cambria Math" panose="02040503050406030204" pitchFamily="18" charset="0"/>
                      </a:rPr>
                      <m:t>𝑦</m:t>
                    </m:r>
                  </m:oMath>
                </a14:m>
                <a:r>
                  <a:rPr sz="2800" dirty="0"/>
                  <a:t>-intercept.</a:t>
                </a:r>
                <a:br>
                  <a:rPr lang="en-US" sz="2800" dirty="0"/>
                </a:br>
                <a:br>
                  <a:rPr lang="en-US" sz="2800" dirty="0"/>
                </a:br>
                <a:r>
                  <a:rPr dirty="0"/>
                  <a:t>​</a:t>
                </a:r>
                <a:r>
                  <a:rPr sz="2800" dirty="0"/>
                  <a:t>Two such examples are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𝑥</m:t>
                    </m:r>
                    <m:r>
                      <a:rPr>
                        <a:latin typeface="Cambria Math" panose="02040503050406030204" pitchFamily="18" charset="0"/>
                      </a:rPr>
                      <m:t>+1</m:t>
                    </m:r>
                  </m:oMath>
                </a14:m>
                <a:r>
                  <a:rPr sz="2800" dirty="0"/>
                  <a:t> and </a:t>
                </a:r>
                <a:br>
                  <a:rPr lang="en-US" sz="2800" dirty="0"/>
                </a:b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r>
                      <a:rPr>
                        <a:latin typeface="Cambria Math" panose="02040503050406030204" pitchFamily="18" charset="0"/>
                      </a:rPr>
                      <m:t>𝑥</m:t>
                    </m:r>
                    <m:r>
                      <a:rPr>
                        <a:latin typeface="Cambria Math" panose="02040503050406030204" pitchFamily="18" charset="0"/>
                      </a:rPr>
                      <m:t>−10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1778"/>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900" dirty="0"/>
              <a:t>Example 1: Linear Equations in Two Variables</a:t>
            </a:r>
            <a:r>
              <a:rPr lang="en-US" sz="2900" dirty="0"/>
              <a:t>—Slide 5</a:t>
            </a:r>
            <a:endParaRPr sz="2900" dirty="0"/>
          </a:p>
        </p:txBody>
      </p:sp>
      <p:sp>
        <p:nvSpPr>
          <p:cNvPr id="3" name="Text Placeholder 2"/>
          <p:cNvSpPr>
            <a:spLocks noGrp="1"/>
          </p:cNvSpPr>
          <p:nvPr>
            <p:ph type="body" sz="quarter" idx="10"/>
          </p:nvPr>
        </p:nvSpPr>
        <p:spPr/>
        <p:txBody>
          <a:bodyPr/>
          <a:lstStyle/>
          <a:p>
            <a:pPr marL="514350" indent="-514350">
              <a:buFont typeface="+mj-lt"/>
              <a:buAutoNum type="alphaLcPeriod" startAt="4"/>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nvGraphicFramePr>
            <p:xfrm>
              <a:off x="770626" y="1106149"/>
              <a:ext cx="7992374" cy="25298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3890274">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r>
                                <a:rPr sz="2000">
                                  <a:latin typeface="Cambria Math"/>
                                </a:rPr>
                                <m:t>7</m:t>
                              </m:r>
                              <m:r>
                                <a:rPr sz="2000">
                                  <a:latin typeface="Cambria Math"/>
                                </a:rPr>
                                <m:t>𝑥</m:t>
                              </m:r>
                              <m:r>
                                <a:rPr sz="2000">
                                  <a:latin typeface="Cambria Math"/>
                                </a:rPr>
                                <m:t>−</m:t>
                              </m:r>
                              <m:d>
                                <m:dPr>
                                  <m:ctrlPr>
                                    <a:rPr sz="2000" i="1">
                                      <a:latin typeface="Cambria Math" panose="02040503050406030204" pitchFamily="18" charset="0"/>
                                    </a:rPr>
                                  </m:ctrlPr>
                                </m:dPr>
                                <m:e>
                                  <m:r>
                                    <a:rPr sz="2000">
                                      <a:latin typeface="Cambria Math"/>
                                    </a:rPr>
                                    <m:t>4</m:t>
                                  </m:r>
                                  <m:r>
                                    <a:rPr sz="2000">
                                      <a:latin typeface="Cambria Math"/>
                                    </a:rPr>
                                    <m:t>𝑥</m:t>
                                  </m:r>
                                  <m:r>
                                    <a:rPr sz="2000">
                                      <a:latin typeface="Cambria Math"/>
                                    </a:rPr>
                                    <m:t>−2</m:t>
                                  </m:r>
                                </m:e>
                              </m:d>
                              <m:r>
                                <a:rPr sz="2000">
                                  <a:latin typeface="Cambria Math"/>
                                </a:rPr>
                                <m:t>+</m:t>
                              </m:r>
                              <m:r>
                                <a:rPr sz="2000">
                                  <a:latin typeface="Cambria Math"/>
                                </a:rPr>
                                <m:t>𝑦</m:t>
                              </m:r>
                            </m:oMath>
                          </a14:m>
                          <a:endParaRPr sz="2000" dirty="0"/>
                        </a:p>
                      </a:txBody>
                      <a:tcPr/>
                    </a:tc>
                    <a:tc>
                      <a:txBody>
                        <a:bodyPr/>
                        <a:lstStyle/>
                        <a:p>
                          <a:pPr algn="l">
                            <a:defRPr sz="1800"/>
                          </a:pPr>
                          <a:r>
                            <a:rPr sz="2000"/>
                            <a:t>​</a:t>
                          </a:r>
                          <a14:m>
                            <m:oMath xmlns:m="http://schemas.openxmlformats.org/officeDocument/2006/math">
                              <m:r>
                                <a:rPr sz="2000">
                                  <a:latin typeface="Cambria Math"/>
                                </a:rPr>
                                <m:t>=</m:t>
                              </m:r>
                              <m:r>
                                <a:rPr sz="2000">
                                  <a:latin typeface="Cambria Math"/>
                                </a:rPr>
                                <m:t>𝑦</m:t>
                              </m:r>
                              <m:r>
                                <a:rPr sz="2000">
                                  <a:latin typeface="Cambria Math"/>
                                </a:rPr>
                                <m:t>+3</m:t>
                              </m:r>
                              <m:d>
                                <m:dPr>
                                  <m:ctrlPr>
                                    <a:rPr sz="2000" i="1">
                                      <a:latin typeface="Cambria Math" panose="02040503050406030204" pitchFamily="18" charset="0"/>
                                    </a:rPr>
                                  </m:ctrlPr>
                                </m:dPr>
                                <m:e>
                                  <m:r>
                                    <a:rPr sz="2000">
                                      <a:latin typeface="Cambria Math"/>
                                    </a:rPr>
                                    <m:t>𝑥</m:t>
                                  </m:r>
                                  <m:r>
                                    <a:rPr sz="2000">
                                      <a:latin typeface="Cambria Math"/>
                                    </a:rPr>
                                    <m:t>−1</m:t>
                                  </m:r>
                                </m:e>
                              </m:d>
                            </m:oMath>
                          </a14:m>
                          <a:endParaRPr sz="2000"/>
                        </a:p>
                      </a:txBody>
                      <a:tcPr/>
                    </a:tc>
                    <a:tc>
                      <a:txBody>
                        <a:bodyPr/>
                        <a:lstStyle/>
                        <a:p>
                          <a:pPr algn="l">
                            <a:defRPr sz="1100" b="1"/>
                          </a:pPr>
                          <a:endParaRPr sz="2000" dirty="0"/>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r>
                                <a:rPr sz="2000">
                                  <a:latin typeface="Cambria Math"/>
                                </a:rPr>
                                <m:t>7</m:t>
                              </m:r>
                              <m:r>
                                <a:rPr sz="2000">
                                  <a:latin typeface="Cambria Math"/>
                                </a:rPr>
                                <m:t>𝑥</m:t>
                              </m:r>
                              <m:r>
                                <a:rPr sz="2000">
                                  <a:latin typeface="Cambria Math"/>
                                </a:rPr>
                                <m:t>−4</m:t>
                              </m:r>
                              <m:r>
                                <a:rPr sz="2000">
                                  <a:latin typeface="Cambria Math"/>
                                </a:rPr>
                                <m:t>𝑥</m:t>
                              </m:r>
                              <m:r>
                                <a:rPr sz="2000">
                                  <a:latin typeface="Cambria Math"/>
                                </a:rPr>
                                <m:t>+2+</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m:t>
                              </m:r>
                              <m:r>
                                <a:rPr sz="2000">
                                  <a:latin typeface="Cambria Math"/>
                                </a:rPr>
                                <m:t>𝑦</m:t>
                              </m:r>
                              <m:r>
                                <a:rPr sz="2000">
                                  <a:latin typeface="Cambria Math"/>
                                </a:rPr>
                                <m:t>+3</m:t>
                              </m:r>
                              <m:r>
                                <a:rPr sz="2000">
                                  <a:latin typeface="Cambria Math"/>
                                </a:rPr>
                                <m:t>𝑥</m:t>
                              </m:r>
                              <m:r>
                                <a:rPr sz="2000">
                                  <a:latin typeface="Cambria Math"/>
                                </a:rPr>
                                <m:t>−3</m:t>
                              </m:r>
                            </m:oMath>
                          </a14:m>
                          <a:endParaRPr sz="2000" dirty="0"/>
                        </a:p>
                      </a:txBody>
                      <a:tcPr/>
                    </a:tc>
                    <a:tc>
                      <a:txBody>
                        <a:bodyPr/>
                        <a:lstStyle/>
                        <a:p>
                          <a:pPr algn="l"/>
                          <a:endParaRPr sz="200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
                                <a:rPr sz="2000">
                                  <a:latin typeface="Cambria Math"/>
                                </a:rPr>
                                <m:t>3</m:t>
                              </m:r>
                              <m:r>
                                <a:rPr sz="2000">
                                  <a:latin typeface="Cambria Math"/>
                                </a:rPr>
                                <m:t>𝑥</m:t>
                              </m:r>
                              <m:r>
                                <a:rPr sz="2000">
                                  <a:latin typeface="Cambria Math"/>
                                </a:rPr>
                                <m:t>−3</m:t>
                              </m:r>
                              <m:r>
                                <a:rPr sz="2000">
                                  <a:latin typeface="Cambria Math"/>
                                </a:rPr>
                                <m:t>𝑥</m:t>
                              </m:r>
                              <m:r>
                                <a:rPr sz="2000">
                                  <a:latin typeface="Cambria Math"/>
                                </a:rPr>
                                <m:t>+</m:t>
                              </m:r>
                              <m:r>
                                <a:rPr sz="2000">
                                  <a:latin typeface="Cambria Math"/>
                                </a:rPr>
                                <m:t>𝑦</m:t>
                              </m:r>
                              <m:r>
                                <a:rPr sz="2000">
                                  <a:latin typeface="Cambria Math"/>
                                </a:rPr>
                                <m:t>−</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=−3−2</m:t>
                              </m:r>
                            </m:oMath>
                          </a14:m>
                          <a:endParaRPr sz="2000" dirty="0"/>
                        </a:p>
                      </a:txBody>
                      <a:tcPr/>
                    </a:tc>
                    <a:tc rowSpan="2">
                      <a:txBody>
                        <a:bodyPr/>
                        <a:lstStyle/>
                        <a:p>
                          <a:pPr algn="l"/>
                          <a:r>
                            <a:rPr lang="en-US" sz="1800" dirty="0"/>
                            <a:t>After simplifying this equation, we see that the coefficients on both </a:t>
                          </a:r>
                          <a14:m>
                            <m:oMath xmlns:m="http://schemas.openxmlformats.org/officeDocument/2006/math">
                              <m:r>
                                <a:rPr lang="en-US" sz="1800">
                                  <a:latin typeface="Cambria Math"/>
                                </a:rPr>
                                <m:t>𝑥</m:t>
                              </m:r>
                            </m:oMath>
                          </a14:m>
                          <a:r>
                            <a:rPr lang="en-US" sz="1800" dirty="0"/>
                            <a:t> and </a:t>
                          </a:r>
                          <a14:m>
                            <m:oMath xmlns:m="http://schemas.openxmlformats.org/officeDocument/2006/math">
                              <m:r>
                                <a:rPr lang="en-US" sz="1800">
                                  <a:latin typeface="Cambria Math"/>
                                </a:rPr>
                                <m:t>𝑦</m:t>
                              </m:r>
                            </m:oMath>
                          </a14:m>
                          <a:r>
                            <a:rPr lang="en-US" sz="1800" dirty="0"/>
                            <a:t> are </a:t>
                          </a:r>
                          <a:r>
                            <a:rPr lang="en-US" sz="1800" dirty="0">
                              <a:latin typeface="Cambria Math"/>
                            </a:rPr>
                            <a:t>0</a:t>
                          </a:r>
                          <a:r>
                            <a:rPr lang="en-US" sz="1800" dirty="0"/>
                            <a:t>. Thus, the equation is not linear.</a:t>
                          </a:r>
                          <a:endParaRPr sz="1800" dirty="0"/>
                        </a:p>
                        <a:p>
                          <a:r>
                            <a:rPr lang="en-US" sz="1800" b="0" i="0" u="none" strike="noStrike" kern="1200" baseline="0" dirty="0">
                              <a:solidFill>
                                <a:schemeClr val="tx1"/>
                              </a:solidFill>
                              <a:latin typeface="+mn-lt"/>
                              <a:ea typeface="+mn-ea"/>
                              <a:cs typeface="+mn-cs"/>
                            </a:rPr>
                            <a:t>Further, the equation simplifies to a false statement, so it actually has no solutions!</a:t>
                          </a:r>
                          <a:endParaRPr sz="1800" dirty="0"/>
                        </a:p>
                      </a:txBody>
                      <a:tcPr/>
                    </a:tc>
                    <a:extLst>
                      <a:ext uri="{0D108BD9-81ED-4DB2-BD59-A6C34878D82A}">
                        <a16:rowId xmlns:a16="http://schemas.microsoft.com/office/drawing/2014/main" val="10002"/>
                      </a:ext>
                    </a:extLst>
                  </a:tr>
                  <a:tr h="370840">
                    <a:tc>
                      <a:txBody>
                        <a:bodyPr/>
                        <a:lstStyle/>
                        <a:p>
                          <a:pPr algn="r"/>
                          <a:r>
                            <a:rPr sz="2000" dirty="0"/>
                            <a:t>​</a:t>
                          </a:r>
                          <a:r>
                            <a:rPr sz="2000" dirty="0">
                              <a:latin typeface="Cambria Math"/>
                            </a:rPr>
                            <a:t>0</a:t>
                          </a:r>
                        </a:p>
                      </a:txBody>
                      <a:tcPr/>
                    </a:tc>
                    <a:tc>
                      <a:txBody>
                        <a:bodyPr/>
                        <a:lstStyle/>
                        <a:p>
                          <a:pPr algn="l">
                            <a:defRPr sz="1800"/>
                          </a:pPr>
                          <a:r>
                            <a:rPr sz="2000" dirty="0"/>
                            <a:t>​</a:t>
                          </a:r>
                          <a14:m>
                            <m:oMath xmlns:m="http://schemas.openxmlformats.org/officeDocument/2006/math">
                              <m:r>
                                <a:rPr sz="2000">
                                  <a:latin typeface="Cambria Math"/>
                                </a:rPr>
                                <m:t>=−5</m:t>
                              </m:r>
                            </m:oMath>
                          </a14:m>
                          <a:endParaRPr sz="2000" dirty="0"/>
                        </a:p>
                      </a:txBody>
                      <a:tcPr/>
                    </a:tc>
                    <a:tc vMerge="1">
                      <a:txBody>
                        <a:bodyPr/>
                        <a:lstStyle/>
                        <a:p>
                          <a:endParaRPr sz="1800" dirty="0"/>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3453774115"/>
                  </p:ext>
                </p:extLst>
              </p:nvPr>
            </p:nvGraphicFramePr>
            <p:xfrm>
              <a:off x="770626" y="1106149"/>
              <a:ext cx="7992374" cy="2529840"/>
            </p:xfrm>
            <a:graphic>
              <a:graphicData uri="http://schemas.openxmlformats.org/drawingml/2006/table">
                <a:tbl>
                  <a:tblPr firstRow="1" bandRow="1">
                    <a:tableStyleId>{2D5ABB26-0587-4C30-8999-92F81FD0307C}</a:tableStyleId>
                  </a:tblPr>
                  <a:tblGrid>
                    <a:gridCol w="2209800">
                      <a:extLst>
                        <a:ext uri="{9D8B030D-6E8A-4147-A177-3AD203B41FA5}">
                          <a16:colId xmlns:a16="http://schemas.microsoft.com/office/drawing/2014/main" val="20000"/>
                        </a:ext>
                      </a:extLst>
                    </a:gridCol>
                    <a:gridCol w="1892300">
                      <a:extLst>
                        <a:ext uri="{9D8B030D-6E8A-4147-A177-3AD203B41FA5}">
                          <a16:colId xmlns:a16="http://schemas.microsoft.com/office/drawing/2014/main" val="20001"/>
                        </a:ext>
                      </a:extLst>
                    </a:gridCol>
                    <a:gridCol w="3890274">
                      <a:extLst>
                        <a:ext uri="{9D8B030D-6E8A-4147-A177-3AD203B41FA5}">
                          <a16:colId xmlns:a16="http://schemas.microsoft.com/office/drawing/2014/main" val="20002"/>
                        </a:ext>
                      </a:extLst>
                    </a:gridCol>
                  </a:tblGrid>
                  <a:tr h="396240">
                    <a:tc>
                      <a:txBody>
                        <a:bodyPr/>
                        <a:lstStyle/>
                        <a:p>
                          <a:endParaRPr lang="en-US"/>
                        </a:p>
                      </a:txBody>
                      <a:tcPr>
                        <a:blipFill>
                          <a:blip r:embed="rId2"/>
                          <a:stretch>
                            <a:fillRect t="-7692" r="-261433" b="-563077"/>
                          </a:stretch>
                        </a:blipFill>
                      </a:tcPr>
                    </a:tc>
                    <a:tc>
                      <a:txBody>
                        <a:bodyPr/>
                        <a:lstStyle/>
                        <a:p>
                          <a:endParaRPr lang="en-US"/>
                        </a:p>
                      </a:txBody>
                      <a:tcPr>
                        <a:blipFill>
                          <a:blip r:embed="rId2"/>
                          <a:stretch>
                            <a:fillRect l="-117097" t="-7692" r="-206129" b="-563077"/>
                          </a:stretch>
                        </a:blipFill>
                      </a:tcPr>
                    </a:tc>
                    <a:tc>
                      <a:txBody>
                        <a:bodyPr/>
                        <a:lstStyle/>
                        <a:p>
                          <a:pPr algn="l">
                            <a:defRPr sz="1100" b="1"/>
                          </a:pPr>
                          <a:endParaRPr sz="2000" dirty="0"/>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7692" r="-261433" b="-463077"/>
                          </a:stretch>
                        </a:blipFill>
                      </a:tcPr>
                    </a:tc>
                    <a:tc>
                      <a:txBody>
                        <a:bodyPr/>
                        <a:lstStyle/>
                        <a:p>
                          <a:endParaRPr lang="en-US"/>
                        </a:p>
                      </a:txBody>
                      <a:tcPr>
                        <a:blipFill>
                          <a:blip r:embed="rId2"/>
                          <a:stretch>
                            <a:fillRect l="-117097" t="-107692" r="-206129" b="-463077"/>
                          </a:stretch>
                        </a:blipFill>
                      </a:tcPr>
                    </a:tc>
                    <a:tc>
                      <a:txBody>
                        <a:bodyPr/>
                        <a:lstStyle/>
                        <a:p>
                          <a:pPr algn="l"/>
                          <a:endParaRPr sz="2000" dirty="0"/>
                        </a:p>
                      </a:txBody>
                      <a:tcPr/>
                    </a:tc>
                    <a:extLst>
                      <a:ext uri="{0D108BD9-81ED-4DB2-BD59-A6C34878D82A}">
                        <a16:rowId xmlns:a16="http://schemas.microsoft.com/office/drawing/2014/main" val="10001"/>
                      </a:ext>
                    </a:extLst>
                  </a:tr>
                  <a:tr h="396240">
                    <a:tc>
                      <a:txBody>
                        <a:bodyPr/>
                        <a:lstStyle/>
                        <a:p>
                          <a:endParaRPr lang="en-US"/>
                        </a:p>
                      </a:txBody>
                      <a:tcPr>
                        <a:blipFill>
                          <a:blip r:embed="rId2"/>
                          <a:stretch>
                            <a:fillRect t="-207692" r="-261433" b="-363077"/>
                          </a:stretch>
                        </a:blipFill>
                      </a:tcPr>
                    </a:tc>
                    <a:tc>
                      <a:txBody>
                        <a:bodyPr/>
                        <a:lstStyle/>
                        <a:p>
                          <a:endParaRPr lang="en-US"/>
                        </a:p>
                      </a:txBody>
                      <a:tcPr>
                        <a:blipFill>
                          <a:blip r:embed="rId2"/>
                          <a:stretch>
                            <a:fillRect l="-117097" t="-207692" r="-206129" b="-363077"/>
                          </a:stretch>
                        </a:blipFill>
                      </a:tcPr>
                    </a:tc>
                    <a:tc rowSpan="2">
                      <a:txBody>
                        <a:bodyPr/>
                        <a:lstStyle/>
                        <a:p>
                          <a:endParaRPr lang="en-US"/>
                        </a:p>
                      </a:txBody>
                      <a:tcPr>
                        <a:blipFill>
                          <a:blip r:embed="rId2"/>
                          <a:stretch>
                            <a:fillRect l="-105321" t="-47203" b="-5245"/>
                          </a:stretch>
                        </a:blipFill>
                      </a:tcPr>
                    </a:tc>
                    <a:extLst>
                      <a:ext uri="{0D108BD9-81ED-4DB2-BD59-A6C34878D82A}">
                        <a16:rowId xmlns:a16="http://schemas.microsoft.com/office/drawing/2014/main" val="10002"/>
                      </a:ext>
                    </a:extLst>
                  </a:tr>
                  <a:tr h="1341120">
                    <a:tc>
                      <a:txBody>
                        <a:bodyPr/>
                        <a:lstStyle/>
                        <a:p>
                          <a:pPr algn="r"/>
                          <a:r>
                            <a:rPr sz="2000" dirty="0"/>
                            <a:t>​</a:t>
                          </a:r>
                          <a:r>
                            <a:rPr sz="2000" dirty="0">
                              <a:latin typeface="Cambria Math"/>
                            </a:rPr>
                            <a:t>0</a:t>
                          </a:r>
                        </a:p>
                      </a:txBody>
                      <a:tcPr/>
                    </a:tc>
                    <a:tc>
                      <a:txBody>
                        <a:bodyPr/>
                        <a:lstStyle/>
                        <a:p>
                          <a:endParaRPr lang="en-US"/>
                        </a:p>
                      </a:txBody>
                      <a:tcPr>
                        <a:blipFill>
                          <a:blip r:embed="rId2"/>
                          <a:stretch>
                            <a:fillRect l="-117097" t="-90498" r="-206129" b="-6787"/>
                          </a:stretch>
                        </a:blipFill>
                      </a:tcPr>
                    </a:tc>
                    <a:tc vMerge="1">
                      <a:txBody>
                        <a:bodyPr/>
                        <a:lstStyle/>
                        <a:p>
                          <a:endParaRPr sz="1800" dirty="0"/>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a:t>
            </a:r>
            <a:r>
              <a:rPr lang="en-US" dirty="0"/>
              <a:t>0</a:t>
            </a:r>
            <a:r>
              <a:rPr dirty="0"/>
              <a:t>: Finding Equations of Parallel Lines</a:t>
            </a:r>
            <a:r>
              <a:rPr lang="en-US" dirty="0"/>
              <a:t>—Slide 3</a:t>
            </a:r>
            <a:endParaRPr dirty="0"/>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This line is in standard form. Our first step is to rewrite it in slope-intercept form.</a:t>
            </a:r>
            <a:r>
              <a:rPr dirty="0"/>
              <a:t>​</a:t>
            </a:r>
          </a:p>
        </p:txBody>
      </p:sp>
      <mc:AlternateContent xmlns:mc="http://schemas.openxmlformats.org/markup-compatibility/2006">
        <mc:Choice xmlns:a14="http://schemas.microsoft.com/office/drawing/2010/main" Requires="a14">
          <p:graphicFrame>
            <p:nvGraphicFramePr>
              <p:cNvPr id="4" name="Table Placeholder 2"/>
              <p:cNvGraphicFramePr>
                <a:graphicFrameLocks/>
              </p:cNvGraphicFramePr>
              <p:nvPr>
                <p:extLst>
                  <p:ext uri="{D42A27DB-BD31-4B8C-83A1-F6EECF244321}">
                    <p14:modId xmlns:p14="http://schemas.microsoft.com/office/powerpoint/2010/main" val="1782698345"/>
                  </p:ext>
                </p:extLst>
              </p:nvPr>
            </p:nvGraphicFramePr>
            <p:xfrm>
              <a:off x="990600" y="2294318"/>
              <a:ext cx="7315200" cy="198031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370840">
                    <a:tc>
                      <a:txBody>
                        <a:bodyPr/>
                        <a:lstStyle/>
                        <a:p>
                          <a:pPr algn="r">
                            <a:defRPr sz="1800"/>
                          </a:pPr>
                          <a:r>
                            <a:rPr sz="2400" dirty="0"/>
                            <a:t>​</a:t>
                          </a:r>
                          <a14:m>
                            <m:oMath xmlns:m="http://schemas.openxmlformats.org/officeDocument/2006/math">
                              <m:r>
                                <a:rPr sz="2400">
                                  <a:latin typeface="Cambria Math"/>
                                </a:rPr>
                                <m:t>10</m:t>
                              </m:r>
                              <m:r>
                                <a:rPr sz="2400">
                                  <a:latin typeface="Cambria Math"/>
                                </a:rPr>
                                <m:t>𝑥</m:t>
                              </m:r>
                              <m:r>
                                <a:rPr sz="2400">
                                  <a:latin typeface="Cambria Math"/>
                                </a:rPr>
                                <m:t>−2</m:t>
                              </m:r>
                              <m:r>
                                <a:rPr sz="2400">
                                  <a:latin typeface="Cambria Math"/>
                                </a:rPr>
                                <m:t>𝑦</m:t>
                              </m:r>
                            </m:oMath>
                          </a14:m>
                          <a:endParaRPr sz="2400" dirty="0"/>
                        </a:p>
                      </a:txBody>
                      <a:tcPr/>
                    </a:tc>
                    <a:tc>
                      <a:txBody>
                        <a:bodyPr/>
                        <a:lstStyle/>
                        <a:p>
                          <a:pPr algn="l">
                            <a:defRPr sz="1800"/>
                          </a:pPr>
                          <a:r>
                            <a:rPr sz="2400"/>
                            <a:t>​</a:t>
                          </a:r>
                          <a14:m>
                            <m:oMath xmlns:m="http://schemas.openxmlformats.org/officeDocument/2006/math">
                              <m:r>
                                <a:rPr sz="2400">
                                  <a:latin typeface="Cambria Math"/>
                                </a:rPr>
                                <m:t>=14</m:t>
                              </m:r>
                            </m:oMath>
                          </a14:m>
                          <a:endParaRPr sz="2400"/>
                        </a:p>
                      </a:txBody>
                      <a:tcPr/>
                    </a:tc>
                    <a:tc>
                      <a:txBody>
                        <a:bodyPr/>
                        <a:lstStyle/>
                        <a:p>
                          <a:pPr algn="l"/>
                          <a:endParaRPr sz="2400"/>
                        </a:p>
                      </a:txBody>
                      <a:tcPr/>
                    </a:tc>
                    <a:extLst>
                      <a:ext uri="{0D108BD9-81ED-4DB2-BD59-A6C34878D82A}">
                        <a16:rowId xmlns:a16="http://schemas.microsoft.com/office/drawing/2014/main" val="10000"/>
                      </a:ext>
                    </a:extLst>
                  </a:tr>
                  <a:tr h="370840">
                    <a:tc>
                      <a:txBody>
                        <a:bodyPr/>
                        <a:lstStyle/>
                        <a:p>
                          <a:pPr algn="r">
                            <a:defRPr sz="1800"/>
                          </a:pPr>
                          <a:r>
                            <a:rPr sz="2400" dirty="0"/>
                            <a:t>​</a:t>
                          </a:r>
                          <a14:m>
                            <m:oMath xmlns:m="http://schemas.openxmlformats.org/officeDocument/2006/math">
                              <m:r>
                                <a:rPr sz="2400">
                                  <a:latin typeface="Cambria Math"/>
                                </a:rPr>
                                <m:t>−2</m:t>
                              </m:r>
                              <m:r>
                                <a:rPr sz="2400">
                                  <a:latin typeface="Cambria Math"/>
                                </a:rPr>
                                <m:t>𝑦</m:t>
                              </m:r>
                            </m:oMath>
                          </a14:m>
                          <a:endParaRPr sz="2400" dirty="0"/>
                        </a:p>
                      </a:txBody>
                      <a:tcPr/>
                    </a:tc>
                    <a:tc>
                      <a:txBody>
                        <a:bodyPr/>
                        <a:lstStyle/>
                        <a:p>
                          <a:pPr algn="l">
                            <a:defRPr sz="1800"/>
                          </a:pPr>
                          <a:r>
                            <a:rPr sz="2400" dirty="0"/>
                            <a:t>​</a:t>
                          </a:r>
                          <a14:m>
                            <m:oMath xmlns:m="http://schemas.openxmlformats.org/officeDocument/2006/math">
                              <m:r>
                                <a:rPr sz="2400">
                                  <a:latin typeface="Cambria Math"/>
                                </a:rPr>
                                <m:t>=−10</m:t>
                              </m:r>
                              <m:r>
                                <a:rPr sz="2400">
                                  <a:latin typeface="Cambria Math"/>
                                </a:rPr>
                                <m:t>𝑥</m:t>
                              </m:r>
                              <m:r>
                                <a:rPr sz="2400">
                                  <a:latin typeface="Cambria Math"/>
                                </a:rPr>
                                <m:t>+14</m:t>
                              </m:r>
                            </m:oMath>
                          </a14:m>
                          <a:endParaRPr sz="2400" dirty="0"/>
                        </a:p>
                      </a:txBody>
                      <a:tcPr/>
                    </a:tc>
                    <a:tc>
                      <a:txBody>
                        <a:bodyPr/>
                        <a:lstStyle/>
                        <a:p>
                          <a:pPr algn="l">
                            <a:defRPr sz="1100" b="1"/>
                          </a:pPr>
                          <a:r>
                            <a:rPr sz="2000" b="0" dirty="0"/>
                            <a:t>Subtract </a:t>
                          </a:r>
                          <a:r>
                            <a:rPr lang="en-US" sz="2000" b="0" dirty="0"/>
                            <a:t>10</a:t>
                          </a:r>
                          <a:r>
                            <a:rPr lang="en-US" sz="2000" b="0" i="1" dirty="0"/>
                            <a:t>x</a:t>
                          </a:r>
                          <a:r>
                            <a:rPr lang="en-US" sz="2000" b="0" dirty="0"/>
                            <a:t> </a:t>
                          </a:r>
                          <a:r>
                            <a:rPr sz="2000" b="0" dirty="0"/>
                            <a:t>from both sides.</a:t>
                          </a:r>
                        </a:p>
                      </a:txBody>
                      <a:tcPr/>
                    </a:tc>
                    <a:extLst>
                      <a:ext uri="{0D108BD9-81ED-4DB2-BD59-A6C34878D82A}">
                        <a16:rowId xmlns:a16="http://schemas.microsoft.com/office/drawing/2014/main" val="10001"/>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𝑦</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m:t>
                              </m:r>
                              <m:f>
                                <m:fPr>
                                  <m:ctrlPr>
                                    <a:rPr sz="2400" i="1">
                                      <a:latin typeface="Cambria Math" panose="02040503050406030204" pitchFamily="18" charset="0"/>
                                    </a:rPr>
                                  </m:ctrlPr>
                                </m:fPr>
                                <m:num>
                                  <m:r>
                                    <a:rPr sz="2400">
                                      <a:latin typeface="Cambria Math"/>
                                    </a:rPr>
                                    <m:t>−10</m:t>
                                  </m:r>
                                </m:num>
                                <m:den>
                                  <m:r>
                                    <a:rPr sz="2400">
                                      <a:latin typeface="Cambria Math"/>
                                    </a:rPr>
                                    <m:t>−2</m:t>
                                  </m:r>
                                </m:den>
                              </m:f>
                              <m:r>
                                <a:rPr sz="2400">
                                  <a:latin typeface="Cambria Math"/>
                                </a:rPr>
                                <m:t>𝑥</m:t>
                              </m:r>
                              <m:r>
                                <a:rPr sz="2400">
                                  <a:latin typeface="Cambria Math"/>
                                </a:rPr>
                                <m:t>+</m:t>
                              </m:r>
                              <m:f>
                                <m:fPr>
                                  <m:ctrlPr>
                                    <a:rPr sz="2400" i="1">
                                      <a:latin typeface="Cambria Math" panose="02040503050406030204" pitchFamily="18" charset="0"/>
                                    </a:rPr>
                                  </m:ctrlPr>
                                </m:fPr>
                                <m:num>
                                  <m:r>
                                    <a:rPr sz="2400">
                                      <a:latin typeface="Cambria Math"/>
                                    </a:rPr>
                                    <m:t>14</m:t>
                                  </m:r>
                                </m:num>
                                <m:den>
                                  <m:r>
                                    <a:rPr sz="2400">
                                      <a:latin typeface="Cambria Math"/>
                                    </a:rPr>
                                    <m:t>−2</m:t>
                                  </m:r>
                                </m:den>
                              </m:f>
                            </m:oMath>
                          </a14:m>
                          <a:endParaRPr sz="2400" dirty="0"/>
                        </a:p>
                      </a:txBody>
                      <a:tcPr/>
                    </a:tc>
                    <a:tc>
                      <a:txBody>
                        <a:bodyPr/>
                        <a:lstStyle/>
                        <a:p>
                          <a:pPr algn="l">
                            <a:defRPr sz="1100" b="1"/>
                          </a:pPr>
                          <a:r>
                            <a:rPr sz="2000" b="0" dirty="0"/>
                            <a:t>Divide each term by</a:t>
                          </a:r>
                          <a:r>
                            <a:rPr lang="en-US" sz="2000" b="0" baseline="0" dirty="0"/>
                            <a:t> </a:t>
                          </a:r>
                          <a:r>
                            <a:rPr lang="en-US" sz="2000" b="0" dirty="0"/>
                            <a:t>−2</a:t>
                          </a:r>
                          <a:r>
                            <a:rPr sz="2000" b="0" dirty="0"/>
                            <a:t>.</a:t>
                          </a:r>
                        </a:p>
                      </a:txBody>
                      <a:tcPr anchor="ctr"/>
                    </a:tc>
                    <a:extLst>
                      <a:ext uri="{0D108BD9-81ED-4DB2-BD59-A6C34878D82A}">
                        <a16:rowId xmlns:a16="http://schemas.microsoft.com/office/drawing/2014/main" val="10002"/>
                      </a:ext>
                    </a:extLst>
                  </a:tr>
                  <a:tr h="370840">
                    <a:tc>
                      <a:txBody>
                        <a:bodyPr/>
                        <a:lstStyle/>
                        <a:p>
                          <a:pPr algn="r">
                            <a:defRPr sz="1800"/>
                          </a:pPr>
                          <a14:m>
                            <m:oMathPara xmlns:m="http://schemas.openxmlformats.org/officeDocument/2006/math">
                              <m:oMathParaPr>
                                <m:jc m:val="right"/>
                              </m:oMathParaPr>
                              <m:oMath xmlns:m="http://schemas.openxmlformats.org/officeDocument/2006/math">
                                <m:r>
                                  <a:rPr sz="2400">
                                    <a:latin typeface="Cambria Math"/>
                                  </a:rPr>
                                  <m:t>𝑦</m:t>
                                </m:r>
                              </m:oMath>
                            </m:oMathPara>
                          </a14:m>
                          <a:endParaRPr sz="2400" dirty="0"/>
                        </a:p>
                      </a:txBody>
                      <a:tcPr/>
                    </a:tc>
                    <a:tc>
                      <a:txBody>
                        <a:bodyPr/>
                        <a:lstStyle/>
                        <a:p>
                          <a:pPr algn="l">
                            <a:defRPr sz="1800"/>
                          </a:pPr>
                          <a:r>
                            <a:rPr sz="2400" dirty="0"/>
                            <a:t>​</a:t>
                          </a:r>
                          <a14:m>
                            <m:oMath xmlns:m="http://schemas.openxmlformats.org/officeDocument/2006/math">
                              <m:r>
                                <a:rPr sz="2400">
                                  <a:latin typeface="Cambria Math"/>
                                </a:rPr>
                                <m:t>=5</m:t>
                              </m:r>
                              <m:r>
                                <a:rPr sz="2400">
                                  <a:latin typeface="Cambria Math"/>
                                </a:rPr>
                                <m:t>𝑥</m:t>
                              </m:r>
                              <m:r>
                                <a:rPr sz="2400">
                                  <a:latin typeface="Cambria Math"/>
                                </a:rPr>
                                <m:t>−7</m:t>
                              </m:r>
                            </m:oMath>
                          </a14:m>
                          <a:endParaRPr sz="2400" dirty="0"/>
                        </a:p>
                      </a:txBody>
                      <a:tcPr/>
                    </a:tc>
                    <a:tc>
                      <a:txBody>
                        <a:bodyPr/>
                        <a:lstStyle/>
                        <a:p>
                          <a:pPr algn="l">
                            <a:defRPr b="1"/>
                          </a:pPr>
                          <a:r>
                            <a:rPr lang="en-IN" sz="2000" b="0" i="0" kern="1200" dirty="0">
                              <a:solidFill>
                                <a:schemeClr val="tx1"/>
                              </a:solidFill>
                              <a:effectLst/>
                              <a:latin typeface="+mn-lt"/>
                              <a:ea typeface="+mn-ea"/>
                              <a:cs typeface="+mn-cs"/>
                            </a:rPr>
                            <a:t>Simplify</a:t>
                          </a:r>
                          <a:r>
                            <a:rPr lang="en-IN" sz="2400" b="0" i="0" kern="1200" dirty="0">
                              <a:solidFill>
                                <a:schemeClr val="tx1"/>
                              </a:solidFill>
                              <a:effectLst/>
                              <a:latin typeface="+mn-lt"/>
                              <a:ea typeface="+mn-ea"/>
                              <a:cs typeface="+mn-cs"/>
                            </a:rPr>
                            <a:t>.</a:t>
                          </a:r>
                          <a:r>
                            <a:rPr sz="2400" dirty="0"/>
                            <a:t> </a:t>
                          </a:r>
                        </a:p>
                      </a:txBody>
                      <a:tcPr/>
                    </a:tc>
                    <a:extLst>
                      <a:ext uri="{0D108BD9-81ED-4DB2-BD59-A6C34878D82A}">
                        <a16:rowId xmlns:a16="http://schemas.microsoft.com/office/drawing/2014/main" val="10003"/>
                      </a:ext>
                    </a:extLst>
                  </a:tr>
                </a:tbl>
              </a:graphicData>
            </a:graphic>
          </p:graphicFrame>
        </mc:Choice>
        <mc:Fallback>
          <p:graphicFrame>
            <p:nvGraphicFramePr>
              <p:cNvPr id="4" name="Table Placeholder 2"/>
              <p:cNvGraphicFramePr>
                <a:graphicFrameLocks/>
              </p:cNvGraphicFramePr>
              <p:nvPr>
                <p:extLst>
                  <p:ext uri="{D42A27DB-BD31-4B8C-83A1-F6EECF244321}">
                    <p14:modId xmlns:p14="http://schemas.microsoft.com/office/powerpoint/2010/main" val="1782698345"/>
                  </p:ext>
                </p:extLst>
              </p:nvPr>
            </p:nvGraphicFramePr>
            <p:xfrm>
              <a:off x="990600" y="2294318"/>
              <a:ext cx="7315200" cy="1980311"/>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457200">
                    <a:tc>
                      <a:txBody>
                        <a:bodyPr/>
                        <a:lstStyle/>
                        <a:p>
                          <a:endParaRPr lang="en-US"/>
                        </a:p>
                      </a:txBody>
                      <a:tcPr>
                        <a:blipFill>
                          <a:blip r:embed="rId2"/>
                          <a:stretch>
                            <a:fillRect t="-10667" r="-404622" b="-364000"/>
                          </a:stretch>
                        </a:blipFill>
                      </a:tcPr>
                    </a:tc>
                    <a:tc>
                      <a:txBody>
                        <a:bodyPr/>
                        <a:lstStyle/>
                        <a:p>
                          <a:endParaRPr lang="en-US"/>
                        </a:p>
                      </a:txBody>
                      <a:tcPr>
                        <a:blipFill>
                          <a:blip r:embed="rId2"/>
                          <a:stretch>
                            <a:fillRect l="-73231" t="-10667" r="-196308" b="-364000"/>
                          </a:stretch>
                        </a:blipFill>
                      </a:tcPr>
                    </a:tc>
                    <a:tc>
                      <a:txBody>
                        <a:bodyPr/>
                        <a:lstStyle/>
                        <a:p>
                          <a:pPr algn="l"/>
                          <a:endParaRPr sz="240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9211" r="-404622" b="-259211"/>
                          </a:stretch>
                        </a:blipFill>
                      </a:tcPr>
                    </a:tc>
                    <a:tc>
                      <a:txBody>
                        <a:bodyPr/>
                        <a:lstStyle/>
                        <a:p>
                          <a:endParaRPr lang="en-US"/>
                        </a:p>
                      </a:txBody>
                      <a:tcPr>
                        <a:blipFill>
                          <a:blip r:embed="rId2"/>
                          <a:stretch>
                            <a:fillRect l="-73231" t="-109211" r="-196308" b="-259211"/>
                          </a:stretch>
                        </a:blipFill>
                      </a:tcPr>
                    </a:tc>
                    <a:tc>
                      <a:txBody>
                        <a:bodyPr/>
                        <a:lstStyle/>
                        <a:p>
                          <a:pPr algn="l">
                            <a:defRPr sz="1100" b="1"/>
                          </a:pPr>
                          <a:r>
                            <a:rPr sz="2000" b="0" dirty="0"/>
                            <a:t>Subtract </a:t>
                          </a:r>
                          <a:r>
                            <a:rPr lang="en-US" sz="2000" b="0" dirty="0"/>
                            <a:t>10</a:t>
                          </a:r>
                          <a:r>
                            <a:rPr lang="en-US" sz="2000" b="0" i="1" dirty="0"/>
                            <a:t>x</a:t>
                          </a:r>
                          <a:r>
                            <a:rPr lang="en-US" sz="2000" b="0" dirty="0"/>
                            <a:t> </a:t>
                          </a:r>
                          <a:r>
                            <a:rPr sz="2000" b="0" dirty="0"/>
                            <a:t>from both sides.</a:t>
                          </a:r>
                        </a:p>
                      </a:txBody>
                      <a:tcPr/>
                    </a:tc>
                    <a:extLst>
                      <a:ext uri="{0D108BD9-81ED-4DB2-BD59-A6C34878D82A}">
                        <a16:rowId xmlns:a16="http://schemas.microsoft.com/office/drawing/2014/main" val="10001"/>
                      </a:ext>
                    </a:extLst>
                  </a:tr>
                  <a:tr h="608711">
                    <a:tc>
                      <a:txBody>
                        <a:bodyPr/>
                        <a:lstStyle/>
                        <a:p>
                          <a:endParaRPr lang="en-US"/>
                        </a:p>
                      </a:txBody>
                      <a:tcPr>
                        <a:blipFill>
                          <a:blip r:embed="rId2"/>
                          <a:stretch>
                            <a:fillRect t="-159000" r="-404622" b="-97000"/>
                          </a:stretch>
                        </a:blipFill>
                      </a:tcPr>
                    </a:tc>
                    <a:tc>
                      <a:txBody>
                        <a:bodyPr/>
                        <a:lstStyle/>
                        <a:p>
                          <a:endParaRPr lang="en-US"/>
                        </a:p>
                      </a:txBody>
                      <a:tcPr>
                        <a:blipFill>
                          <a:blip r:embed="rId2"/>
                          <a:stretch>
                            <a:fillRect l="-73231" t="-159000" r="-196308" b="-97000"/>
                          </a:stretch>
                        </a:blipFill>
                      </a:tcPr>
                    </a:tc>
                    <a:tc>
                      <a:txBody>
                        <a:bodyPr/>
                        <a:lstStyle/>
                        <a:p>
                          <a:pPr algn="l">
                            <a:defRPr sz="1100" b="1"/>
                          </a:pPr>
                          <a:r>
                            <a:rPr sz="2000" b="0" dirty="0"/>
                            <a:t>Divide each term by</a:t>
                          </a:r>
                          <a:r>
                            <a:rPr lang="en-US" sz="2000" b="0" baseline="0" dirty="0"/>
                            <a:t> </a:t>
                          </a:r>
                          <a:r>
                            <a:rPr lang="en-US" sz="2000" b="0" dirty="0"/>
                            <a:t>−2</a:t>
                          </a:r>
                          <a:r>
                            <a:rPr sz="2000" b="0" dirty="0"/>
                            <a:t>.</a:t>
                          </a:r>
                        </a:p>
                      </a:txBody>
                      <a:tcPr anchor="ctr"/>
                    </a:tc>
                    <a:extLst>
                      <a:ext uri="{0D108BD9-81ED-4DB2-BD59-A6C34878D82A}">
                        <a16:rowId xmlns:a16="http://schemas.microsoft.com/office/drawing/2014/main" val="10002"/>
                      </a:ext>
                    </a:extLst>
                  </a:tr>
                  <a:tr h="457200">
                    <a:tc>
                      <a:txBody>
                        <a:bodyPr/>
                        <a:lstStyle/>
                        <a:p>
                          <a:endParaRPr lang="en-US"/>
                        </a:p>
                      </a:txBody>
                      <a:tcPr>
                        <a:blipFill>
                          <a:blip r:embed="rId2"/>
                          <a:stretch>
                            <a:fillRect t="-345333" r="-404622" b="-29333"/>
                          </a:stretch>
                        </a:blipFill>
                      </a:tcPr>
                    </a:tc>
                    <a:tc>
                      <a:txBody>
                        <a:bodyPr/>
                        <a:lstStyle/>
                        <a:p>
                          <a:endParaRPr lang="en-US"/>
                        </a:p>
                      </a:txBody>
                      <a:tcPr>
                        <a:blipFill>
                          <a:blip r:embed="rId2"/>
                          <a:stretch>
                            <a:fillRect l="-73231" t="-345333" r="-196308" b="-29333"/>
                          </a:stretch>
                        </a:blipFill>
                      </a:tcPr>
                    </a:tc>
                    <a:tc>
                      <a:txBody>
                        <a:bodyPr/>
                        <a:lstStyle/>
                        <a:p>
                          <a:pPr algn="l">
                            <a:defRPr b="1"/>
                          </a:pPr>
                          <a:r>
                            <a:rPr lang="en-IN" sz="2000" b="0" i="0" kern="1200" dirty="0">
                              <a:solidFill>
                                <a:schemeClr val="tx1"/>
                              </a:solidFill>
                              <a:effectLst/>
                              <a:latin typeface="+mn-lt"/>
                              <a:ea typeface="+mn-ea"/>
                              <a:cs typeface="+mn-cs"/>
                            </a:rPr>
                            <a:t>Simplify</a:t>
                          </a:r>
                          <a:r>
                            <a:rPr lang="en-IN" sz="2400" b="0" i="0" kern="1200" dirty="0">
                              <a:solidFill>
                                <a:schemeClr val="tx1"/>
                              </a:solidFill>
                              <a:effectLst/>
                              <a:latin typeface="+mn-lt"/>
                              <a:ea typeface="+mn-ea"/>
                              <a:cs typeface="+mn-cs"/>
                            </a:rPr>
                            <a:t>.</a:t>
                          </a:r>
                          <a:r>
                            <a:rPr sz="2400" dirty="0"/>
                            <a:t> </a:t>
                          </a:r>
                        </a:p>
                      </a:txBody>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a:t>
            </a:r>
            <a:r>
              <a:rPr lang="en-US" dirty="0"/>
              <a:t>0</a:t>
            </a:r>
            <a:r>
              <a:rPr dirty="0"/>
              <a:t>: Finding Equations of Parallel Lines</a:t>
            </a:r>
            <a:r>
              <a:rPr lang="en-US" dirty="0"/>
              <a:t>—Slide 4</a:t>
            </a:r>
            <a:endParaRPr dirty="0"/>
          </a:p>
        </p:txBody>
      </p:sp>
      <p:sp>
        <p:nvSpPr>
          <p:cNvPr id="3" name="Text Placeholder 2"/>
          <p:cNvSpPr>
            <a:spLocks noGrp="1"/>
          </p:cNvSpPr>
          <p:nvPr>
            <p:ph type="body" sz="quarter" idx="10"/>
          </p:nvPr>
        </p:nvSpPr>
        <p:spPr/>
        <p:txBody>
          <a:bodyPr>
            <a:normAutofit/>
          </a:bodyPr>
          <a:lstStyle/>
          <a:p>
            <a:pPr>
              <a:defRPr sz="2800"/>
            </a:pPr>
            <a:r>
              <a:rPr dirty="0"/>
              <a:t>​</a:t>
            </a:r>
            <a:r>
              <a:rPr sz="2800" dirty="0"/>
              <a:t>Again, once the line is in slope-intercept form, we can change the </a:t>
            </a:r>
            <a:r>
              <a:rPr lang="en-US" sz="2800" i="1" dirty="0"/>
              <a:t>y</a:t>
            </a:r>
            <a:r>
              <a:rPr sz="2800" dirty="0"/>
              <a:t>-intercept to find two lines parallel to the original line.</a:t>
            </a:r>
          </a:p>
          <a:p>
            <a:pPr>
              <a:defRPr sz="2800"/>
            </a:pPr>
            <a:r>
              <a:rPr dirty="0"/>
              <a:t>​</a:t>
            </a:r>
            <a:r>
              <a:rPr sz="2800" dirty="0"/>
              <a:t>Two such examples are</a:t>
            </a:r>
            <a:r>
              <a:rPr lang="en-US" sz="2800" dirty="0"/>
              <a:t> </a:t>
            </a:r>
            <a:r>
              <a:rPr lang="en-US" sz="2800" i="1" dirty="0"/>
              <a:t>y</a:t>
            </a:r>
            <a:r>
              <a:rPr lang="en-US" sz="2800" dirty="0"/>
              <a:t> = 5</a:t>
            </a:r>
            <a:r>
              <a:rPr lang="en-US" sz="2800" i="1" dirty="0"/>
              <a:t>x</a:t>
            </a:r>
            <a:r>
              <a:rPr sz="2800" dirty="0"/>
              <a:t> and</a:t>
            </a:r>
            <a:r>
              <a:rPr lang="en-US" sz="2800" dirty="0"/>
              <a:t> </a:t>
            </a:r>
            <a:r>
              <a:rPr lang="en-US" sz="2800" i="1" dirty="0"/>
              <a:t>y</a:t>
            </a:r>
            <a:r>
              <a:rPr lang="en-US" sz="2800" dirty="0"/>
              <a:t> = 5</a:t>
            </a:r>
            <a:r>
              <a:rPr lang="en-US" sz="2800" i="1" dirty="0"/>
              <a:t>x</a:t>
            </a:r>
            <a:r>
              <a:rPr lang="en-US" sz="2800" dirty="0"/>
              <a:t> + 8</a:t>
            </a:r>
            <a:r>
              <a:rPr sz="2800" dirty="0"/>
              <a:t>.</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11</a:t>
            </a:r>
            <a:r>
              <a:rPr dirty="0"/>
              <a:t>: Finding Equations of Parallel Lines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equation, in slope-intercept form, for the line that is parallel to the line</a:t>
            </a:r>
            <a:r>
              <a:rPr lang="en-US" sz="2800" dirty="0"/>
              <a:t> 3</a:t>
            </a:r>
            <a:r>
              <a:rPr lang="en-US" sz="2800" i="1" dirty="0"/>
              <a:t>x</a:t>
            </a:r>
            <a:r>
              <a:rPr lang="en-US" sz="2800" dirty="0"/>
              <a:t> + 5</a:t>
            </a:r>
            <a:r>
              <a:rPr lang="en-US" sz="2800" i="1" dirty="0"/>
              <a:t>y</a:t>
            </a:r>
            <a:r>
              <a:rPr lang="en-US" sz="2800" dirty="0"/>
              <a:t> = 23</a:t>
            </a:r>
            <a:r>
              <a:rPr sz="2800" dirty="0"/>
              <a:t> and which passes through the point</a:t>
            </a:r>
            <a:r>
              <a:rPr lang="en-US" sz="2800" dirty="0"/>
              <a:t> (−2, 1)</a:t>
            </a:r>
            <a:r>
              <a:rPr sz="2800" dirty="0"/>
              <a:t>.</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11</a:t>
            </a:r>
            <a:r>
              <a:rPr dirty="0"/>
              <a:t>: Finding Equations of Parallel Lines</a:t>
            </a:r>
            <a:r>
              <a:rPr lang="en-US" dirty="0"/>
              <a:t>—Slide 2</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b="1" dirty="0"/>
                  <a:t>Solution</a:t>
                </a:r>
              </a:p>
              <a:p>
                <a:r>
                  <a:rPr sz="2800" dirty="0"/>
                  <a:t>Again, our first step is to write the initial equation in slope-intercept form.</a:t>
                </a:r>
              </a:p>
              <a:p>
                <a:pPr algn="ctr"/>
                <a:endParaRPr lang="en-US" dirty="0"/>
              </a:p>
              <a:p>
                <a:pPr algn="ctr"/>
                <a:endParaRPr lang="en-US" dirty="0"/>
              </a:p>
              <a:p>
                <a:pPr algn="ctr"/>
                <a:r>
                  <a:rPr dirty="0"/>
                  <a:t>​</a:t>
                </a:r>
              </a:p>
              <a:p>
                <a:pPr>
                  <a:defRPr sz="2800"/>
                </a:pPr>
                <a:r>
                  <a:rPr sz="2800" dirty="0"/>
                  <a:t>This tells us that the slope of the line whose equation we seek is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5</m:t>
                        </m:r>
                      </m:den>
                    </m:f>
                  </m:oMath>
                </a14:m>
                <a:r>
                  <a:rPr sz="2800" dirty="0"/>
                  <a:t>. We also know that the line is to pass through</a:t>
                </a:r>
                <a:r>
                  <a:rPr lang="en-US" dirty="0"/>
                  <a:t> (−2, 1)</a:t>
                </a:r>
                <a:r>
                  <a:rPr sz="2800" dirty="0"/>
                  <a:t>, so we can use the point-slope form to obtain the desired equation.</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b="-34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352800" y="2548001"/>
              <a:ext cx="2438400" cy="1261999"/>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0">
                    <a:tc>
                      <a:txBody>
                        <a:bodyPr/>
                        <a:lstStyle/>
                        <a:p>
                          <a:pPr algn="r">
                            <a:defRPr sz="1600"/>
                          </a:pPr>
                          <a:r>
                            <a:rPr sz="2000" dirty="0"/>
                            <a:t>​</a:t>
                          </a:r>
                          <a14:m>
                            <m:oMath xmlns:m="http://schemas.openxmlformats.org/officeDocument/2006/math">
                              <m:r>
                                <a:rPr sz="2000">
                                  <a:latin typeface="Cambria Math"/>
                                </a:rPr>
                                <m:t>3</m:t>
                              </m:r>
                              <m:r>
                                <a:rPr sz="2000">
                                  <a:latin typeface="Cambria Math"/>
                                </a:rPr>
                                <m:t>𝑥</m:t>
                              </m:r>
                              <m:r>
                                <a:rPr sz="2000">
                                  <a:latin typeface="Cambria Math"/>
                                </a:rPr>
                                <m:t>+5</m:t>
                              </m:r>
                              <m:r>
                                <a:rPr sz="2000">
                                  <a:latin typeface="Cambria Math"/>
                                </a:rPr>
                                <m:t>𝑦</m:t>
                              </m:r>
                            </m:oMath>
                          </a14:m>
                          <a:endParaRPr sz="2000" dirty="0"/>
                        </a:p>
                      </a:txBody>
                      <a:tcPr marL="36576" marR="36576" marT="36576" marB="36576" anchor="ctr"/>
                    </a:tc>
                    <a:tc>
                      <a:txBody>
                        <a:bodyPr/>
                        <a:lstStyle/>
                        <a:p>
                          <a:pPr algn="l">
                            <a:defRPr sz="1600"/>
                          </a:pPr>
                          <a:r>
                            <a:rPr sz="2000"/>
                            <a:t>​</a:t>
                          </a:r>
                          <a14:m>
                            <m:oMath xmlns:m="http://schemas.openxmlformats.org/officeDocument/2006/math">
                              <m:r>
                                <a:rPr sz="2000">
                                  <a:latin typeface="Cambria Math"/>
                                </a:rPr>
                                <m:t>=23</m:t>
                              </m:r>
                            </m:oMath>
                          </a14:m>
                          <a:endParaRPr sz="2000"/>
                        </a:p>
                      </a:txBody>
                      <a:tcPr marL="36576" marR="36576" marT="36576" marB="36576" anchor="ctr"/>
                    </a:tc>
                    <a:extLst>
                      <a:ext uri="{0D108BD9-81ED-4DB2-BD59-A6C34878D82A}">
                        <a16:rowId xmlns:a16="http://schemas.microsoft.com/office/drawing/2014/main" val="10000"/>
                      </a:ext>
                    </a:extLst>
                  </a:tr>
                  <a:tr h="0">
                    <a:tc>
                      <a:txBody>
                        <a:bodyPr/>
                        <a:lstStyle/>
                        <a:p>
                          <a:pPr algn="r">
                            <a:defRPr sz="1600"/>
                          </a:pPr>
                          <a:r>
                            <a:rPr sz="2000" dirty="0"/>
                            <a:t>​</a:t>
                          </a:r>
                          <a14:m>
                            <m:oMath xmlns:m="http://schemas.openxmlformats.org/officeDocument/2006/math">
                              <m:r>
                                <a:rPr sz="2000">
                                  <a:latin typeface="Cambria Math"/>
                                </a:rPr>
                                <m:t>5</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=−3</m:t>
                              </m:r>
                              <m:r>
                                <a:rPr sz="2000">
                                  <a:latin typeface="Cambria Math"/>
                                </a:rPr>
                                <m:t>𝑥</m:t>
                              </m:r>
                              <m:r>
                                <a:rPr sz="2000">
                                  <a:latin typeface="Cambria Math"/>
                                </a:rPr>
                                <m:t>+23</m:t>
                              </m:r>
                            </m:oMath>
                          </a14:m>
                          <a:endParaRPr sz="2000" dirty="0"/>
                        </a:p>
                      </a:txBody>
                      <a:tcPr marL="36576" marR="36576" marT="36576" marB="36576" anchor="ctr"/>
                    </a:tc>
                    <a:extLst>
                      <a:ext uri="{0D108BD9-81ED-4DB2-BD59-A6C34878D82A}">
                        <a16:rowId xmlns:a16="http://schemas.microsoft.com/office/drawing/2014/main" val="10001"/>
                      </a:ext>
                    </a:extLst>
                  </a:tr>
                  <a:tr h="0">
                    <a:tc>
                      <a:txBody>
                        <a:bodyPr/>
                        <a:lstStyle/>
                        <a:p>
                          <a:pPr algn="r">
                            <a:defRPr sz="1600"/>
                          </a:pPr>
                          <a:r>
                            <a:rPr sz="2000" dirty="0"/>
                            <a:t>​</a:t>
                          </a:r>
                          <a14:m>
                            <m:oMath xmlns:m="http://schemas.openxmlformats.org/officeDocument/2006/math">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3</m:t>
                                  </m:r>
                                </m:num>
                                <m:den>
                                  <m:r>
                                    <a:rPr sz="2000">
                                      <a:latin typeface="Cambria Math"/>
                                    </a:rPr>
                                    <m:t>5</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23</m:t>
                                  </m:r>
                                </m:num>
                                <m:den>
                                  <m:r>
                                    <a:rPr sz="2000">
                                      <a:latin typeface="Cambria Math"/>
                                    </a:rPr>
                                    <m:t>5</m:t>
                                  </m:r>
                                </m:den>
                              </m:f>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23156462"/>
                  </p:ext>
                </p:extLst>
              </p:nvPr>
            </p:nvGraphicFramePr>
            <p:xfrm>
              <a:off x="3352800" y="2548001"/>
              <a:ext cx="2438400" cy="1261999"/>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tblGrid>
                  <a:tr h="377952">
                    <a:tc>
                      <a:txBody>
                        <a:bodyPr/>
                        <a:lstStyle/>
                        <a:p>
                          <a:endParaRPr lang="en-US"/>
                        </a:p>
                      </a:txBody>
                      <a:tcPr marL="36576" marR="36576" marT="36576" marB="36576" anchor="ctr">
                        <a:blipFill>
                          <a:blip r:embed="rId3"/>
                          <a:stretch>
                            <a:fillRect t="-9677" r="-145399" b="-250000"/>
                          </a:stretch>
                        </a:blipFill>
                      </a:tcPr>
                    </a:tc>
                    <a:tc>
                      <a:txBody>
                        <a:bodyPr/>
                        <a:lstStyle/>
                        <a:p>
                          <a:endParaRPr lang="en-US"/>
                        </a:p>
                      </a:txBody>
                      <a:tcPr marL="36576" marR="36576" marT="36576" marB="36576" anchor="ctr">
                        <a:blipFill>
                          <a:blip r:embed="rId3"/>
                          <a:stretch>
                            <a:fillRect l="-68776" t="-9677" b="-250000"/>
                          </a:stretch>
                        </a:blipFill>
                      </a:tcPr>
                    </a:tc>
                    <a:extLst>
                      <a:ext uri="{0D108BD9-81ED-4DB2-BD59-A6C34878D82A}">
                        <a16:rowId xmlns:a16="http://schemas.microsoft.com/office/drawing/2014/main" val="10000"/>
                      </a:ext>
                    </a:extLst>
                  </a:tr>
                  <a:tr h="377952">
                    <a:tc>
                      <a:txBody>
                        <a:bodyPr/>
                        <a:lstStyle/>
                        <a:p>
                          <a:endParaRPr lang="en-US"/>
                        </a:p>
                      </a:txBody>
                      <a:tcPr marL="36576" marR="36576" marT="36576" marB="36576" anchor="ctr">
                        <a:blipFill>
                          <a:blip r:embed="rId3"/>
                          <a:stretch>
                            <a:fillRect t="-107937" r="-145399" b="-146032"/>
                          </a:stretch>
                        </a:blipFill>
                      </a:tcPr>
                    </a:tc>
                    <a:tc>
                      <a:txBody>
                        <a:bodyPr/>
                        <a:lstStyle/>
                        <a:p>
                          <a:endParaRPr lang="en-US"/>
                        </a:p>
                      </a:txBody>
                      <a:tcPr marL="36576" marR="36576" marT="36576" marB="36576" anchor="ctr">
                        <a:blipFill>
                          <a:blip r:embed="rId3"/>
                          <a:stretch>
                            <a:fillRect l="-68776" t="-107937" b="-146032"/>
                          </a:stretch>
                        </a:blipFill>
                      </a:tcPr>
                    </a:tc>
                    <a:extLst>
                      <a:ext uri="{0D108BD9-81ED-4DB2-BD59-A6C34878D82A}">
                        <a16:rowId xmlns:a16="http://schemas.microsoft.com/office/drawing/2014/main" val="10001"/>
                      </a:ext>
                    </a:extLst>
                  </a:tr>
                  <a:tr h="506095">
                    <a:tc>
                      <a:txBody>
                        <a:bodyPr/>
                        <a:lstStyle/>
                        <a:p>
                          <a:endParaRPr lang="en-US"/>
                        </a:p>
                      </a:txBody>
                      <a:tcPr marL="36576" marR="36576" marT="36576" marB="36576" anchor="ctr">
                        <a:blipFill>
                          <a:blip r:embed="rId3"/>
                          <a:stretch>
                            <a:fillRect t="-157831" r="-145399" b="-10843"/>
                          </a:stretch>
                        </a:blipFill>
                      </a:tcPr>
                    </a:tc>
                    <a:tc>
                      <a:txBody>
                        <a:bodyPr/>
                        <a:lstStyle/>
                        <a:p>
                          <a:endParaRPr lang="en-US"/>
                        </a:p>
                      </a:txBody>
                      <a:tcPr marL="36576" marR="36576" marT="36576" marB="36576" anchor="ctr">
                        <a:blipFill>
                          <a:blip r:embed="rId3"/>
                          <a:stretch>
                            <a:fillRect l="-68776" t="-157831" b="-10843"/>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11</a:t>
            </a:r>
            <a:r>
              <a:rPr dirty="0"/>
              <a:t>: Finding Equations of Parallel Lines</a:t>
            </a:r>
            <a:r>
              <a:rPr lang="en-US" dirty="0"/>
              <a:t>—Slide 3</a:t>
            </a:r>
            <a:endParaRPr dirty="0"/>
          </a:p>
        </p:txBody>
      </p:sp>
      <mc:AlternateContent xmlns:mc="http://schemas.openxmlformats.org/markup-compatibility/2006">
        <mc:Choice xmlns:a14="http://schemas.microsoft.com/office/drawing/2010/main"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85408042"/>
                  </p:ext>
                </p:extLst>
              </p:nvPr>
            </p:nvGraphicFramePr>
            <p:xfrm>
              <a:off x="381000" y="1105523"/>
              <a:ext cx="8534400" cy="2493772"/>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r>
                                <a:rPr sz="2000">
                                  <a:latin typeface="Cambria Math"/>
                                </a:rPr>
                                <m:t>𝑦</m:t>
                              </m:r>
                              <m:r>
                                <a:rPr sz="2000">
                                  <a:latin typeface="Cambria Math"/>
                                </a:rPr>
                                <m:t>−</m:t>
                              </m:r>
                              <m:sSub>
                                <m:sSubPr>
                                  <m:ctrlPr>
                                    <a:rPr sz="2000" i="1">
                                      <a:latin typeface="Cambria Math" panose="02040503050406030204" pitchFamily="18" charset="0"/>
                                    </a:rPr>
                                  </m:ctrlPr>
                                </m:sSubPr>
                                <m:e>
                                  <m:r>
                                    <a:rPr sz="2000">
                                      <a:latin typeface="Cambria Math"/>
                                    </a:rPr>
                                    <m:t>𝑦</m:t>
                                  </m:r>
                                </m:e>
                                <m:sub>
                                  <m:r>
                                    <a:rPr sz="2000">
                                      <a:latin typeface="Cambria Math"/>
                                    </a:rPr>
                                    <m:t>1</m:t>
                                  </m:r>
                                </m:sub>
                              </m:sSub>
                            </m:oMath>
                          </a14:m>
                          <a:endParaRPr sz="2000" dirty="0"/>
                        </a:p>
                      </a:txBody>
                      <a:tcPr anchor="ctr"/>
                    </a:tc>
                    <a:tc>
                      <a:txBody>
                        <a:bodyPr/>
                        <a:lstStyle/>
                        <a:p>
                          <a:pPr algn="l">
                            <a:defRPr sz="1800"/>
                          </a:pPr>
                          <a:r>
                            <a:rPr sz="2000"/>
                            <a:t>​</a:t>
                          </a:r>
                          <a14:m>
                            <m:oMath xmlns:m="http://schemas.openxmlformats.org/officeDocument/2006/math">
                              <m:r>
                                <a:rPr sz="2000">
                                  <a:latin typeface="Cambria Math"/>
                                </a:rPr>
                                <m:t>=</m:t>
                              </m:r>
                              <m:r>
                                <a:rPr sz="2000">
                                  <a:latin typeface="Cambria Math"/>
                                </a:rPr>
                                <m:t>𝑚</m:t>
                              </m:r>
                              <m:d>
                                <m:dPr>
                                  <m:ctrlPr>
                                    <a:rPr sz="2000" i="1">
                                      <a:latin typeface="Cambria Math" panose="02040503050406030204" pitchFamily="18" charset="0"/>
                                    </a:rPr>
                                  </m:ctrlPr>
                                </m:dPr>
                                <m:e>
                                  <m:r>
                                    <a:rPr sz="2000">
                                      <a:latin typeface="Cambria Math"/>
                                    </a:rPr>
                                    <m:t>𝑥</m:t>
                                  </m:r>
                                  <m:r>
                                    <a:rPr sz="2000">
                                      <a:latin typeface="Cambria Math"/>
                                    </a:rPr>
                                    <m:t>−</m:t>
                                  </m:r>
                                  <m:sSub>
                                    <m:sSubPr>
                                      <m:ctrlPr>
                                        <a:rPr sz="2000" i="1">
                                          <a:latin typeface="Cambria Math" panose="02040503050406030204" pitchFamily="18" charset="0"/>
                                        </a:rPr>
                                      </m:ctrlPr>
                                    </m:sSubPr>
                                    <m:e>
                                      <m:r>
                                        <a:rPr sz="2000">
                                          <a:latin typeface="Cambria Math"/>
                                        </a:rPr>
                                        <m:t>𝑥</m:t>
                                      </m:r>
                                    </m:e>
                                    <m:sub>
                                      <m:r>
                                        <a:rPr sz="2000">
                                          <a:latin typeface="Cambria Math"/>
                                        </a:rPr>
                                        <m:t>1</m:t>
                                      </m:r>
                                    </m:sub>
                                  </m:sSub>
                                </m:e>
                              </m:d>
                            </m:oMath>
                          </a14:m>
                          <a:endParaRPr sz="2000"/>
                        </a:p>
                      </a:txBody>
                      <a:tcPr anchor="ctr"/>
                    </a:tc>
                    <a:tc rowSpan="2">
                      <a:txBody>
                        <a:bodyPr/>
                        <a:lstStyle/>
                        <a:p>
                          <a:pPr algn="l">
                            <a:defRPr sz="1100" b="1"/>
                          </a:pPr>
                          <a:r>
                            <a:rPr sz="1800" b="0" dirty="0"/>
                            <a:t>Begin by substituting our known information into the </a:t>
                          </a:r>
                          <a:br>
                            <a:rPr lang="en-US" sz="1800" b="0" dirty="0"/>
                          </a:br>
                          <a:r>
                            <a:rPr sz="1800" b="0" dirty="0"/>
                            <a:t>point-slope form: </a:t>
                          </a:r>
                          <a14:m>
                            <m:oMath xmlns:m="http://schemas.openxmlformats.org/officeDocument/2006/math">
                              <m:r>
                                <a:rPr sz="1800" b="0" i="1">
                                  <a:latin typeface="Cambria Math"/>
                                </a:rPr>
                                <m:t>𝑚</m:t>
                              </m:r>
                              <m:r>
                                <a:rPr sz="1800" b="0">
                                  <a:latin typeface="Cambria Math"/>
                                </a:rPr>
                                <m:t>=−</m:t>
                              </m:r>
                              <m:f>
                                <m:fPr>
                                  <m:ctrlPr>
                                    <a:rPr sz="1800" b="0" i="1">
                                      <a:latin typeface="Cambria Math" panose="02040503050406030204" pitchFamily="18" charset="0"/>
                                    </a:rPr>
                                  </m:ctrlPr>
                                </m:fPr>
                                <m:num>
                                  <m:r>
                                    <a:rPr sz="1800" b="0">
                                      <a:latin typeface="Cambria Math"/>
                                    </a:rPr>
                                    <m:t>3</m:t>
                                  </m:r>
                                </m:num>
                                <m:den>
                                  <m:r>
                                    <a:rPr sz="1800" b="0">
                                      <a:latin typeface="Cambria Math"/>
                                    </a:rPr>
                                    <m:t>5</m:t>
                                  </m:r>
                                </m:den>
                              </m:f>
                            </m:oMath>
                          </a14:m>
                          <a:r>
                            <a:rPr sz="1800" b="0" dirty="0"/>
                            <a:t>, </a:t>
                          </a:r>
                          <a14:m>
                            <m:oMath xmlns:m="http://schemas.openxmlformats.org/officeDocument/2006/math">
                              <m:d>
                                <m:dPr>
                                  <m:ctrlPr>
                                    <a:rPr sz="1800" b="0" i="1">
                                      <a:latin typeface="Cambria Math" panose="02040503050406030204" pitchFamily="18" charset="0"/>
                                    </a:rPr>
                                  </m:ctrlPr>
                                </m:dPr>
                                <m:e>
                                  <m:sSub>
                                    <m:sSubPr>
                                      <m:ctrlPr>
                                        <a:rPr sz="1800" b="0" i="1">
                                          <a:latin typeface="Cambria Math" panose="02040503050406030204" pitchFamily="18" charset="0"/>
                                        </a:rPr>
                                      </m:ctrlPr>
                                    </m:sSubPr>
                                    <m:e>
                                      <m:r>
                                        <a:rPr sz="1800" b="0" i="1">
                                          <a:latin typeface="Cambria Math"/>
                                        </a:rPr>
                                        <m:t>𝑥</m:t>
                                      </m:r>
                                    </m:e>
                                    <m:sub>
                                      <m:r>
                                        <a:rPr sz="1800" b="0">
                                          <a:latin typeface="Cambria Math"/>
                                        </a:rPr>
                                        <m:t>1</m:t>
                                      </m:r>
                                    </m:sub>
                                  </m:sSub>
                                  <m:r>
                                    <a:rPr sz="1800" b="0">
                                      <a:latin typeface="Cambria Math"/>
                                    </a:rPr>
                                    <m:t>,</m:t>
                                  </m:r>
                                  <m:sSub>
                                    <m:sSubPr>
                                      <m:ctrlPr>
                                        <a:rPr sz="1800" b="0" i="1">
                                          <a:latin typeface="Cambria Math" panose="02040503050406030204" pitchFamily="18" charset="0"/>
                                        </a:rPr>
                                      </m:ctrlPr>
                                    </m:sSubPr>
                                    <m:e>
                                      <m:r>
                                        <a:rPr sz="1800" b="0" i="1">
                                          <a:latin typeface="Cambria Math"/>
                                        </a:rPr>
                                        <m:t>𝑦</m:t>
                                      </m:r>
                                    </m:e>
                                    <m:sub>
                                      <m:r>
                                        <a:rPr sz="1800" b="0">
                                          <a:latin typeface="Cambria Math"/>
                                        </a:rPr>
                                        <m:t>1</m:t>
                                      </m:r>
                                    </m:sub>
                                  </m:sSub>
                                </m:e>
                              </m:d>
                              <m:r>
                                <a:rPr sz="1800" b="0">
                                  <a:latin typeface="Cambria Math"/>
                                </a:rPr>
                                <m:t>=</m:t>
                              </m:r>
                              <m:d>
                                <m:dPr>
                                  <m:ctrlPr>
                                    <a:rPr sz="1800" b="0" i="1">
                                      <a:latin typeface="Cambria Math" panose="02040503050406030204" pitchFamily="18" charset="0"/>
                                    </a:rPr>
                                  </m:ctrlPr>
                                </m:dPr>
                                <m:e>
                                  <m:r>
                                    <a:rPr sz="1800" b="0">
                                      <a:latin typeface="Cambria Math"/>
                                    </a:rPr>
                                    <m:t>−2,1</m:t>
                                  </m:r>
                                </m:e>
                              </m:d>
                            </m:oMath>
                          </a14:m>
                          <a:r>
                            <a:rPr sz="1800" b="0" dirty="0"/>
                            <a:t>.</a:t>
                          </a:r>
                        </a:p>
                      </a:txBody>
                      <a:tcPr anchor="b"/>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r>
                                <a:rPr sz="2000">
                                  <a:latin typeface="Cambria Math"/>
                                </a:rPr>
                                <m:t>𝑦</m:t>
                              </m:r>
                              <m:r>
                                <a:rPr sz="2000">
                                  <a:latin typeface="Cambria Math"/>
                                </a:rPr>
                                <m:t>−1</m:t>
                              </m:r>
                            </m:oMath>
                          </a14:m>
                          <a:endParaRPr sz="2000" dirty="0"/>
                        </a:p>
                      </a:txBody>
                      <a:tcPr anchor="ct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3</m:t>
                                  </m:r>
                                </m:num>
                                <m:den>
                                  <m:r>
                                    <a:rPr sz="2000">
                                      <a:latin typeface="Cambria Math"/>
                                    </a:rPr>
                                    <m:t>5</m:t>
                                  </m:r>
                                </m:den>
                              </m:f>
                              <m:d>
                                <m:dPr>
                                  <m:ctrlPr>
                                    <a:rPr sz="2000" i="1">
                                      <a:latin typeface="Cambria Math" panose="02040503050406030204" pitchFamily="18" charset="0"/>
                                    </a:rPr>
                                  </m:ctrlPr>
                                </m:dPr>
                                <m:e>
                                  <m:r>
                                    <a:rPr sz="2000">
                                      <a:latin typeface="Cambria Math"/>
                                    </a:rPr>
                                    <m:t>𝑥</m:t>
                                  </m:r>
                                  <m:r>
                                    <a:rPr sz="2000">
                                      <a:latin typeface="Cambria Math"/>
                                    </a:rPr>
                                    <m:t>−</m:t>
                                  </m:r>
                                  <m:d>
                                    <m:dPr>
                                      <m:ctrlPr>
                                        <a:rPr sz="2000" i="1">
                                          <a:latin typeface="Cambria Math" panose="02040503050406030204" pitchFamily="18" charset="0"/>
                                        </a:rPr>
                                      </m:ctrlPr>
                                    </m:dPr>
                                    <m:e>
                                      <m:r>
                                        <a:rPr sz="2000">
                                          <a:latin typeface="Cambria Math"/>
                                        </a:rPr>
                                        <m:t>−2</m:t>
                                      </m:r>
                                    </m:e>
                                  </m:d>
                                </m:e>
                              </m:d>
                            </m:oMath>
                          </a14:m>
                          <a:endParaRPr sz="2000" dirty="0"/>
                        </a:p>
                      </a:txBody>
                      <a:tcPr anchor="ctr"/>
                    </a:tc>
                    <a:tc vMerge="1">
                      <a:txBody>
                        <a:bodyPr/>
                        <a:lstStyle/>
                        <a:p>
                          <a:pPr algn="l"/>
                          <a:endParaRPr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
                                <a:rPr sz="2000">
                                  <a:latin typeface="Cambria Math"/>
                                </a:rPr>
                                <m:t>𝑦</m:t>
                              </m:r>
                              <m:r>
                                <a:rPr sz="2000">
                                  <a:latin typeface="Cambria Math"/>
                                </a:rPr>
                                <m:t>−1</m:t>
                              </m:r>
                            </m:oMath>
                          </a14:m>
                          <a:endParaRPr sz="2000" dirty="0"/>
                        </a:p>
                      </a:txBody>
                      <a:tcPr anchor="ct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3</m:t>
                                  </m:r>
                                </m:num>
                                <m:den>
                                  <m:r>
                                    <a:rPr sz="2000">
                                      <a:latin typeface="Cambria Math"/>
                                    </a:rPr>
                                    <m:t>5</m:t>
                                  </m:r>
                                </m:den>
                              </m:f>
                              <m:d>
                                <m:dPr>
                                  <m:ctrlPr>
                                    <a:rPr sz="2000" i="1">
                                      <a:latin typeface="Cambria Math" panose="02040503050406030204" pitchFamily="18" charset="0"/>
                                    </a:rPr>
                                  </m:ctrlPr>
                                </m:dPr>
                                <m:e>
                                  <m:r>
                                    <a:rPr sz="2000">
                                      <a:latin typeface="Cambria Math"/>
                                    </a:rPr>
                                    <m:t>𝑥</m:t>
                                  </m:r>
                                  <m:r>
                                    <a:rPr sz="2000">
                                      <a:latin typeface="Cambria Math"/>
                                    </a:rPr>
                                    <m:t>+2</m:t>
                                  </m:r>
                                </m:e>
                              </m:d>
                            </m:oMath>
                          </a14:m>
                          <a:endParaRPr sz="2000" dirty="0"/>
                        </a:p>
                      </a:txBody>
                      <a:tcPr anchor="ctr"/>
                    </a:tc>
                    <a:tc>
                      <a:txBody>
                        <a:bodyPr/>
                        <a:lstStyle/>
                        <a:p>
                          <a:pPr algn="l">
                            <a:defRPr sz="1100" b="1"/>
                          </a:pPr>
                          <a:endParaRPr sz="1100" dirty="0"/>
                        </a:p>
                      </a:txBody>
                      <a:tcPr/>
                    </a:tc>
                    <a:extLst>
                      <a:ext uri="{0D108BD9-81ED-4DB2-BD59-A6C34878D82A}">
                        <a16:rowId xmlns:a16="http://schemas.microsoft.com/office/drawing/2014/main" val="10002"/>
                      </a:ext>
                    </a:extLst>
                  </a:tr>
                  <a:tr h="370840">
                    <a:tc>
                      <a:txBody>
                        <a:bodyPr/>
                        <a:lstStyle/>
                        <a:p>
                          <a:pPr algn="r">
                            <a:defRPr sz="1800"/>
                          </a:pPr>
                          <a:r>
                            <a:rPr sz="2000" dirty="0"/>
                            <a:t>​</a:t>
                          </a:r>
                          <a14:m>
                            <m:oMath xmlns:m="http://schemas.openxmlformats.org/officeDocument/2006/math">
                              <m:r>
                                <a:rPr sz="2000">
                                  <a:latin typeface="Cambria Math"/>
                                </a:rPr>
                                <m:t>𝑦</m:t>
                              </m:r>
                              <m:r>
                                <a:rPr sz="2000">
                                  <a:latin typeface="Cambria Math"/>
                                </a:rPr>
                                <m:t>−1</m:t>
                              </m:r>
                            </m:oMath>
                          </a14:m>
                          <a:endParaRPr sz="2000" dirty="0"/>
                        </a:p>
                      </a:txBody>
                      <a:tcPr anchor="ct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3</m:t>
                                  </m:r>
                                </m:num>
                                <m:den>
                                  <m:r>
                                    <a:rPr sz="2000">
                                      <a:latin typeface="Cambria Math"/>
                                    </a:rPr>
                                    <m:t>5</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6</m:t>
                                  </m:r>
                                </m:num>
                                <m:den>
                                  <m:r>
                                    <a:rPr sz="2000">
                                      <a:latin typeface="Cambria Math"/>
                                    </a:rPr>
                                    <m:t>5</m:t>
                                  </m:r>
                                </m:den>
                              </m:f>
                            </m:oMath>
                          </a14:m>
                          <a:endParaRPr sz="2000" dirty="0"/>
                        </a:p>
                      </a:txBody>
                      <a:tcPr anchor="ct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instructions asked for the equation in slope-intercept form, so we solve for </a:t>
                          </a:r>
                          <a:r>
                            <a:rPr lang="en-US" sz="1800" i="1" dirty="0"/>
                            <a:t>y</a:t>
                          </a:r>
                          <a:r>
                            <a:rPr lang="en-US" sz="1800" dirty="0"/>
                            <a:t> to obtain the final answer.</a:t>
                          </a:r>
                        </a:p>
                      </a:txBody>
                      <a:tcPr anchor="b"/>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right"/>
                              </m:oMathParaPr>
                              <m:oMath xmlns:m="http://schemas.openxmlformats.org/officeDocument/2006/math">
                                <m:r>
                                  <a:rPr sz="2000">
                                    <a:latin typeface="Cambria Math"/>
                                  </a:rPr>
                                  <m:t>𝑦</m:t>
                                </m:r>
                              </m:oMath>
                            </m:oMathPara>
                          </a14:m>
                          <a:endParaRPr sz="2000" dirty="0"/>
                        </a:p>
                      </a:txBody>
                      <a:tcPr anchor="ctr"/>
                    </a:tc>
                    <a:tc>
                      <a:txBody>
                        <a:bodyPr/>
                        <a:lstStyle/>
                        <a:p>
                          <a:pPr algn="l">
                            <a:defRPr sz="18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3</m:t>
                                  </m:r>
                                </m:num>
                                <m:den>
                                  <m:r>
                                    <a:rPr sz="2000">
                                      <a:latin typeface="Cambria Math"/>
                                    </a:rPr>
                                    <m:t>5</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1</m:t>
                                  </m:r>
                                </m:num>
                                <m:den>
                                  <m:r>
                                    <a:rPr sz="2000">
                                      <a:latin typeface="Cambria Math"/>
                                    </a:rPr>
                                    <m:t>5</m:t>
                                  </m:r>
                                </m:den>
                              </m:f>
                            </m:oMath>
                          </a14:m>
                          <a:endParaRPr sz="2000"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0004"/>
                      </a:ext>
                    </a:extLst>
                  </a:tr>
                </a:tbl>
              </a:graphicData>
            </a:graphic>
          </p:graphicFrame>
        </mc:Choice>
        <mc:Fallback>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2385408042"/>
                  </p:ext>
                </p:extLst>
              </p:nvPr>
            </p:nvGraphicFramePr>
            <p:xfrm>
              <a:off x="381000" y="1105523"/>
              <a:ext cx="8534400" cy="2493772"/>
            </p:xfrm>
            <a:graphic>
              <a:graphicData uri="http://schemas.openxmlformats.org/drawingml/2006/table">
                <a:tbl>
                  <a:tblPr firstRow="1" bandRow="1">
                    <a:tableStyleId>{2D5ABB26-0587-4C30-8999-92F81FD0307C}</a:tableStyleId>
                  </a:tblPr>
                  <a:tblGrid>
                    <a:gridCol w="914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5562600">
                      <a:extLst>
                        <a:ext uri="{9D8B030D-6E8A-4147-A177-3AD203B41FA5}">
                          <a16:colId xmlns:a16="http://schemas.microsoft.com/office/drawing/2014/main" val="20002"/>
                        </a:ext>
                      </a:extLst>
                    </a:gridCol>
                  </a:tblGrid>
                  <a:tr h="396240">
                    <a:tc>
                      <a:txBody>
                        <a:bodyPr/>
                        <a:lstStyle/>
                        <a:p>
                          <a:endParaRPr lang="en-US"/>
                        </a:p>
                      </a:txBody>
                      <a:tcPr anchor="ctr">
                        <a:blipFill>
                          <a:blip r:embed="rId2"/>
                          <a:stretch>
                            <a:fillRect t="-7692" r="-834000" b="-553846"/>
                          </a:stretch>
                        </a:blipFill>
                      </a:tcPr>
                    </a:tc>
                    <a:tc>
                      <a:txBody>
                        <a:bodyPr/>
                        <a:lstStyle/>
                        <a:p>
                          <a:endParaRPr lang="en-US"/>
                        </a:p>
                      </a:txBody>
                      <a:tcPr anchor="ctr">
                        <a:blipFill>
                          <a:blip r:embed="rId2"/>
                          <a:stretch>
                            <a:fillRect l="-44379" t="-7692" r="-270118" b="-553846"/>
                          </a:stretch>
                        </a:blipFill>
                      </a:tcPr>
                    </a:tc>
                    <a:tc rowSpan="2">
                      <a:txBody>
                        <a:bodyPr/>
                        <a:lstStyle/>
                        <a:p>
                          <a:endParaRPr lang="en-US"/>
                        </a:p>
                      </a:txBody>
                      <a:tcPr anchor="b">
                        <a:blipFill>
                          <a:blip r:embed="rId2"/>
                          <a:stretch>
                            <a:fillRect l="-53450" t="-3311" b="-181457"/>
                          </a:stretch>
                        </a:blipFill>
                      </a:tcPr>
                    </a:tc>
                    <a:extLst>
                      <a:ext uri="{0D108BD9-81ED-4DB2-BD59-A6C34878D82A}">
                        <a16:rowId xmlns:a16="http://schemas.microsoft.com/office/drawing/2014/main" val="10000"/>
                      </a:ext>
                    </a:extLst>
                  </a:tr>
                  <a:tr h="524383">
                    <a:tc>
                      <a:txBody>
                        <a:bodyPr/>
                        <a:lstStyle/>
                        <a:p>
                          <a:endParaRPr lang="en-US"/>
                        </a:p>
                      </a:txBody>
                      <a:tcPr anchor="ctr">
                        <a:blipFill>
                          <a:blip r:embed="rId2"/>
                          <a:stretch>
                            <a:fillRect t="-81395" r="-834000" b="-318605"/>
                          </a:stretch>
                        </a:blipFill>
                      </a:tcPr>
                    </a:tc>
                    <a:tc>
                      <a:txBody>
                        <a:bodyPr/>
                        <a:lstStyle/>
                        <a:p>
                          <a:endParaRPr lang="en-US"/>
                        </a:p>
                      </a:txBody>
                      <a:tcPr anchor="ctr">
                        <a:blipFill>
                          <a:blip r:embed="rId2"/>
                          <a:stretch>
                            <a:fillRect l="-44379" t="-81395" r="-270118" b="-318605"/>
                          </a:stretch>
                        </a:blipFill>
                      </a:tcPr>
                    </a:tc>
                    <a:tc vMerge="1">
                      <a:txBody>
                        <a:bodyPr/>
                        <a:lstStyle/>
                        <a:p>
                          <a:pPr algn="l"/>
                          <a:endParaRPr dirty="0"/>
                        </a:p>
                      </a:txBody>
                      <a:tcPr/>
                    </a:tc>
                    <a:extLst>
                      <a:ext uri="{0D108BD9-81ED-4DB2-BD59-A6C34878D82A}">
                        <a16:rowId xmlns:a16="http://schemas.microsoft.com/office/drawing/2014/main" val="10001"/>
                      </a:ext>
                    </a:extLst>
                  </a:tr>
                  <a:tr h="524383">
                    <a:tc>
                      <a:txBody>
                        <a:bodyPr/>
                        <a:lstStyle/>
                        <a:p>
                          <a:endParaRPr lang="en-US"/>
                        </a:p>
                      </a:txBody>
                      <a:tcPr anchor="ctr">
                        <a:blipFill>
                          <a:blip r:embed="rId2"/>
                          <a:stretch>
                            <a:fillRect t="-179310" r="-834000" b="-214943"/>
                          </a:stretch>
                        </a:blipFill>
                      </a:tcPr>
                    </a:tc>
                    <a:tc>
                      <a:txBody>
                        <a:bodyPr/>
                        <a:lstStyle/>
                        <a:p>
                          <a:endParaRPr lang="en-US"/>
                        </a:p>
                      </a:txBody>
                      <a:tcPr anchor="ctr">
                        <a:blipFill>
                          <a:blip r:embed="rId2"/>
                          <a:stretch>
                            <a:fillRect l="-44379" t="-179310" r="-270118" b="-214943"/>
                          </a:stretch>
                        </a:blipFill>
                      </a:tcPr>
                    </a:tc>
                    <a:tc>
                      <a:txBody>
                        <a:bodyPr/>
                        <a:lstStyle/>
                        <a:p>
                          <a:pPr algn="l">
                            <a:defRPr sz="1100" b="1"/>
                          </a:pPr>
                          <a:endParaRPr sz="1100" dirty="0"/>
                        </a:p>
                      </a:txBody>
                      <a:tcPr/>
                    </a:tc>
                    <a:extLst>
                      <a:ext uri="{0D108BD9-81ED-4DB2-BD59-A6C34878D82A}">
                        <a16:rowId xmlns:a16="http://schemas.microsoft.com/office/drawing/2014/main" val="10002"/>
                      </a:ext>
                    </a:extLst>
                  </a:tr>
                  <a:tr h="524383">
                    <a:tc>
                      <a:txBody>
                        <a:bodyPr/>
                        <a:lstStyle/>
                        <a:p>
                          <a:endParaRPr lang="en-US"/>
                        </a:p>
                      </a:txBody>
                      <a:tcPr anchor="ctr">
                        <a:blipFill>
                          <a:blip r:embed="rId2"/>
                          <a:stretch>
                            <a:fillRect t="-282558" r="-834000" b="-117442"/>
                          </a:stretch>
                        </a:blipFill>
                      </a:tcPr>
                    </a:tc>
                    <a:tc>
                      <a:txBody>
                        <a:bodyPr/>
                        <a:lstStyle/>
                        <a:p>
                          <a:endParaRPr lang="en-US"/>
                        </a:p>
                      </a:txBody>
                      <a:tcPr anchor="ctr">
                        <a:blipFill>
                          <a:blip r:embed="rId2"/>
                          <a:stretch>
                            <a:fillRect l="-44379" t="-282558" r="-270118" b="-117442"/>
                          </a:stretch>
                        </a:blip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The instructions asked for the equation in slope-intercept form, so we solve for </a:t>
                          </a:r>
                          <a:r>
                            <a:rPr lang="en-US" sz="1800" i="1" dirty="0"/>
                            <a:t>y</a:t>
                          </a:r>
                          <a:r>
                            <a:rPr lang="en-US" sz="1800" dirty="0"/>
                            <a:t> to obtain the final answer.</a:t>
                          </a:r>
                        </a:p>
                      </a:txBody>
                      <a:tcPr anchor="b"/>
                    </a:tc>
                    <a:extLst>
                      <a:ext uri="{0D108BD9-81ED-4DB2-BD59-A6C34878D82A}">
                        <a16:rowId xmlns:a16="http://schemas.microsoft.com/office/drawing/2014/main" val="10003"/>
                      </a:ext>
                    </a:extLst>
                  </a:tr>
                  <a:tr h="524383">
                    <a:tc>
                      <a:txBody>
                        <a:bodyPr/>
                        <a:lstStyle/>
                        <a:p>
                          <a:endParaRPr lang="en-US"/>
                        </a:p>
                      </a:txBody>
                      <a:tcPr anchor="ctr">
                        <a:blipFill>
                          <a:blip r:embed="rId2"/>
                          <a:stretch>
                            <a:fillRect t="-382558" r="-834000" b="-17442"/>
                          </a:stretch>
                        </a:blipFill>
                      </a:tcPr>
                    </a:tc>
                    <a:tc>
                      <a:txBody>
                        <a:bodyPr/>
                        <a:lstStyle/>
                        <a:p>
                          <a:endParaRPr lang="en-US"/>
                        </a:p>
                      </a:txBody>
                      <a:tcPr anchor="ctr">
                        <a:blipFill>
                          <a:blip r:embed="rId2"/>
                          <a:stretch>
                            <a:fillRect l="-44379" t="-382558" r="-270118" b="-17442"/>
                          </a:stretch>
                        </a:blip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66EE5-7B6C-3BEA-0A74-DAB4FD49F82D}"/>
              </a:ext>
            </a:extLst>
          </p:cNvPr>
          <p:cNvSpPr>
            <a:spLocks noGrp="1"/>
          </p:cNvSpPr>
          <p:nvPr>
            <p:ph type="title"/>
          </p:nvPr>
        </p:nvSpPr>
        <p:spPr/>
        <p:txBody>
          <a:bodyPr/>
          <a:lstStyle/>
          <a:p>
            <a:r>
              <a:rPr lang="en-US" dirty="0"/>
              <a:t>Example 11: Technology</a:t>
            </a:r>
            <a:endParaRPr lang="en-IN" dirty="0"/>
          </a:p>
        </p:txBody>
      </p:sp>
      <p:sp>
        <p:nvSpPr>
          <p:cNvPr id="3" name="Table Placeholder 2">
            <a:extLst>
              <a:ext uri="{FF2B5EF4-FFF2-40B4-BE49-F238E27FC236}">
                <a16:creationId xmlns:a16="http://schemas.microsoft.com/office/drawing/2014/main" id="{46956FF6-1B38-CF12-59CD-047AF352EE35}"/>
              </a:ext>
            </a:extLst>
          </p:cNvPr>
          <p:cNvSpPr>
            <a:spLocks noGrp="1"/>
          </p:cNvSpPr>
          <p:nvPr>
            <p:ph type="tbl" sz="quarter" idx="10"/>
          </p:nvPr>
        </p:nvSpPr>
        <p:spPr>
          <a:ln w="28575">
            <a:solidFill>
              <a:srgbClr val="FF0000"/>
            </a:solidFill>
          </a:ln>
        </p:spPr>
        <p:txBody>
          <a:bodyPr/>
          <a:lstStyle/>
          <a:p>
            <a:pPr marL="0" indent="0">
              <a:buNone/>
            </a:pPr>
            <a:endParaRPr lang="en-US" sz="3200" b="0" i="0" dirty="0">
              <a:effectLst/>
              <a:cs typeface="Times New Roman" panose="02020603050405020304" pitchFamily="18" charset="0"/>
            </a:endParaRPr>
          </a:p>
          <a:p>
            <a:pPr marL="0" indent="0">
              <a:buNone/>
            </a:pPr>
            <a:endParaRPr lang="en-US" sz="3200" dirty="0">
              <a:cs typeface="Times New Roman" panose="02020603050405020304" pitchFamily="18" charset="0"/>
            </a:endParaRPr>
          </a:p>
          <a:p>
            <a:pPr marL="0" indent="0">
              <a:buNone/>
            </a:pPr>
            <a:endParaRPr lang="en-US" sz="3200" b="0" i="0" dirty="0">
              <a:effectLst/>
              <a:cs typeface="Times New Roman" panose="02020603050405020304" pitchFamily="18" charset="0"/>
            </a:endParaRPr>
          </a:p>
          <a:p>
            <a:pPr marL="0" indent="0">
              <a:buNone/>
            </a:pPr>
            <a:endParaRPr lang="en-US" sz="3200" dirty="0">
              <a:cs typeface="Times New Roman" panose="02020603050405020304" pitchFamily="18" charset="0"/>
            </a:endParaRPr>
          </a:p>
          <a:p>
            <a:pPr marL="0" indent="0">
              <a:buNone/>
            </a:pPr>
            <a:r>
              <a:rPr lang="en-US" sz="3000" b="0" i="0" dirty="0">
                <a:effectLst/>
                <a:cs typeface="Times New Roman" panose="02020603050405020304" pitchFamily="18" charset="0"/>
              </a:rPr>
              <a:t>The screen displays the graphs of both </a:t>
            </a:r>
            <a:br>
              <a:rPr lang="en-US" sz="3000" b="0" i="1" dirty="0">
                <a:effectLst/>
                <a:latin typeface="Cambria Math" panose="02040503050406030204" pitchFamily="18" charset="0"/>
                <a:cs typeface="Times New Roman" panose="02020603050405020304" pitchFamily="18" charset="0"/>
              </a:rPr>
            </a:br>
            <a:r>
              <a:rPr lang="en-US" sz="3200" dirty="0"/>
              <a:t>3</a:t>
            </a:r>
            <a:r>
              <a:rPr lang="en-US" sz="3200" i="1" dirty="0"/>
              <a:t>x</a:t>
            </a:r>
            <a:r>
              <a:rPr lang="en-US" sz="3200" dirty="0"/>
              <a:t> + 5</a:t>
            </a:r>
            <a:r>
              <a:rPr lang="en-US" sz="3200" i="1" dirty="0"/>
              <a:t>y</a:t>
            </a:r>
            <a:r>
              <a:rPr lang="en-US" sz="3200" dirty="0"/>
              <a:t> = 23 </a:t>
            </a:r>
            <a:r>
              <a:rPr lang="en-US" sz="3000" b="0" i="0" dirty="0">
                <a:effectLst/>
                <a:cs typeface="Times New Roman" panose="02020603050405020304" pitchFamily="18" charset="0"/>
              </a:rPr>
              <a:t>and the parallel line passing through </a:t>
            </a:r>
            <a:r>
              <a:rPr lang="en-US" sz="3200" dirty="0"/>
              <a:t>(−2, 1)</a:t>
            </a:r>
            <a:r>
              <a:rPr lang="en-US" sz="3000" b="0" i="0" dirty="0">
                <a:effectLst/>
                <a:cs typeface="Times New Roman" panose="02020603050405020304" pitchFamily="18" charset="0"/>
              </a:rPr>
              <a:t>. To view multiple graphs on aTI-84 Plus, press </a:t>
            </a:r>
            <a:r>
              <a:rPr lang="en-US" sz="3000" i="0" dirty="0">
                <a:effectLst/>
                <a:latin typeface="Ti86pc" pitchFamily="49" charset="0"/>
                <a:cs typeface="Times New Roman" panose="02020603050405020304" pitchFamily="18" charset="0"/>
              </a:rPr>
              <a:t>Y=</a:t>
            </a:r>
            <a:r>
              <a:rPr lang="en-US" sz="3000" b="0" i="0" dirty="0">
                <a:effectLst/>
                <a:cs typeface="Times New Roman" panose="02020603050405020304" pitchFamily="18" charset="0"/>
              </a:rPr>
              <a:t> </a:t>
            </a:r>
            <a:r>
              <a:rPr lang="en-US" sz="3000" b="0" i="0" dirty="0">
                <a:effectLst/>
              </a:rPr>
              <a:t>and enter the equations in terms of </a:t>
            </a:r>
            <a:r>
              <a:rPr lang="en-US" sz="3000" b="0" i="1" dirty="0">
                <a:effectLst/>
              </a:rPr>
              <a:t>y</a:t>
            </a:r>
            <a:r>
              <a:rPr lang="en-US" sz="3000" b="0" i="0" dirty="0">
                <a:effectLst/>
              </a:rPr>
              <a:t>. Then press </a:t>
            </a:r>
            <a:r>
              <a:rPr lang="en-US" sz="3000" i="0" cap="all" dirty="0">
                <a:effectLst/>
                <a:latin typeface="Ti86pc" pitchFamily="49" charset="0"/>
                <a:cs typeface="Times New Roman" panose="02020603050405020304" pitchFamily="18" charset="0"/>
              </a:rPr>
              <a:t>graph</a:t>
            </a:r>
            <a:r>
              <a:rPr lang="en-US" sz="3000" b="0" i="0" dirty="0">
                <a:effectLst/>
                <a:cs typeface="Times New Roman" panose="02020603050405020304" pitchFamily="18" charset="0"/>
              </a:rPr>
              <a:t>.</a:t>
            </a:r>
            <a:endParaRPr lang="en-IN" sz="3000" dirty="0">
              <a:cs typeface="Times New Roman" panose="02020603050405020304" pitchFamily="18" charset="0"/>
            </a:endParaRPr>
          </a:p>
        </p:txBody>
      </p:sp>
      <p:pic>
        <p:nvPicPr>
          <p:cNvPr id="4" name="Picture 3">
            <a:extLst>
              <a:ext uri="{FF2B5EF4-FFF2-40B4-BE49-F238E27FC236}">
                <a16:creationId xmlns:a16="http://schemas.microsoft.com/office/drawing/2014/main" id="{53A0886C-9BCE-0A2D-AA1A-3B61A2810CD5}"/>
              </a:ext>
            </a:extLst>
          </p:cNvPr>
          <p:cNvPicPr>
            <a:picLocks noChangeAspect="1"/>
          </p:cNvPicPr>
          <p:nvPr/>
        </p:nvPicPr>
        <p:blipFill>
          <a:blip r:embed="rId2"/>
          <a:stretch>
            <a:fillRect/>
          </a:stretch>
        </p:blipFill>
        <p:spPr>
          <a:xfrm>
            <a:off x="3086100" y="1216406"/>
            <a:ext cx="2971800" cy="2308137"/>
          </a:xfrm>
          <a:prstGeom prst="rect">
            <a:avLst/>
          </a:prstGeom>
        </p:spPr>
      </p:pic>
    </p:spTree>
    <p:extLst>
      <p:ext uri="{BB962C8B-B14F-4D97-AF65-F5344CB8AC3E}">
        <p14:creationId xmlns:p14="http://schemas.microsoft.com/office/powerpoint/2010/main" val="3546235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12</a:t>
            </a:r>
            <a:r>
              <a:rPr dirty="0"/>
              <a:t>: Identifying a Quadrilateral</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Determine if the quadrilateral (four-sided figure) </a:t>
            </a:r>
            <a:r>
              <a:rPr lang="en-US" sz="2800" dirty="0"/>
              <a:t>in Figure 15 </a:t>
            </a:r>
            <a:r>
              <a:rPr sz="2800" dirty="0"/>
              <a:t>is a parallelogram (a quadrilateral in which both pairs of opposite sides are parallel).</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12</a:t>
            </a:r>
            <a:r>
              <a:rPr dirty="0"/>
              <a:t>: Identifying a Quadrilateral</a:t>
            </a:r>
            <a:r>
              <a:rPr lang="en-US" dirty="0"/>
              <a:t>—Slide 2</a:t>
            </a:r>
            <a:endParaRPr dirty="0"/>
          </a:p>
        </p:txBody>
      </p:sp>
      <p:pic>
        <p:nvPicPr>
          <p:cNvPr id="5" name="Content Placeholder 4">
            <a:extLst>
              <a:ext uri="{FF2B5EF4-FFF2-40B4-BE49-F238E27FC236}">
                <a16:creationId xmlns:a16="http://schemas.microsoft.com/office/drawing/2014/main" id="{13847085-1A37-43EA-BF89-40EDACA7009E}"/>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45913"/>
            <a:ext cx="4572000" cy="4572000"/>
          </a:xfrm>
        </p:spPr>
      </p:pic>
      <p:sp>
        <p:nvSpPr>
          <p:cNvPr id="3" name="TextBox 2"/>
          <p:cNvSpPr txBox="1"/>
          <p:nvPr/>
        </p:nvSpPr>
        <p:spPr>
          <a:xfrm>
            <a:off x="3886200" y="5536278"/>
            <a:ext cx="1828800" cy="523220"/>
          </a:xfrm>
          <a:prstGeom prst="rect">
            <a:avLst/>
          </a:prstGeom>
          <a:noFill/>
        </p:spPr>
        <p:txBody>
          <a:bodyPr wrap="square" rtlCol="0">
            <a:spAutoFit/>
          </a:bodyPr>
          <a:lstStyle/>
          <a:p>
            <a:r>
              <a:rPr lang="en-US" sz="2800" dirty="0"/>
              <a:t>Figure 15</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12</a:t>
            </a:r>
            <a:r>
              <a:rPr dirty="0"/>
              <a:t>: Identifying a Quadrilateral</a:t>
            </a:r>
            <a:r>
              <a:rPr lang="en-US" dirty="0"/>
              <a:t>—Slide 3</a:t>
            </a:r>
            <a:endParaRPr dirty="0"/>
          </a:p>
        </p:txBody>
      </p:sp>
      <p:sp>
        <p:nvSpPr>
          <p:cNvPr id="3" name="Text Placeholder 2"/>
          <p:cNvSpPr>
            <a:spLocks noGrp="1"/>
          </p:cNvSpPr>
          <p:nvPr>
            <p:ph type="body" sz="quarter" idx="10"/>
          </p:nvPr>
        </p:nvSpPr>
        <p:spPr/>
        <p:txBody>
          <a:bodyPr>
            <a:normAutofit/>
          </a:bodyPr>
          <a:lstStyle/>
          <a:p>
            <a:r>
              <a:rPr sz="2800" b="1" dirty="0"/>
              <a:t>Solution</a:t>
            </a:r>
          </a:p>
          <a:p>
            <a:r>
              <a:rPr sz="2800" dirty="0"/>
              <a:t>The four vertices are plotted in </a:t>
            </a:r>
            <a:r>
              <a:rPr lang="en-US" sz="2800" dirty="0"/>
              <a:t>Figure 15</a:t>
            </a:r>
            <a:r>
              <a:rPr sz="2800" dirty="0"/>
              <a:t>, and the sides of the quadrilateral drawn. The figure is a parallelogram if the left and right sides are parallel and the top and bottom sides are parallel.</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12</a:t>
            </a:r>
            <a:r>
              <a:rPr dirty="0"/>
              <a:t>: Identifying a Quadrilateral</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sz="3000" dirty="0"/>
                  <a:t>The slopes of the left and right sides are, respectively,</a:t>
                </a:r>
                <a:endParaRPr lang="en-US" sz="3000" dirty="0"/>
              </a:p>
              <a:p>
                <a:pPr>
                  <a:defRPr sz="2800"/>
                </a:pPr>
                <a:endParaRPr lang="en-US" sz="1900" dirty="0"/>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2</m:t>
                        </m:r>
                      </m:num>
                      <m:den>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4</m:t>
                            </m:r>
                          </m:e>
                        </m:d>
                      </m:den>
                    </m:f>
                    <m:r>
                      <a:rPr>
                        <a:latin typeface="Cambria Math" panose="02040503050406030204" pitchFamily="18" charset="0"/>
                      </a:rPr>
                      <m:t>=</m:t>
                    </m:r>
                    <m:r>
                      <a:rPr>
                        <a:latin typeface="Cambria Math" panose="02040503050406030204" pitchFamily="18" charset="0"/>
                      </a:rPr>
                      <m:t>2</m:t>
                    </m:r>
                  </m:oMath>
                </a14:m>
                <a:r>
                  <a:rPr sz="2800" dirty="0"/>
                  <a:t> </a:t>
                </a:r>
                <a:r>
                  <a:rPr lang="en-US" sz="2800" dirty="0"/>
                  <a:t> </a:t>
                </a:r>
                <a:r>
                  <a:rPr sz="2800" dirty="0"/>
                  <a:t>and</a:t>
                </a:r>
                <a:r>
                  <a:rPr lang="en-US" sz="2800" dirty="0"/>
                  <a:t> </a:t>
                </a:r>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r>
                      <a:rPr>
                        <a:latin typeface="Cambria Math" panose="02040503050406030204" pitchFamily="18" charset="0"/>
                      </a:rPr>
                      <m:t>2</m:t>
                    </m:r>
                  </m:oMath>
                </a14:m>
                <a:r>
                  <a:rPr sz="2800" dirty="0"/>
                  <a:t>,</a:t>
                </a:r>
                <a:endParaRPr lang="en-US" sz="2800" dirty="0"/>
              </a:p>
              <a:p>
                <a:pPr>
                  <a:defRPr sz="2800"/>
                </a:pPr>
                <a:endParaRPr lang="en-US" sz="1900" dirty="0"/>
              </a:p>
              <a:p>
                <a:pPr>
                  <a:defRPr sz="2800"/>
                </a:pPr>
                <a:r>
                  <a:rPr sz="2800" dirty="0"/>
                  <a:t>and the slopes of the top and bottom sides are, respectively,</a:t>
                </a:r>
                <a:endParaRPr lang="en-US" sz="2800" dirty="0"/>
              </a:p>
              <a:p>
                <a:pPr>
                  <a:defRPr sz="2800"/>
                </a:pPr>
                <a:endParaRPr lang="en-US" sz="1900" i="1" dirty="0">
                  <a:latin typeface="Cambria Math" panose="02040503050406030204" pitchFamily="18" charset="0"/>
                </a:endParaRP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3</m:t>
                        </m:r>
                      </m:num>
                      <m:den>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oMath>
                </a14:m>
                <a:r>
                  <a:rPr sz="2800" dirty="0"/>
                  <a:t> </a:t>
                </a:r>
                <a:r>
                  <a:rPr lang="en-US" sz="2800" dirty="0"/>
                  <a:t> </a:t>
                </a:r>
                <a:r>
                  <a:rPr sz="2800" dirty="0"/>
                  <a:t>and </a:t>
                </a:r>
                <a:r>
                  <a:rPr lang="en-US"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num>
                      <m:den>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oMath>
                </a14:m>
                <a:r>
                  <a:rPr sz="2800" dirty="0"/>
                  <a:t>.</a:t>
                </a:r>
                <a:endParaRPr lang="en-US" sz="2800" dirty="0"/>
              </a:p>
              <a:p>
                <a:pPr>
                  <a:defRPr sz="2800"/>
                </a:pPr>
                <a:endParaRPr lang="en-US" sz="1900" dirty="0"/>
              </a:p>
              <a:p>
                <a:pPr>
                  <a:defRPr sz="2800"/>
                </a:pPr>
                <a:r>
                  <a:rPr sz="2800" dirty="0"/>
                  <a:t>Thus</a:t>
                </a:r>
                <a:r>
                  <a:rPr lang="en-US" sz="2800" dirty="0"/>
                  <a:t>,</a:t>
                </a:r>
                <a:r>
                  <a:rPr sz="2800" dirty="0"/>
                  <a:t> the figure is indeed a parallelogram.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704" t="-2454" b="-1963"/>
                </a:stretch>
              </a:blipFill>
            </p:spPr>
            <p:txBody>
              <a:bodyPr/>
              <a:lstStyle/>
              <a:p>
                <a:r>
                  <a:rPr lang="en-IN">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900" dirty="0"/>
              <a:t>Example 1: Linear Equations in Two Variable</a:t>
            </a:r>
            <a:r>
              <a:rPr lang="en-IN" sz="2900" dirty="0"/>
              <a:t>s</a:t>
            </a:r>
            <a:r>
              <a:rPr lang="en-US" sz="2900" dirty="0"/>
              <a:t>—Slide 6</a:t>
            </a:r>
            <a:endParaRPr sz="2900"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lstStyle/>
              <a:p>
                <a:pPr marL="514350" indent="-514350">
                  <a:buFont typeface="+mj-lt"/>
                  <a:buAutoNum type="alphaLcPeriod" startAt="5"/>
                  <a:defRPr sz="2800"/>
                </a:pPr>
                <a14:m>
                  <m:oMath xmlns:m="http://schemas.openxmlformats.org/officeDocument/2006/math">
                    <m:r>
                      <a:rPr lang="ar-AE">
                        <a:latin typeface="Cambria Math" panose="02040503050406030204" pitchFamily="18" charset="0"/>
                      </a:rPr>
                      <m:t>4</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𝑦</m:t>
                    </m:r>
                    <m:r>
                      <a:rPr lang="ar-AE">
                        <a:latin typeface="Cambria Math" panose="02040503050406030204" pitchFamily="18" charset="0"/>
                      </a:rPr>
                      <m:t>=</m:t>
                    </m:r>
                    <m:r>
                      <a:rPr lang="ar-AE">
                        <a:latin typeface="Cambria Math" panose="02040503050406030204" pitchFamily="18" charset="0"/>
                      </a:rPr>
                      <m:t>5</m:t>
                    </m:r>
                    <m:r>
                      <a:rPr lang="ar-AE">
                        <a:latin typeface="Cambria Math" panose="02040503050406030204" pitchFamily="18" charset="0"/>
                      </a:rPr>
                      <m:t>𝑥</m:t>
                    </m:r>
                  </m:oMath>
                </a14:m>
                <a:br>
                  <a:rPr lang="en-US" dirty="0"/>
                </a:br>
                <a:br>
                  <a:rPr lang="en-US" dirty="0"/>
                </a:br>
                <a:r>
                  <a:rPr lang="en-US" sz="2000" dirty="0"/>
                  <a:t>The presence of the cubed term in this already simplified equation makes it not linear.</a:t>
                </a:r>
                <a:r>
                  <a:rPr sz="20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a:stretch>
              </a:blipFill>
            </p:spPr>
            <p:txBody>
              <a:bodyPr/>
              <a:lstStyle/>
              <a:p>
                <a:r>
                  <a:rPr lang="en-IN">
                    <a:noFill/>
                  </a:rPr>
                  <a:t> </a:t>
                </a:r>
              </a:p>
            </p:txBody>
          </p:sp>
        </mc:Fallback>
      </mc:AlternateContent>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Theorem: </a:t>
            </a:r>
            <a:r>
              <a:rPr dirty="0"/>
              <a:t>Slopes of Perpendicular Lines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sz="2800" dirty="0"/>
                  <a:t>Suppose</a:t>
                </a:r>
                <a:r>
                  <a:rPr lang="en-US" sz="2800" dirty="0"/>
                  <a:t> </a:t>
                </a:r>
                <a:r>
                  <a:rPr lang="en-US" sz="2800" i="1" dirty="0"/>
                  <a:t>m</a:t>
                </a:r>
                <a:r>
                  <a:rPr lang="en-US" sz="1050" i="1" dirty="0"/>
                  <a:t> </a:t>
                </a:r>
                <a:r>
                  <a:rPr lang="en-US" sz="2800" baseline="-25000" dirty="0"/>
                  <a:t>1</a:t>
                </a:r>
                <a:r>
                  <a:rPr sz="2800" dirty="0"/>
                  <a:t> and </a:t>
                </a:r>
                <a:r>
                  <a:rPr lang="en-US" sz="2800" i="1" dirty="0"/>
                  <a:t>m</a:t>
                </a:r>
                <a:r>
                  <a:rPr lang="en-US" sz="1050" dirty="0"/>
                  <a:t> </a:t>
                </a:r>
                <a:r>
                  <a:rPr lang="en-US" sz="2800" baseline="-25000" dirty="0"/>
                  <a:t>2</a:t>
                </a:r>
                <a:r>
                  <a:rPr sz="2800" dirty="0"/>
                  <a:t>represent the slopes of two lines, neither of which is vertical. The two lines are </a:t>
                </a:r>
                <a:r>
                  <a:rPr sz="2800" b="1" dirty="0"/>
                  <a:t>perpendicular</a:t>
                </a:r>
                <a:r>
                  <a:rPr sz="2800" dirty="0"/>
                  <a:t> if and only if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den>
                    </m:f>
                  </m:oMath>
                </a14:m>
                <a:r>
                  <a:rPr sz="2800" dirty="0"/>
                  <a:t> (equivalently,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den>
                    </m:f>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𝑚</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1</m:t>
                    </m:r>
                  </m:oMath>
                </a14:m>
                <a:r>
                  <a:rPr sz="2800" dirty="0"/>
                  <a:t>). If one of two perpendicular lines is vertical, the other is horizontal, and the slopes are, respectively, undefined and zero.</a:t>
                </a:r>
              </a:p>
              <a:p>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13</a:t>
            </a:r>
            <a:r>
              <a:rPr dirty="0"/>
              <a:t>: Finding Equations of Perpendicular Lines</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For each line given, find the equation of a perpendicular line.</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9</m:t>
                        </m:r>
                      </m:den>
                    </m:f>
                    <m:r>
                      <a:rPr>
                        <a:latin typeface="Cambria Math" panose="02040503050406030204" pitchFamily="18" charset="0"/>
                      </a:rPr>
                      <m:t>𝑥</m:t>
                    </m:r>
                    <m:r>
                      <a:rPr>
                        <a:latin typeface="Cambria Math" panose="02040503050406030204" pitchFamily="18" charset="0"/>
                      </a:rPr>
                      <m:t>+2</m:t>
                    </m:r>
                  </m:oMath>
                </a14:m>
                <a:endParaRPr dirty="0"/>
              </a:p>
              <a:p>
                <a:pPr marL="514350" indent="-514350">
                  <a:buFont typeface="+mj-lt"/>
                  <a:buAutoNum type="alphaLcPeriod" startAt="2"/>
                  <a:defRPr sz="2800"/>
                </a:pPr>
                <a:r>
                  <a:rPr dirty="0"/>
                  <a:t>​</a:t>
                </a:r>
                <a:r>
                  <a:rPr sz="2800" dirty="0"/>
                  <a:t>The line passing through the points</a:t>
                </a:r>
                <a:r>
                  <a:rPr lang="en-US" sz="2800" dirty="0"/>
                  <a:t> (−1, 3)</a:t>
                </a:r>
                <a:r>
                  <a:rPr sz="2800" dirty="0"/>
                  <a:t> and</a:t>
                </a:r>
                <a:r>
                  <a:rPr lang="en-US" sz="2800" dirty="0"/>
                  <a:t> </a:t>
                </a:r>
              </a:p>
              <a:p>
                <a:pPr>
                  <a:defRPr sz="2800"/>
                </a:pPr>
                <a:r>
                  <a:rPr lang="en-US" dirty="0"/>
                  <a:t>      </a:t>
                </a:r>
                <a:r>
                  <a:rPr lang="en-US" sz="2800" dirty="0"/>
                  <a:t>(4, 1)</a:t>
                </a:r>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13</a:t>
            </a:r>
            <a:r>
              <a:rPr dirty="0"/>
              <a:t>: Finding Equations of Perpendicular Lines</a:t>
            </a:r>
            <a:r>
              <a:rPr lang="en-US" dirty="0"/>
              <a:t>—Slide 2</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This line is in slope-intercept form, so we</a:t>
                </a:r>
                <a:r>
                  <a:rPr lang="en-US" sz="2800" dirty="0"/>
                  <a:t> can</a:t>
                </a:r>
                <a:r>
                  <a:rPr sz="2800" dirty="0"/>
                  <a:t> immediately identify the slope </a:t>
                </a:r>
                <a:r>
                  <a:rPr lang="en-US" sz="2800" dirty="0"/>
                  <a:t>as</a:t>
                </a:r>
                <a:r>
                  <a:rPr sz="2800" dirty="0"/>
                  <a:t>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9</m:t>
                        </m:r>
                      </m:den>
                    </m:f>
                  </m:oMath>
                </a14:m>
                <a:r>
                  <a:rPr sz="2800" dirty="0"/>
                  <a:t>. The slope of any perpendicular line must equal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4</m:t>
                        </m:r>
                      </m:den>
                    </m:f>
                  </m:oMath>
                </a14:m>
                <a:r>
                  <a:rPr sz="2800" dirty="0"/>
                  <a:t>, the negative reciprocal of the original slope. Thus, one solution is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9</m:t>
                        </m:r>
                      </m:num>
                      <m:den>
                        <m:r>
                          <a:rPr>
                            <a:latin typeface="Cambria Math" panose="02040503050406030204" pitchFamily="18" charset="0"/>
                          </a:rPr>
                          <m:t>4</m:t>
                        </m:r>
                      </m:den>
                    </m:f>
                    <m:r>
                      <a:rPr>
                        <a:latin typeface="Cambria Math" panose="02040503050406030204" pitchFamily="18" charset="0"/>
                      </a:rPr>
                      <m:t>𝑥</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74"/>
                </a:stretch>
              </a:blipFill>
            </p:spPr>
            <p:txBody>
              <a:bodyPr/>
              <a:lstStyle/>
              <a:p>
                <a:r>
                  <a:rPr lang="en-IN">
                    <a:noFill/>
                  </a:rPr>
                  <a:t> </a:t>
                </a:r>
              </a:p>
            </p:txBody>
          </p:sp>
        </mc:Fallback>
      </mc:AlternateContent>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C845F-38F2-1C49-BFD9-A39B2EC25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BDA9E-08E1-58FB-318A-8DE71B500401}"/>
              </a:ext>
            </a:extLst>
          </p:cNvPr>
          <p:cNvSpPr>
            <a:spLocks noGrp="1"/>
          </p:cNvSpPr>
          <p:nvPr>
            <p:ph type="title"/>
          </p:nvPr>
        </p:nvSpPr>
        <p:spPr/>
        <p:txBody>
          <a:bodyPr>
            <a:normAutofit/>
          </a:bodyPr>
          <a:lstStyle/>
          <a:p>
            <a:pPr>
              <a:defRPr sz="3200"/>
            </a:pPr>
            <a:r>
              <a:rPr dirty="0"/>
              <a:t>Example </a:t>
            </a:r>
            <a:r>
              <a:rPr lang="en-US" dirty="0"/>
              <a:t>13</a:t>
            </a:r>
            <a:r>
              <a:rPr dirty="0"/>
              <a:t>: Finding Equations of Perpendicular Lines</a:t>
            </a:r>
            <a:r>
              <a:rPr lang="en-US" dirty="0"/>
              <a:t>—Slide 3</a:t>
            </a:r>
            <a:endParaRPr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FA70154-8B5E-ABB5-7286-1CA46666A098}"/>
                  </a:ext>
                </a:extLst>
              </p:cNvPr>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Since we only need the slope of the original line, there is no need to find its equation; we can calculate the slope directly from the given points.</a:t>
                </a:r>
              </a:p>
              <a:p>
                <a:pPr algn="ctr">
                  <a:defRPr sz="2800"/>
                </a:pPr>
                <a:r>
                  <a:rPr dirty="0"/>
                  <a:t>​</a:t>
                </a:r>
                <a14:m>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1−3</m:t>
                        </m:r>
                      </m:num>
                      <m:den>
                        <m:r>
                          <a:rPr>
                            <a:latin typeface="Cambria Math" panose="02040503050406030204" pitchFamily="18" charset="0"/>
                          </a:rPr>
                          <m:t>4−</m:t>
                        </m:r>
                        <m:d>
                          <m:dPr>
                            <m:ctrlPr>
                              <a:rPr i="1">
                                <a:latin typeface="Cambria Math" panose="02040503050406030204" pitchFamily="18" charset="0"/>
                              </a:rPr>
                            </m:ctrlPr>
                          </m:dPr>
                          <m:e>
                            <m:r>
                              <a:rPr>
                                <a:latin typeface="Cambria Math" panose="02040503050406030204" pitchFamily="18" charset="0"/>
                              </a:rPr>
                              <m:t>−1</m:t>
                            </m:r>
                          </m:e>
                        </m:d>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oMath>
                </a14:m>
                <a:endParaRPr dirty="0"/>
              </a:p>
              <a:p>
                <a:pPr marL="512064" lvl="1" indent="0">
                  <a:buNone/>
                  <a:defRPr sz="2800"/>
                </a:pPr>
                <a:r>
                  <a:rPr dirty="0"/>
                  <a:t>​</a:t>
                </a:r>
                <a:endParaRPr lang="en-US" dirty="0"/>
              </a:p>
              <a:p>
                <a:pPr marL="512064" lvl="1" indent="0">
                  <a:buNone/>
                  <a:defRPr sz="2800"/>
                </a:pPr>
                <a:r>
                  <a:rPr dirty="0"/>
                  <a:t>Again, the slope of a line perpendicular to the line through the given points must have a slope equal to the negative reciprocal of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5</m:t>
                        </m:r>
                      </m:den>
                    </m:f>
                  </m:oMath>
                </a14:m>
                <a:r>
                  <a:rPr dirty="0"/>
                  <a:t>, which is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dirty="0"/>
                  <a:t>. One perpendicular line is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r>
                      <a:rPr>
                        <a:latin typeface="Cambria Math" panose="02040503050406030204" pitchFamily="18" charset="0"/>
                      </a:rPr>
                      <m:t>𝑥</m:t>
                    </m:r>
                    <m:r>
                      <a:rPr>
                        <a:latin typeface="Cambria Math" panose="02040503050406030204" pitchFamily="18" charset="0"/>
                      </a:rPr>
                      <m:t>+6</m:t>
                    </m:r>
                  </m:oMath>
                </a14:m>
                <a:r>
                  <a:rPr dirty="0"/>
                  <a:t>.</a:t>
                </a:r>
              </a:p>
            </p:txBody>
          </p:sp>
        </mc:Choice>
        <mc:Fallback xmlns="">
          <p:sp>
            <p:nvSpPr>
              <p:cNvPr id="3" name="Text Placeholder 2">
                <a:extLst>
                  <a:ext uri="{FF2B5EF4-FFF2-40B4-BE49-F238E27FC236}">
                    <a16:creationId xmlns:a16="http://schemas.microsoft.com/office/drawing/2014/main" id="{FFA70154-8B5E-ABB5-7286-1CA46666A098}"/>
                  </a:ext>
                </a:extLst>
              </p:cNvPr>
              <p:cNvSpPr>
                <a:spLocks noGrp="1" noRot="1" noChangeAspect="1" noMove="1" noResize="1" noEditPoints="1" noAdjustHandles="1" noChangeArrowheads="1" noChangeShapeType="1" noTextEdit="1"/>
              </p:cNvSpPr>
              <p:nvPr>
                <p:ph type="body" sz="quarter" idx="10"/>
              </p:nvPr>
            </p:nvSpPr>
            <p:spPr>
              <a:blipFill>
                <a:blip r:embed="rId2"/>
                <a:stretch>
                  <a:fillRect l="-1556" t="-1350" r="-1926"/>
                </a:stretch>
              </a:blipFill>
            </p:spPr>
            <p:txBody>
              <a:bodyPr/>
              <a:lstStyle/>
              <a:p>
                <a:r>
                  <a:rPr lang="en-IN">
                    <a:noFill/>
                  </a:rPr>
                  <a:t> </a:t>
                </a:r>
              </a:p>
            </p:txBody>
          </p:sp>
        </mc:Fallback>
      </mc:AlternateContent>
    </p:spTree>
    <p:extLst>
      <p:ext uri="{BB962C8B-B14F-4D97-AF65-F5344CB8AC3E}">
        <p14:creationId xmlns:p14="http://schemas.microsoft.com/office/powerpoint/2010/main" val="33183520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14</a:t>
            </a:r>
            <a:r>
              <a:rPr dirty="0"/>
              <a:t>: Finding Equations of Perpendicular Lines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Find the equation, in standard form, of the line that passes through the point </a:t>
            </a:r>
            <a:r>
              <a:rPr lang="en-US" sz="2800" dirty="0"/>
              <a:t>(−3, 13)</a:t>
            </a:r>
            <a:r>
              <a:rPr sz="2800" dirty="0"/>
              <a:t> and is perpendicular to the line</a:t>
            </a:r>
            <a:r>
              <a:rPr lang="en-US" dirty="0"/>
              <a:t> </a:t>
            </a:r>
            <a:r>
              <a:rPr lang="en-US" i="1" dirty="0"/>
              <a:t>y</a:t>
            </a:r>
            <a:r>
              <a:rPr lang="en-US" dirty="0"/>
              <a:t> = −7</a:t>
            </a:r>
            <a:r>
              <a:rPr sz="2800" dirty="0"/>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5</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a:t>Remember that if you encounter a horizontal or vertical line, you cannot use the slope formulas to find a perpendicular line.</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14</a:t>
            </a:r>
            <a:r>
              <a:rPr dirty="0"/>
              <a:t>: Finding Equations of Perpendicular Lines</a:t>
            </a:r>
            <a:r>
              <a:rPr lang="en-US" dirty="0"/>
              <a:t>—Slide 2</a:t>
            </a:r>
            <a:endParaRPr dirty="0"/>
          </a:p>
        </p:txBody>
      </p:sp>
      <p:sp>
        <p:nvSpPr>
          <p:cNvPr id="3" name="Text Placeholder 2"/>
          <p:cNvSpPr>
            <a:spLocks noGrp="1"/>
          </p:cNvSpPr>
          <p:nvPr>
            <p:ph type="body" sz="quarter" idx="10"/>
          </p:nvPr>
        </p:nvSpPr>
        <p:spPr/>
        <p:txBody>
          <a:bodyPr>
            <a:normAutofit/>
          </a:bodyPr>
          <a:lstStyle/>
          <a:p>
            <a:r>
              <a:rPr sz="2800" b="1" dirty="0"/>
              <a:t>Solution</a:t>
            </a:r>
          </a:p>
          <a:p>
            <a:pPr>
              <a:defRPr sz="2800"/>
            </a:pPr>
            <a:r>
              <a:rPr sz="2800" dirty="0"/>
              <a:t>The line</a:t>
            </a:r>
            <a:r>
              <a:rPr lang="en-US" sz="2800" dirty="0"/>
              <a:t> </a:t>
            </a:r>
            <a:r>
              <a:rPr lang="en-US" i="1" dirty="0"/>
              <a:t>y</a:t>
            </a:r>
            <a:r>
              <a:rPr lang="en-US" dirty="0"/>
              <a:t> = −7</a:t>
            </a:r>
            <a:r>
              <a:rPr sz="2800" dirty="0"/>
              <a:t> is a horizontal line, and hence any line perpendicular to it must be a vertical line, having the form</a:t>
            </a:r>
            <a:r>
              <a:rPr lang="en-US" sz="2800" dirty="0"/>
              <a:t> </a:t>
            </a:r>
            <a:r>
              <a:rPr lang="en-US" sz="2800" i="1" dirty="0"/>
              <a:t>x</a:t>
            </a:r>
            <a:r>
              <a:rPr lang="en-US" sz="2800" dirty="0"/>
              <a:t> = </a:t>
            </a:r>
            <a:r>
              <a:rPr lang="en-US" sz="2800" i="1" dirty="0"/>
              <a:t>c</a:t>
            </a:r>
            <a:r>
              <a:rPr sz="2800" dirty="0"/>
              <a:t>. Since the perpendicular line must pass through the point</a:t>
            </a:r>
            <a:r>
              <a:rPr lang="en-US" dirty="0"/>
              <a:t> (−3, 13)</a:t>
            </a:r>
            <a:r>
              <a:rPr sz="2800" dirty="0"/>
              <a:t>, the desired solution is </a:t>
            </a:r>
            <a:br>
              <a:rPr lang="en-US" sz="2800" dirty="0"/>
            </a:br>
            <a:r>
              <a:rPr lang="en-US" sz="2800" i="1" dirty="0"/>
              <a:t>x</a:t>
            </a:r>
            <a:r>
              <a:rPr lang="en-US" sz="2800" dirty="0"/>
              <a:t> = −3</a:t>
            </a:r>
            <a:r>
              <a:rPr sz="2800" dirty="0"/>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A328-31E2-198A-06F8-B689558F7126}"/>
              </a:ext>
            </a:extLst>
          </p:cNvPr>
          <p:cNvSpPr>
            <a:spLocks noGrp="1"/>
          </p:cNvSpPr>
          <p:nvPr>
            <p:ph type="title"/>
          </p:nvPr>
        </p:nvSpPr>
        <p:spPr/>
        <p:txBody>
          <a:bodyPr/>
          <a:lstStyle/>
          <a:p>
            <a:r>
              <a:rPr lang="en-US" dirty="0"/>
              <a:t>Example 14: Technology</a:t>
            </a:r>
            <a:endParaRPr lang="en-IN" dirty="0"/>
          </a:p>
        </p:txBody>
      </p:sp>
      <p:sp>
        <p:nvSpPr>
          <p:cNvPr id="3" name="Text Placeholder 2">
            <a:extLst>
              <a:ext uri="{FF2B5EF4-FFF2-40B4-BE49-F238E27FC236}">
                <a16:creationId xmlns:a16="http://schemas.microsoft.com/office/drawing/2014/main" id="{A7C82CBC-FD68-55D2-7FD1-9B867D974D9F}"/>
              </a:ext>
            </a:extLst>
          </p:cNvPr>
          <p:cNvSpPr>
            <a:spLocks noGrp="1"/>
          </p:cNvSpPr>
          <p:nvPr>
            <p:ph type="body" sz="quarter" idx="10"/>
          </p:nvPr>
        </p:nvSpPr>
        <p:spPr>
          <a:xfrm>
            <a:off x="457200" y="1128933"/>
            <a:ext cx="8229600" cy="4814667"/>
          </a:xfrm>
          <a:ln w="28575">
            <a:solidFill>
              <a:srgbClr val="FF0000"/>
            </a:solidFill>
          </a:ln>
        </p:spPr>
        <p:txBody>
          <a:bodyPr/>
          <a:lstStyle/>
          <a:p>
            <a:endParaRPr lang="en-US" dirty="0"/>
          </a:p>
          <a:p>
            <a:endParaRPr lang="en-IN" dirty="0"/>
          </a:p>
        </p:txBody>
      </p:sp>
      <p:pic>
        <p:nvPicPr>
          <p:cNvPr id="4" name="Picture 3">
            <a:extLst>
              <a:ext uri="{FF2B5EF4-FFF2-40B4-BE49-F238E27FC236}">
                <a16:creationId xmlns:a16="http://schemas.microsoft.com/office/drawing/2014/main" id="{46CADAED-1FF2-CFF3-A568-7E15A2EF5133}"/>
              </a:ext>
            </a:extLst>
          </p:cNvPr>
          <p:cNvPicPr>
            <a:picLocks noChangeAspect="1"/>
          </p:cNvPicPr>
          <p:nvPr/>
        </p:nvPicPr>
        <p:blipFill>
          <a:blip r:embed="rId2"/>
          <a:stretch>
            <a:fillRect/>
          </a:stretch>
        </p:blipFill>
        <p:spPr>
          <a:xfrm>
            <a:off x="2466681" y="1371600"/>
            <a:ext cx="3857919" cy="2985087"/>
          </a:xfrm>
          <a:prstGeom prst="rect">
            <a:avLst/>
          </a:prstGeom>
        </p:spPr>
      </p:pic>
    </p:spTree>
    <p:extLst>
      <p:ext uri="{BB962C8B-B14F-4D97-AF65-F5344CB8AC3E}">
        <p14:creationId xmlns:p14="http://schemas.microsoft.com/office/powerpoint/2010/main" val="22695402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15</a:t>
            </a:r>
            <a:r>
              <a:rPr dirty="0"/>
              <a:t>: Identifying Parallel and Perpendicular Lines</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For each pair of lines, determine if the lines are parallel, perpendicular, or neither.</a:t>
                </a:r>
              </a:p>
              <a:p>
                <a:pPr marL="514350" indent="-514350">
                  <a:buFont typeface="+mj-lt"/>
                  <a:buAutoNum type="alphaLcPeriod"/>
                  <a:defRPr sz="2800"/>
                </a:pPr>
                <a:r>
                  <a:rPr dirty="0"/>
                  <a:t>​</a:t>
                </a:r>
                <a14:m>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−7</m:t>
                    </m:r>
                    <m:r>
                      <a:rPr>
                        <a:latin typeface="Cambria Math" panose="02040503050406030204" pitchFamily="18" charset="0"/>
                      </a:rPr>
                      <m:t>𝑦</m:t>
                    </m:r>
                    <m:r>
                      <a:rPr>
                        <a:latin typeface="Cambria Math" panose="02040503050406030204" pitchFamily="18" charset="0"/>
                      </a:rPr>
                      <m:t>=12</m:t>
                    </m:r>
                  </m:oMath>
                </a14:m>
                <a:r>
                  <a:rPr sz="2800" dirty="0"/>
                  <a:t> and </a:t>
                </a:r>
                <a14:m>
                  <m:oMath xmlns:m="http://schemas.openxmlformats.org/officeDocument/2006/math">
                    <m:r>
                      <a:rPr>
                        <a:latin typeface="Cambria Math" panose="02040503050406030204" pitchFamily="18" charset="0"/>
                      </a:rPr>
                      <m:t>14</m:t>
                    </m:r>
                    <m:r>
                      <a:rPr>
                        <a:latin typeface="Cambria Math" panose="02040503050406030204" pitchFamily="18" charset="0"/>
                      </a:rPr>
                      <m:t>𝑥</m:t>
                    </m:r>
                    <m:r>
                      <a:rPr>
                        <a:latin typeface="Cambria Math" panose="02040503050406030204" pitchFamily="18" charset="0"/>
                      </a:rPr>
                      <m:t>+6</m:t>
                    </m:r>
                    <m:r>
                      <a:rPr>
                        <a:latin typeface="Cambria Math" panose="02040503050406030204" pitchFamily="18" charset="0"/>
                      </a:rPr>
                      <m:t>𝑦</m:t>
                    </m:r>
                    <m:r>
                      <a:rPr>
                        <a:latin typeface="Cambria Math" panose="02040503050406030204" pitchFamily="18" charset="0"/>
                      </a:rPr>
                      <m:t>=−5</m:t>
                    </m:r>
                  </m:oMath>
                </a14:m>
                <a:endParaRPr sz="2800" dirty="0"/>
              </a:p>
              <a:p>
                <a:pPr marL="514350" indent="-514350">
                  <a:buFont typeface="+mj-lt"/>
                  <a:buAutoNum type="alphaLcPeriod" startAt="2"/>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263</m:t>
                        </m:r>
                      </m:num>
                      <m:den>
                        <m:r>
                          <a:rPr>
                            <a:latin typeface="Cambria Math" panose="02040503050406030204" pitchFamily="18" charset="0"/>
                          </a:rPr>
                          <m:t>4</m:t>
                        </m:r>
                      </m:den>
                    </m:f>
                    <m:r>
                      <a:rPr>
                        <a:latin typeface="Cambria Math" panose="02040503050406030204" pitchFamily="18" charset="0"/>
                      </a:rPr>
                      <m:t>=9</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77</m:t>
                            </m:r>
                          </m:num>
                          <m:den>
                            <m:r>
                              <a:rPr>
                                <a:latin typeface="Cambria Math" panose="02040503050406030204" pitchFamily="18" charset="0"/>
                              </a:rPr>
                              <m:t>13</m:t>
                            </m:r>
                          </m:den>
                        </m:f>
                      </m:e>
                    </m:d>
                  </m:oMath>
                </a14:m>
                <a:r>
                  <a:rPr sz="2800" dirty="0"/>
                  <a:t> and the line passing through the points</a:t>
                </a:r>
                <a:r>
                  <a:rPr lang="en-US" sz="2800" dirty="0"/>
                  <a:t> (0, 4)</a:t>
                </a:r>
                <a:r>
                  <a:rPr sz="2800" dirty="0"/>
                  <a:t> and</a:t>
                </a:r>
                <a:r>
                  <a:rPr lang="en-US" sz="2800" dirty="0"/>
                  <a:t> (2, 22)</a:t>
                </a:r>
                <a:endParaRPr sz="2800" dirty="0"/>
              </a:p>
              <a:p>
                <a:pPr marL="514350" indent="-514350">
                  <a:buFont typeface="+mj-lt"/>
                  <a:buAutoNum type="alphaLcPeriod" startAt="3"/>
                  <a:defRPr sz="2800"/>
                </a:pPr>
                <a:r>
                  <a:rPr dirty="0"/>
                  <a:t>​</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r>
                      <a:rPr>
                        <a:latin typeface="Cambria Math" panose="02040503050406030204" pitchFamily="18" charset="0"/>
                      </a:rPr>
                      <m:t>𝑥</m:t>
                    </m:r>
                    <m:r>
                      <a:rPr>
                        <a:latin typeface="Cambria Math" panose="02040503050406030204" pitchFamily="18" charset="0"/>
                      </a:rPr>
                      <m:t>+1</m:t>
                    </m:r>
                  </m:oMath>
                </a14:m>
                <a:r>
                  <a:rPr sz="2800" dirty="0"/>
                  <a:t> and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r>
                      <a:rPr>
                        <a:latin typeface="Cambria Math" panose="02040503050406030204" pitchFamily="18" charset="0"/>
                      </a:rPr>
                      <m:t>𝑥</m:t>
                    </m:r>
                    <m:r>
                      <a:rPr>
                        <a:latin typeface="Cambria Math" panose="02040503050406030204" pitchFamily="18" charset="0"/>
                      </a:rPr>
                      <m:t>−5</m:t>
                    </m:r>
                  </m:oMath>
                </a14:m>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96"/>
                </a:stretch>
              </a:blipFill>
            </p:spPr>
            <p:txBody>
              <a:bodyPr/>
              <a:lstStyle/>
              <a:p>
                <a:r>
                  <a:rPr lang="en-US">
                    <a:noFill/>
                  </a:rPr>
                  <a:t> </a:t>
                </a:r>
              </a:p>
            </p:txBody>
          </p:sp>
        </mc:Fallback>
      </mc:AlternateContent>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Note</a:t>
            </a:r>
            <a:r>
              <a:rPr lang="en-US" dirty="0"/>
              <a:t> </a:t>
            </a:r>
            <a:r>
              <a:rPr lang="en-US" sz="3200" dirty="0"/>
              <a:t>6</a:t>
            </a:r>
            <a:endParaRPr dirty="0"/>
          </a:p>
        </p:txBody>
      </p:sp>
      <p:sp>
        <p:nvSpPr>
          <p:cNvPr id="3" name="Text Placeholder 2"/>
          <p:cNvSpPr>
            <a:spLocks noGrp="1"/>
          </p:cNvSpPr>
          <p:nvPr>
            <p:ph type="body" sz="quarter" idx="10"/>
          </p:nvPr>
        </p:nvSpPr>
        <p:spPr>
          <a:ln>
            <a:solidFill>
              <a:srgbClr val="FF0000"/>
            </a:solidFill>
          </a:ln>
        </p:spPr>
        <p:txBody>
          <a:bodyPr>
            <a:normAutofit/>
          </a:bodyPr>
          <a:lstStyle/>
          <a:p>
            <a:r>
              <a:rPr sz="2800" dirty="0"/>
              <a:t>A pair of lines cannot be </a:t>
            </a:r>
            <a:r>
              <a:rPr sz="2800" i="1" dirty="0"/>
              <a:t>both</a:t>
            </a:r>
            <a:r>
              <a:rPr sz="2800" dirty="0"/>
              <a:t> parallel and perpendicular.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sz="2900" dirty="0"/>
              <a:t>Example 1: Linear Equations in Two Variables</a:t>
            </a:r>
            <a:r>
              <a:rPr lang="en-US" sz="2900" dirty="0"/>
              <a:t>—Slide 7</a:t>
            </a:r>
            <a:endParaRPr sz="2900" dirty="0"/>
          </a:p>
        </p:txBody>
      </p:sp>
      <p:sp>
        <p:nvSpPr>
          <p:cNvPr id="3" name="Text Placeholder 2"/>
          <p:cNvSpPr>
            <a:spLocks noGrp="1"/>
          </p:cNvSpPr>
          <p:nvPr>
            <p:ph type="body" sz="quarter" idx="10"/>
          </p:nvPr>
        </p:nvSpPr>
        <p:spPr/>
        <p:txBody>
          <a:bodyPr/>
          <a:lstStyle/>
          <a:p>
            <a:pPr marL="514350" indent="-514350">
              <a:buFont typeface="+mj-lt"/>
              <a:buAutoNum type="alphaLcPeriod" startAt="6"/>
              <a:defRPr sz="2800"/>
            </a:pPr>
            <a:r>
              <a:t>​</a:t>
            </a:r>
          </a:p>
        </p:txBody>
      </p:sp>
      <mc:AlternateContent xmlns:mc="http://schemas.openxmlformats.org/markup-compatibility/2006" xmlns:a14="http://schemas.microsoft.com/office/drawing/2010/main">
        <mc:Choice Requires="a14">
          <p:graphicFrame>
            <p:nvGraphicFramePr>
              <p:cNvPr id="4" name="Table Placeholder 2"/>
              <p:cNvGraphicFramePr>
                <a:graphicFrameLocks/>
              </p:cNvGraphicFramePr>
              <p:nvPr/>
            </p:nvGraphicFramePr>
            <p:xfrm>
              <a:off x="762000" y="1115987"/>
              <a:ext cx="8001000" cy="14935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d>
                                    <m:dPr>
                                      <m:ctrlPr>
                                        <a:rPr sz="2000" i="1">
                                          <a:latin typeface="Cambria Math" panose="02040503050406030204" pitchFamily="18" charset="0"/>
                                        </a:rPr>
                                      </m:ctrlPr>
                                    </m:dPr>
                                    <m:e>
                                      <m:r>
                                        <a:rPr sz="2000">
                                          <a:latin typeface="Cambria Math"/>
                                        </a:rPr>
                                        <m:t>𝑥</m:t>
                                      </m:r>
                                      <m:r>
                                        <a:rPr sz="2000">
                                          <a:latin typeface="Cambria Math"/>
                                        </a:rPr>
                                        <m:t>−3</m:t>
                                      </m:r>
                                    </m:e>
                                  </m:d>
                                </m:e>
                                <m:sup>
                                  <m:r>
                                    <a:rPr sz="2000">
                                      <a:latin typeface="Cambria Math"/>
                                    </a:rPr>
                                    <m:t>2</m:t>
                                  </m:r>
                                </m:sup>
                              </m:sSup>
                            </m:oMath>
                          </a14:m>
                          <a:endParaRPr sz="2000" dirty="0"/>
                        </a:p>
                      </a:txBody>
                      <a:tcPr/>
                    </a:tc>
                    <a:tc>
                      <a:txBody>
                        <a:bodyPr/>
                        <a:lstStyle/>
                        <a:p>
                          <a:pPr algn="l">
                            <a:defRPr sz="1800"/>
                          </a:pPr>
                          <a:r>
                            <a:rPr sz="2000"/>
                            <a:t>​</a:t>
                          </a:r>
                          <a14:m>
                            <m:oMath xmlns:m="http://schemas.openxmlformats.org/officeDocument/2006/math">
                              <m:r>
                                <a:rPr sz="2000">
                                  <a:latin typeface="Cambria Math"/>
                                </a:rPr>
                                <m:t>=3</m:t>
                              </m:r>
                              <m:r>
                                <a:rPr sz="2000">
                                  <a:latin typeface="Cambria Math"/>
                                </a:rPr>
                                <m:t>𝑦</m:t>
                              </m:r>
                            </m:oMath>
                          </a14:m>
                          <a:endParaRPr sz="2000"/>
                        </a:p>
                      </a:txBody>
                      <a:tcPr/>
                    </a:tc>
                    <a:tc>
                      <a:txBody>
                        <a:bodyPr/>
                        <a:lstStyle/>
                        <a:p>
                          <a:pPr algn="l">
                            <a:defRPr b="1"/>
                          </a:pPr>
                          <a:r>
                            <a:rPr lang="en-US" sz="2000" b="0" dirty="0"/>
                            <a:t>First, expand the squared binomial term.</a:t>
                          </a:r>
                          <a:endParaRPr sz="2000" b="0" dirty="0"/>
                        </a:p>
                      </a:txBody>
                      <a:tcPr/>
                    </a:tc>
                    <a:extLst>
                      <a:ext uri="{0D108BD9-81ED-4DB2-BD59-A6C34878D82A}">
                        <a16:rowId xmlns:a16="http://schemas.microsoft.com/office/drawing/2014/main" val="10000"/>
                      </a:ext>
                    </a:extLst>
                  </a:tr>
                  <a:tr h="370840">
                    <a:tc>
                      <a:txBody>
                        <a:bodyPr/>
                        <a:lstStyle/>
                        <a:p>
                          <a:pPr algn="r">
                            <a:defRPr sz="1800"/>
                          </a:pPr>
                          <a:r>
                            <a:rPr sz="2000" dirty="0"/>
                            <a:t>​</a:t>
                          </a:r>
                          <a14:m>
                            <m:oMath xmlns:m="http://schemas.openxmlformats.org/officeDocument/2006/math">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m:t>
                              </m:r>
                              <m:sSup>
                                <m:sSupPr>
                                  <m:ctrlPr>
                                    <a:rPr sz="2000" i="1">
                                      <a:latin typeface="Cambria Math" panose="02040503050406030204" pitchFamily="18" charset="0"/>
                                    </a:rPr>
                                  </m:ctrlPr>
                                </m:sSupPr>
                                <m:e>
                                  <m:r>
                                    <a:rPr sz="2000">
                                      <a:latin typeface="Cambria Math"/>
                                    </a:rPr>
                                    <m:t>𝑥</m:t>
                                  </m:r>
                                </m:e>
                                <m:sup>
                                  <m:r>
                                    <a:rPr sz="2000">
                                      <a:latin typeface="Cambria Math"/>
                                    </a:rPr>
                                    <m:t>2</m:t>
                                  </m:r>
                                </m:sup>
                              </m:sSup>
                              <m:r>
                                <a:rPr sz="2000">
                                  <a:latin typeface="Cambria Math"/>
                                </a:rPr>
                                <m:t>+6</m:t>
                              </m:r>
                              <m:r>
                                <a:rPr sz="2000">
                                  <a:latin typeface="Cambria Math"/>
                                </a:rPr>
                                <m:t>𝑥</m:t>
                              </m:r>
                              <m:r>
                                <a:rPr sz="2000">
                                  <a:latin typeface="Cambria Math"/>
                                </a:rPr>
                                <m:t>−9</m:t>
                              </m:r>
                            </m:oMath>
                          </a14:m>
                          <a:endParaRPr sz="2000" dirty="0"/>
                        </a:p>
                      </a:txBody>
                      <a:tcPr/>
                    </a:tc>
                    <a:tc>
                      <a:txBody>
                        <a:bodyPr/>
                        <a:lstStyle/>
                        <a:p>
                          <a:pPr algn="l">
                            <a:defRPr sz="1800"/>
                          </a:pPr>
                          <a:r>
                            <a:rPr sz="2000"/>
                            <a:t>​</a:t>
                          </a:r>
                          <a14:m>
                            <m:oMath xmlns:m="http://schemas.openxmlformats.org/officeDocument/2006/math">
                              <m:r>
                                <a:rPr sz="2000">
                                  <a:latin typeface="Cambria Math"/>
                                </a:rPr>
                                <m:t>=3</m:t>
                              </m:r>
                              <m:r>
                                <a:rPr sz="2000">
                                  <a:latin typeface="Cambria Math"/>
                                </a:rPr>
                                <m:t>𝑦</m:t>
                              </m:r>
                            </m:oMath>
                          </a14:m>
                          <a:endParaRPr sz="2000"/>
                        </a:p>
                      </a:txBody>
                      <a:tcPr/>
                    </a:tc>
                    <a:tc>
                      <a:txBody>
                        <a:bodyPr/>
                        <a:lstStyle/>
                        <a:p>
                          <a:pPr algn="l">
                            <a:defRPr b="1"/>
                          </a:pPr>
                          <a:endParaRPr sz="2000" b="0" dirty="0"/>
                        </a:p>
                      </a:txBody>
                      <a:tcPr/>
                    </a:tc>
                    <a:extLst>
                      <a:ext uri="{0D108BD9-81ED-4DB2-BD59-A6C34878D82A}">
                        <a16:rowId xmlns:a16="http://schemas.microsoft.com/office/drawing/2014/main" val="10001"/>
                      </a:ext>
                    </a:extLst>
                  </a:tr>
                  <a:tr h="370840">
                    <a:tc>
                      <a:txBody>
                        <a:bodyPr/>
                        <a:lstStyle/>
                        <a:p>
                          <a:pPr algn="r">
                            <a:defRPr sz="1800"/>
                          </a:pPr>
                          <a:r>
                            <a:rPr sz="2000" dirty="0"/>
                            <a:t>​</a:t>
                          </a:r>
                          <a14:m>
                            <m:oMath xmlns:m="http://schemas.openxmlformats.org/officeDocument/2006/math">
                              <m:r>
                                <a:rPr sz="2000">
                                  <a:latin typeface="Cambria Math"/>
                                </a:rPr>
                                <m:t>6</m:t>
                              </m:r>
                              <m:r>
                                <a:rPr sz="2000">
                                  <a:latin typeface="Cambria Math"/>
                                </a:rPr>
                                <m:t>𝑥</m:t>
                              </m:r>
                              <m:r>
                                <a:rPr sz="2000">
                                  <a:latin typeface="Cambria Math"/>
                                </a:rPr>
                                <m:t>−3</m:t>
                              </m:r>
                              <m:r>
                                <a:rPr sz="2000">
                                  <a:latin typeface="Cambria Math"/>
                                </a:rPr>
                                <m:t>𝑦</m:t>
                              </m:r>
                            </m:oMath>
                          </a14:m>
                          <a:endParaRPr sz="2000" dirty="0"/>
                        </a:p>
                      </a:txBody>
                      <a:tcPr/>
                    </a:tc>
                    <a:tc>
                      <a:txBody>
                        <a:bodyPr/>
                        <a:lstStyle/>
                        <a:p>
                          <a:pPr algn="l">
                            <a:defRPr sz="1800"/>
                          </a:pPr>
                          <a:r>
                            <a:rPr sz="2000" dirty="0"/>
                            <a:t>​</a:t>
                          </a:r>
                          <a14:m>
                            <m:oMath xmlns:m="http://schemas.openxmlformats.org/officeDocument/2006/math">
                              <m:r>
                                <a:rPr sz="2000">
                                  <a:latin typeface="Cambria Math"/>
                                </a:rPr>
                                <m:t>=9</m:t>
                              </m:r>
                            </m:oMath>
                          </a14:m>
                          <a:endParaRPr sz="2000" dirty="0"/>
                        </a:p>
                      </a:txBody>
                      <a:tcPr/>
                    </a:tc>
                    <a:tc>
                      <a:txBody>
                        <a:bodyPr/>
                        <a:lstStyle/>
                        <a:p>
                          <a:pPr algn="l"/>
                          <a:r>
                            <a:rPr lang="en-US" sz="2000" dirty="0"/>
                            <a:t>In contrast to the last equation, when we simplify this equation the result is linear.</a:t>
                          </a:r>
                          <a:endParaRPr sz="2000" dirty="0"/>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p:cNvGraphicFramePr>
                <a:graphicFrameLocks/>
              </p:cNvGraphicFramePr>
              <p:nvPr>
                <p:extLst>
                  <p:ext uri="{D42A27DB-BD31-4B8C-83A1-F6EECF244321}">
                    <p14:modId xmlns:p14="http://schemas.microsoft.com/office/powerpoint/2010/main" val="1184518217"/>
                  </p:ext>
                </p:extLst>
              </p:nvPr>
            </p:nvGraphicFramePr>
            <p:xfrm>
              <a:off x="762000" y="1115987"/>
              <a:ext cx="8001000" cy="1493520"/>
            </p:xfrm>
            <a:graphic>
              <a:graphicData uri="http://schemas.openxmlformats.org/drawingml/2006/table">
                <a:tbl>
                  <a:tblPr firstRow="1" bandRow="1">
                    <a:tableStyleId>{2D5ABB26-0587-4C30-8999-92F81FD0307C}</a:tableStyleId>
                  </a:tblPr>
                  <a:tblGrid>
                    <a:gridCol w="20574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5181600">
                      <a:extLst>
                        <a:ext uri="{9D8B030D-6E8A-4147-A177-3AD203B41FA5}">
                          <a16:colId xmlns:a16="http://schemas.microsoft.com/office/drawing/2014/main" val="20002"/>
                        </a:ext>
                      </a:extLst>
                    </a:gridCol>
                  </a:tblGrid>
                  <a:tr h="396240">
                    <a:tc>
                      <a:txBody>
                        <a:bodyPr/>
                        <a:lstStyle/>
                        <a:p>
                          <a:endParaRPr lang="en-US"/>
                        </a:p>
                      </a:txBody>
                      <a:tcPr>
                        <a:blipFill>
                          <a:blip r:embed="rId2"/>
                          <a:stretch>
                            <a:fillRect t="-7692" r="-288462" b="-304615"/>
                          </a:stretch>
                        </a:blipFill>
                      </a:tcPr>
                    </a:tc>
                    <a:tc>
                      <a:txBody>
                        <a:bodyPr/>
                        <a:lstStyle/>
                        <a:p>
                          <a:endParaRPr lang="en-US"/>
                        </a:p>
                      </a:txBody>
                      <a:tcPr>
                        <a:blipFill>
                          <a:blip r:embed="rId2"/>
                          <a:stretch>
                            <a:fillRect l="-270400" t="-7692" r="-680000" b="-304615"/>
                          </a:stretch>
                        </a:blipFill>
                      </a:tcPr>
                    </a:tc>
                    <a:tc>
                      <a:txBody>
                        <a:bodyPr/>
                        <a:lstStyle/>
                        <a:p>
                          <a:pPr algn="l">
                            <a:defRPr b="1"/>
                          </a:pPr>
                          <a:r>
                            <a:rPr lang="en-US" sz="2000" b="0" dirty="0" smtClean="0"/>
                            <a:t>First, expand the squared binomial term.</a:t>
                          </a:r>
                          <a:endParaRPr sz="2000" b="0" dirty="0"/>
                        </a:p>
                      </a:txBody>
                      <a:tcPr/>
                    </a:tc>
                    <a:extLst>
                      <a:ext uri="{0D108BD9-81ED-4DB2-BD59-A6C34878D82A}">
                        <a16:rowId xmlns:a16="http://schemas.microsoft.com/office/drawing/2014/main" val="10000"/>
                      </a:ext>
                    </a:extLst>
                  </a:tr>
                  <a:tr h="396240">
                    <a:tc>
                      <a:txBody>
                        <a:bodyPr/>
                        <a:lstStyle/>
                        <a:p>
                          <a:endParaRPr lang="en-US"/>
                        </a:p>
                      </a:txBody>
                      <a:tcPr>
                        <a:blipFill>
                          <a:blip r:embed="rId2"/>
                          <a:stretch>
                            <a:fillRect t="-106061" r="-288462" b="-200000"/>
                          </a:stretch>
                        </a:blipFill>
                      </a:tcPr>
                    </a:tc>
                    <a:tc>
                      <a:txBody>
                        <a:bodyPr/>
                        <a:lstStyle/>
                        <a:p>
                          <a:endParaRPr lang="en-US"/>
                        </a:p>
                      </a:txBody>
                      <a:tcPr>
                        <a:blipFill>
                          <a:blip r:embed="rId2"/>
                          <a:stretch>
                            <a:fillRect l="-270400" t="-106061" r="-680000" b="-200000"/>
                          </a:stretch>
                        </a:blipFill>
                      </a:tcPr>
                    </a:tc>
                    <a:tc>
                      <a:txBody>
                        <a:bodyPr/>
                        <a:lstStyle/>
                        <a:p>
                          <a:pPr algn="l">
                            <a:defRPr b="1"/>
                          </a:pPr>
                          <a:endParaRPr sz="2000" b="0" dirty="0"/>
                        </a:p>
                      </a:txBody>
                      <a:tcPr/>
                    </a:tc>
                    <a:extLst>
                      <a:ext uri="{0D108BD9-81ED-4DB2-BD59-A6C34878D82A}">
                        <a16:rowId xmlns:a16="http://schemas.microsoft.com/office/drawing/2014/main" val="10001"/>
                      </a:ext>
                    </a:extLst>
                  </a:tr>
                  <a:tr h="701040">
                    <a:tc>
                      <a:txBody>
                        <a:bodyPr/>
                        <a:lstStyle/>
                        <a:p>
                          <a:endParaRPr lang="en-US"/>
                        </a:p>
                      </a:txBody>
                      <a:tcPr>
                        <a:blipFill>
                          <a:blip r:embed="rId2"/>
                          <a:stretch>
                            <a:fillRect t="-118261" r="-288462" b="-14783"/>
                          </a:stretch>
                        </a:blipFill>
                      </a:tcPr>
                    </a:tc>
                    <a:tc>
                      <a:txBody>
                        <a:bodyPr/>
                        <a:lstStyle/>
                        <a:p>
                          <a:endParaRPr lang="en-US"/>
                        </a:p>
                      </a:txBody>
                      <a:tcPr>
                        <a:blipFill>
                          <a:blip r:embed="rId2"/>
                          <a:stretch>
                            <a:fillRect l="-270400" t="-118261" r="-680000" b="-14783"/>
                          </a:stretch>
                        </a:blipFill>
                      </a:tcPr>
                    </a:tc>
                    <a:tc>
                      <a:txBody>
                        <a:bodyPr/>
                        <a:lstStyle/>
                        <a:p>
                          <a:pPr algn="l"/>
                          <a:r>
                            <a:rPr lang="en-US" sz="2000" dirty="0" smtClean="0"/>
                            <a:t>In contrast to the last equation, when we simplify this equation the result is linear.</a:t>
                          </a:r>
                          <a:endParaRPr sz="2000" dirty="0"/>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15</a:t>
            </a:r>
            <a:r>
              <a:rPr dirty="0"/>
              <a:t>: Identifying Parallel and Perpendicular Lines</a:t>
            </a:r>
            <a:r>
              <a:rPr lang="en-US" dirty="0"/>
              <a:t>—Slide 2</a:t>
            </a:r>
            <a:endParaRPr dirty="0"/>
          </a:p>
        </p:txBody>
      </p:sp>
      <p:sp>
        <p:nvSpPr>
          <p:cNvPr id="3" name="Text Placeholder 2"/>
          <p:cNvSpPr>
            <a:spLocks noGrp="1"/>
          </p:cNvSpPr>
          <p:nvPr>
            <p:ph type="body" sz="quarter" idx="10"/>
          </p:nvPr>
        </p:nvSpPr>
        <p:spPr/>
        <p:txBody>
          <a:bodyPr>
            <a:normAutofit lnSpcReduction="10000"/>
          </a:bodyPr>
          <a:lstStyle/>
          <a:p>
            <a:pPr>
              <a:defRPr sz="2800"/>
            </a:pPr>
            <a:r>
              <a:rPr lang="en-US" sz="2400" b="1" dirty="0"/>
              <a:t>Solution</a:t>
            </a:r>
          </a:p>
          <a:p>
            <a:pPr marL="514350" indent="-514350">
              <a:buFont typeface="+mj-lt"/>
              <a:buAutoNum type="alphaLcPeriod"/>
              <a:defRPr sz="2800"/>
            </a:pPr>
            <a:r>
              <a:rPr lang="en-US" sz="2400" dirty="0"/>
              <a:t>​Both equations are in standard form, so our first step is to rewrite them in slope-intercept form to identify the slopes.</a:t>
            </a:r>
          </a:p>
          <a:p>
            <a:pPr algn="ctr"/>
            <a:r>
              <a:rPr lang="en-US" sz="2400" dirty="0"/>
              <a:t>​</a:t>
            </a:r>
          </a:p>
          <a:p>
            <a:endParaRPr lang="en-US" sz="2400" dirty="0"/>
          </a:p>
          <a:p>
            <a:endParaRPr lang="en-US" sz="2400" dirty="0"/>
          </a:p>
          <a:p>
            <a:pPr marL="512064"/>
            <a:r>
              <a:rPr lang="en-US" sz="2400" dirty="0"/>
              <a:t>​</a:t>
            </a:r>
          </a:p>
          <a:p>
            <a:pPr marL="512064"/>
            <a:r>
              <a:rPr lang="en-US" sz="2400" b="1" dirty="0"/>
              <a:t>Are the lines parallel?</a:t>
            </a:r>
          </a:p>
          <a:p>
            <a:pPr marL="512064"/>
            <a:r>
              <a:rPr lang="en-US" sz="2400" dirty="0"/>
              <a:t>	​No, the slopes are not equal.</a:t>
            </a:r>
          </a:p>
          <a:p>
            <a:pPr marL="512064"/>
            <a:r>
              <a:rPr lang="en-US" sz="2400" dirty="0"/>
              <a:t>​</a:t>
            </a:r>
            <a:r>
              <a:rPr lang="en-US" sz="2400" b="1" dirty="0"/>
              <a:t>Are the lines perpendicular?</a:t>
            </a:r>
          </a:p>
          <a:p>
            <a:pPr marL="512064"/>
            <a:r>
              <a:rPr lang="en-US" sz="2400" dirty="0"/>
              <a:t>	​Yes, the slopes are negative reciprocals of each other.</a:t>
            </a:r>
          </a:p>
          <a:p>
            <a:pPr marL="512064">
              <a:spcBef>
                <a:spcPts val="1800"/>
              </a:spcBef>
            </a:pPr>
            <a:r>
              <a:rPr lang="en-US" sz="2400" dirty="0"/>
              <a:t>​Thus, the lines are perpendicular.</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nvGraphicFramePr>
            <p:xfrm>
              <a:off x="1642533" y="2209800"/>
              <a:ext cx="2590800" cy="1316736"/>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02336">
                    <a:tc>
                      <a:txBody>
                        <a:bodyPr/>
                        <a:lstStyle/>
                        <a:p>
                          <a:pPr algn="r">
                            <a:defRPr sz="1600"/>
                          </a:pPr>
                          <a:r>
                            <a:rPr sz="2000" dirty="0"/>
                            <a:t>​</a:t>
                          </a:r>
                          <a14:m>
                            <m:oMath xmlns:m="http://schemas.openxmlformats.org/officeDocument/2006/math">
                              <m:r>
                                <a:rPr sz="2000">
                                  <a:latin typeface="Cambria Math"/>
                                </a:rPr>
                                <m:t>3</m:t>
                              </m:r>
                              <m:r>
                                <a:rPr sz="2000">
                                  <a:latin typeface="Cambria Math"/>
                                </a:rPr>
                                <m:t>𝑥</m:t>
                              </m:r>
                              <m:r>
                                <a:rPr sz="2000">
                                  <a:latin typeface="Cambria Math"/>
                                </a:rPr>
                                <m:t>−7</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=12</m:t>
                              </m:r>
                            </m:oMath>
                          </a14:m>
                          <a:endParaRPr sz="2000" dirty="0"/>
                        </a:p>
                      </a:txBody>
                      <a:tcPr marL="36576" marR="36576" marT="36576" marB="36576" anchor="ctr"/>
                    </a:tc>
                    <a:extLst>
                      <a:ext uri="{0D108BD9-81ED-4DB2-BD59-A6C34878D82A}">
                        <a16:rowId xmlns:a16="http://schemas.microsoft.com/office/drawing/2014/main" val="10000"/>
                      </a:ext>
                    </a:extLst>
                  </a:tr>
                  <a:tr h="402336">
                    <a:tc>
                      <a:txBody>
                        <a:bodyPr/>
                        <a:lstStyle/>
                        <a:p>
                          <a:pPr algn="r">
                            <a:defRPr sz="1600"/>
                          </a:pPr>
                          <a:r>
                            <a:rPr sz="2000" dirty="0"/>
                            <a:t>​</a:t>
                          </a:r>
                          <a14:m>
                            <m:oMath xmlns:m="http://schemas.openxmlformats.org/officeDocument/2006/math">
                              <m:r>
                                <a:rPr sz="2000">
                                  <a:latin typeface="Cambria Math"/>
                                </a:rPr>
                                <m:t>−7</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=−3</m:t>
                              </m:r>
                              <m:r>
                                <a:rPr sz="2000">
                                  <a:latin typeface="Cambria Math"/>
                                </a:rPr>
                                <m:t>𝑥</m:t>
                              </m:r>
                              <m:r>
                                <a:rPr sz="2000">
                                  <a:latin typeface="Cambria Math"/>
                                </a:rPr>
                                <m:t>+12</m:t>
                              </m:r>
                            </m:oMath>
                          </a14:m>
                          <a:endParaRPr sz="2000" dirty="0"/>
                        </a:p>
                      </a:txBody>
                      <a:tcPr marL="36576" marR="36576" marT="36576" marB="36576" anchor="ctr"/>
                    </a:tc>
                    <a:extLst>
                      <a:ext uri="{0D108BD9-81ED-4DB2-BD59-A6C34878D82A}">
                        <a16:rowId xmlns:a16="http://schemas.microsoft.com/office/drawing/2014/main" val="10001"/>
                      </a:ext>
                    </a:extLst>
                  </a:tr>
                  <a:tr h="512064">
                    <a:tc>
                      <a:txBody>
                        <a:bodyPr/>
                        <a:lstStyle/>
                        <a:p>
                          <a:pPr algn="r">
                            <a:defRPr sz="1600"/>
                          </a:pPr>
                          <a:r>
                            <a:rPr sz="2000" dirty="0"/>
                            <a:t>​</a:t>
                          </a:r>
                          <a14:m>
                            <m:oMath xmlns:m="http://schemas.openxmlformats.org/officeDocument/2006/math">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3</m:t>
                                  </m:r>
                                </m:num>
                                <m:den>
                                  <m:r>
                                    <a:rPr sz="2000">
                                      <a:latin typeface="Cambria Math"/>
                                    </a:rPr>
                                    <m:t>7</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12</m:t>
                                  </m:r>
                                </m:num>
                                <m:den>
                                  <m:r>
                                    <a:rPr sz="2000">
                                      <a:latin typeface="Cambria Math"/>
                                    </a:rPr>
                                    <m:t>7</m:t>
                                  </m:r>
                                </m:den>
                              </m:f>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010607164"/>
                  </p:ext>
                </p:extLst>
              </p:nvPr>
            </p:nvGraphicFramePr>
            <p:xfrm>
              <a:off x="1642533" y="2209800"/>
              <a:ext cx="2590800" cy="1316736"/>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402336">
                    <a:tc>
                      <a:txBody>
                        <a:bodyPr/>
                        <a:lstStyle/>
                        <a:p>
                          <a:endParaRPr lang="en-US"/>
                        </a:p>
                      </a:txBody>
                      <a:tcPr marL="36576" marR="36576" marT="36576" marB="36576" anchor="ctr">
                        <a:blipFill>
                          <a:blip r:embed="rId3"/>
                          <a:stretch>
                            <a:fillRect t="-6061" r="-143429" b="-242424"/>
                          </a:stretch>
                        </a:blipFill>
                      </a:tcPr>
                    </a:tc>
                    <a:tc>
                      <a:txBody>
                        <a:bodyPr/>
                        <a:lstStyle/>
                        <a:p>
                          <a:endParaRPr lang="en-US"/>
                        </a:p>
                      </a:txBody>
                      <a:tcPr marL="36576" marR="36576" marT="36576" marB="36576" anchor="ctr">
                        <a:blipFill>
                          <a:blip r:embed="rId3"/>
                          <a:stretch>
                            <a:fillRect l="-69721" t="-6061" b="-242424"/>
                          </a:stretch>
                        </a:blipFill>
                      </a:tcPr>
                    </a:tc>
                    <a:extLst>
                      <a:ext uri="{0D108BD9-81ED-4DB2-BD59-A6C34878D82A}">
                        <a16:rowId xmlns:a16="http://schemas.microsoft.com/office/drawing/2014/main" val="10000"/>
                      </a:ext>
                    </a:extLst>
                  </a:tr>
                  <a:tr h="402336">
                    <a:tc>
                      <a:txBody>
                        <a:bodyPr/>
                        <a:lstStyle/>
                        <a:p>
                          <a:endParaRPr lang="en-US"/>
                        </a:p>
                      </a:txBody>
                      <a:tcPr marL="36576" marR="36576" marT="36576" marB="36576" anchor="ctr">
                        <a:blipFill>
                          <a:blip r:embed="rId3"/>
                          <a:stretch>
                            <a:fillRect t="-104478" r="-143429" b="-138806"/>
                          </a:stretch>
                        </a:blipFill>
                      </a:tcPr>
                    </a:tc>
                    <a:tc>
                      <a:txBody>
                        <a:bodyPr/>
                        <a:lstStyle/>
                        <a:p>
                          <a:endParaRPr lang="en-US"/>
                        </a:p>
                      </a:txBody>
                      <a:tcPr marL="36576" marR="36576" marT="36576" marB="36576" anchor="ctr">
                        <a:blipFill>
                          <a:blip r:embed="rId3"/>
                          <a:stretch>
                            <a:fillRect l="-69721" t="-104478" b="-138806"/>
                          </a:stretch>
                        </a:blipFill>
                      </a:tcPr>
                    </a:tc>
                    <a:extLst>
                      <a:ext uri="{0D108BD9-81ED-4DB2-BD59-A6C34878D82A}">
                        <a16:rowId xmlns:a16="http://schemas.microsoft.com/office/drawing/2014/main" val="10001"/>
                      </a:ext>
                    </a:extLst>
                  </a:tr>
                  <a:tr h="512064">
                    <a:tc>
                      <a:txBody>
                        <a:bodyPr/>
                        <a:lstStyle/>
                        <a:p>
                          <a:endParaRPr lang="en-US"/>
                        </a:p>
                      </a:txBody>
                      <a:tcPr marL="36576" marR="36576" marT="36576" marB="36576" anchor="ctr">
                        <a:blipFill>
                          <a:blip r:embed="rId3"/>
                          <a:stretch>
                            <a:fillRect t="-163095" r="-143429" b="-10714"/>
                          </a:stretch>
                        </a:blipFill>
                      </a:tcPr>
                    </a:tc>
                    <a:tc>
                      <a:txBody>
                        <a:bodyPr/>
                        <a:lstStyle/>
                        <a:p>
                          <a:endParaRPr lang="en-US"/>
                        </a:p>
                      </a:txBody>
                      <a:tcPr marL="36576" marR="36576" marT="36576" marB="36576" anchor="ctr">
                        <a:blipFill>
                          <a:blip r:embed="rId3"/>
                          <a:stretch>
                            <a:fillRect l="-69721" t="-163095" b="-10714"/>
                          </a:stretch>
                        </a:blipFill>
                      </a:tcP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4953000" y="2209800"/>
              <a:ext cx="3048000" cy="1319227"/>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404375">
                    <a:tc>
                      <a:txBody>
                        <a:bodyPr/>
                        <a:lstStyle/>
                        <a:p>
                          <a:pPr algn="r">
                            <a:defRPr sz="1600"/>
                          </a:pPr>
                          <a:r>
                            <a:rPr sz="2000" dirty="0"/>
                            <a:t>​</a:t>
                          </a:r>
                          <a14:m>
                            <m:oMath xmlns:m="http://schemas.openxmlformats.org/officeDocument/2006/math">
                              <m:r>
                                <a:rPr sz="2000">
                                  <a:latin typeface="Cambria Math"/>
                                </a:rPr>
                                <m:t>14</m:t>
                              </m:r>
                              <m:r>
                                <a:rPr sz="2000">
                                  <a:latin typeface="Cambria Math"/>
                                </a:rPr>
                                <m:t>𝑥</m:t>
                              </m:r>
                              <m:r>
                                <a:rPr sz="2000">
                                  <a:latin typeface="Cambria Math"/>
                                </a:rPr>
                                <m:t>+6</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=−5</m:t>
                              </m:r>
                            </m:oMath>
                          </a14:m>
                          <a:endParaRPr sz="2000" dirty="0"/>
                        </a:p>
                      </a:txBody>
                      <a:tcPr marL="36576" marR="36576" marT="36576" marB="36576" anchor="ctr"/>
                    </a:tc>
                    <a:extLst>
                      <a:ext uri="{0D108BD9-81ED-4DB2-BD59-A6C34878D82A}">
                        <a16:rowId xmlns:a16="http://schemas.microsoft.com/office/drawing/2014/main" val="10000"/>
                      </a:ext>
                    </a:extLst>
                  </a:tr>
                  <a:tr h="404375">
                    <a:tc>
                      <a:txBody>
                        <a:bodyPr/>
                        <a:lstStyle/>
                        <a:p>
                          <a:pPr algn="r">
                            <a:defRPr sz="1600"/>
                          </a:pPr>
                          <a:r>
                            <a:rPr sz="2000" dirty="0"/>
                            <a:t>​</a:t>
                          </a:r>
                          <a14:m>
                            <m:oMath xmlns:m="http://schemas.openxmlformats.org/officeDocument/2006/math">
                              <m:r>
                                <a:rPr sz="2000">
                                  <a:latin typeface="Cambria Math"/>
                                </a:rPr>
                                <m:t>6</m:t>
                              </m:r>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=−14</m:t>
                              </m:r>
                              <m:r>
                                <a:rPr sz="2000">
                                  <a:latin typeface="Cambria Math"/>
                                </a:rPr>
                                <m:t>𝑥</m:t>
                              </m:r>
                              <m:r>
                                <a:rPr sz="2000">
                                  <a:latin typeface="Cambria Math"/>
                                </a:rPr>
                                <m:t>−5</m:t>
                              </m:r>
                            </m:oMath>
                          </a14:m>
                          <a:endParaRPr sz="2000" dirty="0"/>
                        </a:p>
                      </a:txBody>
                      <a:tcPr marL="36576" marR="36576" marT="36576" marB="36576" anchor="ctr"/>
                    </a:tc>
                    <a:extLst>
                      <a:ext uri="{0D108BD9-81ED-4DB2-BD59-A6C34878D82A}">
                        <a16:rowId xmlns:a16="http://schemas.microsoft.com/office/drawing/2014/main" val="10001"/>
                      </a:ext>
                    </a:extLst>
                  </a:tr>
                  <a:tr h="410451">
                    <a:tc>
                      <a:txBody>
                        <a:bodyPr/>
                        <a:lstStyle/>
                        <a:p>
                          <a:pPr algn="r">
                            <a:defRPr sz="1600"/>
                          </a:pPr>
                          <a:r>
                            <a:rPr sz="2000" dirty="0"/>
                            <a:t>​</a:t>
                          </a:r>
                          <a14:m>
                            <m:oMath xmlns:m="http://schemas.openxmlformats.org/officeDocument/2006/math">
                              <m:r>
                                <a:rPr sz="2000">
                                  <a:latin typeface="Cambria Math"/>
                                </a:rPr>
                                <m:t>𝑦</m:t>
                              </m:r>
                            </m:oMath>
                          </a14:m>
                          <a:endParaRPr sz="2000" dirty="0"/>
                        </a:p>
                      </a:txBody>
                      <a:tcPr marL="36576" marR="36576" marT="36576" marB="36576" anchor="ctr"/>
                    </a:tc>
                    <a:tc>
                      <a:txBody>
                        <a:bodyPr/>
                        <a:lstStyle/>
                        <a:p>
                          <a:pPr algn="l">
                            <a:defRPr sz="1600"/>
                          </a:pPr>
                          <a:r>
                            <a:rPr sz="2000" dirty="0"/>
                            <a:t>​</a:t>
                          </a:r>
                          <a14:m>
                            <m:oMath xmlns:m="http://schemas.openxmlformats.org/officeDocument/2006/math">
                              <m:r>
                                <a:rPr sz="2000">
                                  <a:latin typeface="Cambria Math"/>
                                </a:rPr>
                                <m:t>=−</m:t>
                              </m:r>
                              <m:f>
                                <m:fPr>
                                  <m:ctrlPr>
                                    <a:rPr sz="2000" i="1">
                                      <a:latin typeface="Cambria Math" panose="02040503050406030204" pitchFamily="18" charset="0"/>
                                    </a:rPr>
                                  </m:ctrlPr>
                                </m:fPr>
                                <m:num>
                                  <m:r>
                                    <a:rPr sz="2000">
                                      <a:latin typeface="Cambria Math"/>
                                    </a:rPr>
                                    <m:t>7</m:t>
                                  </m:r>
                                </m:num>
                                <m:den>
                                  <m:r>
                                    <a:rPr sz="2000">
                                      <a:latin typeface="Cambria Math"/>
                                    </a:rPr>
                                    <m:t>3</m:t>
                                  </m:r>
                                </m:den>
                              </m:f>
                              <m:r>
                                <a:rPr sz="2000">
                                  <a:latin typeface="Cambria Math"/>
                                </a:rPr>
                                <m:t>𝑥</m:t>
                              </m:r>
                              <m:r>
                                <a:rPr sz="2000">
                                  <a:latin typeface="Cambria Math"/>
                                </a:rPr>
                                <m:t>−</m:t>
                              </m:r>
                              <m:f>
                                <m:fPr>
                                  <m:ctrlPr>
                                    <a:rPr sz="2000" i="1">
                                      <a:latin typeface="Cambria Math" panose="02040503050406030204" pitchFamily="18" charset="0"/>
                                    </a:rPr>
                                  </m:ctrlPr>
                                </m:fPr>
                                <m:num>
                                  <m:r>
                                    <a:rPr sz="2000">
                                      <a:latin typeface="Cambria Math"/>
                                    </a:rPr>
                                    <m:t>5</m:t>
                                  </m:r>
                                </m:num>
                                <m:den>
                                  <m:r>
                                    <a:rPr sz="2000">
                                      <a:latin typeface="Cambria Math"/>
                                    </a:rPr>
                                    <m:t>6</m:t>
                                  </m:r>
                                </m:den>
                              </m:f>
                            </m:oMath>
                          </a14:m>
                          <a:endParaRPr sz="20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312194046"/>
                  </p:ext>
                </p:extLst>
              </p:nvPr>
            </p:nvGraphicFramePr>
            <p:xfrm>
              <a:off x="4953000" y="2209800"/>
              <a:ext cx="3048000" cy="1319227"/>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tblGrid>
                  <a:tr h="404375">
                    <a:tc>
                      <a:txBody>
                        <a:bodyPr/>
                        <a:lstStyle/>
                        <a:p>
                          <a:endParaRPr lang="en-US"/>
                        </a:p>
                      </a:txBody>
                      <a:tcPr marL="36576" marR="36576" marT="36576" marB="36576" anchor="ctr">
                        <a:blipFill>
                          <a:blip r:embed="rId2"/>
                          <a:stretch>
                            <a:fillRect t="-5970" r="-135211" b="-237313"/>
                          </a:stretch>
                        </a:blipFill>
                      </a:tcPr>
                    </a:tc>
                    <a:tc>
                      <a:txBody>
                        <a:bodyPr/>
                        <a:lstStyle/>
                        <a:p>
                          <a:endParaRPr lang="en-US"/>
                        </a:p>
                      </a:txBody>
                      <a:tcPr marL="36576" marR="36576" marT="36576" marB="36576" anchor="ctr">
                        <a:blipFill>
                          <a:blip r:embed="rId2"/>
                          <a:stretch>
                            <a:fillRect l="-73958" t="-5970" b="-237313"/>
                          </a:stretch>
                        </a:blipFill>
                      </a:tcPr>
                    </a:tc>
                    <a:extLst>
                      <a:ext uri="{0D108BD9-81ED-4DB2-BD59-A6C34878D82A}">
                        <a16:rowId xmlns:a16="http://schemas.microsoft.com/office/drawing/2014/main" val="10000"/>
                      </a:ext>
                    </a:extLst>
                  </a:tr>
                  <a:tr h="404375">
                    <a:tc>
                      <a:txBody>
                        <a:bodyPr/>
                        <a:lstStyle/>
                        <a:p>
                          <a:endParaRPr lang="en-US"/>
                        </a:p>
                      </a:txBody>
                      <a:tcPr marL="36576" marR="36576" marT="36576" marB="36576" anchor="ctr">
                        <a:blipFill>
                          <a:blip r:embed="rId2"/>
                          <a:stretch>
                            <a:fillRect t="-107576" r="-135211" b="-140909"/>
                          </a:stretch>
                        </a:blipFill>
                      </a:tcPr>
                    </a:tc>
                    <a:tc>
                      <a:txBody>
                        <a:bodyPr/>
                        <a:lstStyle/>
                        <a:p>
                          <a:endParaRPr lang="en-US"/>
                        </a:p>
                      </a:txBody>
                      <a:tcPr marL="36576" marR="36576" marT="36576" marB="36576" anchor="ctr">
                        <a:blipFill>
                          <a:blip r:embed="rId2"/>
                          <a:stretch>
                            <a:fillRect l="-73958" t="-107576" b="-140909"/>
                          </a:stretch>
                        </a:blipFill>
                      </a:tcPr>
                    </a:tc>
                    <a:extLst>
                      <a:ext uri="{0D108BD9-81ED-4DB2-BD59-A6C34878D82A}">
                        <a16:rowId xmlns:a16="http://schemas.microsoft.com/office/drawing/2014/main" val="10001"/>
                      </a:ext>
                    </a:extLst>
                  </a:tr>
                  <a:tr h="510477">
                    <a:tc>
                      <a:txBody>
                        <a:bodyPr/>
                        <a:lstStyle/>
                        <a:p>
                          <a:endParaRPr lang="en-US"/>
                        </a:p>
                      </a:txBody>
                      <a:tcPr marL="36576" marR="36576" marT="36576" marB="36576" anchor="ctr">
                        <a:blipFill>
                          <a:blip r:embed="rId2"/>
                          <a:stretch>
                            <a:fillRect t="-163095" r="-135211" b="-10714"/>
                          </a:stretch>
                        </a:blipFill>
                      </a:tcPr>
                    </a:tc>
                    <a:tc>
                      <a:txBody>
                        <a:bodyPr/>
                        <a:lstStyle/>
                        <a:p>
                          <a:endParaRPr lang="en-US"/>
                        </a:p>
                      </a:txBody>
                      <a:tcPr marL="36576" marR="36576" marT="36576" marB="36576" anchor="ctr">
                        <a:blipFill>
                          <a:blip r:embed="rId2"/>
                          <a:stretch>
                            <a:fillRect l="-73958" t="-163095" b="-10714"/>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37D8-0091-4575-81C6-9D292EBA78EC}"/>
              </a:ext>
            </a:extLst>
          </p:cNvPr>
          <p:cNvSpPr>
            <a:spLocks noGrp="1"/>
          </p:cNvSpPr>
          <p:nvPr>
            <p:ph type="title"/>
          </p:nvPr>
        </p:nvSpPr>
        <p:spPr/>
        <p:txBody>
          <a:bodyPr/>
          <a:lstStyle/>
          <a:p>
            <a:r>
              <a:rPr lang="en-US"/>
              <a:t>Example 15: Technology</a:t>
            </a:r>
            <a:endParaRPr lang="en-IN" dirty="0"/>
          </a:p>
        </p:txBody>
      </p:sp>
      <p:sp>
        <p:nvSpPr>
          <p:cNvPr id="3" name="Text Placeholder 2">
            <a:extLst>
              <a:ext uri="{FF2B5EF4-FFF2-40B4-BE49-F238E27FC236}">
                <a16:creationId xmlns:a16="http://schemas.microsoft.com/office/drawing/2014/main" id="{8CD6FA10-8ECD-4D7F-EEB6-551103C22B87}"/>
              </a:ext>
            </a:extLst>
          </p:cNvPr>
          <p:cNvSpPr>
            <a:spLocks noGrp="1"/>
          </p:cNvSpPr>
          <p:nvPr>
            <p:ph type="body" sz="quarter" idx="10"/>
          </p:nvPr>
        </p:nvSpPr>
        <p:spPr>
          <a:xfrm>
            <a:off x="457200" y="1128933"/>
            <a:ext cx="8229600" cy="4814667"/>
          </a:xfrm>
          <a:ln w="28575">
            <a:solidFill>
              <a:srgbClr val="FF0000"/>
            </a:solidFill>
          </a:ln>
        </p:spPr>
        <p:txBody>
          <a:bodyPr/>
          <a:lstStyle/>
          <a:p>
            <a:endParaRPr lang="en-US" dirty="0"/>
          </a:p>
          <a:p>
            <a:endParaRPr lang="en-IN" dirty="0"/>
          </a:p>
        </p:txBody>
      </p:sp>
      <p:pic>
        <p:nvPicPr>
          <p:cNvPr id="4" name="Picture 3">
            <a:extLst>
              <a:ext uri="{FF2B5EF4-FFF2-40B4-BE49-F238E27FC236}">
                <a16:creationId xmlns:a16="http://schemas.microsoft.com/office/drawing/2014/main" id="{3E6E8141-EEA5-6D59-B102-8BFA22366433}"/>
              </a:ext>
            </a:extLst>
          </p:cNvPr>
          <p:cNvPicPr>
            <a:picLocks noChangeAspect="1"/>
          </p:cNvPicPr>
          <p:nvPr/>
        </p:nvPicPr>
        <p:blipFill>
          <a:blip r:embed="rId2"/>
          <a:stretch>
            <a:fillRect/>
          </a:stretch>
        </p:blipFill>
        <p:spPr>
          <a:xfrm>
            <a:off x="2514600" y="1371600"/>
            <a:ext cx="3857962" cy="2973527"/>
          </a:xfrm>
          <a:prstGeom prst="rect">
            <a:avLst/>
          </a:prstGeom>
        </p:spPr>
      </p:pic>
    </p:spTree>
    <p:extLst>
      <p:ext uri="{BB962C8B-B14F-4D97-AF65-F5344CB8AC3E}">
        <p14:creationId xmlns:p14="http://schemas.microsoft.com/office/powerpoint/2010/main" val="62271716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15</a:t>
            </a:r>
            <a:r>
              <a:rPr dirty="0"/>
              <a:t>: Identifying Parallel and Perpendicular Lines</a:t>
            </a:r>
            <a:r>
              <a:rPr lang="en-US" dirty="0"/>
              <a:t>—Slide 3</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spcAft>
                    <a:spcPts val="600"/>
                  </a:spcAft>
                  <a:buFont typeface="+mj-lt"/>
                  <a:buAutoNum type="alphaLcPeriod" startAt="2"/>
                  <a:defRPr sz="2800"/>
                </a:pPr>
                <a:r>
                  <a:rPr dirty="0"/>
                  <a:t>​</a:t>
                </a:r>
                <a:r>
                  <a:rPr sz="2800" dirty="0"/>
                  <a:t>One line is in point-slope form, so we can see its slope is </a:t>
                </a:r>
                <a:r>
                  <a:rPr sz="2800" dirty="0">
                    <a:latin typeface="Cambria Math"/>
                  </a:rPr>
                  <a:t>9</a:t>
                </a:r>
                <a:r>
                  <a:rPr sz="2800" dirty="0"/>
                  <a:t>. We calculate the slope of the other line using the two points given.</a:t>
                </a:r>
              </a:p>
              <a:p>
                <a:pPr algn="ctr">
                  <a:defRPr sz="2800"/>
                </a:pPr>
                <a:r>
                  <a:rPr dirty="0"/>
                  <a:t>​</a:t>
                </a:r>
                <a14:m>
                  <m:oMath xmlns:m="http://schemas.openxmlformats.org/officeDocument/2006/math">
                    <m:r>
                      <a:rPr>
                        <a:latin typeface="Cambria Math" panose="02040503050406030204" pitchFamily="18" charset="0"/>
                      </a:rPr>
                      <m:t>𝑚</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22−4</m:t>
                        </m:r>
                      </m:num>
                      <m:den>
                        <m:r>
                          <a:rPr>
                            <a:latin typeface="Cambria Math" panose="02040503050406030204" pitchFamily="18" charset="0"/>
                          </a:rPr>
                          <m:t>2−0</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18</m:t>
                        </m:r>
                      </m:num>
                      <m:den>
                        <m:r>
                          <a:rPr>
                            <a:latin typeface="Cambria Math" panose="02040503050406030204" pitchFamily="18" charset="0"/>
                          </a:rPr>
                          <m:t>2</m:t>
                        </m:r>
                      </m:den>
                    </m:f>
                    <m:r>
                      <a:rPr>
                        <a:latin typeface="Cambria Math" panose="02040503050406030204" pitchFamily="18" charset="0"/>
                      </a:rPr>
                      <m:t>=9</m:t>
                    </m:r>
                  </m:oMath>
                </a14:m>
                <a:endParaRPr dirty="0"/>
              </a:p>
              <a:p>
                <a:r>
                  <a:rPr dirty="0"/>
                  <a:t>​</a:t>
                </a:r>
                <a:endParaRPr lang="en-US" dirty="0"/>
              </a:p>
              <a:p>
                <a:pPr marL="512064"/>
                <a:r>
                  <a:rPr sz="2800" b="1" dirty="0"/>
                  <a:t>Are the lines parallel?</a:t>
                </a:r>
              </a:p>
              <a:p>
                <a:pPr marL="512064"/>
                <a:r>
                  <a:rPr lang="en-US" dirty="0"/>
                  <a:t>	</a:t>
                </a:r>
                <a:r>
                  <a:rPr dirty="0"/>
                  <a:t>​</a:t>
                </a:r>
                <a:r>
                  <a:rPr sz="2800" dirty="0"/>
                  <a:t>Yes, the slopes are equal.</a:t>
                </a:r>
              </a:p>
              <a:p>
                <a:pPr marL="512064"/>
                <a:r>
                  <a:rPr dirty="0"/>
                  <a:t>​</a:t>
                </a:r>
                <a:endParaRPr lang="en-US" dirty="0"/>
              </a:p>
              <a:p>
                <a:pPr marL="512064"/>
                <a:r>
                  <a:rPr sz="2800" dirty="0"/>
                  <a:t>Thus, the lines are parallel.</a:t>
                </a:r>
                <a:r>
                  <a:rPr lang="en-US" dirty="0"/>
                  <a:t> (Note that we didn’t need to find the equation of the second line.)</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a:stretch>
              </a:blipFill>
            </p:spPr>
            <p:txBody>
              <a:bodyPr/>
              <a:lstStyle/>
              <a:p>
                <a:r>
                  <a:rPr lang="en-US">
                    <a:noFill/>
                  </a:rPr>
                  <a:t> </a:t>
                </a:r>
              </a:p>
            </p:txBody>
          </p:sp>
        </mc:Fallback>
      </mc:AlternateContent>
    </p:spTree>
    <p:extLst>
      <p:ext uri="{BB962C8B-B14F-4D97-AF65-F5344CB8AC3E}">
        <p14:creationId xmlns:p14="http://schemas.microsoft.com/office/powerpoint/2010/main" val="19929198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a:t>
            </a:r>
            <a:r>
              <a:rPr lang="en-US" dirty="0"/>
              <a:t>15</a:t>
            </a:r>
            <a:r>
              <a:rPr dirty="0"/>
              <a:t>: Identifying Parallel and Perpendicular Lines</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marL="514350" indent="-514350">
                  <a:buFont typeface="+mj-lt"/>
                  <a:buAutoNum type="alphaLcPeriod" startAt="3"/>
                  <a:defRPr sz="2800"/>
                </a:pPr>
                <a:r>
                  <a:rPr dirty="0"/>
                  <a:t>​</a:t>
                </a:r>
                <a:r>
                  <a:rPr sz="2800" dirty="0"/>
                  <a:t>Both lines are in slope-intercept form, so we can read off the slopes: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oMath>
                </a14:m>
                <a:r>
                  <a:rPr sz="2800" dirty="0"/>
                  <a:t>.</a:t>
                </a:r>
              </a:p>
              <a:p>
                <a:pPr marL="512064"/>
                <a:endParaRPr lang="en-US" sz="1900" dirty="0"/>
              </a:p>
              <a:p>
                <a:pPr marL="512064"/>
                <a:r>
                  <a:rPr dirty="0"/>
                  <a:t>​</a:t>
                </a:r>
                <a:r>
                  <a:rPr sz="2800" b="1" dirty="0"/>
                  <a:t>Are the lines parallel?</a:t>
                </a:r>
              </a:p>
              <a:p>
                <a:pPr marL="512064"/>
                <a:r>
                  <a:rPr dirty="0"/>
                  <a:t>​</a:t>
                </a:r>
                <a:r>
                  <a:rPr lang="en-US" dirty="0"/>
                  <a:t>	</a:t>
                </a:r>
                <a:r>
                  <a:rPr sz="2800" dirty="0"/>
                  <a:t>No, the slopes are not equal.</a:t>
                </a:r>
              </a:p>
              <a:p>
                <a:pPr marL="512064"/>
                <a:r>
                  <a:rPr dirty="0"/>
                  <a:t>​</a:t>
                </a:r>
                <a:r>
                  <a:rPr sz="2800" b="1" dirty="0"/>
                  <a:t>Are the lines perpendicular?</a:t>
                </a:r>
              </a:p>
              <a:p>
                <a:pPr marL="914400"/>
                <a:r>
                  <a:rPr dirty="0"/>
                  <a:t>​</a:t>
                </a:r>
                <a:r>
                  <a:rPr sz="2800" dirty="0"/>
                  <a:t>No, the slopes are reciprocals, not </a:t>
                </a:r>
                <a:r>
                  <a:rPr sz="2800" i="1" dirty="0"/>
                  <a:t>negative</a:t>
                </a:r>
                <a:r>
                  <a:rPr sz="2800" dirty="0"/>
                  <a:t> reciprocals.</a:t>
                </a:r>
              </a:p>
              <a:p>
                <a:pPr marL="512064"/>
                <a:r>
                  <a:rPr sz="1800" dirty="0"/>
                  <a:t>​</a:t>
                </a:r>
                <a:endParaRPr lang="en-US" sz="1800" dirty="0"/>
              </a:p>
              <a:p>
                <a:pPr marL="512064"/>
                <a:r>
                  <a:rPr sz="2800" dirty="0"/>
                  <a:t>Thus, the lines are neither parallel nor perpendicular.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209"/>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3439</TotalTime>
  <Words>5394</Words>
  <Application>Microsoft Office PowerPoint</Application>
  <PresentationFormat>On-screen Show (4:3)</PresentationFormat>
  <Paragraphs>526</Paragraphs>
  <Slides>93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93</vt:i4>
      </vt:variant>
    </vt:vector>
  </HeadingPairs>
  <TitlesOfParts>
    <vt:vector size="99" baseType="lpstr">
      <vt:lpstr>Arial</vt:lpstr>
      <vt:lpstr>Calibri</vt:lpstr>
      <vt:lpstr>Cambria Math</vt:lpstr>
      <vt:lpstr>Ti86pc</vt:lpstr>
      <vt:lpstr>Times New Roman</vt:lpstr>
      <vt:lpstr>Office Theme</vt:lpstr>
      <vt:lpstr>Section 1.R.3</vt:lpstr>
      <vt:lpstr>Definition: Linear Equations in Two Variables</vt:lpstr>
      <vt:lpstr>Example 1: Linear Equations in Two Variables—Slide 1</vt:lpstr>
      <vt:lpstr>Example 1: Linear Equations in Two Variables—Slide 2</vt:lpstr>
      <vt:lpstr>Example 1: Linear Equations in Two Variables—Slide 3</vt:lpstr>
      <vt:lpstr>Example 1: Linear Equations in Two Variables—Slide 4</vt:lpstr>
      <vt:lpstr>Example 1: Linear Equations in Two Variables—Slide 5</vt:lpstr>
      <vt:lpstr>Example 1: Linear Equations in Two Variables—Slide 6</vt:lpstr>
      <vt:lpstr>Example 1: Linear Equations in Two Variables—Slide 7</vt:lpstr>
      <vt:lpstr>Definition: The x- and y-Intercepts</vt:lpstr>
      <vt:lpstr>Example 2: Finding Intercepts and Graphing Linear Equations—Slide 1</vt:lpstr>
      <vt:lpstr>Example 2: Finding Intercepts and Graphing Linear Equations—Slide 2</vt:lpstr>
      <vt:lpstr>Example 2: Finding Intercepts and Graphing Linear Equations—Slide 3</vt:lpstr>
      <vt:lpstr>Example 2: Finding Intercepts and Graphing Linear Equations—Slide 4</vt:lpstr>
      <vt:lpstr>Example 2: Technology</vt:lpstr>
      <vt:lpstr>Example 2: Finding Intercepts and Graphing Linear Equations—Slide 5</vt:lpstr>
      <vt:lpstr>Example 2: Finding Intercepts and Graphing Linear Equations—Slide 6</vt:lpstr>
      <vt:lpstr>Technology: Finding Intercepts—Slide 1</vt:lpstr>
      <vt:lpstr>Technology: Finding Intercepts—Slide 2</vt:lpstr>
      <vt:lpstr>Technology: Finding Intercepts—Slide 3</vt:lpstr>
      <vt:lpstr>Technology: Finding Intercepts—Slide 4</vt:lpstr>
      <vt:lpstr>Technology: Finding Intercepts—Slide 5</vt:lpstr>
      <vt:lpstr>Technology: Finding Intercepts—Slide 6</vt:lpstr>
      <vt:lpstr>Technology: Finding Intercepts—Slide 7</vt:lpstr>
      <vt:lpstr>Example 3: Graphing Horizontal and Vertical Lines—Slide 1</vt:lpstr>
      <vt:lpstr>Example 3: Graphing Horizontal and Vertical Lines—Slide 2</vt:lpstr>
      <vt:lpstr>Example 3: Graphing Horizontal and Vertical Lines—Slide 3</vt:lpstr>
      <vt:lpstr>Example 3: Graphing Horizontal and Vertical Lines—Slide 4</vt:lpstr>
      <vt:lpstr>Example 3: Graphing Horizontal and Vertical Lines—Slide 5</vt:lpstr>
      <vt:lpstr>Example 3: Graphing Horizontal and Vertical Lines—Slide 6</vt:lpstr>
      <vt:lpstr>Example 3: Graphing Horizontal and Vertical Lines—Slide 7</vt:lpstr>
      <vt:lpstr>Example 3: Graphing Horizontal and Vertical Lines—Slide 8</vt:lpstr>
      <vt:lpstr>Definition: The Slope of a Line</vt:lpstr>
      <vt:lpstr>Figure 11: Rise and Run between Two Points</vt:lpstr>
      <vt:lpstr>CAUTION!—Slide 1</vt:lpstr>
      <vt:lpstr>CAUTION!—Slide 2</vt:lpstr>
      <vt:lpstr>Example 4: Calculating the Slope of a Line—Slide 1</vt:lpstr>
      <vt:lpstr>Example 4: Calculating the Slope of a Line—Slide 2</vt:lpstr>
      <vt:lpstr>Example 4: Calculating the Slope of a Line—Slide 3</vt:lpstr>
      <vt:lpstr>Example 4: Calculating the Slope of a Line—Slide 4</vt:lpstr>
      <vt:lpstr>Example 4: Technology</vt:lpstr>
      <vt:lpstr>Properties: Slopes of Horizontal and  Vertical Lines</vt:lpstr>
      <vt:lpstr>Example 5: Calculating the Slope of a Line—Slide 1</vt:lpstr>
      <vt:lpstr>Note 1</vt:lpstr>
      <vt:lpstr>Example 5: Calculating the Slope of a Line—Slide 2</vt:lpstr>
      <vt:lpstr>Example 5: Calculating the Slope of a Line—Slide 3</vt:lpstr>
      <vt:lpstr>Example 5: Calculating the Slope of a Line—Slide 4</vt:lpstr>
      <vt:lpstr>Example 5: Technology</vt:lpstr>
      <vt:lpstr>Definition: Slope-Intercept Form of a Line</vt:lpstr>
      <vt:lpstr>Example 6: Slope-Intercept Form of a Line—Slide 1</vt:lpstr>
      <vt:lpstr>Example 6: Slope-Intercept Form of a Line—Slide 2</vt:lpstr>
      <vt:lpstr>Example 6: Slope-Intercept Form of a Line—Slide 3</vt:lpstr>
      <vt:lpstr>Example 6: Slope-Intercept Form of a Line—Slide 4</vt:lpstr>
      <vt:lpstr>Example 7: Slope-Intercept Form of a Line—Slide 1</vt:lpstr>
      <vt:lpstr>Note 2</vt:lpstr>
      <vt:lpstr>Example 7: Slope-Intercept Form of a Line—Slide 2</vt:lpstr>
      <vt:lpstr>Example 7: Slope-Intercept Form of a Line—Slide 3</vt:lpstr>
      <vt:lpstr>Definition: Point-Slope Form of a Line</vt:lpstr>
      <vt:lpstr>Example 8: Using the Point-Slope Form of a Line—Slide 1</vt:lpstr>
      <vt:lpstr>Note 3</vt:lpstr>
      <vt:lpstr>Example 8: Using the Point-Slope Form of a Line—Slide 2</vt:lpstr>
      <vt:lpstr>Example 8: Using the Point-Slope Form of a Line—Slide 3</vt:lpstr>
      <vt:lpstr>Example 9: Using the Point-Slope Form of a Line—Slide 1</vt:lpstr>
      <vt:lpstr>Example 9: Using the Point-Slope Form of a Line—Slide 2</vt:lpstr>
      <vt:lpstr>Example 9: Using the Point-Slope Form of a Line—Slide 3</vt:lpstr>
      <vt:lpstr>Theorem: Slopes of Parallel Lines</vt:lpstr>
      <vt:lpstr>Example 10: Finding Equations of Parallel Lines—Slide 1</vt:lpstr>
      <vt:lpstr>Note 4</vt:lpstr>
      <vt:lpstr>Example 10: Finding Equations of Parallel Lines—Slide 2</vt:lpstr>
      <vt:lpstr>Example 10: Finding Equations of Parallel Lines—Slide 3</vt:lpstr>
      <vt:lpstr>Example 10: Finding Equations of Parallel Lines—Slide 4</vt:lpstr>
      <vt:lpstr>Example 11: Finding Equations of Parallel Lines—Slide 1</vt:lpstr>
      <vt:lpstr>Example 11: Finding Equations of Parallel Lines—Slide 2</vt:lpstr>
      <vt:lpstr>Example 11: Finding Equations of Parallel Lines—Slide 3</vt:lpstr>
      <vt:lpstr>Example 11: Technology</vt:lpstr>
      <vt:lpstr>Example 12: Identifying a Quadrilateral—Slide 1</vt:lpstr>
      <vt:lpstr>Example 12: Identifying a Quadrilateral—Slide 2</vt:lpstr>
      <vt:lpstr>Example 12: Identifying a Quadrilateral—Slide 3</vt:lpstr>
      <vt:lpstr>Example 12: Identifying a Quadrilateral—Slide 4</vt:lpstr>
      <vt:lpstr>Theorem: Slopes of Perpendicular Lines</vt:lpstr>
      <vt:lpstr>Example 13: Finding Equations of Perpendicular Lines—Slide 1</vt:lpstr>
      <vt:lpstr>Example 13: Finding Equations of Perpendicular Lines—Slide 2</vt:lpstr>
      <vt:lpstr>Example 13: Finding Equations of Perpendicular Lines—Slide 3</vt:lpstr>
      <vt:lpstr>Example 14: Finding Equations of Perpendicular Lines—Slide 1</vt:lpstr>
      <vt:lpstr>Note 5</vt:lpstr>
      <vt:lpstr>Example 14: Finding Equations of Perpendicular Lines—Slide 2</vt:lpstr>
      <vt:lpstr>Example 14: Technology</vt:lpstr>
      <vt:lpstr>Example 15: Identifying Parallel and Perpendicular Lines—Slide 1</vt:lpstr>
      <vt:lpstr>Note 6</vt:lpstr>
      <vt:lpstr>Example 15: Identifying Parallel and Perpendicular Lines—Slide 2</vt:lpstr>
      <vt:lpstr>Example 15: Technology</vt:lpstr>
      <vt:lpstr>Example 15: Identifying Parallel and Perpendicular Lines—Slide 3</vt:lpstr>
      <vt:lpstr>Example 15: Identifying Parallel and Perpendicular Lines—Slide 4</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Plus Integrated Review, 2nd Edition</dc:title>
  <dc:creator>Hawkes Learning</dc:creator>
  <cp:lastModifiedBy>Marvin Glover</cp:lastModifiedBy>
  <cp:revision>277</cp:revision>
  <dcterms:created xsi:type="dcterms:W3CDTF">2013-04-26T14:43:13Z</dcterms:created>
  <dcterms:modified xsi:type="dcterms:W3CDTF">2025-06-06T20:08:56Z</dcterms:modified>
</cp:coreProperties>
</file>