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7"/>
  </p:notesMasterIdLst>
  <p:handoutMasterIdLst>
    <p:handoutMasterId r:id="rId38"/>
  </p:handoutMasterIdLst>
  <p:sldIdLst>
    <p:sldId id="256" r:id="rId2"/>
    <p:sldId id="257" r:id="rId3"/>
    <p:sldId id="259" r:id="rId4"/>
    <p:sldId id="260" r:id="rId5"/>
    <p:sldId id="261" r:id="rId6"/>
    <p:sldId id="262" r:id="rId7"/>
    <p:sldId id="292" r:id="rId8"/>
    <p:sldId id="258" r:id="rId9"/>
    <p:sldId id="293" r:id="rId10"/>
    <p:sldId id="294" r:id="rId11"/>
    <p:sldId id="295" r:id="rId12"/>
    <p:sldId id="296" r:id="rId13"/>
    <p:sldId id="300" r:id="rId14"/>
    <p:sldId id="316" r:id="rId15"/>
    <p:sldId id="267" r:id="rId16"/>
    <p:sldId id="268" r:id="rId17"/>
    <p:sldId id="297" r:id="rId18"/>
    <p:sldId id="298" r:id="rId19"/>
    <p:sldId id="301" r:id="rId20"/>
    <p:sldId id="302" r:id="rId21"/>
    <p:sldId id="303" r:id="rId22"/>
    <p:sldId id="304" r:id="rId23"/>
    <p:sldId id="305" r:id="rId24"/>
    <p:sldId id="306" r:id="rId25"/>
    <p:sldId id="307" r:id="rId26"/>
    <p:sldId id="308" r:id="rId27"/>
    <p:sldId id="264" r:id="rId28"/>
    <p:sldId id="265" r:id="rId29"/>
    <p:sldId id="309" r:id="rId30"/>
    <p:sldId id="310" r:id="rId31"/>
    <p:sldId id="311" r:id="rId32"/>
    <p:sldId id="312" r:id="rId33"/>
    <p:sldId id="313" r:id="rId34"/>
    <p:sldId id="314" r:id="rId35"/>
    <p:sldId id="315" r:id="rId36"/>
  </p:sldIdLst>
  <p:sldSz cx="9144000" cy="6858000" type="screen4x3"/>
  <p:notesSz cx="6858000" cy="9144000"/>
  <p:embeddedFontLst>
    <p:embeddedFont>
      <p:font typeface="Cambria Math" panose="02040503050406030204" pitchFamily="18" charset="0"/>
      <p:regular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D7D9F"/>
    <a:srgbClr val="0000FF"/>
    <a:srgbClr val="000099"/>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853" autoAdjust="0"/>
    <p:restoredTop sz="94673" autoAdjust="0"/>
  </p:normalViewPr>
  <p:slideViewPr>
    <p:cSldViewPr>
      <p:cViewPr varScale="1">
        <p:scale>
          <a:sx n="105" d="100"/>
          <a:sy n="105" d="100"/>
        </p:scale>
        <p:origin x="1056" y="96"/>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8" d="100"/>
          <a:sy n="58" d="100"/>
        </p:scale>
        <p:origin x="302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6/20/2025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4163015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9A0D3-B478-40F2-A888-1E8089CEC0F3}" type="datetimeFigureOut">
              <a:rPr lang="en-US" smtClean="0"/>
              <a:pPr/>
              <a:t>6/20/2025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DA207-A26B-4388-9112-E8BB699F6246}" type="slidenum">
              <a:rPr lang="en-US" smtClean="0"/>
              <a:pPr/>
              <a:t>‹#›</a:t>
            </a:fld>
            <a:endParaRPr lang="en-US"/>
          </a:p>
        </p:txBody>
      </p:sp>
    </p:spTree>
    <p:extLst>
      <p:ext uri="{BB962C8B-B14F-4D97-AF65-F5344CB8AC3E}">
        <p14:creationId xmlns:p14="http://schemas.microsoft.com/office/powerpoint/2010/main" val="61566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Text Placeholder 3">
            <a:extLst>
              <a:ext uri="{FF2B5EF4-FFF2-40B4-BE49-F238E27FC236}">
                <a16:creationId xmlns:a16="http://schemas.microsoft.com/office/drawing/2014/main" id="{71A0D54E-FB3F-4E00-91DF-E7D7900CC666}"/>
              </a:ext>
            </a:extLst>
          </p:cNvPr>
          <p:cNvSpPr>
            <a:spLocks noGrp="1"/>
          </p:cNvSpPr>
          <p:nvPr>
            <p:ph type="body" sz="quarter" idx="10" hasCustomPrompt="1"/>
          </p:nvPr>
        </p:nvSpPr>
        <p:spPr>
          <a:xfrm>
            <a:off x="1371600" y="3502152"/>
            <a:ext cx="6400800" cy="1755648"/>
          </a:xfrm>
          <a:prstGeom prst="rect">
            <a:avLst/>
          </a:prstGeom>
        </p:spPr>
        <p:txBody>
          <a:bodyPr anchor="t" anchorCtr="1"/>
          <a:lstStyle>
            <a:lvl1pPr marL="0" indent="0">
              <a:buFontTx/>
              <a:buNone/>
              <a:defRPr b="1" i="1"/>
            </a:lvl1pPr>
          </a:lstStyle>
          <a:p>
            <a:pPr lvl="0"/>
            <a:r>
              <a:rPr lang="en-US" dirty="0"/>
              <a:t>Click to add subtitle</a:t>
            </a:r>
          </a:p>
        </p:txBody>
      </p:sp>
      <p:sp>
        <p:nvSpPr>
          <p:cNvPr id="3" name="Title 2">
            <a:extLst>
              <a:ext uri="{FF2B5EF4-FFF2-40B4-BE49-F238E27FC236}">
                <a16:creationId xmlns:a16="http://schemas.microsoft.com/office/drawing/2014/main" id="{F01147E5-B1BD-4168-9DA2-D332C27DB199}"/>
              </a:ext>
            </a:extLst>
          </p:cNvPr>
          <p:cNvSpPr>
            <a:spLocks noGrp="1"/>
          </p:cNvSpPr>
          <p:nvPr>
            <p:ph type="title"/>
          </p:nvPr>
        </p:nvSpPr>
        <p:spPr>
          <a:xfrm>
            <a:off x="640080" y="2130552"/>
            <a:ext cx="7772400" cy="1472184"/>
          </a:xfrm>
          <a:prstGeom prst="rect">
            <a:avLst/>
          </a:prstGeom>
        </p:spPr>
        <p:txBody>
          <a:bodyPr anchor="ctr" anchorCtr="0"/>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510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rror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7651718-6C8C-47B1-82C8-30B07A449145}"/>
              </a:ext>
            </a:extLst>
          </p:cNvPr>
          <p:cNvSpPr>
            <a:spLocks noGrp="1"/>
          </p:cNvSpPr>
          <p:nvPr>
            <p:ph type="body" sz="quarter" idx="10"/>
          </p:nvPr>
        </p:nvSpPr>
        <p:spPr>
          <a:xfrm>
            <a:off x="457200" y="1082078"/>
            <a:ext cx="8229600" cy="4914276"/>
          </a:xfrm>
          <a:prstGeom prst="rect">
            <a:avLst/>
          </a:prstGeom>
          <a:ln w="28575">
            <a:solidFill>
              <a:srgbClr val="FF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23534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rror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FCDC75ED-AB7E-4E7F-BC5E-A252D6044ADB}"/>
              </a:ext>
            </a:extLst>
          </p:cNvPr>
          <p:cNvSpPr/>
          <p:nvPr userDrawn="1"/>
        </p:nvSpPr>
        <p:spPr>
          <a:xfrm>
            <a:off x="457200" y="1092966"/>
            <a:ext cx="8229599" cy="485059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5A2C83-F758-497D-9ED7-F511E4334CAF}"/>
              </a:ext>
            </a:extLst>
          </p:cNvPr>
          <p:cNvSpPr>
            <a:spLocks noGrp="1"/>
          </p:cNvSpPr>
          <p:nvPr>
            <p:ph sz="quarter" idx="10" hasCustomPrompt="1"/>
          </p:nvPr>
        </p:nvSpPr>
        <p:spPr>
          <a:xfrm>
            <a:off x="457200" y="1092200"/>
            <a:ext cx="8229600" cy="4840288"/>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7928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rror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46C5300E-46C0-4573-BB9D-2DC5A4375238}"/>
              </a:ext>
            </a:extLst>
          </p:cNvPr>
          <p:cNvSpPr>
            <a:spLocks noGrp="1"/>
          </p:cNvSpPr>
          <p:nvPr>
            <p:ph type="tbl" sz="quarter" idx="10"/>
          </p:nvPr>
        </p:nvSpPr>
        <p:spPr>
          <a:xfrm>
            <a:off x="457200" y="1105523"/>
            <a:ext cx="8229600" cy="4838040"/>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762987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DC7A059-BE2D-4107-9D5E-745311FEFA72}"/>
              </a:ext>
            </a:extLst>
          </p:cNvPr>
          <p:cNvSpPr>
            <a:spLocks noGrp="1"/>
          </p:cNvSpPr>
          <p:nvPr>
            <p:ph type="body" sz="quarter" idx="10"/>
          </p:nvPr>
        </p:nvSpPr>
        <p:spPr>
          <a:xfrm>
            <a:off x="457200" y="1082078"/>
            <a:ext cx="8229600" cy="4861484"/>
          </a:xfrm>
          <a:prstGeom prst="rect">
            <a:avLst/>
          </a:prstGeom>
          <a:ln w="28575">
            <a:solidFill>
              <a:schemeClr val="accent1"/>
            </a:solidFill>
          </a:ln>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2979708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e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9BD3E83F-5038-477C-AF54-68062F1599E0}"/>
              </a:ext>
            </a:extLst>
          </p:cNvPr>
          <p:cNvSpPr/>
          <p:nvPr userDrawn="1"/>
        </p:nvSpPr>
        <p:spPr>
          <a:xfrm>
            <a:off x="457201" y="1092969"/>
            <a:ext cx="8229599" cy="485059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A0EA87-BE08-4809-8855-91948461D982}"/>
              </a:ext>
            </a:extLst>
          </p:cNvPr>
          <p:cNvSpPr>
            <a:spLocks noGrp="1"/>
          </p:cNvSpPr>
          <p:nvPr>
            <p:ph sz="quarter" idx="10" hasCustomPrompt="1"/>
          </p:nvPr>
        </p:nvSpPr>
        <p:spPr>
          <a:xfrm>
            <a:off x="457200" y="1092200"/>
            <a:ext cx="8229600" cy="4862513"/>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550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te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C306A871-D043-41D9-9A57-60349F9974E7}"/>
              </a:ext>
            </a:extLst>
          </p:cNvPr>
          <p:cNvSpPr>
            <a:spLocks noGrp="1"/>
          </p:cNvSpPr>
          <p:nvPr>
            <p:ph type="tbl" sz="quarter" idx="10"/>
          </p:nvPr>
        </p:nvSpPr>
        <p:spPr>
          <a:xfrm>
            <a:off x="457200" y="1105523"/>
            <a:ext cx="8229600" cy="4838040"/>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78916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997527"/>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Courier New" panose="02070309020205020404" pitchFamily="49" charset="0"/>
              <a:buChar char="o"/>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9" name="TextBox 18">
            <a:extLst>
              <a:ext uri="{FF2B5EF4-FFF2-40B4-BE49-F238E27FC236}">
                <a16:creationId xmlns:a16="http://schemas.microsoft.com/office/drawing/2014/main" id="{A5FF21EF-72E3-4AF0-B271-8ABDCFDC73DB}"/>
              </a:ext>
            </a:extLst>
          </p:cNvPr>
          <p:cNvSpPr txBox="1"/>
          <p:nvPr userDrawn="1"/>
        </p:nvSpPr>
        <p:spPr>
          <a:xfrm>
            <a:off x="457200" y="155448"/>
            <a:ext cx="8229600" cy="941832"/>
          </a:xfrm>
          <a:prstGeom prst="rect">
            <a:avLst/>
          </a:prstGeom>
          <a:noFill/>
        </p:spPr>
        <p:txBody>
          <a:bodyPr wrap="square" rtlCol="0" anchor="ctr" anchorCtr="1">
            <a:noAutofit/>
          </a:bodyPr>
          <a:lstStyle/>
          <a:p>
            <a:pPr algn="ctr"/>
            <a:r>
              <a:rPr lang="en-US" sz="3200" dirty="0">
                <a:latin typeface="+mj-lt"/>
              </a:rPr>
              <a:t>Objectives</a:t>
            </a:r>
          </a:p>
        </p:txBody>
      </p:sp>
    </p:spTree>
    <p:extLst>
      <p:ext uri="{BB962C8B-B14F-4D97-AF65-F5344CB8AC3E}">
        <p14:creationId xmlns:p14="http://schemas.microsoft.com/office/powerpoint/2010/main" val="31983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ext Placeholder 2">
            <a:extLst>
              <a:ext uri="{FF2B5EF4-FFF2-40B4-BE49-F238E27FC236}">
                <a16:creationId xmlns:a16="http://schemas.microsoft.com/office/drawing/2014/main" id="{D6EEC94A-BFCC-4A85-9B96-436ED92D723F}"/>
              </a:ext>
            </a:extLst>
          </p:cNvPr>
          <p:cNvSpPr>
            <a:spLocks noGrp="1"/>
          </p:cNvSpPr>
          <p:nvPr>
            <p:ph type="body" sz="quarter" idx="10"/>
          </p:nvPr>
        </p:nvSpPr>
        <p:spPr>
          <a:xfrm>
            <a:off x="457200" y="1029287"/>
            <a:ext cx="8229600" cy="4967067"/>
          </a:xfrm>
          <a:prstGeom prst="rect">
            <a:avLst/>
          </a:prstGeom>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154165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110E547-E237-4E17-8363-3FC8F7FE0291}"/>
              </a:ext>
            </a:extLst>
          </p:cNvPr>
          <p:cNvSpPr>
            <a:spLocks noGrp="1"/>
          </p:cNvSpPr>
          <p:nvPr>
            <p:ph sz="quarter" idx="11" hasCustomPrompt="1"/>
          </p:nvPr>
        </p:nvSpPr>
        <p:spPr>
          <a:xfrm>
            <a:off x="457200" y="1081890"/>
            <a:ext cx="8229600" cy="4850597"/>
          </a:xfrm>
          <a:prstGeom prst="rect">
            <a:avLst/>
          </a:prstGeom>
        </p:spPr>
        <p:txBody>
          <a:bodyPr/>
          <a:lstStyle>
            <a:lvl1pPr marL="0" indent="0">
              <a:buNone/>
              <a:defRPr/>
            </a:lvl1pPr>
          </a:lstStyle>
          <a:p>
            <a:pPr lvl="0"/>
            <a:r>
              <a:rPr lang="en-US" dirty="0"/>
              <a:t> </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24572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able Placeholder 2">
            <a:extLst>
              <a:ext uri="{FF2B5EF4-FFF2-40B4-BE49-F238E27FC236}">
                <a16:creationId xmlns:a16="http://schemas.microsoft.com/office/drawing/2014/main" id="{2AE9D435-6335-42D3-BEA2-55D97E207BB9}"/>
              </a:ext>
            </a:extLst>
          </p:cNvPr>
          <p:cNvSpPr>
            <a:spLocks noGrp="1"/>
          </p:cNvSpPr>
          <p:nvPr>
            <p:ph type="tbl" sz="quarter" idx="10"/>
          </p:nvPr>
        </p:nvSpPr>
        <p:spPr>
          <a:xfrm>
            <a:off x="457200" y="1105523"/>
            <a:ext cx="8229600" cy="4838040"/>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60063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029393"/>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Content Placeholder 2">
            <a:extLst>
              <a:ext uri="{FF2B5EF4-FFF2-40B4-BE49-F238E27FC236}">
                <a16:creationId xmlns:a16="http://schemas.microsoft.com/office/drawing/2014/main" id="{0487DEF6-2239-4AD8-B0A9-28BD2B313F4C}"/>
              </a:ext>
            </a:extLst>
          </p:cNvPr>
          <p:cNvSpPr>
            <a:spLocks noGrp="1"/>
          </p:cNvSpPr>
          <p:nvPr>
            <p:ph idx="10"/>
          </p:nvPr>
        </p:nvSpPr>
        <p:spPr>
          <a:xfrm>
            <a:off x="4617722" y="1051454"/>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98601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e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DC699DB4-7F7E-4F05-A990-D3F6EB60137D}"/>
              </a:ext>
            </a:extLst>
          </p:cNvPr>
          <p:cNvSpPr>
            <a:spLocks noGrp="1"/>
          </p:cNvSpPr>
          <p:nvPr>
            <p:ph type="body" sz="quarter" idx="10"/>
          </p:nvPr>
        </p:nvSpPr>
        <p:spPr>
          <a:xfrm>
            <a:off x="457200" y="1082078"/>
            <a:ext cx="8229600" cy="4914276"/>
          </a:xfrm>
          <a:prstGeom prst="rect">
            <a:avLst/>
          </a:prstGeom>
          <a:solidFill>
            <a:schemeClr val="accent3"/>
          </a:solidFill>
          <a:ln w="28575">
            <a:solidFill>
              <a:srgbClr val="00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67683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xed Content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Rectangle 3">
            <a:extLst>
              <a:ext uri="{FF2B5EF4-FFF2-40B4-BE49-F238E27FC236}">
                <a16:creationId xmlns:a16="http://schemas.microsoft.com/office/drawing/2014/main" id="{949F836F-7518-4E43-8BE5-A4862374099F}"/>
              </a:ext>
            </a:extLst>
          </p:cNvPr>
          <p:cNvSpPr/>
          <p:nvPr userDrawn="1"/>
        </p:nvSpPr>
        <p:spPr>
          <a:xfrm>
            <a:off x="457200" y="1092966"/>
            <a:ext cx="8229599" cy="485059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ABF354-AAD7-4AAE-8F83-04212DA95FEB}"/>
              </a:ext>
            </a:extLst>
          </p:cNvPr>
          <p:cNvSpPr>
            <a:spLocks noGrp="1"/>
          </p:cNvSpPr>
          <p:nvPr>
            <p:ph sz="quarter" idx="11" hasCustomPrompt="1"/>
          </p:nvPr>
        </p:nvSpPr>
        <p:spPr>
          <a:xfrm>
            <a:off x="457200" y="1127482"/>
            <a:ext cx="8229600" cy="4826964"/>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401734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ed Content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127B2CAE-CE9C-4DB3-8071-2D2FAD58E82C}"/>
              </a:ext>
            </a:extLst>
          </p:cNvPr>
          <p:cNvSpPr>
            <a:spLocks noGrp="1"/>
          </p:cNvSpPr>
          <p:nvPr>
            <p:ph type="tbl" sz="quarter" idx="10"/>
          </p:nvPr>
        </p:nvSpPr>
        <p:spPr>
          <a:xfrm>
            <a:off x="457200" y="1105523"/>
            <a:ext cx="8229600" cy="4838040"/>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377477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9551E07D-D596-4BD6-9B19-8F8F85176474}"/>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3" name="Picture 2">
            <a:extLst>
              <a:ext uri="{FF2B5EF4-FFF2-40B4-BE49-F238E27FC236}">
                <a16:creationId xmlns:a16="http://schemas.microsoft.com/office/drawing/2014/main" id="{35E78946-C571-42A5-BF43-11444CD22EF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53" r:id="rId1"/>
    <p:sldLayoutId id="2147483652" r:id="rId2"/>
    <p:sldLayoutId id="2147483650" r:id="rId3"/>
    <p:sldLayoutId id="2147483658" r:id="rId4"/>
    <p:sldLayoutId id="2147483662" r:id="rId5"/>
    <p:sldLayoutId id="2147483657" r:id="rId6"/>
    <p:sldLayoutId id="2147483654" r:id="rId7"/>
    <p:sldLayoutId id="2147483659" r:id="rId8"/>
    <p:sldLayoutId id="2147483663" r:id="rId9"/>
    <p:sldLayoutId id="2147483655" r:id="rId10"/>
    <p:sldLayoutId id="2147483660" r:id="rId11"/>
    <p:sldLayoutId id="2147483664" r:id="rId12"/>
    <p:sldLayoutId id="2147483656" r:id="rId13"/>
    <p:sldLayoutId id="2147483661" r:id="rId14"/>
    <p:sldLayoutId id="2147483665" r:id="rId15"/>
    <p:sldLayoutId id="2147483651"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3.xml"/><Relationship Id="rId5" Type="http://schemas.openxmlformats.org/officeDocument/2006/relationships/image" Target="../media/image25.sv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60.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xml"/><Relationship Id="rId5" Type="http://schemas.openxmlformats.org/officeDocument/2006/relationships/image" Target="../media/image32.png"/><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00.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10.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20.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30.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40.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rPr lang="en-IN" dirty="0"/>
              <a:t>Introduction to Trigonometric Functions</a:t>
            </a:r>
            <a:endParaRPr dirty="0"/>
          </a:p>
        </p:txBody>
      </p:sp>
      <p:sp>
        <p:nvSpPr>
          <p:cNvPr id="3" name="Title 2"/>
          <p:cNvSpPr>
            <a:spLocks noGrp="1"/>
          </p:cNvSpPr>
          <p:nvPr>
            <p:ph type="title"/>
          </p:nvPr>
        </p:nvSpPr>
        <p:spPr/>
        <p:txBody>
          <a:bodyPr/>
          <a:lstStyle/>
          <a:p>
            <a:r>
              <a:rPr dirty="0"/>
              <a:t>Section </a:t>
            </a:r>
            <a:r>
              <a:rPr lang="en-US" dirty="0"/>
              <a:t>1</a:t>
            </a:r>
            <a:r>
              <a:rPr dirty="0"/>
              <a:t>.</a:t>
            </a:r>
            <a:r>
              <a:rPr lang="en-US" dirty="0"/>
              <a:t>R.10</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Example 2: Evaluating Trigonometric Functions Using the Unit Circle</a:t>
            </a:r>
            <a:r>
              <a:rPr lang="en-US" dirty="0">
                <a:latin typeface="Calibri" panose="020F0502020204030204" pitchFamily="34" charset="0"/>
                <a:ea typeface="Calibri" panose="020F0502020204030204" pitchFamily="34" charset="0"/>
                <a:cs typeface="Calibri" panose="020F0502020204030204" pitchFamily="34" charset="0"/>
              </a:rPr>
              <a:t>—</a:t>
            </a:r>
            <a:r>
              <a:rPr lang="en-US" dirty="0"/>
              <a:t>Slide 2</a:t>
            </a:r>
            <a:endParaRPr dirty="0"/>
          </a:p>
        </p:txBody>
      </p:sp>
      <p:pic>
        <p:nvPicPr>
          <p:cNvPr id="5" name="Content Placeholder 4">
            <a:extLst>
              <a:ext uri="{FF2B5EF4-FFF2-40B4-BE49-F238E27FC236}">
                <a16:creationId xmlns:a16="http://schemas.microsoft.com/office/drawing/2014/main" id="{1A1AFD96-A229-DAF3-A789-97A8723ACE0A}"/>
              </a:ext>
            </a:extLst>
          </p:cNvPr>
          <p:cNvPicPr>
            <a:picLocks noGrp="1" noChangeAspect="1"/>
          </p:cNvPicPr>
          <p:nvPr>
            <p:ph sz="quarter" idx="11"/>
          </p:nvPr>
        </p:nvPicPr>
        <p:blipFill>
          <a:blip r:embed="rId2"/>
          <a:stretch>
            <a:fillRect/>
          </a:stretch>
        </p:blipFill>
        <p:spPr>
          <a:xfrm>
            <a:off x="2075692" y="1082675"/>
            <a:ext cx="4992616" cy="4849813"/>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Example 2: Evaluating Trigonometric Functions Using the Unit Circle</a:t>
            </a:r>
            <a:r>
              <a:rPr lang="en-US" dirty="0">
                <a:latin typeface="Calibri" panose="020F0502020204030204" pitchFamily="34" charset="0"/>
                <a:ea typeface="Calibri" panose="020F0502020204030204" pitchFamily="34" charset="0"/>
                <a:cs typeface="Calibri" panose="020F0502020204030204" pitchFamily="34" charset="0"/>
              </a:rPr>
              <a:t>—</a:t>
            </a:r>
            <a:r>
              <a:rPr lang="en-US" dirty="0"/>
              <a:t>Slide 3</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14350" indent="-514350">
                  <a:buFont typeface="+mj-lt"/>
                  <a:buAutoNum type="alphaLcPeriod"/>
                  <a:defRPr sz="2800"/>
                </a:pPr>
                <a:r>
                  <a:t>​</a:t>
                </a:r>
                <a14:m>
                  <m:oMath xmlns:m="http://schemas.openxmlformats.org/officeDocument/2006/math">
                    <m:r>
                      <a:rPr>
                        <a:latin typeface="Cambria Math" panose="02040503050406030204" pitchFamily="18" charset="0"/>
                      </a:rPr>
                      <m:t>𝜃</m:t>
                    </m:r>
                    <m:r>
                      <a:rPr>
                        <a:latin typeface="Cambria Math" panose="02040503050406030204" pitchFamily="18" charset="0"/>
                      </a:rPr>
                      <m:t>=0</m:t>
                    </m:r>
                  </m:oMath>
                </a14:m>
                <a:endParaRPr/>
              </a:p>
              <a:p>
                <a:pPr marL="514350" indent="-514350">
                  <a:buFont typeface="+mj-lt"/>
                  <a:buAutoNum type="alphaLcPeriod" startAt="2"/>
                  <a:defRPr sz="2800"/>
                </a:pPr>
                <a:r>
                  <a:t>​</a:t>
                </a:r>
                <a14:m>
                  <m:oMath xmlns:m="http://schemas.openxmlformats.org/officeDocument/2006/math">
                    <m:r>
                      <a:rPr>
                        <a:latin typeface="Cambria Math" panose="02040503050406030204" pitchFamily="18" charset="0"/>
                      </a:rPr>
                      <m:t>𝜃</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2</m:t>
                        </m:r>
                      </m:den>
                    </m:f>
                  </m:oMath>
                </a14:m>
                <a:endParaRPr/>
              </a:p>
              <a:p>
                <a:pPr marL="514350" indent="-514350">
                  <a:buFont typeface="+mj-lt"/>
                  <a:buAutoNum type="alphaLcPeriod" startAt="3"/>
                  <a:defRPr sz="2800"/>
                </a:pPr>
                <a:r>
                  <a:t>​</a:t>
                </a:r>
                <a14:m>
                  <m:oMath xmlns:m="http://schemas.openxmlformats.org/officeDocument/2006/math">
                    <m:r>
                      <a:rPr>
                        <a:latin typeface="Cambria Math" panose="02040503050406030204" pitchFamily="18" charset="0"/>
                      </a:rPr>
                      <m:t>𝜃</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4</m:t>
                        </m:r>
                      </m:den>
                    </m:f>
                  </m:oMath>
                </a14:m>
                <a:endParaRP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350"/>
                </a:stretch>
              </a:blipFill>
            </p:spPr>
            <p:txBody>
              <a:bodyPr/>
              <a:lstStyle/>
              <a:p>
                <a:r>
                  <a:rPr lang="en-US">
                    <a:noFill/>
                  </a:rPr>
                  <a:t> </a:t>
                </a:r>
              </a:p>
            </p:txBody>
          </p:sp>
        </mc:Fallback>
      </mc:AlternateContent>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Example 2: Evaluating Trigonometric Functions Using the Unit Circle</a:t>
            </a:r>
            <a:r>
              <a:rPr lang="en-US" dirty="0">
                <a:latin typeface="Calibri" panose="020F0502020204030204" pitchFamily="34" charset="0"/>
                <a:ea typeface="Calibri" panose="020F0502020204030204" pitchFamily="34" charset="0"/>
                <a:cs typeface="Calibri" panose="020F0502020204030204" pitchFamily="34" charset="0"/>
              </a:rPr>
              <a:t>—</a:t>
            </a:r>
            <a:r>
              <a:rPr lang="en-US" dirty="0"/>
              <a:t>Slide 4</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dirty="0"/>
                  <a:t>Solution</a:t>
                </a:r>
              </a:p>
              <a:p>
                <a:pPr marL="514350" indent="-514350">
                  <a:buFont typeface="+mj-lt"/>
                  <a:buAutoNum type="alphaLcPeriod"/>
                  <a:defRPr sz="2800"/>
                </a:pPr>
                <a:r>
                  <a:rPr dirty="0"/>
                  <a:t>​</a:t>
                </a:r>
                <a:r>
                  <a:rPr sz="2800" dirty="0"/>
                  <a:t>For </a:t>
                </a:r>
                <a14:m>
                  <m:oMath xmlns:m="http://schemas.openxmlformats.org/officeDocument/2006/math">
                    <m:r>
                      <a:rPr>
                        <a:latin typeface="Cambria Math" panose="02040503050406030204" pitchFamily="18" charset="0"/>
                      </a:rPr>
                      <m:t>𝜃</m:t>
                    </m:r>
                    <m:r>
                      <a:rPr>
                        <a:latin typeface="Cambria Math" panose="02040503050406030204" pitchFamily="18" charset="0"/>
                      </a:rPr>
                      <m:t>=0</m:t>
                    </m:r>
                  </m:oMath>
                </a14:m>
                <a:r>
                  <a:rPr sz="2800" dirty="0"/>
                  <a:t>, we have </a:t>
                </a:r>
                <a14:m>
                  <m:oMath xmlns:m="http://schemas.openxmlformats.org/officeDocument/2006/math">
                    <m:r>
                      <a:rPr>
                        <a:latin typeface="Cambria Math" panose="02040503050406030204" pitchFamily="18" charset="0"/>
                      </a:rPr>
                      <m:t>𝑥</m:t>
                    </m:r>
                    <m:r>
                      <a:rPr>
                        <a:latin typeface="Cambria Math" panose="02040503050406030204" pitchFamily="18" charset="0"/>
                      </a:rPr>
                      <m:t>=1</m:t>
                    </m:r>
                  </m:oMath>
                </a14:m>
                <a:r>
                  <a:rPr sz="2800" dirty="0"/>
                  <a:t> and </a:t>
                </a:r>
                <a14:m>
                  <m:oMath xmlns:m="http://schemas.openxmlformats.org/officeDocument/2006/math">
                    <m:r>
                      <a:rPr>
                        <a:latin typeface="Cambria Math" panose="02040503050406030204" pitchFamily="18" charset="0"/>
                      </a:rPr>
                      <m:t>𝑦</m:t>
                    </m:r>
                    <m:r>
                      <a:rPr>
                        <a:latin typeface="Cambria Math" panose="02040503050406030204" pitchFamily="18" charset="0"/>
                      </a:rPr>
                      <m:t>=0</m:t>
                    </m:r>
                  </m:oMath>
                </a14:m>
                <a:r>
                  <a:rPr sz="2800" dirty="0"/>
                  <a:t>. Therefore, </a:t>
                </a:r>
                <a14:m>
                  <m:oMath xmlns:m="http://schemas.openxmlformats.org/officeDocument/2006/math">
                    <m:func>
                      <m:funcPr>
                        <m:ctrlPr>
                          <a:rPr i="1">
                            <a:latin typeface="Cambria Math" panose="02040503050406030204" pitchFamily="18" charset="0"/>
                          </a:rPr>
                        </m:ctrlPr>
                      </m:funcPr>
                      <m:fName>
                        <m:r>
                          <m:rPr>
                            <m:sty m:val="p"/>
                          </m:rPr>
                          <a:rPr>
                            <a:latin typeface="Cambria Math" panose="02040503050406030204" pitchFamily="18" charset="0"/>
                          </a:rPr>
                          <m:t>sin</m:t>
                        </m:r>
                      </m:fName>
                      <m:e>
                        <m:r>
                          <a:rPr>
                            <a:latin typeface="Cambria Math" panose="02040503050406030204" pitchFamily="18" charset="0"/>
                          </a:rPr>
                          <m:t>0</m:t>
                        </m:r>
                      </m:e>
                    </m:func>
                    <m:r>
                      <a:rPr>
                        <a:latin typeface="Cambria Math" panose="02040503050406030204" pitchFamily="18" charset="0"/>
                      </a:rPr>
                      <m:t>=</m:t>
                    </m:r>
                    <m:r>
                      <a:rPr>
                        <a:latin typeface="Cambria Math" panose="02040503050406030204" pitchFamily="18" charset="0"/>
                      </a:rPr>
                      <m:t>𝑦</m:t>
                    </m:r>
                    <m:r>
                      <a:rPr>
                        <a:latin typeface="Cambria Math" panose="02040503050406030204" pitchFamily="18" charset="0"/>
                      </a:rPr>
                      <m:t>=0</m:t>
                    </m:r>
                  </m:oMath>
                </a14:m>
                <a:r>
                  <a:rPr sz="2800" dirty="0"/>
                  <a:t>, </a:t>
                </a:r>
                <a14:m>
                  <m:oMath xmlns:m="http://schemas.openxmlformats.org/officeDocument/2006/math">
                    <m:func>
                      <m:funcPr>
                        <m:ctrlPr>
                          <a:rPr i="1">
                            <a:latin typeface="Cambria Math" panose="02040503050406030204" pitchFamily="18" charset="0"/>
                          </a:rPr>
                        </m:ctrlPr>
                      </m:funcPr>
                      <m:fName>
                        <m:r>
                          <m:rPr>
                            <m:sty m:val="p"/>
                          </m:rPr>
                          <a:rPr>
                            <a:latin typeface="Cambria Math" panose="02040503050406030204" pitchFamily="18" charset="0"/>
                          </a:rPr>
                          <m:t>cos</m:t>
                        </m:r>
                      </m:fName>
                      <m:e>
                        <m:r>
                          <a:rPr>
                            <a:latin typeface="Cambria Math" panose="02040503050406030204" pitchFamily="18" charset="0"/>
                          </a:rPr>
                          <m:t>0</m:t>
                        </m:r>
                      </m:e>
                    </m:func>
                    <m:r>
                      <a:rPr>
                        <a:latin typeface="Cambria Math" panose="02040503050406030204" pitchFamily="18" charset="0"/>
                      </a:rPr>
                      <m:t>=</m:t>
                    </m:r>
                    <m:r>
                      <a:rPr>
                        <a:latin typeface="Cambria Math" panose="02040503050406030204" pitchFamily="18" charset="0"/>
                      </a:rPr>
                      <m:t>𝑥</m:t>
                    </m:r>
                    <m:r>
                      <a:rPr>
                        <a:latin typeface="Cambria Math" panose="02040503050406030204" pitchFamily="18" charset="0"/>
                      </a:rPr>
                      <m:t>=1</m:t>
                    </m:r>
                  </m:oMath>
                </a14:m>
                <a:r>
                  <a:rPr sz="2800" dirty="0"/>
                  <a:t>, and </a:t>
                </a:r>
                <a:br>
                  <a:rPr lang="en-US" sz="2800" dirty="0"/>
                </a:br>
                <a14:m>
                  <m:oMath xmlns:m="http://schemas.openxmlformats.org/officeDocument/2006/math">
                    <m:func>
                      <m:funcPr>
                        <m:ctrlPr>
                          <a:rPr i="1">
                            <a:latin typeface="Cambria Math" panose="02040503050406030204" pitchFamily="18" charset="0"/>
                          </a:rPr>
                        </m:ctrlPr>
                      </m:funcPr>
                      <m:fName>
                        <m:r>
                          <m:rPr>
                            <m:sty m:val="p"/>
                          </m:rPr>
                          <a:rPr>
                            <a:latin typeface="Cambria Math" panose="02040503050406030204" pitchFamily="18" charset="0"/>
                          </a:rPr>
                          <m:t>tan</m:t>
                        </m:r>
                      </m:fName>
                      <m:e>
                        <m:r>
                          <a:rPr>
                            <a:latin typeface="Cambria Math" panose="02040503050406030204" pitchFamily="18" charset="0"/>
                          </a:rPr>
                          <m:t>0</m:t>
                        </m:r>
                      </m:e>
                    </m:func>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𝑦</m:t>
                        </m:r>
                      </m:num>
                      <m:den>
                        <m:r>
                          <a:rPr>
                            <a:latin typeface="Cambria Math" panose="02040503050406030204" pitchFamily="18" charset="0"/>
                          </a:rPr>
                          <m:t>𝑥</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0</m:t>
                        </m:r>
                      </m:num>
                      <m:den>
                        <m:r>
                          <a:rPr>
                            <a:latin typeface="Cambria Math" panose="02040503050406030204" pitchFamily="18" charset="0"/>
                          </a:rPr>
                          <m:t>1</m:t>
                        </m:r>
                      </m:den>
                    </m:f>
                    <m:r>
                      <a:rPr>
                        <a:latin typeface="Cambria Math" panose="02040503050406030204" pitchFamily="18" charset="0"/>
                      </a:rPr>
                      <m:t>=0</m:t>
                    </m:r>
                  </m:oMath>
                </a14:m>
                <a:r>
                  <a:rPr sz="2800" dirty="0"/>
                  <a:t>.</a:t>
                </a:r>
              </a:p>
              <a:p>
                <a:pPr marL="514350" indent="-514350">
                  <a:buFont typeface="+mj-lt"/>
                  <a:buAutoNum type="alphaLcPeriod" startAt="2"/>
                  <a:defRPr sz="2800"/>
                </a:pPr>
                <a:r>
                  <a:rPr dirty="0"/>
                  <a:t>​</a:t>
                </a:r>
                <a:r>
                  <a:rPr sz="2800" dirty="0"/>
                  <a:t>For </a:t>
                </a:r>
                <a14:m>
                  <m:oMath xmlns:m="http://schemas.openxmlformats.org/officeDocument/2006/math">
                    <m:r>
                      <a:rPr>
                        <a:latin typeface="Cambria Math" panose="02040503050406030204" pitchFamily="18" charset="0"/>
                      </a:rPr>
                      <m:t>𝜃</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2</m:t>
                        </m:r>
                      </m:den>
                    </m:f>
                  </m:oMath>
                </a14:m>
                <a:r>
                  <a:rPr sz="2800" dirty="0"/>
                  <a:t>, we have </a:t>
                </a:r>
                <a14:m>
                  <m:oMath xmlns:m="http://schemas.openxmlformats.org/officeDocument/2006/math">
                    <m:r>
                      <a:rPr>
                        <a:latin typeface="Cambria Math" panose="02040503050406030204" pitchFamily="18" charset="0"/>
                      </a:rPr>
                      <m:t>𝑥</m:t>
                    </m:r>
                    <m:r>
                      <a:rPr>
                        <a:latin typeface="Cambria Math" panose="02040503050406030204" pitchFamily="18" charset="0"/>
                      </a:rPr>
                      <m:t>=0</m:t>
                    </m:r>
                  </m:oMath>
                </a14:m>
                <a:r>
                  <a:rPr sz="2800" dirty="0"/>
                  <a:t> and </a:t>
                </a:r>
                <a14:m>
                  <m:oMath xmlns:m="http://schemas.openxmlformats.org/officeDocument/2006/math">
                    <m:r>
                      <a:rPr>
                        <a:latin typeface="Cambria Math" panose="02040503050406030204" pitchFamily="18" charset="0"/>
                      </a:rPr>
                      <m:t>𝑦</m:t>
                    </m:r>
                    <m:r>
                      <a:rPr>
                        <a:latin typeface="Cambria Math" panose="02040503050406030204" pitchFamily="18" charset="0"/>
                      </a:rPr>
                      <m:t>=1</m:t>
                    </m:r>
                  </m:oMath>
                </a14:m>
                <a:r>
                  <a:rPr sz="2800" dirty="0"/>
                  <a:t>. Therefore, </a:t>
                </a:r>
                <a14:m>
                  <m:oMath xmlns:m="http://schemas.openxmlformats.org/officeDocument/2006/math">
                    <m:r>
                      <m:rPr>
                        <m:sty m:val="p"/>
                      </m:rPr>
                      <a:rPr>
                        <a:latin typeface="Cambria Math" panose="02040503050406030204" pitchFamily="18" charset="0"/>
                      </a:rPr>
                      <m:t>sin</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2</m:t>
                        </m:r>
                      </m:den>
                    </m:f>
                    <m:r>
                      <a:rPr>
                        <a:latin typeface="Cambria Math" panose="02040503050406030204" pitchFamily="18" charset="0"/>
                      </a:rPr>
                      <m:t>=1</m:t>
                    </m:r>
                  </m:oMath>
                </a14:m>
                <a:r>
                  <a:rPr sz="2800" dirty="0"/>
                  <a:t>, </a:t>
                </a:r>
                <a14:m>
                  <m:oMath xmlns:m="http://schemas.openxmlformats.org/officeDocument/2006/math">
                    <m:r>
                      <m:rPr>
                        <m:sty m:val="p"/>
                      </m:rPr>
                      <a:rPr>
                        <a:latin typeface="Cambria Math" panose="02040503050406030204" pitchFamily="18" charset="0"/>
                      </a:rPr>
                      <m:t>cos</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2</m:t>
                        </m:r>
                      </m:den>
                    </m:f>
                    <m:r>
                      <a:rPr>
                        <a:latin typeface="Cambria Math" panose="02040503050406030204" pitchFamily="18" charset="0"/>
                      </a:rPr>
                      <m:t>=0</m:t>
                    </m:r>
                  </m:oMath>
                </a14:m>
                <a:r>
                  <a:rPr sz="2800" dirty="0"/>
                  <a:t> and </a:t>
                </a:r>
                <a14:m>
                  <m:oMath xmlns:m="http://schemas.openxmlformats.org/officeDocument/2006/math">
                    <m:r>
                      <m:rPr>
                        <m:sty m:val="p"/>
                      </m:rPr>
                      <a:rPr>
                        <a:latin typeface="Cambria Math" panose="02040503050406030204" pitchFamily="18" charset="0"/>
                      </a:rPr>
                      <m:t>tan</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2</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0</m:t>
                        </m:r>
                      </m:den>
                    </m:f>
                    <m:r>
                      <a:rPr>
                        <a:latin typeface="Cambria Math" panose="02040503050406030204" pitchFamily="18" charset="0"/>
                      </a:rPr>
                      <m:t>=</m:t>
                    </m:r>
                    <m:r>
                      <m:rPr>
                        <m:nor/>
                      </m:rPr>
                      <a:rPr/>
                      <m:t>undefined</m:t>
                    </m:r>
                  </m:oMath>
                </a14:m>
                <a:r>
                  <a:rPr sz="2800" dirty="0"/>
                  <a:t>.</a:t>
                </a:r>
              </a:p>
              <a:p>
                <a:pPr marL="514350" indent="-514350">
                  <a:buFont typeface="+mj-lt"/>
                  <a:buAutoNum type="alphaLcPeriod" startAt="3"/>
                  <a:defRPr sz="2800"/>
                </a:pPr>
                <a:r>
                  <a:rPr dirty="0"/>
                  <a:t>​</a:t>
                </a:r>
                <a:r>
                  <a:rPr sz="2800" dirty="0"/>
                  <a:t>For </a:t>
                </a:r>
                <a14:m>
                  <m:oMath xmlns:m="http://schemas.openxmlformats.org/officeDocument/2006/math">
                    <m:r>
                      <a:rPr>
                        <a:latin typeface="Cambria Math" panose="02040503050406030204" pitchFamily="18" charset="0"/>
                      </a:rPr>
                      <m:t>𝜃</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4</m:t>
                        </m:r>
                      </m:den>
                    </m:f>
                  </m:oMath>
                </a14:m>
                <a:r>
                  <a:rPr sz="2800" dirty="0"/>
                  <a:t>, we locate the point of intersection in the first quadrant of the line </a:t>
                </a:r>
                <a14:m>
                  <m:oMath xmlns:m="http://schemas.openxmlformats.org/officeDocument/2006/math">
                    <m:r>
                      <a:rPr>
                        <a:latin typeface="Cambria Math" panose="02040503050406030204" pitchFamily="18" charset="0"/>
                      </a:rPr>
                      <m:t>𝑦</m:t>
                    </m:r>
                    <m:r>
                      <a:rPr>
                        <a:latin typeface="Cambria Math" panose="02040503050406030204" pitchFamily="18" charset="0"/>
                      </a:rPr>
                      <m:t>=</m:t>
                    </m:r>
                    <m:r>
                      <a:rPr>
                        <a:latin typeface="Cambria Math" panose="02040503050406030204" pitchFamily="18" charset="0"/>
                      </a:rPr>
                      <m:t>𝑥</m:t>
                    </m:r>
                  </m:oMath>
                </a14:m>
                <a:r>
                  <a:rPr sz="2800" dirty="0"/>
                  <a:t> and the unit circle.</a:t>
                </a:r>
              </a:p>
              <a:p>
                <a:r>
                  <a:rPr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r="-1333" b="-3436"/>
                </a:stretch>
              </a:blipFill>
            </p:spPr>
            <p:txBody>
              <a:bodyPr/>
              <a:lstStyle/>
              <a:p>
                <a:r>
                  <a:rPr lang="en-IN">
                    <a:noFill/>
                  </a:rPr>
                  <a:t> </a:t>
                </a:r>
              </a:p>
            </p:txBody>
          </p:sp>
        </mc:Fallback>
      </mc:AlternateContent>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Example 2: Evaluating Trigonometric Functions Using the Unit Circle</a:t>
            </a:r>
            <a:r>
              <a:rPr lang="en-US" dirty="0">
                <a:latin typeface="Calibri" panose="020F0502020204030204" pitchFamily="34" charset="0"/>
                <a:ea typeface="Calibri" panose="020F0502020204030204" pitchFamily="34" charset="0"/>
                <a:cs typeface="Calibri" panose="020F0502020204030204" pitchFamily="34" charset="0"/>
              </a:rPr>
              <a:t>—</a:t>
            </a:r>
            <a:r>
              <a:rPr lang="en-US" dirty="0"/>
              <a:t>Slide 5</a:t>
            </a:r>
            <a:endParaRPr dirty="0"/>
          </a:p>
        </p:txBody>
      </p:sp>
      <mc:AlternateContent xmlns:mc="http://schemas.openxmlformats.org/markup-compatibility/2006">
        <mc:Choice xmlns:a14="http://schemas.microsoft.com/office/drawing/2010/main" Requires="a14">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3869175516"/>
                  </p:ext>
                </p:extLst>
              </p:nvPr>
            </p:nvGraphicFramePr>
            <p:xfrm>
              <a:off x="457200" y="1105523"/>
              <a:ext cx="8229600" cy="2968371"/>
            </p:xfrm>
            <a:graphic>
              <a:graphicData uri="http://schemas.openxmlformats.org/drawingml/2006/table">
                <a:tbl>
                  <a:tblPr firstRow="1" bandRow="1">
                    <a:tableStyleId>{2D5ABB26-0587-4C30-8999-92F81FD0307C}</a:tableStyleId>
                  </a:tblPr>
                  <a:tblGrid>
                    <a:gridCol w="1447800">
                      <a:extLst>
                        <a:ext uri="{9D8B030D-6E8A-4147-A177-3AD203B41FA5}">
                          <a16:colId xmlns:a16="http://schemas.microsoft.com/office/drawing/2014/main" val="20000"/>
                        </a:ext>
                      </a:extLst>
                    </a:gridCol>
                    <a:gridCol w="1752600">
                      <a:extLst>
                        <a:ext uri="{9D8B030D-6E8A-4147-A177-3AD203B41FA5}">
                          <a16:colId xmlns:a16="http://schemas.microsoft.com/office/drawing/2014/main" val="20001"/>
                        </a:ext>
                      </a:extLst>
                    </a:gridCol>
                    <a:gridCol w="5029200">
                      <a:extLst>
                        <a:ext uri="{9D8B030D-6E8A-4147-A177-3AD203B41FA5}">
                          <a16:colId xmlns:a16="http://schemas.microsoft.com/office/drawing/2014/main" val="20002"/>
                        </a:ext>
                      </a:extLst>
                    </a:gridCol>
                  </a:tblGrid>
                  <a:tr h="370840">
                    <a:tc>
                      <a:txBody>
                        <a:bodyPr/>
                        <a:lstStyle/>
                        <a:p>
                          <a:pPr algn="r">
                            <a:defRPr sz="1800"/>
                          </a:pPr>
                          <a:r>
                            <a:rPr sz="2800" dirty="0"/>
                            <a:t>​</a:t>
                          </a:r>
                          <a14:m>
                            <m:oMath xmlns:m="http://schemas.openxmlformats.org/officeDocument/2006/math">
                              <m:sSup>
                                <m:sSupPr>
                                  <m:ctrlPr>
                                    <a:rPr sz="2800" i="1">
                                      <a:latin typeface="Cambria Math" panose="02040503050406030204" pitchFamily="18" charset="0"/>
                                    </a:rPr>
                                  </m:ctrlPr>
                                </m:sSupPr>
                                <m:e>
                                  <m:r>
                                    <a:rPr sz="2800">
                                      <a:latin typeface="Cambria Math"/>
                                    </a:rPr>
                                    <m:t>𝑥</m:t>
                                  </m:r>
                                </m:e>
                                <m:sup>
                                  <m:r>
                                    <a:rPr sz="2800">
                                      <a:latin typeface="Cambria Math"/>
                                    </a:rPr>
                                    <m:t>2</m:t>
                                  </m:r>
                                </m:sup>
                              </m:sSup>
                              <m:r>
                                <a:rPr sz="2800">
                                  <a:latin typeface="Cambria Math"/>
                                </a:rPr>
                                <m:t>+</m:t>
                              </m:r>
                              <m:sSup>
                                <m:sSupPr>
                                  <m:ctrlPr>
                                    <a:rPr sz="2800" i="1">
                                      <a:latin typeface="Cambria Math" panose="02040503050406030204" pitchFamily="18" charset="0"/>
                                    </a:rPr>
                                  </m:ctrlPr>
                                </m:sSupPr>
                                <m:e>
                                  <m:r>
                                    <a:rPr sz="2800">
                                      <a:latin typeface="Cambria Math"/>
                                    </a:rPr>
                                    <m:t>𝑦</m:t>
                                  </m:r>
                                </m:e>
                                <m:sup>
                                  <m:r>
                                    <a:rPr sz="2800">
                                      <a:latin typeface="Cambria Math"/>
                                    </a:rPr>
                                    <m:t>2</m:t>
                                  </m:r>
                                </m:sup>
                              </m:sSup>
                            </m:oMath>
                          </a14:m>
                          <a:endParaRPr sz="2800" dirty="0"/>
                        </a:p>
                      </a:txBody>
                      <a:tcPr/>
                    </a:tc>
                    <a:tc>
                      <a:txBody>
                        <a:bodyPr/>
                        <a:lstStyle/>
                        <a:p>
                          <a:pPr algn="l">
                            <a:defRPr sz="1800"/>
                          </a:pPr>
                          <a:r>
                            <a:rPr sz="2800" dirty="0"/>
                            <a:t>​</a:t>
                          </a:r>
                          <a14:m>
                            <m:oMath xmlns:m="http://schemas.openxmlformats.org/officeDocument/2006/math">
                              <m:r>
                                <a:rPr sz="2800">
                                  <a:latin typeface="Cambria Math"/>
                                </a:rPr>
                                <m:t>=</m:t>
                              </m:r>
                              <m:r>
                                <a:rPr sz="2800">
                                  <a:latin typeface="Cambria Math"/>
                                </a:rPr>
                                <m:t>1</m:t>
                              </m:r>
                            </m:oMath>
                          </a14:m>
                          <a:endParaRPr sz="2800" dirty="0"/>
                        </a:p>
                      </a:txBody>
                      <a:tcPr/>
                    </a:tc>
                    <a:tc>
                      <a:txBody>
                        <a:bodyPr/>
                        <a:lstStyle/>
                        <a:p>
                          <a:pPr algn="l">
                            <a:defRPr b="1"/>
                          </a:pPr>
                          <a:r>
                            <a:rPr lang="en-US" sz="2800" b="0" dirty="0"/>
                            <a:t>This defines the unit circle.</a:t>
                          </a:r>
                          <a:endParaRPr sz="2800" b="0" dirty="0"/>
                        </a:p>
                      </a:txBody>
                      <a:tcPr/>
                    </a:tc>
                    <a:extLst>
                      <a:ext uri="{0D108BD9-81ED-4DB2-BD59-A6C34878D82A}">
                        <a16:rowId xmlns:a16="http://schemas.microsoft.com/office/drawing/2014/main" val="10000"/>
                      </a:ext>
                    </a:extLst>
                  </a:tr>
                  <a:tr h="370840">
                    <a:tc>
                      <a:txBody>
                        <a:bodyPr/>
                        <a:lstStyle/>
                        <a:p>
                          <a:pPr algn="r">
                            <a:defRPr sz="1800"/>
                          </a:pPr>
                          <a:r>
                            <a:rPr sz="2800" dirty="0"/>
                            <a:t>​</a:t>
                          </a:r>
                          <a14:m>
                            <m:oMath xmlns:m="http://schemas.openxmlformats.org/officeDocument/2006/math">
                              <m:sSup>
                                <m:sSupPr>
                                  <m:ctrlPr>
                                    <a:rPr sz="2800" i="1">
                                      <a:latin typeface="Cambria Math" panose="02040503050406030204" pitchFamily="18" charset="0"/>
                                    </a:rPr>
                                  </m:ctrlPr>
                                </m:sSupPr>
                                <m:e>
                                  <m:r>
                                    <a:rPr sz="2800">
                                      <a:latin typeface="Cambria Math"/>
                                    </a:rPr>
                                    <m:t>𝑥</m:t>
                                  </m:r>
                                </m:e>
                                <m:sup>
                                  <m:r>
                                    <a:rPr sz="2800">
                                      <a:latin typeface="Cambria Math"/>
                                    </a:rPr>
                                    <m:t>2</m:t>
                                  </m:r>
                                </m:sup>
                              </m:sSup>
                              <m:r>
                                <a:rPr sz="2800">
                                  <a:latin typeface="Cambria Math"/>
                                </a:rPr>
                                <m:t>+</m:t>
                              </m:r>
                              <m:sSup>
                                <m:sSupPr>
                                  <m:ctrlPr>
                                    <a:rPr sz="2800" i="1">
                                      <a:latin typeface="Cambria Math" panose="02040503050406030204" pitchFamily="18" charset="0"/>
                                    </a:rPr>
                                  </m:ctrlPr>
                                </m:sSupPr>
                                <m:e>
                                  <m:r>
                                    <a:rPr sz="2800">
                                      <a:latin typeface="Cambria Math"/>
                                    </a:rPr>
                                    <m:t>𝑥</m:t>
                                  </m:r>
                                </m:e>
                                <m:sup>
                                  <m:r>
                                    <a:rPr sz="2800">
                                      <a:latin typeface="Cambria Math"/>
                                    </a:rPr>
                                    <m:t>2</m:t>
                                  </m:r>
                                </m:sup>
                              </m:sSup>
                            </m:oMath>
                          </a14:m>
                          <a:endParaRPr sz="2800" dirty="0"/>
                        </a:p>
                      </a:txBody>
                      <a:tcPr/>
                    </a:tc>
                    <a:tc>
                      <a:txBody>
                        <a:bodyPr/>
                        <a:lstStyle/>
                        <a:p>
                          <a:pPr algn="l">
                            <a:defRPr sz="1800"/>
                          </a:pPr>
                          <a:r>
                            <a:rPr sz="2800"/>
                            <a:t>​</a:t>
                          </a:r>
                          <a14:m>
                            <m:oMath xmlns:m="http://schemas.openxmlformats.org/officeDocument/2006/math">
                              <m:r>
                                <a:rPr sz="2800">
                                  <a:latin typeface="Cambria Math"/>
                                </a:rPr>
                                <m:t>=</m:t>
                              </m:r>
                              <m:r>
                                <a:rPr sz="2800">
                                  <a:latin typeface="Cambria Math"/>
                                </a:rPr>
                                <m:t>1</m:t>
                              </m:r>
                            </m:oMath>
                          </a14:m>
                          <a:endParaRPr sz="2800"/>
                        </a:p>
                      </a:txBody>
                      <a:tcPr/>
                    </a:tc>
                    <a:tc>
                      <a:txBody>
                        <a:bodyPr/>
                        <a:lstStyle/>
                        <a:p>
                          <a:pPr algn="l">
                            <a:defRPr sz="1100" b="1"/>
                          </a:pPr>
                          <a:r>
                            <a:rPr sz="2800" b="0" dirty="0"/>
                            <a:t>Substitute </a:t>
                          </a:r>
                          <a:r>
                            <a:rPr lang="en-US" sz="2800" b="0" i="1" dirty="0"/>
                            <a:t>x</a:t>
                          </a:r>
                          <a:r>
                            <a:rPr lang="en-US" sz="2800" b="0" baseline="0" dirty="0"/>
                            <a:t> </a:t>
                          </a:r>
                          <a:r>
                            <a:rPr sz="2800" b="0" dirty="0"/>
                            <a:t>for</a:t>
                          </a:r>
                          <a:r>
                            <a:rPr lang="en-US" sz="2800" b="0" baseline="0" dirty="0"/>
                            <a:t> </a:t>
                          </a:r>
                          <a:r>
                            <a:rPr lang="en-US" sz="2800" b="0" i="1" baseline="0" dirty="0"/>
                            <a:t>y</a:t>
                          </a:r>
                          <a:r>
                            <a:rPr sz="2800" b="0" dirty="0"/>
                            <a:t>.</a:t>
                          </a:r>
                        </a:p>
                      </a:txBody>
                      <a:tcPr/>
                    </a:tc>
                    <a:extLst>
                      <a:ext uri="{0D108BD9-81ED-4DB2-BD59-A6C34878D82A}">
                        <a16:rowId xmlns:a16="http://schemas.microsoft.com/office/drawing/2014/main" val="10001"/>
                      </a:ext>
                    </a:extLst>
                  </a:tr>
                  <a:tr h="370840">
                    <a:tc>
                      <a:txBody>
                        <a:bodyPr/>
                        <a:lstStyle/>
                        <a:p>
                          <a:pPr algn="r">
                            <a:defRPr sz="1800"/>
                          </a:pPr>
                          <a:r>
                            <a:rPr sz="2800" dirty="0"/>
                            <a:t>​</a:t>
                          </a:r>
                          <a14:m>
                            <m:oMath xmlns:m="http://schemas.openxmlformats.org/officeDocument/2006/math">
                              <m:r>
                                <a:rPr sz="2800">
                                  <a:latin typeface="Cambria Math"/>
                                </a:rPr>
                                <m:t>2</m:t>
                              </m:r>
                              <m:sSup>
                                <m:sSupPr>
                                  <m:ctrlPr>
                                    <a:rPr sz="2800" i="1">
                                      <a:latin typeface="Cambria Math" panose="02040503050406030204" pitchFamily="18" charset="0"/>
                                    </a:rPr>
                                  </m:ctrlPr>
                                </m:sSupPr>
                                <m:e>
                                  <m:r>
                                    <a:rPr sz="2800">
                                      <a:latin typeface="Cambria Math"/>
                                    </a:rPr>
                                    <m:t>𝑥</m:t>
                                  </m:r>
                                </m:e>
                                <m:sup>
                                  <m:r>
                                    <a:rPr sz="2800">
                                      <a:latin typeface="Cambria Math"/>
                                    </a:rPr>
                                    <m:t>2</m:t>
                                  </m:r>
                                </m:sup>
                              </m:sSup>
                            </m:oMath>
                          </a14:m>
                          <a:endParaRPr sz="2800" dirty="0"/>
                        </a:p>
                      </a:txBody>
                      <a:tcPr/>
                    </a:tc>
                    <a:tc>
                      <a:txBody>
                        <a:bodyPr/>
                        <a:lstStyle/>
                        <a:p>
                          <a:pPr algn="l">
                            <a:defRPr sz="1800"/>
                          </a:pPr>
                          <a:r>
                            <a:rPr sz="2800"/>
                            <a:t>​</a:t>
                          </a:r>
                          <a14:m>
                            <m:oMath xmlns:m="http://schemas.openxmlformats.org/officeDocument/2006/math">
                              <m:r>
                                <a:rPr sz="2800">
                                  <a:latin typeface="Cambria Math"/>
                                </a:rPr>
                                <m:t>=</m:t>
                              </m:r>
                              <m:r>
                                <a:rPr sz="2800">
                                  <a:latin typeface="Cambria Math"/>
                                </a:rPr>
                                <m:t>1</m:t>
                              </m:r>
                            </m:oMath>
                          </a14:m>
                          <a:endParaRPr sz="2800"/>
                        </a:p>
                      </a:txBody>
                      <a:tcPr/>
                    </a:tc>
                    <a:tc>
                      <a:txBody>
                        <a:bodyPr/>
                        <a:lstStyle/>
                        <a:p>
                          <a:pPr algn="l">
                            <a:defRPr b="1"/>
                          </a:pPr>
                          <a:endParaRPr sz="2800" b="0" dirty="0"/>
                        </a:p>
                      </a:txBody>
                      <a:tcPr/>
                    </a:tc>
                    <a:extLst>
                      <a:ext uri="{0D108BD9-81ED-4DB2-BD59-A6C34878D82A}">
                        <a16:rowId xmlns:a16="http://schemas.microsoft.com/office/drawing/2014/main" val="10002"/>
                      </a:ext>
                    </a:extLst>
                  </a:tr>
                  <a:tr h="370840">
                    <a:tc>
                      <a:txBody>
                        <a:bodyPr/>
                        <a:lstStyle/>
                        <a:p>
                          <a:pPr algn="r">
                            <a:defRPr sz="1800"/>
                          </a:pPr>
                          <a:r>
                            <a:rPr sz="2800" dirty="0"/>
                            <a:t>​</a:t>
                          </a:r>
                          <a14:m>
                            <m:oMath xmlns:m="http://schemas.openxmlformats.org/officeDocument/2006/math">
                              <m:sSup>
                                <m:sSupPr>
                                  <m:ctrlPr>
                                    <a:rPr sz="2800" i="1">
                                      <a:latin typeface="Cambria Math" panose="02040503050406030204" pitchFamily="18" charset="0"/>
                                    </a:rPr>
                                  </m:ctrlPr>
                                </m:sSupPr>
                                <m:e>
                                  <m:r>
                                    <a:rPr sz="2800">
                                      <a:latin typeface="Cambria Math"/>
                                    </a:rPr>
                                    <m:t>𝑥</m:t>
                                  </m:r>
                                </m:e>
                                <m:sup>
                                  <m:r>
                                    <a:rPr sz="2800">
                                      <a:latin typeface="Cambria Math"/>
                                    </a:rPr>
                                    <m:t>2</m:t>
                                  </m:r>
                                </m:sup>
                              </m:sSup>
                            </m:oMath>
                          </a14:m>
                          <a:endParaRPr sz="2800" dirty="0"/>
                        </a:p>
                      </a:txBody>
                      <a:tcPr/>
                    </a:tc>
                    <a:tc>
                      <a:txBody>
                        <a:bodyPr/>
                        <a:lstStyle/>
                        <a:p>
                          <a:pPr algn="l">
                            <a:defRPr sz="1800"/>
                          </a:pPr>
                          <a:r>
                            <a:rPr sz="2800"/>
                            <a:t>​</a:t>
                          </a:r>
                          <a14:m>
                            <m:oMath xmlns:m="http://schemas.openxmlformats.org/officeDocument/2006/math">
                              <m:r>
                                <a:rPr sz="2800">
                                  <a:latin typeface="Cambria Math"/>
                                </a:rPr>
                                <m:t>=</m:t>
                              </m:r>
                              <m:f>
                                <m:fPr>
                                  <m:ctrlPr>
                                    <a:rPr sz="2800" i="1">
                                      <a:latin typeface="Cambria Math" panose="02040503050406030204" pitchFamily="18" charset="0"/>
                                    </a:rPr>
                                  </m:ctrlPr>
                                </m:fPr>
                                <m:num>
                                  <m:r>
                                    <a:rPr sz="2800">
                                      <a:latin typeface="Cambria Math"/>
                                    </a:rPr>
                                    <m:t>1</m:t>
                                  </m:r>
                                </m:num>
                                <m:den>
                                  <m:r>
                                    <a:rPr sz="2800">
                                      <a:latin typeface="Cambria Math"/>
                                    </a:rPr>
                                    <m:t>2</m:t>
                                  </m:r>
                                </m:den>
                              </m:f>
                            </m:oMath>
                          </a14:m>
                          <a:endParaRPr sz="2800"/>
                        </a:p>
                      </a:txBody>
                      <a:tcPr/>
                    </a:tc>
                    <a:tc>
                      <a:txBody>
                        <a:bodyPr/>
                        <a:lstStyle/>
                        <a:p>
                          <a:pPr algn="l"/>
                          <a:endParaRPr sz="2800" b="0" dirty="0"/>
                        </a:p>
                      </a:txBody>
                      <a:tcPr/>
                    </a:tc>
                    <a:extLst>
                      <a:ext uri="{0D108BD9-81ED-4DB2-BD59-A6C34878D82A}">
                        <a16:rowId xmlns:a16="http://schemas.microsoft.com/office/drawing/2014/main" val="10003"/>
                      </a:ext>
                    </a:extLst>
                  </a:tr>
                  <a:tr h="370840">
                    <a:tc>
                      <a:txBody>
                        <a:bodyPr/>
                        <a:lstStyle/>
                        <a:p>
                          <a:pPr algn="r">
                            <a:defRPr sz="1800"/>
                          </a:pPr>
                          <a14:m>
                            <m:oMathPara xmlns:m="http://schemas.openxmlformats.org/officeDocument/2006/math">
                              <m:oMathParaPr>
                                <m:jc m:val="right"/>
                              </m:oMathParaPr>
                              <m:oMath xmlns:m="http://schemas.openxmlformats.org/officeDocument/2006/math">
                                <m:r>
                                  <a:rPr sz="2800">
                                    <a:latin typeface="Cambria Math"/>
                                  </a:rPr>
                                  <m:t>𝑦</m:t>
                                </m:r>
                              </m:oMath>
                            </m:oMathPara>
                          </a14:m>
                          <a:endParaRPr sz="2800" dirty="0"/>
                        </a:p>
                      </a:txBody>
                      <a:tcPr/>
                    </a:tc>
                    <a:tc>
                      <a:txBody>
                        <a:bodyPr/>
                        <a:lstStyle/>
                        <a:p>
                          <a:pPr algn="l">
                            <a:defRPr sz="1800"/>
                          </a:pPr>
                          <a:r>
                            <a:rPr sz="2800" dirty="0"/>
                            <a:t>​</a:t>
                          </a:r>
                          <a14:m>
                            <m:oMath xmlns:m="http://schemas.openxmlformats.org/officeDocument/2006/math">
                              <m:r>
                                <a:rPr sz="2800">
                                  <a:latin typeface="Cambria Math"/>
                                </a:rPr>
                                <m:t>=</m:t>
                              </m:r>
                              <m:r>
                                <a:rPr sz="2800">
                                  <a:latin typeface="Cambria Math"/>
                                </a:rPr>
                                <m:t>𝑥</m:t>
                              </m:r>
                              <m:r>
                                <a:rPr sz="2800">
                                  <a:latin typeface="Cambria Math"/>
                                </a:rPr>
                                <m:t>=</m:t>
                              </m:r>
                              <m:f>
                                <m:fPr>
                                  <m:ctrlPr>
                                    <a:rPr sz="2800" i="1">
                                      <a:latin typeface="Cambria Math" panose="02040503050406030204" pitchFamily="18" charset="0"/>
                                    </a:rPr>
                                  </m:ctrlPr>
                                </m:fPr>
                                <m:num>
                                  <m:r>
                                    <a:rPr sz="2800">
                                      <a:latin typeface="Cambria Math"/>
                                    </a:rPr>
                                    <m:t>1</m:t>
                                  </m:r>
                                </m:num>
                                <m:den>
                                  <m:rad>
                                    <m:radPr>
                                      <m:degHide m:val="on"/>
                                      <m:ctrlPr>
                                        <a:rPr sz="2800" i="1">
                                          <a:latin typeface="Cambria Math" panose="02040503050406030204" pitchFamily="18" charset="0"/>
                                        </a:rPr>
                                      </m:ctrlPr>
                                    </m:radPr>
                                    <m:deg/>
                                    <m:e>
                                      <m:r>
                                        <a:rPr sz="2800">
                                          <a:latin typeface="Cambria Math"/>
                                        </a:rPr>
                                        <m:t>2</m:t>
                                      </m:r>
                                    </m:e>
                                  </m:rad>
                                </m:den>
                              </m:f>
                            </m:oMath>
                          </a14:m>
                          <a:endParaRPr sz="2800" dirty="0"/>
                        </a:p>
                      </a:txBody>
                      <a:tcPr/>
                    </a:tc>
                    <a:tc>
                      <a:txBody>
                        <a:bodyPr/>
                        <a:lstStyle/>
                        <a:p>
                          <a:pPr algn="l">
                            <a:defRPr b="1"/>
                          </a:pPr>
                          <a:r>
                            <a:rPr lang="en-US" sz="2800" b="0" dirty="0"/>
                            <a:t>This is in the first quadrant.</a:t>
                          </a:r>
                          <a:r>
                            <a:rPr sz="2800" b="0" dirty="0"/>
                            <a:t> </a:t>
                          </a:r>
                        </a:p>
                      </a:txBody>
                      <a:tcPr/>
                    </a:tc>
                    <a:extLst>
                      <a:ext uri="{0D108BD9-81ED-4DB2-BD59-A6C34878D82A}">
                        <a16:rowId xmlns:a16="http://schemas.microsoft.com/office/drawing/2014/main" val="10004"/>
                      </a:ext>
                    </a:extLst>
                  </a:tr>
                </a:tbl>
              </a:graphicData>
            </a:graphic>
          </p:graphicFrame>
        </mc:Choice>
        <mc:Fallback>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3869175516"/>
                  </p:ext>
                </p:extLst>
              </p:nvPr>
            </p:nvGraphicFramePr>
            <p:xfrm>
              <a:off x="457200" y="1105523"/>
              <a:ext cx="8229600" cy="2968371"/>
            </p:xfrm>
            <a:graphic>
              <a:graphicData uri="http://schemas.openxmlformats.org/drawingml/2006/table">
                <a:tbl>
                  <a:tblPr firstRow="1" bandRow="1">
                    <a:tableStyleId>{2D5ABB26-0587-4C30-8999-92F81FD0307C}</a:tableStyleId>
                  </a:tblPr>
                  <a:tblGrid>
                    <a:gridCol w="1447800">
                      <a:extLst>
                        <a:ext uri="{9D8B030D-6E8A-4147-A177-3AD203B41FA5}">
                          <a16:colId xmlns:a16="http://schemas.microsoft.com/office/drawing/2014/main" val="20000"/>
                        </a:ext>
                      </a:extLst>
                    </a:gridCol>
                    <a:gridCol w="1752600">
                      <a:extLst>
                        <a:ext uri="{9D8B030D-6E8A-4147-A177-3AD203B41FA5}">
                          <a16:colId xmlns:a16="http://schemas.microsoft.com/office/drawing/2014/main" val="20001"/>
                        </a:ext>
                      </a:extLst>
                    </a:gridCol>
                    <a:gridCol w="5029200">
                      <a:extLst>
                        <a:ext uri="{9D8B030D-6E8A-4147-A177-3AD203B41FA5}">
                          <a16:colId xmlns:a16="http://schemas.microsoft.com/office/drawing/2014/main" val="20002"/>
                        </a:ext>
                      </a:extLst>
                    </a:gridCol>
                  </a:tblGrid>
                  <a:tr h="518160">
                    <a:tc>
                      <a:txBody>
                        <a:bodyPr/>
                        <a:lstStyle/>
                        <a:p>
                          <a:endParaRPr lang="en-US"/>
                        </a:p>
                      </a:txBody>
                      <a:tcPr>
                        <a:blipFill>
                          <a:blip r:embed="rId2"/>
                          <a:stretch>
                            <a:fillRect t="-10588" r="-467227" b="-485882"/>
                          </a:stretch>
                        </a:blipFill>
                      </a:tcPr>
                    </a:tc>
                    <a:tc>
                      <a:txBody>
                        <a:bodyPr/>
                        <a:lstStyle/>
                        <a:p>
                          <a:endParaRPr lang="en-US"/>
                        </a:p>
                      </a:txBody>
                      <a:tcPr>
                        <a:blipFill>
                          <a:blip r:embed="rId2"/>
                          <a:stretch>
                            <a:fillRect l="-82927" t="-10588" r="-287456" b="-485882"/>
                          </a:stretch>
                        </a:blipFill>
                      </a:tcPr>
                    </a:tc>
                    <a:tc>
                      <a:txBody>
                        <a:bodyPr/>
                        <a:lstStyle/>
                        <a:p>
                          <a:pPr algn="l">
                            <a:defRPr b="1"/>
                          </a:pPr>
                          <a:r>
                            <a:rPr lang="en-US" sz="2800" b="0" dirty="0"/>
                            <a:t>This defines the unit circle.</a:t>
                          </a:r>
                          <a:endParaRPr sz="2800" b="0" dirty="0"/>
                        </a:p>
                      </a:txBody>
                      <a:tcPr/>
                    </a:tc>
                    <a:extLst>
                      <a:ext uri="{0D108BD9-81ED-4DB2-BD59-A6C34878D82A}">
                        <a16:rowId xmlns:a16="http://schemas.microsoft.com/office/drawing/2014/main" val="10000"/>
                      </a:ext>
                    </a:extLst>
                  </a:tr>
                  <a:tr h="518160">
                    <a:tc>
                      <a:txBody>
                        <a:bodyPr/>
                        <a:lstStyle/>
                        <a:p>
                          <a:endParaRPr lang="en-US"/>
                        </a:p>
                      </a:txBody>
                      <a:tcPr>
                        <a:blipFill>
                          <a:blip r:embed="rId2"/>
                          <a:stretch>
                            <a:fillRect t="-110588" r="-467227" b="-385882"/>
                          </a:stretch>
                        </a:blipFill>
                      </a:tcPr>
                    </a:tc>
                    <a:tc>
                      <a:txBody>
                        <a:bodyPr/>
                        <a:lstStyle/>
                        <a:p>
                          <a:endParaRPr lang="en-US"/>
                        </a:p>
                      </a:txBody>
                      <a:tcPr>
                        <a:blipFill>
                          <a:blip r:embed="rId2"/>
                          <a:stretch>
                            <a:fillRect l="-82927" t="-110588" r="-287456" b="-385882"/>
                          </a:stretch>
                        </a:blipFill>
                      </a:tcPr>
                    </a:tc>
                    <a:tc>
                      <a:txBody>
                        <a:bodyPr/>
                        <a:lstStyle/>
                        <a:p>
                          <a:pPr algn="l">
                            <a:defRPr sz="1100" b="1"/>
                          </a:pPr>
                          <a:r>
                            <a:rPr sz="2800" b="0" dirty="0"/>
                            <a:t>Substitute </a:t>
                          </a:r>
                          <a:r>
                            <a:rPr lang="en-US" sz="2800" b="0" i="1" dirty="0"/>
                            <a:t>x</a:t>
                          </a:r>
                          <a:r>
                            <a:rPr lang="en-US" sz="2800" b="0" baseline="0" dirty="0"/>
                            <a:t> </a:t>
                          </a:r>
                          <a:r>
                            <a:rPr sz="2800" b="0" dirty="0"/>
                            <a:t>for</a:t>
                          </a:r>
                          <a:r>
                            <a:rPr lang="en-US" sz="2800" b="0" baseline="0" dirty="0"/>
                            <a:t> </a:t>
                          </a:r>
                          <a:r>
                            <a:rPr lang="en-US" sz="2800" b="0" i="1" baseline="0" dirty="0"/>
                            <a:t>y</a:t>
                          </a:r>
                          <a:r>
                            <a:rPr sz="2800" b="0" dirty="0"/>
                            <a:t>.</a:t>
                          </a:r>
                        </a:p>
                      </a:txBody>
                      <a:tcPr/>
                    </a:tc>
                    <a:extLst>
                      <a:ext uri="{0D108BD9-81ED-4DB2-BD59-A6C34878D82A}">
                        <a16:rowId xmlns:a16="http://schemas.microsoft.com/office/drawing/2014/main" val="10001"/>
                      </a:ext>
                    </a:extLst>
                  </a:tr>
                  <a:tr h="518160">
                    <a:tc>
                      <a:txBody>
                        <a:bodyPr/>
                        <a:lstStyle/>
                        <a:p>
                          <a:endParaRPr lang="en-US"/>
                        </a:p>
                      </a:txBody>
                      <a:tcPr>
                        <a:blipFill>
                          <a:blip r:embed="rId2"/>
                          <a:stretch>
                            <a:fillRect t="-208140" r="-467227" b="-281395"/>
                          </a:stretch>
                        </a:blipFill>
                      </a:tcPr>
                    </a:tc>
                    <a:tc>
                      <a:txBody>
                        <a:bodyPr/>
                        <a:lstStyle/>
                        <a:p>
                          <a:endParaRPr lang="en-US"/>
                        </a:p>
                      </a:txBody>
                      <a:tcPr>
                        <a:blipFill>
                          <a:blip r:embed="rId2"/>
                          <a:stretch>
                            <a:fillRect l="-82927" t="-208140" r="-287456" b="-281395"/>
                          </a:stretch>
                        </a:blipFill>
                      </a:tcPr>
                    </a:tc>
                    <a:tc>
                      <a:txBody>
                        <a:bodyPr/>
                        <a:lstStyle/>
                        <a:p>
                          <a:pPr algn="l">
                            <a:defRPr b="1"/>
                          </a:pPr>
                          <a:endParaRPr sz="2800" b="0" dirty="0"/>
                        </a:p>
                      </a:txBody>
                      <a:tcPr/>
                    </a:tc>
                    <a:extLst>
                      <a:ext uri="{0D108BD9-81ED-4DB2-BD59-A6C34878D82A}">
                        <a16:rowId xmlns:a16="http://schemas.microsoft.com/office/drawing/2014/main" val="10002"/>
                      </a:ext>
                    </a:extLst>
                  </a:tr>
                  <a:tr h="693928">
                    <a:tc>
                      <a:txBody>
                        <a:bodyPr/>
                        <a:lstStyle/>
                        <a:p>
                          <a:endParaRPr lang="en-US"/>
                        </a:p>
                      </a:txBody>
                      <a:tcPr>
                        <a:blipFill>
                          <a:blip r:embed="rId2"/>
                          <a:stretch>
                            <a:fillRect t="-232456" r="-467227" b="-112281"/>
                          </a:stretch>
                        </a:blipFill>
                      </a:tcPr>
                    </a:tc>
                    <a:tc>
                      <a:txBody>
                        <a:bodyPr/>
                        <a:lstStyle/>
                        <a:p>
                          <a:endParaRPr lang="en-US"/>
                        </a:p>
                      </a:txBody>
                      <a:tcPr>
                        <a:blipFill>
                          <a:blip r:embed="rId2"/>
                          <a:stretch>
                            <a:fillRect l="-82927" t="-232456" r="-287456" b="-112281"/>
                          </a:stretch>
                        </a:blipFill>
                      </a:tcPr>
                    </a:tc>
                    <a:tc>
                      <a:txBody>
                        <a:bodyPr/>
                        <a:lstStyle/>
                        <a:p>
                          <a:pPr algn="l"/>
                          <a:endParaRPr sz="2800" b="0" dirty="0"/>
                        </a:p>
                      </a:txBody>
                      <a:tcPr/>
                    </a:tc>
                    <a:extLst>
                      <a:ext uri="{0D108BD9-81ED-4DB2-BD59-A6C34878D82A}">
                        <a16:rowId xmlns:a16="http://schemas.microsoft.com/office/drawing/2014/main" val="10003"/>
                      </a:ext>
                    </a:extLst>
                  </a:tr>
                  <a:tr h="719963">
                    <a:tc>
                      <a:txBody>
                        <a:bodyPr/>
                        <a:lstStyle/>
                        <a:p>
                          <a:endParaRPr lang="en-US"/>
                        </a:p>
                      </a:txBody>
                      <a:tcPr>
                        <a:blipFill>
                          <a:blip r:embed="rId2"/>
                          <a:stretch>
                            <a:fillRect t="-321186" r="-467227" b="-8475"/>
                          </a:stretch>
                        </a:blipFill>
                      </a:tcPr>
                    </a:tc>
                    <a:tc>
                      <a:txBody>
                        <a:bodyPr/>
                        <a:lstStyle/>
                        <a:p>
                          <a:endParaRPr lang="en-US"/>
                        </a:p>
                      </a:txBody>
                      <a:tcPr>
                        <a:blipFill>
                          <a:blip r:embed="rId2"/>
                          <a:stretch>
                            <a:fillRect l="-82927" t="-321186" r="-287456" b="-8475"/>
                          </a:stretch>
                        </a:blipFill>
                      </a:tcPr>
                    </a:tc>
                    <a:tc>
                      <a:txBody>
                        <a:bodyPr/>
                        <a:lstStyle/>
                        <a:p>
                          <a:pPr algn="l">
                            <a:defRPr b="1"/>
                          </a:pPr>
                          <a:r>
                            <a:rPr lang="en-US" sz="2800" b="0" dirty="0"/>
                            <a:t>This is in the first quadrant.</a:t>
                          </a:r>
                          <a:r>
                            <a:rPr sz="2800" b="0" dirty="0"/>
                            <a:t> </a:t>
                          </a:r>
                        </a:p>
                      </a:txBody>
                      <a:tcPr/>
                    </a:tc>
                    <a:extLst>
                      <a:ext uri="{0D108BD9-81ED-4DB2-BD59-A6C34878D82A}">
                        <a16:rowId xmlns:a16="http://schemas.microsoft.com/office/drawing/2014/main" val="10004"/>
                      </a:ext>
                    </a:extLst>
                  </a:tr>
                </a:tbl>
              </a:graphicData>
            </a:graphic>
          </p:graphicFrame>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9EE95F60-F95F-D511-7DAD-82B15238DF5F}"/>
                  </a:ext>
                </a:extLst>
              </p:cNvPr>
              <p:cNvSpPr txBox="1"/>
              <p:nvPr/>
            </p:nvSpPr>
            <p:spPr>
              <a:xfrm>
                <a:off x="457200" y="4343400"/>
                <a:ext cx="8229600" cy="726994"/>
              </a:xfrm>
              <a:prstGeom prst="rect">
                <a:avLst/>
              </a:prstGeom>
              <a:noFill/>
            </p:spPr>
            <p:txBody>
              <a:bodyPr wrap="square">
                <a:spAutoFit/>
              </a:bodyPr>
              <a:lstStyle/>
              <a:p>
                <a:r>
                  <a:rPr kumimoji="0" lang="en-US" sz="2800" b="0" i="0" u="none" strike="noStrike" kern="1200" cap="none" spc="0" normalizeH="0" baseline="0" noProof="0" dirty="0">
                    <a:ln>
                      <a:noFill/>
                    </a:ln>
                    <a:solidFill>
                      <a:srgbClr val="366092"/>
                    </a:solidFill>
                    <a:effectLst/>
                    <a:uLnTx/>
                    <a:uFillTx/>
                    <a:latin typeface="Calibri"/>
                    <a:ea typeface="+mn-ea"/>
                    <a:cs typeface="+mn-cs"/>
                  </a:rPr>
                  <a:t>Therefore, </a:t>
                </a:r>
                <a14:m>
                  <m:oMath xmlns:m="http://schemas.openxmlformats.org/officeDocument/2006/math">
                    <m:func>
                      <m:funcPr>
                        <m:ctrlPr>
                          <a:rPr kumimoji="0" lang="ar-AE" sz="2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funcPr>
                      <m:fName>
                        <m:r>
                          <m:rPr>
                            <m:sty m:val="p"/>
                          </m:rPr>
                          <a:rPr kumimoji="0" lang="en-US"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sin</m:t>
                        </m:r>
                      </m:fName>
                      <m:e>
                        <m:f>
                          <m:fPr>
                            <m:ctrlPr>
                              <a:rPr kumimoji="0" lang="ar-AE" sz="2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fPr>
                          <m:num>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𝜋</m:t>
                            </m:r>
                          </m:num>
                          <m:den>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4</m:t>
                            </m:r>
                          </m:den>
                        </m:f>
                      </m:e>
                    </m:func>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func>
                      <m:funcPr>
                        <m:ctrlPr>
                          <a:rPr kumimoji="0" lang="ar-AE" sz="2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funcPr>
                      <m:fName>
                        <m:r>
                          <m:rPr>
                            <m:sty m:val="p"/>
                          </m:rPr>
                          <a:rPr kumimoji="0" lang="en-US"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cos</m:t>
                        </m:r>
                      </m:fName>
                      <m:e>
                        <m:f>
                          <m:fPr>
                            <m:ctrlPr>
                              <a:rPr kumimoji="0" lang="ar-AE" sz="2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fPr>
                          <m:num>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𝜋</m:t>
                            </m:r>
                          </m:num>
                          <m:den>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4</m:t>
                            </m:r>
                          </m:den>
                        </m:f>
                      </m:e>
                    </m:func>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f>
                      <m:fPr>
                        <m:ctrlPr>
                          <a:rPr kumimoji="0" lang="ar-AE" sz="2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fPr>
                      <m:num>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1</m:t>
                        </m:r>
                      </m:num>
                      <m:den>
                        <m:rad>
                          <m:radPr>
                            <m:degHide m:val="on"/>
                            <m:ctrlPr>
                              <a:rPr kumimoji="0" lang="ar-AE" sz="2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radPr>
                          <m:deg/>
                          <m:e>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2</m:t>
                            </m:r>
                          </m:e>
                        </m:rad>
                      </m:den>
                    </m:f>
                  </m:oMath>
                </a14:m>
                <a:r>
                  <a:rPr kumimoji="0" lang="ar-AE" sz="2800" b="0" i="0" u="none" strike="noStrike" kern="1200" cap="none" spc="0" normalizeH="0" baseline="0" noProof="0" dirty="0">
                    <a:ln>
                      <a:noFill/>
                    </a:ln>
                    <a:solidFill>
                      <a:srgbClr val="366092"/>
                    </a:solidFill>
                    <a:effectLst/>
                    <a:uLnTx/>
                    <a:uFillTx/>
                    <a:latin typeface="Calibri"/>
                    <a:ea typeface="+mn-ea"/>
                    <a:cs typeface="+mn-cs"/>
                  </a:rPr>
                  <a:t> </a:t>
                </a:r>
                <a:r>
                  <a:rPr kumimoji="0" lang="en-US" sz="2800" b="0" i="0" u="none" strike="noStrike" kern="1200" cap="none" spc="0" normalizeH="0" baseline="0" noProof="0" dirty="0">
                    <a:ln>
                      <a:noFill/>
                    </a:ln>
                    <a:solidFill>
                      <a:srgbClr val="366092"/>
                    </a:solidFill>
                    <a:effectLst/>
                    <a:uLnTx/>
                    <a:uFillTx/>
                    <a:latin typeface="Calibri"/>
                    <a:ea typeface="+mn-ea"/>
                    <a:cs typeface="+mn-cs"/>
                  </a:rPr>
                  <a:t>and </a:t>
                </a:r>
                <a14:m>
                  <m:oMath xmlns:m="http://schemas.openxmlformats.org/officeDocument/2006/math">
                    <m:func>
                      <m:funcPr>
                        <m:ctrlPr>
                          <a:rPr kumimoji="0" lang="ar-AE" sz="2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funcPr>
                      <m:fName>
                        <m:r>
                          <m:rPr>
                            <m:sty m:val="p"/>
                          </m:rPr>
                          <a:rPr kumimoji="0" lang="en-US"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tan</m:t>
                        </m:r>
                      </m:fName>
                      <m:e>
                        <m:f>
                          <m:fPr>
                            <m:ctrlPr>
                              <a:rPr kumimoji="0" lang="ar-AE" sz="2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fPr>
                          <m:num>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𝜋</m:t>
                            </m:r>
                          </m:num>
                          <m:den>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4</m:t>
                            </m:r>
                          </m:den>
                        </m:f>
                      </m:e>
                    </m:func>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f>
                      <m:fPr>
                        <m:ctrlPr>
                          <a:rPr kumimoji="0" lang="ar-AE" sz="2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fPr>
                      <m:num>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𝑦</m:t>
                        </m:r>
                      </m:num>
                      <m:den>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𝑥</m:t>
                        </m:r>
                      </m:den>
                    </m:f>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1</m:t>
                    </m:r>
                  </m:oMath>
                </a14:m>
                <a:r>
                  <a:rPr kumimoji="0" lang="ar-AE" sz="2800" b="0" i="0" u="none" strike="noStrike" kern="1200" cap="none" spc="0" normalizeH="0" baseline="0" noProof="0" dirty="0">
                    <a:ln>
                      <a:noFill/>
                    </a:ln>
                    <a:solidFill>
                      <a:srgbClr val="366092"/>
                    </a:solidFill>
                    <a:effectLst/>
                    <a:uLnTx/>
                    <a:uFillTx/>
                    <a:latin typeface="Calibri"/>
                    <a:ea typeface="+mn-ea"/>
                    <a:cs typeface="+mn-cs"/>
                  </a:rPr>
                  <a:t>.</a:t>
                </a:r>
                <a:endParaRPr lang="en-US" dirty="0"/>
              </a:p>
            </p:txBody>
          </p:sp>
        </mc:Choice>
        <mc:Fallback xmlns="">
          <p:sp>
            <p:nvSpPr>
              <p:cNvPr id="5" name="TextBox 4">
                <a:extLst>
                  <a:ext uri="{FF2B5EF4-FFF2-40B4-BE49-F238E27FC236}">
                    <a16:creationId xmlns:a16="http://schemas.microsoft.com/office/drawing/2014/main" id="{9EE95F60-F95F-D511-7DAD-82B15238DF5F}"/>
                  </a:ext>
                </a:extLst>
              </p:cNvPr>
              <p:cNvSpPr txBox="1">
                <a:spLocks noRot="1" noChangeAspect="1" noMove="1" noResize="1" noEditPoints="1" noAdjustHandles="1" noChangeArrowheads="1" noChangeShapeType="1" noTextEdit="1"/>
              </p:cNvSpPr>
              <p:nvPr/>
            </p:nvSpPr>
            <p:spPr>
              <a:xfrm>
                <a:off x="457200" y="4343400"/>
                <a:ext cx="8229600" cy="726994"/>
              </a:xfrm>
              <a:prstGeom prst="rect">
                <a:avLst/>
              </a:prstGeom>
              <a:blipFill>
                <a:blip r:embed="rId3"/>
                <a:stretch>
                  <a:fillRect l="-1481" b="-7563"/>
                </a:stretch>
              </a:blipFill>
            </p:spPr>
            <p:txBody>
              <a:bodyPr/>
              <a:lstStyle/>
              <a:p>
                <a:r>
                  <a:rPr lang="en-US">
                    <a:noFill/>
                  </a:rPr>
                  <a:t> </a:t>
                </a:r>
              </a:p>
            </p:txBody>
          </p:sp>
        </mc:Fallback>
      </mc:AlternateContent>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BDD5B-526C-CFCF-E678-818711A5D8F4}"/>
              </a:ext>
            </a:extLst>
          </p:cNvPr>
          <p:cNvSpPr>
            <a:spLocks noGrp="1"/>
          </p:cNvSpPr>
          <p:nvPr>
            <p:ph type="title"/>
          </p:nvPr>
        </p:nvSpPr>
        <p:spPr/>
        <p:txBody>
          <a:bodyPr/>
          <a:lstStyle/>
          <a:p>
            <a:r>
              <a:rPr lang="en-US" dirty="0"/>
              <a:t>Table 2: Commonly Used Angles</a:t>
            </a:r>
          </a:p>
        </p:txBody>
      </p:sp>
      <mc:AlternateContent xmlns:mc="http://schemas.openxmlformats.org/markup-compatibility/2006">
        <mc:Choice xmlns:a14="http://schemas.microsoft.com/office/drawing/2010/main" Requires="a14">
          <p:graphicFrame>
            <p:nvGraphicFramePr>
              <p:cNvPr id="4" name="Table Placeholder 3">
                <a:extLst>
                  <a:ext uri="{FF2B5EF4-FFF2-40B4-BE49-F238E27FC236}">
                    <a16:creationId xmlns:a16="http://schemas.microsoft.com/office/drawing/2014/main" id="{330E1626-B1C1-3F80-C404-942D22E2990F}"/>
                  </a:ext>
                </a:extLst>
              </p:cNvPr>
              <p:cNvGraphicFramePr>
                <a:graphicFrameLocks noGrp="1"/>
              </p:cNvGraphicFramePr>
              <p:nvPr>
                <p:ph type="tbl" sz="quarter" idx="10"/>
                <p:extLst>
                  <p:ext uri="{D42A27DB-BD31-4B8C-83A1-F6EECF244321}">
                    <p14:modId xmlns:p14="http://schemas.microsoft.com/office/powerpoint/2010/main" val="413926652"/>
                  </p:ext>
                </p:extLst>
              </p:nvPr>
            </p:nvGraphicFramePr>
            <p:xfrm>
              <a:off x="152400" y="1143000"/>
              <a:ext cx="8839200" cy="2631758"/>
            </p:xfrm>
            <a:graphic>
              <a:graphicData uri="http://schemas.openxmlformats.org/drawingml/2006/table">
                <a:tbl>
                  <a:tblPr firstRow="1" bandRow="1">
                    <a:tableStyleId>{5940675A-B579-460E-94D1-54222C63F5DA}</a:tableStyleId>
                  </a:tblPr>
                  <a:tblGrid>
                    <a:gridCol w="914400">
                      <a:extLst>
                        <a:ext uri="{9D8B030D-6E8A-4147-A177-3AD203B41FA5}">
                          <a16:colId xmlns:a16="http://schemas.microsoft.com/office/drawing/2014/main" val="2722513395"/>
                        </a:ext>
                      </a:extLst>
                    </a:gridCol>
                    <a:gridCol w="558800">
                      <a:extLst>
                        <a:ext uri="{9D8B030D-6E8A-4147-A177-3AD203B41FA5}">
                          <a16:colId xmlns:a16="http://schemas.microsoft.com/office/drawing/2014/main" val="1054438885"/>
                        </a:ext>
                      </a:extLst>
                    </a:gridCol>
                    <a:gridCol w="736600">
                      <a:extLst>
                        <a:ext uri="{9D8B030D-6E8A-4147-A177-3AD203B41FA5}">
                          <a16:colId xmlns:a16="http://schemas.microsoft.com/office/drawing/2014/main" val="2235453904"/>
                        </a:ext>
                      </a:extLst>
                    </a:gridCol>
                    <a:gridCol w="736600">
                      <a:extLst>
                        <a:ext uri="{9D8B030D-6E8A-4147-A177-3AD203B41FA5}">
                          <a16:colId xmlns:a16="http://schemas.microsoft.com/office/drawing/2014/main" val="1015840322"/>
                        </a:ext>
                      </a:extLst>
                    </a:gridCol>
                    <a:gridCol w="736600">
                      <a:extLst>
                        <a:ext uri="{9D8B030D-6E8A-4147-A177-3AD203B41FA5}">
                          <a16:colId xmlns:a16="http://schemas.microsoft.com/office/drawing/2014/main" val="926497884"/>
                        </a:ext>
                      </a:extLst>
                    </a:gridCol>
                    <a:gridCol w="736600">
                      <a:extLst>
                        <a:ext uri="{9D8B030D-6E8A-4147-A177-3AD203B41FA5}">
                          <a16:colId xmlns:a16="http://schemas.microsoft.com/office/drawing/2014/main" val="3658152032"/>
                        </a:ext>
                      </a:extLst>
                    </a:gridCol>
                    <a:gridCol w="736600">
                      <a:extLst>
                        <a:ext uri="{9D8B030D-6E8A-4147-A177-3AD203B41FA5}">
                          <a16:colId xmlns:a16="http://schemas.microsoft.com/office/drawing/2014/main" val="841103169"/>
                        </a:ext>
                      </a:extLst>
                    </a:gridCol>
                    <a:gridCol w="736600">
                      <a:extLst>
                        <a:ext uri="{9D8B030D-6E8A-4147-A177-3AD203B41FA5}">
                          <a16:colId xmlns:a16="http://schemas.microsoft.com/office/drawing/2014/main" val="1527600033"/>
                        </a:ext>
                      </a:extLst>
                    </a:gridCol>
                    <a:gridCol w="736600">
                      <a:extLst>
                        <a:ext uri="{9D8B030D-6E8A-4147-A177-3AD203B41FA5}">
                          <a16:colId xmlns:a16="http://schemas.microsoft.com/office/drawing/2014/main" val="1229194564"/>
                        </a:ext>
                      </a:extLst>
                    </a:gridCol>
                    <a:gridCol w="736600">
                      <a:extLst>
                        <a:ext uri="{9D8B030D-6E8A-4147-A177-3AD203B41FA5}">
                          <a16:colId xmlns:a16="http://schemas.microsoft.com/office/drawing/2014/main" val="4231769151"/>
                        </a:ext>
                      </a:extLst>
                    </a:gridCol>
                    <a:gridCol w="736600">
                      <a:extLst>
                        <a:ext uri="{9D8B030D-6E8A-4147-A177-3AD203B41FA5}">
                          <a16:colId xmlns:a16="http://schemas.microsoft.com/office/drawing/2014/main" val="3237840322"/>
                        </a:ext>
                      </a:extLst>
                    </a:gridCol>
                    <a:gridCol w="736600">
                      <a:extLst>
                        <a:ext uri="{9D8B030D-6E8A-4147-A177-3AD203B41FA5}">
                          <a16:colId xmlns:a16="http://schemas.microsoft.com/office/drawing/2014/main" val="1439039022"/>
                        </a:ext>
                      </a:extLst>
                    </a:gridCol>
                  </a:tblGrid>
                  <a:tr h="370840">
                    <a:tc>
                      <a:txBody>
                        <a:bodyPr/>
                        <a:lstStyle/>
                        <a:p>
                          <a:r>
                            <a:rPr lang="el-GR" sz="1800" i="1" dirty="0">
                              <a:latin typeface="Cambria Math" panose="02040503050406030204" pitchFamily="18" charset="0"/>
                              <a:ea typeface="Cambria Math" panose="02040503050406030204" pitchFamily="18" charset="0"/>
                            </a:rPr>
                            <a:t>θ </a:t>
                          </a:r>
                          <a:r>
                            <a:rPr lang="en-US" sz="1050" i="1" dirty="0">
                              <a:latin typeface="Cambria Math" panose="02040503050406030204" pitchFamily="18" charset="0"/>
                              <a:ea typeface="Cambria Math" panose="02040503050406030204" pitchFamily="18" charset="0"/>
                            </a:rPr>
                            <a:t> </a:t>
                          </a:r>
                          <a:r>
                            <a:rPr lang="en-US" i="0" dirty="0">
                              <a:latin typeface="Cambria Math" panose="02040503050406030204" pitchFamily="18" charset="0"/>
                              <a:ea typeface="Cambria Math" panose="02040503050406030204" pitchFamily="18" charset="0"/>
                            </a:rPr>
                            <a:t>in radians</a:t>
                          </a:r>
                          <a:endParaRPr lang="en-US" i="1" dirty="0">
                            <a:latin typeface="Cambria Math" panose="02040503050406030204" pitchFamily="18" charset="0"/>
                            <a:ea typeface="Cambria Math" panose="02040503050406030204" pitchFamily="18" charset="0"/>
                          </a:endParaRPr>
                        </a:p>
                      </a:txBody>
                      <a:tcPr/>
                    </a:tc>
                    <a:tc>
                      <a:txBody>
                        <a:bodyPr/>
                        <a:lstStyle/>
                        <a:p>
                          <a:pPr algn="ctr"/>
                          <a:r>
                            <a:rPr lang="en-US" dirty="0">
                              <a:latin typeface="Cambria Math" panose="02040503050406030204" pitchFamily="18" charset="0"/>
                              <a:ea typeface="Cambria Math" panose="02040503050406030204" pitchFamily="18" charset="0"/>
                            </a:rPr>
                            <a:t>0</a:t>
                          </a:r>
                        </a:p>
                      </a:txBody>
                      <a:tcPr anchor="ctr"/>
                    </a:tc>
                    <a:tc>
                      <a:txBody>
                        <a:bodyPr/>
                        <a:lstStyle/>
                        <a:p>
                          <a:pPr algn="ct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ea typeface="Cambria Math" panose="02040503050406030204" pitchFamily="18" charset="0"/>
                                      </a:rPr>
                                    </m:ctrlPr>
                                  </m:fPr>
                                  <m:num>
                                    <m:r>
                                      <a:rPr lang="en-US" i="1" smtClean="0">
                                        <a:latin typeface="Cambria Math" panose="02040503050406030204" pitchFamily="18" charset="0"/>
                                        <a:ea typeface="Cambria Math" panose="02040503050406030204" pitchFamily="18" charset="0"/>
                                      </a:rPr>
                                      <m:t>𝜋</m:t>
                                    </m:r>
                                  </m:num>
                                  <m:den>
                                    <m:r>
                                      <a:rPr lang="en-US" b="0" i="1" smtClean="0">
                                        <a:latin typeface="Cambria Math" panose="02040503050406030204" pitchFamily="18" charset="0"/>
                                        <a:ea typeface="Cambria Math" panose="02040503050406030204" pitchFamily="18" charset="0"/>
                                      </a:rPr>
                                      <m:t>6</m:t>
                                    </m:r>
                                  </m:den>
                                </m:f>
                              </m:oMath>
                            </m:oMathPara>
                          </a14:m>
                          <a:endParaRPr lang="en-US" dirty="0">
                            <a:latin typeface="Cambria Math" panose="02040503050406030204" pitchFamily="18" charset="0"/>
                            <a:ea typeface="Cambria Math" panose="02040503050406030204" pitchFamily="18"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ea typeface="Cambria Math" panose="02040503050406030204" pitchFamily="18" charset="0"/>
                                      </a:rPr>
                                    </m:ctrlPr>
                                  </m:fPr>
                                  <m:num>
                                    <m:r>
                                      <a:rPr lang="en-US" i="1" smtClean="0">
                                        <a:latin typeface="Cambria Math" panose="02040503050406030204" pitchFamily="18" charset="0"/>
                                        <a:ea typeface="Cambria Math" panose="02040503050406030204" pitchFamily="18" charset="0"/>
                                      </a:rPr>
                                      <m:t>𝜋</m:t>
                                    </m:r>
                                  </m:num>
                                  <m:den>
                                    <m:r>
                                      <a:rPr lang="en-US" b="0" i="1" smtClean="0">
                                        <a:latin typeface="Cambria Math" panose="02040503050406030204" pitchFamily="18" charset="0"/>
                                        <a:ea typeface="Cambria Math" panose="02040503050406030204" pitchFamily="18" charset="0"/>
                                      </a:rPr>
                                      <m:t>4</m:t>
                                    </m:r>
                                  </m:den>
                                </m:f>
                              </m:oMath>
                            </m:oMathPara>
                          </a14:m>
                          <a:endParaRPr lang="en-US" dirty="0">
                            <a:latin typeface="Cambria Math" panose="02040503050406030204" pitchFamily="18" charset="0"/>
                            <a:ea typeface="Cambria Math" panose="02040503050406030204" pitchFamily="18"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ea typeface="Cambria Math" panose="02040503050406030204" pitchFamily="18" charset="0"/>
                                      </a:rPr>
                                    </m:ctrlPr>
                                  </m:fPr>
                                  <m:num>
                                    <m:r>
                                      <a:rPr lang="en-US" i="1" smtClean="0">
                                        <a:latin typeface="Cambria Math" panose="02040503050406030204" pitchFamily="18" charset="0"/>
                                        <a:ea typeface="Cambria Math" panose="02040503050406030204" pitchFamily="18" charset="0"/>
                                      </a:rPr>
                                      <m:t>𝜋</m:t>
                                    </m:r>
                                  </m:num>
                                  <m:den>
                                    <m:r>
                                      <a:rPr lang="en-US" b="0" i="1" smtClean="0">
                                        <a:latin typeface="Cambria Math" panose="02040503050406030204" pitchFamily="18" charset="0"/>
                                        <a:ea typeface="Cambria Math" panose="02040503050406030204" pitchFamily="18" charset="0"/>
                                      </a:rPr>
                                      <m:t>3</m:t>
                                    </m:r>
                                  </m:den>
                                </m:f>
                              </m:oMath>
                            </m:oMathPara>
                          </a14:m>
                          <a:endParaRPr lang="en-US" dirty="0">
                            <a:latin typeface="Cambria Math" panose="02040503050406030204" pitchFamily="18" charset="0"/>
                            <a:ea typeface="Cambria Math" panose="02040503050406030204" pitchFamily="18"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ea typeface="Cambria Math" panose="02040503050406030204" pitchFamily="18" charset="0"/>
                                      </a:rPr>
                                    </m:ctrlPr>
                                  </m:fPr>
                                  <m:num>
                                    <m:r>
                                      <a:rPr lang="en-US" i="1" smtClean="0">
                                        <a:latin typeface="Cambria Math" panose="02040503050406030204" pitchFamily="18" charset="0"/>
                                        <a:ea typeface="Cambria Math" panose="02040503050406030204" pitchFamily="18" charset="0"/>
                                      </a:rPr>
                                      <m:t>𝜋</m:t>
                                    </m:r>
                                  </m:num>
                                  <m:den>
                                    <m:r>
                                      <a:rPr lang="en-US" b="0" i="1" smtClean="0">
                                        <a:latin typeface="Cambria Math" panose="02040503050406030204" pitchFamily="18" charset="0"/>
                                        <a:ea typeface="Cambria Math" panose="02040503050406030204" pitchFamily="18" charset="0"/>
                                      </a:rPr>
                                      <m:t>2</m:t>
                                    </m:r>
                                  </m:den>
                                </m:f>
                              </m:oMath>
                            </m:oMathPara>
                          </a14:m>
                          <a:endParaRPr lang="en-US" dirty="0">
                            <a:latin typeface="Cambria Math" panose="02040503050406030204" pitchFamily="18" charset="0"/>
                            <a:ea typeface="Cambria Math" panose="02040503050406030204" pitchFamily="18"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2</m:t>
                                    </m:r>
                                    <m:r>
                                      <a:rPr lang="en-US" i="1" smtClean="0">
                                        <a:latin typeface="Cambria Math" panose="02040503050406030204" pitchFamily="18" charset="0"/>
                                        <a:ea typeface="Cambria Math" panose="02040503050406030204" pitchFamily="18" charset="0"/>
                                      </a:rPr>
                                      <m:t>𝜋</m:t>
                                    </m:r>
                                  </m:num>
                                  <m:den>
                                    <m:r>
                                      <a:rPr lang="en-US" b="0" i="1" smtClean="0">
                                        <a:latin typeface="Cambria Math" panose="02040503050406030204" pitchFamily="18" charset="0"/>
                                        <a:ea typeface="Cambria Math" panose="02040503050406030204" pitchFamily="18" charset="0"/>
                                      </a:rPr>
                                      <m:t>3</m:t>
                                    </m:r>
                                  </m:den>
                                </m:f>
                              </m:oMath>
                            </m:oMathPara>
                          </a14:m>
                          <a:endParaRPr lang="en-US" dirty="0">
                            <a:latin typeface="Cambria Math" panose="02040503050406030204" pitchFamily="18" charset="0"/>
                            <a:ea typeface="Cambria Math" panose="02040503050406030204" pitchFamily="18"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3</m:t>
                                    </m:r>
                                    <m:r>
                                      <a:rPr lang="en-US" i="1" smtClean="0">
                                        <a:latin typeface="Cambria Math" panose="02040503050406030204" pitchFamily="18" charset="0"/>
                                        <a:ea typeface="Cambria Math" panose="02040503050406030204" pitchFamily="18" charset="0"/>
                                      </a:rPr>
                                      <m:t>𝜋</m:t>
                                    </m:r>
                                  </m:num>
                                  <m:den>
                                    <m:r>
                                      <a:rPr lang="en-US" b="0" i="1" smtClean="0">
                                        <a:latin typeface="Cambria Math" panose="02040503050406030204" pitchFamily="18" charset="0"/>
                                        <a:ea typeface="Cambria Math" panose="02040503050406030204" pitchFamily="18" charset="0"/>
                                      </a:rPr>
                                      <m:t>4</m:t>
                                    </m:r>
                                  </m:den>
                                </m:f>
                              </m:oMath>
                            </m:oMathPara>
                          </a14:m>
                          <a:endParaRPr lang="en-US" dirty="0">
                            <a:latin typeface="Cambria Math" panose="02040503050406030204" pitchFamily="18" charset="0"/>
                            <a:ea typeface="Cambria Math" panose="02040503050406030204" pitchFamily="18"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5</m:t>
                                    </m:r>
                                    <m:r>
                                      <a:rPr lang="en-US" i="1" smtClean="0">
                                        <a:latin typeface="Cambria Math" panose="02040503050406030204" pitchFamily="18" charset="0"/>
                                        <a:ea typeface="Cambria Math" panose="02040503050406030204" pitchFamily="18" charset="0"/>
                                      </a:rPr>
                                      <m:t>𝜋</m:t>
                                    </m:r>
                                  </m:num>
                                  <m:den>
                                    <m:r>
                                      <a:rPr lang="en-US" b="0" i="1" smtClean="0">
                                        <a:latin typeface="Cambria Math" panose="02040503050406030204" pitchFamily="18" charset="0"/>
                                        <a:ea typeface="Cambria Math" panose="02040503050406030204" pitchFamily="18" charset="0"/>
                                      </a:rPr>
                                      <m:t>6</m:t>
                                    </m:r>
                                  </m:den>
                                </m:f>
                              </m:oMath>
                            </m:oMathPara>
                          </a14:m>
                          <a:endParaRPr lang="en-US" dirty="0">
                            <a:latin typeface="Cambria Math" panose="02040503050406030204" pitchFamily="18" charset="0"/>
                            <a:ea typeface="Cambria Math" panose="02040503050406030204" pitchFamily="18" charset="0"/>
                          </a:endParaRPr>
                        </a:p>
                      </a:txBody>
                      <a:tcPr anchor="ctr"/>
                    </a:tc>
                    <a:tc>
                      <a:txBody>
                        <a:bodyPr/>
                        <a:lstStyle/>
                        <a:p>
                          <a:pPr algn="ctr"/>
                          <a:r>
                            <a:rPr lang="el-GR" i="1" dirty="0">
                              <a:latin typeface="Cambria Math" panose="02040503050406030204" pitchFamily="18" charset="0"/>
                              <a:ea typeface="Cambria Math" panose="02040503050406030204" pitchFamily="18" charset="0"/>
                            </a:rPr>
                            <a:t>π</a:t>
                          </a:r>
                          <a:endParaRPr lang="en-US" i="1" dirty="0">
                            <a:latin typeface="Cambria Math" panose="02040503050406030204" pitchFamily="18" charset="0"/>
                            <a:ea typeface="Cambria Math" panose="02040503050406030204" pitchFamily="18"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3</m:t>
                                    </m:r>
                                    <m:r>
                                      <a:rPr lang="en-US" i="1" smtClean="0">
                                        <a:latin typeface="Cambria Math" panose="02040503050406030204" pitchFamily="18" charset="0"/>
                                        <a:ea typeface="Cambria Math" panose="02040503050406030204" pitchFamily="18" charset="0"/>
                                      </a:rPr>
                                      <m:t>𝜋</m:t>
                                    </m:r>
                                  </m:num>
                                  <m:den>
                                    <m:r>
                                      <a:rPr lang="en-US" b="0" i="1" smtClean="0">
                                        <a:latin typeface="Cambria Math" panose="02040503050406030204" pitchFamily="18" charset="0"/>
                                        <a:ea typeface="Cambria Math" panose="02040503050406030204" pitchFamily="18" charset="0"/>
                                      </a:rPr>
                                      <m:t>2</m:t>
                                    </m:r>
                                  </m:den>
                                </m:f>
                              </m:oMath>
                            </m:oMathPara>
                          </a14:m>
                          <a:endParaRPr lang="en-US" dirty="0">
                            <a:latin typeface="Cambria Math" panose="02040503050406030204" pitchFamily="18" charset="0"/>
                            <a:ea typeface="Cambria Math" panose="020405030504060302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latin typeface="Cambria Math" panose="02040503050406030204" pitchFamily="18" charset="0"/>
                              <a:ea typeface="Cambria Math" panose="02040503050406030204" pitchFamily="18" charset="0"/>
                            </a:rPr>
                            <a:t>2</a:t>
                          </a:r>
                          <a:r>
                            <a:rPr lang="el-GR" i="1" dirty="0">
                              <a:latin typeface="Cambria Math" panose="02040503050406030204" pitchFamily="18" charset="0"/>
                              <a:ea typeface="Cambria Math" panose="02040503050406030204" pitchFamily="18" charset="0"/>
                            </a:rPr>
                            <a:t>π</a:t>
                          </a:r>
                          <a:endParaRPr lang="en-US" i="1" dirty="0">
                            <a:latin typeface="Cambria Math" panose="02040503050406030204" pitchFamily="18" charset="0"/>
                            <a:ea typeface="Cambria Math" panose="02040503050406030204" pitchFamily="18" charset="0"/>
                          </a:endParaRPr>
                        </a:p>
                        <a:p>
                          <a:pPr algn="ctr"/>
                          <a:endParaRPr lang="en-US" dirty="0">
                            <a:latin typeface="Cambria Math" panose="02040503050406030204" pitchFamily="18" charset="0"/>
                            <a:ea typeface="Cambria Math" panose="02040503050406030204" pitchFamily="18" charset="0"/>
                          </a:endParaRPr>
                        </a:p>
                      </a:txBody>
                      <a:tcPr anchor="ctr"/>
                    </a:tc>
                    <a:extLst>
                      <a:ext uri="{0D108BD9-81ED-4DB2-BD59-A6C34878D82A}">
                        <a16:rowId xmlns:a16="http://schemas.microsoft.com/office/drawing/2014/main" val="2967717842"/>
                      </a:ext>
                    </a:extLst>
                  </a:tr>
                  <a:tr h="370840">
                    <a:tc>
                      <a:txBody>
                        <a:bodyPr/>
                        <a:lstStyle/>
                        <a:p>
                          <a:r>
                            <a:rPr lang="en-US" dirty="0"/>
                            <a:t>sin</a:t>
                          </a:r>
                          <a:r>
                            <a:rPr lang="el-GR" sz="1800" i="1" dirty="0">
                              <a:latin typeface="Cambria Math" panose="02040503050406030204" pitchFamily="18" charset="0"/>
                              <a:ea typeface="Cambria Math" panose="02040503050406030204" pitchFamily="18" charset="0"/>
                            </a:rPr>
                            <a:t>θ</a:t>
                          </a:r>
                          <a:endParaRPr lang="en-US" dirty="0"/>
                        </a:p>
                      </a:txBody>
                      <a:tcPr anchor="ctr"/>
                    </a:tc>
                    <a:tc>
                      <a:txBody>
                        <a:bodyPr/>
                        <a:lstStyle/>
                        <a:p>
                          <a:pPr algn="ctr"/>
                          <a:r>
                            <a:rPr lang="en-US" dirty="0">
                              <a:latin typeface="Cambria Math" panose="02040503050406030204" pitchFamily="18" charset="0"/>
                              <a:ea typeface="Cambria Math" panose="02040503050406030204" pitchFamily="18" charset="0"/>
                            </a:rPr>
                            <a:t>0</a:t>
                          </a:r>
                        </a:p>
                      </a:txBody>
                      <a:tcPr anchor="ctr"/>
                    </a:tc>
                    <a:tc>
                      <a:txBody>
                        <a:bodyPr/>
                        <a:lstStyle/>
                        <a:p>
                          <a:pPr algn="ct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r>
                                      <a:rPr lang="en-US" b="0" i="1" smtClean="0">
                                        <a:latin typeface="Cambria Math" panose="02040503050406030204" pitchFamily="18" charset="0"/>
                                        <a:ea typeface="Cambria Math" panose="02040503050406030204" pitchFamily="18" charset="0"/>
                                      </a:rPr>
                                      <m:t>2</m:t>
                                    </m:r>
                                  </m:den>
                                </m:f>
                              </m:oMath>
                            </m:oMathPara>
                          </a14:m>
                          <a:endParaRPr lang="en-US" dirty="0">
                            <a:latin typeface="Cambria Math" panose="02040503050406030204" pitchFamily="18" charset="0"/>
                            <a:ea typeface="Cambria Math" panose="02040503050406030204" pitchFamily="18"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rad>
                                      <m:radPr>
                                        <m:degHide m:val="on"/>
                                        <m:ctrlPr>
                                          <a:rPr lang="en-US" i="1" smtClean="0">
                                            <a:latin typeface="Cambria Math" panose="02040503050406030204" pitchFamily="18" charset="0"/>
                                            <a:ea typeface="Cambria Math" panose="02040503050406030204" pitchFamily="18" charset="0"/>
                                          </a:rPr>
                                        </m:ctrlPr>
                                      </m:radPr>
                                      <m:deg/>
                                      <m:e>
                                        <m:r>
                                          <a:rPr lang="en-US" b="0" i="1" smtClean="0">
                                            <a:latin typeface="Cambria Math" panose="02040503050406030204" pitchFamily="18" charset="0"/>
                                            <a:ea typeface="Cambria Math" panose="02040503050406030204" pitchFamily="18" charset="0"/>
                                          </a:rPr>
                                          <m:t>2</m:t>
                                        </m:r>
                                      </m:e>
                                    </m:rad>
                                  </m:den>
                                </m:f>
                              </m:oMath>
                            </m:oMathPara>
                          </a14:m>
                          <a:endParaRPr lang="en-US" dirty="0">
                            <a:latin typeface="Cambria Math" panose="02040503050406030204" pitchFamily="18" charset="0"/>
                            <a:ea typeface="Cambria Math" panose="02040503050406030204" pitchFamily="18"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ea typeface="Cambria Math" panose="02040503050406030204" pitchFamily="18" charset="0"/>
                                      </a:rPr>
                                    </m:ctrlPr>
                                  </m:fPr>
                                  <m:num>
                                    <m:rad>
                                      <m:radPr>
                                        <m:degHide m:val="on"/>
                                        <m:ctrlPr>
                                          <a:rPr lang="en-US" i="1" smtClean="0">
                                            <a:latin typeface="Cambria Math" panose="02040503050406030204" pitchFamily="18" charset="0"/>
                                            <a:ea typeface="Cambria Math" panose="02040503050406030204" pitchFamily="18" charset="0"/>
                                          </a:rPr>
                                        </m:ctrlPr>
                                      </m:radPr>
                                      <m:deg/>
                                      <m:e>
                                        <m:r>
                                          <a:rPr lang="en-US" b="0" i="1" smtClean="0">
                                            <a:latin typeface="Cambria Math" panose="02040503050406030204" pitchFamily="18" charset="0"/>
                                            <a:ea typeface="Cambria Math" panose="02040503050406030204" pitchFamily="18" charset="0"/>
                                          </a:rPr>
                                          <m:t>3</m:t>
                                        </m:r>
                                      </m:e>
                                    </m:rad>
                                  </m:num>
                                  <m:den>
                                    <m:r>
                                      <a:rPr lang="en-US" b="0" i="1" smtClean="0">
                                        <a:latin typeface="Cambria Math" panose="02040503050406030204" pitchFamily="18" charset="0"/>
                                        <a:ea typeface="Cambria Math" panose="02040503050406030204" pitchFamily="18" charset="0"/>
                                      </a:rPr>
                                      <m:t>2</m:t>
                                    </m:r>
                                  </m:den>
                                </m:f>
                              </m:oMath>
                            </m:oMathPara>
                          </a14:m>
                          <a:endParaRPr lang="en-US" dirty="0">
                            <a:latin typeface="Cambria Math" panose="02040503050406030204" pitchFamily="18" charset="0"/>
                            <a:ea typeface="Cambria Math" panose="02040503050406030204" pitchFamily="18" charset="0"/>
                          </a:endParaRPr>
                        </a:p>
                      </a:txBody>
                      <a:tcPr anchor="ctr"/>
                    </a:tc>
                    <a:tc>
                      <a:txBody>
                        <a:bodyPr/>
                        <a:lstStyle/>
                        <a:p>
                          <a:pPr algn="ctr"/>
                          <a:r>
                            <a:rPr lang="en-US" dirty="0">
                              <a:latin typeface="Cambria Math" panose="02040503050406030204" pitchFamily="18" charset="0"/>
                              <a:ea typeface="Cambria Math" panose="02040503050406030204" pitchFamily="18" charset="0"/>
                            </a:rPr>
                            <a:t>1</a:t>
                          </a:r>
                        </a:p>
                      </a:txBody>
                      <a:tcPr anchor="ctr"/>
                    </a:tc>
                    <a:tc>
                      <a:txBody>
                        <a:bodyPr/>
                        <a:lstStyle/>
                        <a:p>
                          <a:pPr algn="ct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ea typeface="Cambria Math" panose="02040503050406030204" pitchFamily="18" charset="0"/>
                                      </a:rPr>
                                    </m:ctrlPr>
                                  </m:fPr>
                                  <m:num>
                                    <m:rad>
                                      <m:radPr>
                                        <m:degHide m:val="on"/>
                                        <m:ctrlPr>
                                          <a:rPr lang="en-US" i="1" smtClean="0">
                                            <a:latin typeface="Cambria Math" panose="02040503050406030204" pitchFamily="18" charset="0"/>
                                            <a:ea typeface="Cambria Math" panose="02040503050406030204" pitchFamily="18" charset="0"/>
                                          </a:rPr>
                                        </m:ctrlPr>
                                      </m:radPr>
                                      <m:deg/>
                                      <m:e>
                                        <m:r>
                                          <a:rPr lang="en-US" b="0" i="1" smtClean="0">
                                            <a:latin typeface="Cambria Math" panose="02040503050406030204" pitchFamily="18" charset="0"/>
                                            <a:ea typeface="Cambria Math" panose="02040503050406030204" pitchFamily="18" charset="0"/>
                                          </a:rPr>
                                          <m:t>3</m:t>
                                        </m:r>
                                      </m:e>
                                    </m:rad>
                                  </m:num>
                                  <m:den>
                                    <m:r>
                                      <a:rPr lang="en-US" b="0" i="1" smtClean="0">
                                        <a:latin typeface="Cambria Math" panose="02040503050406030204" pitchFamily="18" charset="0"/>
                                        <a:ea typeface="Cambria Math" panose="02040503050406030204" pitchFamily="18" charset="0"/>
                                      </a:rPr>
                                      <m:t>2</m:t>
                                    </m:r>
                                  </m:den>
                                </m:f>
                              </m:oMath>
                            </m:oMathPara>
                          </a14:m>
                          <a:endParaRPr lang="en-US" dirty="0">
                            <a:latin typeface="Cambria Math" panose="02040503050406030204" pitchFamily="18" charset="0"/>
                            <a:ea typeface="Cambria Math" panose="02040503050406030204" pitchFamily="18"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rad>
                                      <m:radPr>
                                        <m:degHide m:val="on"/>
                                        <m:ctrlPr>
                                          <a:rPr lang="en-US" i="1" smtClean="0">
                                            <a:latin typeface="Cambria Math" panose="02040503050406030204" pitchFamily="18" charset="0"/>
                                            <a:ea typeface="Cambria Math" panose="02040503050406030204" pitchFamily="18" charset="0"/>
                                          </a:rPr>
                                        </m:ctrlPr>
                                      </m:radPr>
                                      <m:deg/>
                                      <m:e>
                                        <m:r>
                                          <a:rPr lang="en-US" b="0" i="1" smtClean="0">
                                            <a:latin typeface="Cambria Math" panose="02040503050406030204" pitchFamily="18" charset="0"/>
                                            <a:ea typeface="Cambria Math" panose="02040503050406030204" pitchFamily="18" charset="0"/>
                                          </a:rPr>
                                          <m:t>2</m:t>
                                        </m:r>
                                      </m:e>
                                    </m:rad>
                                  </m:den>
                                </m:f>
                              </m:oMath>
                            </m:oMathPara>
                          </a14:m>
                          <a:endParaRPr lang="en-US" dirty="0">
                            <a:latin typeface="Cambria Math" panose="02040503050406030204" pitchFamily="18" charset="0"/>
                            <a:ea typeface="Cambria Math" panose="02040503050406030204" pitchFamily="18"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r>
                                      <a:rPr lang="en-US" b="0" i="1" smtClean="0">
                                        <a:latin typeface="Cambria Math" panose="02040503050406030204" pitchFamily="18" charset="0"/>
                                        <a:ea typeface="Cambria Math" panose="02040503050406030204" pitchFamily="18" charset="0"/>
                                      </a:rPr>
                                      <m:t>2</m:t>
                                    </m:r>
                                  </m:den>
                                </m:f>
                              </m:oMath>
                            </m:oMathPara>
                          </a14:m>
                          <a:endParaRPr lang="en-US" dirty="0">
                            <a:latin typeface="Cambria Math" panose="02040503050406030204" pitchFamily="18" charset="0"/>
                            <a:ea typeface="Cambria Math" panose="02040503050406030204" pitchFamily="18" charset="0"/>
                          </a:endParaRPr>
                        </a:p>
                      </a:txBody>
                      <a:tcPr anchor="ctr"/>
                    </a:tc>
                    <a:tc>
                      <a:txBody>
                        <a:bodyPr/>
                        <a:lstStyle/>
                        <a:p>
                          <a:pPr algn="ctr"/>
                          <a:r>
                            <a:rPr lang="en-US" dirty="0">
                              <a:latin typeface="Cambria Math" panose="02040503050406030204" pitchFamily="18" charset="0"/>
                              <a:ea typeface="Cambria Math" panose="02040503050406030204" pitchFamily="18" charset="0"/>
                            </a:rPr>
                            <a:t>0</a:t>
                          </a:r>
                        </a:p>
                      </a:txBody>
                      <a:tcPr anchor="ctr"/>
                    </a:tc>
                    <a:tc>
                      <a:txBody>
                        <a:bodyPr/>
                        <a:lstStyle/>
                        <a:p>
                          <a:pPr algn="ctr"/>
                          <a:r>
                            <a:rPr lang="en-US" dirty="0">
                              <a:latin typeface="Cambria Math" panose="02040503050406030204" pitchFamily="18" charset="0"/>
                              <a:ea typeface="Cambria Math" panose="02040503050406030204" pitchFamily="18" charset="0"/>
                            </a:rPr>
                            <a:t>−1</a:t>
                          </a:r>
                        </a:p>
                      </a:txBody>
                      <a:tcPr anchor="ctr"/>
                    </a:tc>
                    <a:tc>
                      <a:txBody>
                        <a:bodyPr/>
                        <a:lstStyle/>
                        <a:p>
                          <a:pPr algn="ctr"/>
                          <a:r>
                            <a:rPr lang="en-US" dirty="0">
                              <a:latin typeface="Cambria Math" panose="02040503050406030204" pitchFamily="18" charset="0"/>
                              <a:ea typeface="Cambria Math" panose="02040503050406030204" pitchFamily="18" charset="0"/>
                            </a:rPr>
                            <a:t>0</a:t>
                          </a:r>
                        </a:p>
                      </a:txBody>
                      <a:tcPr anchor="ctr"/>
                    </a:tc>
                    <a:extLst>
                      <a:ext uri="{0D108BD9-81ED-4DB2-BD59-A6C34878D82A}">
                        <a16:rowId xmlns:a16="http://schemas.microsoft.com/office/drawing/2014/main" val="1189629094"/>
                      </a:ext>
                    </a:extLst>
                  </a:tr>
                  <a:tr h="370840">
                    <a:tc>
                      <a:txBody>
                        <a:bodyPr/>
                        <a:lstStyle/>
                        <a:p>
                          <a:r>
                            <a:rPr lang="en-US" dirty="0"/>
                            <a:t>cos</a:t>
                          </a:r>
                          <a:r>
                            <a:rPr lang="el-GR" sz="1800" i="1" dirty="0">
                              <a:latin typeface="Cambria Math" panose="02040503050406030204" pitchFamily="18" charset="0"/>
                              <a:ea typeface="Cambria Math" panose="02040503050406030204" pitchFamily="18" charset="0"/>
                            </a:rPr>
                            <a:t>θ</a:t>
                          </a:r>
                          <a:endParaRPr lang="en-US" dirty="0"/>
                        </a:p>
                      </a:txBody>
                      <a:tcPr anchor="ctr"/>
                    </a:tc>
                    <a:tc>
                      <a:txBody>
                        <a:bodyPr/>
                        <a:lstStyle/>
                        <a:p>
                          <a:pPr algn="ctr"/>
                          <a:r>
                            <a:rPr lang="en-US" dirty="0">
                              <a:latin typeface="Cambria Math" panose="02040503050406030204" pitchFamily="18" charset="0"/>
                              <a:ea typeface="Cambria Math" panose="02040503050406030204" pitchFamily="18" charset="0"/>
                            </a:rPr>
                            <a:t>1</a:t>
                          </a:r>
                        </a:p>
                      </a:txBody>
                      <a:tcPr anchor="ctr"/>
                    </a:tc>
                    <a:tc>
                      <a:txBody>
                        <a:bodyPr/>
                        <a:lstStyle/>
                        <a:p>
                          <a:pPr algn="ct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ea typeface="Cambria Math" panose="02040503050406030204" pitchFamily="18" charset="0"/>
                                      </a:rPr>
                                    </m:ctrlPr>
                                  </m:fPr>
                                  <m:num>
                                    <m:rad>
                                      <m:radPr>
                                        <m:degHide m:val="on"/>
                                        <m:ctrlPr>
                                          <a:rPr lang="en-US" i="1" smtClean="0">
                                            <a:latin typeface="Cambria Math" panose="02040503050406030204" pitchFamily="18" charset="0"/>
                                            <a:ea typeface="Cambria Math" panose="02040503050406030204" pitchFamily="18" charset="0"/>
                                          </a:rPr>
                                        </m:ctrlPr>
                                      </m:radPr>
                                      <m:deg/>
                                      <m:e>
                                        <m:r>
                                          <a:rPr lang="en-US" b="0" i="1" smtClean="0">
                                            <a:latin typeface="Cambria Math" panose="02040503050406030204" pitchFamily="18" charset="0"/>
                                            <a:ea typeface="Cambria Math" panose="02040503050406030204" pitchFamily="18" charset="0"/>
                                          </a:rPr>
                                          <m:t>3</m:t>
                                        </m:r>
                                      </m:e>
                                    </m:rad>
                                  </m:num>
                                  <m:den>
                                    <m:r>
                                      <a:rPr lang="en-US" b="0" i="1" smtClean="0">
                                        <a:latin typeface="Cambria Math" panose="02040503050406030204" pitchFamily="18" charset="0"/>
                                        <a:ea typeface="Cambria Math" panose="02040503050406030204" pitchFamily="18" charset="0"/>
                                      </a:rPr>
                                      <m:t>2</m:t>
                                    </m:r>
                                  </m:den>
                                </m:f>
                              </m:oMath>
                            </m:oMathPara>
                          </a14:m>
                          <a:endParaRPr lang="en-US" dirty="0">
                            <a:latin typeface="Cambria Math" panose="02040503050406030204" pitchFamily="18" charset="0"/>
                            <a:ea typeface="Cambria Math" panose="02040503050406030204" pitchFamily="18"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rad>
                                      <m:radPr>
                                        <m:degHide m:val="on"/>
                                        <m:ctrlPr>
                                          <a:rPr lang="en-US" i="1" smtClean="0">
                                            <a:latin typeface="Cambria Math" panose="02040503050406030204" pitchFamily="18" charset="0"/>
                                            <a:ea typeface="Cambria Math" panose="02040503050406030204" pitchFamily="18" charset="0"/>
                                          </a:rPr>
                                        </m:ctrlPr>
                                      </m:radPr>
                                      <m:deg/>
                                      <m:e>
                                        <m:r>
                                          <a:rPr lang="en-US" b="0" i="1" smtClean="0">
                                            <a:latin typeface="Cambria Math" panose="02040503050406030204" pitchFamily="18" charset="0"/>
                                            <a:ea typeface="Cambria Math" panose="02040503050406030204" pitchFamily="18" charset="0"/>
                                          </a:rPr>
                                          <m:t>2</m:t>
                                        </m:r>
                                      </m:e>
                                    </m:rad>
                                  </m:den>
                                </m:f>
                              </m:oMath>
                            </m:oMathPara>
                          </a14:m>
                          <a:endParaRPr lang="en-US" dirty="0">
                            <a:latin typeface="Cambria Math" panose="02040503050406030204" pitchFamily="18" charset="0"/>
                            <a:ea typeface="Cambria Math" panose="02040503050406030204" pitchFamily="18"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r>
                                      <a:rPr lang="en-US" b="0" i="1" smtClean="0">
                                        <a:latin typeface="Cambria Math" panose="02040503050406030204" pitchFamily="18" charset="0"/>
                                        <a:ea typeface="Cambria Math" panose="02040503050406030204" pitchFamily="18" charset="0"/>
                                      </a:rPr>
                                      <m:t>2</m:t>
                                    </m:r>
                                  </m:den>
                                </m:f>
                              </m:oMath>
                            </m:oMathPara>
                          </a14:m>
                          <a:endParaRPr lang="en-US" dirty="0">
                            <a:latin typeface="Cambria Math" panose="02040503050406030204" pitchFamily="18" charset="0"/>
                            <a:ea typeface="Cambria Math" panose="02040503050406030204" pitchFamily="18" charset="0"/>
                          </a:endParaRPr>
                        </a:p>
                      </a:txBody>
                      <a:tcPr anchor="ctr"/>
                    </a:tc>
                    <a:tc>
                      <a:txBody>
                        <a:bodyPr/>
                        <a:lstStyle/>
                        <a:p>
                          <a:pPr algn="ctr"/>
                          <a:r>
                            <a:rPr lang="en-US" dirty="0">
                              <a:latin typeface="Cambria Math" panose="02040503050406030204" pitchFamily="18" charset="0"/>
                              <a:ea typeface="Cambria Math" panose="02040503050406030204" pitchFamily="18" charset="0"/>
                            </a:rPr>
                            <a:t>0</a:t>
                          </a:r>
                        </a:p>
                      </a:txBody>
                      <a:tcPr anchor="ct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m:t>
                                </m:r>
                                <m:f>
                                  <m:fPr>
                                    <m:ctrlPr>
                                      <a:rPr lang="en-US"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r>
                                      <a:rPr lang="en-US" b="0" i="1" smtClean="0">
                                        <a:latin typeface="Cambria Math" panose="02040503050406030204" pitchFamily="18" charset="0"/>
                                        <a:ea typeface="Cambria Math" panose="02040503050406030204" pitchFamily="18" charset="0"/>
                                      </a:rPr>
                                      <m:t>2</m:t>
                                    </m:r>
                                  </m:den>
                                </m:f>
                              </m:oMath>
                            </m:oMathPara>
                          </a14:m>
                          <a:endParaRPr lang="en-US" dirty="0">
                            <a:latin typeface="Cambria Math" panose="02040503050406030204" pitchFamily="18" charset="0"/>
                            <a:ea typeface="Cambria Math" panose="02040503050406030204" pitchFamily="18"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m:t>
                                </m:r>
                                <m:f>
                                  <m:fPr>
                                    <m:ctrlPr>
                                      <a:rPr lang="en-US"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rad>
                                      <m:radPr>
                                        <m:degHide m:val="on"/>
                                        <m:ctrlPr>
                                          <a:rPr lang="en-US" i="1" smtClean="0">
                                            <a:latin typeface="Cambria Math" panose="02040503050406030204" pitchFamily="18" charset="0"/>
                                            <a:ea typeface="Cambria Math" panose="02040503050406030204" pitchFamily="18" charset="0"/>
                                          </a:rPr>
                                        </m:ctrlPr>
                                      </m:radPr>
                                      <m:deg/>
                                      <m:e>
                                        <m:r>
                                          <a:rPr lang="en-US" b="0" i="1" smtClean="0">
                                            <a:latin typeface="Cambria Math" panose="02040503050406030204" pitchFamily="18" charset="0"/>
                                            <a:ea typeface="Cambria Math" panose="02040503050406030204" pitchFamily="18" charset="0"/>
                                          </a:rPr>
                                          <m:t>2</m:t>
                                        </m:r>
                                      </m:e>
                                    </m:rad>
                                  </m:den>
                                </m:f>
                              </m:oMath>
                            </m:oMathPara>
                          </a14:m>
                          <a:endParaRPr lang="en-US" dirty="0">
                            <a:latin typeface="Cambria Math" panose="02040503050406030204" pitchFamily="18" charset="0"/>
                            <a:ea typeface="Cambria Math" panose="02040503050406030204" pitchFamily="18"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m:t>
                                </m:r>
                                <m:f>
                                  <m:fPr>
                                    <m:ctrlPr>
                                      <a:rPr lang="en-US" i="1" smtClean="0">
                                        <a:latin typeface="Cambria Math" panose="02040503050406030204" pitchFamily="18" charset="0"/>
                                        <a:ea typeface="Cambria Math" panose="02040503050406030204" pitchFamily="18" charset="0"/>
                                      </a:rPr>
                                    </m:ctrlPr>
                                  </m:fPr>
                                  <m:num>
                                    <m:rad>
                                      <m:radPr>
                                        <m:degHide m:val="on"/>
                                        <m:ctrlPr>
                                          <a:rPr lang="en-US" i="1" smtClean="0">
                                            <a:latin typeface="Cambria Math" panose="02040503050406030204" pitchFamily="18" charset="0"/>
                                            <a:ea typeface="Cambria Math" panose="02040503050406030204" pitchFamily="18" charset="0"/>
                                          </a:rPr>
                                        </m:ctrlPr>
                                      </m:radPr>
                                      <m:deg/>
                                      <m:e>
                                        <m:r>
                                          <a:rPr lang="en-US" b="0" i="1" smtClean="0">
                                            <a:latin typeface="Cambria Math" panose="02040503050406030204" pitchFamily="18" charset="0"/>
                                            <a:ea typeface="Cambria Math" panose="02040503050406030204" pitchFamily="18" charset="0"/>
                                          </a:rPr>
                                          <m:t>3</m:t>
                                        </m:r>
                                      </m:e>
                                    </m:rad>
                                  </m:num>
                                  <m:den>
                                    <m:r>
                                      <a:rPr lang="en-US" b="0" i="1" smtClean="0">
                                        <a:latin typeface="Cambria Math" panose="02040503050406030204" pitchFamily="18" charset="0"/>
                                        <a:ea typeface="Cambria Math" panose="02040503050406030204" pitchFamily="18" charset="0"/>
                                      </a:rPr>
                                      <m:t>2</m:t>
                                    </m:r>
                                  </m:den>
                                </m:f>
                              </m:oMath>
                            </m:oMathPara>
                          </a14:m>
                          <a:endParaRPr lang="en-US" dirty="0">
                            <a:latin typeface="Cambria Math" panose="02040503050406030204" pitchFamily="18" charset="0"/>
                            <a:ea typeface="Cambria Math" panose="020405030504060302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latin typeface="Cambria Math" panose="02040503050406030204" pitchFamily="18" charset="0"/>
                              <a:ea typeface="Cambria Math" panose="02040503050406030204" pitchFamily="18" charset="0"/>
                            </a:rPr>
                            <a:t>−1</a:t>
                          </a:r>
                        </a:p>
                      </a:txBody>
                      <a:tcPr anchor="ctr"/>
                    </a:tc>
                    <a:tc>
                      <a:txBody>
                        <a:bodyPr/>
                        <a:lstStyle/>
                        <a:p>
                          <a:pPr algn="ctr"/>
                          <a:r>
                            <a:rPr lang="en-US" dirty="0">
                              <a:latin typeface="Cambria Math" panose="02040503050406030204" pitchFamily="18" charset="0"/>
                              <a:ea typeface="Cambria Math" panose="02040503050406030204" pitchFamily="18" charset="0"/>
                            </a:rPr>
                            <a:t>0</a:t>
                          </a:r>
                        </a:p>
                      </a:txBody>
                      <a:tcPr anchor="ctr"/>
                    </a:tc>
                    <a:tc>
                      <a:txBody>
                        <a:bodyPr/>
                        <a:lstStyle/>
                        <a:p>
                          <a:pPr algn="ctr"/>
                          <a:r>
                            <a:rPr lang="en-US" dirty="0">
                              <a:latin typeface="Cambria Math" panose="02040503050406030204" pitchFamily="18" charset="0"/>
                              <a:ea typeface="Cambria Math" panose="02040503050406030204" pitchFamily="18" charset="0"/>
                            </a:rPr>
                            <a:t>1</a:t>
                          </a:r>
                        </a:p>
                      </a:txBody>
                      <a:tcPr anchor="ctr"/>
                    </a:tc>
                    <a:extLst>
                      <a:ext uri="{0D108BD9-81ED-4DB2-BD59-A6C34878D82A}">
                        <a16:rowId xmlns:a16="http://schemas.microsoft.com/office/drawing/2014/main" val="1653454390"/>
                      </a:ext>
                    </a:extLst>
                  </a:tr>
                  <a:tr h="370840">
                    <a:tc>
                      <a:txBody>
                        <a:bodyPr/>
                        <a:lstStyle/>
                        <a:p>
                          <a:r>
                            <a:rPr lang="en-US" dirty="0"/>
                            <a:t>tan</a:t>
                          </a:r>
                          <a:r>
                            <a:rPr lang="el-GR" sz="1800" i="1" dirty="0">
                              <a:latin typeface="Cambria Math" panose="02040503050406030204" pitchFamily="18" charset="0"/>
                              <a:ea typeface="Cambria Math" panose="02040503050406030204" pitchFamily="18" charset="0"/>
                            </a:rPr>
                            <a:t>θ</a:t>
                          </a:r>
                          <a:endParaRPr lang="en-US" dirty="0"/>
                        </a:p>
                      </a:txBody>
                      <a:tcPr anchor="ctr"/>
                    </a:tc>
                    <a:tc>
                      <a:txBody>
                        <a:bodyPr/>
                        <a:lstStyle/>
                        <a:p>
                          <a:pPr algn="ctr"/>
                          <a:r>
                            <a:rPr lang="en-US" dirty="0">
                              <a:latin typeface="Cambria Math" panose="02040503050406030204" pitchFamily="18" charset="0"/>
                              <a:ea typeface="Cambria Math" panose="02040503050406030204" pitchFamily="18" charset="0"/>
                            </a:rPr>
                            <a:t>0</a:t>
                          </a:r>
                        </a:p>
                      </a:txBody>
                      <a:tcPr anchor="ctr"/>
                    </a:tc>
                    <a:tc>
                      <a:txBody>
                        <a:bodyPr/>
                        <a:lstStyle/>
                        <a:p>
                          <a:pPr algn="ct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rad>
                                      <m:radPr>
                                        <m:degHide m:val="on"/>
                                        <m:ctrlPr>
                                          <a:rPr lang="en-US" i="1" smtClean="0">
                                            <a:latin typeface="Cambria Math" panose="02040503050406030204" pitchFamily="18" charset="0"/>
                                            <a:ea typeface="Cambria Math" panose="02040503050406030204" pitchFamily="18" charset="0"/>
                                          </a:rPr>
                                        </m:ctrlPr>
                                      </m:radPr>
                                      <m:deg/>
                                      <m:e>
                                        <m:r>
                                          <a:rPr lang="en-US" b="0" i="1" smtClean="0">
                                            <a:latin typeface="Cambria Math" panose="02040503050406030204" pitchFamily="18" charset="0"/>
                                            <a:ea typeface="Cambria Math" panose="02040503050406030204" pitchFamily="18" charset="0"/>
                                          </a:rPr>
                                          <m:t>3</m:t>
                                        </m:r>
                                      </m:e>
                                    </m:rad>
                                  </m:den>
                                </m:f>
                              </m:oMath>
                            </m:oMathPara>
                          </a14:m>
                          <a:endParaRPr lang="en-US" dirty="0">
                            <a:latin typeface="Cambria Math" panose="02040503050406030204" pitchFamily="18" charset="0"/>
                            <a:ea typeface="Cambria Math" panose="02040503050406030204" pitchFamily="18" charset="0"/>
                          </a:endParaRPr>
                        </a:p>
                      </a:txBody>
                      <a:tcPr anchor="ctr"/>
                    </a:tc>
                    <a:tc>
                      <a:txBody>
                        <a:bodyPr/>
                        <a:lstStyle/>
                        <a:p>
                          <a:pPr algn="ctr"/>
                          <a:r>
                            <a:rPr lang="en-US" dirty="0">
                              <a:latin typeface="Cambria Math" panose="02040503050406030204" pitchFamily="18" charset="0"/>
                              <a:ea typeface="Cambria Math" panose="02040503050406030204" pitchFamily="18" charset="0"/>
                            </a:rPr>
                            <a:t>1</a:t>
                          </a:r>
                        </a:p>
                      </a:txBody>
                      <a:tcPr anchor="ctr"/>
                    </a:tc>
                    <a:tc>
                      <a:txBody>
                        <a:bodyPr/>
                        <a:lstStyle/>
                        <a:p>
                          <a:pPr algn="ct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ea typeface="Cambria Math" panose="02040503050406030204" pitchFamily="18" charset="0"/>
                                      </a:rPr>
                                    </m:ctrlPr>
                                  </m:radPr>
                                  <m:deg/>
                                  <m:e>
                                    <m:r>
                                      <a:rPr lang="en-US" b="0" i="1" smtClean="0">
                                        <a:latin typeface="Cambria Math" panose="02040503050406030204" pitchFamily="18" charset="0"/>
                                        <a:ea typeface="Cambria Math" panose="02040503050406030204" pitchFamily="18" charset="0"/>
                                      </a:rPr>
                                      <m:t>3</m:t>
                                    </m:r>
                                  </m:e>
                                </m:rad>
                              </m:oMath>
                            </m:oMathPara>
                          </a14:m>
                          <a:endParaRPr lang="en-US" dirty="0">
                            <a:latin typeface="Cambria Math" panose="02040503050406030204" pitchFamily="18" charset="0"/>
                            <a:ea typeface="Cambria Math" panose="02040503050406030204" pitchFamily="18" charset="0"/>
                          </a:endParaRPr>
                        </a:p>
                      </a:txBody>
                      <a:tcPr anchor="ctr"/>
                    </a:tc>
                    <a:tc>
                      <a:txBody>
                        <a:bodyPr/>
                        <a:lstStyle/>
                        <a:p>
                          <a:pPr algn="ctr"/>
                          <a:r>
                            <a:rPr lang="en-US" sz="1000" dirty="0">
                              <a:latin typeface="Cambria Math" panose="02040503050406030204" pitchFamily="18" charset="0"/>
                              <a:ea typeface="Cambria Math" panose="02040503050406030204" pitchFamily="18" charset="0"/>
                            </a:rPr>
                            <a:t>undefined</a:t>
                          </a:r>
                        </a:p>
                      </a:txBody>
                      <a:tcPr anchor="ct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m:t>
                                </m:r>
                                <m:rad>
                                  <m:radPr>
                                    <m:degHide m:val="on"/>
                                    <m:ctrlPr>
                                      <a:rPr lang="en-US" i="1" smtClean="0">
                                        <a:latin typeface="Cambria Math" panose="02040503050406030204" pitchFamily="18" charset="0"/>
                                        <a:ea typeface="Cambria Math" panose="02040503050406030204" pitchFamily="18" charset="0"/>
                                      </a:rPr>
                                    </m:ctrlPr>
                                  </m:radPr>
                                  <m:deg/>
                                  <m:e>
                                    <m:r>
                                      <a:rPr lang="en-US" b="0" i="1" smtClean="0">
                                        <a:latin typeface="Cambria Math" panose="02040503050406030204" pitchFamily="18" charset="0"/>
                                        <a:ea typeface="Cambria Math" panose="02040503050406030204" pitchFamily="18" charset="0"/>
                                      </a:rPr>
                                      <m:t>3</m:t>
                                    </m:r>
                                  </m:e>
                                </m:rad>
                              </m:oMath>
                            </m:oMathPara>
                          </a14:m>
                          <a:endParaRPr lang="en-US" dirty="0">
                            <a:latin typeface="Cambria Math" panose="02040503050406030204" pitchFamily="18" charset="0"/>
                            <a:ea typeface="Cambria Math" panose="020405030504060302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latin typeface="Cambria Math" panose="02040503050406030204" pitchFamily="18" charset="0"/>
                              <a:ea typeface="Cambria Math" panose="02040503050406030204" pitchFamily="18" charset="0"/>
                            </a:rPr>
                            <a:t>−1</a:t>
                          </a:r>
                        </a:p>
                      </a:txBody>
                      <a:tcPr anchor="ct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m:t>
                                </m:r>
                                <m:f>
                                  <m:fPr>
                                    <m:ctrlPr>
                                      <a:rPr lang="en-US"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rad>
                                      <m:radPr>
                                        <m:degHide m:val="on"/>
                                        <m:ctrlPr>
                                          <a:rPr lang="en-US" i="1" smtClean="0">
                                            <a:latin typeface="Cambria Math" panose="02040503050406030204" pitchFamily="18" charset="0"/>
                                            <a:ea typeface="Cambria Math" panose="02040503050406030204" pitchFamily="18" charset="0"/>
                                          </a:rPr>
                                        </m:ctrlPr>
                                      </m:radPr>
                                      <m:deg/>
                                      <m:e>
                                        <m:r>
                                          <a:rPr lang="en-US" b="0" i="1" smtClean="0">
                                            <a:latin typeface="Cambria Math" panose="02040503050406030204" pitchFamily="18" charset="0"/>
                                            <a:ea typeface="Cambria Math" panose="02040503050406030204" pitchFamily="18" charset="0"/>
                                          </a:rPr>
                                          <m:t>3</m:t>
                                        </m:r>
                                      </m:e>
                                    </m:rad>
                                  </m:den>
                                </m:f>
                              </m:oMath>
                            </m:oMathPara>
                          </a14:m>
                          <a:endParaRPr lang="en-US" dirty="0">
                            <a:latin typeface="Cambria Math" panose="02040503050406030204" pitchFamily="18" charset="0"/>
                            <a:ea typeface="Cambria Math" panose="02040503050406030204" pitchFamily="18" charset="0"/>
                          </a:endParaRPr>
                        </a:p>
                      </a:txBody>
                      <a:tcPr anchor="ctr"/>
                    </a:tc>
                    <a:tc>
                      <a:txBody>
                        <a:bodyPr/>
                        <a:lstStyle/>
                        <a:p>
                          <a:pPr algn="ctr"/>
                          <a:r>
                            <a:rPr lang="en-US" dirty="0">
                              <a:latin typeface="Cambria Math" panose="02040503050406030204" pitchFamily="18" charset="0"/>
                              <a:ea typeface="Cambria Math" panose="02040503050406030204" pitchFamily="18" charset="0"/>
                            </a:rPr>
                            <a:t>0</a:t>
                          </a:r>
                        </a:p>
                      </a:txBody>
                      <a:tcPr anchor="ctr"/>
                    </a:tc>
                    <a:tc>
                      <a:txBody>
                        <a:bodyPr/>
                        <a:lstStyle/>
                        <a:p>
                          <a:pPr algn="ctr"/>
                          <a:r>
                            <a:rPr lang="en-US" sz="1000" dirty="0">
                              <a:latin typeface="Cambria Math" panose="02040503050406030204" pitchFamily="18" charset="0"/>
                              <a:ea typeface="Cambria Math" panose="02040503050406030204" pitchFamily="18" charset="0"/>
                            </a:rPr>
                            <a:t>undefined</a:t>
                          </a:r>
                        </a:p>
                      </a:txBody>
                      <a:tcPr anchor="ctr"/>
                    </a:tc>
                    <a:tc>
                      <a:txBody>
                        <a:bodyPr/>
                        <a:lstStyle/>
                        <a:p>
                          <a:pPr algn="ctr"/>
                          <a:r>
                            <a:rPr lang="en-US" dirty="0">
                              <a:latin typeface="Cambria Math" panose="02040503050406030204" pitchFamily="18" charset="0"/>
                              <a:ea typeface="Cambria Math" panose="02040503050406030204" pitchFamily="18" charset="0"/>
                            </a:rPr>
                            <a:t>0</a:t>
                          </a:r>
                        </a:p>
                      </a:txBody>
                      <a:tcPr anchor="ctr"/>
                    </a:tc>
                    <a:extLst>
                      <a:ext uri="{0D108BD9-81ED-4DB2-BD59-A6C34878D82A}">
                        <a16:rowId xmlns:a16="http://schemas.microsoft.com/office/drawing/2014/main" val="1275110157"/>
                      </a:ext>
                    </a:extLst>
                  </a:tr>
                </a:tbl>
              </a:graphicData>
            </a:graphic>
          </p:graphicFrame>
        </mc:Choice>
        <mc:Fallback>
          <p:graphicFrame>
            <p:nvGraphicFramePr>
              <p:cNvPr id="4" name="Table Placeholder 3">
                <a:extLst>
                  <a:ext uri="{FF2B5EF4-FFF2-40B4-BE49-F238E27FC236}">
                    <a16:creationId xmlns:a16="http://schemas.microsoft.com/office/drawing/2014/main" id="{330E1626-B1C1-3F80-C404-942D22E2990F}"/>
                  </a:ext>
                </a:extLst>
              </p:cNvPr>
              <p:cNvGraphicFramePr>
                <a:graphicFrameLocks noGrp="1"/>
              </p:cNvGraphicFramePr>
              <p:nvPr>
                <p:ph type="tbl" sz="quarter" idx="10"/>
                <p:extLst>
                  <p:ext uri="{D42A27DB-BD31-4B8C-83A1-F6EECF244321}">
                    <p14:modId xmlns:p14="http://schemas.microsoft.com/office/powerpoint/2010/main" val="413926652"/>
                  </p:ext>
                </p:extLst>
              </p:nvPr>
            </p:nvGraphicFramePr>
            <p:xfrm>
              <a:off x="152400" y="1143000"/>
              <a:ext cx="8839200" cy="2631758"/>
            </p:xfrm>
            <a:graphic>
              <a:graphicData uri="http://schemas.openxmlformats.org/drawingml/2006/table">
                <a:tbl>
                  <a:tblPr firstRow="1" bandRow="1">
                    <a:tableStyleId>{5940675A-B579-460E-94D1-54222C63F5DA}</a:tableStyleId>
                  </a:tblPr>
                  <a:tblGrid>
                    <a:gridCol w="914400">
                      <a:extLst>
                        <a:ext uri="{9D8B030D-6E8A-4147-A177-3AD203B41FA5}">
                          <a16:colId xmlns:a16="http://schemas.microsoft.com/office/drawing/2014/main" val="2722513395"/>
                        </a:ext>
                      </a:extLst>
                    </a:gridCol>
                    <a:gridCol w="558800">
                      <a:extLst>
                        <a:ext uri="{9D8B030D-6E8A-4147-A177-3AD203B41FA5}">
                          <a16:colId xmlns:a16="http://schemas.microsoft.com/office/drawing/2014/main" val="1054438885"/>
                        </a:ext>
                      </a:extLst>
                    </a:gridCol>
                    <a:gridCol w="736600">
                      <a:extLst>
                        <a:ext uri="{9D8B030D-6E8A-4147-A177-3AD203B41FA5}">
                          <a16:colId xmlns:a16="http://schemas.microsoft.com/office/drawing/2014/main" val="2235453904"/>
                        </a:ext>
                      </a:extLst>
                    </a:gridCol>
                    <a:gridCol w="736600">
                      <a:extLst>
                        <a:ext uri="{9D8B030D-6E8A-4147-A177-3AD203B41FA5}">
                          <a16:colId xmlns:a16="http://schemas.microsoft.com/office/drawing/2014/main" val="1015840322"/>
                        </a:ext>
                      </a:extLst>
                    </a:gridCol>
                    <a:gridCol w="736600">
                      <a:extLst>
                        <a:ext uri="{9D8B030D-6E8A-4147-A177-3AD203B41FA5}">
                          <a16:colId xmlns:a16="http://schemas.microsoft.com/office/drawing/2014/main" val="926497884"/>
                        </a:ext>
                      </a:extLst>
                    </a:gridCol>
                    <a:gridCol w="736600">
                      <a:extLst>
                        <a:ext uri="{9D8B030D-6E8A-4147-A177-3AD203B41FA5}">
                          <a16:colId xmlns:a16="http://schemas.microsoft.com/office/drawing/2014/main" val="3658152032"/>
                        </a:ext>
                      </a:extLst>
                    </a:gridCol>
                    <a:gridCol w="736600">
                      <a:extLst>
                        <a:ext uri="{9D8B030D-6E8A-4147-A177-3AD203B41FA5}">
                          <a16:colId xmlns:a16="http://schemas.microsoft.com/office/drawing/2014/main" val="841103169"/>
                        </a:ext>
                      </a:extLst>
                    </a:gridCol>
                    <a:gridCol w="736600">
                      <a:extLst>
                        <a:ext uri="{9D8B030D-6E8A-4147-A177-3AD203B41FA5}">
                          <a16:colId xmlns:a16="http://schemas.microsoft.com/office/drawing/2014/main" val="1527600033"/>
                        </a:ext>
                      </a:extLst>
                    </a:gridCol>
                    <a:gridCol w="736600">
                      <a:extLst>
                        <a:ext uri="{9D8B030D-6E8A-4147-A177-3AD203B41FA5}">
                          <a16:colId xmlns:a16="http://schemas.microsoft.com/office/drawing/2014/main" val="1229194564"/>
                        </a:ext>
                      </a:extLst>
                    </a:gridCol>
                    <a:gridCol w="736600">
                      <a:extLst>
                        <a:ext uri="{9D8B030D-6E8A-4147-A177-3AD203B41FA5}">
                          <a16:colId xmlns:a16="http://schemas.microsoft.com/office/drawing/2014/main" val="4231769151"/>
                        </a:ext>
                      </a:extLst>
                    </a:gridCol>
                    <a:gridCol w="736600">
                      <a:extLst>
                        <a:ext uri="{9D8B030D-6E8A-4147-A177-3AD203B41FA5}">
                          <a16:colId xmlns:a16="http://schemas.microsoft.com/office/drawing/2014/main" val="3237840322"/>
                        </a:ext>
                      </a:extLst>
                    </a:gridCol>
                    <a:gridCol w="736600">
                      <a:extLst>
                        <a:ext uri="{9D8B030D-6E8A-4147-A177-3AD203B41FA5}">
                          <a16:colId xmlns:a16="http://schemas.microsoft.com/office/drawing/2014/main" val="1439039022"/>
                        </a:ext>
                      </a:extLst>
                    </a:gridCol>
                  </a:tblGrid>
                  <a:tr h="640080">
                    <a:tc>
                      <a:txBody>
                        <a:bodyPr/>
                        <a:lstStyle/>
                        <a:p>
                          <a:r>
                            <a:rPr lang="el-GR" sz="1800" i="1" dirty="0">
                              <a:latin typeface="Cambria Math" panose="02040503050406030204" pitchFamily="18" charset="0"/>
                              <a:ea typeface="Cambria Math" panose="02040503050406030204" pitchFamily="18" charset="0"/>
                            </a:rPr>
                            <a:t>θ </a:t>
                          </a:r>
                          <a:r>
                            <a:rPr lang="en-US" sz="1050" i="1" dirty="0">
                              <a:latin typeface="Cambria Math" panose="02040503050406030204" pitchFamily="18" charset="0"/>
                              <a:ea typeface="Cambria Math" panose="02040503050406030204" pitchFamily="18" charset="0"/>
                            </a:rPr>
                            <a:t> </a:t>
                          </a:r>
                          <a:r>
                            <a:rPr lang="en-US" i="0" dirty="0">
                              <a:latin typeface="Cambria Math" panose="02040503050406030204" pitchFamily="18" charset="0"/>
                              <a:ea typeface="Cambria Math" panose="02040503050406030204" pitchFamily="18" charset="0"/>
                            </a:rPr>
                            <a:t>in radians</a:t>
                          </a:r>
                          <a:endParaRPr lang="en-US" i="1" dirty="0">
                            <a:latin typeface="Cambria Math" panose="02040503050406030204" pitchFamily="18" charset="0"/>
                            <a:ea typeface="Cambria Math" panose="02040503050406030204" pitchFamily="18" charset="0"/>
                          </a:endParaRPr>
                        </a:p>
                      </a:txBody>
                      <a:tcPr/>
                    </a:tc>
                    <a:tc>
                      <a:txBody>
                        <a:bodyPr/>
                        <a:lstStyle/>
                        <a:p>
                          <a:pPr algn="ctr"/>
                          <a:r>
                            <a:rPr lang="en-US" dirty="0">
                              <a:latin typeface="Cambria Math" panose="02040503050406030204" pitchFamily="18" charset="0"/>
                              <a:ea typeface="Cambria Math" panose="02040503050406030204" pitchFamily="18" charset="0"/>
                            </a:rPr>
                            <a:t>0</a:t>
                          </a:r>
                        </a:p>
                      </a:txBody>
                      <a:tcPr anchor="ctr"/>
                    </a:tc>
                    <a:tc>
                      <a:txBody>
                        <a:bodyPr/>
                        <a:lstStyle/>
                        <a:p>
                          <a:endParaRPr lang="en-US"/>
                        </a:p>
                      </a:txBody>
                      <a:tcPr anchor="ctr">
                        <a:blipFill>
                          <a:blip r:embed="rId2"/>
                          <a:stretch>
                            <a:fillRect l="-201653" t="-5714" r="-900826" b="-314286"/>
                          </a:stretch>
                        </a:blipFill>
                      </a:tcPr>
                    </a:tc>
                    <a:tc>
                      <a:txBody>
                        <a:bodyPr/>
                        <a:lstStyle/>
                        <a:p>
                          <a:endParaRPr lang="en-US"/>
                        </a:p>
                      </a:txBody>
                      <a:tcPr anchor="ctr">
                        <a:blipFill>
                          <a:blip r:embed="rId2"/>
                          <a:stretch>
                            <a:fillRect l="-304167" t="-5714" r="-808333" b="-314286"/>
                          </a:stretch>
                        </a:blipFill>
                      </a:tcPr>
                    </a:tc>
                    <a:tc>
                      <a:txBody>
                        <a:bodyPr/>
                        <a:lstStyle/>
                        <a:p>
                          <a:endParaRPr lang="en-US"/>
                        </a:p>
                      </a:txBody>
                      <a:tcPr anchor="ctr">
                        <a:blipFill>
                          <a:blip r:embed="rId2"/>
                          <a:stretch>
                            <a:fillRect l="-400826" t="-5714" r="-701653" b="-314286"/>
                          </a:stretch>
                        </a:blipFill>
                      </a:tcPr>
                    </a:tc>
                    <a:tc>
                      <a:txBody>
                        <a:bodyPr/>
                        <a:lstStyle/>
                        <a:p>
                          <a:endParaRPr lang="en-US"/>
                        </a:p>
                      </a:txBody>
                      <a:tcPr anchor="ctr">
                        <a:blipFill>
                          <a:blip r:embed="rId2"/>
                          <a:stretch>
                            <a:fillRect l="-500826" t="-5714" r="-601653" b="-314286"/>
                          </a:stretch>
                        </a:blipFill>
                      </a:tcPr>
                    </a:tc>
                    <a:tc>
                      <a:txBody>
                        <a:bodyPr/>
                        <a:lstStyle/>
                        <a:p>
                          <a:endParaRPr lang="en-US"/>
                        </a:p>
                      </a:txBody>
                      <a:tcPr anchor="ctr">
                        <a:blipFill>
                          <a:blip r:embed="rId2"/>
                          <a:stretch>
                            <a:fillRect l="-600826" t="-5714" r="-501653" b="-314286"/>
                          </a:stretch>
                        </a:blipFill>
                      </a:tcPr>
                    </a:tc>
                    <a:tc>
                      <a:txBody>
                        <a:bodyPr/>
                        <a:lstStyle/>
                        <a:p>
                          <a:endParaRPr lang="en-US"/>
                        </a:p>
                      </a:txBody>
                      <a:tcPr anchor="ctr">
                        <a:blipFill>
                          <a:blip r:embed="rId2"/>
                          <a:stretch>
                            <a:fillRect l="-700826" t="-5714" r="-401653" b="-314286"/>
                          </a:stretch>
                        </a:blipFill>
                      </a:tcPr>
                    </a:tc>
                    <a:tc>
                      <a:txBody>
                        <a:bodyPr/>
                        <a:lstStyle/>
                        <a:p>
                          <a:endParaRPr lang="en-US"/>
                        </a:p>
                      </a:txBody>
                      <a:tcPr anchor="ctr">
                        <a:blipFill>
                          <a:blip r:embed="rId2"/>
                          <a:stretch>
                            <a:fillRect l="-800826" t="-5714" r="-301653" b="-314286"/>
                          </a:stretch>
                        </a:blipFill>
                      </a:tcPr>
                    </a:tc>
                    <a:tc>
                      <a:txBody>
                        <a:bodyPr/>
                        <a:lstStyle/>
                        <a:p>
                          <a:pPr algn="ctr"/>
                          <a:r>
                            <a:rPr lang="el-GR" i="1" dirty="0">
                              <a:latin typeface="Cambria Math" panose="02040503050406030204" pitchFamily="18" charset="0"/>
                              <a:ea typeface="Cambria Math" panose="02040503050406030204" pitchFamily="18" charset="0"/>
                            </a:rPr>
                            <a:t>π</a:t>
                          </a:r>
                          <a:endParaRPr lang="en-US" i="1" dirty="0">
                            <a:latin typeface="Cambria Math" panose="02040503050406030204" pitchFamily="18" charset="0"/>
                            <a:ea typeface="Cambria Math" panose="02040503050406030204" pitchFamily="18" charset="0"/>
                          </a:endParaRPr>
                        </a:p>
                      </a:txBody>
                      <a:tcPr anchor="ctr"/>
                    </a:tc>
                    <a:tc>
                      <a:txBody>
                        <a:bodyPr/>
                        <a:lstStyle/>
                        <a:p>
                          <a:endParaRPr lang="en-US"/>
                        </a:p>
                      </a:txBody>
                      <a:tcPr anchor="ctr">
                        <a:blipFill>
                          <a:blip r:embed="rId2"/>
                          <a:stretch>
                            <a:fillRect l="-1000000" t="-5714" r="-102479" b="-314286"/>
                          </a:stretch>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latin typeface="Cambria Math" panose="02040503050406030204" pitchFamily="18" charset="0"/>
                              <a:ea typeface="Cambria Math" panose="02040503050406030204" pitchFamily="18" charset="0"/>
                            </a:rPr>
                            <a:t>2</a:t>
                          </a:r>
                          <a:r>
                            <a:rPr lang="el-GR" i="1" dirty="0">
                              <a:latin typeface="Cambria Math" panose="02040503050406030204" pitchFamily="18" charset="0"/>
                              <a:ea typeface="Cambria Math" panose="02040503050406030204" pitchFamily="18" charset="0"/>
                            </a:rPr>
                            <a:t>π</a:t>
                          </a:r>
                          <a:endParaRPr lang="en-US" i="1" dirty="0">
                            <a:latin typeface="Cambria Math" panose="02040503050406030204" pitchFamily="18" charset="0"/>
                            <a:ea typeface="Cambria Math" panose="02040503050406030204" pitchFamily="18" charset="0"/>
                          </a:endParaRPr>
                        </a:p>
                        <a:p>
                          <a:pPr algn="ctr"/>
                          <a:endParaRPr lang="en-US" dirty="0">
                            <a:latin typeface="Cambria Math" panose="02040503050406030204" pitchFamily="18" charset="0"/>
                            <a:ea typeface="Cambria Math" panose="02040503050406030204" pitchFamily="18" charset="0"/>
                          </a:endParaRPr>
                        </a:p>
                      </a:txBody>
                      <a:tcPr anchor="ctr"/>
                    </a:tc>
                    <a:extLst>
                      <a:ext uri="{0D108BD9-81ED-4DB2-BD59-A6C34878D82A}">
                        <a16:rowId xmlns:a16="http://schemas.microsoft.com/office/drawing/2014/main" val="2967717842"/>
                      </a:ext>
                    </a:extLst>
                  </a:tr>
                  <a:tr h="666750">
                    <a:tc>
                      <a:txBody>
                        <a:bodyPr/>
                        <a:lstStyle/>
                        <a:p>
                          <a:r>
                            <a:rPr lang="en-US" dirty="0"/>
                            <a:t>sin</a:t>
                          </a:r>
                          <a:r>
                            <a:rPr lang="el-GR" sz="1800" i="1" dirty="0">
                              <a:latin typeface="Cambria Math" panose="02040503050406030204" pitchFamily="18" charset="0"/>
                              <a:ea typeface="Cambria Math" panose="02040503050406030204" pitchFamily="18" charset="0"/>
                            </a:rPr>
                            <a:t>θ</a:t>
                          </a:r>
                          <a:endParaRPr lang="en-US" dirty="0"/>
                        </a:p>
                      </a:txBody>
                      <a:tcPr anchor="ctr"/>
                    </a:tc>
                    <a:tc>
                      <a:txBody>
                        <a:bodyPr/>
                        <a:lstStyle/>
                        <a:p>
                          <a:pPr algn="ctr"/>
                          <a:r>
                            <a:rPr lang="en-US" dirty="0">
                              <a:latin typeface="Cambria Math" panose="02040503050406030204" pitchFamily="18" charset="0"/>
                              <a:ea typeface="Cambria Math" panose="02040503050406030204" pitchFamily="18" charset="0"/>
                            </a:rPr>
                            <a:t>0</a:t>
                          </a:r>
                        </a:p>
                      </a:txBody>
                      <a:tcPr anchor="ctr"/>
                    </a:tc>
                    <a:tc>
                      <a:txBody>
                        <a:bodyPr/>
                        <a:lstStyle/>
                        <a:p>
                          <a:endParaRPr lang="en-US"/>
                        </a:p>
                      </a:txBody>
                      <a:tcPr anchor="ctr">
                        <a:blipFill>
                          <a:blip r:embed="rId2"/>
                          <a:stretch>
                            <a:fillRect l="-201653" t="-100909" r="-900826" b="-200000"/>
                          </a:stretch>
                        </a:blipFill>
                      </a:tcPr>
                    </a:tc>
                    <a:tc>
                      <a:txBody>
                        <a:bodyPr/>
                        <a:lstStyle/>
                        <a:p>
                          <a:endParaRPr lang="en-US"/>
                        </a:p>
                      </a:txBody>
                      <a:tcPr anchor="ctr">
                        <a:blipFill>
                          <a:blip r:embed="rId2"/>
                          <a:stretch>
                            <a:fillRect l="-304167" t="-100909" r="-808333" b="-200000"/>
                          </a:stretch>
                        </a:blipFill>
                      </a:tcPr>
                    </a:tc>
                    <a:tc>
                      <a:txBody>
                        <a:bodyPr/>
                        <a:lstStyle/>
                        <a:p>
                          <a:endParaRPr lang="en-US"/>
                        </a:p>
                      </a:txBody>
                      <a:tcPr anchor="ctr">
                        <a:blipFill>
                          <a:blip r:embed="rId2"/>
                          <a:stretch>
                            <a:fillRect l="-400826" t="-100909" r="-701653" b="-200000"/>
                          </a:stretch>
                        </a:blipFill>
                      </a:tcPr>
                    </a:tc>
                    <a:tc>
                      <a:txBody>
                        <a:bodyPr/>
                        <a:lstStyle/>
                        <a:p>
                          <a:pPr algn="ctr"/>
                          <a:r>
                            <a:rPr lang="en-US" dirty="0">
                              <a:latin typeface="Cambria Math" panose="02040503050406030204" pitchFamily="18" charset="0"/>
                              <a:ea typeface="Cambria Math" panose="02040503050406030204" pitchFamily="18" charset="0"/>
                            </a:rPr>
                            <a:t>1</a:t>
                          </a:r>
                        </a:p>
                      </a:txBody>
                      <a:tcPr anchor="ctr"/>
                    </a:tc>
                    <a:tc>
                      <a:txBody>
                        <a:bodyPr/>
                        <a:lstStyle/>
                        <a:p>
                          <a:endParaRPr lang="en-US"/>
                        </a:p>
                      </a:txBody>
                      <a:tcPr anchor="ctr">
                        <a:blipFill>
                          <a:blip r:embed="rId2"/>
                          <a:stretch>
                            <a:fillRect l="-600826" t="-100909" r="-501653" b="-200000"/>
                          </a:stretch>
                        </a:blipFill>
                      </a:tcPr>
                    </a:tc>
                    <a:tc>
                      <a:txBody>
                        <a:bodyPr/>
                        <a:lstStyle/>
                        <a:p>
                          <a:endParaRPr lang="en-US"/>
                        </a:p>
                      </a:txBody>
                      <a:tcPr anchor="ctr">
                        <a:blipFill>
                          <a:blip r:embed="rId2"/>
                          <a:stretch>
                            <a:fillRect l="-700826" t="-100909" r="-401653" b="-200000"/>
                          </a:stretch>
                        </a:blipFill>
                      </a:tcPr>
                    </a:tc>
                    <a:tc>
                      <a:txBody>
                        <a:bodyPr/>
                        <a:lstStyle/>
                        <a:p>
                          <a:endParaRPr lang="en-US"/>
                        </a:p>
                      </a:txBody>
                      <a:tcPr anchor="ctr">
                        <a:blipFill>
                          <a:blip r:embed="rId2"/>
                          <a:stretch>
                            <a:fillRect l="-800826" t="-100909" r="-301653" b="-200000"/>
                          </a:stretch>
                        </a:blipFill>
                      </a:tcPr>
                    </a:tc>
                    <a:tc>
                      <a:txBody>
                        <a:bodyPr/>
                        <a:lstStyle/>
                        <a:p>
                          <a:pPr algn="ctr"/>
                          <a:r>
                            <a:rPr lang="en-US" dirty="0">
                              <a:latin typeface="Cambria Math" panose="02040503050406030204" pitchFamily="18" charset="0"/>
                              <a:ea typeface="Cambria Math" panose="02040503050406030204" pitchFamily="18" charset="0"/>
                            </a:rPr>
                            <a:t>0</a:t>
                          </a:r>
                        </a:p>
                      </a:txBody>
                      <a:tcPr anchor="ctr"/>
                    </a:tc>
                    <a:tc>
                      <a:txBody>
                        <a:bodyPr/>
                        <a:lstStyle/>
                        <a:p>
                          <a:pPr algn="ctr"/>
                          <a:r>
                            <a:rPr lang="en-US" dirty="0">
                              <a:latin typeface="Cambria Math" panose="02040503050406030204" pitchFamily="18" charset="0"/>
                              <a:ea typeface="Cambria Math" panose="02040503050406030204" pitchFamily="18" charset="0"/>
                            </a:rPr>
                            <a:t>−1</a:t>
                          </a:r>
                        </a:p>
                      </a:txBody>
                      <a:tcPr anchor="ctr"/>
                    </a:tc>
                    <a:tc>
                      <a:txBody>
                        <a:bodyPr/>
                        <a:lstStyle/>
                        <a:p>
                          <a:pPr algn="ctr"/>
                          <a:r>
                            <a:rPr lang="en-US" dirty="0">
                              <a:latin typeface="Cambria Math" panose="02040503050406030204" pitchFamily="18" charset="0"/>
                              <a:ea typeface="Cambria Math" panose="02040503050406030204" pitchFamily="18" charset="0"/>
                            </a:rPr>
                            <a:t>0</a:t>
                          </a:r>
                        </a:p>
                      </a:txBody>
                      <a:tcPr anchor="ctr"/>
                    </a:tc>
                    <a:extLst>
                      <a:ext uri="{0D108BD9-81ED-4DB2-BD59-A6C34878D82A}">
                        <a16:rowId xmlns:a16="http://schemas.microsoft.com/office/drawing/2014/main" val="1189629094"/>
                      </a:ext>
                    </a:extLst>
                  </a:tr>
                  <a:tr h="666750">
                    <a:tc>
                      <a:txBody>
                        <a:bodyPr/>
                        <a:lstStyle/>
                        <a:p>
                          <a:r>
                            <a:rPr lang="en-US" dirty="0"/>
                            <a:t>cos</a:t>
                          </a:r>
                          <a:r>
                            <a:rPr lang="el-GR" sz="1800" i="1" dirty="0">
                              <a:latin typeface="Cambria Math" panose="02040503050406030204" pitchFamily="18" charset="0"/>
                              <a:ea typeface="Cambria Math" panose="02040503050406030204" pitchFamily="18" charset="0"/>
                            </a:rPr>
                            <a:t>θ</a:t>
                          </a:r>
                          <a:endParaRPr lang="en-US" dirty="0"/>
                        </a:p>
                      </a:txBody>
                      <a:tcPr anchor="ctr"/>
                    </a:tc>
                    <a:tc>
                      <a:txBody>
                        <a:bodyPr/>
                        <a:lstStyle/>
                        <a:p>
                          <a:pPr algn="ctr"/>
                          <a:r>
                            <a:rPr lang="en-US" dirty="0">
                              <a:latin typeface="Cambria Math" panose="02040503050406030204" pitchFamily="18" charset="0"/>
                              <a:ea typeface="Cambria Math" panose="02040503050406030204" pitchFamily="18" charset="0"/>
                            </a:rPr>
                            <a:t>1</a:t>
                          </a:r>
                        </a:p>
                      </a:txBody>
                      <a:tcPr anchor="ctr"/>
                    </a:tc>
                    <a:tc>
                      <a:txBody>
                        <a:bodyPr/>
                        <a:lstStyle/>
                        <a:p>
                          <a:endParaRPr lang="en-US"/>
                        </a:p>
                      </a:txBody>
                      <a:tcPr anchor="ctr">
                        <a:blipFill>
                          <a:blip r:embed="rId2"/>
                          <a:stretch>
                            <a:fillRect l="-201653" t="-200909" r="-900826" b="-100000"/>
                          </a:stretch>
                        </a:blipFill>
                      </a:tcPr>
                    </a:tc>
                    <a:tc>
                      <a:txBody>
                        <a:bodyPr/>
                        <a:lstStyle/>
                        <a:p>
                          <a:endParaRPr lang="en-US"/>
                        </a:p>
                      </a:txBody>
                      <a:tcPr anchor="ctr">
                        <a:blipFill>
                          <a:blip r:embed="rId2"/>
                          <a:stretch>
                            <a:fillRect l="-304167" t="-200909" r="-808333" b="-100000"/>
                          </a:stretch>
                        </a:blipFill>
                      </a:tcPr>
                    </a:tc>
                    <a:tc>
                      <a:txBody>
                        <a:bodyPr/>
                        <a:lstStyle/>
                        <a:p>
                          <a:endParaRPr lang="en-US"/>
                        </a:p>
                      </a:txBody>
                      <a:tcPr anchor="ctr">
                        <a:blipFill>
                          <a:blip r:embed="rId2"/>
                          <a:stretch>
                            <a:fillRect l="-400826" t="-200909" r="-701653" b="-100000"/>
                          </a:stretch>
                        </a:blipFill>
                      </a:tcPr>
                    </a:tc>
                    <a:tc>
                      <a:txBody>
                        <a:bodyPr/>
                        <a:lstStyle/>
                        <a:p>
                          <a:pPr algn="ctr"/>
                          <a:r>
                            <a:rPr lang="en-US" dirty="0">
                              <a:latin typeface="Cambria Math" panose="02040503050406030204" pitchFamily="18" charset="0"/>
                              <a:ea typeface="Cambria Math" panose="02040503050406030204" pitchFamily="18" charset="0"/>
                            </a:rPr>
                            <a:t>0</a:t>
                          </a:r>
                        </a:p>
                      </a:txBody>
                      <a:tcPr anchor="ctr"/>
                    </a:tc>
                    <a:tc>
                      <a:txBody>
                        <a:bodyPr/>
                        <a:lstStyle/>
                        <a:p>
                          <a:endParaRPr lang="en-US"/>
                        </a:p>
                      </a:txBody>
                      <a:tcPr anchor="ctr">
                        <a:blipFill>
                          <a:blip r:embed="rId2"/>
                          <a:stretch>
                            <a:fillRect l="-600826" t="-200909" r="-501653" b="-100000"/>
                          </a:stretch>
                        </a:blipFill>
                      </a:tcPr>
                    </a:tc>
                    <a:tc>
                      <a:txBody>
                        <a:bodyPr/>
                        <a:lstStyle/>
                        <a:p>
                          <a:endParaRPr lang="en-US"/>
                        </a:p>
                      </a:txBody>
                      <a:tcPr anchor="ctr">
                        <a:blipFill>
                          <a:blip r:embed="rId2"/>
                          <a:stretch>
                            <a:fillRect l="-700826" t="-200909" r="-401653" b="-100000"/>
                          </a:stretch>
                        </a:blipFill>
                      </a:tcPr>
                    </a:tc>
                    <a:tc>
                      <a:txBody>
                        <a:bodyPr/>
                        <a:lstStyle/>
                        <a:p>
                          <a:endParaRPr lang="en-US"/>
                        </a:p>
                      </a:txBody>
                      <a:tcPr anchor="ctr">
                        <a:blipFill>
                          <a:blip r:embed="rId2"/>
                          <a:stretch>
                            <a:fillRect l="-800826" t="-200909" r="-301653" b="-100000"/>
                          </a:stretch>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latin typeface="Cambria Math" panose="02040503050406030204" pitchFamily="18" charset="0"/>
                              <a:ea typeface="Cambria Math" panose="02040503050406030204" pitchFamily="18" charset="0"/>
                            </a:rPr>
                            <a:t>−1</a:t>
                          </a:r>
                        </a:p>
                      </a:txBody>
                      <a:tcPr anchor="ctr"/>
                    </a:tc>
                    <a:tc>
                      <a:txBody>
                        <a:bodyPr/>
                        <a:lstStyle/>
                        <a:p>
                          <a:pPr algn="ctr"/>
                          <a:r>
                            <a:rPr lang="en-US" dirty="0">
                              <a:latin typeface="Cambria Math" panose="02040503050406030204" pitchFamily="18" charset="0"/>
                              <a:ea typeface="Cambria Math" panose="02040503050406030204" pitchFamily="18" charset="0"/>
                            </a:rPr>
                            <a:t>0</a:t>
                          </a:r>
                        </a:p>
                      </a:txBody>
                      <a:tcPr anchor="ctr"/>
                    </a:tc>
                    <a:tc>
                      <a:txBody>
                        <a:bodyPr/>
                        <a:lstStyle/>
                        <a:p>
                          <a:pPr algn="ctr"/>
                          <a:r>
                            <a:rPr lang="en-US" dirty="0">
                              <a:latin typeface="Cambria Math" panose="02040503050406030204" pitchFamily="18" charset="0"/>
                              <a:ea typeface="Cambria Math" panose="02040503050406030204" pitchFamily="18" charset="0"/>
                            </a:rPr>
                            <a:t>1</a:t>
                          </a:r>
                        </a:p>
                      </a:txBody>
                      <a:tcPr anchor="ctr"/>
                    </a:tc>
                    <a:extLst>
                      <a:ext uri="{0D108BD9-81ED-4DB2-BD59-A6C34878D82A}">
                        <a16:rowId xmlns:a16="http://schemas.microsoft.com/office/drawing/2014/main" val="1653454390"/>
                      </a:ext>
                    </a:extLst>
                  </a:tr>
                  <a:tr h="658178">
                    <a:tc>
                      <a:txBody>
                        <a:bodyPr/>
                        <a:lstStyle/>
                        <a:p>
                          <a:r>
                            <a:rPr lang="en-US" dirty="0"/>
                            <a:t>tan</a:t>
                          </a:r>
                          <a:r>
                            <a:rPr lang="el-GR" sz="1800" i="1" dirty="0">
                              <a:latin typeface="Cambria Math" panose="02040503050406030204" pitchFamily="18" charset="0"/>
                              <a:ea typeface="Cambria Math" panose="02040503050406030204" pitchFamily="18" charset="0"/>
                            </a:rPr>
                            <a:t>θ</a:t>
                          </a:r>
                          <a:endParaRPr lang="en-US" dirty="0"/>
                        </a:p>
                      </a:txBody>
                      <a:tcPr anchor="ctr"/>
                    </a:tc>
                    <a:tc>
                      <a:txBody>
                        <a:bodyPr/>
                        <a:lstStyle/>
                        <a:p>
                          <a:pPr algn="ctr"/>
                          <a:r>
                            <a:rPr lang="en-US" dirty="0">
                              <a:latin typeface="Cambria Math" panose="02040503050406030204" pitchFamily="18" charset="0"/>
                              <a:ea typeface="Cambria Math" panose="02040503050406030204" pitchFamily="18" charset="0"/>
                            </a:rPr>
                            <a:t>0</a:t>
                          </a:r>
                        </a:p>
                      </a:txBody>
                      <a:tcPr anchor="ctr"/>
                    </a:tc>
                    <a:tc>
                      <a:txBody>
                        <a:bodyPr/>
                        <a:lstStyle/>
                        <a:p>
                          <a:endParaRPr lang="en-US"/>
                        </a:p>
                      </a:txBody>
                      <a:tcPr anchor="ctr">
                        <a:blipFill>
                          <a:blip r:embed="rId2"/>
                          <a:stretch>
                            <a:fillRect l="-201653" t="-306481" r="-900826" b="-1852"/>
                          </a:stretch>
                        </a:blipFill>
                      </a:tcPr>
                    </a:tc>
                    <a:tc>
                      <a:txBody>
                        <a:bodyPr/>
                        <a:lstStyle/>
                        <a:p>
                          <a:pPr algn="ctr"/>
                          <a:r>
                            <a:rPr lang="en-US" dirty="0">
                              <a:latin typeface="Cambria Math" panose="02040503050406030204" pitchFamily="18" charset="0"/>
                              <a:ea typeface="Cambria Math" panose="02040503050406030204" pitchFamily="18" charset="0"/>
                            </a:rPr>
                            <a:t>1</a:t>
                          </a:r>
                        </a:p>
                      </a:txBody>
                      <a:tcPr anchor="ctr"/>
                    </a:tc>
                    <a:tc>
                      <a:txBody>
                        <a:bodyPr/>
                        <a:lstStyle/>
                        <a:p>
                          <a:endParaRPr lang="en-US"/>
                        </a:p>
                      </a:txBody>
                      <a:tcPr anchor="ctr">
                        <a:blipFill>
                          <a:blip r:embed="rId2"/>
                          <a:stretch>
                            <a:fillRect l="-400826" t="-306481" r="-701653" b="-1852"/>
                          </a:stretch>
                        </a:blipFill>
                      </a:tcPr>
                    </a:tc>
                    <a:tc>
                      <a:txBody>
                        <a:bodyPr/>
                        <a:lstStyle/>
                        <a:p>
                          <a:pPr algn="ctr"/>
                          <a:r>
                            <a:rPr lang="en-US" sz="1000" dirty="0">
                              <a:latin typeface="Cambria Math" panose="02040503050406030204" pitchFamily="18" charset="0"/>
                              <a:ea typeface="Cambria Math" panose="02040503050406030204" pitchFamily="18" charset="0"/>
                            </a:rPr>
                            <a:t>undefined</a:t>
                          </a:r>
                        </a:p>
                      </a:txBody>
                      <a:tcPr anchor="ctr"/>
                    </a:tc>
                    <a:tc>
                      <a:txBody>
                        <a:bodyPr/>
                        <a:lstStyle/>
                        <a:p>
                          <a:endParaRPr lang="en-US"/>
                        </a:p>
                      </a:txBody>
                      <a:tcPr anchor="ctr">
                        <a:blipFill>
                          <a:blip r:embed="rId2"/>
                          <a:stretch>
                            <a:fillRect l="-600826" t="-306481" r="-501653" b="-1852"/>
                          </a:stretch>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latin typeface="Cambria Math" panose="02040503050406030204" pitchFamily="18" charset="0"/>
                              <a:ea typeface="Cambria Math" panose="02040503050406030204" pitchFamily="18" charset="0"/>
                            </a:rPr>
                            <a:t>−1</a:t>
                          </a:r>
                        </a:p>
                      </a:txBody>
                      <a:tcPr anchor="ctr"/>
                    </a:tc>
                    <a:tc>
                      <a:txBody>
                        <a:bodyPr/>
                        <a:lstStyle/>
                        <a:p>
                          <a:endParaRPr lang="en-US"/>
                        </a:p>
                      </a:txBody>
                      <a:tcPr anchor="ctr">
                        <a:blipFill>
                          <a:blip r:embed="rId2"/>
                          <a:stretch>
                            <a:fillRect l="-800826" t="-306481" r="-301653" b="-1852"/>
                          </a:stretch>
                        </a:blipFill>
                      </a:tcPr>
                    </a:tc>
                    <a:tc>
                      <a:txBody>
                        <a:bodyPr/>
                        <a:lstStyle/>
                        <a:p>
                          <a:pPr algn="ctr"/>
                          <a:r>
                            <a:rPr lang="en-US" dirty="0">
                              <a:latin typeface="Cambria Math" panose="02040503050406030204" pitchFamily="18" charset="0"/>
                              <a:ea typeface="Cambria Math" panose="02040503050406030204" pitchFamily="18" charset="0"/>
                            </a:rPr>
                            <a:t>0</a:t>
                          </a:r>
                        </a:p>
                      </a:txBody>
                      <a:tcPr anchor="ctr"/>
                    </a:tc>
                    <a:tc>
                      <a:txBody>
                        <a:bodyPr/>
                        <a:lstStyle/>
                        <a:p>
                          <a:pPr algn="ctr"/>
                          <a:r>
                            <a:rPr lang="en-US" sz="1000" dirty="0">
                              <a:latin typeface="Cambria Math" panose="02040503050406030204" pitchFamily="18" charset="0"/>
                              <a:ea typeface="Cambria Math" panose="02040503050406030204" pitchFamily="18" charset="0"/>
                            </a:rPr>
                            <a:t>undefined</a:t>
                          </a:r>
                        </a:p>
                      </a:txBody>
                      <a:tcPr anchor="ctr"/>
                    </a:tc>
                    <a:tc>
                      <a:txBody>
                        <a:bodyPr/>
                        <a:lstStyle/>
                        <a:p>
                          <a:pPr algn="ctr"/>
                          <a:r>
                            <a:rPr lang="en-US" dirty="0">
                              <a:latin typeface="Cambria Math" panose="02040503050406030204" pitchFamily="18" charset="0"/>
                              <a:ea typeface="Cambria Math" panose="02040503050406030204" pitchFamily="18" charset="0"/>
                            </a:rPr>
                            <a:t>0</a:t>
                          </a:r>
                        </a:p>
                      </a:txBody>
                      <a:tcPr anchor="ctr"/>
                    </a:tc>
                    <a:extLst>
                      <a:ext uri="{0D108BD9-81ED-4DB2-BD59-A6C34878D82A}">
                        <a16:rowId xmlns:a16="http://schemas.microsoft.com/office/drawing/2014/main" val="1275110157"/>
                      </a:ext>
                    </a:extLst>
                  </a:tr>
                </a:tbl>
              </a:graphicData>
            </a:graphic>
          </p:graphicFrame>
        </mc:Fallback>
      </mc:AlternateContent>
    </p:spTree>
    <p:extLst>
      <p:ext uri="{BB962C8B-B14F-4D97-AF65-F5344CB8AC3E}">
        <p14:creationId xmlns:p14="http://schemas.microsoft.com/office/powerpoint/2010/main" val="39661067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3: </a:t>
            </a:r>
            <a:r>
              <a:rPr lang="en-IN" dirty="0"/>
              <a:t>Evaluating Trigonometric Functions</a:t>
            </a:r>
            <a:r>
              <a:rPr lang="en-US" dirty="0">
                <a:latin typeface="Calibri" panose="020F0502020204030204" pitchFamily="34" charset="0"/>
                <a:ea typeface="Calibri" panose="020F0502020204030204" pitchFamily="34" charset="0"/>
                <a:cs typeface="Calibri" panose="020F0502020204030204" pitchFamily="34" charset="0"/>
              </a:rPr>
              <a:t>—</a:t>
            </a:r>
            <a:r>
              <a:rPr lang="en-US" dirty="0"/>
              <a:t>Slide 1</a:t>
            </a:r>
            <a:endParaRPr dirty="0"/>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defRPr sz="2800"/>
                </a:pPr>
                <a:r>
                  <a:rPr sz="2800" dirty="0"/>
                  <a:t>Use Table </a:t>
                </a:r>
                <a:r>
                  <a:rPr lang="en-US" sz="2800" dirty="0"/>
                  <a:t>2</a:t>
                </a:r>
                <a:r>
                  <a:rPr sz="2800" dirty="0"/>
                  <a:t> and the fact that the sine and cosine functions have period </a:t>
                </a:r>
                <a:r>
                  <a:rPr lang="en-US" sz="2800" dirty="0"/>
                  <a:t>2</a:t>
                </a:r>
                <a:r>
                  <a:rPr lang="el-GR" sz="2800" i="1" dirty="0">
                    <a:latin typeface="Cambria Math" panose="02040503050406030204" pitchFamily="18" charset="0"/>
                    <a:ea typeface="Cambria Math" panose="02040503050406030204" pitchFamily="18" charset="0"/>
                  </a:rPr>
                  <a:t>π</a:t>
                </a:r>
                <a:r>
                  <a:rPr lang="en-US" sz="2800" dirty="0"/>
                  <a:t> </a:t>
                </a:r>
                <a:r>
                  <a:rPr lang="en-US" sz="1050" dirty="0"/>
                  <a:t> </a:t>
                </a:r>
                <a:r>
                  <a:rPr sz="2800" dirty="0"/>
                  <a:t>to find the value of each trigonometric function.</a:t>
                </a:r>
              </a:p>
              <a:p>
                <a:pPr marL="514350" indent="-514350">
                  <a:buFont typeface="+mj-lt"/>
                  <a:buAutoNum type="alphaLcPeriod"/>
                  <a:defRPr sz="2800"/>
                </a:pPr>
                <a:r>
                  <a:rPr dirty="0"/>
                  <a:t>​</a:t>
                </a:r>
                <a14:m>
                  <m:oMath xmlns:m="http://schemas.openxmlformats.org/officeDocument/2006/math">
                    <m:r>
                      <m:rPr>
                        <m:sty m:val="p"/>
                      </m:rPr>
                      <a:rPr>
                        <a:latin typeface="Cambria Math" panose="02040503050406030204" pitchFamily="18" charset="0"/>
                      </a:rPr>
                      <m:t>sin</m:t>
                    </m:r>
                    <m:r>
                      <a:rPr>
                        <a:latin typeface="Cambria Math" panose="02040503050406030204" pitchFamily="18" charset="0"/>
                      </a:rPr>
                      <m:t>⁡</m:t>
                    </m:r>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5</m:t>
                            </m:r>
                            <m:r>
                              <a:rPr>
                                <a:latin typeface="Cambria Math" panose="02040503050406030204" pitchFamily="18" charset="0"/>
                              </a:rPr>
                              <m:t>𝜋</m:t>
                            </m:r>
                          </m:num>
                          <m:den>
                            <m:r>
                              <a:rPr>
                                <a:latin typeface="Cambria Math" panose="02040503050406030204" pitchFamily="18" charset="0"/>
                              </a:rPr>
                              <m:t>2</m:t>
                            </m:r>
                          </m:den>
                        </m:f>
                      </m:e>
                    </m:d>
                  </m:oMath>
                </a14:m>
                <a:endParaRPr dirty="0"/>
              </a:p>
              <a:p>
                <a:pPr marL="514350" indent="-514350">
                  <a:buFont typeface="+mj-lt"/>
                  <a:buAutoNum type="alphaLcPeriod" startAt="2"/>
                  <a:defRPr sz="2800"/>
                </a:pPr>
                <a:r>
                  <a:rPr dirty="0"/>
                  <a:t>​</a:t>
                </a:r>
                <a14:m>
                  <m:oMath xmlns:m="http://schemas.openxmlformats.org/officeDocument/2006/math">
                    <m:r>
                      <m:rPr>
                        <m:sty m:val="p"/>
                      </m:rPr>
                      <a:rPr>
                        <a:latin typeface="Cambria Math" panose="02040503050406030204" pitchFamily="18" charset="0"/>
                      </a:rPr>
                      <m:t>cos</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3</m:t>
                        </m:r>
                        <m:r>
                          <a:rPr>
                            <a:latin typeface="Cambria Math" panose="02040503050406030204" pitchFamily="18" charset="0"/>
                          </a:rPr>
                          <m:t>𝜋</m:t>
                        </m:r>
                      </m:e>
                    </m:d>
                  </m:oMath>
                </a14:m>
                <a:endParaRPr dirty="0"/>
              </a:p>
              <a:p>
                <a:pPr marL="514350" indent="-514350">
                  <a:buFont typeface="+mj-lt"/>
                  <a:buAutoNum type="alphaLcPeriod" startAt="3"/>
                  <a:defRPr sz="2800"/>
                </a:pPr>
                <a:r>
                  <a:rPr dirty="0"/>
                  <a:t>​</a:t>
                </a:r>
                <a14:m>
                  <m:oMath xmlns:m="http://schemas.openxmlformats.org/officeDocument/2006/math">
                    <m:r>
                      <m:rPr>
                        <m:sty m:val="p"/>
                      </m:rPr>
                      <a:rPr>
                        <a:latin typeface="Cambria Math" panose="02040503050406030204" pitchFamily="18" charset="0"/>
                      </a:rPr>
                      <m:t>sin</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9</m:t>
                            </m:r>
                            <m:r>
                              <a:rPr>
                                <a:latin typeface="Cambria Math" panose="02040503050406030204" pitchFamily="18" charset="0"/>
                              </a:rPr>
                              <m:t>𝜋</m:t>
                            </m:r>
                          </m:num>
                          <m:den>
                            <m:r>
                              <a:rPr>
                                <a:latin typeface="Cambria Math" panose="02040503050406030204" pitchFamily="18" charset="0"/>
                              </a:rPr>
                              <m:t>4</m:t>
                            </m:r>
                          </m:den>
                        </m:f>
                      </m:e>
                    </m:d>
                  </m:oMath>
                </a14:m>
                <a:endParaRPr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US">
                    <a:noFill/>
                  </a:rPr>
                  <a:t> </a:t>
                </a:r>
              </a:p>
            </p:txBody>
          </p:sp>
        </mc:Fallback>
      </mc:AlternateContent>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3: </a:t>
            </a:r>
            <a:r>
              <a:rPr lang="en-IN" dirty="0"/>
              <a:t>Evaluating Trigonometric Functions</a:t>
            </a:r>
            <a:r>
              <a:rPr lang="en-US" dirty="0">
                <a:latin typeface="Calibri" panose="020F0502020204030204" pitchFamily="34" charset="0"/>
                <a:ea typeface="Calibri" panose="020F0502020204030204" pitchFamily="34" charset="0"/>
                <a:cs typeface="Calibri" panose="020F0502020204030204" pitchFamily="34" charset="0"/>
              </a:rPr>
              <a:t>—</a:t>
            </a:r>
            <a:r>
              <a:rPr lang="en-US" dirty="0"/>
              <a:t>Slide 2</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lang="en-IN" sz="2800" b="1" dirty="0"/>
                  <a:t>Solution</a:t>
                </a:r>
              </a:p>
              <a:p>
                <a:pPr marL="514350" indent="-514350">
                  <a:buFont typeface="+mj-lt"/>
                  <a:buAutoNum type="alphaLcPeriod"/>
                  <a:defRPr sz="2800"/>
                </a:pPr>
                <a:r>
                  <a:rPr lang="en-IN" dirty="0"/>
                  <a:t>​</a:t>
                </a:r>
                <a14:m>
                  <m:oMath xmlns:m="http://schemas.openxmlformats.org/officeDocument/2006/math">
                    <m:func>
                      <m:funcPr>
                        <m:ctrlPr>
                          <a:rPr lang="ar-AE" i="1">
                            <a:latin typeface="Cambria Math" panose="02040503050406030204" pitchFamily="18" charset="0"/>
                          </a:rPr>
                        </m:ctrlPr>
                      </m:funcPr>
                      <m:fName>
                        <m:r>
                          <m:rPr>
                            <m:sty m:val="p"/>
                          </m:rPr>
                          <a:rPr lang="en-IN">
                            <a:latin typeface="Cambria Math" panose="02040503050406030204" pitchFamily="18" charset="0"/>
                          </a:rPr>
                          <m:t>sin</m:t>
                        </m:r>
                      </m:fName>
                      <m:e>
                        <m:d>
                          <m:dPr>
                            <m:ctrlPr>
                              <a:rPr lang="ar-AE" i="1">
                                <a:latin typeface="Cambria Math" panose="02040503050406030204" pitchFamily="18" charset="0"/>
                              </a:rPr>
                            </m:ctrlPr>
                          </m:dPr>
                          <m:e>
                            <m:f>
                              <m:fPr>
                                <m:ctrlPr>
                                  <a:rPr lang="ar-AE" i="1">
                                    <a:latin typeface="Cambria Math" panose="02040503050406030204" pitchFamily="18" charset="0"/>
                                  </a:rPr>
                                </m:ctrlPr>
                              </m:fPr>
                              <m:num>
                                <m:r>
                                  <a:rPr lang="ar-AE">
                                    <a:latin typeface="Cambria Math" panose="02040503050406030204" pitchFamily="18" charset="0"/>
                                  </a:rPr>
                                  <m:t>5</m:t>
                                </m:r>
                                <m:r>
                                  <a:rPr lang="ar-AE">
                                    <a:latin typeface="Cambria Math" panose="02040503050406030204" pitchFamily="18" charset="0"/>
                                  </a:rPr>
                                  <m:t>𝜋</m:t>
                                </m:r>
                              </m:num>
                              <m:den>
                                <m:r>
                                  <a:rPr lang="ar-AE">
                                    <a:latin typeface="Cambria Math" panose="02040503050406030204" pitchFamily="18" charset="0"/>
                                  </a:rPr>
                                  <m:t>2</m:t>
                                </m:r>
                              </m:den>
                            </m:f>
                          </m:e>
                        </m:d>
                      </m:e>
                    </m:func>
                    <m:r>
                      <a:rPr lang="ar-AE">
                        <a:latin typeface="Cambria Math" panose="02040503050406030204" pitchFamily="18" charset="0"/>
                      </a:rPr>
                      <m:t>=</m:t>
                    </m:r>
                    <m:func>
                      <m:funcPr>
                        <m:ctrlPr>
                          <a:rPr lang="ar-AE" i="1">
                            <a:latin typeface="Cambria Math" panose="02040503050406030204" pitchFamily="18" charset="0"/>
                          </a:rPr>
                        </m:ctrlPr>
                      </m:funcPr>
                      <m:fName>
                        <m:r>
                          <m:rPr>
                            <m:sty m:val="p"/>
                          </m:rPr>
                          <a:rPr lang="en-IN">
                            <a:latin typeface="Cambria Math" panose="02040503050406030204" pitchFamily="18" charset="0"/>
                          </a:rPr>
                          <m:t>sin</m:t>
                        </m:r>
                      </m:fName>
                      <m:e>
                        <m:d>
                          <m:dPr>
                            <m:ctrlPr>
                              <a:rPr lang="ar-AE" i="1">
                                <a:latin typeface="Cambria Math" panose="02040503050406030204" pitchFamily="18" charset="0"/>
                              </a:rPr>
                            </m:ctrlPr>
                          </m:dPr>
                          <m:e>
                            <m:f>
                              <m:fPr>
                                <m:ctrlPr>
                                  <a:rPr lang="ar-AE" i="1">
                                    <a:latin typeface="Cambria Math" panose="02040503050406030204" pitchFamily="18" charset="0"/>
                                  </a:rPr>
                                </m:ctrlPr>
                              </m:fPr>
                              <m:num>
                                <m:r>
                                  <a:rPr lang="ar-AE">
                                    <a:latin typeface="Cambria Math" panose="02040503050406030204" pitchFamily="18" charset="0"/>
                                  </a:rPr>
                                  <m:t>𝜋</m:t>
                                </m:r>
                              </m:num>
                              <m:den>
                                <m:r>
                                  <a:rPr lang="ar-AE">
                                    <a:latin typeface="Cambria Math" panose="02040503050406030204" pitchFamily="18" charset="0"/>
                                  </a:rPr>
                                  <m:t>2</m:t>
                                </m:r>
                              </m:den>
                            </m:f>
                            <m:r>
                              <a:rPr lang="ar-AE">
                                <a:latin typeface="Cambria Math" panose="02040503050406030204" pitchFamily="18" charset="0"/>
                              </a:rPr>
                              <m:t>+</m:t>
                            </m:r>
                            <m:r>
                              <a:rPr lang="ar-AE">
                                <a:latin typeface="Cambria Math" panose="02040503050406030204" pitchFamily="18" charset="0"/>
                              </a:rPr>
                              <m:t>2</m:t>
                            </m:r>
                            <m:r>
                              <a:rPr lang="ar-AE">
                                <a:latin typeface="Cambria Math" panose="02040503050406030204" pitchFamily="18" charset="0"/>
                              </a:rPr>
                              <m:t>𝜋</m:t>
                            </m:r>
                          </m:e>
                        </m:d>
                      </m:e>
                    </m:func>
                    <m:r>
                      <a:rPr lang="ar-AE">
                        <a:latin typeface="Cambria Math" panose="02040503050406030204" pitchFamily="18" charset="0"/>
                      </a:rPr>
                      <m:t>=</m:t>
                    </m:r>
                    <m:func>
                      <m:funcPr>
                        <m:ctrlPr>
                          <a:rPr lang="ar-AE" i="1">
                            <a:latin typeface="Cambria Math" panose="02040503050406030204" pitchFamily="18" charset="0"/>
                          </a:rPr>
                        </m:ctrlPr>
                      </m:funcPr>
                      <m:fName>
                        <m:r>
                          <m:rPr>
                            <m:sty m:val="p"/>
                          </m:rPr>
                          <a:rPr lang="en-IN">
                            <a:latin typeface="Cambria Math" panose="02040503050406030204" pitchFamily="18" charset="0"/>
                          </a:rPr>
                          <m:t>sin</m:t>
                        </m:r>
                      </m:fName>
                      <m:e>
                        <m:d>
                          <m:dPr>
                            <m:ctrlPr>
                              <a:rPr lang="ar-AE" i="1">
                                <a:latin typeface="Cambria Math" panose="02040503050406030204" pitchFamily="18" charset="0"/>
                              </a:rPr>
                            </m:ctrlPr>
                          </m:dPr>
                          <m:e>
                            <m:f>
                              <m:fPr>
                                <m:ctrlPr>
                                  <a:rPr lang="ar-AE" i="1">
                                    <a:latin typeface="Cambria Math" panose="02040503050406030204" pitchFamily="18" charset="0"/>
                                  </a:rPr>
                                </m:ctrlPr>
                              </m:fPr>
                              <m:num>
                                <m:r>
                                  <a:rPr lang="ar-AE">
                                    <a:latin typeface="Cambria Math" panose="02040503050406030204" pitchFamily="18" charset="0"/>
                                  </a:rPr>
                                  <m:t>𝜋</m:t>
                                </m:r>
                              </m:num>
                              <m:den>
                                <m:r>
                                  <a:rPr lang="ar-AE">
                                    <a:latin typeface="Cambria Math" panose="02040503050406030204" pitchFamily="18" charset="0"/>
                                  </a:rPr>
                                  <m:t>2</m:t>
                                </m:r>
                              </m:den>
                            </m:f>
                          </m:e>
                        </m:d>
                      </m:e>
                    </m:func>
                    <m:r>
                      <a:rPr lang="ar-AE">
                        <a:latin typeface="Cambria Math" panose="02040503050406030204" pitchFamily="18" charset="0"/>
                      </a:rPr>
                      <m:t>=</m:t>
                    </m:r>
                    <m:r>
                      <a:rPr lang="ar-AE">
                        <a:latin typeface="Cambria Math" panose="02040503050406030204" pitchFamily="18" charset="0"/>
                      </a:rPr>
                      <m:t>1</m:t>
                    </m:r>
                  </m:oMath>
                </a14:m>
                <a:endParaRPr lang="ar-AE" dirty="0"/>
              </a:p>
              <a:p>
                <a:pPr marL="514350" indent="-514350">
                  <a:buFont typeface="+mj-lt"/>
                  <a:buAutoNum type="alphaLcPeriod" startAt="2"/>
                  <a:defRPr sz="2800"/>
                </a:pPr>
                <a:r>
                  <a:rPr lang="ar-AE" dirty="0"/>
                  <a:t>​</a:t>
                </a:r>
                <a14:m>
                  <m:oMath xmlns:m="http://schemas.openxmlformats.org/officeDocument/2006/math">
                    <m:func>
                      <m:funcPr>
                        <m:ctrlPr>
                          <a:rPr lang="ar-AE" i="1">
                            <a:latin typeface="Cambria Math" panose="02040503050406030204" pitchFamily="18" charset="0"/>
                          </a:rPr>
                        </m:ctrlPr>
                      </m:funcPr>
                      <m:fName>
                        <m:r>
                          <m:rPr>
                            <m:sty m:val="p"/>
                          </m:rPr>
                          <a:rPr lang="en-IN">
                            <a:latin typeface="Cambria Math" panose="02040503050406030204" pitchFamily="18" charset="0"/>
                          </a:rPr>
                          <m:t>cos</m:t>
                        </m:r>
                      </m:fName>
                      <m:e>
                        <m:d>
                          <m:dPr>
                            <m:ctrlPr>
                              <a:rPr lang="ar-AE" i="1">
                                <a:latin typeface="Cambria Math" panose="02040503050406030204" pitchFamily="18" charset="0"/>
                              </a:rPr>
                            </m:ctrlPr>
                          </m:dPr>
                          <m:e>
                            <m:r>
                              <a:rPr lang="ar-AE">
                                <a:latin typeface="Cambria Math" panose="02040503050406030204" pitchFamily="18" charset="0"/>
                              </a:rPr>
                              <m:t>3</m:t>
                            </m:r>
                            <m:r>
                              <a:rPr lang="ar-AE">
                                <a:latin typeface="Cambria Math" panose="02040503050406030204" pitchFamily="18" charset="0"/>
                              </a:rPr>
                              <m:t>𝜋</m:t>
                            </m:r>
                          </m:e>
                        </m:d>
                      </m:e>
                    </m:func>
                    <m:r>
                      <a:rPr lang="ar-AE">
                        <a:latin typeface="Cambria Math" panose="02040503050406030204" pitchFamily="18" charset="0"/>
                      </a:rPr>
                      <m:t>=</m:t>
                    </m:r>
                    <m:func>
                      <m:funcPr>
                        <m:ctrlPr>
                          <a:rPr lang="ar-AE" i="1">
                            <a:latin typeface="Cambria Math" panose="02040503050406030204" pitchFamily="18" charset="0"/>
                          </a:rPr>
                        </m:ctrlPr>
                      </m:funcPr>
                      <m:fName>
                        <m:r>
                          <m:rPr>
                            <m:sty m:val="p"/>
                          </m:rPr>
                          <a:rPr lang="en-IN">
                            <a:latin typeface="Cambria Math" panose="02040503050406030204" pitchFamily="18" charset="0"/>
                          </a:rPr>
                          <m:t>cos</m:t>
                        </m:r>
                      </m:fName>
                      <m:e>
                        <m:d>
                          <m:dPr>
                            <m:ctrlPr>
                              <a:rPr lang="ar-AE" i="1">
                                <a:latin typeface="Cambria Math" panose="02040503050406030204" pitchFamily="18" charset="0"/>
                              </a:rPr>
                            </m:ctrlPr>
                          </m:dPr>
                          <m:e>
                            <m:r>
                              <a:rPr lang="ar-AE">
                                <a:latin typeface="Cambria Math" panose="02040503050406030204" pitchFamily="18" charset="0"/>
                              </a:rPr>
                              <m:t>𝜋</m:t>
                            </m:r>
                            <m:r>
                              <a:rPr lang="ar-AE">
                                <a:latin typeface="Cambria Math" panose="02040503050406030204" pitchFamily="18" charset="0"/>
                              </a:rPr>
                              <m:t>+</m:t>
                            </m:r>
                            <m:r>
                              <a:rPr lang="ar-AE">
                                <a:latin typeface="Cambria Math" panose="02040503050406030204" pitchFamily="18" charset="0"/>
                              </a:rPr>
                              <m:t>2</m:t>
                            </m:r>
                            <m:r>
                              <a:rPr lang="ar-AE">
                                <a:latin typeface="Cambria Math" panose="02040503050406030204" pitchFamily="18" charset="0"/>
                              </a:rPr>
                              <m:t>𝜋</m:t>
                            </m:r>
                          </m:e>
                        </m:d>
                      </m:e>
                    </m:func>
                    <m:r>
                      <a:rPr lang="ar-AE">
                        <a:latin typeface="Cambria Math" panose="02040503050406030204" pitchFamily="18" charset="0"/>
                      </a:rPr>
                      <m:t>=</m:t>
                    </m:r>
                    <m:func>
                      <m:funcPr>
                        <m:ctrlPr>
                          <a:rPr lang="ar-AE" i="1">
                            <a:latin typeface="Cambria Math" panose="02040503050406030204" pitchFamily="18" charset="0"/>
                          </a:rPr>
                        </m:ctrlPr>
                      </m:funcPr>
                      <m:fName>
                        <m:r>
                          <m:rPr>
                            <m:sty m:val="p"/>
                          </m:rPr>
                          <a:rPr lang="en-IN">
                            <a:latin typeface="Cambria Math" panose="02040503050406030204" pitchFamily="18" charset="0"/>
                          </a:rPr>
                          <m:t>cos</m:t>
                        </m:r>
                      </m:fName>
                      <m:e>
                        <m:d>
                          <m:dPr>
                            <m:ctrlPr>
                              <a:rPr lang="ar-AE" i="1">
                                <a:latin typeface="Cambria Math" panose="02040503050406030204" pitchFamily="18" charset="0"/>
                              </a:rPr>
                            </m:ctrlPr>
                          </m:dPr>
                          <m:e>
                            <m:r>
                              <a:rPr lang="ar-AE">
                                <a:latin typeface="Cambria Math" panose="02040503050406030204" pitchFamily="18" charset="0"/>
                              </a:rPr>
                              <m:t>𝜋</m:t>
                            </m:r>
                          </m:e>
                        </m:d>
                      </m:e>
                    </m:func>
                    <m:r>
                      <a:rPr lang="ar-AE">
                        <a:latin typeface="Cambria Math" panose="02040503050406030204" pitchFamily="18" charset="0"/>
                      </a:rPr>
                      <m:t>=−</m:t>
                    </m:r>
                    <m:r>
                      <a:rPr lang="ar-AE">
                        <a:latin typeface="Cambria Math" panose="02040503050406030204" pitchFamily="18" charset="0"/>
                      </a:rPr>
                      <m:t>1</m:t>
                    </m:r>
                  </m:oMath>
                </a14:m>
                <a:endParaRPr lang="ar-AE" dirty="0"/>
              </a:p>
              <a:p>
                <a:pPr marL="514350" indent="-514350">
                  <a:buFont typeface="+mj-lt"/>
                  <a:buAutoNum type="alphaLcPeriod" startAt="3"/>
                  <a:defRPr sz="2800"/>
                </a:pPr>
                <a:r>
                  <a:rPr lang="ar-AE" dirty="0"/>
                  <a:t>​</a:t>
                </a:r>
                <a14:m>
                  <m:oMath xmlns:m="http://schemas.openxmlformats.org/officeDocument/2006/math">
                    <m:func>
                      <m:funcPr>
                        <m:ctrlPr>
                          <a:rPr lang="ar-AE" i="1">
                            <a:latin typeface="Cambria Math" panose="02040503050406030204" pitchFamily="18" charset="0"/>
                          </a:rPr>
                        </m:ctrlPr>
                      </m:funcPr>
                      <m:fName>
                        <m:r>
                          <m:rPr>
                            <m:sty m:val="p"/>
                          </m:rPr>
                          <a:rPr lang="en-IN">
                            <a:latin typeface="Cambria Math" panose="02040503050406030204" pitchFamily="18" charset="0"/>
                          </a:rPr>
                          <m:t>sin</m:t>
                        </m:r>
                      </m:fName>
                      <m:e>
                        <m:d>
                          <m:dPr>
                            <m:ctrlPr>
                              <a:rPr lang="ar-AE" i="1">
                                <a:latin typeface="Cambria Math" panose="02040503050406030204" pitchFamily="18" charset="0"/>
                              </a:rPr>
                            </m:ctrlPr>
                          </m:dPr>
                          <m:e>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9</m:t>
                                </m:r>
                                <m:r>
                                  <a:rPr lang="ar-AE">
                                    <a:latin typeface="Cambria Math" panose="02040503050406030204" pitchFamily="18" charset="0"/>
                                  </a:rPr>
                                  <m:t>𝜋</m:t>
                                </m:r>
                              </m:num>
                              <m:den>
                                <m:r>
                                  <a:rPr lang="ar-AE">
                                    <a:latin typeface="Cambria Math" panose="02040503050406030204" pitchFamily="18" charset="0"/>
                                  </a:rPr>
                                  <m:t>4</m:t>
                                </m:r>
                              </m:den>
                            </m:f>
                          </m:e>
                        </m:d>
                      </m:e>
                    </m:func>
                    <m:r>
                      <a:rPr lang="ar-AE">
                        <a:latin typeface="Cambria Math" panose="02040503050406030204" pitchFamily="18" charset="0"/>
                      </a:rPr>
                      <m:t>=</m:t>
                    </m:r>
                    <m:func>
                      <m:funcPr>
                        <m:ctrlPr>
                          <a:rPr lang="ar-AE" i="1">
                            <a:latin typeface="Cambria Math" panose="02040503050406030204" pitchFamily="18" charset="0"/>
                          </a:rPr>
                        </m:ctrlPr>
                      </m:funcPr>
                      <m:fName>
                        <m:r>
                          <m:rPr>
                            <m:sty m:val="p"/>
                          </m:rPr>
                          <a:rPr lang="en-IN">
                            <a:latin typeface="Cambria Math" panose="02040503050406030204" pitchFamily="18" charset="0"/>
                          </a:rPr>
                          <m:t>sin</m:t>
                        </m:r>
                      </m:fName>
                      <m:e>
                        <m:d>
                          <m:dPr>
                            <m:ctrlPr>
                              <a:rPr lang="ar-AE" i="1">
                                <a:latin typeface="Cambria Math" panose="02040503050406030204" pitchFamily="18" charset="0"/>
                              </a:rPr>
                            </m:ctrlPr>
                          </m:dPr>
                          <m:e>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𝜋</m:t>
                                </m:r>
                              </m:num>
                              <m:den>
                                <m:r>
                                  <a:rPr lang="ar-AE">
                                    <a:latin typeface="Cambria Math" panose="02040503050406030204" pitchFamily="18" charset="0"/>
                                  </a:rPr>
                                  <m:t>4</m:t>
                                </m:r>
                              </m:den>
                            </m:f>
                            <m:r>
                              <a:rPr lang="ar-AE">
                                <a:latin typeface="Cambria Math" panose="02040503050406030204" pitchFamily="18" charset="0"/>
                              </a:rPr>
                              <m:t>−</m:t>
                            </m:r>
                            <m:r>
                              <a:rPr lang="ar-AE">
                                <a:latin typeface="Cambria Math" panose="02040503050406030204" pitchFamily="18" charset="0"/>
                              </a:rPr>
                              <m:t>2</m:t>
                            </m:r>
                            <m:r>
                              <a:rPr lang="ar-AE">
                                <a:latin typeface="Cambria Math" panose="02040503050406030204" pitchFamily="18" charset="0"/>
                              </a:rPr>
                              <m:t>𝜋</m:t>
                            </m:r>
                          </m:e>
                        </m:d>
                      </m:e>
                    </m:func>
                    <m:r>
                      <a:rPr lang="ar-AE">
                        <a:latin typeface="Cambria Math" panose="02040503050406030204" pitchFamily="18" charset="0"/>
                      </a:rPr>
                      <m:t>=</m:t>
                    </m:r>
                    <m:func>
                      <m:funcPr>
                        <m:ctrlPr>
                          <a:rPr lang="ar-AE" i="1">
                            <a:latin typeface="Cambria Math" panose="02040503050406030204" pitchFamily="18" charset="0"/>
                          </a:rPr>
                        </m:ctrlPr>
                      </m:funcPr>
                      <m:fName>
                        <m:r>
                          <m:rPr>
                            <m:sty m:val="p"/>
                          </m:rPr>
                          <a:rPr lang="en-IN">
                            <a:latin typeface="Cambria Math" panose="02040503050406030204" pitchFamily="18" charset="0"/>
                          </a:rPr>
                          <m:t>sin</m:t>
                        </m:r>
                      </m:fName>
                      <m:e>
                        <m:d>
                          <m:dPr>
                            <m:ctrlPr>
                              <a:rPr lang="ar-AE" i="1">
                                <a:latin typeface="Cambria Math" panose="02040503050406030204" pitchFamily="18" charset="0"/>
                              </a:rPr>
                            </m:ctrlPr>
                          </m:dPr>
                          <m:e>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𝜋</m:t>
                                </m:r>
                              </m:num>
                              <m:den>
                                <m:r>
                                  <a:rPr lang="ar-AE">
                                    <a:latin typeface="Cambria Math" panose="02040503050406030204" pitchFamily="18" charset="0"/>
                                  </a:rPr>
                                  <m:t>4</m:t>
                                </m:r>
                              </m:den>
                            </m:f>
                          </m:e>
                        </m:d>
                      </m:e>
                    </m:func>
                  </m:oMath>
                </a14:m>
                <a:br>
                  <a:rPr lang="ar-AE" i="1" dirty="0">
                    <a:latin typeface="Cambria Math" panose="02040503050406030204" pitchFamily="18" charset="0"/>
                  </a:rPr>
                </a:br>
                <a14:m>
                  <m:oMath xmlns:m="http://schemas.openxmlformats.org/officeDocument/2006/math">
                    <m:r>
                      <a:rPr lang="ar-AE">
                        <a:latin typeface="Cambria Math" panose="02040503050406030204" pitchFamily="18" charset="0"/>
                      </a:rPr>
                      <m:t>=−</m:t>
                    </m:r>
                    <m:func>
                      <m:funcPr>
                        <m:ctrlPr>
                          <a:rPr lang="ar-AE" i="1">
                            <a:latin typeface="Cambria Math" panose="02040503050406030204" pitchFamily="18" charset="0"/>
                          </a:rPr>
                        </m:ctrlPr>
                      </m:funcPr>
                      <m:fName>
                        <m:r>
                          <m:rPr>
                            <m:sty m:val="p"/>
                          </m:rPr>
                          <a:rPr lang="en-IN">
                            <a:latin typeface="Cambria Math" panose="02040503050406030204" pitchFamily="18" charset="0"/>
                          </a:rPr>
                          <m:t>sin</m:t>
                        </m:r>
                      </m:fName>
                      <m:e>
                        <m:d>
                          <m:dPr>
                            <m:ctrlPr>
                              <a:rPr lang="ar-AE" i="1">
                                <a:latin typeface="Cambria Math" panose="02040503050406030204" pitchFamily="18" charset="0"/>
                              </a:rPr>
                            </m:ctrlPr>
                          </m:dPr>
                          <m:e>
                            <m:f>
                              <m:fPr>
                                <m:ctrlPr>
                                  <a:rPr lang="ar-AE" i="1">
                                    <a:latin typeface="Cambria Math" panose="02040503050406030204" pitchFamily="18" charset="0"/>
                                  </a:rPr>
                                </m:ctrlPr>
                              </m:fPr>
                              <m:num>
                                <m:r>
                                  <a:rPr lang="ar-AE">
                                    <a:latin typeface="Cambria Math" panose="02040503050406030204" pitchFamily="18" charset="0"/>
                                  </a:rPr>
                                  <m:t>𝜋</m:t>
                                </m:r>
                              </m:num>
                              <m:den>
                                <m:r>
                                  <a:rPr lang="ar-AE">
                                    <a:latin typeface="Cambria Math" panose="02040503050406030204" pitchFamily="18" charset="0"/>
                                  </a:rPr>
                                  <m:t>4</m:t>
                                </m:r>
                              </m:den>
                            </m:f>
                          </m:e>
                        </m:d>
                      </m:e>
                    </m:func>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1</m:t>
                        </m:r>
                      </m:num>
                      <m:den>
                        <m:rad>
                          <m:radPr>
                            <m:degHide m:val="on"/>
                            <m:ctrlPr>
                              <a:rPr lang="ar-AE" i="1">
                                <a:latin typeface="Cambria Math" panose="02040503050406030204" pitchFamily="18" charset="0"/>
                              </a:rPr>
                            </m:ctrlPr>
                          </m:radPr>
                          <m:deg/>
                          <m:e>
                            <m:r>
                              <a:rPr lang="ar-AE">
                                <a:latin typeface="Cambria Math" panose="02040503050406030204" pitchFamily="18" charset="0"/>
                              </a:rPr>
                              <m:t>2</m:t>
                            </m:r>
                          </m:e>
                        </m:rad>
                      </m:den>
                    </m:f>
                  </m:oMath>
                </a14:m>
                <a:endParaRPr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IN">
                    <a:noFill/>
                  </a:rPr>
                  <a:t> </a:t>
                </a:r>
              </a:p>
            </p:txBody>
          </p:sp>
        </mc:Fallback>
      </mc:AlternateContent>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Definition: </a:t>
            </a:r>
            <a:r>
              <a:rPr dirty="0"/>
              <a:t>Right-Triangle Definitions of Sine, Cosine, and Tangent</a:t>
            </a:r>
          </a:p>
        </p:txBody>
      </p:sp>
      <p:sp>
        <p:nvSpPr>
          <p:cNvPr id="3" name="Text Placeholder 2"/>
          <p:cNvSpPr>
            <a:spLocks noGrp="1"/>
          </p:cNvSpPr>
          <p:nvPr>
            <p:ph type="body" sz="quarter" idx="10"/>
          </p:nvPr>
        </p:nvSpPr>
        <p:spPr>
          <a:xfrm>
            <a:off x="533400" y="1082078"/>
            <a:ext cx="8153400" cy="4861522"/>
          </a:xfrm>
        </p:spPr>
        <p:txBody>
          <a:bodyPr>
            <a:normAutofit/>
          </a:bodyPr>
          <a:lstStyle/>
          <a:p>
            <a:pPr algn="ctr">
              <a:defRPr sz="2800" b="1"/>
            </a:pPr>
            <a:endParaRPr lang="en-US" dirty="0"/>
          </a:p>
          <a:p>
            <a:endParaRPr lang="en-US" dirty="0"/>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08130D77-0676-5576-4928-AB35C5BB5C04}"/>
                  </a:ext>
                </a:extLst>
              </p:cNvPr>
              <p:cNvSpPr txBox="1"/>
              <p:nvPr/>
            </p:nvSpPr>
            <p:spPr>
              <a:xfrm>
                <a:off x="304800" y="2209800"/>
                <a:ext cx="4572000" cy="61427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unc>
                        <m:funcPr>
                          <m:ctrlPr>
                            <a:rPr kumimoji="0" lang="ar-AE" sz="1800" b="0" i="1" u="none" strike="noStrike" kern="1200" cap="none" spc="0" normalizeH="0" baseline="0" noProof="0" smtClean="0">
                              <a:ln>
                                <a:noFill/>
                              </a:ln>
                              <a:solidFill>
                                <a:srgbClr val="1F497D"/>
                              </a:solidFill>
                              <a:effectLst/>
                              <a:uLnTx/>
                              <a:uFillTx/>
                              <a:latin typeface="Cambria Math" panose="02040503050406030204" pitchFamily="18" charset="0"/>
                              <a:ea typeface="+mj-ea"/>
                              <a:cs typeface="+mj-cs"/>
                            </a:rPr>
                          </m:ctrlPr>
                        </m:funcPr>
                        <m:fName>
                          <m:r>
                            <m:rPr>
                              <m:sty m:val="p"/>
                            </m:rPr>
                            <a:rPr kumimoji="0" lang="en-US" sz="1800" b="0" i="0" u="none" strike="noStrike" kern="1200" cap="none" spc="0" normalizeH="0" baseline="0" noProof="0">
                              <a:ln>
                                <a:noFill/>
                              </a:ln>
                              <a:solidFill>
                                <a:srgbClr val="1F497D"/>
                              </a:solidFill>
                              <a:effectLst/>
                              <a:uLnTx/>
                              <a:uFillTx/>
                              <a:latin typeface="Cambria Math"/>
                              <a:ea typeface="+mj-ea"/>
                              <a:cs typeface="+mj-cs"/>
                            </a:rPr>
                            <m:t>sin</m:t>
                          </m:r>
                        </m:fName>
                        <m:e>
                          <m:r>
                            <a:rPr kumimoji="0" lang="ar-AE" sz="1800" b="0" i="0" u="none" strike="noStrike" kern="1200" cap="none" spc="0" normalizeH="0" baseline="0" noProof="0">
                              <a:ln>
                                <a:noFill/>
                              </a:ln>
                              <a:solidFill>
                                <a:srgbClr val="1F497D"/>
                              </a:solidFill>
                              <a:effectLst/>
                              <a:uLnTx/>
                              <a:uFillTx/>
                              <a:latin typeface="Cambria Math"/>
                              <a:ea typeface="+mj-ea"/>
                              <a:cs typeface="+mj-cs"/>
                            </a:rPr>
                            <m:t>𝜃</m:t>
                          </m:r>
                        </m:e>
                      </m:func>
                      <m:r>
                        <a:rPr kumimoji="0" lang="ar-AE" sz="1800" b="0" i="0" u="none" strike="noStrike" kern="1200" cap="none" spc="0" normalizeH="0" baseline="0" noProof="0">
                          <a:ln>
                            <a:noFill/>
                          </a:ln>
                          <a:solidFill>
                            <a:srgbClr val="1F497D"/>
                          </a:solidFill>
                          <a:effectLst/>
                          <a:uLnTx/>
                          <a:uFillTx/>
                          <a:latin typeface="Cambria Math"/>
                          <a:ea typeface="+mj-ea"/>
                          <a:cs typeface="+mj-cs"/>
                        </a:rPr>
                        <m:t>=</m:t>
                      </m:r>
                      <m:f>
                        <m:fPr>
                          <m:ctrlPr>
                            <a:rPr kumimoji="0" lang="ar-AE" sz="1800" b="0" i="1" u="none" strike="noStrike" kern="1200" cap="none" spc="0" normalizeH="0" baseline="0" noProof="0">
                              <a:ln>
                                <a:noFill/>
                              </a:ln>
                              <a:solidFill>
                                <a:srgbClr val="1F497D"/>
                              </a:solidFill>
                              <a:effectLst/>
                              <a:uLnTx/>
                              <a:uFillTx/>
                              <a:latin typeface="Cambria Math" panose="02040503050406030204" pitchFamily="18" charset="0"/>
                              <a:ea typeface="+mj-ea"/>
                              <a:cs typeface="+mj-cs"/>
                            </a:rPr>
                          </m:ctrlPr>
                        </m:fPr>
                        <m:num>
                          <m:r>
                            <m:rPr>
                              <m:nor/>
                            </m:rPr>
                            <a:rPr kumimoji="0" lang="en-US" sz="1800" b="0" i="0" u="none" strike="noStrike" kern="1200" cap="none" spc="0" normalizeH="0" baseline="0" noProof="0">
                              <a:ln>
                                <a:noFill/>
                              </a:ln>
                              <a:solidFill>
                                <a:srgbClr val="1F497D"/>
                              </a:solidFill>
                              <a:effectLst/>
                              <a:uLnTx/>
                              <a:uFillTx/>
                              <a:latin typeface="Cambria Math"/>
                              <a:ea typeface="+mj-ea"/>
                              <a:cs typeface="+mj-cs"/>
                            </a:rPr>
                            <m:t>opp</m:t>
                          </m:r>
                        </m:num>
                        <m:den>
                          <m:r>
                            <m:rPr>
                              <m:nor/>
                            </m:rPr>
                            <a:rPr kumimoji="0" lang="en-US" sz="1800" b="0" i="0" u="none" strike="noStrike" kern="1200" cap="none" spc="0" normalizeH="0" baseline="0" noProof="0">
                              <a:ln>
                                <a:noFill/>
                              </a:ln>
                              <a:solidFill>
                                <a:srgbClr val="1F497D"/>
                              </a:solidFill>
                              <a:effectLst/>
                              <a:uLnTx/>
                              <a:uFillTx/>
                              <a:latin typeface="Cambria Math"/>
                              <a:ea typeface="+mj-ea"/>
                              <a:cs typeface="+mj-cs"/>
                            </a:rPr>
                            <m:t>hyp</m:t>
                          </m:r>
                        </m:den>
                      </m:f>
                    </m:oMath>
                  </m:oMathPara>
                </a14:m>
                <a:endParaRPr lang="en-US" dirty="0"/>
              </a:p>
            </p:txBody>
          </p:sp>
        </mc:Choice>
        <mc:Fallback xmlns="">
          <p:sp>
            <p:nvSpPr>
              <p:cNvPr id="5" name="TextBox 4">
                <a:extLst>
                  <a:ext uri="{FF2B5EF4-FFF2-40B4-BE49-F238E27FC236}">
                    <a16:creationId xmlns:a16="http://schemas.microsoft.com/office/drawing/2014/main" id="{08130D77-0676-5576-4928-AB35C5BB5C04}"/>
                  </a:ext>
                </a:extLst>
              </p:cNvPr>
              <p:cNvSpPr txBox="1">
                <a:spLocks noRot="1" noChangeAspect="1" noMove="1" noResize="1" noEditPoints="1" noAdjustHandles="1" noChangeArrowheads="1" noChangeShapeType="1" noTextEdit="1"/>
              </p:cNvSpPr>
              <p:nvPr/>
            </p:nvSpPr>
            <p:spPr>
              <a:xfrm>
                <a:off x="304800" y="2209800"/>
                <a:ext cx="4572000" cy="614271"/>
              </a:xfrm>
              <a:prstGeom prst="rect">
                <a:avLst/>
              </a:prstGeom>
              <a:blipFill>
                <a:blip r:embed="rId2"/>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CED15F68-9BE9-D482-4F25-AB4727C3B6EA}"/>
                  </a:ext>
                </a:extLst>
              </p:cNvPr>
              <p:cNvSpPr txBox="1"/>
              <p:nvPr/>
            </p:nvSpPr>
            <p:spPr>
              <a:xfrm>
                <a:off x="286996" y="3096056"/>
                <a:ext cx="4572000" cy="66588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unc>
                        <m:funcPr>
                          <m:ctrlPr>
                            <a:rPr kumimoji="0" lang="ar-AE" sz="1800" b="0" i="1" u="none" strike="noStrike" kern="1200" cap="none" spc="0" normalizeH="0" baseline="0" noProof="0" smtClean="0">
                              <a:ln>
                                <a:noFill/>
                              </a:ln>
                              <a:solidFill>
                                <a:srgbClr val="1F497D"/>
                              </a:solidFill>
                              <a:effectLst/>
                              <a:uLnTx/>
                              <a:uFillTx/>
                              <a:latin typeface="Cambria Math" panose="02040503050406030204" pitchFamily="18" charset="0"/>
                              <a:ea typeface="+mj-ea"/>
                              <a:cs typeface="+mj-cs"/>
                            </a:rPr>
                          </m:ctrlPr>
                        </m:funcPr>
                        <m:fName>
                          <m:r>
                            <m:rPr>
                              <m:sty m:val="p"/>
                            </m:rPr>
                            <a:rPr kumimoji="0" lang="en-US" sz="1800" b="0" i="0" u="none" strike="noStrike" kern="1200" cap="none" spc="0" normalizeH="0" baseline="0" noProof="0">
                              <a:ln>
                                <a:noFill/>
                              </a:ln>
                              <a:solidFill>
                                <a:srgbClr val="1F497D"/>
                              </a:solidFill>
                              <a:effectLst/>
                              <a:uLnTx/>
                              <a:uFillTx/>
                              <a:latin typeface="Cambria Math"/>
                              <a:ea typeface="+mj-ea"/>
                              <a:cs typeface="+mj-cs"/>
                            </a:rPr>
                            <m:t>cos</m:t>
                          </m:r>
                        </m:fName>
                        <m:e>
                          <m:r>
                            <a:rPr kumimoji="0" lang="ar-AE" sz="1800" b="0" i="0" u="none" strike="noStrike" kern="1200" cap="none" spc="0" normalizeH="0" baseline="0" noProof="0">
                              <a:ln>
                                <a:noFill/>
                              </a:ln>
                              <a:solidFill>
                                <a:srgbClr val="1F497D"/>
                              </a:solidFill>
                              <a:effectLst/>
                              <a:uLnTx/>
                              <a:uFillTx/>
                              <a:latin typeface="Cambria Math"/>
                              <a:ea typeface="+mj-ea"/>
                              <a:cs typeface="+mj-cs"/>
                            </a:rPr>
                            <m:t>𝜃</m:t>
                          </m:r>
                        </m:e>
                      </m:func>
                      <m:r>
                        <a:rPr kumimoji="0" lang="ar-AE" sz="1800" b="0" i="0" u="none" strike="noStrike" kern="1200" cap="none" spc="0" normalizeH="0" baseline="0" noProof="0">
                          <a:ln>
                            <a:noFill/>
                          </a:ln>
                          <a:solidFill>
                            <a:srgbClr val="1F497D"/>
                          </a:solidFill>
                          <a:effectLst/>
                          <a:uLnTx/>
                          <a:uFillTx/>
                          <a:latin typeface="Cambria Math"/>
                          <a:ea typeface="+mj-ea"/>
                          <a:cs typeface="+mj-cs"/>
                        </a:rPr>
                        <m:t>=</m:t>
                      </m:r>
                      <m:f>
                        <m:fPr>
                          <m:ctrlPr>
                            <a:rPr kumimoji="0" lang="ar-AE" sz="1800" b="0" i="1" u="none" strike="noStrike" kern="1200" cap="none" spc="0" normalizeH="0" baseline="0" noProof="0">
                              <a:ln>
                                <a:noFill/>
                              </a:ln>
                              <a:solidFill>
                                <a:srgbClr val="1F497D"/>
                              </a:solidFill>
                              <a:effectLst/>
                              <a:uLnTx/>
                              <a:uFillTx/>
                              <a:latin typeface="Cambria Math" panose="02040503050406030204" pitchFamily="18" charset="0"/>
                              <a:ea typeface="+mj-ea"/>
                              <a:cs typeface="+mj-cs"/>
                            </a:rPr>
                          </m:ctrlPr>
                        </m:fPr>
                        <m:num>
                          <m:r>
                            <m:rPr>
                              <m:nor/>
                            </m:rPr>
                            <a:rPr kumimoji="0" lang="en-US" sz="1800" b="0" i="0" u="none" strike="noStrike" kern="1200" cap="none" spc="0" normalizeH="0" baseline="0" noProof="0">
                              <a:ln>
                                <a:noFill/>
                              </a:ln>
                              <a:solidFill>
                                <a:srgbClr val="1F497D"/>
                              </a:solidFill>
                              <a:effectLst/>
                              <a:uLnTx/>
                              <a:uFillTx/>
                              <a:latin typeface="Cambria Math"/>
                              <a:ea typeface="+mj-ea"/>
                              <a:cs typeface="+mj-cs"/>
                            </a:rPr>
                            <m:t>adj</m:t>
                          </m:r>
                        </m:num>
                        <m:den>
                          <m:r>
                            <m:rPr>
                              <m:nor/>
                            </m:rPr>
                            <a:rPr kumimoji="0" lang="en-US" sz="1800" b="0" i="0" u="none" strike="noStrike" kern="1200" cap="none" spc="0" normalizeH="0" baseline="0" noProof="0">
                              <a:ln>
                                <a:noFill/>
                              </a:ln>
                              <a:solidFill>
                                <a:srgbClr val="1F497D"/>
                              </a:solidFill>
                              <a:effectLst/>
                              <a:uLnTx/>
                              <a:uFillTx/>
                              <a:latin typeface="Cambria Math"/>
                              <a:ea typeface="+mj-ea"/>
                              <a:cs typeface="+mj-cs"/>
                            </a:rPr>
                            <m:t>hyp</m:t>
                          </m:r>
                        </m:den>
                      </m:f>
                    </m:oMath>
                  </m:oMathPara>
                </a14:m>
                <a:endParaRPr lang="en-US" dirty="0"/>
              </a:p>
            </p:txBody>
          </p:sp>
        </mc:Choice>
        <mc:Fallback xmlns="">
          <p:sp>
            <p:nvSpPr>
              <p:cNvPr id="7" name="TextBox 6">
                <a:extLst>
                  <a:ext uri="{FF2B5EF4-FFF2-40B4-BE49-F238E27FC236}">
                    <a16:creationId xmlns:a16="http://schemas.microsoft.com/office/drawing/2014/main" id="{CED15F68-9BE9-D482-4F25-AB4727C3B6EA}"/>
                  </a:ext>
                </a:extLst>
              </p:cNvPr>
              <p:cNvSpPr txBox="1">
                <a:spLocks noRot="1" noChangeAspect="1" noMove="1" noResize="1" noEditPoints="1" noAdjustHandles="1" noChangeArrowheads="1" noChangeShapeType="1" noTextEdit="1"/>
              </p:cNvSpPr>
              <p:nvPr/>
            </p:nvSpPr>
            <p:spPr>
              <a:xfrm>
                <a:off x="286996" y="3096056"/>
                <a:ext cx="4572000" cy="665888"/>
              </a:xfrm>
              <a:prstGeom prst="rect">
                <a:avLst/>
              </a:prstGeom>
              <a:blipFill>
                <a:blip r:embed="rId3"/>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7EBB802B-EA94-0BBF-DA81-DA63C283C707}"/>
                  </a:ext>
                </a:extLst>
              </p:cNvPr>
              <p:cNvSpPr txBox="1"/>
              <p:nvPr/>
            </p:nvSpPr>
            <p:spPr>
              <a:xfrm>
                <a:off x="286996" y="3879547"/>
                <a:ext cx="4572000" cy="61478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unc>
                        <m:funcPr>
                          <m:ctrlPr>
                            <a:rPr kumimoji="0" lang="ar-AE" sz="1800" b="0" i="1" u="none" strike="noStrike" kern="1200" cap="none" spc="0" normalizeH="0" baseline="0" noProof="0" smtClean="0">
                              <a:ln>
                                <a:noFill/>
                              </a:ln>
                              <a:solidFill>
                                <a:srgbClr val="1F497D"/>
                              </a:solidFill>
                              <a:effectLst/>
                              <a:uLnTx/>
                              <a:uFillTx/>
                              <a:latin typeface="Cambria Math" panose="02040503050406030204" pitchFamily="18" charset="0"/>
                              <a:ea typeface="+mj-ea"/>
                              <a:cs typeface="+mj-cs"/>
                            </a:rPr>
                          </m:ctrlPr>
                        </m:funcPr>
                        <m:fName>
                          <m:r>
                            <m:rPr>
                              <m:sty m:val="p"/>
                            </m:rPr>
                            <a:rPr kumimoji="0" lang="en-US" sz="1800" b="0" i="0" u="none" strike="noStrike" kern="1200" cap="none" spc="0" normalizeH="0" baseline="0" noProof="0">
                              <a:ln>
                                <a:noFill/>
                              </a:ln>
                              <a:solidFill>
                                <a:srgbClr val="1F497D"/>
                              </a:solidFill>
                              <a:effectLst/>
                              <a:uLnTx/>
                              <a:uFillTx/>
                              <a:latin typeface="Cambria Math"/>
                              <a:ea typeface="+mj-ea"/>
                              <a:cs typeface="+mj-cs"/>
                            </a:rPr>
                            <m:t>tan</m:t>
                          </m:r>
                        </m:fName>
                        <m:e>
                          <m:r>
                            <a:rPr kumimoji="0" lang="ar-AE" sz="1800" b="0" i="0" u="none" strike="noStrike" kern="1200" cap="none" spc="0" normalizeH="0" baseline="0" noProof="0">
                              <a:ln>
                                <a:noFill/>
                              </a:ln>
                              <a:solidFill>
                                <a:srgbClr val="1F497D"/>
                              </a:solidFill>
                              <a:effectLst/>
                              <a:uLnTx/>
                              <a:uFillTx/>
                              <a:latin typeface="Cambria Math"/>
                              <a:ea typeface="+mj-ea"/>
                              <a:cs typeface="+mj-cs"/>
                            </a:rPr>
                            <m:t>𝜃</m:t>
                          </m:r>
                        </m:e>
                      </m:func>
                      <m:r>
                        <a:rPr kumimoji="0" lang="ar-AE" sz="1800" b="0" i="0" u="none" strike="noStrike" kern="1200" cap="none" spc="0" normalizeH="0" baseline="0" noProof="0">
                          <a:ln>
                            <a:noFill/>
                          </a:ln>
                          <a:solidFill>
                            <a:srgbClr val="1F497D"/>
                          </a:solidFill>
                          <a:effectLst/>
                          <a:uLnTx/>
                          <a:uFillTx/>
                          <a:latin typeface="Cambria Math"/>
                          <a:ea typeface="+mj-ea"/>
                          <a:cs typeface="+mj-cs"/>
                        </a:rPr>
                        <m:t>=</m:t>
                      </m:r>
                      <m:f>
                        <m:fPr>
                          <m:ctrlPr>
                            <a:rPr kumimoji="0" lang="ar-AE" sz="1800" b="0" i="1" u="none" strike="noStrike" kern="1200" cap="none" spc="0" normalizeH="0" baseline="0" noProof="0">
                              <a:ln>
                                <a:noFill/>
                              </a:ln>
                              <a:solidFill>
                                <a:srgbClr val="1F497D"/>
                              </a:solidFill>
                              <a:effectLst/>
                              <a:uLnTx/>
                              <a:uFillTx/>
                              <a:latin typeface="Cambria Math" panose="02040503050406030204" pitchFamily="18" charset="0"/>
                              <a:ea typeface="+mj-ea"/>
                              <a:cs typeface="+mj-cs"/>
                            </a:rPr>
                          </m:ctrlPr>
                        </m:fPr>
                        <m:num>
                          <m:r>
                            <m:rPr>
                              <m:nor/>
                            </m:rPr>
                            <a:rPr kumimoji="0" lang="en-US" sz="1800" b="0" i="0" u="none" strike="noStrike" kern="1200" cap="none" spc="0" normalizeH="0" baseline="0" noProof="0">
                              <a:ln>
                                <a:noFill/>
                              </a:ln>
                              <a:solidFill>
                                <a:srgbClr val="1F497D"/>
                              </a:solidFill>
                              <a:effectLst/>
                              <a:uLnTx/>
                              <a:uFillTx/>
                              <a:latin typeface="Cambria Math"/>
                              <a:ea typeface="+mj-ea"/>
                              <a:cs typeface="+mj-cs"/>
                            </a:rPr>
                            <m:t>opp</m:t>
                          </m:r>
                        </m:num>
                        <m:den>
                          <m:r>
                            <m:rPr>
                              <m:nor/>
                            </m:rPr>
                            <a:rPr kumimoji="0" lang="en-US" sz="1800" b="0" i="0" u="none" strike="noStrike" kern="1200" cap="none" spc="0" normalizeH="0" baseline="0" noProof="0">
                              <a:ln>
                                <a:noFill/>
                              </a:ln>
                              <a:solidFill>
                                <a:srgbClr val="1F497D"/>
                              </a:solidFill>
                              <a:effectLst/>
                              <a:uLnTx/>
                              <a:uFillTx/>
                              <a:latin typeface="Cambria Math"/>
                              <a:ea typeface="+mj-ea"/>
                              <a:cs typeface="+mj-cs"/>
                            </a:rPr>
                            <m:t>adj</m:t>
                          </m:r>
                        </m:den>
                      </m:f>
                    </m:oMath>
                  </m:oMathPara>
                </a14:m>
                <a:endParaRPr lang="en-US" dirty="0"/>
              </a:p>
            </p:txBody>
          </p:sp>
        </mc:Choice>
        <mc:Fallback xmlns="">
          <p:sp>
            <p:nvSpPr>
              <p:cNvPr id="9" name="TextBox 8">
                <a:extLst>
                  <a:ext uri="{FF2B5EF4-FFF2-40B4-BE49-F238E27FC236}">
                    <a16:creationId xmlns:a16="http://schemas.microsoft.com/office/drawing/2014/main" id="{7EBB802B-EA94-0BBF-DA81-DA63C283C707}"/>
                  </a:ext>
                </a:extLst>
              </p:cNvPr>
              <p:cNvSpPr txBox="1">
                <a:spLocks noRot="1" noChangeAspect="1" noMove="1" noResize="1" noEditPoints="1" noAdjustHandles="1" noChangeArrowheads="1" noChangeShapeType="1" noTextEdit="1"/>
              </p:cNvSpPr>
              <p:nvPr/>
            </p:nvSpPr>
            <p:spPr>
              <a:xfrm>
                <a:off x="286996" y="3879547"/>
                <a:ext cx="4572000" cy="614784"/>
              </a:xfrm>
              <a:prstGeom prst="rect">
                <a:avLst/>
              </a:prstGeom>
              <a:blipFill>
                <a:blip r:embed="rId4"/>
                <a:stretch>
                  <a:fillRect/>
                </a:stretch>
              </a:blipFill>
            </p:spPr>
            <p:txBody>
              <a:bodyPr/>
              <a:lstStyle/>
              <a:p>
                <a:r>
                  <a:rPr lang="en-IN">
                    <a:noFill/>
                  </a:rPr>
                  <a:t> </a:t>
                </a:r>
              </a:p>
            </p:txBody>
          </p:sp>
        </mc:Fallback>
      </mc:AlternateContent>
      <p:pic>
        <p:nvPicPr>
          <p:cNvPr id="11" name="Picture 10">
            <a:extLst>
              <a:ext uri="{FF2B5EF4-FFF2-40B4-BE49-F238E27FC236}">
                <a16:creationId xmlns:a16="http://schemas.microsoft.com/office/drawing/2014/main" id="{7BEBBB8F-97D0-E8D7-46EC-30EDC73174B8}"/>
              </a:ext>
            </a:extLst>
          </p:cNvPr>
          <p:cNvPicPr>
            <a:picLocks noChangeAspect="1"/>
          </p:cNvPicPr>
          <p:nvPr/>
        </p:nvPicPr>
        <p:blipFill>
          <a:blip r:embed="rId5"/>
          <a:stretch>
            <a:fillRect/>
          </a:stretch>
        </p:blipFill>
        <p:spPr>
          <a:xfrm>
            <a:off x="4038600" y="2195557"/>
            <a:ext cx="3881665" cy="2667678"/>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7AB236-6B99-E29A-A2A5-A338A1B626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F506A8-D074-E1D4-8059-FB5B976DC46B}"/>
              </a:ext>
            </a:extLst>
          </p:cNvPr>
          <p:cNvSpPr>
            <a:spLocks noGrp="1"/>
          </p:cNvSpPr>
          <p:nvPr>
            <p:ph type="title"/>
          </p:nvPr>
        </p:nvSpPr>
        <p:spPr/>
        <p:txBody>
          <a:bodyPr>
            <a:normAutofit/>
          </a:bodyPr>
          <a:lstStyle/>
          <a:p>
            <a:pPr>
              <a:defRPr sz="3200"/>
            </a:pPr>
            <a:r>
              <a:rPr lang="en-US" dirty="0"/>
              <a:t>Definition: </a:t>
            </a:r>
            <a:r>
              <a:rPr dirty="0"/>
              <a:t>Right-Triangle </a:t>
            </a:r>
            <a:r>
              <a:rPr lang="en-US" dirty="0"/>
              <a:t>Definitions of Cosecant, Secant, and Cotangent</a:t>
            </a:r>
            <a:endParaRPr dirty="0"/>
          </a:p>
        </p:txBody>
      </p:sp>
      <p:sp>
        <p:nvSpPr>
          <p:cNvPr id="3" name="Text Placeholder 2">
            <a:extLst>
              <a:ext uri="{FF2B5EF4-FFF2-40B4-BE49-F238E27FC236}">
                <a16:creationId xmlns:a16="http://schemas.microsoft.com/office/drawing/2014/main" id="{37A08381-ED30-C37E-C0C0-F855EB4DEDE0}"/>
              </a:ext>
            </a:extLst>
          </p:cNvPr>
          <p:cNvSpPr>
            <a:spLocks noGrp="1"/>
          </p:cNvSpPr>
          <p:nvPr>
            <p:ph type="body" sz="quarter" idx="10"/>
          </p:nvPr>
        </p:nvSpPr>
        <p:spPr>
          <a:xfrm>
            <a:off x="533400" y="1082078"/>
            <a:ext cx="8153400" cy="4861522"/>
          </a:xfrm>
        </p:spPr>
        <p:txBody>
          <a:bodyPr>
            <a:normAutofit/>
          </a:bodyPr>
          <a:lstStyle/>
          <a:p>
            <a:pPr algn="ctr">
              <a:defRPr sz="2800" b="1"/>
            </a:pPr>
            <a:endParaRPr lang="en-US" dirty="0"/>
          </a:p>
          <a:p>
            <a:endParaRPr lang="en-US" dirty="0"/>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5031688D-C013-9783-799A-ABC191CE9D2A}"/>
                  </a:ext>
                </a:extLst>
              </p:cNvPr>
              <p:cNvSpPr txBox="1"/>
              <p:nvPr/>
            </p:nvSpPr>
            <p:spPr>
              <a:xfrm>
                <a:off x="304800" y="2209800"/>
                <a:ext cx="4572000" cy="66030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unc>
                        <m:funcPr>
                          <m:ctrlPr>
                            <a:rPr kumimoji="0" lang="ar-AE" sz="1800" b="0" i="1" u="none" strike="noStrike" kern="1200" cap="none" spc="0" normalizeH="0" baseline="0" noProof="0" smtClean="0">
                              <a:ln>
                                <a:noFill/>
                              </a:ln>
                              <a:solidFill>
                                <a:srgbClr val="1F497D"/>
                              </a:solidFill>
                              <a:effectLst/>
                              <a:uLnTx/>
                              <a:uFillTx/>
                              <a:latin typeface="Cambria Math" panose="02040503050406030204" pitchFamily="18" charset="0"/>
                              <a:ea typeface="+mj-ea"/>
                              <a:cs typeface="+mj-cs"/>
                            </a:rPr>
                          </m:ctrlPr>
                        </m:funcPr>
                        <m:fName>
                          <m:r>
                            <m:rPr>
                              <m:sty m:val="p"/>
                            </m:rPr>
                            <a:rPr kumimoji="0" lang="en-US" sz="1800" b="0" i="0" u="none" strike="noStrike" kern="1200" cap="none" spc="0" normalizeH="0" baseline="0" noProof="0" smtClean="0">
                              <a:ln>
                                <a:noFill/>
                              </a:ln>
                              <a:solidFill>
                                <a:srgbClr val="1F497D"/>
                              </a:solidFill>
                              <a:effectLst/>
                              <a:uLnTx/>
                              <a:uFillTx/>
                              <a:latin typeface="Cambria Math" panose="02040503050406030204" pitchFamily="18" charset="0"/>
                              <a:ea typeface="+mj-ea"/>
                              <a:cs typeface="+mj-cs"/>
                            </a:rPr>
                            <m:t>csc</m:t>
                          </m:r>
                        </m:fName>
                        <m:e>
                          <m:r>
                            <a:rPr kumimoji="0" lang="ar-AE" sz="1800" b="0" i="0" u="none" strike="noStrike" kern="1200" cap="none" spc="0" normalizeH="0" baseline="0" noProof="0">
                              <a:ln>
                                <a:noFill/>
                              </a:ln>
                              <a:solidFill>
                                <a:srgbClr val="1F497D"/>
                              </a:solidFill>
                              <a:effectLst/>
                              <a:uLnTx/>
                              <a:uFillTx/>
                              <a:latin typeface="Cambria Math"/>
                              <a:ea typeface="+mj-ea"/>
                              <a:cs typeface="+mj-cs"/>
                            </a:rPr>
                            <m:t>𝜃</m:t>
                          </m:r>
                        </m:e>
                      </m:func>
                      <m:r>
                        <a:rPr kumimoji="0" lang="ar-AE" sz="1800" b="0" i="0" u="none" strike="noStrike" kern="1200" cap="none" spc="0" normalizeH="0" baseline="0" noProof="0" smtClean="0">
                          <a:ln>
                            <a:noFill/>
                          </a:ln>
                          <a:solidFill>
                            <a:srgbClr val="1F497D"/>
                          </a:solidFill>
                          <a:effectLst/>
                          <a:uLnTx/>
                          <a:uFillTx/>
                          <a:latin typeface="Cambria Math"/>
                          <a:ea typeface="+mj-ea"/>
                          <a:cs typeface="+mj-cs"/>
                        </a:rPr>
                        <m:t>=</m:t>
                      </m:r>
                      <m:f>
                        <m:fPr>
                          <m:ctrlPr>
                            <a:rPr lang="ar-AE" i="1" smtClean="0">
                              <a:solidFill>
                                <a:srgbClr val="1F497D"/>
                              </a:solidFill>
                              <a:latin typeface="Cambria Math" panose="02040503050406030204" pitchFamily="18" charset="0"/>
                            </a:rPr>
                          </m:ctrlPr>
                        </m:fPr>
                        <m:num>
                          <m:r>
                            <m:rPr>
                              <m:nor/>
                            </m:rPr>
                            <a:rPr lang="en-US" b="0" i="0" smtClean="0">
                              <a:solidFill>
                                <a:srgbClr val="1F497D"/>
                              </a:solidFill>
                              <a:latin typeface="Cambria Math"/>
                            </a:rPr>
                            <m:t>1</m:t>
                          </m:r>
                        </m:num>
                        <m:den>
                          <m:r>
                            <m:rPr>
                              <m:nor/>
                            </m:rPr>
                            <a:rPr lang="en-US" b="0" i="0" smtClean="0">
                              <a:solidFill>
                                <a:srgbClr val="1F497D"/>
                              </a:solidFill>
                              <a:latin typeface="Cambria Math"/>
                            </a:rPr>
                            <m:t>sin</m:t>
                          </m:r>
                          <m:r>
                            <a:rPr lang="en-US" b="0" i="0" smtClean="0">
                              <a:solidFill>
                                <a:srgbClr val="1F497D"/>
                              </a:solidFill>
                              <a:latin typeface="Cambria Math" panose="02040503050406030204" pitchFamily="18" charset="0"/>
                            </a:rPr>
                            <m:t> </m:t>
                          </m:r>
                          <m:r>
                            <a:rPr lang="ar-AE">
                              <a:solidFill>
                                <a:srgbClr val="1F497D"/>
                              </a:solidFill>
                              <a:latin typeface="Cambria Math"/>
                            </a:rPr>
                            <m:t>𝜃</m:t>
                          </m:r>
                        </m:den>
                      </m:f>
                      <m:r>
                        <a:rPr lang="en-US" b="0" i="1" smtClean="0">
                          <a:solidFill>
                            <a:srgbClr val="1F497D"/>
                          </a:solidFill>
                          <a:latin typeface="Cambria Math" panose="02040503050406030204" pitchFamily="18" charset="0"/>
                        </a:rPr>
                        <m:t>=</m:t>
                      </m:r>
                      <m:f>
                        <m:fPr>
                          <m:ctrlPr>
                            <a:rPr kumimoji="0" lang="ar-AE" sz="1800" b="0" i="1" u="none" strike="noStrike" kern="1200" cap="none" spc="0" normalizeH="0" baseline="0" noProof="0" smtClean="0">
                              <a:ln>
                                <a:noFill/>
                              </a:ln>
                              <a:solidFill>
                                <a:srgbClr val="1F497D"/>
                              </a:solidFill>
                              <a:effectLst/>
                              <a:uLnTx/>
                              <a:uFillTx/>
                              <a:latin typeface="Cambria Math" panose="02040503050406030204" pitchFamily="18" charset="0"/>
                              <a:ea typeface="+mj-ea"/>
                              <a:cs typeface="+mj-cs"/>
                            </a:rPr>
                          </m:ctrlPr>
                        </m:fPr>
                        <m:num>
                          <m:r>
                            <m:rPr>
                              <m:nor/>
                            </m:rPr>
                            <a:rPr kumimoji="0" lang="en-US" sz="1800" b="0" i="0" u="none" strike="noStrike" kern="1200" cap="none" spc="0" normalizeH="0" baseline="0" noProof="0" smtClean="0">
                              <a:ln>
                                <a:noFill/>
                              </a:ln>
                              <a:solidFill>
                                <a:srgbClr val="1F497D"/>
                              </a:solidFill>
                              <a:effectLst/>
                              <a:uLnTx/>
                              <a:uFillTx/>
                              <a:latin typeface="Cambria Math"/>
                              <a:ea typeface="+mj-ea"/>
                              <a:cs typeface="+mj-cs"/>
                            </a:rPr>
                            <m:t>hyp</m:t>
                          </m:r>
                        </m:num>
                        <m:den>
                          <m:r>
                            <m:rPr>
                              <m:nor/>
                            </m:rPr>
                            <a:rPr kumimoji="0" lang="en-US" sz="1800" b="0" i="0" u="none" strike="noStrike" kern="1200" cap="none" spc="0" normalizeH="0" baseline="0" noProof="0" smtClean="0">
                              <a:ln>
                                <a:noFill/>
                              </a:ln>
                              <a:solidFill>
                                <a:srgbClr val="1F497D"/>
                              </a:solidFill>
                              <a:effectLst/>
                              <a:uLnTx/>
                              <a:uFillTx/>
                              <a:latin typeface="Cambria Math"/>
                              <a:ea typeface="+mj-ea"/>
                              <a:cs typeface="+mj-cs"/>
                            </a:rPr>
                            <m:t>op</m:t>
                          </m:r>
                          <m:r>
                            <m:rPr>
                              <m:nor/>
                            </m:rPr>
                            <a:rPr kumimoji="0" lang="en-US" sz="1800" b="0" i="0" u="none" strike="noStrike" kern="1200" cap="none" spc="0" normalizeH="0" baseline="0" noProof="0">
                              <a:ln>
                                <a:noFill/>
                              </a:ln>
                              <a:solidFill>
                                <a:srgbClr val="1F497D"/>
                              </a:solidFill>
                              <a:effectLst/>
                              <a:uLnTx/>
                              <a:uFillTx/>
                              <a:latin typeface="Cambria Math"/>
                              <a:ea typeface="+mj-ea"/>
                              <a:cs typeface="+mj-cs"/>
                            </a:rPr>
                            <m:t>p</m:t>
                          </m:r>
                        </m:den>
                      </m:f>
                    </m:oMath>
                  </m:oMathPara>
                </a14:m>
                <a:endParaRPr lang="en-US" dirty="0"/>
              </a:p>
            </p:txBody>
          </p:sp>
        </mc:Choice>
        <mc:Fallback xmlns="">
          <p:sp>
            <p:nvSpPr>
              <p:cNvPr id="5" name="TextBox 4">
                <a:extLst>
                  <a:ext uri="{FF2B5EF4-FFF2-40B4-BE49-F238E27FC236}">
                    <a16:creationId xmlns:a16="http://schemas.microsoft.com/office/drawing/2014/main" id="{5031688D-C013-9783-799A-ABC191CE9D2A}"/>
                  </a:ext>
                </a:extLst>
              </p:cNvPr>
              <p:cNvSpPr txBox="1">
                <a:spLocks noRot="1" noChangeAspect="1" noMove="1" noResize="1" noEditPoints="1" noAdjustHandles="1" noChangeArrowheads="1" noChangeShapeType="1" noTextEdit="1"/>
              </p:cNvSpPr>
              <p:nvPr/>
            </p:nvSpPr>
            <p:spPr>
              <a:xfrm>
                <a:off x="304800" y="2209800"/>
                <a:ext cx="4572000" cy="660309"/>
              </a:xfrm>
              <a:prstGeom prst="rect">
                <a:avLst/>
              </a:prstGeom>
              <a:blipFill>
                <a:blip r:embed="rId2"/>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D34D1C46-30C0-315B-FC9A-681F9C742330}"/>
                  </a:ext>
                </a:extLst>
              </p:cNvPr>
              <p:cNvSpPr txBox="1"/>
              <p:nvPr/>
            </p:nvSpPr>
            <p:spPr>
              <a:xfrm>
                <a:off x="286996" y="3096056"/>
                <a:ext cx="4572000" cy="66640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unc>
                        <m:funcPr>
                          <m:ctrlPr>
                            <a:rPr kumimoji="0" lang="ar-AE" sz="1800" b="0" i="1" u="none" strike="noStrike" kern="1200" cap="none" spc="0" normalizeH="0" baseline="0" noProof="0" smtClean="0">
                              <a:ln>
                                <a:noFill/>
                              </a:ln>
                              <a:solidFill>
                                <a:srgbClr val="1F497D"/>
                              </a:solidFill>
                              <a:effectLst/>
                              <a:uLnTx/>
                              <a:uFillTx/>
                              <a:latin typeface="Cambria Math" panose="02040503050406030204" pitchFamily="18" charset="0"/>
                              <a:ea typeface="+mj-ea"/>
                              <a:cs typeface="+mj-cs"/>
                            </a:rPr>
                          </m:ctrlPr>
                        </m:funcPr>
                        <m:fName>
                          <m:r>
                            <m:rPr>
                              <m:sty m:val="p"/>
                            </m:rPr>
                            <a:rPr kumimoji="0" lang="en-US" sz="1800" b="0" i="0" u="none" strike="noStrike" kern="1200" cap="none" spc="0" normalizeH="0" baseline="0" noProof="0">
                              <a:ln>
                                <a:noFill/>
                              </a:ln>
                              <a:solidFill>
                                <a:srgbClr val="1F497D"/>
                              </a:solidFill>
                              <a:effectLst/>
                              <a:uLnTx/>
                              <a:uFillTx/>
                              <a:latin typeface="Cambria Math"/>
                              <a:ea typeface="+mj-ea"/>
                              <a:cs typeface="+mj-cs"/>
                            </a:rPr>
                            <m:t>s</m:t>
                          </m:r>
                          <m:r>
                            <m:rPr>
                              <m:sty m:val="p"/>
                            </m:rPr>
                            <a:rPr kumimoji="0" lang="en-US" sz="1800" b="0" i="0" u="none" strike="noStrike" kern="1200" cap="none" spc="0" normalizeH="0" baseline="0" noProof="0" smtClean="0">
                              <a:ln>
                                <a:noFill/>
                              </a:ln>
                              <a:solidFill>
                                <a:srgbClr val="1F497D"/>
                              </a:solidFill>
                              <a:effectLst/>
                              <a:uLnTx/>
                              <a:uFillTx/>
                              <a:latin typeface="Cambria Math" panose="02040503050406030204" pitchFamily="18" charset="0"/>
                              <a:ea typeface="+mj-ea"/>
                              <a:cs typeface="+mj-cs"/>
                            </a:rPr>
                            <m:t>ec</m:t>
                          </m:r>
                        </m:fName>
                        <m:e>
                          <m:r>
                            <a:rPr kumimoji="0" lang="ar-AE" sz="1800" b="0" i="0" u="none" strike="noStrike" kern="1200" cap="none" spc="0" normalizeH="0" baseline="0" noProof="0">
                              <a:ln>
                                <a:noFill/>
                              </a:ln>
                              <a:solidFill>
                                <a:srgbClr val="1F497D"/>
                              </a:solidFill>
                              <a:effectLst/>
                              <a:uLnTx/>
                              <a:uFillTx/>
                              <a:latin typeface="Cambria Math"/>
                              <a:ea typeface="+mj-ea"/>
                              <a:cs typeface="+mj-cs"/>
                            </a:rPr>
                            <m:t>𝜃</m:t>
                          </m:r>
                        </m:e>
                      </m:func>
                      <m:r>
                        <a:rPr kumimoji="0" lang="ar-AE" sz="1800" b="0" i="0" u="none" strike="noStrike" kern="1200" cap="none" spc="0" normalizeH="0" baseline="0" noProof="0">
                          <a:ln>
                            <a:noFill/>
                          </a:ln>
                          <a:solidFill>
                            <a:srgbClr val="1F497D"/>
                          </a:solidFill>
                          <a:effectLst/>
                          <a:uLnTx/>
                          <a:uFillTx/>
                          <a:latin typeface="Cambria Math"/>
                          <a:ea typeface="+mj-ea"/>
                          <a:cs typeface="+mj-cs"/>
                        </a:rPr>
                        <m:t>=</m:t>
                      </m:r>
                      <m:f>
                        <m:fPr>
                          <m:ctrlPr>
                            <a:rPr lang="ar-AE" i="1">
                              <a:solidFill>
                                <a:srgbClr val="1F497D"/>
                              </a:solidFill>
                              <a:latin typeface="Cambria Math" panose="02040503050406030204" pitchFamily="18" charset="0"/>
                            </a:rPr>
                          </m:ctrlPr>
                        </m:fPr>
                        <m:num>
                          <m:r>
                            <m:rPr>
                              <m:nor/>
                            </m:rPr>
                            <a:rPr lang="en-US" b="0" i="0" smtClean="0">
                              <a:solidFill>
                                <a:srgbClr val="1F497D"/>
                              </a:solidFill>
                              <a:latin typeface="Cambria Math"/>
                            </a:rPr>
                            <m:t>1</m:t>
                          </m:r>
                        </m:num>
                        <m:den>
                          <m:r>
                            <m:rPr>
                              <m:nor/>
                            </m:rPr>
                            <a:rPr lang="en-US" b="0" i="0" smtClean="0">
                              <a:solidFill>
                                <a:srgbClr val="1F497D"/>
                              </a:solidFill>
                              <a:latin typeface="Cambria Math"/>
                            </a:rPr>
                            <m:t>cos</m:t>
                          </m:r>
                          <m:r>
                            <a:rPr lang="en-US" b="0" i="0" smtClean="0">
                              <a:solidFill>
                                <a:srgbClr val="1F497D"/>
                              </a:solidFill>
                              <a:latin typeface="Cambria Math" panose="02040503050406030204" pitchFamily="18" charset="0"/>
                            </a:rPr>
                            <m:t> </m:t>
                          </m:r>
                          <m:r>
                            <a:rPr lang="ar-AE">
                              <a:solidFill>
                                <a:srgbClr val="1F497D"/>
                              </a:solidFill>
                              <a:latin typeface="Cambria Math"/>
                            </a:rPr>
                            <m:t>𝜃</m:t>
                          </m:r>
                        </m:den>
                      </m:f>
                      <m:r>
                        <a:rPr lang="en-US" b="0" i="1" smtClean="0">
                          <a:solidFill>
                            <a:srgbClr val="1F497D"/>
                          </a:solidFill>
                          <a:latin typeface="Cambria Math" panose="02040503050406030204" pitchFamily="18" charset="0"/>
                        </a:rPr>
                        <m:t>=</m:t>
                      </m:r>
                      <m:f>
                        <m:fPr>
                          <m:ctrlPr>
                            <a:rPr kumimoji="0" lang="ar-AE" sz="1800" b="0" i="1" u="none" strike="noStrike" kern="1200" cap="none" spc="0" normalizeH="0" baseline="0" noProof="0">
                              <a:ln>
                                <a:noFill/>
                              </a:ln>
                              <a:solidFill>
                                <a:srgbClr val="1F497D"/>
                              </a:solidFill>
                              <a:effectLst/>
                              <a:uLnTx/>
                              <a:uFillTx/>
                              <a:latin typeface="Cambria Math" panose="02040503050406030204" pitchFamily="18" charset="0"/>
                              <a:ea typeface="+mj-ea"/>
                              <a:cs typeface="+mj-cs"/>
                            </a:rPr>
                          </m:ctrlPr>
                        </m:fPr>
                        <m:num>
                          <m:r>
                            <m:rPr>
                              <m:nor/>
                            </m:rPr>
                            <a:rPr kumimoji="0" lang="en-US" sz="1800" b="0" i="0" u="none" strike="noStrike" kern="1200" cap="none" spc="0" normalizeH="0" baseline="0" noProof="0" smtClean="0">
                              <a:ln>
                                <a:noFill/>
                              </a:ln>
                              <a:solidFill>
                                <a:srgbClr val="1F497D"/>
                              </a:solidFill>
                              <a:effectLst/>
                              <a:uLnTx/>
                              <a:uFillTx/>
                              <a:latin typeface="Cambria Math"/>
                              <a:ea typeface="+mj-ea"/>
                              <a:cs typeface="+mj-cs"/>
                            </a:rPr>
                            <m:t>hyp</m:t>
                          </m:r>
                        </m:num>
                        <m:den>
                          <m:r>
                            <m:rPr>
                              <m:nor/>
                            </m:rPr>
                            <a:rPr kumimoji="0" lang="en-US" sz="1800" b="0" i="0" u="none" strike="noStrike" kern="1200" cap="none" spc="0" normalizeH="0" baseline="0" noProof="0" smtClean="0">
                              <a:ln>
                                <a:noFill/>
                              </a:ln>
                              <a:solidFill>
                                <a:srgbClr val="1F497D"/>
                              </a:solidFill>
                              <a:effectLst/>
                              <a:uLnTx/>
                              <a:uFillTx/>
                              <a:latin typeface="Cambria Math"/>
                              <a:ea typeface="+mj-ea"/>
                              <a:cs typeface="+mj-cs"/>
                            </a:rPr>
                            <m:t>adj</m:t>
                          </m:r>
                        </m:den>
                      </m:f>
                    </m:oMath>
                  </m:oMathPara>
                </a14:m>
                <a:endParaRPr lang="en-US" dirty="0"/>
              </a:p>
            </p:txBody>
          </p:sp>
        </mc:Choice>
        <mc:Fallback xmlns="">
          <p:sp>
            <p:nvSpPr>
              <p:cNvPr id="7" name="TextBox 6">
                <a:extLst>
                  <a:ext uri="{FF2B5EF4-FFF2-40B4-BE49-F238E27FC236}">
                    <a16:creationId xmlns:a16="http://schemas.microsoft.com/office/drawing/2014/main" id="{D34D1C46-30C0-315B-FC9A-681F9C742330}"/>
                  </a:ext>
                </a:extLst>
              </p:cNvPr>
              <p:cNvSpPr txBox="1">
                <a:spLocks noRot="1" noChangeAspect="1" noMove="1" noResize="1" noEditPoints="1" noAdjustHandles="1" noChangeArrowheads="1" noChangeShapeType="1" noTextEdit="1"/>
              </p:cNvSpPr>
              <p:nvPr/>
            </p:nvSpPr>
            <p:spPr>
              <a:xfrm>
                <a:off x="286996" y="3096056"/>
                <a:ext cx="4572000" cy="666401"/>
              </a:xfrm>
              <a:prstGeom prst="rect">
                <a:avLst/>
              </a:prstGeom>
              <a:blipFill>
                <a:blip r:embed="rId3"/>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777C5481-A270-89C6-59B7-AEAED733F10E}"/>
                  </a:ext>
                </a:extLst>
              </p:cNvPr>
              <p:cNvSpPr txBox="1"/>
              <p:nvPr/>
            </p:nvSpPr>
            <p:spPr>
              <a:xfrm>
                <a:off x="286996" y="3879547"/>
                <a:ext cx="4572000" cy="66492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unc>
                        <m:funcPr>
                          <m:ctrlPr>
                            <a:rPr kumimoji="0" lang="ar-AE" sz="1800" b="0" i="1" u="none" strike="noStrike" kern="1200" cap="none" spc="0" normalizeH="0" baseline="0" noProof="0" smtClean="0">
                              <a:ln>
                                <a:noFill/>
                              </a:ln>
                              <a:solidFill>
                                <a:srgbClr val="1F497D"/>
                              </a:solidFill>
                              <a:effectLst/>
                              <a:uLnTx/>
                              <a:uFillTx/>
                              <a:latin typeface="Cambria Math" panose="02040503050406030204" pitchFamily="18" charset="0"/>
                              <a:ea typeface="+mj-ea"/>
                              <a:cs typeface="+mj-cs"/>
                            </a:rPr>
                          </m:ctrlPr>
                        </m:funcPr>
                        <m:fName>
                          <m:r>
                            <m:rPr>
                              <m:sty m:val="p"/>
                            </m:rPr>
                            <a:rPr kumimoji="0" lang="en-US" sz="1800" b="0" i="0" u="none" strike="noStrike" kern="1200" cap="none" spc="0" normalizeH="0" baseline="0" noProof="0" smtClean="0">
                              <a:ln>
                                <a:noFill/>
                              </a:ln>
                              <a:solidFill>
                                <a:srgbClr val="1F497D"/>
                              </a:solidFill>
                              <a:effectLst/>
                              <a:uLnTx/>
                              <a:uFillTx/>
                              <a:latin typeface="Cambria Math" panose="02040503050406030204" pitchFamily="18" charset="0"/>
                              <a:ea typeface="+mj-ea"/>
                              <a:cs typeface="+mj-cs"/>
                            </a:rPr>
                            <m:t>cot</m:t>
                          </m:r>
                        </m:fName>
                        <m:e>
                          <m:r>
                            <a:rPr kumimoji="0" lang="ar-AE" sz="1800" b="0" i="0" u="none" strike="noStrike" kern="1200" cap="none" spc="0" normalizeH="0" baseline="0" noProof="0">
                              <a:ln>
                                <a:noFill/>
                              </a:ln>
                              <a:solidFill>
                                <a:srgbClr val="1F497D"/>
                              </a:solidFill>
                              <a:effectLst/>
                              <a:uLnTx/>
                              <a:uFillTx/>
                              <a:latin typeface="Cambria Math"/>
                              <a:ea typeface="+mj-ea"/>
                              <a:cs typeface="+mj-cs"/>
                            </a:rPr>
                            <m:t>𝜃</m:t>
                          </m:r>
                        </m:e>
                      </m:func>
                      <m:r>
                        <a:rPr kumimoji="0" lang="ar-AE" sz="1800" b="0" i="0" u="none" strike="noStrike" kern="1200" cap="none" spc="0" normalizeH="0" baseline="0" noProof="0">
                          <a:ln>
                            <a:noFill/>
                          </a:ln>
                          <a:solidFill>
                            <a:srgbClr val="1F497D"/>
                          </a:solidFill>
                          <a:effectLst/>
                          <a:uLnTx/>
                          <a:uFillTx/>
                          <a:latin typeface="Cambria Math"/>
                          <a:ea typeface="+mj-ea"/>
                          <a:cs typeface="+mj-cs"/>
                        </a:rPr>
                        <m:t>=</m:t>
                      </m:r>
                      <m:f>
                        <m:fPr>
                          <m:ctrlPr>
                            <a:rPr lang="ar-AE" i="1">
                              <a:solidFill>
                                <a:srgbClr val="1F497D"/>
                              </a:solidFill>
                              <a:latin typeface="Cambria Math" panose="02040503050406030204" pitchFamily="18" charset="0"/>
                            </a:rPr>
                          </m:ctrlPr>
                        </m:fPr>
                        <m:num>
                          <m:r>
                            <m:rPr>
                              <m:nor/>
                            </m:rPr>
                            <a:rPr lang="en-US" b="0" i="0" smtClean="0">
                              <a:solidFill>
                                <a:srgbClr val="1F497D"/>
                              </a:solidFill>
                              <a:latin typeface="Cambria Math"/>
                            </a:rPr>
                            <m:t>1</m:t>
                          </m:r>
                        </m:num>
                        <m:den>
                          <m:r>
                            <m:rPr>
                              <m:nor/>
                            </m:rPr>
                            <a:rPr lang="en-US" b="0" i="0" smtClean="0">
                              <a:solidFill>
                                <a:srgbClr val="1F497D"/>
                              </a:solidFill>
                              <a:latin typeface="Cambria Math"/>
                            </a:rPr>
                            <m:t>tan</m:t>
                          </m:r>
                          <m:r>
                            <a:rPr lang="en-US" b="0" i="0" smtClean="0">
                              <a:solidFill>
                                <a:srgbClr val="1F497D"/>
                              </a:solidFill>
                              <a:latin typeface="Cambria Math" panose="02040503050406030204" pitchFamily="18" charset="0"/>
                            </a:rPr>
                            <m:t> </m:t>
                          </m:r>
                          <m:r>
                            <a:rPr lang="ar-AE">
                              <a:solidFill>
                                <a:srgbClr val="1F497D"/>
                              </a:solidFill>
                              <a:latin typeface="Cambria Math"/>
                            </a:rPr>
                            <m:t>𝜃</m:t>
                          </m:r>
                        </m:den>
                      </m:f>
                      <m:r>
                        <a:rPr lang="en-US" b="0" i="1" smtClean="0">
                          <a:solidFill>
                            <a:srgbClr val="1F497D"/>
                          </a:solidFill>
                          <a:latin typeface="Cambria Math" panose="02040503050406030204" pitchFamily="18" charset="0"/>
                        </a:rPr>
                        <m:t>=</m:t>
                      </m:r>
                      <m:f>
                        <m:fPr>
                          <m:ctrlPr>
                            <a:rPr kumimoji="0" lang="ar-AE" sz="1800" b="0" i="1" u="none" strike="noStrike" kern="1200" cap="none" spc="0" normalizeH="0" baseline="0" noProof="0">
                              <a:ln>
                                <a:noFill/>
                              </a:ln>
                              <a:solidFill>
                                <a:srgbClr val="1F497D"/>
                              </a:solidFill>
                              <a:effectLst/>
                              <a:uLnTx/>
                              <a:uFillTx/>
                              <a:latin typeface="Cambria Math" panose="02040503050406030204" pitchFamily="18" charset="0"/>
                              <a:ea typeface="+mj-ea"/>
                              <a:cs typeface="+mj-cs"/>
                            </a:rPr>
                          </m:ctrlPr>
                        </m:fPr>
                        <m:num>
                          <m:r>
                            <m:rPr>
                              <m:nor/>
                            </m:rPr>
                            <a:rPr kumimoji="0" lang="en-US" sz="1800" b="0" i="0" u="none" strike="noStrike" kern="1200" cap="none" spc="0" normalizeH="0" baseline="0" noProof="0" smtClean="0">
                              <a:ln>
                                <a:noFill/>
                              </a:ln>
                              <a:solidFill>
                                <a:srgbClr val="1F497D"/>
                              </a:solidFill>
                              <a:effectLst/>
                              <a:uLnTx/>
                              <a:uFillTx/>
                              <a:latin typeface="Cambria Math"/>
                              <a:ea typeface="+mj-ea"/>
                              <a:cs typeface="+mj-cs"/>
                            </a:rPr>
                            <m:t>adj</m:t>
                          </m:r>
                        </m:num>
                        <m:den>
                          <m:r>
                            <m:rPr>
                              <m:nor/>
                            </m:rPr>
                            <a:rPr kumimoji="0" lang="en-US" sz="1800" b="0" i="0" u="none" strike="noStrike" kern="1200" cap="none" spc="0" normalizeH="0" baseline="0" noProof="0" smtClean="0">
                              <a:ln>
                                <a:noFill/>
                              </a:ln>
                              <a:solidFill>
                                <a:srgbClr val="1F497D"/>
                              </a:solidFill>
                              <a:effectLst/>
                              <a:uLnTx/>
                              <a:uFillTx/>
                              <a:latin typeface="Cambria Math"/>
                              <a:ea typeface="+mj-ea"/>
                              <a:cs typeface="+mj-cs"/>
                            </a:rPr>
                            <m:t>opp</m:t>
                          </m:r>
                        </m:den>
                      </m:f>
                    </m:oMath>
                  </m:oMathPara>
                </a14:m>
                <a:endParaRPr lang="en-US" dirty="0"/>
              </a:p>
            </p:txBody>
          </p:sp>
        </mc:Choice>
        <mc:Fallback xmlns="">
          <p:sp>
            <p:nvSpPr>
              <p:cNvPr id="9" name="TextBox 8">
                <a:extLst>
                  <a:ext uri="{FF2B5EF4-FFF2-40B4-BE49-F238E27FC236}">
                    <a16:creationId xmlns:a16="http://schemas.microsoft.com/office/drawing/2014/main" id="{777C5481-A270-89C6-59B7-AEAED733F10E}"/>
                  </a:ext>
                </a:extLst>
              </p:cNvPr>
              <p:cNvSpPr txBox="1">
                <a:spLocks noRot="1" noChangeAspect="1" noMove="1" noResize="1" noEditPoints="1" noAdjustHandles="1" noChangeArrowheads="1" noChangeShapeType="1" noTextEdit="1"/>
              </p:cNvSpPr>
              <p:nvPr/>
            </p:nvSpPr>
            <p:spPr>
              <a:xfrm>
                <a:off x="286996" y="3879547"/>
                <a:ext cx="4572000" cy="664926"/>
              </a:xfrm>
              <a:prstGeom prst="rect">
                <a:avLst/>
              </a:prstGeom>
              <a:blipFill>
                <a:blip r:embed="rId4"/>
                <a:stretch>
                  <a:fillRect/>
                </a:stretch>
              </a:blipFill>
            </p:spPr>
            <p:txBody>
              <a:bodyPr/>
              <a:lstStyle/>
              <a:p>
                <a:r>
                  <a:rPr lang="en-IN">
                    <a:noFill/>
                  </a:rPr>
                  <a:t> </a:t>
                </a:r>
              </a:p>
            </p:txBody>
          </p:sp>
        </mc:Fallback>
      </mc:AlternateContent>
      <p:pic>
        <p:nvPicPr>
          <p:cNvPr id="11" name="Picture 10">
            <a:extLst>
              <a:ext uri="{FF2B5EF4-FFF2-40B4-BE49-F238E27FC236}">
                <a16:creationId xmlns:a16="http://schemas.microsoft.com/office/drawing/2014/main" id="{7632BB92-3116-382C-1733-684FBAE7DBC6}"/>
              </a:ext>
            </a:extLst>
          </p:cNvPr>
          <p:cNvPicPr>
            <a:picLocks noChangeAspect="1"/>
          </p:cNvPicPr>
          <p:nvPr/>
        </p:nvPicPr>
        <p:blipFill>
          <a:blip r:embed="rId5"/>
          <a:stretch>
            <a:fillRect/>
          </a:stretch>
        </p:blipFill>
        <p:spPr>
          <a:xfrm>
            <a:off x="4038600" y="2195557"/>
            <a:ext cx="3881665" cy="2667678"/>
          </a:xfrm>
          <a:prstGeom prst="rect">
            <a:avLst/>
          </a:prstGeom>
        </p:spPr>
      </p:pic>
    </p:spTree>
    <p:extLst>
      <p:ext uri="{BB962C8B-B14F-4D97-AF65-F5344CB8AC3E}">
        <p14:creationId xmlns:p14="http://schemas.microsoft.com/office/powerpoint/2010/main" val="35664659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a:t>
            </a:r>
            <a:r>
              <a:rPr lang="en-US" dirty="0"/>
              <a:t>4</a:t>
            </a:r>
            <a:r>
              <a:rPr dirty="0"/>
              <a:t>: </a:t>
            </a:r>
            <a:r>
              <a:rPr lang="en-US" dirty="0"/>
              <a:t>Evaluating Trigonometric Functions Using Right Triangles</a:t>
            </a:r>
            <a:r>
              <a:rPr lang="en-US" dirty="0">
                <a:latin typeface="Calibri" panose="020F0502020204030204" pitchFamily="34" charset="0"/>
                <a:ea typeface="Calibri" panose="020F0502020204030204" pitchFamily="34" charset="0"/>
                <a:cs typeface="Calibri" panose="020F0502020204030204" pitchFamily="34" charset="0"/>
              </a:rPr>
              <a:t>—</a:t>
            </a:r>
            <a:r>
              <a:rPr lang="en-US" dirty="0"/>
              <a:t>Slide 1</a:t>
            </a:r>
            <a:endParaRPr dirty="0"/>
          </a:p>
        </p:txBody>
      </p:sp>
      <p:sp>
        <p:nvSpPr>
          <p:cNvPr id="3" name="Text Placeholder 2"/>
          <p:cNvSpPr>
            <a:spLocks noGrp="1"/>
          </p:cNvSpPr>
          <p:nvPr>
            <p:ph type="body" sz="quarter" idx="10"/>
          </p:nvPr>
        </p:nvSpPr>
        <p:spPr/>
        <p:txBody>
          <a:bodyPr>
            <a:normAutofit/>
          </a:bodyPr>
          <a:lstStyle/>
          <a:p>
            <a:pPr>
              <a:defRPr sz="2800"/>
            </a:pPr>
            <a:r>
              <a:rPr sz="2800" dirty="0"/>
              <a:t>Use the information contained in these two figures to determine the values of the six trigonometric functions of </a:t>
            </a:r>
            <a:r>
              <a:rPr lang="el-GR" i="1" dirty="0">
                <a:latin typeface="Cambria Math" panose="02040503050406030204" pitchFamily="18" charset="0"/>
                <a:ea typeface="Cambria Math" panose="02040503050406030204" pitchFamily="18" charset="0"/>
              </a:rPr>
              <a:t>θ</a:t>
            </a:r>
            <a:r>
              <a:rPr sz="2800" dirty="0"/>
              <a:t>.</a:t>
            </a:r>
          </a:p>
          <a:p>
            <a:pPr marL="514350" indent="-514350">
              <a:buFont typeface="+mj-lt"/>
              <a:buAutoNum type="alphaLcPeriod"/>
              <a:defRPr sz="2800"/>
            </a:pPr>
            <a:r>
              <a:rPr dirty="0"/>
              <a:t>​</a:t>
            </a:r>
            <a:r>
              <a:rPr lang="en-US" dirty="0"/>
              <a:t>					b.</a:t>
            </a:r>
            <a:endParaRPr dirty="0"/>
          </a:p>
        </p:txBody>
      </p:sp>
      <p:pic>
        <p:nvPicPr>
          <p:cNvPr id="9" name="Graphic 8">
            <a:extLst>
              <a:ext uri="{FF2B5EF4-FFF2-40B4-BE49-F238E27FC236}">
                <a16:creationId xmlns:a16="http://schemas.microsoft.com/office/drawing/2014/main" id="{27A4A4B9-214E-4344-89E7-9C2F7332C90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372102" y="2057400"/>
            <a:ext cx="3695698" cy="4152900"/>
          </a:xfrm>
          <a:prstGeom prst="rect">
            <a:avLst/>
          </a:prstGeom>
        </p:spPr>
      </p:pic>
      <p:pic>
        <p:nvPicPr>
          <p:cNvPr id="11" name="Graphic 10">
            <a:extLst>
              <a:ext uri="{FF2B5EF4-FFF2-40B4-BE49-F238E27FC236}">
                <a16:creationId xmlns:a16="http://schemas.microsoft.com/office/drawing/2014/main" id="{B1F70FC7-BF60-4C76-8F52-15717879324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09600" y="2102827"/>
            <a:ext cx="4151974" cy="40005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Definition: </a:t>
            </a:r>
            <a:r>
              <a:rPr dirty="0"/>
              <a:t>Radian Measure</a:t>
            </a:r>
            <a:r>
              <a:rPr lang="en-US" dirty="0">
                <a:latin typeface="Calibri" panose="020F0502020204030204" pitchFamily="34" charset="0"/>
                <a:ea typeface="Calibri" panose="020F0502020204030204" pitchFamily="34" charset="0"/>
                <a:cs typeface="Calibri" panose="020F0502020204030204" pitchFamily="34" charset="0"/>
              </a:rPr>
              <a:t>—</a:t>
            </a:r>
            <a:r>
              <a:rPr lang="en-US" dirty="0"/>
              <a:t>Slide 1</a:t>
            </a:r>
            <a:endParaRPr dirty="0"/>
          </a:p>
        </p:txBody>
      </p:sp>
      <p:sp>
        <p:nvSpPr>
          <p:cNvPr id="3" name="Text Placeholder 2"/>
          <p:cNvSpPr>
            <a:spLocks noGrp="1"/>
          </p:cNvSpPr>
          <p:nvPr>
            <p:ph type="body" sz="quarter" idx="10"/>
          </p:nvPr>
        </p:nvSpPr>
        <p:spPr/>
        <p:txBody>
          <a:bodyPr>
            <a:normAutofit fontScale="92500" lnSpcReduction="10000"/>
          </a:bodyPr>
          <a:lstStyle/>
          <a:p>
            <a:pPr>
              <a:defRPr sz="2800"/>
            </a:pPr>
            <a:r>
              <a:rPr sz="2800" dirty="0"/>
              <a:t>Let</a:t>
            </a:r>
            <a:r>
              <a:rPr lang="el-GR" i="1" dirty="0">
                <a:latin typeface="Cambria Math" panose="02040503050406030204" pitchFamily="18" charset="0"/>
                <a:ea typeface="Cambria Math" panose="02040503050406030204" pitchFamily="18" charset="0"/>
              </a:rPr>
              <a:t> θ</a:t>
            </a:r>
            <a:r>
              <a:rPr sz="2800" dirty="0"/>
              <a:t> (the Greek letter </a:t>
            </a:r>
            <a:r>
              <a:rPr sz="2800" i="1" dirty="0"/>
              <a:t>theta</a:t>
            </a:r>
            <a:r>
              <a:rPr sz="2800" dirty="0"/>
              <a:t>) be an angle at the center of a circle of radius </a:t>
            </a:r>
            <a:r>
              <a:rPr sz="2800" dirty="0">
                <a:latin typeface="Cambria Math"/>
              </a:rPr>
              <a:t>1</a:t>
            </a:r>
            <a:r>
              <a:rPr sz="2800" dirty="0"/>
              <a:t> (the unit circle), as shown in </a:t>
            </a:r>
            <a:r>
              <a:rPr lang="en-US" sz="2800" dirty="0"/>
              <a:t>Figure 1</a:t>
            </a:r>
            <a:r>
              <a:rPr sz="2800" dirty="0"/>
              <a:t>. The measure of</a:t>
            </a:r>
            <a:r>
              <a:rPr lang="en-US" sz="2800" dirty="0"/>
              <a:t> </a:t>
            </a:r>
            <a:r>
              <a:rPr lang="el-GR" i="1" dirty="0">
                <a:latin typeface="Cambria Math" panose="02040503050406030204" pitchFamily="18" charset="0"/>
                <a:ea typeface="Cambria Math" panose="02040503050406030204" pitchFamily="18" charset="0"/>
              </a:rPr>
              <a:t>θ</a:t>
            </a:r>
            <a:r>
              <a:rPr sz="2800" dirty="0"/>
              <a:t> in </a:t>
            </a:r>
            <a:r>
              <a:rPr sz="2800" b="1" dirty="0"/>
              <a:t>radians</a:t>
            </a:r>
            <a:r>
              <a:rPr sz="2800" dirty="0"/>
              <a:t> (abbreviated as </a:t>
            </a:r>
            <a:r>
              <a:rPr sz="2800" b="1" dirty="0"/>
              <a:t>rad</a:t>
            </a:r>
            <a:r>
              <a:rPr sz="2800" dirty="0"/>
              <a:t>) is the length of that portion of the circle subtended by</a:t>
            </a:r>
            <a:r>
              <a:rPr lang="en-US" sz="2800" dirty="0"/>
              <a:t> </a:t>
            </a:r>
            <a:r>
              <a:rPr lang="el-GR" i="1" dirty="0">
                <a:latin typeface="Cambria Math" panose="02040503050406030204" pitchFamily="18" charset="0"/>
                <a:ea typeface="Cambria Math" panose="02040503050406030204" pitchFamily="18" charset="0"/>
              </a:rPr>
              <a:t>θ </a:t>
            </a:r>
            <a:r>
              <a:rPr sz="2800" dirty="0"/>
              <a:t>, which is the portion of the circumference shown in red in </a:t>
            </a:r>
            <a:r>
              <a:rPr lang="en-US" sz="2800" dirty="0"/>
              <a:t>F</a:t>
            </a:r>
            <a:r>
              <a:rPr sz="2800" dirty="0"/>
              <a:t>igure</a:t>
            </a:r>
            <a:r>
              <a:rPr lang="en-US" sz="2800" dirty="0"/>
              <a:t> 1</a:t>
            </a:r>
            <a:r>
              <a:rPr sz="2800" dirty="0"/>
              <a:t>. (</a:t>
            </a:r>
            <a:r>
              <a:rPr sz="2800" i="1" dirty="0"/>
              <a:t>Subtended</a:t>
            </a:r>
            <a:r>
              <a:rPr sz="2800" dirty="0"/>
              <a:t>, in mathematics, can be taken to mean </a:t>
            </a:r>
            <a:r>
              <a:rPr sz="2800" i="1" dirty="0"/>
              <a:t>opposite of, and stretching between</a:t>
            </a:r>
            <a:r>
              <a:rPr sz="2800" dirty="0"/>
              <a:t>. An arc of a circle is subtended by its central angle and, conversely, a central angle is subtended by an arc of the circle.) Note that the unit of length measurement is immaterial. As long as the circle has a radius of </a:t>
            </a:r>
            <a:r>
              <a:rPr sz="2800" dirty="0">
                <a:latin typeface="Cambria Math"/>
              </a:rPr>
              <a:t>1</a:t>
            </a:r>
            <a:r>
              <a:rPr sz="2800" dirty="0"/>
              <a:t> (unit), the length of the subtended portion of the circle (in the same units) is defined to be the radian measure of the angle.</a:t>
            </a:r>
          </a:p>
          <a:p>
            <a:endParaRPr sz="2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Example 4: Evaluating Trigonometric Functions Using Right Triangles</a:t>
            </a:r>
            <a:r>
              <a:rPr lang="en-US" dirty="0">
                <a:latin typeface="Calibri" panose="020F0502020204030204" pitchFamily="34" charset="0"/>
                <a:ea typeface="Calibri" panose="020F0502020204030204" pitchFamily="34" charset="0"/>
                <a:cs typeface="Calibri" panose="020F0502020204030204" pitchFamily="34" charset="0"/>
              </a:rPr>
              <a:t>—</a:t>
            </a:r>
            <a:r>
              <a:rPr lang="en-US" dirty="0"/>
              <a:t>Slide 2</a:t>
            </a:r>
            <a:endParaRPr dirty="0"/>
          </a:p>
        </p:txBody>
      </p:sp>
      <mc:AlternateContent xmlns:mc="http://schemas.openxmlformats.org/markup-compatibility/2006">
        <mc:Choice xmlns:a14="http://schemas.microsoft.com/office/drawing/2010/main" Requires="a14">
          <p:sp>
            <p:nvSpPr>
              <p:cNvPr id="3" name="Content Placeholder 2"/>
              <p:cNvSpPr>
                <a:spLocks noGrp="1"/>
              </p:cNvSpPr>
              <p:nvPr>
                <p:ph sz="quarter" idx="11"/>
              </p:nvPr>
            </p:nvSpPr>
            <p:spPr/>
            <p:txBody>
              <a:bodyPr>
                <a:normAutofit lnSpcReduction="10000"/>
              </a:bodyPr>
              <a:lstStyle/>
              <a:p>
                <a:r>
                  <a:rPr sz="2800" b="1" dirty="0"/>
                  <a:t>Solution</a:t>
                </a:r>
              </a:p>
              <a:p>
                <a:pPr marL="514350" indent="-514350">
                  <a:buFont typeface="+mj-lt"/>
                  <a:buAutoNum type="alphaLcPeriod"/>
                  <a:defRPr sz="2800"/>
                </a:pPr>
                <a:r>
                  <a:rPr dirty="0"/>
                  <a:t>​</a:t>
                </a:r>
                <a:r>
                  <a:rPr sz="2800" dirty="0"/>
                  <a:t>With the information given, we can determine</a:t>
                </a:r>
                <a:r>
                  <a:rPr lang="en-US" sz="2800" dirty="0"/>
                  <a:t> tan</a:t>
                </a:r>
                <a:r>
                  <a:rPr lang="el-GR" sz="1050" i="1" dirty="0">
                    <a:latin typeface="Cambria Math" panose="02040503050406030204" pitchFamily="18" charset="0"/>
                    <a:ea typeface="Cambria Math" panose="02040503050406030204" pitchFamily="18" charset="0"/>
                  </a:rPr>
                  <a:t> </a:t>
                </a:r>
                <a:r>
                  <a:rPr lang="el-GR" i="1" dirty="0">
                    <a:latin typeface="Cambria Math" panose="02040503050406030204" pitchFamily="18" charset="0"/>
                    <a:ea typeface="Cambria Math" panose="02040503050406030204" pitchFamily="18" charset="0"/>
                  </a:rPr>
                  <a:t>θ</a:t>
                </a:r>
                <a:r>
                  <a:rPr sz="2800" dirty="0"/>
                  <a:t> and</a:t>
                </a:r>
                <a:r>
                  <a:rPr lang="en-US" sz="2800" dirty="0"/>
                  <a:t> cot</a:t>
                </a:r>
                <a:r>
                  <a:rPr lang="el-GR" sz="1050" i="1" dirty="0">
                    <a:latin typeface="Cambria Math" panose="02040503050406030204" pitchFamily="18" charset="0"/>
                    <a:ea typeface="Cambria Math" panose="02040503050406030204" pitchFamily="18" charset="0"/>
                  </a:rPr>
                  <a:t> </a:t>
                </a:r>
                <a:r>
                  <a:rPr lang="el-GR" i="1" dirty="0">
                    <a:latin typeface="Cambria Math" panose="02040503050406030204" pitchFamily="18" charset="0"/>
                    <a:ea typeface="Cambria Math" panose="02040503050406030204" pitchFamily="18" charset="0"/>
                  </a:rPr>
                  <a:t>θ</a:t>
                </a:r>
                <a:r>
                  <a:rPr sz="3600" dirty="0"/>
                  <a:t> </a:t>
                </a:r>
                <a:r>
                  <a:rPr sz="2800" dirty="0"/>
                  <a:t>without effort (make sure you see why this is so). In order to evaluate the remaining four trigonometric functions at</a:t>
                </a:r>
                <a:r>
                  <a:rPr lang="en-US" sz="2800" dirty="0"/>
                  <a:t> </a:t>
                </a:r>
                <a:r>
                  <a:rPr lang="el-GR" i="1" dirty="0">
                    <a:latin typeface="Cambria Math" panose="02040503050406030204" pitchFamily="18" charset="0"/>
                    <a:ea typeface="Cambria Math" panose="02040503050406030204" pitchFamily="18" charset="0"/>
                  </a:rPr>
                  <a:t>θ</a:t>
                </a:r>
                <a:r>
                  <a:rPr sz="2800" dirty="0"/>
                  <a:t>, all we need to do is determine the length of the hypotenuse. By the Pythagorean Theorem,</a:t>
                </a:r>
              </a:p>
              <a:p>
                <a:pPr/>
                <a14:m>
                  <m:oMathPara xmlns:m="http://schemas.openxmlformats.org/officeDocument/2006/math">
                    <m:oMathParaPr>
                      <m:jc m:val="centerGroup"/>
                    </m:oMathParaPr>
                    <m:oMath xmlns:m="http://schemas.openxmlformats.org/officeDocument/2006/math">
                      <m:sSup>
                        <m:sSupPr>
                          <m:ctrlPr>
                            <a:rPr sz="2800" i="1">
                              <a:latin typeface="Cambria Math" panose="02040503050406030204" pitchFamily="18" charset="0"/>
                            </a:rPr>
                          </m:ctrlPr>
                        </m:sSupPr>
                        <m:e>
                          <m:d>
                            <m:dPr>
                              <m:ctrlPr>
                                <a:rPr sz="2800" i="1">
                                  <a:latin typeface="Cambria Math" panose="02040503050406030204" pitchFamily="18" charset="0"/>
                                </a:rPr>
                              </m:ctrlPr>
                            </m:dPr>
                            <m:e>
                              <m:r>
                                <m:rPr>
                                  <m:sty m:val="p"/>
                                </m:rPr>
                                <a:rPr sz="2800">
                                  <a:latin typeface="Cambria Math" panose="02040503050406030204" pitchFamily="18" charset="0"/>
                                </a:rPr>
                                <m:t>hyp</m:t>
                              </m:r>
                            </m:e>
                          </m:d>
                        </m:e>
                        <m:sup>
                          <m:r>
                            <a:rPr sz="2800">
                              <a:latin typeface="Cambria Math" panose="02040503050406030204" pitchFamily="18" charset="0"/>
                            </a:rPr>
                            <m:t>2</m:t>
                          </m:r>
                        </m:sup>
                      </m:sSup>
                      <m:r>
                        <a:rPr sz="2800">
                          <a:latin typeface="Cambria Math" panose="02040503050406030204" pitchFamily="18" charset="0"/>
                        </a:rPr>
                        <m:t>=</m:t>
                      </m:r>
                      <m:sSup>
                        <m:sSupPr>
                          <m:ctrlPr>
                            <a:rPr sz="2800" i="1">
                              <a:latin typeface="Cambria Math" panose="02040503050406030204" pitchFamily="18" charset="0"/>
                            </a:rPr>
                          </m:ctrlPr>
                        </m:sSupPr>
                        <m:e>
                          <m:d>
                            <m:dPr>
                              <m:ctrlPr>
                                <a:rPr sz="2800" i="1">
                                  <a:latin typeface="Cambria Math" panose="02040503050406030204" pitchFamily="18" charset="0"/>
                                </a:rPr>
                              </m:ctrlPr>
                            </m:dPr>
                            <m:e>
                              <m:r>
                                <m:rPr>
                                  <m:sty m:val="p"/>
                                </m:rPr>
                                <a:rPr sz="2800">
                                  <a:latin typeface="Cambria Math" panose="02040503050406030204" pitchFamily="18" charset="0"/>
                                </a:rPr>
                                <m:t>adj</m:t>
                              </m:r>
                            </m:e>
                          </m:d>
                        </m:e>
                        <m:sup>
                          <m:r>
                            <a:rPr sz="2800">
                              <a:latin typeface="Cambria Math" panose="02040503050406030204" pitchFamily="18" charset="0"/>
                            </a:rPr>
                            <m:t>2</m:t>
                          </m:r>
                        </m:sup>
                      </m:sSup>
                      <m:r>
                        <a:rPr sz="2800">
                          <a:latin typeface="Cambria Math" panose="02040503050406030204" pitchFamily="18" charset="0"/>
                        </a:rPr>
                        <m:t>+</m:t>
                      </m:r>
                      <m:sSup>
                        <m:sSupPr>
                          <m:ctrlPr>
                            <a:rPr sz="2800" i="1">
                              <a:latin typeface="Cambria Math" panose="02040503050406030204" pitchFamily="18" charset="0"/>
                            </a:rPr>
                          </m:ctrlPr>
                        </m:sSupPr>
                        <m:e>
                          <m:d>
                            <m:dPr>
                              <m:ctrlPr>
                                <a:rPr sz="2800" i="1">
                                  <a:latin typeface="Cambria Math" panose="02040503050406030204" pitchFamily="18" charset="0"/>
                                </a:rPr>
                              </m:ctrlPr>
                            </m:dPr>
                            <m:e>
                              <m:r>
                                <m:rPr>
                                  <m:sty m:val="p"/>
                                </m:rPr>
                                <a:rPr sz="2800">
                                  <a:latin typeface="Cambria Math" panose="02040503050406030204" pitchFamily="18" charset="0"/>
                                </a:rPr>
                                <m:t>opp</m:t>
                              </m:r>
                            </m:e>
                          </m:d>
                        </m:e>
                        <m:sup>
                          <m:r>
                            <a:rPr sz="2800">
                              <a:latin typeface="Cambria Math" panose="02040503050406030204" pitchFamily="18" charset="0"/>
                            </a:rPr>
                            <m:t>2</m:t>
                          </m:r>
                        </m:sup>
                      </m:sSup>
                    </m:oMath>
                    <m:oMath xmlns:m="http://schemas.openxmlformats.org/officeDocument/2006/math">
                      <m:phant>
                        <m:phantPr>
                          <m:show m:val="off"/>
                          <m:ctrlPr>
                            <a:rPr sz="2800" i="1">
                              <a:latin typeface="Cambria Math" panose="02040503050406030204" pitchFamily="18" charset="0"/>
                            </a:rPr>
                          </m:ctrlPr>
                        </m:phantPr>
                        <m:e>
                          <m:sSup>
                            <m:sSupPr>
                              <m:ctrlPr>
                                <a:rPr sz="2800" i="1">
                                  <a:latin typeface="Cambria Math" panose="02040503050406030204" pitchFamily="18" charset="0"/>
                                </a:rPr>
                              </m:ctrlPr>
                            </m:sSupPr>
                            <m:e>
                              <m:d>
                                <m:dPr>
                                  <m:ctrlPr>
                                    <a:rPr sz="2800" i="1">
                                      <a:latin typeface="Cambria Math" panose="02040503050406030204" pitchFamily="18" charset="0"/>
                                    </a:rPr>
                                  </m:ctrlPr>
                                </m:dPr>
                                <m:e>
                                  <m:r>
                                    <m:rPr>
                                      <m:sty m:val="p"/>
                                    </m:rPr>
                                    <a:rPr sz="2800">
                                      <a:latin typeface="Cambria Math" panose="02040503050406030204" pitchFamily="18" charset="0"/>
                                    </a:rPr>
                                    <m:t>hyp</m:t>
                                  </m:r>
                                </m:e>
                              </m:d>
                            </m:e>
                            <m:sup>
                              <m:r>
                                <a:rPr sz="2800">
                                  <a:latin typeface="Cambria Math" panose="02040503050406030204" pitchFamily="18" charset="0"/>
                                </a:rPr>
                                <m:t>2</m:t>
                              </m:r>
                            </m:sup>
                          </m:sSup>
                        </m:e>
                      </m:phant>
                      <m:r>
                        <a:rPr sz="2800">
                          <a:latin typeface="Cambria Math" panose="02040503050406030204" pitchFamily="18" charset="0"/>
                        </a:rPr>
                        <m:t>=</m:t>
                      </m:r>
                      <m:sSup>
                        <m:sSupPr>
                          <m:ctrlPr>
                            <a:rPr sz="2800" i="1">
                              <a:latin typeface="Cambria Math" panose="02040503050406030204" pitchFamily="18" charset="0"/>
                            </a:rPr>
                          </m:ctrlPr>
                        </m:sSupPr>
                        <m:e>
                          <m:r>
                            <a:rPr sz="2800">
                              <a:latin typeface="Cambria Math" panose="02040503050406030204" pitchFamily="18" charset="0"/>
                            </a:rPr>
                            <m:t>3</m:t>
                          </m:r>
                        </m:e>
                        <m:sup>
                          <m:r>
                            <a:rPr sz="2800">
                              <a:latin typeface="Cambria Math" panose="02040503050406030204" pitchFamily="18" charset="0"/>
                            </a:rPr>
                            <m:t>2</m:t>
                          </m:r>
                        </m:sup>
                      </m:sSup>
                      <m:r>
                        <a:rPr sz="2800">
                          <a:latin typeface="Cambria Math" panose="02040503050406030204" pitchFamily="18" charset="0"/>
                        </a:rPr>
                        <m:t>+</m:t>
                      </m:r>
                      <m:sSup>
                        <m:sSupPr>
                          <m:ctrlPr>
                            <a:rPr sz="2800" i="1">
                              <a:latin typeface="Cambria Math" panose="02040503050406030204" pitchFamily="18" charset="0"/>
                            </a:rPr>
                          </m:ctrlPr>
                        </m:sSupPr>
                        <m:e>
                          <m:r>
                            <a:rPr sz="2800">
                              <a:latin typeface="Cambria Math" panose="02040503050406030204" pitchFamily="18" charset="0"/>
                            </a:rPr>
                            <m:t>4</m:t>
                          </m:r>
                        </m:e>
                        <m:sup>
                          <m:r>
                            <a:rPr sz="2800">
                              <a:latin typeface="Cambria Math" panose="02040503050406030204" pitchFamily="18" charset="0"/>
                            </a:rPr>
                            <m:t>2</m:t>
                          </m:r>
                        </m:sup>
                      </m:sSup>
                    </m:oMath>
                    <m:oMath xmlns:m="http://schemas.openxmlformats.org/officeDocument/2006/math">
                      <m:phant>
                        <m:phantPr>
                          <m:show m:val="off"/>
                          <m:ctrlPr>
                            <a:rPr sz="2800" i="1">
                              <a:latin typeface="Cambria Math" panose="02040503050406030204" pitchFamily="18" charset="0"/>
                            </a:rPr>
                          </m:ctrlPr>
                        </m:phantPr>
                        <m:e>
                          <m:sSup>
                            <m:sSupPr>
                              <m:ctrlPr>
                                <a:rPr sz="2800" i="1">
                                  <a:latin typeface="Cambria Math" panose="02040503050406030204" pitchFamily="18" charset="0"/>
                                </a:rPr>
                              </m:ctrlPr>
                            </m:sSupPr>
                            <m:e>
                              <m:d>
                                <m:dPr>
                                  <m:ctrlPr>
                                    <a:rPr sz="2800" i="1">
                                      <a:latin typeface="Cambria Math" panose="02040503050406030204" pitchFamily="18" charset="0"/>
                                    </a:rPr>
                                  </m:ctrlPr>
                                </m:dPr>
                                <m:e>
                                  <m:r>
                                    <m:rPr>
                                      <m:sty m:val="p"/>
                                    </m:rPr>
                                    <a:rPr sz="2800">
                                      <a:latin typeface="Cambria Math" panose="02040503050406030204" pitchFamily="18" charset="0"/>
                                    </a:rPr>
                                    <m:t>hyp</m:t>
                                  </m:r>
                                </m:e>
                              </m:d>
                            </m:e>
                            <m:sup>
                              <m:r>
                                <a:rPr sz="2800">
                                  <a:latin typeface="Cambria Math" panose="02040503050406030204" pitchFamily="18" charset="0"/>
                                </a:rPr>
                                <m:t>2</m:t>
                              </m:r>
                            </m:sup>
                          </m:sSup>
                        </m:e>
                      </m:phant>
                      <m:r>
                        <a:rPr sz="2800">
                          <a:latin typeface="Cambria Math" panose="02040503050406030204" pitchFamily="18" charset="0"/>
                        </a:rPr>
                        <m:t>=</m:t>
                      </m:r>
                      <m:r>
                        <a:rPr sz="2800">
                          <a:latin typeface="Cambria Math" panose="02040503050406030204" pitchFamily="18" charset="0"/>
                        </a:rPr>
                        <m:t>25</m:t>
                      </m:r>
                    </m:oMath>
                  </m:oMathPara>
                </a14:m>
                <a:endParaRPr sz="2800" dirty="0"/>
              </a:p>
              <a:p>
                <a:pPr marL="457200" lvl="1" indent="0">
                  <a:buNone/>
                  <a:defRPr sz="2800"/>
                </a:pPr>
                <a:r>
                  <a:rPr sz="2400" dirty="0"/>
                  <a:t>so </a:t>
                </a:r>
                <a14:m>
                  <m:oMath xmlns:m="http://schemas.openxmlformats.org/officeDocument/2006/math">
                    <m:r>
                      <m:rPr>
                        <m:sty m:val="p"/>
                      </m:rPr>
                      <a:rPr>
                        <a:latin typeface="Cambria Math" panose="02040503050406030204" pitchFamily="18" charset="0"/>
                      </a:rPr>
                      <m:t>hyp</m:t>
                    </m:r>
                    <m:r>
                      <a:rPr>
                        <a:latin typeface="Cambria Math" panose="02040503050406030204" pitchFamily="18" charset="0"/>
                      </a:rPr>
                      <m:t>=</m:t>
                    </m:r>
                    <m:r>
                      <a:rPr>
                        <a:latin typeface="Cambria Math" panose="02040503050406030204" pitchFamily="18" charset="0"/>
                      </a:rPr>
                      <m:t>5</m:t>
                    </m:r>
                  </m:oMath>
                </a14:m>
                <a:r>
                  <a:rPr sz="2400" dirty="0"/>
                  <a:t>. </a:t>
                </a:r>
                <a:endParaRPr sz="2800" dirty="0"/>
              </a:p>
            </p:txBody>
          </p:sp>
        </mc:Choice>
        <mc:Fallback>
          <p:sp>
            <p:nvSpPr>
              <p:cNvPr id="3" name="Content Placeholder 2"/>
              <p:cNvSpPr>
                <a:spLocks noGrp="1" noRot="1" noChangeAspect="1" noMove="1" noResize="1" noEditPoints="1" noAdjustHandles="1" noChangeArrowheads="1" noChangeShapeType="1" noTextEdit="1"/>
              </p:cNvSpPr>
              <p:nvPr>
                <p:ph sz="quarter" idx="11"/>
              </p:nvPr>
            </p:nvSpPr>
            <p:spPr>
              <a:blipFill>
                <a:blip r:embed="rId2"/>
                <a:stretch>
                  <a:fillRect l="-1556" t="-2010" r="-370"/>
                </a:stretch>
              </a:blipFill>
            </p:spPr>
            <p:txBody>
              <a:bodyPr/>
              <a:lstStyle/>
              <a:p>
                <a:r>
                  <a:rPr lang="en-US">
                    <a:noFill/>
                  </a:rPr>
                  <a:t> </a:t>
                </a:r>
              </a:p>
            </p:txBody>
          </p:sp>
        </mc:Fallback>
      </mc:AlternateContent>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Example 4: Evaluating Trigonometric Functions Using Right Triangles</a:t>
            </a:r>
            <a:r>
              <a:rPr lang="en-US" dirty="0">
                <a:latin typeface="Calibri" panose="020F0502020204030204" pitchFamily="34" charset="0"/>
                <a:ea typeface="Calibri" panose="020F0502020204030204" pitchFamily="34" charset="0"/>
                <a:cs typeface="Calibri" panose="020F0502020204030204" pitchFamily="34" charset="0"/>
              </a:rPr>
              <a:t>—</a:t>
            </a:r>
            <a:r>
              <a:rPr lang="en-US" dirty="0"/>
              <a:t>Slide 3</a:t>
            </a:r>
            <a:endParaRPr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1"/>
              </p:nvPr>
            </p:nvSpPr>
            <p:spPr/>
            <p:txBody>
              <a:bodyPr>
                <a:normAutofit/>
              </a:bodyPr>
              <a:lstStyle/>
              <a:p>
                <a:r>
                  <a:rPr sz="2800" dirty="0"/>
                  <a:t>Thus</a:t>
                </a:r>
                <a:r>
                  <a:rPr lang="en-US" sz="2800" dirty="0"/>
                  <a:t>,</a:t>
                </a:r>
              </a:p>
              <a:p>
                <a:pPr algn="ctr">
                  <a:defRPr sz="2800"/>
                </a:pPr>
                <a:r>
                  <a:rPr dirty="0"/>
                  <a:t>​</a:t>
                </a:r>
                <a:r>
                  <a:rPr sz="2800" dirty="0"/>
                  <a:t> </a:t>
                </a:r>
                <a14:m>
                  <m:oMath xmlns:m="http://schemas.openxmlformats.org/officeDocument/2006/math">
                    <m:func>
                      <m:funcPr>
                        <m:ctrlPr>
                          <a:rPr i="1">
                            <a:latin typeface="Cambria Math" panose="02040503050406030204" pitchFamily="18" charset="0"/>
                          </a:rPr>
                        </m:ctrlPr>
                      </m:funcPr>
                      <m:fName>
                        <m:r>
                          <m:rPr>
                            <m:sty m:val="p"/>
                          </m:rPr>
                          <a:rPr>
                            <a:latin typeface="Cambria Math" panose="02040503050406030204" pitchFamily="18" charset="0"/>
                          </a:rPr>
                          <m:t>sin</m:t>
                        </m:r>
                      </m:fName>
                      <m:e>
                        <m:r>
                          <a:rPr>
                            <a:latin typeface="Cambria Math" panose="02040503050406030204" pitchFamily="18" charset="0"/>
                          </a:rPr>
                          <m:t>𝜃</m:t>
                        </m:r>
                      </m:e>
                    </m:func>
                    <m:r>
                      <a:rPr>
                        <a:latin typeface="Cambria Math" panose="02040503050406030204" pitchFamily="18" charset="0"/>
                      </a:rPr>
                      <m:t>=</m:t>
                    </m:r>
                    <m:f>
                      <m:fPr>
                        <m:ctrlPr>
                          <a:rPr i="1">
                            <a:latin typeface="Cambria Math" panose="02040503050406030204" pitchFamily="18" charset="0"/>
                          </a:rPr>
                        </m:ctrlPr>
                      </m:fPr>
                      <m:num>
                        <m:r>
                          <m:rPr>
                            <m:sty m:val="p"/>
                          </m:rPr>
                          <a:rPr>
                            <a:latin typeface="Cambria Math" panose="02040503050406030204" pitchFamily="18" charset="0"/>
                          </a:rPr>
                          <m:t>opp</m:t>
                        </m:r>
                      </m:num>
                      <m:den>
                        <m:r>
                          <m:rPr>
                            <m:sty m:val="p"/>
                          </m:rPr>
                          <a:rPr>
                            <a:latin typeface="Cambria Math" panose="02040503050406030204" pitchFamily="18" charset="0"/>
                          </a:rPr>
                          <m:t>hyp</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4</m:t>
                        </m:r>
                      </m:num>
                      <m:den>
                        <m:r>
                          <a:rPr>
                            <a:latin typeface="Cambria Math" panose="02040503050406030204" pitchFamily="18" charset="0"/>
                          </a:rPr>
                          <m:t>5</m:t>
                        </m:r>
                      </m:den>
                    </m:f>
                  </m:oMath>
                </a14:m>
                <a:r>
                  <a:rPr sz="2800" dirty="0"/>
                  <a:t>,</a:t>
                </a:r>
                <a:r>
                  <a:rPr lang="en-US" sz="2800" dirty="0"/>
                  <a:t>   </a:t>
                </a:r>
                <a14:m>
                  <m:oMath xmlns:m="http://schemas.openxmlformats.org/officeDocument/2006/math">
                    <m:func>
                      <m:funcPr>
                        <m:ctrlPr>
                          <a:rPr i="1">
                            <a:latin typeface="Cambria Math" panose="02040503050406030204" pitchFamily="18" charset="0"/>
                          </a:rPr>
                        </m:ctrlPr>
                      </m:funcPr>
                      <m:fName>
                        <m:r>
                          <m:rPr>
                            <m:sty m:val="p"/>
                          </m:rPr>
                          <a:rPr>
                            <a:latin typeface="Cambria Math" panose="02040503050406030204" pitchFamily="18" charset="0"/>
                          </a:rPr>
                          <m:t>cos</m:t>
                        </m:r>
                      </m:fName>
                      <m:e>
                        <m:r>
                          <a:rPr>
                            <a:latin typeface="Cambria Math" panose="02040503050406030204" pitchFamily="18" charset="0"/>
                          </a:rPr>
                          <m:t>𝜃</m:t>
                        </m:r>
                      </m:e>
                    </m:func>
                    <m:r>
                      <a:rPr>
                        <a:latin typeface="Cambria Math" panose="02040503050406030204" pitchFamily="18" charset="0"/>
                      </a:rPr>
                      <m:t>=</m:t>
                    </m:r>
                    <m:f>
                      <m:fPr>
                        <m:ctrlPr>
                          <a:rPr i="1">
                            <a:latin typeface="Cambria Math" panose="02040503050406030204" pitchFamily="18" charset="0"/>
                          </a:rPr>
                        </m:ctrlPr>
                      </m:fPr>
                      <m:num>
                        <m:r>
                          <m:rPr>
                            <m:sty m:val="p"/>
                          </m:rPr>
                          <a:rPr>
                            <a:latin typeface="Cambria Math" panose="02040503050406030204" pitchFamily="18" charset="0"/>
                          </a:rPr>
                          <m:t>adj</m:t>
                        </m:r>
                      </m:num>
                      <m:den>
                        <m:r>
                          <m:rPr>
                            <m:sty m:val="p"/>
                          </m:rPr>
                          <a:rPr>
                            <a:latin typeface="Cambria Math" panose="02040503050406030204" pitchFamily="18" charset="0"/>
                          </a:rPr>
                          <m:t>hyp</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3</m:t>
                        </m:r>
                      </m:num>
                      <m:den>
                        <m:r>
                          <a:rPr>
                            <a:latin typeface="Cambria Math" panose="02040503050406030204" pitchFamily="18" charset="0"/>
                          </a:rPr>
                          <m:t>5</m:t>
                        </m:r>
                      </m:den>
                    </m:f>
                  </m:oMath>
                </a14:m>
                <a:r>
                  <a:rPr sz="2800" dirty="0"/>
                  <a:t>,</a:t>
                </a:r>
                <a:r>
                  <a:rPr lang="en-US" sz="2800" dirty="0"/>
                  <a:t>  </a:t>
                </a:r>
                <a:r>
                  <a:rPr sz="2800" dirty="0"/>
                  <a:t> </a:t>
                </a:r>
                <a14:m>
                  <m:oMath xmlns:m="http://schemas.openxmlformats.org/officeDocument/2006/math">
                    <m:func>
                      <m:funcPr>
                        <m:ctrlPr>
                          <a:rPr i="1">
                            <a:latin typeface="Cambria Math" panose="02040503050406030204" pitchFamily="18" charset="0"/>
                          </a:rPr>
                        </m:ctrlPr>
                      </m:funcPr>
                      <m:fName>
                        <m:r>
                          <m:rPr>
                            <m:sty m:val="p"/>
                          </m:rPr>
                          <a:rPr>
                            <a:latin typeface="Cambria Math" panose="02040503050406030204" pitchFamily="18" charset="0"/>
                          </a:rPr>
                          <m:t>tan</m:t>
                        </m:r>
                      </m:fName>
                      <m:e>
                        <m:r>
                          <a:rPr>
                            <a:latin typeface="Cambria Math" panose="02040503050406030204" pitchFamily="18" charset="0"/>
                          </a:rPr>
                          <m:t>𝜃</m:t>
                        </m:r>
                      </m:e>
                    </m:func>
                    <m:r>
                      <a:rPr>
                        <a:latin typeface="Cambria Math" panose="02040503050406030204" pitchFamily="18" charset="0"/>
                      </a:rPr>
                      <m:t>=</m:t>
                    </m:r>
                    <m:f>
                      <m:fPr>
                        <m:ctrlPr>
                          <a:rPr i="1">
                            <a:latin typeface="Cambria Math" panose="02040503050406030204" pitchFamily="18" charset="0"/>
                          </a:rPr>
                        </m:ctrlPr>
                      </m:fPr>
                      <m:num>
                        <m:r>
                          <m:rPr>
                            <m:sty m:val="p"/>
                          </m:rPr>
                          <a:rPr>
                            <a:latin typeface="Cambria Math" panose="02040503050406030204" pitchFamily="18" charset="0"/>
                          </a:rPr>
                          <m:t>opp</m:t>
                        </m:r>
                      </m:num>
                      <m:den>
                        <m:r>
                          <m:rPr>
                            <m:sty m:val="p"/>
                          </m:rPr>
                          <a:rPr>
                            <a:latin typeface="Cambria Math" panose="02040503050406030204" pitchFamily="18" charset="0"/>
                          </a:rPr>
                          <m:t>adj</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4</m:t>
                        </m:r>
                      </m:num>
                      <m:den>
                        <m:r>
                          <a:rPr>
                            <a:latin typeface="Cambria Math" panose="02040503050406030204" pitchFamily="18" charset="0"/>
                          </a:rPr>
                          <m:t>3</m:t>
                        </m:r>
                      </m:den>
                    </m:f>
                  </m:oMath>
                </a14:m>
                <a:endParaRPr sz="2800" dirty="0"/>
              </a:p>
              <a:p>
                <a:r>
                  <a:rPr dirty="0"/>
                  <a:t>​</a:t>
                </a:r>
                <a:r>
                  <a:rPr sz="2800" dirty="0"/>
                  <a:t>and</a:t>
                </a:r>
              </a:p>
              <a:p>
                <a:pPr algn="ctr">
                  <a:defRPr sz="2800"/>
                </a:pPr>
                <a:r>
                  <a:rPr dirty="0"/>
                  <a:t>​</a:t>
                </a:r>
                <a:r>
                  <a:rPr sz="2800" dirty="0"/>
                  <a:t> </a:t>
                </a:r>
                <a14:m>
                  <m:oMath xmlns:m="http://schemas.openxmlformats.org/officeDocument/2006/math">
                    <m:func>
                      <m:funcPr>
                        <m:ctrlPr>
                          <a:rPr i="1">
                            <a:latin typeface="Cambria Math" panose="02040503050406030204" pitchFamily="18" charset="0"/>
                          </a:rPr>
                        </m:ctrlPr>
                      </m:funcPr>
                      <m:fName>
                        <m:r>
                          <m:rPr>
                            <m:sty m:val="p"/>
                          </m:rPr>
                          <a:rPr>
                            <a:latin typeface="Cambria Math" panose="02040503050406030204" pitchFamily="18" charset="0"/>
                          </a:rPr>
                          <m:t>csc</m:t>
                        </m:r>
                      </m:fName>
                      <m:e>
                        <m:r>
                          <a:rPr>
                            <a:latin typeface="Cambria Math" panose="02040503050406030204" pitchFamily="18" charset="0"/>
                          </a:rPr>
                          <m:t>𝜃</m:t>
                        </m:r>
                      </m:e>
                    </m:func>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func>
                          <m:funcPr>
                            <m:ctrlPr>
                              <a:rPr i="1">
                                <a:latin typeface="Cambria Math" panose="02040503050406030204" pitchFamily="18" charset="0"/>
                              </a:rPr>
                            </m:ctrlPr>
                          </m:funcPr>
                          <m:fName>
                            <m:r>
                              <m:rPr>
                                <m:sty m:val="p"/>
                              </m:rPr>
                              <a:rPr>
                                <a:latin typeface="Cambria Math" panose="02040503050406030204" pitchFamily="18" charset="0"/>
                              </a:rPr>
                              <m:t>sin</m:t>
                            </m:r>
                          </m:fName>
                          <m:e>
                            <m:r>
                              <a:rPr>
                                <a:latin typeface="Cambria Math" panose="02040503050406030204" pitchFamily="18" charset="0"/>
                              </a:rPr>
                              <m:t>𝜃</m:t>
                            </m:r>
                          </m:e>
                        </m:func>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5</m:t>
                        </m:r>
                      </m:num>
                      <m:den>
                        <m:r>
                          <a:rPr>
                            <a:latin typeface="Cambria Math" panose="02040503050406030204" pitchFamily="18" charset="0"/>
                          </a:rPr>
                          <m:t>4</m:t>
                        </m:r>
                      </m:den>
                    </m:f>
                  </m:oMath>
                </a14:m>
                <a:r>
                  <a:rPr sz="2800" dirty="0"/>
                  <a:t>,</a:t>
                </a:r>
                <a:r>
                  <a:rPr lang="en-US" sz="2800" dirty="0"/>
                  <a:t>  </a:t>
                </a:r>
                <a14:m>
                  <m:oMath xmlns:m="http://schemas.openxmlformats.org/officeDocument/2006/math">
                    <m:func>
                      <m:funcPr>
                        <m:ctrlPr>
                          <a:rPr i="1">
                            <a:latin typeface="Cambria Math" panose="02040503050406030204" pitchFamily="18" charset="0"/>
                          </a:rPr>
                        </m:ctrlPr>
                      </m:funcPr>
                      <m:fName>
                        <m:r>
                          <m:rPr>
                            <m:sty m:val="p"/>
                          </m:rPr>
                          <a:rPr>
                            <a:latin typeface="Cambria Math" panose="02040503050406030204" pitchFamily="18" charset="0"/>
                          </a:rPr>
                          <m:t>sec</m:t>
                        </m:r>
                      </m:fName>
                      <m:e>
                        <m:r>
                          <a:rPr>
                            <a:latin typeface="Cambria Math" panose="02040503050406030204" pitchFamily="18" charset="0"/>
                          </a:rPr>
                          <m:t>𝜃</m:t>
                        </m:r>
                      </m:e>
                    </m:func>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func>
                          <m:funcPr>
                            <m:ctrlPr>
                              <a:rPr i="1">
                                <a:latin typeface="Cambria Math" panose="02040503050406030204" pitchFamily="18" charset="0"/>
                              </a:rPr>
                            </m:ctrlPr>
                          </m:funcPr>
                          <m:fName>
                            <m:r>
                              <m:rPr>
                                <m:sty m:val="p"/>
                              </m:rPr>
                              <a:rPr>
                                <a:latin typeface="Cambria Math" panose="02040503050406030204" pitchFamily="18" charset="0"/>
                              </a:rPr>
                              <m:t>cos</m:t>
                            </m:r>
                          </m:fName>
                          <m:e>
                            <m:r>
                              <a:rPr>
                                <a:latin typeface="Cambria Math" panose="02040503050406030204" pitchFamily="18" charset="0"/>
                              </a:rPr>
                              <m:t>𝜃</m:t>
                            </m:r>
                          </m:e>
                        </m:func>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5</m:t>
                        </m:r>
                      </m:num>
                      <m:den>
                        <m:r>
                          <a:rPr>
                            <a:latin typeface="Cambria Math" panose="02040503050406030204" pitchFamily="18" charset="0"/>
                          </a:rPr>
                          <m:t>3</m:t>
                        </m:r>
                      </m:den>
                    </m:f>
                  </m:oMath>
                </a14:m>
                <a:r>
                  <a:rPr sz="2800" dirty="0"/>
                  <a:t>,</a:t>
                </a:r>
                <a:r>
                  <a:rPr lang="en-US" sz="2800" dirty="0"/>
                  <a:t> </a:t>
                </a:r>
                <a:r>
                  <a:rPr sz="2800" dirty="0"/>
                  <a:t> </a:t>
                </a:r>
                <a14:m>
                  <m:oMath xmlns:m="http://schemas.openxmlformats.org/officeDocument/2006/math">
                    <m:func>
                      <m:funcPr>
                        <m:ctrlPr>
                          <a:rPr i="1">
                            <a:latin typeface="Cambria Math" panose="02040503050406030204" pitchFamily="18" charset="0"/>
                          </a:rPr>
                        </m:ctrlPr>
                      </m:funcPr>
                      <m:fName>
                        <m:r>
                          <m:rPr>
                            <m:sty m:val="p"/>
                          </m:rPr>
                          <a:rPr>
                            <a:latin typeface="Cambria Math" panose="02040503050406030204" pitchFamily="18" charset="0"/>
                          </a:rPr>
                          <m:t>cot</m:t>
                        </m:r>
                      </m:fName>
                      <m:e>
                        <m:r>
                          <a:rPr>
                            <a:latin typeface="Cambria Math" panose="02040503050406030204" pitchFamily="18" charset="0"/>
                          </a:rPr>
                          <m:t>𝜃</m:t>
                        </m:r>
                      </m:e>
                    </m:func>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func>
                          <m:funcPr>
                            <m:ctrlPr>
                              <a:rPr i="1">
                                <a:latin typeface="Cambria Math" panose="02040503050406030204" pitchFamily="18" charset="0"/>
                              </a:rPr>
                            </m:ctrlPr>
                          </m:funcPr>
                          <m:fName>
                            <m:r>
                              <m:rPr>
                                <m:sty m:val="p"/>
                              </m:rPr>
                              <a:rPr>
                                <a:latin typeface="Cambria Math" panose="02040503050406030204" pitchFamily="18" charset="0"/>
                              </a:rPr>
                              <m:t>tan</m:t>
                            </m:r>
                          </m:fName>
                          <m:e>
                            <m:r>
                              <a:rPr>
                                <a:latin typeface="Cambria Math" panose="02040503050406030204" pitchFamily="18" charset="0"/>
                              </a:rPr>
                              <m:t>𝜃</m:t>
                            </m:r>
                          </m:e>
                        </m:func>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3</m:t>
                        </m:r>
                      </m:num>
                      <m:den>
                        <m:r>
                          <a:rPr>
                            <a:latin typeface="Cambria Math" panose="02040503050406030204" pitchFamily="18" charset="0"/>
                          </a:rPr>
                          <m:t>4</m:t>
                        </m:r>
                      </m:den>
                    </m:f>
                  </m:oMath>
                </a14:m>
                <a:r>
                  <a:rPr sz="2800" dirty="0"/>
                  <a:t>.</a:t>
                </a:r>
              </a:p>
            </p:txBody>
          </p:sp>
        </mc:Choice>
        <mc:Fallback xmlns="">
          <p:sp>
            <p:nvSpPr>
              <p:cNvPr id="3" name="Content Placeholder 2"/>
              <p:cNvSpPr>
                <a:spLocks noGrp="1" noRot="1" noChangeAspect="1" noMove="1" noResize="1" noEditPoints="1" noAdjustHandles="1" noChangeArrowheads="1" noChangeShapeType="1" noTextEdit="1"/>
              </p:cNvSpPr>
              <p:nvPr>
                <p:ph sz="quarter" idx="11"/>
              </p:nvPr>
            </p:nvSpPr>
            <p:spPr>
              <a:blipFill>
                <a:blip r:embed="rId2"/>
                <a:stretch>
                  <a:fillRect l="-1852" t="-1131" r="-1333"/>
                </a:stretch>
              </a:blipFill>
            </p:spPr>
            <p:txBody>
              <a:bodyPr/>
              <a:lstStyle/>
              <a:p>
                <a:r>
                  <a:rPr lang="en-US">
                    <a:noFill/>
                  </a:rPr>
                  <a:t> </a:t>
                </a:r>
              </a:p>
            </p:txBody>
          </p:sp>
        </mc:Fallback>
      </mc:AlternateContent>
    </p:spTree>
    <p:extLst>
      <p:ext uri="{BB962C8B-B14F-4D97-AF65-F5344CB8AC3E}">
        <p14:creationId xmlns:p14="http://schemas.microsoft.com/office/powerpoint/2010/main" val="8774452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Example 4: Evaluating Trigonometric Functions Using Right Triangles</a:t>
            </a:r>
            <a:r>
              <a:rPr lang="en-US" dirty="0">
                <a:latin typeface="Calibri" panose="020F0502020204030204" pitchFamily="34" charset="0"/>
                <a:ea typeface="Calibri" panose="020F0502020204030204" pitchFamily="34" charset="0"/>
                <a:cs typeface="Calibri" panose="020F0502020204030204" pitchFamily="34" charset="0"/>
              </a:rPr>
              <a:t>—</a:t>
            </a:r>
            <a:r>
              <a:rPr lang="en-US" dirty="0"/>
              <a:t>Slide 4</a:t>
            </a:r>
            <a:endParaRPr dirty="0"/>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Autofit/>
              </a:bodyPr>
              <a:lstStyle/>
              <a:p>
                <a:pPr marL="514350" indent="-514350">
                  <a:buFont typeface="+mj-lt"/>
                  <a:buAutoNum type="alphaLcPeriod" startAt="2"/>
                  <a:defRPr sz="2800"/>
                </a:pPr>
                <a:r>
                  <a:rPr sz="2500" dirty="0"/>
                  <a:t>​Since the triangle pictured contains a right angle and an angle of </a:t>
                </a:r>
                <a14:m>
                  <m:oMath xmlns:m="http://schemas.openxmlformats.org/officeDocument/2006/math">
                    <m:f>
                      <m:fPr>
                        <m:ctrlPr>
                          <a:rPr sz="2500" i="1">
                            <a:latin typeface="Cambria Math" panose="02040503050406030204" pitchFamily="18" charset="0"/>
                          </a:rPr>
                        </m:ctrlPr>
                      </m:fPr>
                      <m:num>
                        <m:r>
                          <a:rPr sz="2500">
                            <a:latin typeface="Cambria Math" panose="02040503050406030204" pitchFamily="18" charset="0"/>
                          </a:rPr>
                          <m:t>𝜋</m:t>
                        </m:r>
                      </m:num>
                      <m:den>
                        <m:r>
                          <a:rPr sz="2500">
                            <a:latin typeface="Cambria Math" panose="02040503050406030204" pitchFamily="18" charset="0"/>
                          </a:rPr>
                          <m:t>6</m:t>
                        </m:r>
                      </m:den>
                    </m:f>
                  </m:oMath>
                </a14:m>
                <a:r>
                  <a:rPr sz="2500" dirty="0"/>
                  <a:t> radians, the angle </a:t>
                </a:r>
                <a:r>
                  <a:rPr lang="el-GR" sz="2400" i="1" dirty="0">
                    <a:latin typeface="Cambria Math" panose="02040503050406030204" pitchFamily="18" charset="0"/>
                    <a:ea typeface="Cambria Math" panose="02040503050406030204" pitchFamily="18" charset="0"/>
                  </a:rPr>
                  <a:t>θ </a:t>
                </a:r>
                <a:r>
                  <a:rPr lang="en-US" sz="2400" i="1" dirty="0">
                    <a:latin typeface="Cambria Math" panose="02040503050406030204" pitchFamily="18" charset="0"/>
                    <a:ea typeface="Cambria Math" panose="02040503050406030204" pitchFamily="18" charset="0"/>
                  </a:rPr>
                  <a:t> </a:t>
                </a:r>
                <a:r>
                  <a:rPr sz="2500" dirty="0"/>
                  <a:t>must have measure </a:t>
                </a:r>
                <a14:m>
                  <m:oMath xmlns:m="http://schemas.openxmlformats.org/officeDocument/2006/math">
                    <m:f>
                      <m:fPr>
                        <m:ctrlPr>
                          <a:rPr sz="2500" i="1">
                            <a:latin typeface="Cambria Math" panose="02040503050406030204" pitchFamily="18" charset="0"/>
                          </a:rPr>
                        </m:ctrlPr>
                      </m:fPr>
                      <m:num>
                        <m:r>
                          <a:rPr sz="2500">
                            <a:latin typeface="Cambria Math" panose="02040503050406030204" pitchFamily="18" charset="0"/>
                          </a:rPr>
                          <m:t>𝜋</m:t>
                        </m:r>
                      </m:num>
                      <m:den>
                        <m:r>
                          <a:rPr sz="2500">
                            <a:latin typeface="Cambria Math" panose="02040503050406030204" pitchFamily="18" charset="0"/>
                          </a:rPr>
                          <m:t>3</m:t>
                        </m:r>
                      </m:den>
                    </m:f>
                  </m:oMath>
                </a14:m>
                <a:r>
                  <a:rPr sz="2500" dirty="0"/>
                  <a:t>; in degree terms, this is a</a:t>
                </a:r>
                <a:r>
                  <a:rPr lang="en-US" sz="2500" dirty="0"/>
                  <a:t> </a:t>
                </a:r>
                <a14:m>
                  <m:oMath xmlns:m="http://schemas.openxmlformats.org/officeDocument/2006/math">
                    <m:r>
                      <a:rPr lang="en-US" sz="2500">
                        <a:latin typeface="Cambria Math" panose="02040503050406030204" pitchFamily="18" charset="0"/>
                      </a:rPr>
                      <m:t>30</m:t>
                    </m:r>
                    <m:r>
                      <a:rPr lang="en-US" sz="2500" i="1">
                        <a:latin typeface="Cambria Math" panose="02040503050406030204" pitchFamily="18" charset="0"/>
                      </a:rPr>
                      <m:t>°</m:t>
                    </m:r>
                  </m:oMath>
                </a14:m>
                <a:r>
                  <a:rPr sz="2500" dirty="0"/>
                  <a:t>‐</a:t>
                </a:r>
                <a:r>
                  <a:rPr lang="en-US" sz="2500" dirty="0"/>
                  <a:t> </a:t>
                </a:r>
                <a14:m>
                  <m:oMath xmlns:m="http://schemas.openxmlformats.org/officeDocument/2006/math">
                    <m:r>
                      <a:rPr lang="en-US" sz="2500" dirty="0">
                        <a:latin typeface="Cambria Math" panose="02040503050406030204" pitchFamily="18" charset="0"/>
                      </a:rPr>
                      <m:t>6</m:t>
                    </m:r>
                    <m:r>
                      <a:rPr lang="en-US" sz="2500">
                        <a:latin typeface="Cambria Math" panose="02040503050406030204" pitchFamily="18" charset="0"/>
                      </a:rPr>
                      <m:t>0</m:t>
                    </m:r>
                    <m:r>
                      <a:rPr lang="en-US" sz="2500" i="1">
                        <a:latin typeface="Cambria Math" panose="02040503050406030204" pitchFamily="18" charset="0"/>
                      </a:rPr>
                      <m:t>°</m:t>
                    </m:r>
                  </m:oMath>
                </a14:m>
                <a:r>
                  <a:rPr sz="2500" dirty="0"/>
                  <a:t>‐</a:t>
                </a:r>
                <a:r>
                  <a:rPr lang="en-US" sz="2500" dirty="0"/>
                  <a:t> </a:t>
                </a:r>
                <a14:m>
                  <m:oMath xmlns:m="http://schemas.openxmlformats.org/officeDocument/2006/math">
                    <m:r>
                      <a:rPr lang="en-US" sz="2500" dirty="0">
                        <a:latin typeface="Cambria Math" panose="02040503050406030204" pitchFamily="18" charset="0"/>
                      </a:rPr>
                      <m:t>9</m:t>
                    </m:r>
                    <m:r>
                      <a:rPr lang="en-US" sz="2500">
                        <a:latin typeface="Cambria Math" panose="02040503050406030204" pitchFamily="18" charset="0"/>
                      </a:rPr>
                      <m:t>0</m:t>
                    </m:r>
                    <m:r>
                      <a:rPr lang="en-US" sz="2500" i="1">
                        <a:latin typeface="Cambria Math" panose="02040503050406030204" pitchFamily="18" charset="0"/>
                      </a:rPr>
                      <m:t>°</m:t>
                    </m:r>
                  </m:oMath>
                </a14:m>
                <a:r>
                  <a:rPr sz="2500" dirty="0"/>
                  <a:t> triangle. Such triangles always have sides in the ratio </a:t>
                </a:r>
                <a14:m>
                  <m:oMath xmlns:m="http://schemas.openxmlformats.org/officeDocument/2006/math">
                    <m:r>
                      <a:rPr sz="2500">
                        <a:latin typeface="Cambria Math" panose="02040503050406030204" pitchFamily="18" charset="0"/>
                      </a:rPr>
                      <m:t>1</m:t>
                    </m:r>
                    <m:r>
                      <a:rPr sz="2500">
                        <a:latin typeface="Cambria Math" panose="02040503050406030204" pitchFamily="18" charset="0"/>
                      </a:rPr>
                      <m:t>:</m:t>
                    </m:r>
                    <m:rad>
                      <m:radPr>
                        <m:degHide m:val="on"/>
                        <m:ctrlPr>
                          <a:rPr sz="2500" i="1">
                            <a:latin typeface="Cambria Math" panose="02040503050406030204" pitchFamily="18" charset="0"/>
                          </a:rPr>
                        </m:ctrlPr>
                      </m:radPr>
                      <m:deg/>
                      <m:e>
                        <m:r>
                          <a:rPr sz="2500">
                            <a:latin typeface="Cambria Math" panose="02040503050406030204" pitchFamily="18" charset="0"/>
                          </a:rPr>
                          <m:t>3</m:t>
                        </m:r>
                      </m:e>
                    </m:rad>
                    <m:r>
                      <a:rPr sz="2500">
                        <a:latin typeface="Cambria Math" panose="02040503050406030204" pitchFamily="18" charset="0"/>
                      </a:rPr>
                      <m:t>:</m:t>
                    </m:r>
                    <m:r>
                      <a:rPr sz="2500">
                        <a:latin typeface="Cambria Math" panose="02040503050406030204" pitchFamily="18" charset="0"/>
                      </a:rPr>
                      <m:t>2</m:t>
                    </m:r>
                  </m:oMath>
                </a14:m>
                <a:r>
                  <a:rPr sz="2500" dirty="0"/>
                  <a:t>, so even though we are not given the length of any side, we can still evaluate all six trigonometric functions at</a:t>
                </a:r>
                <a:r>
                  <a:rPr lang="en-US" sz="2500" dirty="0"/>
                  <a:t> </a:t>
                </a:r>
                <a:r>
                  <a:rPr lang="el-GR" sz="2400" i="1" dirty="0">
                    <a:latin typeface="Cambria Math" panose="02040503050406030204" pitchFamily="18" charset="0"/>
                    <a:ea typeface="Cambria Math" panose="02040503050406030204" pitchFamily="18" charset="0"/>
                  </a:rPr>
                  <a:t>θ</a:t>
                </a:r>
                <a:r>
                  <a:rPr sz="2500" dirty="0"/>
                  <a:t>. For example, if the shorter leg (the leg adjacent to</a:t>
                </a:r>
                <a:r>
                  <a:rPr lang="en-US" sz="2500" dirty="0"/>
                  <a:t> </a:t>
                </a:r>
                <a:r>
                  <a:rPr lang="el-GR" sz="2400" i="1" dirty="0">
                    <a:latin typeface="Cambria Math" panose="02040503050406030204" pitchFamily="18" charset="0"/>
                    <a:ea typeface="Cambria Math" panose="02040503050406030204" pitchFamily="18" charset="0"/>
                  </a:rPr>
                  <a:t>θ</a:t>
                </a:r>
                <a:r>
                  <a:rPr lang="en-US" sz="2400" i="1" dirty="0">
                    <a:latin typeface="Cambria Math" panose="02040503050406030204" pitchFamily="18" charset="0"/>
                    <a:ea typeface="Cambria Math" panose="02040503050406030204" pitchFamily="18" charset="0"/>
                  </a:rPr>
                  <a:t> </a:t>
                </a:r>
                <a:r>
                  <a:rPr sz="2500" dirty="0"/>
                  <a:t>) is assumed to have a length of</a:t>
                </a:r>
                <a:r>
                  <a:rPr lang="en-US" sz="2500" dirty="0"/>
                  <a:t> </a:t>
                </a:r>
                <a:r>
                  <a:rPr lang="en-US" sz="2500" i="1" dirty="0"/>
                  <a:t>a</a:t>
                </a:r>
                <a:r>
                  <a:rPr sz="2500" dirty="0"/>
                  <a:t>, then the other leg must have a length of </a:t>
                </a:r>
                <a14:m>
                  <m:oMath xmlns:m="http://schemas.openxmlformats.org/officeDocument/2006/math">
                    <m:r>
                      <a:rPr sz="2500">
                        <a:latin typeface="Cambria Math" panose="02040503050406030204" pitchFamily="18" charset="0"/>
                      </a:rPr>
                      <m:t>𝑎</m:t>
                    </m:r>
                    <m:rad>
                      <m:radPr>
                        <m:degHide m:val="on"/>
                        <m:ctrlPr>
                          <a:rPr sz="2500" i="1">
                            <a:latin typeface="Cambria Math" panose="02040503050406030204" pitchFamily="18" charset="0"/>
                          </a:rPr>
                        </m:ctrlPr>
                      </m:radPr>
                      <m:deg/>
                      <m:e>
                        <m:r>
                          <a:rPr sz="2500">
                            <a:latin typeface="Cambria Math" panose="02040503050406030204" pitchFamily="18" charset="0"/>
                          </a:rPr>
                          <m:t>3</m:t>
                        </m:r>
                      </m:e>
                    </m:rad>
                  </m:oMath>
                </a14:m>
                <a:r>
                  <a:rPr sz="2500" dirty="0"/>
                  <a:t> and the hypotenuse must have a length of</a:t>
                </a:r>
                <a:r>
                  <a:rPr lang="en-US" sz="2500" dirty="0"/>
                  <a:t> 2</a:t>
                </a:r>
                <a:r>
                  <a:rPr lang="en-US" sz="2500" i="1" dirty="0"/>
                  <a:t>a</a:t>
                </a:r>
                <a:r>
                  <a:rPr sz="2500" dirty="0"/>
                  <a:t>. So,</a:t>
                </a:r>
              </a:p>
              <a:p>
                <a:pPr algn="ctr">
                  <a:defRPr sz="2800"/>
                </a:pPr>
                <a:r>
                  <a:rPr sz="2500" dirty="0"/>
                  <a:t>​ </a:t>
                </a:r>
                <a14:m>
                  <m:oMath xmlns:m="http://schemas.openxmlformats.org/officeDocument/2006/math">
                    <m:func>
                      <m:funcPr>
                        <m:ctrlPr>
                          <a:rPr sz="2500" i="1">
                            <a:latin typeface="Cambria Math" panose="02040503050406030204" pitchFamily="18" charset="0"/>
                          </a:rPr>
                        </m:ctrlPr>
                      </m:funcPr>
                      <m:fName>
                        <m:r>
                          <m:rPr>
                            <m:sty m:val="p"/>
                          </m:rPr>
                          <a:rPr sz="2500">
                            <a:latin typeface="Cambria Math" panose="02040503050406030204" pitchFamily="18" charset="0"/>
                          </a:rPr>
                          <m:t>sin</m:t>
                        </m:r>
                      </m:fName>
                      <m:e>
                        <m:r>
                          <a:rPr sz="2500">
                            <a:latin typeface="Cambria Math" panose="02040503050406030204" pitchFamily="18" charset="0"/>
                          </a:rPr>
                          <m:t>𝜃</m:t>
                        </m:r>
                      </m:e>
                    </m:func>
                    <m:r>
                      <a:rPr sz="2500">
                        <a:latin typeface="Cambria Math" panose="02040503050406030204" pitchFamily="18" charset="0"/>
                      </a:rPr>
                      <m:t>=</m:t>
                    </m:r>
                    <m:f>
                      <m:fPr>
                        <m:ctrlPr>
                          <a:rPr sz="2500" i="1">
                            <a:latin typeface="Cambria Math" panose="02040503050406030204" pitchFamily="18" charset="0"/>
                          </a:rPr>
                        </m:ctrlPr>
                      </m:fPr>
                      <m:num>
                        <m:r>
                          <m:rPr>
                            <m:sty m:val="p"/>
                          </m:rPr>
                          <a:rPr sz="2500">
                            <a:latin typeface="Cambria Math" panose="02040503050406030204" pitchFamily="18" charset="0"/>
                          </a:rPr>
                          <m:t>opp</m:t>
                        </m:r>
                      </m:num>
                      <m:den>
                        <m:r>
                          <m:rPr>
                            <m:sty m:val="p"/>
                          </m:rPr>
                          <a:rPr sz="2500">
                            <a:latin typeface="Cambria Math" panose="02040503050406030204" pitchFamily="18" charset="0"/>
                          </a:rPr>
                          <m:t>hyp</m:t>
                        </m:r>
                      </m:den>
                    </m:f>
                    <m:r>
                      <a:rPr sz="2500">
                        <a:latin typeface="Cambria Math" panose="02040503050406030204" pitchFamily="18" charset="0"/>
                      </a:rPr>
                      <m:t>=</m:t>
                    </m:r>
                    <m:f>
                      <m:fPr>
                        <m:ctrlPr>
                          <a:rPr sz="2500" i="1">
                            <a:latin typeface="Cambria Math" panose="02040503050406030204" pitchFamily="18" charset="0"/>
                          </a:rPr>
                        </m:ctrlPr>
                      </m:fPr>
                      <m:num>
                        <m:r>
                          <a:rPr sz="2500">
                            <a:latin typeface="Cambria Math" panose="02040503050406030204" pitchFamily="18" charset="0"/>
                          </a:rPr>
                          <m:t>𝑎</m:t>
                        </m:r>
                        <m:rad>
                          <m:radPr>
                            <m:degHide m:val="on"/>
                            <m:ctrlPr>
                              <a:rPr sz="2500" i="1">
                                <a:latin typeface="Cambria Math" panose="02040503050406030204" pitchFamily="18" charset="0"/>
                              </a:rPr>
                            </m:ctrlPr>
                          </m:radPr>
                          <m:deg/>
                          <m:e>
                            <m:r>
                              <a:rPr sz="2500">
                                <a:latin typeface="Cambria Math" panose="02040503050406030204" pitchFamily="18" charset="0"/>
                              </a:rPr>
                              <m:t>3</m:t>
                            </m:r>
                          </m:e>
                        </m:rad>
                      </m:num>
                      <m:den>
                        <m:r>
                          <a:rPr sz="2500">
                            <a:latin typeface="Cambria Math" panose="02040503050406030204" pitchFamily="18" charset="0"/>
                          </a:rPr>
                          <m:t>2</m:t>
                        </m:r>
                        <m:r>
                          <a:rPr sz="2500">
                            <a:latin typeface="Cambria Math" panose="02040503050406030204" pitchFamily="18" charset="0"/>
                          </a:rPr>
                          <m:t>𝑎</m:t>
                        </m:r>
                      </m:den>
                    </m:f>
                    <m:r>
                      <a:rPr sz="2500">
                        <a:latin typeface="Cambria Math" panose="02040503050406030204" pitchFamily="18" charset="0"/>
                      </a:rPr>
                      <m:t>=</m:t>
                    </m:r>
                    <m:f>
                      <m:fPr>
                        <m:ctrlPr>
                          <a:rPr sz="2500" i="1">
                            <a:latin typeface="Cambria Math" panose="02040503050406030204" pitchFamily="18" charset="0"/>
                          </a:rPr>
                        </m:ctrlPr>
                      </m:fPr>
                      <m:num>
                        <m:rad>
                          <m:radPr>
                            <m:degHide m:val="on"/>
                            <m:ctrlPr>
                              <a:rPr sz="2500" i="1">
                                <a:latin typeface="Cambria Math" panose="02040503050406030204" pitchFamily="18" charset="0"/>
                              </a:rPr>
                            </m:ctrlPr>
                          </m:radPr>
                          <m:deg/>
                          <m:e>
                            <m:r>
                              <a:rPr sz="2500">
                                <a:latin typeface="Cambria Math" panose="02040503050406030204" pitchFamily="18" charset="0"/>
                              </a:rPr>
                              <m:t>3</m:t>
                            </m:r>
                          </m:e>
                        </m:rad>
                      </m:num>
                      <m:den>
                        <m:r>
                          <a:rPr sz="2500">
                            <a:latin typeface="Cambria Math" panose="02040503050406030204" pitchFamily="18" charset="0"/>
                          </a:rPr>
                          <m:t>2</m:t>
                        </m:r>
                      </m:den>
                    </m:f>
                  </m:oMath>
                </a14:m>
                <a:r>
                  <a:rPr sz="2500" dirty="0"/>
                  <a:t>.</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259" t="-1227"/>
                </a:stretch>
              </a:blipFill>
            </p:spPr>
            <p:txBody>
              <a:bodyPr/>
              <a:lstStyle/>
              <a:p>
                <a:r>
                  <a:rPr lang="en-US">
                    <a:noFill/>
                  </a:rPr>
                  <a:t> </a:t>
                </a:r>
              </a:p>
            </p:txBody>
          </p:sp>
        </mc:Fallback>
      </mc:AlternateContent>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Example 4: Evaluating Trigonometric Functions Using Right Triangles</a:t>
            </a:r>
            <a:r>
              <a:rPr lang="en-US" dirty="0">
                <a:latin typeface="Calibri" panose="020F0502020204030204" pitchFamily="34" charset="0"/>
                <a:ea typeface="Calibri" panose="020F0502020204030204" pitchFamily="34" charset="0"/>
                <a:cs typeface="Calibri" panose="020F0502020204030204" pitchFamily="34" charset="0"/>
              </a:rPr>
              <a:t>—</a:t>
            </a:r>
            <a:r>
              <a:rPr lang="en-US" dirty="0"/>
              <a:t>Slide 5</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dirty="0"/>
                  <a:t>​</a:t>
                </a:r>
                <a:r>
                  <a:rPr sz="2800" dirty="0"/>
                  <a:t>Similarly,</a:t>
                </a:r>
              </a:p>
              <a:p>
                <a:pPr algn="ctr">
                  <a:defRPr sz="2800"/>
                </a:pPr>
                <a:r>
                  <a:rPr dirty="0"/>
                  <a:t>​</a:t>
                </a:r>
                <a:r>
                  <a:rPr sz="2800" dirty="0"/>
                  <a:t> </a:t>
                </a:r>
                <a14:m>
                  <m:oMath xmlns:m="http://schemas.openxmlformats.org/officeDocument/2006/math">
                    <m:func>
                      <m:funcPr>
                        <m:ctrlPr>
                          <a:rPr i="1">
                            <a:latin typeface="Cambria Math" panose="02040503050406030204" pitchFamily="18" charset="0"/>
                          </a:rPr>
                        </m:ctrlPr>
                      </m:funcPr>
                      <m:fName>
                        <m:r>
                          <m:rPr>
                            <m:sty m:val="p"/>
                          </m:rPr>
                          <a:rPr>
                            <a:latin typeface="Cambria Math" panose="02040503050406030204" pitchFamily="18" charset="0"/>
                          </a:rPr>
                          <m:t>cos</m:t>
                        </m:r>
                      </m:fName>
                      <m:e>
                        <m:r>
                          <a:rPr>
                            <a:latin typeface="Cambria Math" panose="02040503050406030204" pitchFamily="18" charset="0"/>
                          </a:rPr>
                          <m:t>𝜃</m:t>
                        </m:r>
                      </m:e>
                    </m:func>
                    <m:r>
                      <a:rPr>
                        <a:latin typeface="Cambria Math" panose="02040503050406030204" pitchFamily="18" charset="0"/>
                      </a:rPr>
                      <m:t>=</m:t>
                    </m:r>
                    <m:f>
                      <m:fPr>
                        <m:ctrlPr>
                          <a:rPr i="1">
                            <a:latin typeface="Cambria Math" panose="02040503050406030204" pitchFamily="18" charset="0"/>
                          </a:rPr>
                        </m:ctrlPr>
                      </m:fPr>
                      <m:num>
                        <m:r>
                          <m:rPr>
                            <m:sty m:val="p"/>
                          </m:rPr>
                          <a:rPr>
                            <a:latin typeface="Cambria Math" panose="02040503050406030204" pitchFamily="18" charset="0"/>
                          </a:rPr>
                          <m:t>adj</m:t>
                        </m:r>
                      </m:num>
                      <m:den>
                        <m:r>
                          <m:rPr>
                            <m:sty m:val="p"/>
                          </m:rPr>
                          <a:rPr>
                            <a:latin typeface="Cambria Math" panose="02040503050406030204" pitchFamily="18" charset="0"/>
                          </a:rPr>
                          <m:t>hyp</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2</m:t>
                        </m:r>
                      </m:den>
                    </m:f>
                  </m:oMath>
                </a14:m>
                <a:r>
                  <a:rPr sz="2800" dirty="0"/>
                  <a:t>, </a:t>
                </a:r>
                <a:endParaRPr lang="en-US" sz="2800" dirty="0"/>
              </a:p>
              <a:p>
                <a:pPr algn="ctr">
                  <a:defRPr sz="2800"/>
                </a:pPr>
                <a14:m>
                  <m:oMath xmlns:m="http://schemas.openxmlformats.org/officeDocument/2006/math">
                    <m:func>
                      <m:funcPr>
                        <m:ctrlPr>
                          <a:rPr i="1">
                            <a:latin typeface="Cambria Math" panose="02040503050406030204" pitchFamily="18" charset="0"/>
                          </a:rPr>
                        </m:ctrlPr>
                      </m:funcPr>
                      <m:fName>
                        <m:r>
                          <m:rPr>
                            <m:sty m:val="p"/>
                          </m:rPr>
                          <a:rPr>
                            <a:latin typeface="Cambria Math" panose="02040503050406030204" pitchFamily="18" charset="0"/>
                          </a:rPr>
                          <m:t>tan</m:t>
                        </m:r>
                      </m:fName>
                      <m:e>
                        <m:r>
                          <a:rPr>
                            <a:latin typeface="Cambria Math" panose="02040503050406030204" pitchFamily="18" charset="0"/>
                          </a:rPr>
                          <m:t>𝜃</m:t>
                        </m:r>
                      </m:e>
                    </m:func>
                    <m:r>
                      <a:rPr>
                        <a:latin typeface="Cambria Math" panose="02040503050406030204" pitchFamily="18" charset="0"/>
                      </a:rPr>
                      <m:t>=</m:t>
                    </m:r>
                    <m:f>
                      <m:fPr>
                        <m:ctrlPr>
                          <a:rPr i="1">
                            <a:latin typeface="Cambria Math" panose="02040503050406030204" pitchFamily="18" charset="0"/>
                          </a:rPr>
                        </m:ctrlPr>
                      </m:fPr>
                      <m:num>
                        <m:r>
                          <m:rPr>
                            <m:sty m:val="p"/>
                          </m:rPr>
                          <a:rPr>
                            <a:latin typeface="Cambria Math" panose="02040503050406030204" pitchFamily="18" charset="0"/>
                          </a:rPr>
                          <m:t>opp</m:t>
                        </m:r>
                      </m:num>
                      <m:den>
                        <m:r>
                          <m:rPr>
                            <m:sty m:val="p"/>
                          </m:rPr>
                          <a:rPr>
                            <a:latin typeface="Cambria Math" panose="02040503050406030204" pitchFamily="18" charset="0"/>
                          </a:rPr>
                          <m:t>adj</m:t>
                        </m:r>
                      </m:den>
                    </m:f>
                    <m:r>
                      <a:rPr>
                        <a:latin typeface="Cambria Math" panose="02040503050406030204" pitchFamily="18" charset="0"/>
                      </a:rPr>
                      <m:t>=</m:t>
                    </m:r>
                    <m:rad>
                      <m:radPr>
                        <m:degHide m:val="on"/>
                        <m:ctrlPr>
                          <a:rPr i="1">
                            <a:latin typeface="Cambria Math" panose="02040503050406030204" pitchFamily="18" charset="0"/>
                          </a:rPr>
                        </m:ctrlPr>
                      </m:radPr>
                      <m:deg/>
                      <m:e>
                        <m:r>
                          <a:rPr>
                            <a:latin typeface="Cambria Math" panose="02040503050406030204" pitchFamily="18" charset="0"/>
                          </a:rPr>
                          <m:t>3</m:t>
                        </m:r>
                      </m:e>
                    </m:rad>
                  </m:oMath>
                </a14:m>
                <a:r>
                  <a:rPr sz="2800" dirty="0"/>
                  <a:t>,</a:t>
                </a:r>
              </a:p>
              <a:p>
                <a:pPr algn="ctr">
                  <a:defRPr sz="2800"/>
                </a:pPr>
                <a:r>
                  <a:rPr dirty="0"/>
                  <a:t>​</a:t>
                </a:r>
                <a:r>
                  <a:rPr sz="2800" dirty="0"/>
                  <a:t> </a:t>
                </a:r>
                <a14:m>
                  <m:oMath xmlns:m="http://schemas.openxmlformats.org/officeDocument/2006/math">
                    <m:func>
                      <m:funcPr>
                        <m:ctrlPr>
                          <a:rPr i="1">
                            <a:latin typeface="Cambria Math" panose="02040503050406030204" pitchFamily="18" charset="0"/>
                          </a:rPr>
                        </m:ctrlPr>
                      </m:funcPr>
                      <m:fName>
                        <m:r>
                          <m:rPr>
                            <m:sty m:val="p"/>
                          </m:rPr>
                          <a:rPr>
                            <a:latin typeface="Cambria Math" panose="02040503050406030204" pitchFamily="18" charset="0"/>
                          </a:rPr>
                          <m:t>csc</m:t>
                        </m:r>
                      </m:fName>
                      <m:e>
                        <m:r>
                          <a:rPr>
                            <a:latin typeface="Cambria Math" panose="02040503050406030204" pitchFamily="18" charset="0"/>
                          </a:rPr>
                          <m:t>𝜃</m:t>
                        </m:r>
                      </m:e>
                    </m:func>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func>
                          <m:funcPr>
                            <m:ctrlPr>
                              <a:rPr i="1">
                                <a:latin typeface="Cambria Math" panose="02040503050406030204" pitchFamily="18" charset="0"/>
                              </a:rPr>
                            </m:ctrlPr>
                          </m:funcPr>
                          <m:fName>
                            <m:r>
                              <m:rPr>
                                <m:sty m:val="p"/>
                              </m:rPr>
                              <a:rPr>
                                <a:latin typeface="Cambria Math" panose="02040503050406030204" pitchFamily="18" charset="0"/>
                              </a:rPr>
                              <m:t>sin</m:t>
                            </m:r>
                          </m:fName>
                          <m:e>
                            <m:r>
                              <a:rPr>
                                <a:latin typeface="Cambria Math" panose="02040503050406030204" pitchFamily="18" charset="0"/>
                              </a:rPr>
                              <m:t>𝜃</m:t>
                            </m:r>
                          </m:e>
                        </m:func>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2</m:t>
                        </m:r>
                      </m:num>
                      <m:den>
                        <m:rad>
                          <m:radPr>
                            <m:degHide m:val="on"/>
                            <m:ctrlPr>
                              <a:rPr i="1">
                                <a:latin typeface="Cambria Math" panose="02040503050406030204" pitchFamily="18" charset="0"/>
                              </a:rPr>
                            </m:ctrlPr>
                          </m:radPr>
                          <m:deg/>
                          <m:e>
                            <m:r>
                              <a:rPr>
                                <a:latin typeface="Cambria Math" panose="02040503050406030204" pitchFamily="18" charset="0"/>
                              </a:rPr>
                              <m:t>3</m:t>
                            </m:r>
                          </m:e>
                        </m:rad>
                      </m:den>
                    </m:f>
                  </m:oMath>
                </a14:m>
                <a:r>
                  <a:rPr sz="2800" dirty="0"/>
                  <a:t>, </a:t>
                </a:r>
                <a:endParaRPr lang="en-US" sz="2800" dirty="0"/>
              </a:p>
              <a:p>
                <a:pPr algn="ctr">
                  <a:defRPr sz="2800"/>
                </a:pPr>
                <a14:m>
                  <m:oMath xmlns:m="http://schemas.openxmlformats.org/officeDocument/2006/math">
                    <m:func>
                      <m:funcPr>
                        <m:ctrlPr>
                          <a:rPr i="1">
                            <a:latin typeface="Cambria Math" panose="02040503050406030204" pitchFamily="18" charset="0"/>
                          </a:rPr>
                        </m:ctrlPr>
                      </m:funcPr>
                      <m:fName>
                        <m:r>
                          <m:rPr>
                            <m:sty m:val="p"/>
                          </m:rPr>
                          <a:rPr>
                            <a:latin typeface="Cambria Math" panose="02040503050406030204" pitchFamily="18" charset="0"/>
                          </a:rPr>
                          <m:t>sec</m:t>
                        </m:r>
                      </m:fName>
                      <m:e>
                        <m:r>
                          <a:rPr>
                            <a:latin typeface="Cambria Math" panose="02040503050406030204" pitchFamily="18" charset="0"/>
                          </a:rPr>
                          <m:t>𝜃</m:t>
                        </m:r>
                      </m:e>
                    </m:func>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func>
                          <m:funcPr>
                            <m:ctrlPr>
                              <a:rPr i="1">
                                <a:latin typeface="Cambria Math" panose="02040503050406030204" pitchFamily="18" charset="0"/>
                              </a:rPr>
                            </m:ctrlPr>
                          </m:funcPr>
                          <m:fName>
                            <m:r>
                              <m:rPr>
                                <m:sty m:val="p"/>
                              </m:rPr>
                              <a:rPr>
                                <a:latin typeface="Cambria Math" panose="02040503050406030204" pitchFamily="18" charset="0"/>
                              </a:rPr>
                              <m:t>cos</m:t>
                            </m:r>
                          </m:fName>
                          <m:e>
                            <m:r>
                              <a:rPr>
                                <a:latin typeface="Cambria Math" panose="02040503050406030204" pitchFamily="18" charset="0"/>
                              </a:rPr>
                              <m:t>𝜃</m:t>
                            </m:r>
                          </m:e>
                        </m:func>
                      </m:den>
                    </m:f>
                    <m:r>
                      <a:rPr>
                        <a:latin typeface="Cambria Math" panose="02040503050406030204" pitchFamily="18" charset="0"/>
                      </a:rPr>
                      <m:t>=</m:t>
                    </m:r>
                    <m:r>
                      <a:rPr>
                        <a:latin typeface="Cambria Math" panose="02040503050406030204" pitchFamily="18" charset="0"/>
                      </a:rPr>
                      <m:t>2</m:t>
                    </m:r>
                  </m:oMath>
                </a14:m>
                <a:r>
                  <a:rPr sz="2800" dirty="0"/>
                  <a:t>,</a:t>
                </a:r>
                <a:endParaRPr lang="en-US" sz="2800" dirty="0"/>
              </a:p>
              <a:p>
                <a:pPr algn="ctr">
                  <a:defRPr sz="2800"/>
                </a:pPr>
                <a:r>
                  <a:rPr sz="2800" dirty="0"/>
                  <a:t> </a:t>
                </a:r>
                <a14:m>
                  <m:oMath xmlns:m="http://schemas.openxmlformats.org/officeDocument/2006/math">
                    <m:func>
                      <m:funcPr>
                        <m:ctrlPr>
                          <a:rPr i="1">
                            <a:latin typeface="Cambria Math" panose="02040503050406030204" pitchFamily="18" charset="0"/>
                          </a:rPr>
                        </m:ctrlPr>
                      </m:funcPr>
                      <m:fName>
                        <m:r>
                          <m:rPr>
                            <m:sty m:val="p"/>
                          </m:rPr>
                          <a:rPr>
                            <a:latin typeface="Cambria Math" panose="02040503050406030204" pitchFamily="18" charset="0"/>
                          </a:rPr>
                          <m:t>cot</m:t>
                        </m:r>
                      </m:fName>
                      <m:e>
                        <m:r>
                          <a:rPr>
                            <a:latin typeface="Cambria Math" panose="02040503050406030204" pitchFamily="18" charset="0"/>
                          </a:rPr>
                          <m:t>𝜃</m:t>
                        </m:r>
                      </m:e>
                    </m:func>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func>
                          <m:funcPr>
                            <m:ctrlPr>
                              <a:rPr i="1">
                                <a:latin typeface="Cambria Math" panose="02040503050406030204" pitchFamily="18" charset="0"/>
                              </a:rPr>
                            </m:ctrlPr>
                          </m:funcPr>
                          <m:fName>
                            <m:r>
                              <m:rPr>
                                <m:sty m:val="p"/>
                              </m:rPr>
                              <a:rPr>
                                <a:latin typeface="Cambria Math" panose="02040503050406030204" pitchFamily="18" charset="0"/>
                              </a:rPr>
                              <m:t>tan</m:t>
                            </m:r>
                          </m:fName>
                          <m:e>
                            <m:r>
                              <a:rPr>
                                <a:latin typeface="Cambria Math" panose="02040503050406030204" pitchFamily="18" charset="0"/>
                              </a:rPr>
                              <m:t>𝜃</m:t>
                            </m:r>
                          </m:e>
                        </m:func>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ad>
                          <m:radPr>
                            <m:degHide m:val="on"/>
                            <m:ctrlPr>
                              <a:rPr i="1">
                                <a:latin typeface="Cambria Math" panose="02040503050406030204" pitchFamily="18" charset="0"/>
                              </a:rPr>
                            </m:ctrlPr>
                          </m:radPr>
                          <m:deg/>
                          <m:e>
                            <m:r>
                              <a:rPr>
                                <a:latin typeface="Cambria Math" panose="02040503050406030204" pitchFamily="18" charset="0"/>
                              </a:rPr>
                              <m:t>3</m:t>
                            </m:r>
                          </m:e>
                        </m:rad>
                      </m:den>
                    </m:f>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extLst>
      <p:ext uri="{BB962C8B-B14F-4D97-AF65-F5344CB8AC3E}">
        <p14:creationId xmlns:p14="http://schemas.microsoft.com/office/powerpoint/2010/main" val="15357924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a:t>
            </a:r>
            <a:r>
              <a:rPr lang="en-US" dirty="0"/>
              <a:t>5</a:t>
            </a:r>
            <a:r>
              <a:rPr dirty="0"/>
              <a:t>: </a:t>
            </a:r>
            <a:r>
              <a:rPr lang="en-US" dirty="0"/>
              <a:t>Trigonometric Functions and Right Triangles</a:t>
            </a:r>
            <a:r>
              <a:rPr lang="en-US" dirty="0">
                <a:latin typeface="Calibri" panose="020F0502020204030204" pitchFamily="34" charset="0"/>
                <a:ea typeface="Calibri" panose="020F0502020204030204" pitchFamily="34" charset="0"/>
                <a:cs typeface="Calibri" panose="020F0502020204030204" pitchFamily="34" charset="0"/>
              </a:rPr>
              <a:t>—</a:t>
            </a:r>
            <a:r>
              <a:rPr lang="en-US" dirty="0"/>
              <a:t>Slide 1</a:t>
            </a:r>
            <a:endParaRPr dirty="0"/>
          </a:p>
        </p:txBody>
      </p:sp>
      <p:sp>
        <p:nvSpPr>
          <p:cNvPr id="3" name="Text Placeholder 2"/>
          <p:cNvSpPr>
            <a:spLocks noGrp="1"/>
          </p:cNvSpPr>
          <p:nvPr>
            <p:ph type="body" sz="quarter" idx="10"/>
          </p:nvPr>
        </p:nvSpPr>
        <p:spPr/>
        <p:txBody>
          <a:bodyPr>
            <a:normAutofit/>
          </a:bodyPr>
          <a:lstStyle/>
          <a:p>
            <a:pPr>
              <a:defRPr sz="2800"/>
            </a:pPr>
            <a:r>
              <a:rPr sz="2800" dirty="0"/>
              <a:t>Find the lengths of</a:t>
            </a:r>
            <a:r>
              <a:rPr lang="en-US" sz="2800" dirty="0"/>
              <a:t> </a:t>
            </a:r>
            <a:r>
              <a:rPr lang="en-US" sz="2800" i="1" dirty="0"/>
              <a:t>c</a:t>
            </a:r>
            <a:r>
              <a:rPr sz="2800" dirty="0"/>
              <a:t> and</a:t>
            </a:r>
            <a:r>
              <a:rPr lang="en-US" sz="2800" dirty="0"/>
              <a:t> </a:t>
            </a:r>
            <a:r>
              <a:rPr lang="en-US" sz="2800" i="1" dirty="0"/>
              <a:t>a</a:t>
            </a:r>
            <a:r>
              <a:rPr sz="2800" dirty="0"/>
              <a:t> in the right triangle shown in the figure.</a:t>
            </a:r>
          </a:p>
        </p:txBody>
      </p:sp>
      <p:pic>
        <p:nvPicPr>
          <p:cNvPr id="5" name="Picture 4">
            <a:extLst>
              <a:ext uri="{FF2B5EF4-FFF2-40B4-BE49-F238E27FC236}">
                <a16:creationId xmlns:a16="http://schemas.microsoft.com/office/drawing/2014/main" id="{33622A4E-EBEF-6CC8-BE62-1FB95DA1AA71}"/>
              </a:ext>
            </a:extLst>
          </p:cNvPr>
          <p:cNvPicPr>
            <a:picLocks noChangeAspect="1"/>
          </p:cNvPicPr>
          <p:nvPr/>
        </p:nvPicPr>
        <p:blipFill>
          <a:blip r:embed="rId2"/>
          <a:stretch>
            <a:fillRect/>
          </a:stretch>
        </p:blipFill>
        <p:spPr>
          <a:xfrm>
            <a:off x="2852737" y="2065169"/>
            <a:ext cx="2880000" cy="3712862"/>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Example 5: Trigonometric Functions and Right Triangles</a:t>
            </a:r>
            <a:r>
              <a:rPr lang="en-US" dirty="0">
                <a:latin typeface="Calibri" panose="020F0502020204030204" pitchFamily="34" charset="0"/>
                <a:ea typeface="Calibri" panose="020F0502020204030204" pitchFamily="34" charset="0"/>
                <a:cs typeface="Calibri" panose="020F0502020204030204" pitchFamily="34" charset="0"/>
              </a:rPr>
              <a:t>—</a:t>
            </a:r>
            <a:r>
              <a:rPr lang="en-US" dirty="0"/>
              <a:t>Slide 2</a:t>
            </a:r>
            <a:endParaRPr dirty="0"/>
          </a:p>
        </p:txBody>
      </p:sp>
      <p:sp>
        <p:nvSpPr>
          <p:cNvPr id="3" name="Text Placeholder 2"/>
          <p:cNvSpPr>
            <a:spLocks noGrp="1"/>
          </p:cNvSpPr>
          <p:nvPr>
            <p:ph type="body" sz="quarter" idx="10"/>
          </p:nvPr>
        </p:nvSpPr>
        <p:spPr/>
        <p:txBody>
          <a:bodyPr>
            <a:normAutofit/>
          </a:bodyPr>
          <a:lstStyle/>
          <a:p>
            <a:r>
              <a:rPr sz="2800" b="1" dirty="0"/>
              <a:t>Solution</a:t>
            </a:r>
          </a:p>
          <a:p>
            <a:pPr marL="514350" indent="-514350">
              <a:buFont typeface="+mj-lt"/>
              <a:buAutoNum type="alphaLcPeriod"/>
              <a:defRPr sz="2000"/>
            </a:pPr>
            <a:r>
              <a:rPr dirty="0"/>
              <a:t>​</a:t>
            </a:r>
            <a:r>
              <a:rPr sz="2800" dirty="0"/>
              <a:t> </a:t>
            </a:r>
            <a:r>
              <a:rPr dirty="0"/>
              <a:t> </a:t>
            </a:r>
            <a:r>
              <a:rPr lang="en-US" dirty="0"/>
              <a:t> 						</a:t>
            </a:r>
            <a:endParaRPr dirty="0"/>
          </a:p>
          <a:p>
            <a:pPr marL="514350" indent="-514350" algn="l">
              <a:buFont typeface="+mj-lt"/>
              <a:buAutoNum type="alphaLcPeriod" startAt="2"/>
              <a:defRPr sz="2000"/>
            </a:pPr>
            <a:endParaRPr lang="en-US" dirty="0"/>
          </a:p>
          <a:p>
            <a:pPr marL="514350" indent="-514350" algn="l">
              <a:buFont typeface="+mj-lt"/>
              <a:buAutoNum type="alphaLcPeriod" startAt="2"/>
              <a:defRPr sz="2000"/>
            </a:pPr>
            <a:endParaRPr lang="en-US" dirty="0"/>
          </a:p>
          <a:p>
            <a:pPr marL="514350" indent="-514350" algn="l">
              <a:buFont typeface="+mj-lt"/>
              <a:buAutoNum type="alphaLcPeriod" startAt="2"/>
              <a:defRPr sz="2000"/>
            </a:pPr>
            <a:endParaRPr lang="en-US" dirty="0"/>
          </a:p>
          <a:p>
            <a:pPr marL="514350" indent="-514350" algn="l">
              <a:buFont typeface="+mj-lt"/>
              <a:buAutoNum type="alphaLcPeriod" startAt="2"/>
              <a:defRPr sz="2000"/>
            </a:pPr>
            <a:endParaRPr lang="en-US" dirty="0"/>
          </a:p>
          <a:p>
            <a:pPr marL="514350" indent="-514350" algn="l">
              <a:buFont typeface="+mj-lt"/>
              <a:buAutoNum type="alphaLcPeriod" startAt="2"/>
              <a:defRPr sz="2000"/>
            </a:pPr>
            <a:r>
              <a:rPr dirty="0"/>
              <a:t>​</a:t>
            </a:r>
            <a:r>
              <a:rPr sz="2800" dirty="0"/>
              <a:t> </a:t>
            </a:r>
            <a:r>
              <a:rPr dirty="0"/>
              <a:t> </a:t>
            </a:r>
            <a:r>
              <a:rPr lang="en-US" dirty="0"/>
              <a:t>					</a:t>
            </a:r>
            <a:endParaRPr dirty="0"/>
          </a:p>
          <a:p>
            <a:pPr algn="l"/>
            <a:endParaRPr dirty="0"/>
          </a:p>
        </p:txBody>
      </p:sp>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1533011573"/>
                  </p:ext>
                </p:extLst>
              </p:nvPr>
            </p:nvGraphicFramePr>
            <p:xfrm>
              <a:off x="-609600" y="1539232"/>
              <a:ext cx="5045100" cy="1371600"/>
            </p:xfrm>
            <a:graphic>
              <a:graphicData uri="http://schemas.openxmlformats.org/drawingml/2006/table">
                <a:tbl>
                  <a:tblPr firstRow="1" bandRow="1">
                    <a:tableStyleId>{2D5ABB26-0587-4C30-8999-92F81FD0307C}</a:tableStyleId>
                  </a:tblPr>
                  <a:tblGrid>
                    <a:gridCol w="2340000">
                      <a:extLst>
                        <a:ext uri="{9D8B030D-6E8A-4147-A177-3AD203B41FA5}">
                          <a16:colId xmlns:a16="http://schemas.microsoft.com/office/drawing/2014/main" val="20000"/>
                        </a:ext>
                      </a:extLst>
                    </a:gridCol>
                    <a:gridCol w="2705100">
                      <a:extLst>
                        <a:ext uri="{9D8B030D-6E8A-4147-A177-3AD203B41FA5}">
                          <a16:colId xmlns:a16="http://schemas.microsoft.com/office/drawing/2014/main" val="20001"/>
                        </a:ext>
                      </a:extLst>
                    </a:gridCol>
                  </a:tblGrid>
                  <a:tr h="620868">
                    <a:tc>
                      <a:txBody>
                        <a:bodyPr/>
                        <a:lstStyle/>
                        <a:p>
                          <a:pPr algn="r">
                            <a:defRPr sz="1600"/>
                          </a:pPr>
                          <a:r>
                            <a:rPr sz="2200" dirty="0"/>
                            <a:t>​</a:t>
                          </a:r>
                          <a14:m>
                            <m:oMath xmlns:m="http://schemas.openxmlformats.org/officeDocument/2006/math">
                              <m:func>
                                <m:funcPr>
                                  <m:ctrlPr>
                                    <a:rPr sz="2200" i="1">
                                      <a:latin typeface="Cambria Math" panose="02040503050406030204" pitchFamily="18" charset="0"/>
                                    </a:rPr>
                                  </m:ctrlPr>
                                </m:funcPr>
                                <m:fName>
                                  <m:r>
                                    <m:rPr>
                                      <m:sty m:val="p"/>
                                    </m:rPr>
                                    <a:rPr sz="2200">
                                      <a:latin typeface="Cambria Math"/>
                                    </a:rPr>
                                    <m:t>cos</m:t>
                                  </m:r>
                                </m:fName>
                                <m:e>
                                  <m:sSup>
                                    <m:sSupPr>
                                      <m:ctrlPr>
                                        <a:rPr sz="2200" i="1">
                                          <a:latin typeface="Cambria Math" panose="02040503050406030204" pitchFamily="18" charset="0"/>
                                        </a:rPr>
                                      </m:ctrlPr>
                                    </m:sSupPr>
                                    <m:e>
                                      <m:r>
                                        <a:rPr sz="2200">
                                          <a:latin typeface="Cambria Math"/>
                                        </a:rPr>
                                        <m:t>60</m:t>
                                      </m:r>
                                      <m:r>
                                        <a:rPr lang="en-US" sz="2200" i="1" smtClean="0">
                                          <a:latin typeface="Cambria Math"/>
                                        </a:rPr>
                                        <m:t>˚</m:t>
                                      </m:r>
                                    </m:e>
                                    <m:sup>
                                      <m:r>
                                        <m:rPr>
                                          <m:nor/>
                                        </m:rPr>
                                        <a:rPr sz="2200">
                                          <a:latin typeface="Cambria Math"/>
                                        </a:rPr>
                                        <m:t> </m:t>
                                      </m:r>
                                    </m:sup>
                                  </m:sSup>
                                </m:e>
                              </m:func>
                            </m:oMath>
                          </a14:m>
                          <a:endParaRPr sz="2200" dirty="0"/>
                        </a:p>
                      </a:txBody>
                      <a:tcPr marL="36576" marR="36576" marT="36576" marB="36576" anchor="ctr"/>
                    </a:tc>
                    <a:tc>
                      <a:txBody>
                        <a:bodyPr/>
                        <a:lstStyle/>
                        <a:p>
                          <a:pPr algn="l">
                            <a:defRPr sz="1600"/>
                          </a:pPr>
                          <a:r>
                            <a:rPr sz="2200" dirty="0"/>
                            <a:t>​</a:t>
                          </a:r>
                          <a14:m>
                            <m:oMath xmlns:m="http://schemas.openxmlformats.org/officeDocument/2006/math">
                              <m:r>
                                <a:rPr sz="2200">
                                  <a:latin typeface="Cambria Math"/>
                                </a:rPr>
                                <m:t>=</m:t>
                              </m:r>
                              <m:f>
                                <m:fPr>
                                  <m:ctrlPr>
                                    <a:rPr sz="2200" i="1">
                                      <a:latin typeface="Cambria Math" panose="02040503050406030204" pitchFamily="18" charset="0"/>
                                    </a:rPr>
                                  </m:ctrlPr>
                                </m:fPr>
                                <m:num>
                                  <m:r>
                                    <a:rPr sz="2200">
                                      <a:latin typeface="Cambria Math"/>
                                    </a:rPr>
                                    <m:t>6</m:t>
                                  </m:r>
                                </m:num>
                                <m:den>
                                  <m:r>
                                    <a:rPr sz="2200">
                                      <a:latin typeface="Cambria Math"/>
                                    </a:rPr>
                                    <m:t>𝑐</m:t>
                                  </m:r>
                                </m:den>
                              </m:f>
                            </m:oMath>
                          </a14:m>
                          <a:endParaRPr sz="2200" dirty="0"/>
                        </a:p>
                      </a:txBody>
                      <a:tcPr marL="36576" marR="36576" marT="36576" marB="36576" anchor="ctr"/>
                    </a:tc>
                    <a:extLst>
                      <a:ext uri="{0D108BD9-81ED-4DB2-BD59-A6C34878D82A}">
                        <a16:rowId xmlns:a16="http://schemas.microsoft.com/office/drawing/2014/main" val="10000"/>
                      </a:ext>
                    </a:extLst>
                  </a:tr>
                  <a:tr h="750732">
                    <a:tc>
                      <a:txBody>
                        <a:bodyPr/>
                        <a:lstStyle/>
                        <a:p>
                          <a:pPr algn="r">
                            <a:defRPr sz="1600"/>
                          </a:pPr>
                          <a:r>
                            <a:rPr sz="2200" dirty="0"/>
                            <a:t>​</a:t>
                          </a:r>
                          <a14:m>
                            <m:oMath xmlns:m="http://schemas.openxmlformats.org/officeDocument/2006/math">
                              <m:r>
                                <a:rPr sz="2200">
                                  <a:latin typeface="Cambria Math"/>
                                </a:rPr>
                                <m:t>𝑐</m:t>
                              </m:r>
                            </m:oMath>
                          </a14:m>
                          <a:endParaRPr sz="2200" dirty="0"/>
                        </a:p>
                      </a:txBody>
                      <a:tcPr marL="36576" marR="36576" marT="36576" marB="36576" anchor="ctr"/>
                    </a:tc>
                    <a:tc>
                      <a:txBody>
                        <a:bodyPr/>
                        <a:lstStyle/>
                        <a:p>
                          <a:pPr algn="l">
                            <a:defRPr sz="1600"/>
                          </a:pPr>
                          <a:r>
                            <a:rPr sz="2200" dirty="0"/>
                            <a:t>​</a:t>
                          </a:r>
                          <a14:m>
                            <m:oMath xmlns:m="http://schemas.openxmlformats.org/officeDocument/2006/math">
                              <m:r>
                                <a:rPr sz="2200">
                                  <a:latin typeface="Cambria Math"/>
                                </a:rPr>
                                <m:t>=</m:t>
                              </m:r>
                              <m:f>
                                <m:fPr>
                                  <m:ctrlPr>
                                    <a:rPr sz="2200" i="1">
                                      <a:latin typeface="Cambria Math" panose="02040503050406030204" pitchFamily="18" charset="0"/>
                                    </a:rPr>
                                  </m:ctrlPr>
                                </m:fPr>
                                <m:num>
                                  <m:r>
                                    <a:rPr sz="2200">
                                      <a:latin typeface="Cambria Math"/>
                                    </a:rPr>
                                    <m:t>6</m:t>
                                  </m:r>
                                </m:num>
                                <m:den>
                                  <m:func>
                                    <m:funcPr>
                                      <m:ctrlPr>
                                        <a:rPr sz="2200" i="1">
                                          <a:latin typeface="Cambria Math" panose="02040503050406030204" pitchFamily="18" charset="0"/>
                                        </a:rPr>
                                      </m:ctrlPr>
                                    </m:funcPr>
                                    <m:fName>
                                      <m:r>
                                        <m:rPr>
                                          <m:sty m:val="p"/>
                                        </m:rPr>
                                        <a:rPr sz="2200">
                                          <a:latin typeface="Cambria Math"/>
                                        </a:rPr>
                                        <m:t>cos</m:t>
                                      </m:r>
                                    </m:fName>
                                    <m:e>
                                      <m:sSup>
                                        <m:sSupPr>
                                          <m:ctrlPr>
                                            <a:rPr sz="2200" i="1">
                                              <a:latin typeface="Cambria Math" panose="02040503050406030204" pitchFamily="18" charset="0"/>
                                            </a:rPr>
                                          </m:ctrlPr>
                                        </m:sSupPr>
                                        <m:e>
                                          <m:r>
                                            <a:rPr sz="2200">
                                              <a:latin typeface="Cambria Math"/>
                                            </a:rPr>
                                            <m:t>60</m:t>
                                          </m:r>
                                          <m:r>
                                            <a:rPr lang="en-US" sz="2200" i="1" smtClean="0">
                                              <a:latin typeface="Cambria Math"/>
                                            </a:rPr>
                                            <m:t>˚</m:t>
                                          </m:r>
                                        </m:e>
                                        <m:sup>
                                          <m:r>
                                            <m:rPr>
                                              <m:nor/>
                                            </m:rPr>
                                            <a:rPr sz="2200">
                                              <a:latin typeface="Cambria Math"/>
                                            </a:rPr>
                                            <m:t> </m:t>
                                          </m:r>
                                        </m:sup>
                                      </m:sSup>
                                    </m:e>
                                  </m:func>
                                </m:den>
                              </m:f>
                              <m:r>
                                <a:rPr sz="2200">
                                  <a:latin typeface="Cambria Math"/>
                                </a:rPr>
                                <m:t>=</m:t>
                              </m:r>
                              <m:f>
                                <m:fPr>
                                  <m:ctrlPr>
                                    <a:rPr sz="2200" i="1">
                                      <a:latin typeface="Cambria Math" panose="02040503050406030204" pitchFamily="18" charset="0"/>
                                    </a:rPr>
                                  </m:ctrlPr>
                                </m:fPr>
                                <m:num>
                                  <m:r>
                                    <a:rPr sz="2200">
                                      <a:latin typeface="Cambria Math"/>
                                    </a:rPr>
                                    <m:t>6</m:t>
                                  </m:r>
                                </m:num>
                                <m:den>
                                  <m:r>
                                    <a:rPr sz="2200">
                                      <a:latin typeface="Cambria Math"/>
                                    </a:rPr>
                                    <m:t>0</m:t>
                                  </m:r>
                                  <m:r>
                                    <a:rPr sz="2200">
                                      <a:latin typeface="Cambria Math"/>
                                    </a:rPr>
                                    <m:t>.</m:t>
                                  </m:r>
                                  <m:r>
                                    <a:rPr sz="2200">
                                      <a:latin typeface="Cambria Math"/>
                                    </a:rPr>
                                    <m:t>5</m:t>
                                  </m:r>
                                </m:den>
                              </m:f>
                              <m:r>
                                <a:rPr sz="2200">
                                  <a:latin typeface="Cambria Math"/>
                                </a:rPr>
                                <m:t>=</m:t>
                              </m:r>
                              <m:r>
                                <a:rPr sz="2200">
                                  <a:latin typeface="Cambria Math"/>
                                </a:rPr>
                                <m:t>12</m:t>
                              </m:r>
                              <m:r>
                                <m:rPr>
                                  <m:nor/>
                                </m:rPr>
                                <a:rPr sz="2200">
                                  <a:latin typeface="Cambria Math"/>
                                </a:rPr>
                                <m:t> </m:t>
                              </m:r>
                              <m:r>
                                <m:rPr>
                                  <m:sty m:val="p"/>
                                </m:rPr>
                                <a:rPr sz="2200">
                                  <a:latin typeface="Cambria Math"/>
                                </a:rPr>
                                <m:t>ft</m:t>
                              </m:r>
                            </m:oMath>
                          </a14:m>
                          <a:endParaRPr sz="2200" dirty="0"/>
                        </a:p>
                      </a:txBody>
                      <a:tcPr marL="36576" marR="36576" marT="36576" marB="36576" anchor="ctr"/>
                    </a:tc>
                    <a:extLst>
                      <a:ext uri="{0D108BD9-81ED-4DB2-BD59-A6C34878D82A}">
                        <a16:rowId xmlns:a16="http://schemas.microsoft.com/office/drawing/2014/main" val="10001"/>
                      </a:ext>
                    </a:extLst>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1533011573"/>
                  </p:ext>
                </p:extLst>
              </p:nvPr>
            </p:nvGraphicFramePr>
            <p:xfrm>
              <a:off x="-609600" y="1539232"/>
              <a:ext cx="5045100" cy="1371600"/>
            </p:xfrm>
            <a:graphic>
              <a:graphicData uri="http://schemas.openxmlformats.org/drawingml/2006/table">
                <a:tbl>
                  <a:tblPr firstRow="1" bandRow="1">
                    <a:tableStyleId>{2D5ABB26-0587-4C30-8999-92F81FD0307C}</a:tableStyleId>
                  </a:tblPr>
                  <a:tblGrid>
                    <a:gridCol w="2340000">
                      <a:extLst>
                        <a:ext uri="{9D8B030D-6E8A-4147-A177-3AD203B41FA5}">
                          <a16:colId xmlns:a16="http://schemas.microsoft.com/office/drawing/2014/main" val="20000"/>
                        </a:ext>
                      </a:extLst>
                    </a:gridCol>
                    <a:gridCol w="2705100">
                      <a:extLst>
                        <a:ext uri="{9D8B030D-6E8A-4147-A177-3AD203B41FA5}">
                          <a16:colId xmlns:a16="http://schemas.microsoft.com/office/drawing/2014/main" val="20001"/>
                        </a:ext>
                      </a:extLst>
                    </a:gridCol>
                  </a:tblGrid>
                  <a:tr h="620868">
                    <a:tc>
                      <a:txBody>
                        <a:bodyPr/>
                        <a:lstStyle/>
                        <a:p>
                          <a:endParaRPr lang="en-US"/>
                        </a:p>
                      </a:txBody>
                      <a:tcPr marL="36576" marR="36576" marT="36576" marB="36576" anchor="ctr">
                        <a:blipFill>
                          <a:blip r:embed="rId2"/>
                          <a:stretch>
                            <a:fillRect r="-115625" b="-121569"/>
                          </a:stretch>
                        </a:blipFill>
                      </a:tcPr>
                    </a:tc>
                    <a:tc>
                      <a:txBody>
                        <a:bodyPr/>
                        <a:lstStyle/>
                        <a:p>
                          <a:endParaRPr lang="en-US"/>
                        </a:p>
                      </a:txBody>
                      <a:tcPr marL="36576" marR="36576" marT="36576" marB="36576" anchor="ctr">
                        <a:blipFill>
                          <a:blip r:embed="rId2"/>
                          <a:stretch>
                            <a:fillRect l="-86486" b="-121569"/>
                          </a:stretch>
                        </a:blipFill>
                      </a:tcPr>
                    </a:tc>
                    <a:extLst>
                      <a:ext uri="{0D108BD9-81ED-4DB2-BD59-A6C34878D82A}">
                        <a16:rowId xmlns:a16="http://schemas.microsoft.com/office/drawing/2014/main" val="10000"/>
                      </a:ext>
                    </a:extLst>
                  </a:tr>
                  <a:tr h="750732">
                    <a:tc>
                      <a:txBody>
                        <a:bodyPr/>
                        <a:lstStyle/>
                        <a:p>
                          <a:endParaRPr lang="en-US"/>
                        </a:p>
                      </a:txBody>
                      <a:tcPr marL="36576" marR="36576" marT="36576" marB="36576" anchor="ctr">
                        <a:blipFill>
                          <a:blip r:embed="rId2"/>
                          <a:stretch>
                            <a:fillRect t="-82258" r="-115625"/>
                          </a:stretch>
                        </a:blipFill>
                      </a:tcPr>
                    </a:tc>
                    <a:tc>
                      <a:txBody>
                        <a:bodyPr/>
                        <a:lstStyle/>
                        <a:p>
                          <a:endParaRPr lang="en-US"/>
                        </a:p>
                      </a:txBody>
                      <a:tcPr marL="36576" marR="36576" marT="36576" marB="36576" anchor="ctr">
                        <a:blipFill>
                          <a:blip r:embed="rId2"/>
                          <a:stretch>
                            <a:fillRect l="-86486" t="-82258"/>
                          </a:stretch>
                        </a:blipFill>
                      </a:tcPr>
                    </a:tc>
                    <a:extLst>
                      <a:ext uri="{0D108BD9-81ED-4DB2-BD59-A6C34878D82A}">
                        <a16:rowId xmlns:a16="http://schemas.microsoft.com/office/drawing/2014/main" val="10001"/>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5" name="Table 4"/>
              <p:cNvGraphicFramePr>
                <a:graphicFrameLocks noGrp="1"/>
              </p:cNvGraphicFramePr>
              <p:nvPr>
                <p:extLst>
                  <p:ext uri="{D42A27DB-BD31-4B8C-83A1-F6EECF244321}">
                    <p14:modId xmlns:p14="http://schemas.microsoft.com/office/powerpoint/2010/main" val="2805013765"/>
                  </p:ext>
                </p:extLst>
              </p:nvPr>
            </p:nvGraphicFramePr>
            <p:xfrm>
              <a:off x="0" y="3515669"/>
              <a:ext cx="7636497" cy="1219200"/>
            </p:xfrm>
            <a:graphic>
              <a:graphicData uri="http://schemas.openxmlformats.org/drawingml/2006/table">
                <a:tbl>
                  <a:tblPr firstRow="1" bandRow="1">
                    <a:tableStyleId>{2D5ABB26-0587-4C30-8999-92F81FD0307C}</a:tableStyleId>
                  </a:tblPr>
                  <a:tblGrid>
                    <a:gridCol w="1728000">
                      <a:extLst>
                        <a:ext uri="{9D8B030D-6E8A-4147-A177-3AD203B41FA5}">
                          <a16:colId xmlns:a16="http://schemas.microsoft.com/office/drawing/2014/main" val="20000"/>
                        </a:ext>
                      </a:extLst>
                    </a:gridCol>
                    <a:gridCol w="5908497">
                      <a:extLst>
                        <a:ext uri="{9D8B030D-6E8A-4147-A177-3AD203B41FA5}">
                          <a16:colId xmlns:a16="http://schemas.microsoft.com/office/drawing/2014/main" val="20001"/>
                        </a:ext>
                      </a:extLst>
                    </a:gridCol>
                  </a:tblGrid>
                  <a:tr h="609600">
                    <a:tc>
                      <a:txBody>
                        <a:bodyPr/>
                        <a:lstStyle/>
                        <a:p>
                          <a:pPr algn="r">
                            <a:defRPr sz="1600"/>
                          </a:pPr>
                          <a:r>
                            <a:rPr sz="2200" dirty="0"/>
                            <a:t>​</a:t>
                          </a:r>
                          <a14:m>
                            <m:oMath xmlns:m="http://schemas.openxmlformats.org/officeDocument/2006/math">
                              <m:func>
                                <m:funcPr>
                                  <m:ctrlPr>
                                    <a:rPr sz="2200" i="1">
                                      <a:latin typeface="Cambria Math" panose="02040503050406030204" pitchFamily="18" charset="0"/>
                                    </a:rPr>
                                  </m:ctrlPr>
                                </m:funcPr>
                                <m:fName>
                                  <m:r>
                                    <m:rPr>
                                      <m:sty m:val="p"/>
                                    </m:rPr>
                                    <a:rPr sz="2200">
                                      <a:latin typeface="Cambria Math"/>
                                    </a:rPr>
                                    <m:t>tan</m:t>
                                  </m:r>
                                </m:fName>
                                <m:e>
                                  <m:sSup>
                                    <m:sSupPr>
                                      <m:ctrlPr>
                                        <a:rPr sz="2200" i="1">
                                          <a:latin typeface="Cambria Math" panose="02040503050406030204" pitchFamily="18" charset="0"/>
                                        </a:rPr>
                                      </m:ctrlPr>
                                    </m:sSupPr>
                                    <m:e>
                                      <m:r>
                                        <a:rPr sz="2200">
                                          <a:latin typeface="Cambria Math"/>
                                        </a:rPr>
                                        <m:t>60</m:t>
                                      </m:r>
                                      <m:r>
                                        <a:rPr lang="en-US" sz="2200" i="1" smtClean="0">
                                          <a:latin typeface="Cambria Math"/>
                                        </a:rPr>
                                        <m:t>˚</m:t>
                                      </m:r>
                                    </m:e>
                                    <m:sup>
                                      <m:r>
                                        <m:rPr>
                                          <m:nor/>
                                        </m:rPr>
                                        <a:rPr sz="2200">
                                          <a:latin typeface="Cambria Math"/>
                                        </a:rPr>
                                        <m:t> </m:t>
                                      </m:r>
                                    </m:sup>
                                  </m:sSup>
                                </m:e>
                              </m:func>
                            </m:oMath>
                          </a14:m>
                          <a:endParaRPr sz="2200" dirty="0"/>
                        </a:p>
                      </a:txBody>
                      <a:tcPr marL="36576" marR="36576" marT="36576" marB="36576" anchor="ctr"/>
                    </a:tc>
                    <a:tc>
                      <a:txBody>
                        <a:bodyPr/>
                        <a:lstStyle/>
                        <a:p>
                          <a:pPr algn="l">
                            <a:defRPr sz="1600"/>
                          </a:pPr>
                          <a:r>
                            <a:rPr sz="2200" dirty="0"/>
                            <a:t>​</a:t>
                          </a:r>
                          <a14:m>
                            <m:oMath xmlns:m="http://schemas.openxmlformats.org/officeDocument/2006/math">
                              <m:r>
                                <a:rPr sz="2200">
                                  <a:latin typeface="Cambria Math"/>
                                </a:rPr>
                                <m:t>=</m:t>
                              </m:r>
                              <m:f>
                                <m:fPr>
                                  <m:ctrlPr>
                                    <a:rPr sz="2200" i="1">
                                      <a:latin typeface="Cambria Math" panose="02040503050406030204" pitchFamily="18" charset="0"/>
                                    </a:rPr>
                                  </m:ctrlPr>
                                </m:fPr>
                                <m:num>
                                  <m:r>
                                    <a:rPr sz="2200">
                                      <a:latin typeface="Cambria Math"/>
                                    </a:rPr>
                                    <m:t>𝑎</m:t>
                                  </m:r>
                                </m:num>
                                <m:den>
                                  <m:r>
                                    <a:rPr sz="2200">
                                      <a:latin typeface="Cambria Math"/>
                                    </a:rPr>
                                    <m:t>6</m:t>
                                  </m:r>
                                </m:den>
                              </m:f>
                            </m:oMath>
                          </a14:m>
                          <a:endParaRPr sz="2200" dirty="0"/>
                        </a:p>
                      </a:txBody>
                      <a:tcPr marL="36576" marR="36576" marT="36576" marB="36576" anchor="ctr"/>
                    </a:tc>
                    <a:extLst>
                      <a:ext uri="{0D108BD9-81ED-4DB2-BD59-A6C34878D82A}">
                        <a16:rowId xmlns:a16="http://schemas.microsoft.com/office/drawing/2014/main" val="10000"/>
                      </a:ext>
                    </a:extLst>
                  </a:tr>
                  <a:tr h="609600">
                    <a:tc>
                      <a:txBody>
                        <a:bodyPr/>
                        <a:lstStyle/>
                        <a:p>
                          <a:pPr algn="r">
                            <a:defRPr sz="1600"/>
                          </a:pPr>
                          <a:r>
                            <a:rPr sz="2200" dirty="0"/>
                            <a:t>​</a:t>
                          </a:r>
                          <a14:m>
                            <m:oMath xmlns:m="http://schemas.openxmlformats.org/officeDocument/2006/math">
                              <m:r>
                                <a:rPr sz="2200">
                                  <a:latin typeface="Cambria Math"/>
                                </a:rPr>
                                <m:t>𝑎</m:t>
                              </m:r>
                            </m:oMath>
                          </a14:m>
                          <a:endParaRPr sz="2200" dirty="0"/>
                        </a:p>
                      </a:txBody>
                      <a:tcPr marL="36576" marR="36576" marT="36576" marB="36576" anchor="ctr"/>
                    </a:tc>
                    <a:tc>
                      <a:txBody>
                        <a:bodyPr/>
                        <a:lstStyle/>
                        <a:p>
                          <a:pPr algn="l">
                            <a:defRPr sz="1600"/>
                          </a:pPr>
                          <a:r>
                            <a:rPr sz="2200" dirty="0"/>
                            <a:t>​</a:t>
                          </a:r>
                          <a14:m>
                            <m:oMath xmlns:m="http://schemas.openxmlformats.org/officeDocument/2006/math">
                              <m:r>
                                <a:rPr sz="2200">
                                  <a:latin typeface="Cambria Math"/>
                                </a:rPr>
                                <m:t>=</m:t>
                              </m:r>
                              <m:r>
                                <a:rPr sz="2200">
                                  <a:latin typeface="Cambria Math"/>
                                </a:rPr>
                                <m:t>6</m:t>
                              </m:r>
                              <m:r>
                                <m:rPr>
                                  <m:nor/>
                                </m:rPr>
                                <a:rPr sz="2200">
                                  <a:latin typeface="Cambria Math"/>
                                </a:rPr>
                                <m:t> </m:t>
                              </m:r>
                              <m:r>
                                <m:rPr>
                                  <m:sty m:val="p"/>
                                </m:rPr>
                                <a:rPr sz="2200">
                                  <a:latin typeface="Cambria Math"/>
                                </a:rPr>
                                <m:t>tan</m:t>
                              </m:r>
                              <m:r>
                                <a:rPr sz="2200">
                                  <a:latin typeface="Cambria Math"/>
                                </a:rPr>
                                <m:t>⁡</m:t>
                              </m:r>
                              <m:sSup>
                                <m:sSupPr>
                                  <m:ctrlPr>
                                    <a:rPr sz="2200" i="1">
                                      <a:latin typeface="Cambria Math" panose="02040503050406030204" pitchFamily="18" charset="0"/>
                                    </a:rPr>
                                  </m:ctrlPr>
                                </m:sSupPr>
                                <m:e>
                                  <m:r>
                                    <a:rPr sz="2200">
                                      <a:latin typeface="Cambria Math"/>
                                    </a:rPr>
                                    <m:t>60</m:t>
                                  </m:r>
                                  <m:r>
                                    <a:rPr lang="en-US" sz="2200" i="1" smtClean="0">
                                      <a:latin typeface="Cambria Math"/>
                                    </a:rPr>
                                    <m:t>˚</m:t>
                                  </m:r>
                                </m:e>
                                <m:sup>
                                  <m:r>
                                    <m:rPr>
                                      <m:nor/>
                                    </m:rPr>
                                    <a:rPr sz="2200">
                                      <a:latin typeface="Cambria Math"/>
                                    </a:rPr>
                                    <m:t> </m:t>
                                  </m:r>
                                </m:sup>
                              </m:sSup>
                              <m:r>
                                <a:rPr sz="2200">
                                  <a:latin typeface="Cambria Math"/>
                                </a:rPr>
                                <m:t>=</m:t>
                              </m:r>
                              <m:r>
                                <a:rPr sz="2200">
                                  <a:latin typeface="Cambria Math"/>
                                </a:rPr>
                                <m:t>6</m:t>
                              </m:r>
                              <m:d>
                                <m:dPr>
                                  <m:ctrlPr>
                                    <a:rPr sz="2200" i="1">
                                      <a:latin typeface="Cambria Math" panose="02040503050406030204" pitchFamily="18" charset="0"/>
                                    </a:rPr>
                                  </m:ctrlPr>
                                </m:dPr>
                                <m:e>
                                  <m:rad>
                                    <m:radPr>
                                      <m:degHide m:val="on"/>
                                      <m:ctrlPr>
                                        <a:rPr sz="2200" i="1">
                                          <a:latin typeface="Cambria Math" panose="02040503050406030204" pitchFamily="18" charset="0"/>
                                        </a:rPr>
                                      </m:ctrlPr>
                                    </m:radPr>
                                    <m:deg/>
                                    <m:e>
                                      <m:r>
                                        <a:rPr sz="2200">
                                          <a:latin typeface="Cambria Math"/>
                                        </a:rPr>
                                        <m:t>3</m:t>
                                      </m:r>
                                    </m:e>
                                  </m:rad>
                                </m:e>
                              </m:d>
                              <m:r>
                                <a:rPr sz="2200">
                                  <a:latin typeface="Cambria Math"/>
                                </a:rPr>
                                <m:t>≈</m:t>
                              </m:r>
                              <m:r>
                                <a:rPr sz="2200">
                                  <a:latin typeface="Cambria Math"/>
                                </a:rPr>
                                <m:t>6</m:t>
                              </m:r>
                              <m:d>
                                <m:dPr>
                                  <m:ctrlPr>
                                    <a:rPr sz="2200" i="1">
                                      <a:latin typeface="Cambria Math" panose="02040503050406030204" pitchFamily="18" charset="0"/>
                                    </a:rPr>
                                  </m:ctrlPr>
                                </m:dPr>
                                <m:e>
                                  <m:r>
                                    <a:rPr sz="2200">
                                      <a:latin typeface="Cambria Math"/>
                                    </a:rPr>
                                    <m:t>1</m:t>
                                  </m:r>
                                  <m:r>
                                    <a:rPr sz="2200">
                                      <a:latin typeface="Cambria Math"/>
                                    </a:rPr>
                                    <m:t>.</m:t>
                                  </m:r>
                                  <m:r>
                                    <a:rPr sz="2200">
                                      <a:latin typeface="Cambria Math"/>
                                    </a:rPr>
                                    <m:t>73</m:t>
                                  </m:r>
                                </m:e>
                              </m:d>
                              <m:r>
                                <a:rPr sz="2200">
                                  <a:latin typeface="Cambria Math"/>
                                </a:rPr>
                                <m:t>=</m:t>
                              </m:r>
                              <m:r>
                                <a:rPr sz="2200">
                                  <a:latin typeface="Cambria Math"/>
                                </a:rPr>
                                <m:t>10</m:t>
                              </m:r>
                              <m:r>
                                <a:rPr sz="2200">
                                  <a:latin typeface="Cambria Math"/>
                                </a:rPr>
                                <m:t>.</m:t>
                              </m:r>
                              <m:r>
                                <a:rPr sz="2200">
                                  <a:latin typeface="Cambria Math"/>
                                </a:rPr>
                                <m:t>39</m:t>
                              </m:r>
                              <m:r>
                                <m:rPr>
                                  <m:nor/>
                                </m:rPr>
                                <a:rPr sz="2200">
                                  <a:latin typeface="Cambria Math"/>
                                </a:rPr>
                                <m:t> </m:t>
                              </m:r>
                              <m:r>
                                <m:rPr>
                                  <m:sty m:val="p"/>
                                </m:rPr>
                                <a:rPr sz="2200">
                                  <a:latin typeface="Cambria Math"/>
                                </a:rPr>
                                <m:t>ft</m:t>
                              </m:r>
                            </m:oMath>
                          </a14:m>
                          <a:endParaRPr sz="2200" dirty="0"/>
                        </a:p>
                      </a:txBody>
                      <a:tcPr marL="36576" marR="36576" marT="36576" marB="36576" anchor="ctr"/>
                    </a:tc>
                    <a:extLst>
                      <a:ext uri="{0D108BD9-81ED-4DB2-BD59-A6C34878D82A}">
                        <a16:rowId xmlns:a16="http://schemas.microsoft.com/office/drawing/2014/main" val="10001"/>
                      </a:ext>
                    </a:extLst>
                  </a:tr>
                </a:tbl>
              </a:graphicData>
            </a:graphic>
          </p:graphicFrame>
        </mc:Choice>
        <mc:Fallback xmlns="">
          <p:graphicFrame>
            <p:nvGraphicFramePr>
              <p:cNvPr id="5" name="Table 4"/>
              <p:cNvGraphicFramePr>
                <a:graphicFrameLocks noGrp="1"/>
              </p:cNvGraphicFramePr>
              <p:nvPr>
                <p:extLst>
                  <p:ext uri="{D42A27DB-BD31-4B8C-83A1-F6EECF244321}">
                    <p14:modId xmlns:p14="http://schemas.microsoft.com/office/powerpoint/2010/main" val="2805013765"/>
                  </p:ext>
                </p:extLst>
              </p:nvPr>
            </p:nvGraphicFramePr>
            <p:xfrm>
              <a:off x="0" y="3515669"/>
              <a:ext cx="7636497" cy="1219200"/>
            </p:xfrm>
            <a:graphic>
              <a:graphicData uri="http://schemas.openxmlformats.org/drawingml/2006/table">
                <a:tbl>
                  <a:tblPr firstRow="1" bandRow="1">
                    <a:tableStyleId>{2D5ABB26-0587-4C30-8999-92F81FD0307C}</a:tableStyleId>
                  </a:tblPr>
                  <a:tblGrid>
                    <a:gridCol w="1728000">
                      <a:extLst>
                        <a:ext uri="{9D8B030D-6E8A-4147-A177-3AD203B41FA5}">
                          <a16:colId xmlns:a16="http://schemas.microsoft.com/office/drawing/2014/main" val="20000"/>
                        </a:ext>
                      </a:extLst>
                    </a:gridCol>
                    <a:gridCol w="5908497">
                      <a:extLst>
                        <a:ext uri="{9D8B030D-6E8A-4147-A177-3AD203B41FA5}">
                          <a16:colId xmlns:a16="http://schemas.microsoft.com/office/drawing/2014/main" val="20001"/>
                        </a:ext>
                      </a:extLst>
                    </a:gridCol>
                  </a:tblGrid>
                  <a:tr h="609600">
                    <a:tc>
                      <a:txBody>
                        <a:bodyPr/>
                        <a:lstStyle/>
                        <a:p>
                          <a:endParaRPr lang="en-US"/>
                        </a:p>
                      </a:txBody>
                      <a:tcPr marL="36576" marR="36576" marT="36576" marB="36576" anchor="ctr">
                        <a:blipFill>
                          <a:blip r:embed="rId3"/>
                          <a:stretch>
                            <a:fillRect r="-341197" b="-105941"/>
                          </a:stretch>
                        </a:blipFill>
                      </a:tcPr>
                    </a:tc>
                    <a:tc>
                      <a:txBody>
                        <a:bodyPr/>
                        <a:lstStyle/>
                        <a:p>
                          <a:endParaRPr lang="en-US"/>
                        </a:p>
                      </a:txBody>
                      <a:tcPr marL="36576" marR="36576" marT="36576" marB="36576" anchor="ctr">
                        <a:blipFill>
                          <a:blip r:embed="rId3"/>
                          <a:stretch>
                            <a:fillRect l="-29309" b="-105941"/>
                          </a:stretch>
                        </a:blipFill>
                      </a:tcPr>
                    </a:tc>
                    <a:extLst>
                      <a:ext uri="{0D108BD9-81ED-4DB2-BD59-A6C34878D82A}">
                        <a16:rowId xmlns:a16="http://schemas.microsoft.com/office/drawing/2014/main" val="10000"/>
                      </a:ext>
                    </a:extLst>
                  </a:tr>
                  <a:tr h="609600">
                    <a:tc>
                      <a:txBody>
                        <a:bodyPr/>
                        <a:lstStyle/>
                        <a:p>
                          <a:endParaRPr lang="en-US"/>
                        </a:p>
                      </a:txBody>
                      <a:tcPr marL="36576" marR="36576" marT="36576" marB="36576" anchor="ctr">
                        <a:blipFill>
                          <a:blip r:embed="rId3"/>
                          <a:stretch>
                            <a:fillRect t="-101000" r="-341197" b="-7000"/>
                          </a:stretch>
                        </a:blipFill>
                      </a:tcPr>
                    </a:tc>
                    <a:tc>
                      <a:txBody>
                        <a:bodyPr/>
                        <a:lstStyle/>
                        <a:p>
                          <a:endParaRPr lang="en-US"/>
                        </a:p>
                      </a:txBody>
                      <a:tcPr marL="36576" marR="36576" marT="36576" marB="36576" anchor="ctr">
                        <a:blipFill>
                          <a:blip r:embed="rId3"/>
                          <a:stretch>
                            <a:fillRect l="-29309" t="-101000" b="-7000"/>
                          </a:stretch>
                        </a:blipFill>
                      </a:tcPr>
                    </a:tc>
                    <a:extLst>
                      <a:ext uri="{0D108BD9-81ED-4DB2-BD59-A6C34878D82A}">
                        <a16:rowId xmlns:a16="http://schemas.microsoft.com/office/drawing/2014/main" val="10001"/>
                      </a:ext>
                    </a:extLst>
                  </a:tr>
                </a:tbl>
              </a:graphicData>
            </a:graphic>
          </p:graphicFrame>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A133ADB4-1CA0-F1CC-B7E8-53EBEC78E45E}"/>
                  </a:ext>
                </a:extLst>
              </p:cNvPr>
              <p:cNvSpPr txBox="1"/>
              <p:nvPr/>
            </p:nvSpPr>
            <p:spPr>
              <a:xfrm>
                <a:off x="4724400" y="4804475"/>
                <a:ext cx="3505200" cy="56477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kumimoji="0" lang="en-US" b="0" i="0" u="none" strike="noStrike" kern="1200" cap="none" spc="0" normalizeH="0" baseline="0" noProof="0" smtClean="0">
                          <a:ln>
                            <a:noFill/>
                          </a:ln>
                          <a:solidFill>
                            <a:srgbClr val="366092"/>
                          </a:solidFill>
                          <a:effectLst/>
                          <a:uLnTx/>
                          <a:uFillTx/>
                          <a:latin typeface="Cambria Math"/>
                        </a:rPr>
                        <m:t>tan</m:t>
                      </m:r>
                      <m:sSup>
                        <m:sSupPr>
                          <m:ctrlPr>
                            <a:rPr kumimoji="0" lang="ar-AE" b="0" i="1" u="none" strike="noStrike" kern="1200" cap="none" spc="0" normalizeH="0" baseline="0" noProof="0">
                              <a:ln>
                                <a:noFill/>
                              </a:ln>
                              <a:solidFill>
                                <a:srgbClr val="366092"/>
                              </a:solidFill>
                              <a:effectLst/>
                              <a:uLnTx/>
                              <a:uFillTx/>
                              <a:latin typeface="Cambria Math" panose="02040503050406030204" pitchFamily="18" charset="0"/>
                            </a:rPr>
                          </m:ctrlPr>
                        </m:sSupPr>
                        <m:e>
                          <m:r>
                            <a:rPr kumimoji="0" lang="ar-AE" b="0" i="0" u="none" strike="noStrike" kern="1200" cap="none" spc="0" normalizeH="0" baseline="0" noProof="0">
                              <a:ln>
                                <a:noFill/>
                              </a:ln>
                              <a:solidFill>
                                <a:srgbClr val="366092"/>
                              </a:solidFill>
                              <a:effectLst/>
                              <a:uLnTx/>
                              <a:uFillTx/>
                              <a:latin typeface="Cambria Math"/>
                            </a:rPr>
                            <m:t>60</m:t>
                          </m:r>
                          <m:r>
                            <a:rPr kumimoji="0" lang="ar-AE" b="0" i="1" u="none" strike="noStrike" kern="1200" cap="none" spc="0" normalizeH="0" baseline="0" noProof="0" smtClean="0">
                              <a:ln>
                                <a:noFill/>
                              </a:ln>
                              <a:solidFill>
                                <a:srgbClr val="366092"/>
                              </a:solidFill>
                              <a:effectLst/>
                              <a:uLnTx/>
                              <a:uFillTx/>
                              <a:latin typeface="Cambria Math"/>
                            </a:rPr>
                            <m:t>˚</m:t>
                          </m:r>
                        </m:e>
                        <m:sup>
                          <m:r>
                            <m:rPr>
                              <m:nor/>
                            </m:rPr>
                            <a:rPr kumimoji="0" lang="ar-AE" b="0" i="0" u="none" strike="noStrike" kern="1200" cap="none" spc="0" normalizeH="0" baseline="0" noProof="0">
                              <a:ln>
                                <a:noFill/>
                              </a:ln>
                              <a:solidFill>
                                <a:srgbClr val="366092"/>
                              </a:solidFill>
                              <a:effectLst/>
                              <a:uLnTx/>
                              <a:uFillTx/>
                              <a:latin typeface="Cambria Math"/>
                              <a:cs typeface="Arial" panose="020B0604020202020204" pitchFamily="34" charset="0"/>
                            </a:rPr>
                            <m:t> </m:t>
                          </m:r>
                        </m:sup>
                      </m:sSup>
                      <m:r>
                        <a:rPr kumimoji="0" lang="ar-AE" b="0" i="0" u="none" strike="noStrike" kern="1200" cap="none" spc="0" normalizeH="0" baseline="0" noProof="0">
                          <a:ln>
                            <a:noFill/>
                          </a:ln>
                          <a:solidFill>
                            <a:srgbClr val="366092"/>
                          </a:solidFill>
                          <a:effectLst/>
                          <a:uLnTx/>
                          <a:uFillTx/>
                          <a:latin typeface="Cambria Math"/>
                        </a:rPr>
                        <m:t>=</m:t>
                      </m:r>
                      <m:func>
                        <m:funcPr>
                          <m:ctrlPr>
                            <a:rPr kumimoji="0" lang="ar-AE" b="0" i="1" u="none" strike="noStrike" kern="1200" cap="none" spc="0" normalizeH="0" baseline="0" noProof="0">
                              <a:ln>
                                <a:noFill/>
                              </a:ln>
                              <a:solidFill>
                                <a:srgbClr val="366092"/>
                              </a:solidFill>
                              <a:effectLst/>
                              <a:uLnTx/>
                              <a:uFillTx/>
                              <a:latin typeface="Cambria Math" panose="02040503050406030204" pitchFamily="18" charset="0"/>
                            </a:rPr>
                          </m:ctrlPr>
                        </m:funcPr>
                        <m:fName>
                          <m:r>
                            <m:rPr>
                              <m:sty m:val="p"/>
                            </m:rPr>
                            <a:rPr kumimoji="0" lang="en-US" b="0" i="0" u="none" strike="noStrike" kern="1200" cap="none" spc="0" normalizeH="0" baseline="0" noProof="0">
                              <a:ln>
                                <a:noFill/>
                              </a:ln>
                              <a:solidFill>
                                <a:srgbClr val="366092"/>
                              </a:solidFill>
                              <a:effectLst/>
                              <a:uLnTx/>
                              <a:uFillTx/>
                              <a:latin typeface="Cambria Math"/>
                            </a:rPr>
                            <m:t>tan</m:t>
                          </m:r>
                        </m:fName>
                        <m:e>
                          <m:f>
                            <m:fPr>
                              <m:ctrlPr>
                                <a:rPr kumimoji="0" lang="ar-AE" b="0" i="1" u="none" strike="noStrike" kern="1200" cap="none" spc="0" normalizeH="0" baseline="0" noProof="0">
                                  <a:ln>
                                    <a:noFill/>
                                  </a:ln>
                                  <a:solidFill>
                                    <a:srgbClr val="366092"/>
                                  </a:solidFill>
                                  <a:effectLst/>
                                  <a:uLnTx/>
                                  <a:uFillTx/>
                                  <a:latin typeface="Cambria Math" panose="02040503050406030204" pitchFamily="18" charset="0"/>
                                </a:rPr>
                              </m:ctrlPr>
                            </m:fPr>
                            <m:num>
                              <m:r>
                                <a:rPr kumimoji="0" lang="ar-AE" b="0" i="0" u="none" strike="noStrike" kern="1200" cap="none" spc="0" normalizeH="0" baseline="0" noProof="0">
                                  <a:ln>
                                    <a:noFill/>
                                  </a:ln>
                                  <a:solidFill>
                                    <a:srgbClr val="366092"/>
                                  </a:solidFill>
                                  <a:effectLst/>
                                  <a:uLnTx/>
                                  <a:uFillTx/>
                                  <a:latin typeface="Cambria Math"/>
                                </a:rPr>
                                <m:t>𝜋</m:t>
                              </m:r>
                            </m:num>
                            <m:den>
                              <m:r>
                                <a:rPr kumimoji="0" lang="ar-AE" b="0" i="0" u="none" strike="noStrike" kern="1200" cap="none" spc="0" normalizeH="0" baseline="0" noProof="0">
                                  <a:ln>
                                    <a:noFill/>
                                  </a:ln>
                                  <a:solidFill>
                                    <a:srgbClr val="366092"/>
                                  </a:solidFill>
                                  <a:effectLst/>
                                  <a:uLnTx/>
                                  <a:uFillTx/>
                                  <a:latin typeface="Cambria Math"/>
                                </a:rPr>
                                <m:t>3</m:t>
                              </m:r>
                            </m:den>
                          </m:f>
                        </m:e>
                      </m:func>
                      <m:r>
                        <a:rPr kumimoji="0" lang="ar-AE" b="0" i="0" u="none" strike="noStrike" kern="1200" cap="none" spc="0" normalizeH="0" baseline="0" noProof="0">
                          <a:ln>
                            <a:noFill/>
                          </a:ln>
                          <a:solidFill>
                            <a:srgbClr val="366092"/>
                          </a:solidFill>
                          <a:effectLst/>
                          <a:uLnTx/>
                          <a:uFillTx/>
                          <a:latin typeface="Cambria Math"/>
                        </a:rPr>
                        <m:t>=</m:t>
                      </m:r>
                      <m:rad>
                        <m:radPr>
                          <m:degHide m:val="on"/>
                          <m:ctrlPr>
                            <a:rPr kumimoji="0" lang="ar-AE" b="0" i="1" u="none" strike="noStrike" kern="1200" cap="none" spc="0" normalizeH="0" baseline="0" noProof="0">
                              <a:ln>
                                <a:noFill/>
                              </a:ln>
                              <a:solidFill>
                                <a:srgbClr val="366092"/>
                              </a:solidFill>
                              <a:effectLst/>
                              <a:uLnTx/>
                              <a:uFillTx/>
                              <a:latin typeface="Cambria Math" panose="02040503050406030204" pitchFamily="18" charset="0"/>
                            </a:rPr>
                          </m:ctrlPr>
                        </m:radPr>
                        <m:deg/>
                        <m:e>
                          <m:r>
                            <a:rPr kumimoji="0" lang="ar-AE" b="0" i="0" u="none" strike="noStrike" kern="1200" cap="none" spc="0" normalizeH="0" baseline="0" noProof="0">
                              <a:ln>
                                <a:noFill/>
                              </a:ln>
                              <a:solidFill>
                                <a:srgbClr val="366092"/>
                              </a:solidFill>
                              <a:effectLst/>
                              <a:uLnTx/>
                              <a:uFillTx/>
                              <a:latin typeface="Cambria Math"/>
                            </a:rPr>
                            <m:t>3</m:t>
                          </m:r>
                        </m:e>
                      </m:rad>
                    </m:oMath>
                  </m:oMathPara>
                </a14:m>
                <a:endParaRPr lang="en-US" dirty="0"/>
              </a:p>
            </p:txBody>
          </p:sp>
        </mc:Choice>
        <mc:Fallback xmlns="">
          <p:sp>
            <p:nvSpPr>
              <p:cNvPr id="7" name="TextBox 6">
                <a:extLst>
                  <a:ext uri="{FF2B5EF4-FFF2-40B4-BE49-F238E27FC236}">
                    <a16:creationId xmlns:a16="http://schemas.microsoft.com/office/drawing/2014/main" id="{A133ADB4-1CA0-F1CC-B7E8-53EBEC78E45E}"/>
                  </a:ext>
                </a:extLst>
              </p:cNvPr>
              <p:cNvSpPr txBox="1">
                <a:spLocks noRot="1" noChangeAspect="1" noMove="1" noResize="1" noEditPoints="1" noAdjustHandles="1" noChangeArrowheads="1" noChangeShapeType="1" noTextEdit="1"/>
              </p:cNvSpPr>
              <p:nvPr/>
            </p:nvSpPr>
            <p:spPr>
              <a:xfrm>
                <a:off x="4724400" y="4804475"/>
                <a:ext cx="3505200" cy="564770"/>
              </a:xfrm>
              <a:prstGeom prst="rect">
                <a:avLst/>
              </a:prstGeom>
              <a:blipFill>
                <a:blip r:embed="rId4"/>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7BB5D442-D3EA-FC40-298D-D9608A57894E}"/>
                  </a:ext>
                </a:extLst>
              </p:cNvPr>
              <p:cNvSpPr txBox="1"/>
              <p:nvPr/>
            </p:nvSpPr>
            <p:spPr>
              <a:xfrm>
                <a:off x="4267200" y="2225032"/>
                <a:ext cx="3276600" cy="6127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kumimoji="0" lang="en-US" b="0" i="0" u="none" strike="noStrike" kern="1200" cap="none" spc="0" normalizeH="0" baseline="0" noProof="0" smtClean="0">
                          <a:ln>
                            <a:noFill/>
                          </a:ln>
                          <a:solidFill>
                            <a:srgbClr val="366092"/>
                          </a:solidFill>
                          <a:effectLst/>
                          <a:uLnTx/>
                          <a:uFillTx/>
                          <a:latin typeface="Cambria Math"/>
                        </a:rPr>
                        <m:t>cos</m:t>
                      </m:r>
                      <m:r>
                        <a:rPr kumimoji="0" lang="en-US" b="0" i="0" u="none" strike="noStrike" kern="1200" cap="none" spc="0" normalizeH="0" baseline="0" noProof="0" smtClean="0">
                          <a:ln>
                            <a:noFill/>
                          </a:ln>
                          <a:solidFill>
                            <a:srgbClr val="366092"/>
                          </a:solidFill>
                          <a:effectLst/>
                          <a:uLnTx/>
                          <a:uFillTx/>
                          <a:latin typeface="Cambria Math" panose="02040503050406030204" pitchFamily="18" charset="0"/>
                        </a:rPr>
                        <m:t>60</m:t>
                      </m:r>
                      <m:r>
                        <a:rPr kumimoji="0" lang="en-US" b="0" i="1" u="none" strike="noStrike" kern="1200" cap="none" spc="0" normalizeH="0" baseline="0" noProof="0" smtClean="0">
                          <a:ln>
                            <a:noFill/>
                          </a:ln>
                          <a:solidFill>
                            <a:srgbClr val="366092"/>
                          </a:solidFill>
                          <a:effectLst/>
                          <a:uLnTx/>
                          <a:uFillTx/>
                          <a:latin typeface="Cambria Math" panose="02040503050406030204" pitchFamily="18" charset="0"/>
                        </a:rPr>
                        <m:t>˚</m:t>
                      </m:r>
                      <m:r>
                        <a:rPr kumimoji="0" lang="ar-AE" b="0" i="0" u="none" strike="noStrike" kern="1200" cap="none" spc="0" normalizeH="0" baseline="0" noProof="0">
                          <a:ln>
                            <a:noFill/>
                          </a:ln>
                          <a:solidFill>
                            <a:srgbClr val="366092"/>
                          </a:solidFill>
                          <a:effectLst/>
                          <a:uLnTx/>
                          <a:uFillTx/>
                          <a:latin typeface="Cambria Math"/>
                        </a:rPr>
                        <m:t>=</m:t>
                      </m:r>
                      <m:func>
                        <m:funcPr>
                          <m:ctrlPr>
                            <a:rPr kumimoji="0" lang="ar-AE" b="0" i="1" u="none" strike="noStrike" kern="1200" cap="none" spc="0" normalizeH="0" baseline="0" noProof="0">
                              <a:ln>
                                <a:noFill/>
                              </a:ln>
                              <a:solidFill>
                                <a:srgbClr val="366092"/>
                              </a:solidFill>
                              <a:effectLst/>
                              <a:uLnTx/>
                              <a:uFillTx/>
                              <a:latin typeface="Cambria Math" panose="02040503050406030204" pitchFamily="18" charset="0"/>
                            </a:rPr>
                          </m:ctrlPr>
                        </m:funcPr>
                        <m:fName>
                          <m:r>
                            <m:rPr>
                              <m:sty m:val="p"/>
                            </m:rPr>
                            <a:rPr kumimoji="0" lang="en-US" b="0" i="0" u="none" strike="noStrike" kern="1200" cap="none" spc="0" normalizeH="0" baseline="0" noProof="0">
                              <a:ln>
                                <a:noFill/>
                              </a:ln>
                              <a:solidFill>
                                <a:srgbClr val="366092"/>
                              </a:solidFill>
                              <a:effectLst/>
                              <a:uLnTx/>
                              <a:uFillTx/>
                              <a:latin typeface="Cambria Math"/>
                            </a:rPr>
                            <m:t>cos</m:t>
                          </m:r>
                        </m:fName>
                        <m:e>
                          <m:f>
                            <m:fPr>
                              <m:ctrlPr>
                                <a:rPr kumimoji="0" lang="ar-AE" b="0" i="1" u="none" strike="noStrike" kern="1200" cap="none" spc="0" normalizeH="0" baseline="0" noProof="0">
                                  <a:ln>
                                    <a:noFill/>
                                  </a:ln>
                                  <a:solidFill>
                                    <a:srgbClr val="366092"/>
                                  </a:solidFill>
                                  <a:effectLst/>
                                  <a:uLnTx/>
                                  <a:uFillTx/>
                                  <a:latin typeface="Cambria Math" panose="02040503050406030204" pitchFamily="18" charset="0"/>
                                </a:rPr>
                              </m:ctrlPr>
                            </m:fPr>
                            <m:num>
                              <m:r>
                                <a:rPr kumimoji="0" lang="ar-AE" b="0" i="0" u="none" strike="noStrike" kern="1200" cap="none" spc="0" normalizeH="0" baseline="0" noProof="0">
                                  <a:ln>
                                    <a:noFill/>
                                  </a:ln>
                                  <a:solidFill>
                                    <a:srgbClr val="366092"/>
                                  </a:solidFill>
                                  <a:effectLst/>
                                  <a:uLnTx/>
                                  <a:uFillTx/>
                                  <a:latin typeface="Cambria Math"/>
                                </a:rPr>
                                <m:t>𝜋</m:t>
                              </m:r>
                            </m:num>
                            <m:den>
                              <m:r>
                                <a:rPr kumimoji="0" lang="ar-AE" b="0" i="0" u="none" strike="noStrike" kern="1200" cap="none" spc="0" normalizeH="0" baseline="0" noProof="0">
                                  <a:ln>
                                    <a:noFill/>
                                  </a:ln>
                                  <a:solidFill>
                                    <a:srgbClr val="366092"/>
                                  </a:solidFill>
                                  <a:effectLst/>
                                  <a:uLnTx/>
                                  <a:uFillTx/>
                                  <a:latin typeface="Cambria Math"/>
                                </a:rPr>
                                <m:t>3</m:t>
                              </m:r>
                            </m:den>
                          </m:f>
                        </m:e>
                      </m:func>
                      <m:r>
                        <a:rPr kumimoji="0" lang="ar-AE" b="0" i="0" u="none" strike="noStrike" kern="1200" cap="none" spc="0" normalizeH="0" baseline="0" noProof="0">
                          <a:ln>
                            <a:noFill/>
                          </a:ln>
                          <a:solidFill>
                            <a:srgbClr val="366092"/>
                          </a:solidFill>
                          <a:effectLst/>
                          <a:uLnTx/>
                          <a:uFillTx/>
                          <a:latin typeface="Cambria Math"/>
                        </a:rPr>
                        <m:t>=</m:t>
                      </m:r>
                      <m:f>
                        <m:fPr>
                          <m:ctrlPr>
                            <a:rPr kumimoji="0" lang="ar-AE" b="0" i="1" u="none" strike="noStrike" kern="1200" cap="none" spc="0" normalizeH="0" baseline="0" noProof="0">
                              <a:ln>
                                <a:noFill/>
                              </a:ln>
                              <a:solidFill>
                                <a:srgbClr val="366092"/>
                              </a:solidFill>
                              <a:effectLst/>
                              <a:uLnTx/>
                              <a:uFillTx/>
                              <a:latin typeface="Cambria Math" panose="02040503050406030204" pitchFamily="18" charset="0"/>
                            </a:rPr>
                          </m:ctrlPr>
                        </m:fPr>
                        <m:num>
                          <m:r>
                            <a:rPr kumimoji="0" lang="ar-AE" b="0" i="0" u="none" strike="noStrike" kern="1200" cap="none" spc="0" normalizeH="0" baseline="0" noProof="0">
                              <a:ln>
                                <a:noFill/>
                              </a:ln>
                              <a:solidFill>
                                <a:srgbClr val="366092"/>
                              </a:solidFill>
                              <a:effectLst/>
                              <a:uLnTx/>
                              <a:uFillTx/>
                              <a:latin typeface="Cambria Math"/>
                            </a:rPr>
                            <m:t>1</m:t>
                          </m:r>
                        </m:num>
                        <m:den>
                          <m:r>
                            <a:rPr kumimoji="0" lang="ar-AE" b="0" i="0" u="none" strike="noStrike" kern="1200" cap="none" spc="0" normalizeH="0" baseline="0" noProof="0">
                              <a:ln>
                                <a:noFill/>
                              </a:ln>
                              <a:solidFill>
                                <a:srgbClr val="366092"/>
                              </a:solidFill>
                              <a:effectLst/>
                              <a:uLnTx/>
                              <a:uFillTx/>
                              <a:latin typeface="Cambria Math"/>
                            </a:rPr>
                            <m:t>2</m:t>
                          </m:r>
                        </m:den>
                      </m:f>
                    </m:oMath>
                  </m:oMathPara>
                </a14:m>
                <a:endParaRPr lang="en-US" dirty="0"/>
              </a:p>
            </p:txBody>
          </p:sp>
        </mc:Choice>
        <mc:Fallback xmlns="">
          <p:sp>
            <p:nvSpPr>
              <p:cNvPr id="9" name="TextBox 8">
                <a:extLst>
                  <a:ext uri="{FF2B5EF4-FFF2-40B4-BE49-F238E27FC236}">
                    <a16:creationId xmlns:a16="http://schemas.microsoft.com/office/drawing/2014/main" id="{7BB5D442-D3EA-FC40-298D-D9608A57894E}"/>
                  </a:ext>
                </a:extLst>
              </p:cNvPr>
              <p:cNvSpPr txBox="1">
                <a:spLocks noRot="1" noChangeAspect="1" noMove="1" noResize="1" noEditPoints="1" noAdjustHandles="1" noChangeArrowheads="1" noChangeShapeType="1" noTextEdit="1"/>
              </p:cNvSpPr>
              <p:nvPr/>
            </p:nvSpPr>
            <p:spPr>
              <a:xfrm>
                <a:off x="4267200" y="2225032"/>
                <a:ext cx="3276600" cy="612732"/>
              </a:xfrm>
              <a:prstGeom prst="rect">
                <a:avLst/>
              </a:prstGeom>
              <a:blipFill>
                <a:blip r:embed="rId5"/>
                <a:stretch>
                  <a:fillRect/>
                </a:stretch>
              </a:blipFill>
            </p:spPr>
            <p:txBody>
              <a:bodyPr/>
              <a:lstStyle/>
              <a:p>
                <a:r>
                  <a:rPr lang="en-IN">
                    <a:noFill/>
                  </a:rPr>
                  <a:t> </a:t>
                </a:r>
              </a:p>
            </p:txBody>
          </p:sp>
        </mc:Fallback>
      </mc:AlternateContent>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a:t>
            </a:r>
            <a:r>
              <a:rPr lang="en-US" dirty="0"/>
              <a:t>6</a:t>
            </a:r>
            <a:r>
              <a:rPr dirty="0"/>
              <a:t>: </a:t>
            </a:r>
            <a:r>
              <a:rPr lang="en-US" dirty="0"/>
              <a:t>Evaluating Trigonometric Functions Using Right Triangles</a:t>
            </a:r>
            <a:r>
              <a:rPr lang="en-US" dirty="0">
                <a:latin typeface="Calibri" panose="020F0502020204030204" pitchFamily="34" charset="0"/>
                <a:ea typeface="Calibri" panose="020F0502020204030204" pitchFamily="34" charset="0"/>
                <a:cs typeface="Calibri" panose="020F0502020204030204" pitchFamily="34" charset="0"/>
              </a:rPr>
              <a:t>—</a:t>
            </a:r>
            <a:r>
              <a:rPr lang="en-US" dirty="0"/>
              <a:t>Slide 1</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Evaluate the tangent and secant of </a:t>
                </a:r>
                <a14:m>
                  <m:oMath xmlns:m="http://schemas.openxmlformats.org/officeDocument/2006/math">
                    <m:r>
                      <a:rPr>
                        <a:latin typeface="Cambria Math" panose="02040503050406030204" pitchFamily="18" charset="0"/>
                      </a:rPr>
                      <m:t>𝜃</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4</m:t>
                        </m:r>
                      </m:den>
                    </m:f>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3"/>
                </a:stretch>
              </a:blipFill>
            </p:spPr>
            <p:txBody>
              <a:bodyPr/>
              <a:lstStyle/>
              <a:p>
                <a:r>
                  <a:rPr lang="en-US">
                    <a:noFill/>
                  </a:rPr>
                  <a:t> </a:t>
                </a:r>
              </a:p>
            </p:txBody>
          </p:sp>
        </mc:Fallback>
      </mc:AlternateContent>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Example 6: Evaluating Trigonometric Functions Using Right Triangles</a:t>
            </a:r>
            <a:r>
              <a:rPr lang="en-US" dirty="0">
                <a:latin typeface="Calibri" panose="020F0502020204030204" pitchFamily="34" charset="0"/>
                <a:ea typeface="Calibri" panose="020F0502020204030204" pitchFamily="34" charset="0"/>
                <a:cs typeface="Calibri" panose="020F0502020204030204" pitchFamily="34" charset="0"/>
              </a:rPr>
              <a:t>—</a:t>
            </a:r>
            <a:r>
              <a:rPr lang="en-US" dirty="0"/>
              <a:t>Slide 2</a:t>
            </a:r>
            <a:endParaRPr dirty="0"/>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r>
                  <a:rPr lang="en-US" sz="2800" b="1" dirty="0"/>
                  <a:t>Solution</a:t>
                </a:r>
              </a:p>
              <a:p>
                <a:pPr>
                  <a:defRPr sz="2800"/>
                </a:pPr>
                <a:r>
                  <a:rPr lang="en-US" sz="2800" dirty="0"/>
                  <a:t>With practice, you'll be able to determine </a:t>
                </a:r>
                <a14:m>
                  <m:oMath xmlns:m="http://schemas.openxmlformats.org/officeDocument/2006/math">
                    <m:r>
                      <m:rPr>
                        <m:sty m:val="p"/>
                      </m:rPr>
                      <a:rPr lang="en-US">
                        <a:latin typeface="Cambria Math" panose="02040503050406030204" pitchFamily="18" charset="0"/>
                      </a:rPr>
                      <m:t>tan</m:t>
                    </m:r>
                    <m:r>
                      <a:rPr lang="en-US">
                        <a:latin typeface="Cambria Math" panose="02040503050406030204" pitchFamily="18" charset="0"/>
                      </a:rPr>
                      <m:t>⁡</m:t>
                    </m:r>
                    <m:d>
                      <m:dPr>
                        <m:ctrlPr>
                          <a:rPr lang="ar-AE" i="1">
                            <a:latin typeface="Cambria Math" panose="02040503050406030204" pitchFamily="18" charset="0"/>
                          </a:rPr>
                        </m:ctrlPr>
                      </m:dPr>
                      <m:e>
                        <m:f>
                          <m:fPr>
                            <m:ctrlPr>
                              <a:rPr lang="ar-AE" i="1">
                                <a:latin typeface="Cambria Math" panose="02040503050406030204" pitchFamily="18" charset="0"/>
                              </a:rPr>
                            </m:ctrlPr>
                          </m:fPr>
                          <m:num>
                            <m:r>
                              <a:rPr lang="ar-AE">
                                <a:latin typeface="Cambria Math" panose="02040503050406030204" pitchFamily="18" charset="0"/>
                              </a:rPr>
                              <m:t>𝜋</m:t>
                            </m:r>
                          </m:num>
                          <m:den>
                            <m:r>
                              <a:rPr lang="ar-AE">
                                <a:latin typeface="Cambria Math" panose="02040503050406030204" pitchFamily="18" charset="0"/>
                              </a:rPr>
                              <m:t>4</m:t>
                            </m:r>
                          </m:den>
                        </m:f>
                      </m:e>
                    </m:d>
                  </m:oMath>
                </a14:m>
                <a:r>
                  <a:rPr lang="ar-AE" sz="2800" dirty="0"/>
                  <a:t> </a:t>
                </a:r>
                <a:r>
                  <a:rPr lang="en-US" sz="2800" dirty="0"/>
                  <a:t>and </a:t>
                </a:r>
                <a14:m>
                  <m:oMath xmlns:m="http://schemas.openxmlformats.org/officeDocument/2006/math">
                    <m:r>
                      <m:rPr>
                        <m:sty m:val="p"/>
                      </m:rPr>
                      <a:rPr lang="en-US">
                        <a:latin typeface="Cambria Math" panose="02040503050406030204" pitchFamily="18" charset="0"/>
                      </a:rPr>
                      <m:t>sec</m:t>
                    </m:r>
                    <m:r>
                      <a:rPr lang="en-US">
                        <a:latin typeface="Cambria Math" panose="02040503050406030204" pitchFamily="18" charset="0"/>
                      </a:rPr>
                      <m:t>⁡</m:t>
                    </m:r>
                    <m:d>
                      <m:dPr>
                        <m:ctrlPr>
                          <a:rPr lang="ar-AE" i="1">
                            <a:latin typeface="Cambria Math" panose="02040503050406030204" pitchFamily="18" charset="0"/>
                          </a:rPr>
                        </m:ctrlPr>
                      </m:dPr>
                      <m:e>
                        <m:f>
                          <m:fPr>
                            <m:ctrlPr>
                              <a:rPr lang="ar-AE" i="1">
                                <a:latin typeface="Cambria Math" panose="02040503050406030204" pitchFamily="18" charset="0"/>
                              </a:rPr>
                            </m:ctrlPr>
                          </m:fPr>
                          <m:num>
                            <m:r>
                              <a:rPr lang="ar-AE">
                                <a:latin typeface="Cambria Math" panose="02040503050406030204" pitchFamily="18" charset="0"/>
                              </a:rPr>
                              <m:t>𝜋</m:t>
                            </m:r>
                          </m:num>
                          <m:den>
                            <m:r>
                              <a:rPr lang="ar-AE">
                                <a:latin typeface="Cambria Math" panose="02040503050406030204" pitchFamily="18" charset="0"/>
                              </a:rPr>
                              <m:t>4</m:t>
                            </m:r>
                          </m:den>
                        </m:f>
                      </m:e>
                    </m:d>
                  </m:oMath>
                </a14:m>
                <a:r>
                  <a:rPr lang="ar-AE" sz="2800" dirty="0"/>
                  <a:t> </a:t>
                </a:r>
                <a:r>
                  <a:rPr lang="en-US" sz="2800" dirty="0"/>
                  <a:t>mentally, but initially it's very useful to draw a picture in order to visualize what is being asked. Since we are working with an angle of </a:t>
                </a:r>
                <a14:m>
                  <m:oMath xmlns:m="http://schemas.openxmlformats.org/officeDocument/2006/math">
                    <m:f>
                      <m:fPr>
                        <m:ctrlPr>
                          <a:rPr lang="ar-AE" i="1">
                            <a:latin typeface="Cambria Math" panose="02040503050406030204" pitchFamily="18" charset="0"/>
                          </a:rPr>
                        </m:ctrlPr>
                      </m:fPr>
                      <m:num>
                        <m:r>
                          <a:rPr lang="ar-AE">
                            <a:latin typeface="Cambria Math" panose="02040503050406030204" pitchFamily="18" charset="0"/>
                          </a:rPr>
                          <m:t>𝜋</m:t>
                        </m:r>
                      </m:num>
                      <m:den>
                        <m:r>
                          <a:rPr lang="ar-AE">
                            <a:latin typeface="Cambria Math" panose="02040503050406030204" pitchFamily="18" charset="0"/>
                          </a:rPr>
                          <m:t>4</m:t>
                        </m:r>
                      </m:den>
                    </m:f>
                  </m:oMath>
                </a14:m>
                <a:r>
                  <a:rPr lang="ar-AE" sz="2800" dirty="0"/>
                  <a:t> </a:t>
                </a:r>
                <a:r>
                  <a:rPr lang="en-US" sz="2800" dirty="0"/>
                  <a:t>radians </a:t>
                </a:r>
                <a14:m>
                  <m:oMath xmlns:m="http://schemas.openxmlformats.org/officeDocument/2006/math">
                    <m:d>
                      <m:dPr>
                        <m:ctrlPr>
                          <a:rPr lang="ar-AE" i="1">
                            <a:latin typeface="Cambria Math" panose="02040503050406030204" pitchFamily="18" charset="0"/>
                          </a:rPr>
                        </m:ctrlPr>
                      </m:dPr>
                      <m:e>
                        <m:r>
                          <a:rPr lang="ar-AE" b="0" i="0" smtClean="0">
                            <a:latin typeface="Cambria Math" panose="02040503050406030204" pitchFamily="18" charset="0"/>
                          </a:rPr>
                          <m:t>4</m:t>
                        </m:r>
                        <m:r>
                          <a:rPr lang="en-US" b="0" i="0" smtClean="0">
                            <a:latin typeface="Cambria Math" panose="02040503050406030204" pitchFamily="18" charset="0"/>
                          </a:rPr>
                          <m:t>5</m:t>
                        </m:r>
                        <m:r>
                          <a:rPr lang="ar-AE" i="1">
                            <a:latin typeface="Cambria Math" panose="02040503050406030204" pitchFamily="18" charset="0"/>
                          </a:rPr>
                          <m:t>°</m:t>
                        </m:r>
                      </m:e>
                    </m:d>
                  </m:oMath>
                </a14:m>
                <a:r>
                  <a:rPr lang="en-US" sz="2800" dirty="0"/>
                  <a:t>,</a:t>
                </a:r>
                <a:r>
                  <a:rPr lang="ar-AE" sz="2800" dirty="0"/>
                  <a:t> </a:t>
                </a:r>
                <a:r>
                  <a:rPr lang="en-US" sz="2800" dirty="0"/>
                  <a:t>the remaining angle of our right triangle must be the same size. The sides of such a triangle have lengths in the ratio </a:t>
                </a:r>
                <a14:m>
                  <m:oMath xmlns:m="http://schemas.openxmlformats.org/officeDocument/2006/math">
                    <m:r>
                      <a:rPr lang="en-US">
                        <a:latin typeface="Cambria Math" panose="02040503050406030204" pitchFamily="18" charset="0"/>
                        <a:ea typeface="Cambria Math" panose="02040503050406030204" pitchFamily="18" charset="0"/>
                      </a:rPr>
                      <m:t>1</m:t>
                    </m:r>
                    <m:r>
                      <a:rPr lang="en-US">
                        <a:latin typeface="Cambria Math" panose="02040503050406030204" pitchFamily="18" charset="0"/>
                        <a:ea typeface="Cambria Math" panose="02040503050406030204" pitchFamily="18" charset="0"/>
                      </a:rPr>
                      <m:t>:</m:t>
                    </m:r>
                    <m:r>
                      <a:rPr lang="en-US">
                        <a:latin typeface="Cambria Math" panose="02040503050406030204" pitchFamily="18" charset="0"/>
                        <a:ea typeface="Cambria Math" panose="02040503050406030204" pitchFamily="18" charset="0"/>
                      </a:rPr>
                      <m:t>1</m:t>
                    </m:r>
                    <m:r>
                      <a:rPr lang="en-US">
                        <a:latin typeface="Cambria Math" panose="02040503050406030204" pitchFamily="18" charset="0"/>
                        <a:ea typeface="Cambria Math" panose="02040503050406030204" pitchFamily="18" charset="0"/>
                      </a:rPr>
                      <m:t>:</m:t>
                    </m:r>
                    <m:rad>
                      <m:radPr>
                        <m:degHide m:val="on"/>
                        <m:ctrlPr>
                          <a:rPr lang="ar-AE" i="1" smtClean="0">
                            <a:latin typeface="Cambria Math" panose="02040503050406030204" pitchFamily="18" charset="0"/>
                            <a:ea typeface="Cambria Math" panose="02040503050406030204" pitchFamily="18" charset="0"/>
                          </a:rPr>
                        </m:ctrlPr>
                      </m:radPr>
                      <m:deg/>
                      <m:e>
                        <m:r>
                          <a:rPr lang="ar-AE">
                            <a:latin typeface="Cambria Math" panose="02040503050406030204" pitchFamily="18" charset="0"/>
                            <a:ea typeface="Cambria Math" panose="02040503050406030204" pitchFamily="18" charset="0"/>
                          </a:rPr>
                          <m:t>2</m:t>
                        </m:r>
                      </m:e>
                    </m:rad>
                  </m:oMath>
                </a14:m>
                <a:r>
                  <a:rPr lang="en-US" sz="2800" dirty="0"/>
                  <a:t>,</a:t>
                </a:r>
                <a:r>
                  <a:rPr lang="ar-AE" sz="2800" dirty="0"/>
                  <a:t> </a:t>
                </a:r>
                <a:r>
                  <a:rPr lang="en-US" sz="2800" dirty="0"/>
                  <a:t>so we can draw a triangle </a:t>
                </a:r>
                <a:r>
                  <a:rPr lang="en-US" dirty="0"/>
                  <a:t>as follows.</a:t>
                </a:r>
                <a:endParaRPr lang="en-US" sz="2800" dirty="0"/>
              </a:p>
              <a:p>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444"/>
                </a:stretch>
              </a:blipFill>
            </p:spPr>
            <p:txBody>
              <a:bodyPr/>
              <a:lstStyle/>
              <a:p>
                <a:r>
                  <a:rPr lang="en-US">
                    <a:noFill/>
                  </a:rPr>
                  <a:t> </a:t>
                </a:r>
              </a:p>
            </p:txBody>
          </p:sp>
        </mc:Fallback>
      </mc:AlternateContent>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Example 6: Evaluating Trigonometric Functions Using Right Triangles</a:t>
            </a:r>
            <a:r>
              <a:rPr lang="en-US" dirty="0">
                <a:latin typeface="Calibri" panose="020F0502020204030204" pitchFamily="34" charset="0"/>
                <a:ea typeface="Calibri" panose="020F0502020204030204" pitchFamily="34" charset="0"/>
                <a:cs typeface="Calibri" panose="020F0502020204030204" pitchFamily="34" charset="0"/>
              </a:rPr>
              <a:t>—</a:t>
            </a:r>
            <a:r>
              <a:rPr lang="en-US" dirty="0"/>
              <a:t>Slide 3</a:t>
            </a:r>
            <a:endParaRPr dirty="0"/>
          </a:p>
        </p:txBody>
      </p:sp>
      <p:pic>
        <p:nvPicPr>
          <p:cNvPr id="6" name="Content Placeholder 5">
            <a:extLst>
              <a:ext uri="{FF2B5EF4-FFF2-40B4-BE49-F238E27FC236}">
                <a16:creationId xmlns:a16="http://schemas.microsoft.com/office/drawing/2014/main" id="{EC97C8B2-B95C-40E3-A880-7224B4D92FEE}"/>
              </a:ext>
            </a:extLst>
          </p:cNvPr>
          <p:cNvPicPr>
            <a:picLocks noGrp="1" noChangeAspect="1"/>
          </p:cNvPicPr>
          <p:nvPr>
            <p:ph sz="quarter" idx="11"/>
          </p:nvPr>
        </p:nvPicPr>
        <p:blipFill>
          <a:blip r:embed="rId2"/>
          <a:stretch>
            <a:fillRect/>
          </a:stretch>
        </p:blipFill>
        <p:spPr>
          <a:xfrm>
            <a:off x="2476500" y="1267544"/>
            <a:ext cx="4191000" cy="4227764"/>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Example 6: Evaluating Trigonometric Functions Using Right Triangles</a:t>
            </a:r>
            <a:r>
              <a:rPr lang="en-US" dirty="0">
                <a:latin typeface="Calibri" panose="020F0502020204030204" pitchFamily="34" charset="0"/>
                <a:ea typeface="Calibri" panose="020F0502020204030204" pitchFamily="34" charset="0"/>
                <a:cs typeface="Calibri" panose="020F0502020204030204" pitchFamily="34" charset="0"/>
              </a:rPr>
              <a:t>—</a:t>
            </a:r>
            <a:r>
              <a:rPr lang="en-US" dirty="0"/>
              <a:t>Slide 4</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92500"/>
              </a:bodyPr>
              <a:lstStyle/>
              <a:p>
                <a:pPr>
                  <a:defRPr sz="2800"/>
                </a:pPr>
                <a:r>
                  <a:rPr sz="2800" dirty="0"/>
                  <a:t>Note that the lengths of the sides have been arbitrarily chosen to be </a:t>
                </a:r>
                <a:r>
                  <a:rPr sz="2800" dirty="0">
                    <a:latin typeface="Cambria Math"/>
                  </a:rPr>
                  <a:t>1</a:t>
                </a:r>
                <a:r>
                  <a:rPr sz="2800" dirty="0"/>
                  <a:t>, </a:t>
                </a:r>
                <a:r>
                  <a:rPr sz="2800" dirty="0">
                    <a:latin typeface="Cambria Math"/>
                  </a:rPr>
                  <a:t>1</a:t>
                </a:r>
                <a:r>
                  <a:rPr sz="2800" dirty="0"/>
                  <a:t>, and </a:t>
                </a:r>
                <a14:m>
                  <m:oMath xmlns:m="http://schemas.openxmlformats.org/officeDocument/2006/math">
                    <m:rad>
                      <m:radPr>
                        <m:degHide m:val="on"/>
                        <m:ctrlPr>
                          <a:rPr i="1">
                            <a:latin typeface="Cambria Math" panose="02040503050406030204" pitchFamily="18" charset="0"/>
                          </a:rPr>
                        </m:ctrlPr>
                      </m:radPr>
                      <m:deg/>
                      <m:e>
                        <m:r>
                          <a:rPr>
                            <a:latin typeface="Cambria Math" panose="02040503050406030204" pitchFamily="18" charset="0"/>
                          </a:rPr>
                          <m:t>2</m:t>
                        </m:r>
                      </m:e>
                    </m:rad>
                  </m:oMath>
                </a14:m>
                <a:r>
                  <a:rPr sz="2800" dirty="0"/>
                  <a:t>. Any three numbers in the ratio of </a:t>
                </a:r>
                <a14:m>
                  <m:oMath xmlns:m="http://schemas.openxmlformats.org/officeDocument/2006/math">
                    <m:r>
                      <a:rPr>
                        <a:latin typeface="Cambria Math" panose="02040503050406030204" pitchFamily="18" charset="0"/>
                      </a:rPr>
                      <m:t>1</m:t>
                    </m:r>
                    <m:r>
                      <a:rPr>
                        <a:latin typeface="Cambria Math" panose="02040503050406030204" pitchFamily="18" charset="0"/>
                      </a:rPr>
                      <m:t>:</m:t>
                    </m:r>
                    <m:r>
                      <a:rPr>
                        <a:latin typeface="Cambria Math" panose="02040503050406030204" pitchFamily="18" charset="0"/>
                      </a:rPr>
                      <m:t>1</m:t>
                    </m:r>
                    <m:r>
                      <a:rPr>
                        <a:latin typeface="Cambria Math" panose="02040503050406030204" pitchFamily="18" charset="0"/>
                      </a:rPr>
                      <m:t>:</m:t>
                    </m:r>
                    <m:rad>
                      <m:radPr>
                        <m:degHide m:val="on"/>
                        <m:ctrlPr>
                          <a:rPr i="1">
                            <a:latin typeface="Cambria Math" panose="02040503050406030204" pitchFamily="18" charset="0"/>
                          </a:rPr>
                        </m:ctrlPr>
                      </m:radPr>
                      <m:deg/>
                      <m:e>
                        <m:r>
                          <a:rPr>
                            <a:latin typeface="Cambria Math" panose="02040503050406030204" pitchFamily="18" charset="0"/>
                          </a:rPr>
                          <m:t>2</m:t>
                        </m:r>
                      </m:e>
                    </m:rad>
                  </m:oMath>
                </a14:m>
                <a:r>
                  <a:rPr sz="2800" dirty="0"/>
                  <a:t> could be used (the common factor will cancel out in the evaluation of any trigonometric function), so we may as well use these relatively simple numbers.</a:t>
                </a:r>
              </a:p>
              <a:p>
                <a:r>
                  <a:rPr sz="2800" dirty="0"/>
                  <a:t>Now </a:t>
                </a:r>
                <a:r>
                  <a:rPr lang="en-US" dirty="0"/>
                  <a:t>notice </a:t>
                </a:r>
                <a:r>
                  <a:rPr sz="2800" dirty="0"/>
                  <a:t>that</a:t>
                </a:r>
              </a:p>
              <a:p>
                <a:pPr algn="ctr">
                  <a:defRPr sz="2800"/>
                </a:pPr>
                <a14:m>
                  <m:oMathPara xmlns:m="http://schemas.openxmlformats.org/officeDocument/2006/math">
                    <m:oMathParaPr>
                      <m:jc m:val="centerGroup"/>
                    </m:oMathParaPr>
                    <m:oMath xmlns:m="http://schemas.openxmlformats.org/officeDocument/2006/math">
                      <m:func>
                        <m:funcPr>
                          <m:ctrlPr>
                            <a:rPr i="1">
                              <a:latin typeface="Cambria Math" panose="02040503050406030204" pitchFamily="18" charset="0"/>
                            </a:rPr>
                          </m:ctrlPr>
                        </m:funcPr>
                        <m:fName>
                          <m:r>
                            <m:rPr>
                              <m:sty m:val="p"/>
                            </m:rPr>
                            <a:rPr>
                              <a:latin typeface="Cambria Math" panose="02040503050406030204" pitchFamily="18" charset="0"/>
                            </a:rPr>
                            <m:t>tan</m:t>
                          </m:r>
                        </m:fName>
                        <m:e>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4</m:t>
                                  </m:r>
                                </m:den>
                              </m:f>
                            </m:e>
                          </m:d>
                        </m:e>
                      </m:func>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1</m:t>
                          </m:r>
                        </m:den>
                      </m:f>
                      <m:r>
                        <a:rPr>
                          <a:latin typeface="Cambria Math" panose="02040503050406030204" pitchFamily="18" charset="0"/>
                        </a:rPr>
                        <m:t>=</m:t>
                      </m:r>
                      <m:r>
                        <a:rPr>
                          <a:latin typeface="Cambria Math" panose="02040503050406030204" pitchFamily="18" charset="0"/>
                        </a:rPr>
                        <m:t>1</m:t>
                      </m:r>
                    </m:oMath>
                  </m:oMathPara>
                </a14:m>
                <a:endParaRPr sz="2800" dirty="0"/>
              </a:p>
              <a:p>
                <a:r>
                  <a:rPr sz="2800" dirty="0"/>
                  <a:t>and</a:t>
                </a:r>
              </a:p>
              <a:p>
                <a:pPr algn="ctr">
                  <a:defRPr sz="2800"/>
                </a:pPr>
                <a:r>
                  <a:rPr sz="2800" dirty="0"/>
                  <a:t> </a:t>
                </a:r>
                <a14:m>
                  <m:oMath xmlns:m="http://schemas.openxmlformats.org/officeDocument/2006/math">
                    <m:func>
                      <m:funcPr>
                        <m:ctrlPr>
                          <a:rPr i="1">
                            <a:latin typeface="Cambria Math" panose="02040503050406030204" pitchFamily="18" charset="0"/>
                          </a:rPr>
                        </m:ctrlPr>
                      </m:funcPr>
                      <m:fName>
                        <m:r>
                          <m:rPr>
                            <m:sty m:val="p"/>
                          </m:rPr>
                          <a:rPr>
                            <a:latin typeface="Cambria Math" panose="02040503050406030204" pitchFamily="18" charset="0"/>
                          </a:rPr>
                          <m:t>sec</m:t>
                        </m:r>
                      </m:fName>
                      <m:e>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4</m:t>
                                </m:r>
                              </m:den>
                            </m:f>
                          </m:e>
                        </m:d>
                      </m:e>
                    </m:func>
                    <m:r>
                      <a:rPr>
                        <a:latin typeface="Cambria Math" panose="02040503050406030204" pitchFamily="18" charset="0"/>
                      </a:rPr>
                      <m:t>=</m:t>
                    </m:r>
                    <m:f>
                      <m:fPr>
                        <m:ctrlPr>
                          <a:rPr i="1">
                            <a:latin typeface="Cambria Math" panose="02040503050406030204" pitchFamily="18" charset="0"/>
                          </a:rPr>
                        </m:ctrlPr>
                      </m:fPr>
                      <m:num>
                        <m:rad>
                          <m:radPr>
                            <m:degHide m:val="on"/>
                            <m:ctrlPr>
                              <a:rPr i="1">
                                <a:latin typeface="Cambria Math" panose="02040503050406030204" pitchFamily="18" charset="0"/>
                              </a:rPr>
                            </m:ctrlPr>
                          </m:radPr>
                          <m:deg/>
                          <m:e>
                            <m:r>
                              <a:rPr>
                                <a:latin typeface="Cambria Math" panose="02040503050406030204" pitchFamily="18" charset="0"/>
                              </a:rPr>
                              <m:t>2</m:t>
                            </m:r>
                          </m:e>
                        </m:rad>
                      </m:num>
                      <m:den>
                        <m:r>
                          <a:rPr>
                            <a:latin typeface="Cambria Math" panose="02040503050406030204" pitchFamily="18" charset="0"/>
                          </a:rPr>
                          <m:t>1</m:t>
                        </m:r>
                      </m:den>
                    </m:f>
                    <m:r>
                      <a:rPr>
                        <a:latin typeface="Cambria Math" panose="02040503050406030204" pitchFamily="18" charset="0"/>
                      </a:rPr>
                      <m:t>=</m:t>
                    </m:r>
                    <m:rad>
                      <m:radPr>
                        <m:degHide m:val="on"/>
                        <m:ctrlPr>
                          <a:rPr i="1">
                            <a:latin typeface="Cambria Math" panose="02040503050406030204" pitchFamily="18" charset="0"/>
                          </a:rPr>
                        </m:ctrlPr>
                      </m:radPr>
                      <m:deg/>
                      <m:e>
                        <m:r>
                          <a:rPr>
                            <a:latin typeface="Cambria Math" panose="02040503050406030204" pitchFamily="18" charset="0"/>
                          </a:rPr>
                          <m:t>2</m:t>
                        </m:r>
                      </m:e>
                    </m:rad>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t="-982"/>
                </a:stretch>
              </a:blipFill>
            </p:spPr>
            <p:txBody>
              <a:bodyPr/>
              <a:lstStyle/>
              <a:p>
                <a:r>
                  <a:rPr lang="en-US">
                    <a:noFill/>
                  </a:rPr>
                  <a:t> </a:t>
                </a:r>
              </a:p>
            </p:txBody>
          </p:sp>
        </mc:Fallback>
      </mc:AlternateContent>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Definition: Radian Measure</a:t>
            </a:r>
            <a:r>
              <a:rPr lang="en-US" dirty="0">
                <a:latin typeface="Calibri" panose="020F0502020204030204" pitchFamily="34" charset="0"/>
                <a:ea typeface="Calibri" panose="020F0502020204030204" pitchFamily="34" charset="0"/>
                <a:cs typeface="Calibri" panose="020F0502020204030204" pitchFamily="34" charset="0"/>
              </a:rPr>
              <a:t>—</a:t>
            </a:r>
            <a:r>
              <a:rPr lang="en-US" dirty="0"/>
              <a:t>Slide 2</a:t>
            </a:r>
            <a:endParaRPr dirty="0"/>
          </a:p>
        </p:txBody>
      </p:sp>
      <p:sp>
        <p:nvSpPr>
          <p:cNvPr id="3" name="Text Placeholder 2"/>
          <p:cNvSpPr>
            <a:spLocks noGrp="1"/>
          </p:cNvSpPr>
          <p:nvPr>
            <p:ph type="body" sz="quarter" idx="10"/>
          </p:nvPr>
        </p:nvSpPr>
        <p:spPr/>
        <p:txBody>
          <a:bodyPr>
            <a:normAutofit/>
          </a:bodyPr>
          <a:lstStyle/>
          <a:p>
            <a:endParaRPr lang="en-US" sz="2800" dirty="0"/>
          </a:p>
          <a:p>
            <a:endParaRPr lang="en-US" dirty="0"/>
          </a:p>
          <a:p>
            <a:endParaRPr lang="en-US" sz="2800" dirty="0"/>
          </a:p>
          <a:p>
            <a:endParaRPr lang="en-US" dirty="0"/>
          </a:p>
          <a:p>
            <a:endParaRPr lang="en-US" sz="2800" dirty="0"/>
          </a:p>
          <a:p>
            <a:endParaRPr lang="en-US" dirty="0"/>
          </a:p>
          <a:p>
            <a:endParaRPr lang="en-US" sz="2800" dirty="0"/>
          </a:p>
          <a:p>
            <a:pPr algn="ctr"/>
            <a:r>
              <a:rPr sz="2800" dirty="0"/>
              <a:t>Figure 1: Radian measure of</a:t>
            </a:r>
            <a:r>
              <a:rPr lang="en-US" sz="2800" dirty="0"/>
              <a:t> </a:t>
            </a:r>
            <a:r>
              <a:rPr lang="el-GR" i="1" dirty="0">
                <a:latin typeface="Cambria Math" panose="02040503050406030204" pitchFamily="18" charset="0"/>
                <a:ea typeface="Cambria Math" panose="02040503050406030204" pitchFamily="18" charset="0"/>
              </a:rPr>
              <a:t>θ</a:t>
            </a:r>
            <a:endParaRPr sz="2800" i="1" dirty="0">
              <a:latin typeface="Cambria Math" panose="02040503050406030204" pitchFamily="18" charset="0"/>
              <a:ea typeface="Cambria Math" panose="02040503050406030204" pitchFamily="18" charset="0"/>
            </a:endParaRPr>
          </a:p>
        </p:txBody>
      </p:sp>
      <p:pic>
        <p:nvPicPr>
          <p:cNvPr id="4" name="Content Placeholder 4">
            <a:extLst>
              <a:ext uri="{FF2B5EF4-FFF2-40B4-BE49-F238E27FC236}">
                <a16:creationId xmlns:a16="http://schemas.microsoft.com/office/drawing/2014/main" id="{A6DDF50F-CE01-45A6-8927-AA55990E1F1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86050" y="1219200"/>
            <a:ext cx="3571901" cy="3571901"/>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CAUTION</a:t>
            </a:r>
            <a:r>
              <a:rPr lang="en-US" dirty="0"/>
              <a:t>!</a:t>
            </a:r>
            <a:endParaRPr dirty="0"/>
          </a:p>
        </p:txBody>
      </p:sp>
      <p:sp>
        <p:nvSpPr>
          <p:cNvPr id="3" name="Text Placeholder 2"/>
          <p:cNvSpPr>
            <a:spLocks noGrp="1"/>
          </p:cNvSpPr>
          <p:nvPr>
            <p:ph type="body" sz="quarter" idx="10"/>
          </p:nvPr>
        </p:nvSpPr>
        <p:spPr>
          <a:ln>
            <a:solidFill>
              <a:srgbClr val="FF0000"/>
            </a:solidFill>
          </a:ln>
        </p:spPr>
        <p:txBody>
          <a:bodyPr>
            <a:normAutofit/>
          </a:bodyPr>
          <a:lstStyle/>
          <a:p>
            <a:r>
              <a:rPr sz="2800"/>
              <a:t>Before using a calculator to evaluate a given trigonometric expression, determine whether the angle in the expression is measured in degrees or radians. Then put the calculator in the appropriate mode prior to the evaluation.</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a:t>
            </a:r>
            <a:r>
              <a:rPr lang="en-US" dirty="0"/>
              <a:t>7</a:t>
            </a:r>
            <a:r>
              <a:rPr dirty="0"/>
              <a:t>: Evaluating Trigonometric Functions Using a Calculator</a:t>
            </a:r>
            <a:r>
              <a:rPr lang="en-US" dirty="0">
                <a:latin typeface="Calibri" panose="020F0502020204030204" pitchFamily="34" charset="0"/>
                <a:ea typeface="Calibri" panose="020F0502020204030204" pitchFamily="34" charset="0"/>
                <a:cs typeface="Calibri" panose="020F0502020204030204" pitchFamily="34" charset="0"/>
              </a:rPr>
              <a:t>—</a:t>
            </a:r>
            <a:r>
              <a:rPr lang="en-US" dirty="0"/>
              <a:t>Slide 1</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lang="en-US" sz="2800" dirty="0"/>
                  <a:t>Use a calculator to evaluate the following expressions.</a:t>
                </a:r>
              </a:p>
              <a:p>
                <a:pPr marL="514350" indent="-514350">
                  <a:buFont typeface="+mj-lt"/>
                  <a:buAutoNum type="alphaLcPeriod"/>
                  <a:defRPr sz="2800"/>
                </a:pPr>
                <a:r>
                  <a:rPr lang="en-US" dirty="0"/>
                  <a:t>​</a:t>
                </a:r>
                <a14:m>
                  <m:oMath xmlns:m="http://schemas.openxmlformats.org/officeDocument/2006/math">
                    <m:r>
                      <m:rPr>
                        <m:sty m:val="p"/>
                      </m:rPr>
                      <a:rPr lang="en-US">
                        <a:latin typeface="Cambria Math" panose="02040503050406030204" pitchFamily="18" charset="0"/>
                      </a:rPr>
                      <m:t>sin</m:t>
                    </m:r>
                    <m:r>
                      <a:rPr lang="en-US">
                        <a:latin typeface="Cambria Math" panose="02040503050406030204" pitchFamily="18" charset="0"/>
                      </a:rPr>
                      <m:t>⁡</m:t>
                    </m:r>
                    <m:d>
                      <m:dPr>
                        <m:ctrlPr>
                          <a:rPr lang="ar-AE" i="1">
                            <a:latin typeface="Cambria Math" panose="02040503050406030204" pitchFamily="18" charset="0"/>
                          </a:rPr>
                        </m:ctrlPr>
                      </m:dPr>
                      <m:e>
                        <m:r>
                          <a:rPr lang="ar-AE" b="0" i="0" smtClean="0">
                            <a:latin typeface="Cambria Math" panose="02040503050406030204" pitchFamily="18" charset="0"/>
                          </a:rPr>
                          <m:t>5</m:t>
                        </m:r>
                        <m:r>
                          <a:rPr lang="en-US" b="0" i="0" smtClean="0">
                            <a:latin typeface="Cambria Math" panose="02040503050406030204" pitchFamily="18" charset="0"/>
                          </a:rPr>
                          <m:t>6</m:t>
                        </m:r>
                        <m:r>
                          <a:rPr lang="en-US" b="0" i="0" smtClean="0">
                            <a:latin typeface="Cambria Math" panose="02040503050406030204" pitchFamily="18" charset="0"/>
                          </a:rPr>
                          <m:t>.</m:t>
                        </m:r>
                        <m:r>
                          <a:rPr lang="en-US" b="0" i="1" smtClean="0">
                            <a:latin typeface="Cambria Math" panose="02040503050406030204" pitchFamily="18" charset="0"/>
                          </a:rPr>
                          <m:t>4</m:t>
                        </m:r>
                        <m:r>
                          <a:rPr lang="ar-AE" i="1">
                            <a:latin typeface="Cambria Math" panose="02040503050406030204" pitchFamily="18" charset="0"/>
                          </a:rPr>
                          <m:t>°</m:t>
                        </m:r>
                      </m:e>
                    </m:d>
                  </m:oMath>
                </a14:m>
                <a:endParaRPr lang="ar-AE" dirty="0"/>
              </a:p>
              <a:p>
                <a:pPr marL="514350" indent="-514350">
                  <a:buFont typeface="+mj-lt"/>
                  <a:buAutoNum type="alphaLcPeriod" startAt="2"/>
                  <a:defRPr sz="2800"/>
                </a:pPr>
                <a:r>
                  <a:rPr lang="ar-AE" dirty="0"/>
                  <a:t>​</a:t>
                </a:r>
                <a14:m>
                  <m:oMath xmlns:m="http://schemas.openxmlformats.org/officeDocument/2006/math">
                    <m:r>
                      <m:rPr>
                        <m:sty m:val="p"/>
                      </m:rPr>
                      <a:rPr lang="en-US">
                        <a:latin typeface="Cambria Math" panose="02040503050406030204" pitchFamily="18" charset="0"/>
                      </a:rPr>
                      <m:t>cot</m:t>
                    </m:r>
                    <m:r>
                      <a:rPr lang="en-US">
                        <a:latin typeface="Cambria Math" panose="02040503050406030204" pitchFamily="18" charset="0"/>
                      </a:rPr>
                      <m:t>⁡</m:t>
                    </m:r>
                    <m:d>
                      <m:dPr>
                        <m:ctrlPr>
                          <a:rPr lang="ar-AE" i="1">
                            <a:latin typeface="Cambria Math" panose="02040503050406030204" pitchFamily="18" charset="0"/>
                          </a:rPr>
                        </m:ctrlPr>
                      </m:dPr>
                      <m:e>
                        <m:f>
                          <m:fPr>
                            <m:ctrlPr>
                              <a:rPr lang="ar-AE" i="1">
                                <a:latin typeface="Cambria Math" panose="02040503050406030204" pitchFamily="18" charset="0"/>
                              </a:rPr>
                            </m:ctrlPr>
                          </m:fPr>
                          <m:num>
                            <m:r>
                              <a:rPr lang="ar-AE">
                                <a:latin typeface="Cambria Math" panose="02040503050406030204" pitchFamily="18" charset="0"/>
                              </a:rPr>
                              <m:t>5</m:t>
                            </m:r>
                            <m:r>
                              <a:rPr lang="ar-AE">
                                <a:latin typeface="Cambria Math" panose="02040503050406030204" pitchFamily="18" charset="0"/>
                              </a:rPr>
                              <m:t>𝜋</m:t>
                            </m:r>
                          </m:num>
                          <m:den>
                            <m:r>
                              <a:rPr lang="ar-AE">
                                <a:latin typeface="Cambria Math" panose="02040503050406030204" pitchFamily="18" charset="0"/>
                              </a:rPr>
                              <m:t>11</m:t>
                            </m:r>
                          </m:den>
                        </m:f>
                      </m:e>
                    </m:d>
                  </m:oMath>
                </a14:m>
                <a:endParaRPr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US">
                    <a:noFill/>
                  </a:rPr>
                  <a:t> </a:t>
                </a:r>
              </a:p>
            </p:txBody>
          </p:sp>
        </mc:Fallback>
      </mc:AlternateContent>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Example 7: Evaluating Trigonometric Functions Using a Calculator</a:t>
            </a:r>
            <a:r>
              <a:rPr lang="en-US" dirty="0">
                <a:latin typeface="Calibri" panose="020F0502020204030204" pitchFamily="34" charset="0"/>
                <a:ea typeface="Calibri" panose="020F0502020204030204" pitchFamily="34" charset="0"/>
                <a:cs typeface="Calibri" panose="020F0502020204030204" pitchFamily="34" charset="0"/>
              </a:rPr>
              <a:t>—</a:t>
            </a:r>
            <a:r>
              <a:rPr lang="en-US" dirty="0"/>
              <a:t>Slide 2</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lang="en-US" sz="2800" b="1" dirty="0"/>
                  <a:t>Solution</a:t>
                </a:r>
              </a:p>
              <a:p>
                <a:pPr marL="514350" indent="-514350">
                  <a:buFont typeface="+mj-lt"/>
                  <a:buAutoNum type="alphaLcPeriod"/>
                  <a:defRPr sz="2800"/>
                </a:pPr>
                <a:r>
                  <a:rPr lang="en-US" dirty="0"/>
                  <a:t>​</a:t>
                </a:r>
                <a:r>
                  <a:rPr lang="en-US" sz="2800" dirty="0"/>
                  <a:t>Refer to the user's manual to determine how to put your calculator in degree mode. Typically, there is a button labeled "mode" and pressing it leads to the option of choosing either "degree" or "radian." Once the calculator is in the correct mode, press the "sin" button, enter </a:t>
                </a:r>
                <a:r>
                  <a:rPr lang="en-US" sz="2800" dirty="0">
                    <a:latin typeface="Cambria Math"/>
                  </a:rPr>
                  <a:t>56.4</a:t>
                </a:r>
                <a:r>
                  <a:rPr lang="en-US" sz="2800" dirty="0"/>
                  <a:t> on the number pad, and press the "=" or "Enter" button. The answer, rounded to </a:t>
                </a:r>
                <a:r>
                  <a:rPr lang="en-US" sz="2800" dirty="0">
                    <a:latin typeface="Cambria Math"/>
                  </a:rPr>
                  <a:t>4</a:t>
                </a:r>
                <a:r>
                  <a:rPr lang="en-US" sz="2800" dirty="0"/>
                  <a:t> decimal places, is </a:t>
                </a:r>
              </a:p>
              <a:p>
                <a:pPr algn="ctr">
                  <a:defRPr sz="2800"/>
                </a:pPr>
                <a14:m>
                  <m:oMath xmlns:m="http://schemas.openxmlformats.org/officeDocument/2006/math">
                    <m:r>
                      <m:rPr>
                        <m:sty m:val="p"/>
                      </m:rPr>
                      <a:rPr lang="en-US" sz="2800" b="0" i="0" smtClean="0">
                        <a:latin typeface="Cambria Math" panose="02040503050406030204" pitchFamily="18" charset="0"/>
                      </a:rPr>
                      <m:t>sin</m:t>
                    </m:r>
                    <m:d>
                      <m:dPr>
                        <m:ctrlPr>
                          <a:rPr lang="ar-AE" i="1">
                            <a:latin typeface="Cambria Math" panose="02040503050406030204" pitchFamily="18" charset="0"/>
                          </a:rPr>
                        </m:ctrlPr>
                      </m:dPr>
                      <m:e>
                        <m:r>
                          <a:rPr lang="ar-AE">
                            <a:latin typeface="Cambria Math" panose="02040503050406030204" pitchFamily="18" charset="0"/>
                          </a:rPr>
                          <m:t>5</m:t>
                        </m:r>
                        <m:r>
                          <a:rPr lang="en-US">
                            <a:latin typeface="Cambria Math" panose="02040503050406030204" pitchFamily="18" charset="0"/>
                          </a:rPr>
                          <m:t>6</m:t>
                        </m:r>
                        <m:r>
                          <a:rPr lang="en-US">
                            <a:latin typeface="Cambria Math" panose="02040503050406030204" pitchFamily="18" charset="0"/>
                          </a:rPr>
                          <m:t>.</m:t>
                        </m:r>
                        <m:r>
                          <a:rPr lang="en-US" i="1">
                            <a:latin typeface="Cambria Math" panose="02040503050406030204" pitchFamily="18" charset="0"/>
                          </a:rPr>
                          <m:t>4</m:t>
                        </m:r>
                        <m:r>
                          <a:rPr lang="ar-AE" i="1">
                            <a:latin typeface="Cambria Math" panose="02040503050406030204" pitchFamily="18" charset="0"/>
                          </a:rPr>
                          <m:t>°</m:t>
                        </m:r>
                      </m:e>
                    </m:d>
                    <m:r>
                      <a:rPr lang="ar-AE" i="1" smtClean="0">
                        <a:latin typeface="Cambria Math" panose="02040503050406030204" pitchFamily="18" charset="0"/>
                      </a:rPr>
                      <m:t>≈</m:t>
                    </m:r>
                    <m:r>
                      <a:rPr lang="en-US" b="0" i="1" smtClean="0">
                        <a:latin typeface="Cambria Math" panose="02040503050406030204" pitchFamily="18" charset="0"/>
                      </a:rPr>
                      <m:t>0</m:t>
                    </m:r>
                    <m:r>
                      <a:rPr lang="en-US" b="0" i="1" smtClean="0">
                        <a:latin typeface="Cambria Math" panose="02040503050406030204" pitchFamily="18" charset="0"/>
                      </a:rPr>
                      <m:t>.</m:t>
                    </m:r>
                    <m:r>
                      <a:rPr lang="en-US" b="0" i="1" smtClean="0">
                        <a:latin typeface="Cambria Math" panose="02040503050406030204" pitchFamily="18" charset="0"/>
                      </a:rPr>
                      <m:t>8329</m:t>
                    </m:r>
                  </m:oMath>
                </a14:m>
                <a:r>
                  <a:rPr lang="en-US"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r="-1185"/>
                </a:stretch>
              </a:blipFill>
            </p:spPr>
            <p:txBody>
              <a:bodyPr/>
              <a:lstStyle/>
              <a:p>
                <a:r>
                  <a:rPr lang="en-US">
                    <a:noFill/>
                  </a:rPr>
                  <a:t> </a:t>
                </a:r>
              </a:p>
            </p:txBody>
          </p:sp>
        </mc:Fallback>
      </mc:AlternateContent>
    </p:spTree>
    <p:extLst>
      <p:ext uri="{BB962C8B-B14F-4D97-AF65-F5344CB8AC3E}">
        <p14:creationId xmlns:p14="http://schemas.microsoft.com/office/powerpoint/2010/main" val="40201015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Example 7: Evaluating Trigonometric Functions Using a Calculator</a:t>
            </a:r>
            <a:r>
              <a:rPr lang="en-US" dirty="0">
                <a:latin typeface="Calibri" panose="020F0502020204030204" pitchFamily="34" charset="0"/>
                <a:ea typeface="Calibri" panose="020F0502020204030204" pitchFamily="34" charset="0"/>
                <a:cs typeface="Calibri" panose="020F0502020204030204" pitchFamily="34" charset="0"/>
              </a:rPr>
              <a:t>—</a:t>
            </a:r>
            <a:r>
              <a:rPr lang="en-US" dirty="0"/>
              <a:t>Slide 3</a:t>
            </a:r>
            <a:endParaRPr dirty="0"/>
          </a:p>
        </p:txBody>
      </p:sp>
      <p:sp>
        <p:nvSpPr>
          <p:cNvPr id="3" name="Text Placeholder 2"/>
          <p:cNvSpPr>
            <a:spLocks noGrp="1"/>
          </p:cNvSpPr>
          <p:nvPr>
            <p:ph type="body" sz="quarter" idx="10"/>
          </p:nvPr>
        </p:nvSpPr>
        <p:spPr/>
        <p:txBody>
          <a:bodyPr>
            <a:normAutofit/>
          </a:bodyPr>
          <a:lstStyle/>
          <a:p>
            <a:pPr>
              <a:defRPr sz="2800"/>
            </a:pPr>
            <a:r>
              <a:rPr sz="2800" dirty="0"/>
              <a:t>The exact number of digits on your display will depend on the calculator and its current settings. If your display reads −0.1481, your calculator is in the incorrect (radian) mode for this problem.</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Example 7: Evaluating Trigonometric Functions Using a Calculator</a:t>
            </a:r>
            <a:r>
              <a:rPr lang="en-US" dirty="0">
                <a:latin typeface="Calibri" panose="020F0502020204030204" pitchFamily="34" charset="0"/>
                <a:ea typeface="Calibri" panose="020F0502020204030204" pitchFamily="34" charset="0"/>
                <a:cs typeface="Calibri" panose="020F0502020204030204" pitchFamily="34" charset="0"/>
              </a:rPr>
              <a:t>—</a:t>
            </a:r>
            <a:r>
              <a:rPr lang="en-US" dirty="0"/>
              <a:t>Slide 4</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lnSpcReduction="10000"/>
              </a:bodyPr>
              <a:lstStyle/>
              <a:p>
                <a:pPr marL="514350" indent="-514350">
                  <a:buFont typeface="+mj-lt"/>
                  <a:buAutoNum type="alphaLcPeriod" startAt="2"/>
                  <a:defRPr sz="2800"/>
                </a:pPr>
                <a:r>
                  <a:rPr dirty="0"/>
                  <a:t>​</a:t>
                </a:r>
                <a:r>
                  <a:rPr sz="2800" dirty="0"/>
                  <a:t>The absence of the degree symbol in the expression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5</m:t>
                        </m:r>
                        <m:r>
                          <a:rPr>
                            <a:latin typeface="Cambria Math" panose="02040503050406030204" pitchFamily="18" charset="0"/>
                          </a:rPr>
                          <m:t>𝜋</m:t>
                        </m:r>
                      </m:num>
                      <m:den>
                        <m:r>
                          <a:rPr>
                            <a:latin typeface="Cambria Math" panose="02040503050406030204" pitchFamily="18" charset="0"/>
                          </a:rPr>
                          <m:t>11</m:t>
                        </m:r>
                      </m:den>
                    </m:f>
                  </m:oMath>
                </a14:m>
                <a:r>
                  <a:rPr sz="2800" dirty="0"/>
                  <a:t> tells us that the angle is measured in radians, so the first step is to place your calculator in radian mode. Next, recall that cotangent is the reciprocal of tangent. Most calculators don't have buttons specifically for the cotangent, secant, and cosecant functions; if you need to evaluate an expression containing one of these functions, take the reciprocal of, respectively, the tangent, cosine, or sine of the given angle.</a:t>
                </a:r>
              </a:p>
              <a:p>
                <a:pPr marL="457200" lvl="1" indent="0">
                  <a:buNone/>
                </a:pPr>
                <a:r>
                  <a:rPr dirty="0"/>
                  <a:t>​</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2209" r="-1778"/>
                </a:stretch>
              </a:blipFill>
            </p:spPr>
            <p:txBody>
              <a:bodyPr/>
              <a:lstStyle/>
              <a:p>
                <a:r>
                  <a:rPr lang="en-US">
                    <a:noFill/>
                  </a:rPr>
                  <a:t> </a:t>
                </a:r>
              </a:p>
            </p:txBody>
          </p:sp>
        </mc:Fallback>
      </mc:AlternateContent>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Example 7: Evaluating Trigonometric Functions Using a Calculator</a:t>
            </a:r>
            <a:r>
              <a:rPr lang="en-US" dirty="0">
                <a:latin typeface="Calibri" panose="020F0502020204030204" pitchFamily="34" charset="0"/>
                <a:ea typeface="Calibri" panose="020F0502020204030204" pitchFamily="34" charset="0"/>
                <a:cs typeface="Calibri" panose="020F0502020204030204" pitchFamily="34" charset="0"/>
              </a:rPr>
              <a:t>—</a:t>
            </a:r>
            <a:r>
              <a:rPr lang="en-US" dirty="0"/>
              <a:t>Slide 5</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indent="-285750"/>
                <a:r>
                  <a:rPr dirty="0"/>
                  <a:t>​In this case, use your calculator to confirm that</a:t>
                </a:r>
              </a:p>
              <a:p>
                <a:pPr algn="ctr">
                  <a:defRPr sz="2800"/>
                </a:pPr>
                <a:r>
                  <a:rPr dirty="0"/>
                  <a:t>​</a:t>
                </a:r>
                <a:r>
                  <a:rPr sz="2800" dirty="0"/>
                  <a:t> </a:t>
                </a:r>
                <a14:m>
                  <m:oMath xmlns:m="http://schemas.openxmlformats.org/officeDocument/2006/math">
                    <m:func>
                      <m:funcPr>
                        <m:ctrlPr>
                          <a:rPr i="1">
                            <a:latin typeface="Cambria Math" panose="02040503050406030204" pitchFamily="18" charset="0"/>
                          </a:rPr>
                        </m:ctrlPr>
                      </m:funcPr>
                      <m:fName>
                        <m:r>
                          <m:rPr>
                            <m:sty m:val="p"/>
                          </m:rPr>
                          <a:rPr>
                            <a:latin typeface="Cambria Math" panose="02040503050406030204" pitchFamily="18" charset="0"/>
                          </a:rPr>
                          <m:t>tan</m:t>
                        </m:r>
                      </m:fName>
                      <m:e>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5</m:t>
                                </m:r>
                                <m:r>
                                  <a:rPr>
                                    <a:latin typeface="Cambria Math" panose="02040503050406030204" pitchFamily="18" charset="0"/>
                                  </a:rPr>
                                  <m:t>𝜋</m:t>
                                </m:r>
                              </m:num>
                              <m:den>
                                <m:r>
                                  <a:rPr>
                                    <a:latin typeface="Cambria Math" panose="02040503050406030204" pitchFamily="18" charset="0"/>
                                  </a:rPr>
                                  <m:t>11</m:t>
                                </m:r>
                              </m:den>
                            </m:f>
                          </m:e>
                        </m:d>
                      </m:e>
                    </m:func>
                    <m:r>
                      <a:rPr>
                        <a:latin typeface="Cambria Math" panose="02040503050406030204" pitchFamily="18" charset="0"/>
                      </a:rPr>
                      <m:t>≈</m:t>
                    </m:r>
                    <m:r>
                      <a:rPr>
                        <a:latin typeface="Cambria Math" panose="02040503050406030204" pitchFamily="18" charset="0"/>
                      </a:rPr>
                      <m:t>6</m:t>
                    </m:r>
                    <m:r>
                      <a:rPr>
                        <a:latin typeface="Cambria Math" panose="02040503050406030204" pitchFamily="18" charset="0"/>
                      </a:rPr>
                      <m:t>.</m:t>
                    </m:r>
                    <m:r>
                      <a:rPr>
                        <a:latin typeface="Cambria Math" panose="02040503050406030204" pitchFamily="18" charset="0"/>
                      </a:rPr>
                      <m:t>9552</m:t>
                    </m:r>
                  </m:oMath>
                </a14:m>
                <a:r>
                  <a:rPr sz="2800" dirty="0"/>
                  <a:t>,</a:t>
                </a:r>
              </a:p>
              <a:p>
                <a:pPr indent="-285750"/>
                <a:r>
                  <a:rPr dirty="0"/>
                  <a:t>and therefore</a:t>
                </a:r>
              </a:p>
              <a:p>
                <a:pPr algn="ctr">
                  <a:defRPr sz="2800"/>
                </a:pPr>
                <a:r>
                  <a:rPr dirty="0"/>
                  <a:t>​</a:t>
                </a:r>
                <a:r>
                  <a:rPr sz="2800" dirty="0"/>
                  <a:t> </a:t>
                </a:r>
                <a14:m>
                  <m:oMath xmlns:m="http://schemas.openxmlformats.org/officeDocument/2006/math">
                    <m:func>
                      <m:funcPr>
                        <m:ctrlPr>
                          <a:rPr i="1">
                            <a:latin typeface="Cambria Math" panose="02040503050406030204" pitchFamily="18" charset="0"/>
                          </a:rPr>
                        </m:ctrlPr>
                      </m:funcPr>
                      <m:fName>
                        <m:r>
                          <m:rPr>
                            <m:sty m:val="p"/>
                          </m:rPr>
                          <a:rPr>
                            <a:latin typeface="Cambria Math" panose="02040503050406030204" pitchFamily="18" charset="0"/>
                          </a:rPr>
                          <m:t>cot</m:t>
                        </m:r>
                      </m:fName>
                      <m:e>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5</m:t>
                                </m:r>
                                <m:r>
                                  <a:rPr>
                                    <a:latin typeface="Cambria Math" panose="02040503050406030204" pitchFamily="18" charset="0"/>
                                  </a:rPr>
                                  <m:t>𝜋</m:t>
                                </m:r>
                              </m:num>
                              <m:den>
                                <m:r>
                                  <a:rPr>
                                    <a:latin typeface="Cambria Math" panose="02040503050406030204" pitchFamily="18" charset="0"/>
                                  </a:rPr>
                                  <m:t>11</m:t>
                                </m:r>
                              </m:den>
                            </m:f>
                          </m:e>
                        </m:d>
                      </m:e>
                    </m:func>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func>
                          <m:funcPr>
                            <m:ctrlPr>
                              <a:rPr i="1">
                                <a:latin typeface="Cambria Math" panose="02040503050406030204" pitchFamily="18" charset="0"/>
                              </a:rPr>
                            </m:ctrlPr>
                          </m:funcPr>
                          <m:fName>
                            <m:r>
                              <m:rPr>
                                <m:sty m:val="p"/>
                              </m:rPr>
                              <a:rPr>
                                <a:latin typeface="Cambria Math" panose="02040503050406030204" pitchFamily="18" charset="0"/>
                              </a:rPr>
                              <m:t>tan</m:t>
                            </m:r>
                          </m:fName>
                          <m:e>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5</m:t>
                                    </m:r>
                                    <m:r>
                                      <a:rPr>
                                        <a:latin typeface="Cambria Math" panose="02040503050406030204" pitchFamily="18" charset="0"/>
                                      </a:rPr>
                                      <m:t>𝜋</m:t>
                                    </m:r>
                                  </m:num>
                                  <m:den>
                                    <m:r>
                                      <a:rPr>
                                        <a:latin typeface="Cambria Math" panose="02040503050406030204" pitchFamily="18" charset="0"/>
                                      </a:rPr>
                                      <m:t>11</m:t>
                                    </m:r>
                                  </m:den>
                                </m:f>
                              </m:e>
                            </m:d>
                          </m:e>
                        </m:func>
                      </m:den>
                    </m:f>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1438</m:t>
                    </m:r>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extLst>
      <p:ext uri="{BB962C8B-B14F-4D97-AF65-F5344CB8AC3E}">
        <p14:creationId xmlns:p14="http://schemas.microsoft.com/office/powerpoint/2010/main" val="26867227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Formula: </a:t>
            </a:r>
            <a:r>
              <a:rPr dirty="0"/>
              <a:t>Angle Measurement Conversion</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defRPr sz="2800"/>
                </a:pPr>
                <a:r>
                  <a:rPr lang="en-US" sz="2800" dirty="0"/>
                  <a:t>Since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180</m:t>
                        </m:r>
                      </m:e>
                      <m:sup>
                        <m:r>
                          <a:rPr lang="en-US" i="1" smtClean="0">
                            <a:latin typeface="Cambria Math" panose="02040503050406030204" pitchFamily="18" charset="0"/>
                            <a:ea typeface="Cambria Math" panose="02040503050406030204" pitchFamily="18" charset="0"/>
                          </a:rPr>
                          <m:t>°</m:t>
                        </m:r>
                      </m:sup>
                    </m:sSup>
                    <m:r>
                      <a:rPr lang="en-US">
                        <a:latin typeface="Cambria Math" panose="02040503050406030204" pitchFamily="18" charset="0"/>
                      </a:rPr>
                      <m:t>=</m:t>
                    </m:r>
                    <m:r>
                      <a:rPr lang="en-US">
                        <a:latin typeface="Cambria Math" panose="02040503050406030204" pitchFamily="18" charset="0"/>
                      </a:rPr>
                      <m:t>𝜋</m:t>
                    </m:r>
                    <m:r>
                      <m:rPr>
                        <m:nor/>
                      </m:rPr>
                      <a:rPr lang="en-US" b="0" i="0" smtClean="0">
                        <a:latin typeface="Cambria Math" panose="02040503050406030204" pitchFamily="18" charset="0"/>
                      </a:rPr>
                      <m:t> </m:t>
                    </m:r>
                    <m:r>
                      <m:rPr>
                        <m:nor/>
                      </m:rPr>
                      <a:rPr lang="en-US" b="0" i="0" smtClean="0">
                        <a:latin typeface="Cambria Math" panose="02040503050406030204" pitchFamily="18" charset="0"/>
                      </a:rPr>
                      <m:t>rad</m:t>
                    </m:r>
                  </m:oMath>
                </a14:m>
                <a:r>
                  <a:rPr lang="en-US" sz="2800" dirty="0"/>
                  <a:t>, we know that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1</m:t>
                        </m:r>
                      </m:e>
                      <m:sup>
                        <m:r>
                          <a:rPr lang="en-US" i="1">
                            <a:latin typeface="Cambria Math" panose="02040503050406030204" pitchFamily="18" charset="0"/>
                            <a:ea typeface="Cambria Math" panose="02040503050406030204" pitchFamily="18" charset="0"/>
                          </a:rPr>
                          <m:t>°</m:t>
                        </m:r>
                      </m:sup>
                    </m:sSup>
                    <m:r>
                      <a:rPr lang="en-US">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𝜋</m:t>
                        </m:r>
                      </m:num>
                      <m:den>
                        <m:r>
                          <a:rPr lang="ar-AE">
                            <a:latin typeface="Cambria Math" panose="02040503050406030204" pitchFamily="18" charset="0"/>
                          </a:rPr>
                          <m:t>180</m:t>
                        </m:r>
                      </m:den>
                    </m:f>
                    <m:r>
                      <m:rPr>
                        <m:nor/>
                      </m:rPr>
                      <a:rPr lang="en-US" b="0" i="0">
                        <a:latin typeface="Cambria Math" panose="02040503050406030204" pitchFamily="18" charset="0"/>
                      </a:rPr>
                      <m:t> </m:t>
                    </m:r>
                    <m:r>
                      <m:rPr>
                        <m:nor/>
                      </m:rPr>
                      <a:rPr lang="en-US" b="0" i="0" smtClean="0">
                        <a:latin typeface="Cambria Math" panose="02040503050406030204" pitchFamily="18" charset="0"/>
                      </a:rPr>
                      <m:t>rad</m:t>
                    </m:r>
                  </m:oMath>
                </a14:m>
                <a:r>
                  <a:rPr lang="en-US" sz="2800" dirty="0"/>
                  <a:t> and </a:t>
                </a:r>
                <a14:m>
                  <m:oMath xmlns:m="http://schemas.openxmlformats.org/officeDocument/2006/math">
                    <m:sSup>
                      <m:sSupPr>
                        <m:ctrlPr>
                          <a:rPr lang="ar-AE" i="1" smtClean="0">
                            <a:latin typeface="Cambria Math" panose="02040503050406030204" pitchFamily="18" charset="0"/>
                          </a:rPr>
                        </m:ctrlPr>
                      </m:sSupPr>
                      <m:e>
                        <m:d>
                          <m:dPr>
                            <m:ctrlPr>
                              <a:rPr lang="ar-AE" i="1">
                                <a:latin typeface="Cambria Math" panose="02040503050406030204" pitchFamily="18" charset="0"/>
                              </a:rPr>
                            </m:ctrlPr>
                          </m:dPr>
                          <m:e>
                            <m:f>
                              <m:fPr>
                                <m:ctrlPr>
                                  <a:rPr lang="ar-AE" i="1">
                                    <a:latin typeface="Cambria Math" panose="02040503050406030204" pitchFamily="18" charset="0"/>
                                  </a:rPr>
                                </m:ctrlPr>
                              </m:fPr>
                              <m:num>
                                <m:r>
                                  <a:rPr lang="ar-AE">
                                    <a:latin typeface="Cambria Math" panose="02040503050406030204" pitchFamily="18" charset="0"/>
                                  </a:rPr>
                                  <m:t>180</m:t>
                                </m:r>
                              </m:num>
                              <m:den>
                                <m:r>
                                  <a:rPr lang="ar-AE">
                                    <a:latin typeface="Cambria Math" panose="02040503050406030204" pitchFamily="18" charset="0"/>
                                  </a:rPr>
                                  <m:t>𝜋</m:t>
                                </m:r>
                              </m:den>
                            </m:f>
                          </m:e>
                        </m:d>
                      </m:e>
                      <m:sup>
                        <m:r>
                          <a:rPr lang="ar-AE" i="1">
                            <a:latin typeface="Cambria Math" panose="02040503050406030204" pitchFamily="18" charset="0"/>
                            <a:ea typeface="Cambria Math" panose="02040503050406030204" pitchFamily="18" charset="0"/>
                          </a:rPr>
                          <m:t>°</m:t>
                        </m:r>
                      </m:sup>
                    </m:sSup>
                    <m:r>
                      <a:rPr lang="ar-AE">
                        <a:latin typeface="Cambria Math" panose="02040503050406030204" pitchFamily="18" charset="0"/>
                      </a:rPr>
                      <m:t>=</m:t>
                    </m:r>
                    <m:r>
                      <a:rPr lang="ar-AE">
                        <a:latin typeface="Cambria Math" panose="02040503050406030204" pitchFamily="18" charset="0"/>
                      </a:rPr>
                      <m:t>1</m:t>
                    </m:r>
                    <m:r>
                      <m:rPr>
                        <m:nor/>
                      </m:rPr>
                      <a:rPr lang="en-US" b="0" i="0" smtClean="0">
                        <a:latin typeface="Cambria Math" panose="02040503050406030204" pitchFamily="18" charset="0"/>
                      </a:rPr>
                      <m:t> </m:t>
                    </m:r>
                    <m:r>
                      <m:rPr>
                        <m:nor/>
                      </m:rPr>
                      <a:rPr lang="en-US" b="0" i="0" smtClean="0">
                        <a:latin typeface="Cambria Math" panose="02040503050406030204" pitchFamily="18" charset="0"/>
                      </a:rPr>
                      <m:t>rad</m:t>
                    </m:r>
                  </m:oMath>
                </a14:m>
                <a:r>
                  <a:rPr lang="en-US" sz="2800" dirty="0"/>
                  <a:t>. Multiplying both sides of these equations by an arbitrary quantity </a:t>
                </a:r>
                <a:r>
                  <a:rPr lang="en-US" sz="2800" i="1" dirty="0"/>
                  <a:t>x</a:t>
                </a:r>
                <a:r>
                  <a:rPr lang="en-US" sz="2800" dirty="0"/>
                  <a:t>, we have</a:t>
                </a:r>
              </a:p>
              <a:p>
                <a:pPr marL="514350" indent="-514350">
                  <a:buFont typeface="+mj-lt"/>
                  <a:buAutoNum type="arabicPeriod"/>
                  <a:defRPr sz="2800"/>
                </a:pPr>
                <a:r>
                  <a:rPr lang="en-US" dirty="0"/>
                  <a:t>​</a:t>
                </a:r>
                <a14:m>
                  <m:oMath xmlns:m="http://schemas.openxmlformats.org/officeDocument/2006/math">
                    <m:sSup>
                      <m:sSupPr>
                        <m:ctrlPr>
                          <a:rPr lang="en-US" i="1">
                            <a:latin typeface="Cambria Math" panose="02040503050406030204" pitchFamily="18" charset="0"/>
                          </a:rPr>
                        </m:ctrlPr>
                      </m:sSupPr>
                      <m:e>
                        <m:r>
                          <a:rPr lang="en-US" b="0" i="1" smtClean="0">
                            <a:latin typeface="Cambria Math" panose="02040503050406030204" pitchFamily="18" charset="0"/>
                          </a:rPr>
                          <m:t>𝑥</m:t>
                        </m:r>
                      </m:e>
                      <m:sup>
                        <m:r>
                          <a:rPr lang="en-US" i="1">
                            <a:latin typeface="Cambria Math" panose="02040503050406030204" pitchFamily="18" charset="0"/>
                            <a:ea typeface="Cambria Math" panose="02040503050406030204" pitchFamily="18" charset="0"/>
                          </a:rPr>
                          <m:t>°</m:t>
                        </m:r>
                      </m:sup>
                    </m:sSup>
                    <m:r>
                      <a:rPr lang="en-US">
                        <a:latin typeface="Cambria Math" panose="02040503050406030204" pitchFamily="18" charset="0"/>
                      </a:rPr>
                      <m:t>=</m:t>
                    </m:r>
                    <m:r>
                      <a:rPr lang="en-US">
                        <a:latin typeface="Cambria Math" panose="02040503050406030204" pitchFamily="18" charset="0"/>
                      </a:rPr>
                      <m:t>𝑥</m:t>
                    </m:r>
                    <m:d>
                      <m:dPr>
                        <m:ctrlPr>
                          <a:rPr lang="ar-AE" i="1">
                            <a:latin typeface="Cambria Math" panose="02040503050406030204" pitchFamily="18" charset="0"/>
                          </a:rPr>
                        </m:ctrlPr>
                      </m:dPr>
                      <m:e>
                        <m:f>
                          <m:fPr>
                            <m:ctrlPr>
                              <a:rPr lang="ar-AE" i="1">
                                <a:latin typeface="Cambria Math" panose="02040503050406030204" pitchFamily="18" charset="0"/>
                              </a:rPr>
                            </m:ctrlPr>
                          </m:fPr>
                          <m:num>
                            <m:r>
                              <a:rPr lang="ar-AE">
                                <a:latin typeface="Cambria Math" panose="02040503050406030204" pitchFamily="18" charset="0"/>
                              </a:rPr>
                              <m:t>𝜋</m:t>
                            </m:r>
                          </m:num>
                          <m:den>
                            <m:r>
                              <a:rPr lang="ar-AE">
                                <a:latin typeface="Cambria Math" panose="02040503050406030204" pitchFamily="18" charset="0"/>
                              </a:rPr>
                              <m:t>180</m:t>
                            </m:r>
                          </m:den>
                        </m:f>
                      </m:e>
                    </m:d>
                    <m:r>
                      <m:rPr>
                        <m:nor/>
                      </m:rPr>
                      <a:rPr lang="en-US" b="0" i="0">
                        <a:latin typeface="Cambria Math" panose="02040503050406030204" pitchFamily="18" charset="0"/>
                      </a:rPr>
                      <m:t> </m:t>
                    </m:r>
                    <m:r>
                      <m:rPr>
                        <m:nor/>
                      </m:rPr>
                      <a:rPr lang="en-US" b="0" i="0" smtClean="0">
                        <a:latin typeface="Cambria Math" panose="02040503050406030204" pitchFamily="18" charset="0"/>
                      </a:rPr>
                      <m:t>rad</m:t>
                    </m:r>
                  </m:oMath>
                </a14:m>
                <a:r>
                  <a:rPr lang="en-US" sz="2800" dirty="0"/>
                  <a:t>,</a:t>
                </a:r>
              </a:p>
              <a:p>
                <a:pPr marL="514350" indent="-514350">
                  <a:buFont typeface="+mj-lt"/>
                  <a:buAutoNum type="arabicPeriod" startAt="2"/>
                  <a:defRPr sz="2800"/>
                </a:pPr>
                <a:r>
                  <a:rPr lang="en-US" dirty="0"/>
                  <a:t>​</a:t>
                </a:r>
                <a:r>
                  <a:rPr lang="en-US" sz="2800" dirty="0"/>
                  <a:t> </a:t>
                </a:r>
                <a14:m>
                  <m:oMath xmlns:m="http://schemas.openxmlformats.org/officeDocument/2006/math">
                    <m:r>
                      <a:rPr lang="en-US">
                        <a:latin typeface="Cambria Math" panose="02040503050406030204" pitchFamily="18" charset="0"/>
                      </a:rPr>
                      <m:t>𝑥</m:t>
                    </m:r>
                    <m:r>
                      <m:rPr>
                        <m:nor/>
                      </m:rPr>
                      <a:rPr lang="en-US" smtClean="0"/>
                      <m:t> </m:t>
                    </m:r>
                    <m:r>
                      <m:rPr>
                        <m:sty m:val="p"/>
                      </m:rPr>
                      <a:rPr lang="en-US">
                        <a:latin typeface="Cambria Math" panose="02040503050406030204" pitchFamily="18" charset="0"/>
                      </a:rPr>
                      <m:t>rad</m:t>
                    </m:r>
                    <m:r>
                      <a:rPr lang="en-US">
                        <a:latin typeface="Cambria Math" panose="02040503050406030204" pitchFamily="18" charset="0"/>
                      </a:rPr>
                      <m:t>=</m:t>
                    </m:r>
                    <m:r>
                      <a:rPr lang="en-US">
                        <a:latin typeface="Cambria Math" panose="02040503050406030204" pitchFamily="18" charset="0"/>
                      </a:rPr>
                      <m:t>𝑥</m:t>
                    </m:r>
                    <m:sSup>
                      <m:sSupPr>
                        <m:ctrlPr>
                          <a:rPr lang="ar-AE" i="1">
                            <a:latin typeface="Cambria Math" panose="02040503050406030204" pitchFamily="18" charset="0"/>
                          </a:rPr>
                        </m:ctrlPr>
                      </m:sSupPr>
                      <m:e>
                        <m:d>
                          <m:dPr>
                            <m:ctrlPr>
                              <a:rPr lang="ar-AE" i="1">
                                <a:latin typeface="Cambria Math" panose="02040503050406030204" pitchFamily="18" charset="0"/>
                              </a:rPr>
                            </m:ctrlPr>
                          </m:dPr>
                          <m:e>
                            <m:f>
                              <m:fPr>
                                <m:ctrlPr>
                                  <a:rPr lang="ar-AE" i="1">
                                    <a:latin typeface="Cambria Math" panose="02040503050406030204" pitchFamily="18" charset="0"/>
                                  </a:rPr>
                                </m:ctrlPr>
                              </m:fPr>
                              <m:num>
                                <m:r>
                                  <a:rPr lang="ar-AE">
                                    <a:latin typeface="Cambria Math" panose="02040503050406030204" pitchFamily="18" charset="0"/>
                                  </a:rPr>
                                  <m:t>180</m:t>
                                </m:r>
                              </m:num>
                              <m:den>
                                <m:r>
                                  <a:rPr lang="ar-AE">
                                    <a:latin typeface="Cambria Math" panose="02040503050406030204" pitchFamily="18" charset="0"/>
                                  </a:rPr>
                                  <m:t>𝜋</m:t>
                                </m:r>
                              </m:den>
                            </m:f>
                          </m:e>
                        </m:d>
                      </m:e>
                      <m:sup>
                        <m:r>
                          <a:rPr lang="ar-AE" i="1">
                            <a:latin typeface="Cambria Math" panose="02040503050406030204" pitchFamily="18" charset="0"/>
                            <a:ea typeface="Cambria Math" panose="02040503050406030204" pitchFamily="18" charset="0"/>
                          </a:rPr>
                          <m:t>°</m:t>
                        </m:r>
                      </m:sup>
                    </m:sSup>
                  </m:oMath>
                </a14:m>
                <a:r>
                  <a:rPr lang="en-US" sz="2800" dirty="0"/>
                  <a:t>.</a:t>
                </a:r>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02"/>
                </a:stretch>
              </a:blipFill>
            </p:spPr>
            <p:txBody>
              <a:bodyPr/>
              <a:lstStyle/>
              <a:p>
                <a:r>
                  <a:rPr lang="en-US">
                    <a:noFill/>
                  </a:rPr>
                  <a:t> </a:t>
                </a:r>
              </a:p>
            </p:txBody>
          </p:sp>
        </mc:Fallback>
      </mc:AlternateContent>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1: Converting </a:t>
            </a:r>
            <a:r>
              <a:rPr lang="en-US" dirty="0"/>
              <a:t>b</a:t>
            </a:r>
            <a:r>
              <a:rPr dirty="0"/>
              <a:t>etween Degrees and Radians</a:t>
            </a:r>
            <a:r>
              <a:rPr lang="en-US" dirty="0">
                <a:latin typeface="Calibri" panose="020F0502020204030204" pitchFamily="34" charset="0"/>
                <a:ea typeface="Calibri" panose="020F0502020204030204" pitchFamily="34" charset="0"/>
                <a:cs typeface="Calibri" panose="020F0502020204030204" pitchFamily="34" charset="0"/>
              </a:rPr>
              <a:t>—</a:t>
            </a:r>
            <a:r>
              <a:rPr lang="en-US" dirty="0"/>
              <a:t>Slide 1</a:t>
            </a:r>
            <a:endParaRPr dirty="0"/>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defRPr sz="2800"/>
                </a:pPr>
                <a:r>
                  <a:rPr sz="2800" dirty="0"/>
                  <a:t>Convert the following angle measures as directed.</a:t>
                </a:r>
              </a:p>
              <a:p>
                <a:pPr marL="514350" indent="-514350">
                  <a:buFont typeface="+mj-lt"/>
                  <a:buAutoNum type="alphaLcPeriod"/>
                  <a:defRPr sz="2800"/>
                </a:pPr>
                <a:r>
                  <a:rPr dirty="0"/>
                  <a:t>​</a:t>
                </a:r>
                <a:r>
                  <a:rPr sz="2800" dirty="0"/>
                  <a:t>Express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3</m:t>
                        </m:r>
                      </m:den>
                    </m:f>
                    <m:r>
                      <m:rPr>
                        <m:nor/>
                      </m:rPr>
                      <a:rPr lang="en-US" b="0" i="0">
                        <a:latin typeface="Cambria Math" panose="02040503050406030204" pitchFamily="18" charset="0"/>
                      </a:rPr>
                      <m:t> </m:t>
                    </m:r>
                  </m:oMath>
                </a14:m>
                <a:r>
                  <a:rPr lang="en-US" sz="2800" dirty="0"/>
                  <a:t>rad </a:t>
                </a:r>
                <a:r>
                  <a:rPr sz="2800" dirty="0"/>
                  <a:t>in degrees.</a:t>
                </a:r>
              </a:p>
              <a:p>
                <a:pPr marL="514350" indent="-514350">
                  <a:buFont typeface="+mj-lt"/>
                  <a:buAutoNum type="alphaLcPeriod" startAt="2"/>
                  <a:defRPr sz="2800"/>
                </a:pPr>
                <a:r>
                  <a:rPr dirty="0"/>
                  <a:t>​</a:t>
                </a:r>
                <a:r>
                  <a:rPr sz="2800" dirty="0"/>
                  <a:t>Express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270</m:t>
                        </m:r>
                      </m:e>
                      <m:sup>
                        <m:r>
                          <a:rPr lang="en-US" i="1" smtClean="0">
                            <a:latin typeface="Cambria Math" panose="02040503050406030204" pitchFamily="18" charset="0"/>
                            <a:ea typeface="Cambria Math" panose="02040503050406030204" pitchFamily="18" charset="0"/>
                          </a:rPr>
                          <m:t>°</m:t>
                        </m:r>
                      </m:sup>
                    </m:sSup>
                  </m:oMath>
                </a14:m>
                <a:r>
                  <a:rPr sz="2800" dirty="0"/>
                  <a:t> in radians.</a:t>
                </a:r>
              </a:p>
              <a:p>
                <a:pPr marL="514350" indent="-514350">
                  <a:buFont typeface="+mj-lt"/>
                  <a:buAutoNum type="alphaLcPeriod" startAt="3"/>
                  <a:defRPr sz="2800"/>
                </a:pPr>
                <a:r>
                  <a:rPr dirty="0"/>
                  <a:t>​</a:t>
                </a:r>
                <a:r>
                  <a:rPr sz="2800" dirty="0"/>
                  <a:t>Express</a:t>
                </a:r>
                <a:r>
                  <a:rPr lang="en-US" sz="2800" dirty="0"/>
                  <a:t> −2 rad</a:t>
                </a:r>
                <a:r>
                  <a:rPr sz="2800" dirty="0"/>
                  <a:t> in degrees.</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US">
                    <a:noFill/>
                  </a:rPr>
                  <a:t> </a:t>
                </a:r>
              </a:p>
            </p:txBody>
          </p:sp>
        </mc:Fallback>
      </mc:AlternateContent>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 Converting </a:t>
            </a:r>
            <a:r>
              <a:rPr lang="en-US" dirty="0"/>
              <a:t>b</a:t>
            </a:r>
            <a:r>
              <a:rPr dirty="0"/>
              <a:t>etween Degrees and Radians</a:t>
            </a:r>
            <a:r>
              <a:rPr lang="en-US" dirty="0">
                <a:latin typeface="Calibri" panose="020F0502020204030204" pitchFamily="34" charset="0"/>
                <a:ea typeface="Calibri" panose="020F0502020204030204" pitchFamily="34" charset="0"/>
                <a:cs typeface="Calibri" panose="020F0502020204030204" pitchFamily="34" charset="0"/>
              </a:rPr>
              <a:t>—</a:t>
            </a:r>
            <a:r>
              <a:rPr lang="en-US" dirty="0"/>
              <a:t>Slide 2</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dirty="0"/>
                  <a:t>Solution</a:t>
                </a:r>
              </a:p>
              <a:p>
                <a:pPr marL="514350" indent="-514350">
                  <a:buFont typeface="+mj-lt"/>
                  <a:buAutoNum type="alphaLcPeriod"/>
                  <a:defRPr sz="2800"/>
                </a:pPr>
                <a:r>
                  <a:rPr dirty="0"/>
                  <a:t>​</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3</m:t>
                        </m:r>
                      </m:den>
                    </m:f>
                    <m:r>
                      <m:rPr>
                        <m:nor/>
                      </m:rPr>
                      <a:rPr i="0"/>
                      <m:t> </m:t>
                    </m:r>
                    <m:r>
                      <m:rPr>
                        <m:nor/>
                      </m:rPr>
                      <a:rPr i="0">
                        <a:latin typeface="Cambria Math" panose="02040503050406030204" pitchFamily="18" charset="0"/>
                      </a:rPr>
                      <m:t>rad</m:t>
                    </m:r>
                    <m:r>
                      <a:rPr>
                        <a:latin typeface="Cambria Math" panose="02040503050406030204" pitchFamily="18" charset="0"/>
                      </a:rPr>
                      <m:t>=</m:t>
                    </m:r>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3</m:t>
                            </m:r>
                          </m:den>
                        </m:f>
                      </m:e>
                    </m:d>
                    <m:sSup>
                      <m:sSupPr>
                        <m:ctrlPr>
                          <a:rPr i="1">
                            <a:latin typeface="Cambria Math" panose="02040503050406030204" pitchFamily="18" charset="0"/>
                          </a:rPr>
                        </m:ctrlPr>
                      </m:sSupPr>
                      <m:e>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180</m:t>
                                </m:r>
                              </m:num>
                              <m:den>
                                <m:r>
                                  <a:rPr>
                                    <a:latin typeface="Cambria Math" panose="02040503050406030204" pitchFamily="18" charset="0"/>
                                  </a:rPr>
                                  <m:t>𝜋</m:t>
                                </m:r>
                              </m:den>
                            </m:f>
                          </m:e>
                        </m:d>
                      </m:e>
                      <m:sup>
                        <m:r>
                          <a:rPr lang="en-US" i="1" smtClean="0">
                            <a:latin typeface="Cambria Math" panose="02040503050406030204" pitchFamily="18" charset="0"/>
                            <a:ea typeface="Cambria Math" panose="02040503050406030204" pitchFamily="18" charset="0"/>
                          </a:rPr>
                          <m:t>°</m:t>
                        </m:r>
                      </m:sup>
                    </m:sSup>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60</m:t>
                        </m:r>
                      </m:e>
                      <m:sup>
                        <m:r>
                          <a:rPr lang="en-US" i="1" smtClean="0">
                            <a:latin typeface="Cambria Math" panose="02040503050406030204" pitchFamily="18" charset="0"/>
                            <a:ea typeface="Cambria Math" panose="02040503050406030204" pitchFamily="18" charset="0"/>
                          </a:rPr>
                          <m:t>°</m:t>
                        </m:r>
                      </m:sup>
                    </m:sSup>
                  </m:oMath>
                </a14:m>
                <a:endParaRPr dirty="0"/>
              </a:p>
              <a:p>
                <a:pPr marL="514350" indent="-514350">
                  <a:buFont typeface="+mj-lt"/>
                  <a:buAutoNum type="alphaLcPeriod" startAt="2"/>
                  <a:defRPr sz="2800"/>
                </a:pPr>
                <a:r>
                  <a:rPr dirty="0"/>
                  <a:t>​</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270</m:t>
                        </m:r>
                      </m:e>
                      <m:sup>
                        <m:r>
                          <a:rPr lang="en-US" i="1" smtClean="0">
                            <a:latin typeface="Cambria Math" panose="02040503050406030204" pitchFamily="18" charset="0"/>
                            <a:ea typeface="Cambria Math" panose="02040503050406030204" pitchFamily="18" charset="0"/>
                          </a:rPr>
                          <m:t>°</m:t>
                        </m:r>
                      </m:sup>
                    </m:sSup>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270</m:t>
                        </m:r>
                      </m:e>
                    </m:d>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180</m:t>
                            </m:r>
                          </m:den>
                        </m:f>
                      </m:e>
                    </m:d>
                    <m:r>
                      <m:rPr>
                        <m:nor/>
                      </m:rPr>
                      <a:rPr i="0"/>
                      <m:t> </m:t>
                    </m:r>
                    <m:r>
                      <m:rPr>
                        <m:nor/>
                      </m:rPr>
                      <a:rPr i="0">
                        <a:latin typeface="Cambria Math" panose="02040503050406030204" pitchFamily="18" charset="0"/>
                      </a:rPr>
                      <m:t>rad</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3</m:t>
                        </m:r>
                        <m:r>
                          <a:rPr>
                            <a:latin typeface="Cambria Math" panose="02040503050406030204" pitchFamily="18" charset="0"/>
                          </a:rPr>
                          <m:t>𝜋</m:t>
                        </m:r>
                      </m:num>
                      <m:den>
                        <m:r>
                          <a:rPr>
                            <a:latin typeface="Cambria Math" panose="02040503050406030204" pitchFamily="18" charset="0"/>
                          </a:rPr>
                          <m:t>2</m:t>
                        </m:r>
                      </m:den>
                    </m:f>
                    <m:r>
                      <a:rPr i="1">
                        <a:latin typeface="Cambria Math" panose="02040503050406030204" pitchFamily="18" charset="0"/>
                      </a:rPr>
                      <m:t> </m:t>
                    </m:r>
                    <m:r>
                      <m:rPr>
                        <m:nor/>
                      </m:rPr>
                      <a:rPr i="0">
                        <a:latin typeface="Cambria Math" panose="02040503050406030204" pitchFamily="18" charset="0"/>
                      </a:rPr>
                      <m:t>rad</m:t>
                    </m:r>
                  </m:oMath>
                </a14:m>
                <a:endParaRPr dirty="0"/>
              </a:p>
              <a:p>
                <a:pPr marL="514350" indent="-514350">
                  <a:buFont typeface="+mj-lt"/>
                  <a:buAutoNum type="alphaLcPeriod" startAt="3"/>
                  <a:defRPr sz="2800"/>
                </a:pPr>
                <a:r>
                  <a:rPr dirty="0"/>
                  <a:t>​</a:t>
                </a:r>
                <a14:m>
                  <m:oMath xmlns:m="http://schemas.openxmlformats.org/officeDocument/2006/math">
                    <m:r>
                      <a:rPr>
                        <a:latin typeface="Cambria Math" panose="02040503050406030204" pitchFamily="18" charset="0"/>
                      </a:rPr>
                      <m:t>−</m:t>
                    </m:r>
                    <m:r>
                      <a:rPr>
                        <a:latin typeface="Cambria Math" panose="02040503050406030204" pitchFamily="18" charset="0"/>
                      </a:rPr>
                      <m:t>2</m:t>
                    </m:r>
                    <m:r>
                      <m:rPr>
                        <m:nor/>
                      </m:rPr>
                      <a:rPr/>
                      <m:t> </m:t>
                    </m:r>
                    <m:r>
                      <m:rPr>
                        <m:nor/>
                      </m:rPr>
                      <a:rPr i="0">
                        <a:latin typeface="Cambria Math" panose="02040503050406030204" pitchFamily="18" charset="0"/>
                      </a:rPr>
                      <m:t>rad</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m:t>
                        </m:r>
                        <m:r>
                          <a:rPr>
                            <a:latin typeface="Cambria Math" panose="02040503050406030204" pitchFamily="18" charset="0"/>
                          </a:rPr>
                          <m:t>2</m:t>
                        </m:r>
                      </m:e>
                    </m:d>
                    <m:sSup>
                      <m:sSupPr>
                        <m:ctrlPr>
                          <a:rPr i="1">
                            <a:latin typeface="Cambria Math" panose="02040503050406030204" pitchFamily="18" charset="0"/>
                          </a:rPr>
                        </m:ctrlPr>
                      </m:sSupPr>
                      <m:e>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180</m:t>
                                </m:r>
                              </m:num>
                              <m:den>
                                <m:r>
                                  <a:rPr>
                                    <a:latin typeface="Cambria Math" panose="02040503050406030204" pitchFamily="18" charset="0"/>
                                  </a:rPr>
                                  <m:t>𝜋</m:t>
                                </m:r>
                              </m:den>
                            </m:f>
                          </m:e>
                        </m:d>
                      </m:e>
                      <m:sup>
                        <m:r>
                          <a:rPr lang="en-US" i="1" smtClean="0">
                            <a:latin typeface="Cambria Math" panose="02040503050406030204" pitchFamily="18" charset="0"/>
                            <a:ea typeface="Cambria Math" panose="02040503050406030204" pitchFamily="18" charset="0"/>
                          </a:rPr>
                          <m:t>°</m:t>
                        </m:r>
                      </m:sup>
                    </m:sSup>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m:t>
                        </m:r>
                        <m:r>
                          <a:rPr>
                            <a:latin typeface="Cambria Math" panose="02040503050406030204" pitchFamily="18" charset="0"/>
                          </a:rPr>
                          <m:t>114</m:t>
                        </m:r>
                        <m:r>
                          <a:rPr>
                            <a:latin typeface="Cambria Math" panose="02040503050406030204" pitchFamily="18" charset="0"/>
                          </a:rPr>
                          <m:t>.</m:t>
                        </m:r>
                        <m:r>
                          <a:rPr>
                            <a:latin typeface="Cambria Math" panose="02040503050406030204" pitchFamily="18" charset="0"/>
                          </a:rPr>
                          <m:t>592</m:t>
                        </m:r>
                      </m:e>
                      <m:sup>
                        <m:r>
                          <a:rPr lang="en-US" i="1" smtClean="0">
                            <a:latin typeface="Cambria Math" panose="02040503050406030204" pitchFamily="18" charset="0"/>
                            <a:ea typeface="Cambria Math" panose="02040503050406030204" pitchFamily="18" charset="0"/>
                          </a:rPr>
                          <m:t>°</m:t>
                        </m:r>
                      </m:sup>
                    </m:sSup>
                  </m:oMath>
                </a14:m>
                <a:endParaRPr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US">
                    <a:noFill/>
                  </a:rPr>
                  <a:t> </a:t>
                </a:r>
              </a:p>
            </p:txBody>
          </p:sp>
        </mc:Fallback>
      </mc:AlternateContent>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Definition: </a:t>
            </a:r>
            <a:r>
              <a:rPr dirty="0"/>
              <a:t>The Trigonometric Functions</a:t>
            </a:r>
            <a:r>
              <a:rPr lang="en-US" dirty="0"/>
              <a:t> and the Unit Circle</a:t>
            </a:r>
            <a:endParaRPr dirty="0"/>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a:xfrm>
                <a:off x="457200" y="1053355"/>
                <a:ext cx="8229600" cy="4914276"/>
              </a:xfrm>
            </p:spPr>
            <p:txBody>
              <a:bodyPr>
                <a:normAutofit lnSpcReduction="10000"/>
              </a:bodyPr>
              <a:lstStyle/>
              <a:p>
                <a:pPr>
                  <a:defRPr sz="2800"/>
                </a:pPr>
                <a:r>
                  <a:rPr sz="2800" dirty="0"/>
                  <a:t>If </a:t>
                </a:r>
                <a:r>
                  <a:rPr lang="en-US" sz="2800" i="1" dirty="0"/>
                  <a:t>P</a:t>
                </a:r>
                <a:r>
                  <a:rPr lang="en-US" sz="2800" dirty="0"/>
                  <a:t>(</a:t>
                </a:r>
                <a:r>
                  <a:rPr lang="en-US" sz="2800" i="1" dirty="0"/>
                  <a:t>x</a:t>
                </a:r>
                <a:r>
                  <a:rPr lang="en-US" sz="2800" dirty="0"/>
                  <a:t>, </a:t>
                </a:r>
                <a:r>
                  <a:rPr lang="en-US" sz="2800" i="1" dirty="0"/>
                  <a:t>y</a:t>
                </a:r>
                <a:r>
                  <a:rPr lang="en-US" sz="2800" dirty="0"/>
                  <a:t>) </a:t>
                </a:r>
                <a:r>
                  <a:rPr sz="2800" dirty="0"/>
                  <a:t>is a point on the unit circle and </a:t>
                </a:r>
                <a:r>
                  <a:rPr lang="el-GR" i="1" dirty="0">
                    <a:latin typeface="Cambria Math" panose="02040503050406030204" pitchFamily="18" charset="0"/>
                    <a:ea typeface="Cambria Math" panose="02040503050406030204" pitchFamily="18" charset="0"/>
                  </a:rPr>
                  <a:t>θ </a:t>
                </a:r>
                <a:r>
                  <a:rPr lang="en-US" i="1" dirty="0">
                    <a:latin typeface="Cambria Math" panose="02040503050406030204" pitchFamily="18" charset="0"/>
                    <a:ea typeface="Cambria Math" panose="02040503050406030204" pitchFamily="18" charset="0"/>
                  </a:rPr>
                  <a:t> </a:t>
                </a:r>
                <a:r>
                  <a:rPr sz="2800" dirty="0"/>
                  <a:t>is the corresponding central angle, then the six trigonometric functions of the angle </a:t>
                </a:r>
                <a:r>
                  <a:rPr lang="el-GR" i="1" dirty="0">
                    <a:latin typeface="Cambria Math" panose="02040503050406030204" pitchFamily="18" charset="0"/>
                    <a:ea typeface="Cambria Math" panose="02040503050406030204" pitchFamily="18" charset="0"/>
                  </a:rPr>
                  <a:t>θ </a:t>
                </a:r>
                <a:r>
                  <a:rPr lang="en-US" i="1" dirty="0">
                    <a:latin typeface="Cambria Math" panose="02040503050406030204" pitchFamily="18" charset="0"/>
                    <a:ea typeface="Cambria Math" panose="02040503050406030204" pitchFamily="18" charset="0"/>
                  </a:rPr>
                  <a:t> </a:t>
                </a:r>
                <a:r>
                  <a:rPr sz="2800" dirty="0"/>
                  <a:t>are defined as follows.</a:t>
                </a:r>
              </a:p>
              <a:p>
                <a:pPr algn="ctr">
                  <a:defRPr sz="2800"/>
                </a:pPr>
                <a:r>
                  <a:rPr sz="2800" dirty="0"/>
                  <a:t> </a:t>
                </a:r>
                <a14:m>
                  <m:oMath xmlns:m="http://schemas.openxmlformats.org/officeDocument/2006/math">
                    <m:func>
                      <m:funcPr>
                        <m:ctrlPr>
                          <a:rPr i="1">
                            <a:latin typeface="Cambria Math" panose="02040503050406030204" pitchFamily="18" charset="0"/>
                          </a:rPr>
                        </m:ctrlPr>
                      </m:funcPr>
                      <m:fName>
                        <m:r>
                          <m:rPr>
                            <m:sty m:val="p"/>
                          </m:rPr>
                          <a:rPr>
                            <a:latin typeface="Cambria Math" panose="02040503050406030204" pitchFamily="18" charset="0"/>
                          </a:rPr>
                          <m:t>sin</m:t>
                        </m:r>
                      </m:fName>
                      <m:e>
                        <m:r>
                          <a:rPr>
                            <a:latin typeface="Cambria Math" panose="02040503050406030204" pitchFamily="18" charset="0"/>
                          </a:rPr>
                          <m:t>𝜃</m:t>
                        </m:r>
                      </m:e>
                    </m:func>
                    <m:r>
                      <a:rPr>
                        <a:latin typeface="Cambria Math" panose="02040503050406030204" pitchFamily="18" charset="0"/>
                      </a:rPr>
                      <m:t>=</m:t>
                    </m:r>
                    <m:r>
                      <a:rPr>
                        <a:latin typeface="Cambria Math" panose="02040503050406030204" pitchFamily="18" charset="0"/>
                      </a:rPr>
                      <m:t>𝑦</m:t>
                    </m:r>
                  </m:oMath>
                </a14:m>
                <a:r>
                  <a:rPr sz="2800" dirty="0"/>
                  <a:t> and </a:t>
                </a:r>
                <a14:m>
                  <m:oMath xmlns:m="http://schemas.openxmlformats.org/officeDocument/2006/math">
                    <m:func>
                      <m:funcPr>
                        <m:ctrlPr>
                          <a:rPr i="1">
                            <a:latin typeface="Cambria Math" panose="02040503050406030204" pitchFamily="18" charset="0"/>
                          </a:rPr>
                        </m:ctrlPr>
                      </m:funcPr>
                      <m:fName>
                        <m:r>
                          <m:rPr>
                            <m:sty m:val="p"/>
                          </m:rPr>
                          <a:rPr>
                            <a:latin typeface="Cambria Math" panose="02040503050406030204" pitchFamily="18" charset="0"/>
                          </a:rPr>
                          <m:t>cos</m:t>
                        </m:r>
                      </m:fName>
                      <m:e>
                        <m:r>
                          <a:rPr>
                            <a:latin typeface="Cambria Math" panose="02040503050406030204" pitchFamily="18" charset="0"/>
                          </a:rPr>
                          <m:t>𝜃</m:t>
                        </m:r>
                      </m:e>
                    </m:func>
                    <m:r>
                      <a:rPr>
                        <a:latin typeface="Cambria Math" panose="02040503050406030204" pitchFamily="18" charset="0"/>
                      </a:rPr>
                      <m:t>=</m:t>
                    </m:r>
                    <m:r>
                      <a:rPr>
                        <a:latin typeface="Cambria Math" panose="02040503050406030204" pitchFamily="18" charset="0"/>
                      </a:rPr>
                      <m:t>𝑥</m:t>
                    </m:r>
                  </m:oMath>
                </a14:m>
                <a:endParaRPr sz="2800" dirty="0"/>
              </a:p>
              <a:p>
                <a:pPr algn="ctr">
                  <a:defRPr sz="2800"/>
                </a:pPr>
                <a:r>
                  <a:rPr sz="2800" dirty="0"/>
                  <a:t> </a:t>
                </a:r>
                <a14:m>
                  <m:oMath xmlns:m="http://schemas.openxmlformats.org/officeDocument/2006/math">
                    <m:func>
                      <m:funcPr>
                        <m:ctrlPr>
                          <a:rPr i="1">
                            <a:latin typeface="Cambria Math" panose="02040503050406030204" pitchFamily="18" charset="0"/>
                          </a:rPr>
                        </m:ctrlPr>
                      </m:funcPr>
                      <m:fName>
                        <m:r>
                          <m:rPr>
                            <m:sty m:val="p"/>
                          </m:rPr>
                          <a:rPr>
                            <a:latin typeface="Cambria Math" panose="02040503050406030204" pitchFamily="18" charset="0"/>
                          </a:rPr>
                          <m:t>tan</m:t>
                        </m:r>
                      </m:fName>
                      <m:e>
                        <m:r>
                          <a:rPr>
                            <a:latin typeface="Cambria Math" panose="02040503050406030204" pitchFamily="18" charset="0"/>
                          </a:rPr>
                          <m:t>𝜃</m:t>
                        </m:r>
                      </m:e>
                    </m:func>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𝑦</m:t>
                        </m:r>
                      </m:num>
                      <m:den>
                        <m:r>
                          <a:rPr>
                            <a:latin typeface="Cambria Math" panose="02040503050406030204" pitchFamily="18" charset="0"/>
                          </a:rPr>
                          <m:t>𝑥</m:t>
                        </m:r>
                      </m:den>
                    </m:f>
                    <m:r>
                      <a:rPr>
                        <a:latin typeface="Cambria Math" panose="02040503050406030204" pitchFamily="18" charset="0"/>
                      </a:rPr>
                      <m:t>=</m:t>
                    </m:r>
                    <m:f>
                      <m:fPr>
                        <m:ctrlPr>
                          <a:rPr i="1">
                            <a:latin typeface="Cambria Math" panose="02040503050406030204" pitchFamily="18" charset="0"/>
                          </a:rPr>
                        </m:ctrlPr>
                      </m:fPr>
                      <m:num>
                        <m:func>
                          <m:funcPr>
                            <m:ctrlPr>
                              <a:rPr i="1">
                                <a:latin typeface="Cambria Math" panose="02040503050406030204" pitchFamily="18" charset="0"/>
                              </a:rPr>
                            </m:ctrlPr>
                          </m:funcPr>
                          <m:fName>
                            <m:r>
                              <m:rPr>
                                <m:sty m:val="p"/>
                              </m:rPr>
                              <a:rPr>
                                <a:latin typeface="Cambria Math" panose="02040503050406030204" pitchFamily="18" charset="0"/>
                              </a:rPr>
                              <m:t>sin</m:t>
                            </m:r>
                          </m:fName>
                          <m:e>
                            <m:r>
                              <a:rPr>
                                <a:latin typeface="Cambria Math" panose="02040503050406030204" pitchFamily="18" charset="0"/>
                              </a:rPr>
                              <m:t>𝜃</m:t>
                            </m:r>
                          </m:e>
                        </m:func>
                      </m:num>
                      <m:den>
                        <m:func>
                          <m:funcPr>
                            <m:ctrlPr>
                              <a:rPr i="1">
                                <a:latin typeface="Cambria Math" panose="02040503050406030204" pitchFamily="18" charset="0"/>
                              </a:rPr>
                            </m:ctrlPr>
                          </m:funcPr>
                          <m:fName>
                            <m:r>
                              <m:rPr>
                                <m:sty m:val="p"/>
                              </m:rPr>
                              <a:rPr>
                                <a:latin typeface="Cambria Math" panose="02040503050406030204" pitchFamily="18" charset="0"/>
                              </a:rPr>
                              <m:t>cos</m:t>
                            </m:r>
                          </m:fName>
                          <m:e>
                            <m:r>
                              <a:rPr>
                                <a:latin typeface="Cambria Math" panose="02040503050406030204" pitchFamily="18" charset="0"/>
                              </a:rPr>
                              <m:t>𝜃</m:t>
                            </m:r>
                          </m:e>
                        </m:func>
                      </m:den>
                    </m:f>
                  </m:oMath>
                </a14:m>
                <a:r>
                  <a:rPr sz="2800" dirty="0"/>
                  <a:t>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≠0</m:t>
                        </m:r>
                      </m:e>
                    </m:d>
                  </m:oMath>
                </a14:m>
                <a:endParaRPr sz="2800" dirty="0"/>
              </a:p>
              <a:p>
                <a:pPr algn="ctr">
                  <a:defRPr sz="2800"/>
                </a:pPr>
                <a:r>
                  <a:rPr sz="2800" dirty="0"/>
                  <a:t> </a:t>
                </a:r>
                <a14:m>
                  <m:oMath xmlns:m="http://schemas.openxmlformats.org/officeDocument/2006/math">
                    <m:func>
                      <m:funcPr>
                        <m:ctrlPr>
                          <a:rPr i="1">
                            <a:latin typeface="Cambria Math" panose="02040503050406030204" pitchFamily="18" charset="0"/>
                          </a:rPr>
                        </m:ctrlPr>
                      </m:funcPr>
                      <m:fName>
                        <m:r>
                          <m:rPr>
                            <m:sty m:val="p"/>
                          </m:rPr>
                          <a:rPr>
                            <a:latin typeface="Cambria Math" panose="02040503050406030204" pitchFamily="18" charset="0"/>
                          </a:rPr>
                          <m:t>cot</m:t>
                        </m:r>
                      </m:fName>
                      <m:e>
                        <m:r>
                          <a:rPr>
                            <a:latin typeface="Cambria Math" panose="02040503050406030204" pitchFamily="18" charset="0"/>
                          </a:rPr>
                          <m:t>𝜃</m:t>
                        </m:r>
                      </m:e>
                    </m:func>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𝑥</m:t>
                        </m:r>
                      </m:num>
                      <m:den>
                        <m:r>
                          <a:rPr>
                            <a:latin typeface="Cambria Math" panose="02040503050406030204" pitchFamily="18" charset="0"/>
                          </a:rPr>
                          <m:t>𝑦</m:t>
                        </m:r>
                      </m:den>
                    </m:f>
                    <m:r>
                      <a:rPr>
                        <a:latin typeface="Cambria Math" panose="02040503050406030204" pitchFamily="18" charset="0"/>
                      </a:rPr>
                      <m:t>=</m:t>
                    </m:r>
                    <m:f>
                      <m:fPr>
                        <m:ctrlPr>
                          <a:rPr i="1">
                            <a:latin typeface="Cambria Math" panose="02040503050406030204" pitchFamily="18" charset="0"/>
                          </a:rPr>
                        </m:ctrlPr>
                      </m:fPr>
                      <m:num>
                        <m:func>
                          <m:funcPr>
                            <m:ctrlPr>
                              <a:rPr i="1">
                                <a:latin typeface="Cambria Math" panose="02040503050406030204" pitchFamily="18" charset="0"/>
                              </a:rPr>
                            </m:ctrlPr>
                          </m:funcPr>
                          <m:fName>
                            <m:r>
                              <m:rPr>
                                <m:sty m:val="p"/>
                              </m:rPr>
                              <a:rPr>
                                <a:latin typeface="Cambria Math" panose="02040503050406030204" pitchFamily="18" charset="0"/>
                              </a:rPr>
                              <m:t>cos</m:t>
                            </m:r>
                          </m:fName>
                          <m:e>
                            <m:r>
                              <a:rPr>
                                <a:latin typeface="Cambria Math" panose="02040503050406030204" pitchFamily="18" charset="0"/>
                              </a:rPr>
                              <m:t>𝜃</m:t>
                            </m:r>
                          </m:e>
                        </m:func>
                      </m:num>
                      <m:den>
                        <m:func>
                          <m:funcPr>
                            <m:ctrlPr>
                              <a:rPr i="1">
                                <a:latin typeface="Cambria Math" panose="02040503050406030204" pitchFamily="18" charset="0"/>
                              </a:rPr>
                            </m:ctrlPr>
                          </m:funcPr>
                          <m:fName>
                            <m:r>
                              <m:rPr>
                                <m:sty m:val="p"/>
                              </m:rPr>
                              <a:rPr>
                                <a:latin typeface="Cambria Math" panose="02040503050406030204" pitchFamily="18" charset="0"/>
                              </a:rPr>
                              <m:t>sin</m:t>
                            </m:r>
                          </m:fName>
                          <m:e>
                            <m:r>
                              <a:rPr>
                                <a:latin typeface="Cambria Math" panose="02040503050406030204" pitchFamily="18" charset="0"/>
                              </a:rPr>
                              <m:t>𝜃</m:t>
                            </m:r>
                          </m:e>
                        </m:func>
                      </m:den>
                    </m:f>
                  </m:oMath>
                </a14:m>
                <a:r>
                  <a:rPr sz="2800" dirty="0"/>
                  <a:t>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𝑦</m:t>
                        </m:r>
                        <m:r>
                          <a:rPr>
                            <a:latin typeface="Cambria Math" panose="02040503050406030204" pitchFamily="18" charset="0"/>
                          </a:rPr>
                          <m:t>≠0</m:t>
                        </m:r>
                      </m:e>
                    </m:d>
                  </m:oMath>
                </a14:m>
                <a:endParaRPr sz="2800" dirty="0"/>
              </a:p>
              <a:p>
                <a:pPr algn="ctr">
                  <a:defRPr sz="2800"/>
                </a:pPr>
                <a:r>
                  <a:rPr sz="2800" dirty="0"/>
                  <a:t> </a:t>
                </a:r>
                <a14:m>
                  <m:oMath xmlns:m="http://schemas.openxmlformats.org/officeDocument/2006/math">
                    <m:func>
                      <m:funcPr>
                        <m:ctrlPr>
                          <a:rPr i="1">
                            <a:latin typeface="Cambria Math" panose="02040503050406030204" pitchFamily="18" charset="0"/>
                          </a:rPr>
                        </m:ctrlPr>
                      </m:funcPr>
                      <m:fName>
                        <m:r>
                          <m:rPr>
                            <m:sty m:val="p"/>
                          </m:rPr>
                          <a:rPr>
                            <a:latin typeface="Cambria Math" panose="02040503050406030204" pitchFamily="18" charset="0"/>
                          </a:rPr>
                          <m:t>sec</m:t>
                        </m:r>
                      </m:fName>
                      <m:e>
                        <m:r>
                          <a:rPr>
                            <a:latin typeface="Cambria Math" panose="02040503050406030204" pitchFamily="18" charset="0"/>
                          </a:rPr>
                          <m:t>𝜃</m:t>
                        </m:r>
                      </m:e>
                    </m:func>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𝑥</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func>
                          <m:funcPr>
                            <m:ctrlPr>
                              <a:rPr i="1">
                                <a:latin typeface="Cambria Math" panose="02040503050406030204" pitchFamily="18" charset="0"/>
                              </a:rPr>
                            </m:ctrlPr>
                          </m:funcPr>
                          <m:fName>
                            <m:r>
                              <m:rPr>
                                <m:sty m:val="p"/>
                              </m:rPr>
                              <a:rPr>
                                <a:latin typeface="Cambria Math" panose="02040503050406030204" pitchFamily="18" charset="0"/>
                              </a:rPr>
                              <m:t>cos</m:t>
                            </m:r>
                          </m:fName>
                          <m:e>
                            <m:r>
                              <a:rPr>
                                <a:latin typeface="Cambria Math" panose="02040503050406030204" pitchFamily="18" charset="0"/>
                              </a:rPr>
                              <m:t>𝜃</m:t>
                            </m:r>
                          </m:e>
                        </m:func>
                      </m:den>
                    </m:f>
                  </m:oMath>
                </a14:m>
                <a:r>
                  <a:rPr sz="2800" dirty="0"/>
                  <a:t>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≠0</m:t>
                        </m:r>
                      </m:e>
                    </m:d>
                  </m:oMath>
                </a14:m>
                <a:endParaRPr sz="2800" dirty="0"/>
              </a:p>
              <a:p>
                <a:pPr algn="ctr">
                  <a:defRPr sz="2800"/>
                </a:pPr>
                <a:r>
                  <a:rPr sz="2800" dirty="0"/>
                  <a:t> </a:t>
                </a:r>
                <a14:m>
                  <m:oMath xmlns:m="http://schemas.openxmlformats.org/officeDocument/2006/math">
                    <m:func>
                      <m:funcPr>
                        <m:ctrlPr>
                          <a:rPr i="1">
                            <a:latin typeface="Cambria Math" panose="02040503050406030204" pitchFamily="18" charset="0"/>
                          </a:rPr>
                        </m:ctrlPr>
                      </m:funcPr>
                      <m:fName>
                        <m:r>
                          <m:rPr>
                            <m:sty m:val="p"/>
                          </m:rPr>
                          <a:rPr>
                            <a:latin typeface="Cambria Math" panose="02040503050406030204" pitchFamily="18" charset="0"/>
                          </a:rPr>
                          <m:t>csc</m:t>
                        </m:r>
                      </m:fName>
                      <m:e>
                        <m:r>
                          <a:rPr>
                            <a:latin typeface="Cambria Math" panose="02040503050406030204" pitchFamily="18" charset="0"/>
                          </a:rPr>
                          <m:t>𝜃</m:t>
                        </m:r>
                      </m:e>
                    </m:func>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𝑦</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func>
                          <m:funcPr>
                            <m:ctrlPr>
                              <a:rPr i="1">
                                <a:latin typeface="Cambria Math" panose="02040503050406030204" pitchFamily="18" charset="0"/>
                              </a:rPr>
                            </m:ctrlPr>
                          </m:funcPr>
                          <m:fName>
                            <m:r>
                              <m:rPr>
                                <m:sty m:val="p"/>
                              </m:rPr>
                              <a:rPr>
                                <a:latin typeface="Cambria Math" panose="02040503050406030204" pitchFamily="18" charset="0"/>
                              </a:rPr>
                              <m:t>sin</m:t>
                            </m:r>
                          </m:fName>
                          <m:e>
                            <m:r>
                              <a:rPr>
                                <a:latin typeface="Cambria Math" panose="02040503050406030204" pitchFamily="18" charset="0"/>
                              </a:rPr>
                              <m:t>𝜃</m:t>
                            </m:r>
                          </m:e>
                        </m:func>
                      </m:den>
                    </m:f>
                  </m:oMath>
                </a14:m>
                <a:r>
                  <a:rPr sz="2800" dirty="0"/>
                  <a:t>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𝑦</m:t>
                        </m:r>
                        <m:r>
                          <a:rPr>
                            <a:latin typeface="Cambria Math" panose="02040503050406030204" pitchFamily="18" charset="0"/>
                          </a:rPr>
                          <m:t>≠0</m:t>
                        </m:r>
                      </m:e>
                    </m:d>
                  </m:oMath>
                </a14:m>
                <a:endParaRPr sz="2800" dirty="0"/>
              </a:p>
              <a:p>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53355"/>
                <a:ext cx="8229600" cy="4914276"/>
              </a:xfrm>
              <a:blipFill>
                <a:blip r:embed="rId2"/>
                <a:stretch>
                  <a:fillRect l="-1328" t="-2219" r="-959"/>
                </a:stretch>
              </a:blipFill>
            </p:spPr>
            <p:txBody>
              <a:bodyPr/>
              <a:lstStyle/>
              <a:p>
                <a:r>
                  <a:rPr lang="en-US">
                    <a:noFill/>
                  </a:rPr>
                  <a:t> </a:t>
                </a:r>
              </a:p>
            </p:txBody>
          </p:sp>
        </mc:Fallback>
      </mc:AlternateContent>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Note</a:t>
            </a:r>
          </a:p>
        </p:txBody>
      </p:sp>
      <p:sp>
        <p:nvSpPr>
          <p:cNvPr id="3" name="Text Placeholder 2"/>
          <p:cNvSpPr>
            <a:spLocks noGrp="1"/>
          </p:cNvSpPr>
          <p:nvPr>
            <p:ph type="body" sz="quarter" idx="10"/>
          </p:nvPr>
        </p:nvSpPr>
        <p:spPr>
          <a:ln>
            <a:solidFill>
              <a:srgbClr val="FF0000"/>
            </a:solidFill>
          </a:ln>
        </p:spPr>
        <p:txBody>
          <a:bodyPr>
            <a:normAutofit/>
          </a:bodyPr>
          <a:lstStyle/>
          <a:p>
            <a:pPr>
              <a:defRPr sz="2800"/>
            </a:pPr>
            <a:r>
              <a:rPr sz="2800" dirty="0"/>
              <a:t>If </a:t>
            </a:r>
            <a:r>
              <a:rPr lang="en-US" sz="2800" i="1" dirty="0"/>
              <a:t>x</a:t>
            </a:r>
            <a:r>
              <a:rPr lang="en-US" sz="2800" dirty="0"/>
              <a:t> = 0</a:t>
            </a:r>
            <a:r>
              <a:rPr sz="2800" dirty="0"/>
              <a:t>, then</a:t>
            </a:r>
            <a:r>
              <a:rPr lang="en-US" sz="2800" dirty="0"/>
              <a:t> tan</a:t>
            </a:r>
            <a:r>
              <a:rPr lang="el-GR" sz="1050" i="1" dirty="0">
                <a:latin typeface="Cambria Math" panose="02040503050406030204" pitchFamily="18" charset="0"/>
                <a:ea typeface="Cambria Math" panose="02040503050406030204" pitchFamily="18" charset="0"/>
              </a:rPr>
              <a:t> </a:t>
            </a:r>
            <a:r>
              <a:rPr lang="el-GR" i="1" dirty="0">
                <a:latin typeface="Cambria Math" panose="02040503050406030204" pitchFamily="18" charset="0"/>
                <a:ea typeface="Cambria Math" panose="02040503050406030204" pitchFamily="18" charset="0"/>
              </a:rPr>
              <a:t>θ</a:t>
            </a:r>
            <a:r>
              <a:rPr sz="2800" dirty="0"/>
              <a:t> and</a:t>
            </a:r>
            <a:r>
              <a:rPr lang="en-US" sz="2800" dirty="0"/>
              <a:t> sec</a:t>
            </a:r>
            <a:r>
              <a:rPr lang="en-US" sz="1050" dirty="0"/>
              <a:t> </a:t>
            </a:r>
            <a:r>
              <a:rPr lang="el-GR" i="1" dirty="0">
                <a:latin typeface="Cambria Math" panose="02040503050406030204" pitchFamily="18" charset="0"/>
                <a:ea typeface="Cambria Math" panose="02040503050406030204" pitchFamily="18" charset="0"/>
              </a:rPr>
              <a:t>θ</a:t>
            </a:r>
            <a:r>
              <a:rPr sz="2800" dirty="0"/>
              <a:t> are </a:t>
            </a:r>
            <a:r>
              <a:rPr sz="2800" b="1" dirty="0"/>
              <a:t>undefined</a:t>
            </a:r>
            <a:r>
              <a:rPr sz="2800" dirty="0"/>
              <a:t>. Also, if </a:t>
            </a:r>
            <a:br>
              <a:rPr lang="en-US" sz="2800" dirty="0"/>
            </a:br>
            <a:r>
              <a:rPr lang="en-US" sz="2800" i="1" dirty="0"/>
              <a:t>y</a:t>
            </a:r>
            <a:r>
              <a:rPr lang="en-US" sz="2800" dirty="0"/>
              <a:t> = 0</a:t>
            </a:r>
            <a:r>
              <a:rPr sz="2800" dirty="0"/>
              <a:t>, then</a:t>
            </a:r>
            <a:r>
              <a:rPr lang="en-US" sz="2800" dirty="0"/>
              <a:t> cot</a:t>
            </a:r>
            <a:r>
              <a:rPr lang="el-GR" sz="1050" i="1" dirty="0">
                <a:latin typeface="Cambria Math" panose="02040503050406030204" pitchFamily="18" charset="0"/>
                <a:ea typeface="Cambria Math" panose="02040503050406030204" pitchFamily="18" charset="0"/>
              </a:rPr>
              <a:t> </a:t>
            </a:r>
            <a:r>
              <a:rPr lang="el-GR" i="1" dirty="0">
                <a:latin typeface="Cambria Math" panose="02040503050406030204" pitchFamily="18" charset="0"/>
                <a:ea typeface="Cambria Math" panose="02040503050406030204" pitchFamily="18" charset="0"/>
              </a:rPr>
              <a:t>θ</a:t>
            </a:r>
            <a:r>
              <a:rPr sz="2800" dirty="0"/>
              <a:t> and</a:t>
            </a:r>
            <a:r>
              <a:rPr lang="en-US" sz="2800" dirty="0"/>
              <a:t> csc</a:t>
            </a:r>
            <a:r>
              <a:rPr lang="el-GR" sz="1050" i="1" dirty="0">
                <a:latin typeface="Cambria Math" panose="02040503050406030204" pitchFamily="18" charset="0"/>
                <a:ea typeface="Cambria Math" panose="02040503050406030204" pitchFamily="18" charset="0"/>
              </a:rPr>
              <a:t> </a:t>
            </a:r>
            <a:r>
              <a:rPr lang="el-GR" i="1" dirty="0">
                <a:latin typeface="Cambria Math" panose="02040503050406030204" pitchFamily="18" charset="0"/>
                <a:ea typeface="Cambria Math" panose="02040503050406030204" pitchFamily="18" charset="0"/>
              </a:rPr>
              <a:t>θ</a:t>
            </a:r>
            <a:r>
              <a:rPr sz="2800" dirty="0"/>
              <a:t> are </a:t>
            </a:r>
            <a:r>
              <a:rPr sz="2800" b="1" dirty="0"/>
              <a:t>undefined</a:t>
            </a:r>
            <a:r>
              <a:rPr sz="2800" dirty="0"/>
              <a: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a:t>
            </a:r>
            <a:r>
              <a:rPr lang="en-US" dirty="0"/>
              <a:t>2</a:t>
            </a:r>
            <a:r>
              <a:rPr dirty="0"/>
              <a:t>: </a:t>
            </a:r>
            <a:r>
              <a:rPr lang="en-US" dirty="0"/>
              <a:t>Evaluating Trigonometric Functions Using the Unit Circle</a:t>
            </a:r>
            <a:r>
              <a:rPr lang="en-US" dirty="0">
                <a:latin typeface="Calibri" panose="020F0502020204030204" pitchFamily="34" charset="0"/>
                <a:ea typeface="Calibri" panose="020F0502020204030204" pitchFamily="34" charset="0"/>
                <a:cs typeface="Calibri" panose="020F0502020204030204" pitchFamily="34" charset="0"/>
              </a:rPr>
              <a:t>—</a:t>
            </a:r>
            <a:r>
              <a:rPr lang="en-US" dirty="0"/>
              <a:t>Slide 1</a:t>
            </a:r>
            <a:endParaRPr dirty="0"/>
          </a:p>
        </p:txBody>
      </p:sp>
      <p:sp>
        <p:nvSpPr>
          <p:cNvPr id="3" name="Text Placeholder 2"/>
          <p:cNvSpPr>
            <a:spLocks noGrp="1"/>
          </p:cNvSpPr>
          <p:nvPr>
            <p:ph type="body" sz="quarter" idx="10"/>
          </p:nvPr>
        </p:nvSpPr>
        <p:spPr/>
        <p:txBody>
          <a:bodyPr>
            <a:normAutofit/>
          </a:bodyPr>
          <a:lstStyle/>
          <a:p>
            <a:pPr>
              <a:defRPr sz="2800"/>
            </a:pPr>
            <a:r>
              <a:rPr sz="2800" dirty="0"/>
              <a:t>Use the given figure and the definitions to find the values of</a:t>
            </a:r>
            <a:r>
              <a:rPr lang="en-US" sz="2800" dirty="0"/>
              <a:t> sin</a:t>
            </a:r>
            <a:r>
              <a:rPr lang="el-GR" sz="1050" i="1" dirty="0">
                <a:latin typeface="Cambria Math" panose="02040503050406030204" pitchFamily="18" charset="0"/>
                <a:ea typeface="Cambria Math" panose="02040503050406030204" pitchFamily="18" charset="0"/>
              </a:rPr>
              <a:t> </a:t>
            </a:r>
            <a:r>
              <a:rPr lang="el-GR" i="1" dirty="0">
                <a:latin typeface="Cambria Math" panose="02040503050406030204" pitchFamily="18" charset="0"/>
                <a:ea typeface="Cambria Math" panose="02040503050406030204" pitchFamily="18" charset="0"/>
              </a:rPr>
              <a:t>θ</a:t>
            </a:r>
            <a:r>
              <a:rPr sz="2800" dirty="0"/>
              <a:t>, </a:t>
            </a:r>
            <a:r>
              <a:rPr lang="en-US" sz="2800" dirty="0"/>
              <a:t>cos</a:t>
            </a:r>
            <a:r>
              <a:rPr lang="el-GR" sz="1050" i="1" dirty="0">
                <a:latin typeface="Cambria Math" panose="02040503050406030204" pitchFamily="18" charset="0"/>
                <a:ea typeface="Cambria Math" panose="02040503050406030204" pitchFamily="18" charset="0"/>
              </a:rPr>
              <a:t> </a:t>
            </a:r>
            <a:r>
              <a:rPr lang="el-GR" i="1" dirty="0">
                <a:latin typeface="Cambria Math" panose="02040503050406030204" pitchFamily="18" charset="0"/>
                <a:ea typeface="Cambria Math" panose="02040503050406030204" pitchFamily="18" charset="0"/>
              </a:rPr>
              <a:t>θ</a:t>
            </a:r>
            <a:r>
              <a:rPr sz="2800" dirty="0"/>
              <a:t>, and</a:t>
            </a:r>
            <a:r>
              <a:rPr lang="en-US" sz="2800" dirty="0"/>
              <a:t> tan</a:t>
            </a:r>
            <a:r>
              <a:rPr lang="el-GR" sz="1050" i="1" dirty="0">
                <a:latin typeface="Cambria Math" panose="02040503050406030204" pitchFamily="18" charset="0"/>
                <a:ea typeface="Cambria Math" panose="02040503050406030204" pitchFamily="18" charset="0"/>
              </a:rPr>
              <a:t> </a:t>
            </a:r>
            <a:r>
              <a:rPr lang="el-GR" i="1" dirty="0">
                <a:latin typeface="Cambria Math" panose="02040503050406030204" pitchFamily="18" charset="0"/>
                <a:ea typeface="Cambria Math" panose="02040503050406030204" pitchFamily="18" charset="0"/>
              </a:rPr>
              <a:t>θ</a:t>
            </a:r>
            <a:r>
              <a:rPr sz="2800" dirty="0"/>
              <a:t> for angle </a:t>
            </a:r>
            <a:r>
              <a:rPr lang="el-GR" i="1" dirty="0">
                <a:latin typeface="Cambria Math" panose="02040503050406030204" pitchFamily="18" charset="0"/>
                <a:ea typeface="Cambria Math" panose="02040503050406030204" pitchFamily="18" charset="0"/>
              </a:rPr>
              <a:t>θ</a:t>
            </a:r>
            <a:r>
              <a:rPr sz="2800" dirty="0"/>
              <a:t>.</a:t>
            </a:r>
          </a:p>
        </p:txBody>
      </p:sp>
    </p:spTree>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1218</TotalTime>
  <Words>1974</Words>
  <Application>Microsoft Office PowerPoint</Application>
  <PresentationFormat>On-screen Show (4:3)</PresentationFormat>
  <Paragraphs>206</Paragraphs>
  <Slides>35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Courier New</vt:lpstr>
      <vt:lpstr>Cambria Math</vt:lpstr>
      <vt:lpstr>Arial</vt:lpstr>
      <vt:lpstr>Calibri</vt:lpstr>
      <vt:lpstr>Office Theme</vt:lpstr>
      <vt:lpstr>Section 1.R.10</vt:lpstr>
      <vt:lpstr>Definition: Radian Measure—Slide 1</vt:lpstr>
      <vt:lpstr>Definition: Radian Measure—Slide 2</vt:lpstr>
      <vt:lpstr>Formula: Angle Measurement Conversion</vt:lpstr>
      <vt:lpstr>Example 1: Converting between Degrees and Radians—Slide 1</vt:lpstr>
      <vt:lpstr>Example 1: Converting between Degrees and Radians—Slide 2</vt:lpstr>
      <vt:lpstr>Definition: The Trigonometric Functions and the Unit Circle</vt:lpstr>
      <vt:lpstr>Note</vt:lpstr>
      <vt:lpstr>Example 2: Evaluating Trigonometric Functions Using the Unit Circle—Slide 1</vt:lpstr>
      <vt:lpstr>Example 2: Evaluating Trigonometric Functions Using the Unit Circle—Slide 2</vt:lpstr>
      <vt:lpstr>Example 2: Evaluating Trigonometric Functions Using the Unit Circle—Slide 3</vt:lpstr>
      <vt:lpstr>Example 2: Evaluating Trigonometric Functions Using the Unit Circle—Slide 4</vt:lpstr>
      <vt:lpstr>Example 2: Evaluating Trigonometric Functions Using the Unit Circle—Slide 5</vt:lpstr>
      <vt:lpstr>Table 2: Commonly Used Angles</vt:lpstr>
      <vt:lpstr>Example 3: Evaluating Trigonometric Functions—Slide 1</vt:lpstr>
      <vt:lpstr>Example 3: Evaluating Trigonometric Functions—Slide 2</vt:lpstr>
      <vt:lpstr>Definition: Right-Triangle Definitions of Sine, Cosine, and Tangent</vt:lpstr>
      <vt:lpstr>Definition: Right-Triangle Definitions of Cosecant, Secant, and Cotangent</vt:lpstr>
      <vt:lpstr>Example 4: Evaluating Trigonometric Functions Using Right Triangles—Slide 1</vt:lpstr>
      <vt:lpstr>Example 4: Evaluating Trigonometric Functions Using Right Triangles—Slide 2</vt:lpstr>
      <vt:lpstr>Example 4: Evaluating Trigonometric Functions Using Right Triangles—Slide 3</vt:lpstr>
      <vt:lpstr>Example 4: Evaluating Trigonometric Functions Using Right Triangles—Slide 4</vt:lpstr>
      <vt:lpstr>Example 4: Evaluating Trigonometric Functions Using Right Triangles—Slide 5</vt:lpstr>
      <vt:lpstr>Example 5: Trigonometric Functions and Right Triangles—Slide 1</vt:lpstr>
      <vt:lpstr>Example 5: Trigonometric Functions and Right Triangles—Slide 2</vt:lpstr>
      <vt:lpstr>Example 6: Evaluating Trigonometric Functions Using Right Triangles—Slide 1</vt:lpstr>
      <vt:lpstr>Example 6: Evaluating Trigonometric Functions Using Right Triangles—Slide 2</vt:lpstr>
      <vt:lpstr>Example 6: Evaluating Trigonometric Functions Using Right Triangles—Slide 3</vt:lpstr>
      <vt:lpstr>Example 6: Evaluating Trigonometric Functions Using Right Triangles—Slide 4</vt:lpstr>
      <vt:lpstr>CAUTION!</vt:lpstr>
      <vt:lpstr>Example 7: Evaluating Trigonometric Functions Using a Calculator—Slide 1</vt:lpstr>
      <vt:lpstr>Example 7: Evaluating Trigonometric Functions Using a Calculator—Slide 2</vt:lpstr>
      <vt:lpstr>Example 7: Evaluating Trigonometric Functions Using a Calculator—Slide 3</vt:lpstr>
      <vt:lpstr>Example 7: Evaluating Trigonometric Functions Using a Calculator—Slide 4</vt:lpstr>
      <vt:lpstr>Example 7: Evaluating Trigonometric Functions Using a Calculator—Slide 5</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Calculus with Early Transcendentals Plus Integrated Review, 2nd Edition</dc:title>
  <dc:creator>Hawkes Learning</dc:creator>
  <cp:lastModifiedBy>Marvin Glover</cp:lastModifiedBy>
  <cp:revision>187</cp:revision>
  <dcterms:created xsi:type="dcterms:W3CDTF">2013-04-26T14:43:13Z</dcterms:created>
  <dcterms:modified xsi:type="dcterms:W3CDTF">2025-06-20T18:15:09Z</dcterms:modified>
</cp:coreProperties>
</file>