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7" r:id="rId3"/>
    <p:sldId id="258" r:id="rId4"/>
    <p:sldId id="309" r:id="rId5"/>
    <p:sldId id="259" r:id="rId6"/>
    <p:sldId id="260" r:id="rId7"/>
    <p:sldId id="276" r:id="rId8"/>
    <p:sldId id="261" r:id="rId9"/>
    <p:sldId id="263" r:id="rId10"/>
    <p:sldId id="266" r:id="rId11"/>
    <p:sldId id="268" r:id="rId12"/>
    <p:sldId id="270" r:id="rId13"/>
    <p:sldId id="273" r:id="rId14"/>
    <p:sldId id="277" r:id="rId15"/>
    <p:sldId id="299" r:id="rId16"/>
    <p:sldId id="278" r:id="rId17"/>
    <p:sldId id="280" r:id="rId18"/>
    <p:sldId id="281" r:id="rId19"/>
    <p:sldId id="282" r:id="rId20"/>
    <p:sldId id="283" r:id="rId21"/>
    <p:sldId id="310" r:id="rId22"/>
    <p:sldId id="285" r:id="rId23"/>
    <p:sldId id="287" r:id="rId24"/>
    <p:sldId id="288" r:id="rId25"/>
    <p:sldId id="289" r:id="rId26"/>
    <p:sldId id="290" r:id="rId27"/>
    <p:sldId id="292" r:id="rId28"/>
    <p:sldId id="293" r:id="rId29"/>
    <p:sldId id="295" r:id="rId30"/>
    <p:sldId id="296" r:id="rId31"/>
    <p:sldId id="297" r:id="rId32"/>
    <p:sldId id="311" r:id="rId33"/>
    <p:sldId id="317" r:id="rId34"/>
    <p:sldId id="312" r:id="rId35"/>
    <p:sldId id="313" r:id="rId36"/>
    <p:sldId id="318" r:id="rId37"/>
    <p:sldId id="314" r:id="rId38"/>
    <p:sldId id="315" r:id="rId39"/>
    <p:sldId id="316" r:id="rId40"/>
    <p:sldId id="300" r:id="rId41"/>
    <p:sldId id="301" r:id="rId42"/>
    <p:sldId id="302" r:id="rId43"/>
    <p:sldId id="304" r:id="rId44"/>
    <p:sldId id="319" r:id="rId45"/>
    <p:sldId id="306" r:id="rId46"/>
    <p:sldId id="307" r:id="rId47"/>
    <p:sldId id="30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00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3" autoAdjust="0"/>
    <p:restoredTop sz="94673" autoAdjust="0"/>
  </p:normalViewPr>
  <p:slideViewPr>
    <p:cSldViewPr>
      <p:cViewPr varScale="1">
        <p:scale>
          <a:sx n="101" d="100"/>
          <a:sy n="101" d="100"/>
        </p:scale>
        <p:origin x="1404"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5/29/2025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3519636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93FAF-7A27-4029-83CA-6E76F851AABC}" type="datetimeFigureOut">
              <a:rPr lang="en-US" smtClean="0"/>
              <a:pPr/>
              <a:t>5/29/2025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A9CE8-E7D7-4F70-8124-350BFC292132}" type="slidenum">
              <a:rPr lang="en-US" smtClean="0"/>
              <a:pPr/>
              <a:t>‹#›</a:t>
            </a:fld>
            <a:endParaRPr lang="en-US"/>
          </a:p>
        </p:txBody>
      </p:sp>
    </p:spTree>
    <p:extLst>
      <p:ext uri="{BB962C8B-B14F-4D97-AF65-F5344CB8AC3E}">
        <p14:creationId xmlns:p14="http://schemas.microsoft.com/office/powerpoint/2010/main" val="424255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92522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395615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407587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56297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14227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3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1.R.1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dirty="0"/>
              <a:t>—Slide 4</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p>
        </p:txBody>
      </p:sp>
      <p:pic>
        <p:nvPicPr>
          <p:cNvPr id="4" name="Content Placeholder 4">
            <a:extLst>
              <a:ext uri="{FF2B5EF4-FFF2-40B4-BE49-F238E27FC236}">
                <a16:creationId xmlns:a16="http://schemas.microsoft.com/office/drawing/2014/main" id="{1802AF0E-8317-4C26-BA1D-53C3D8F54F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a:prstGeom prst="rect">
            <a:avLst/>
          </a:prstGeom>
        </p:spPr>
      </p:pic>
      <p:pic>
        <p:nvPicPr>
          <p:cNvPr id="6" name="Picture 5">
            <a:extLst>
              <a:ext uri="{FF2B5EF4-FFF2-40B4-BE49-F238E27FC236}">
                <a16:creationId xmlns:a16="http://schemas.microsoft.com/office/drawing/2014/main" id="{893E4D7C-F81E-42AC-81BC-37463C7EDCD5}"/>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dirty="0"/>
              <a:t>—Slide 5</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dirty="0"/>
              <a:t>​</a:t>
            </a:r>
          </a:p>
        </p:txBody>
      </p:sp>
      <p:pic>
        <p:nvPicPr>
          <p:cNvPr id="4" name="Content Placeholder 4">
            <a:extLst>
              <a:ext uri="{FF2B5EF4-FFF2-40B4-BE49-F238E27FC236}">
                <a16:creationId xmlns:a16="http://schemas.microsoft.com/office/drawing/2014/main" id="{4F7ACBD0-144B-4635-880B-E9F6BC2933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82676"/>
            <a:ext cx="4532050" cy="4532050"/>
          </a:xfrm>
          <a:prstGeom prst="rect">
            <a:avLst/>
          </a:prstGeom>
        </p:spPr>
      </p:pic>
      <p:pic>
        <p:nvPicPr>
          <p:cNvPr id="6" name="Picture 5">
            <a:extLst>
              <a:ext uri="{FF2B5EF4-FFF2-40B4-BE49-F238E27FC236}">
                <a16:creationId xmlns:a16="http://schemas.microsoft.com/office/drawing/2014/main" id="{39B864A2-9A72-4149-9B22-9F74BD1DF968}"/>
              </a:ext>
            </a:extLst>
          </p:cNvPr>
          <p:cNvPicPr>
            <a:picLocks noChangeAspect="1"/>
          </p:cNvPicPr>
          <p:nvPr/>
        </p:nvPicPr>
        <p:blipFill>
          <a:blip r:embed="rId4"/>
          <a:stretch>
            <a:fillRect/>
          </a:stretch>
        </p:blipFill>
        <p:spPr>
          <a:xfrm>
            <a:off x="3831199" y="5486400"/>
            <a:ext cx="1579001" cy="7498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dirty="0"/>
              <a:t>—Slide 6</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rPr dirty="0"/>
              <a:t>​</a:t>
            </a:r>
          </a:p>
        </p:txBody>
      </p:sp>
      <p:pic>
        <p:nvPicPr>
          <p:cNvPr id="4" name="Content Placeholder 4">
            <a:extLst>
              <a:ext uri="{FF2B5EF4-FFF2-40B4-BE49-F238E27FC236}">
                <a16:creationId xmlns:a16="http://schemas.microsoft.com/office/drawing/2014/main" id="{05A6AB24-4670-4840-8BCD-76F6C4BA6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a:prstGeom prst="rect">
            <a:avLst/>
          </a:prstGeom>
        </p:spPr>
      </p:pic>
      <p:pic>
        <p:nvPicPr>
          <p:cNvPr id="6" name="Picture 5">
            <a:extLst>
              <a:ext uri="{FF2B5EF4-FFF2-40B4-BE49-F238E27FC236}">
                <a16:creationId xmlns:a16="http://schemas.microsoft.com/office/drawing/2014/main" id="{B1FF8CD5-6BEB-4C78-B735-2224CFBB8182}"/>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dirty="0"/>
              <a:t>—Slide 7</a:t>
            </a:r>
            <a:endParaRPr dirty="0"/>
          </a:p>
        </p:txBody>
      </p:sp>
      <p:sp>
        <p:nvSpPr>
          <p:cNvPr id="3" name="Text Placeholder 2"/>
          <p:cNvSpPr>
            <a:spLocks noGrp="1"/>
          </p:cNvSpPr>
          <p:nvPr>
            <p:ph type="body" sz="quarter" idx="10"/>
          </p:nvPr>
        </p:nvSpPr>
        <p:spPr/>
        <p:txBody>
          <a:bodyPr/>
          <a:lstStyle/>
          <a:p>
            <a:pPr marL="514350" indent="-514350">
              <a:buFont typeface="+mj-lt"/>
              <a:buAutoNum type="alphaLcPeriod" startAt="6"/>
              <a:defRPr sz="2800"/>
            </a:pPr>
            <a:r>
              <a:t>​</a:t>
            </a:r>
          </a:p>
        </p:txBody>
      </p:sp>
      <p:pic>
        <p:nvPicPr>
          <p:cNvPr id="4" name="Content Placeholder 4">
            <a:extLst>
              <a:ext uri="{FF2B5EF4-FFF2-40B4-BE49-F238E27FC236}">
                <a16:creationId xmlns:a16="http://schemas.microsoft.com/office/drawing/2014/main" id="{6C3B6D1B-B88E-4CAE-B017-1EDF8CBC47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a:prstGeom prst="rect">
            <a:avLst/>
          </a:prstGeom>
        </p:spPr>
      </p:pic>
      <p:pic>
        <p:nvPicPr>
          <p:cNvPr id="6" name="Picture 5">
            <a:extLst>
              <a:ext uri="{FF2B5EF4-FFF2-40B4-BE49-F238E27FC236}">
                <a16:creationId xmlns:a16="http://schemas.microsoft.com/office/drawing/2014/main" id="{6E768C56-45CF-4586-A5F5-24B2FE4244CC}"/>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Graphing Equations in Two Variables</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Sketch graphs of the following equations by plotting points.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10</m:t>
                    </m:r>
                  </m:oMath>
                </a14:m>
                <a:endParaRPr dirty="0"/>
              </a:p>
              <a:p>
                <a:pPr marL="514350" indent="-514350">
                  <a:buFont typeface="+mj-lt"/>
                  <a:buAutoNum type="alphaLcPeriod" startAt="2"/>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endParaRPr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 2</a:t>
            </a:r>
            <a:endParaRPr dirty="0"/>
          </a:p>
        </p:txBody>
      </p:sp>
      <p:sp>
        <p:nvSpPr>
          <p:cNvPr id="3" name="Text Placeholder 2"/>
          <p:cNvSpPr>
            <a:spLocks noGrp="1"/>
          </p:cNvSpPr>
          <p:nvPr>
            <p:ph type="body" sz="quarter" idx="10"/>
          </p:nvPr>
        </p:nvSpPr>
        <p:spPr>
          <a:ln>
            <a:solidFill>
              <a:srgbClr val="FF0000"/>
            </a:solidFill>
          </a:ln>
        </p:spPr>
        <p:txBody>
          <a:bodyPr>
            <a:normAutofit/>
          </a:bodyPr>
          <a:lstStyle/>
          <a:p>
            <a:r>
              <a:rPr sz="2800"/>
              <a:t>Rather than solving a new equation each time you substitute a value, it is more efficient to solve the equation for one variable before making substitutions. This method is shown in Example 2b.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In each row in Table 1, we select a value for one of the two variables.</a:t>
            </a:r>
          </a:p>
          <a:p>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3E6D7BD1-3DD7-AF52-4B31-2AA5023E4E86}"/>
                  </a:ext>
                </a:extLst>
              </p:cNvPr>
              <p:cNvGraphicFramePr>
                <a:graphicFrameLocks/>
              </p:cNvGraphicFramePr>
              <p:nvPr>
                <p:extLst>
                  <p:ext uri="{D42A27DB-BD31-4B8C-83A1-F6EECF244321}">
                    <p14:modId xmlns:p14="http://schemas.microsoft.com/office/powerpoint/2010/main" val="846316352"/>
                  </p:ext>
                </p:extLst>
              </p:nvPr>
            </p:nvGraphicFramePr>
            <p:xfrm>
              <a:off x="685800" y="2667000"/>
              <a:ext cx="7924800" cy="259588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gridSpan="2">
                      <a:txBody>
                        <a:bodyPr/>
                        <a:lstStyle/>
                        <a:p>
                          <a:pPr algn="ctr">
                            <a:defRPr sz="1800" b="1"/>
                          </a:pPr>
                          <a:r>
                            <a:rPr dirty="0"/>
                            <a:t>Table </a:t>
                          </a:r>
                          <a:r>
                            <a:rPr lang="en-US" dirty="0"/>
                            <a:t>1</a:t>
                          </a:r>
                          <a:endParaRPr dirty="0"/>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𝑥</m:t>
                                </m:r>
                              </m:oMath>
                            </m:oMathPara>
                          </a14:m>
                          <a:endParaRPr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𝑦</m:t>
                                </m:r>
                              </m:oMath>
                            </m:oMathPara>
                          </a14:m>
                          <a:endParaRP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−3</m:t>
                                </m:r>
                              </m:oMath>
                            </m:oMathPara>
                          </a14:m>
                          <a:endParaRPr/>
                        </a:p>
                      </a:txBody>
                      <a:tcPr/>
                    </a:tc>
                    <a:tc>
                      <a:txBody>
                        <a:bodyPr/>
                        <a:lstStyle/>
                        <a:p>
                          <a:pPr algn="ctr">
                            <a:defRPr sz="1800"/>
                          </a:pPr>
                          <a:r>
                            <a:rPr lang="en-US" dirty="0"/>
                            <a:t>?</a:t>
                          </a:r>
                          <a:endParaRPr dirty="0"/>
                        </a:p>
                      </a:txBody>
                      <a:tcPr/>
                    </a:tc>
                    <a:extLst>
                      <a:ext uri="{0D108BD9-81ED-4DB2-BD59-A6C34878D82A}">
                        <a16:rowId xmlns:a16="http://schemas.microsoft.com/office/drawing/2014/main" val="10002"/>
                      </a:ext>
                    </a:extLst>
                  </a:tr>
                  <a:tr h="370840">
                    <a:tc>
                      <a:txBody>
                        <a:bodyPr/>
                        <a:lstStyle/>
                        <a:p>
                          <a:pPr algn="ctr"/>
                          <a:r>
                            <a:rPr sz="1800"/>
                            <a:t>0</a:t>
                          </a:r>
                          <a:endParaRPr sz="1800">
                            <a:latin typeface="Cambria Math"/>
                          </a:endParaRPr>
                        </a:p>
                      </a:txBody>
                      <a:tcPr/>
                    </a:tc>
                    <a:tc>
                      <a:txBody>
                        <a:bodyPr/>
                        <a:lstStyle/>
                        <a:p>
                          <a:pPr algn="ctr">
                            <a:defRPr sz="1800"/>
                          </a:pPr>
                          <a:r>
                            <a:rPr lang="en-US" dirty="0"/>
                            <a:t>?</a:t>
                          </a:r>
                          <a:endParaRPr dirty="0"/>
                        </a:p>
                      </a:txBody>
                      <a:tcPr/>
                    </a:tc>
                    <a:extLst>
                      <a:ext uri="{0D108BD9-81ED-4DB2-BD59-A6C34878D82A}">
                        <a16:rowId xmlns:a16="http://schemas.microsoft.com/office/drawing/2014/main" val="10003"/>
                      </a:ext>
                    </a:extLst>
                  </a:tr>
                  <a:tr h="370840">
                    <a:tc>
                      <a:txBody>
                        <a:bodyPr/>
                        <a:lstStyle/>
                        <a:p>
                          <a:pPr algn="ctr"/>
                          <a:r>
                            <a:rPr lang="en-US" sz="1800" dirty="0">
                              <a:latin typeface="Cambria Math"/>
                            </a:rPr>
                            <a:t>?</a:t>
                          </a:r>
                          <a:endParaRPr sz="1800" dirty="0">
                            <a:latin typeface="Cambria Math"/>
                          </a:endParaRPr>
                        </a:p>
                      </a:txBody>
                      <a:tcPr/>
                    </a:tc>
                    <a:tc>
                      <a:txBody>
                        <a:bodyPr/>
                        <a:lstStyle/>
                        <a:p>
                          <a:pPr algn="ctr"/>
                          <a:r>
                            <a:rPr sz="1800" dirty="0"/>
                            <a:t>0</a:t>
                          </a:r>
                          <a:endParaRPr sz="1800" dirty="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rPr lang="en-US" dirty="0"/>
                            <a:t>?</a:t>
                          </a:r>
                          <a:endParaRPr dirty="0"/>
                        </a:p>
                      </a:txBody>
                      <a:tcPr/>
                    </a:tc>
                    <a:tc>
                      <a:txBody>
                        <a:bodyPr/>
                        <a:lstStyle/>
                        <a:p>
                          <a:pPr algn="ctr"/>
                          <a:r>
                            <a:rPr sz="1800" dirty="0"/>
                            <a:t>5</a:t>
                          </a:r>
                          <a:endParaRPr sz="1800" dirty="0">
                            <a:latin typeface="Cambria Math"/>
                          </a:endParaRPr>
                        </a:p>
                      </a:txBody>
                      <a:tcPr/>
                    </a:tc>
                    <a:extLst>
                      <a:ext uri="{0D108BD9-81ED-4DB2-BD59-A6C34878D82A}">
                        <a16:rowId xmlns:a16="http://schemas.microsoft.com/office/drawing/2014/main" val="10005"/>
                      </a:ext>
                    </a:extLst>
                  </a:tr>
                  <a:tr h="370840">
                    <a:tc>
                      <a:txBody>
                        <a:bodyPr/>
                        <a:lstStyle/>
                        <a:p>
                          <a:pPr algn="ctr"/>
                          <a:r>
                            <a:rPr sz="1800" dirty="0"/>
                            <a:t>1</a:t>
                          </a:r>
                          <a:endParaRPr sz="1800" dirty="0">
                            <a:latin typeface="Cambria Math"/>
                          </a:endParaRPr>
                        </a:p>
                      </a:txBody>
                      <a:tcPr/>
                    </a:tc>
                    <a:tc>
                      <a:txBody>
                        <a:bodyPr/>
                        <a:lstStyle/>
                        <a:p>
                          <a:pPr algn="ctr">
                            <a:defRPr sz="1800"/>
                          </a:pPr>
                          <a:r>
                            <a:rPr lang="en-US" dirty="0"/>
                            <a:t>?</a:t>
                          </a:r>
                          <a:endParaRPr dirty="0"/>
                        </a:p>
                      </a:txBody>
                      <a:tcPr/>
                    </a:tc>
                    <a:extLst>
                      <a:ext uri="{0D108BD9-81ED-4DB2-BD59-A6C34878D82A}">
                        <a16:rowId xmlns:a16="http://schemas.microsoft.com/office/drawing/2014/main" val="10006"/>
                      </a:ext>
                    </a:extLst>
                  </a:tr>
                </a:tbl>
              </a:graphicData>
            </a:graphic>
          </p:graphicFrame>
        </mc:Choice>
        <mc:Fallback xmlns="">
          <p:graphicFrame>
            <p:nvGraphicFramePr>
              <p:cNvPr id="5" name="Table Placeholder 2">
                <a:extLst>
                  <a:ext uri="{FF2B5EF4-FFF2-40B4-BE49-F238E27FC236}">
                    <a16:creationId xmlns:a16="http://schemas.microsoft.com/office/drawing/2014/main" id="{3E6D7BD1-3DD7-AF52-4B31-2AA5023E4E86}"/>
                  </a:ext>
                </a:extLst>
              </p:cNvPr>
              <p:cNvGraphicFramePr>
                <a:graphicFrameLocks/>
              </p:cNvGraphicFramePr>
              <p:nvPr>
                <p:extLst>
                  <p:ext uri="{D42A27DB-BD31-4B8C-83A1-F6EECF244321}">
                    <p14:modId xmlns:p14="http://schemas.microsoft.com/office/powerpoint/2010/main" val="846316352"/>
                  </p:ext>
                </p:extLst>
              </p:nvPr>
            </p:nvGraphicFramePr>
            <p:xfrm>
              <a:off x="685800" y="2667000"/>
              <a:ext cx="7924800" cy="259588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gridSpan="2">
                      <a:txBody>
                        <a:bodyPr/>
                        <a:lstStyle/>
                        <a:p>
                          <a:pPr algn="ctr">
                            <a:defRPr sz="1800" b="1"/>
                          </a:pPr>
                          <a:r>
                            <a:rPr dirty="0"/>
                            <a:t>Table </a:t>
                          </a:r>
                          <a:r>
                            <a:rPr lang="en-US" dirty="0"/>
                            <a:t>1</a:t>
                          </a:r>
                          <a:endParaRPr dirty="0"/>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148" t="-108197" r="-92751" b="-522951"/>
                          </a:stretch>
                        </a:blipFill>
                      </a:tcPr>
                    </a:tc>
                    <a:tc>
                      <a:txBody>
                        <a:bodyPr/>
                        <a:lstStyle/>
                        <a:p>
                          <a:endParaRPr lang="en-US"/>
                        </a:p>
                      </a:txBody>
                      <a:tcPr>
                        <a:blipFill>
                          <a:blip r:embed="rId2"/>
                          <a:stretch>
                            <a:fillRect l="-108320" t="-108197" r="-320" b="-522951"/>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148" t="-208197" r="-92751" b="-422951"/>
                          </a:stretch>
                        </a:blipFill>
                      </a:tcPr>
                    </a:tc>
                    <a:tc>
                      <a:txBody>
                        <a:bodyPr/>
                        <a:lstStyle/>
                        <a:p>
                          <a:pPr algn="ctr">
                            <a:defRPr sz="1800"/>
                          </a:pPr>
                          <a:r>
                            <a:rPr lang="en-US" dirty="0"/>
                            <a:t>?</a:t>
                          </a:r>
                          <a:endParaRPr dirty="0"/>
                        </a:p>
                      </a:txBody>
                      <a:tcPr/>
                    </a:tc>
                    <a:extLst>
                      <a:ext uri="{0D108BD9-81ED-4DB2-BD59-A6C34878D82A}">
                        <a16:rowId xmlns:a16="http://schemas.microsoft.com/office/drawing/2014/main" val="10002"/>
                      </a:ext>
                    </a:extLst>
                  </a:tr>
                  <a:tr h="370840">
                    <a:tc>
                      <a:txBody>
                        <a:bodyPr/>
                        <a:lstStyle/>
                        <a:p>
                          <a:pPr algn="ctr"/>
                          <a:r>
                            <a:rPr sz="1800"/>
                            <a:t>0</a:t>
                          </a:r>
                          <a:endParaRPr sz="1800">
                            <a:latin typeface="Cambria Math"/>
                          </a:endParaRPr>
                        </a:p>
                      </a:txBody>
                      <a:tcPr/>
                    </a:tc>
                    <a:tc>
                      <a:txBody>
                        <a:bodyPr/>
                        <a:lstStyle/>
                        <a:p>
                          <a:pPr algn="ctr">
                            <a:defRPr sz="1800"/>
                          </a:pPr>
                          <a:r>
                            <a:rPr lang="en-US" dirty="0"/>
                            <a:t>?</a:t>
                          </a:r>
                          <a:endParaRPr dirty="0"/>
                        </a:p>
                      </a:txBody>
                      <a:tcPr/>
                    </a:tc>
                    <a:extLst>
                      <a:ext uri="{0D108BD9-81ED-4DB2-BD59-A6C34878D82A}">
                        <a16:rowId xmlns:a16="http://schemas.microsoft.com/office/drawing/2014/main" val="10003"/>
                      </a:ext>
                    </a:extLst>
                  </a:tr>
                  <a:tr h="370840">
                    <a:tc>
                      <a:txBody>
                        <a:bodyPr/>
                        <a:lstStyle/>
                        <a:p>
                          <a:pPr algn="ctr"/>
                          <a:r>
                            <a:rPr lang="en-US" sz="1800" dirty="0">
                              <a:latin typeface="Cambria Math"/>
                            </a:rPr>
                            <a:t>?</a:t>
                          </a:r>
                          <a:endParaRPr sz="1800" dirty="0">
                            <a:latin typeface="Cambria Math"/>
                          </a:endParaRPr>
                        </a:p>
                      </a:txBody>
                      <a:tcPr/>
                    </a:tc>
                    <a:tc>
                      <a:txBody>
                        <a:bodyPr/>
                        <a:lstStyle/>
                        <a:p>
                          <a:pPr algn="ctr"/>
                          <a:r>
                            <a:rPr sz="1800" dirty="0"/>
                            <a:t>0</a:t>
                          </a:r>
                          <a:endParaRPr sz="1800" dirty="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rPr lang="en-US" dirty="0"/>
                            <a:t>?</a:t>
                          </a:r>
                          <a:endParaRPr dirty="0"/>
                        </a:p>
                      </a:txBody>
                      <a:tcPr/>
                    </a:tc>
                    <a:tc>
                      <a:txBody>
                        <a:bodyPr/>
                        <a:lstStyle/>
                        <a:p>
                          <a:pPr algn="ctr"/>
                          <a:r>
                            <a:rPr sz="1800" dirty="0"/>
                            <a:t>5</a:t>
                          </a:r>
                          <a:endParaRPr sz="1800" dirty="0">
                            <a:latin typeface="Cambria Math"/>
                          </a:endParaRPr>
                        </a:p>
                      </a:txBody>
                      <a:tcPr/>
                    </a:tc>
                    <a:extLst>
                      <a:ext uri="{0D108BD9-81ED-4DB2-BD59-A6C34878D82A}">
                        <a16:rowId xmlns:a16="http://schemas.microsoft.com/office/drawing/2014/main" val="10005"/>
                      </a:ext>
                    </a:extLst>
                  </a:tr>
                  <a:tr h="370840">
                    <a:tc>
                      <a:txBody>
                        <a:bodyPr/>
                        <a:lstStyle/>
                        <a:p>
                          <a:pPr algn="ctr"/>
                          <a:r>
                            <a:rPr sz="1800" dirty="0"/>
                            <a:t>1</a:t>
                          </a:r>
                          <a:endParaRPr sz="1800" dirty="0">
                            <a:latin typeface="Cambria Math"/>
                          </a:endParaRPr>
                        </a:p>
                      </a:txBody>
                      <a:tcPr/>
                    </a:tc>
                    <a:tc>
                      <a:txBody>
                        <a:bodyPr/>
                        <a:lstStyle/>
                        <a:p>
                          <a:pPr algn="ctr">
                            <a:defRPr sz="1800"/>
                          </a:pPr>
                          <a:r>
                            <a:rPr lang="en-US" dirty="0"/>
                            <a:t>?</a:t>
                          </a:r>
                          <a:endParaRPr dirty="0"/>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dirty="0"/>
                  <a:t>​</a:t>
                </a:r>
                <a:r>
                  <a:rPr sz="2800" dirty="0"/>
                  <a:t>Once we substitute a value, the equation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r>
                      <a:rPr>
                        <a:latin typeface="Cambria Math" panose="02040503050406030204" pitchFamily="18" charset="0"/>
                      </a:rPr>
                      <m:t>𝑦</m:t>
                    </m:r>
                    <m:r>
                      <a:rPr>
                        <a:latin typeface="Cambria Math" panose="02040503050406030204" pitchFamily="18" charset="0"/>
                      </a:rPr>
                      <m:t>=10</m:t>
                    </m:r>
                  </m:oMath>
                </a14:m>
                <a:r>
                  <a:rPr sz="2800" dirty="0"/>
                  <a:t> can be solved for the other variable. An example of this is shown below.</a:t>
                </a:r>
                <a:endParaRPr lang="en-US" sz="2800" dirty="0"/>
              </a:p>
              <a:p>
                <a:pPr>
                  <a:defRPr sz="2800"/>
                </a:pPr>
                <a:endParaRPr lang="en-US" sz="2800" dirty="0"/>
              </a:p>
              <a:p>
                <a:pPr algn="ctr">
                  <a:defRPr sz="2800"/>
                </a:pPr>
                <a:endParaRPr sz="2800" dirty="0"/>
              </a:p>
              <a:p>
                <a:pPr algn="ctr"/>
                <a:r>
                  <a:rPr dirty="0"/>
                  <a:t>​</a:t>
                </a:r>
              </a:p>
              <a:p>
                <a:pPr algn="l">
                  <a:defRPr sz="2800"/>
                </a:pPr>
                <a:r>
                  <a:rPr dirty="0"/>
                  <a:t>​</a:t>
                </a:r>
                <a:endParaRPr lang="en-US" dirty="0"/>
              </a:p>
              <a:p>
                <a:pPr algn="l">
                  <a:defRPr sz="2800"/>
                </a:pPr>
                <a:endParaRPr lang="en-US" sz="2800" dirty="0"/>
              </a:p>
              <a:p>
                <a:pPr algn="l">
                  <a:defRPr sz="2800"/>
                </a:pPr>
                <a:r>
                  <a:rPr sz="2800" dirty="0"/>
                  <a:t>This gives us a list of </a:t>
                </a:r>
                <a:r>
                  <a:rPr sz="2800" dirty="0">
                    <a:latin typeface="Cambria Math"/>
                  </a:rPr>
                  <a:t>5</a:t>
                </a:r>
                <a:r>
                  <a:rPr sz="2800" dirty="0"/>
                  <a:t> ordered pairs that can be plotted, though the ordered pair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35</m:t>
                        </m:r>
                      </m:num>
                      <m:den>
                        <m:r>
                          <a:rPr>
                            <a:latin typeface="Cambria Math" panose="02040503050406030204" pitchFamily="18" charset="0"/>
                          </a:rPr>
                          <m:t>2</m:t>
                        </m:r>
                      </m:den>
                    </m:f>
                    <m:r>
                      <a:rPr>
                        <a:latin typeface="Cambria Math" panose="02040503050406030204" pitchFamily="18" charset="0"/>
                      </a:rPr>
                      <m:t>,5)</m:t>
                    </m:r>
                  </m:oMath>
                </a14:m>
                <a:r>
                  <a:rPr sz="2800" dirty="0"/>
                  <a:t> is off the coordinate system we draw.</a:t>
                </a: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2074"/>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FABA26C8-00C2-4AD1-9605-B316BFDA47A5}"/>
              </a:ext>
            </a:extLst>
          </p:cNvPr>
          <p:cNvPicPr>
            <a:picLocks noChangeAspect="1"/>
          </p:cNvPicPr>
          <p:nvPr/>
        </p:nvPicPr>
        <p:blipFill>
          <a:blip r:embed="rId3"/>
          <a:stretch>
            <a:fillRect/>
          </a:stretch>
        </p:blipFill>
        <p:spPr>
          <a:xfrm>
            <a:off x="2362200" y="2057400"/>
            <a:ext cx="4608000" cy="23347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4</a:t>
            </a:r>
            <a:endParaRPr dirty="0"/>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219266032"/>
                  </p:ext>
                </p:extLst>
              </p:nvPr>
            </p:nvGraphicFramePr>
            <p:xfrm>
              <a:off x="457200" y="1105523"/>
              <a:ext cx="8229600" cy="3307653"/>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rPr dirty="0"/>
                            <a:t>Table 2</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𝑦</m:t>
                                </m:r>
                              </m:oMath>
                            </m:oMathPara>
                          </a14:m>
                          <a:endParaRP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−3</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16</m:t>
                                    </m:r>
                                  </m:num>
                                  <m:den>
                                    <m:r>
                                      <a:rPr sz="1800">
                                        <a:latin typeface="Cambria Math" panose="02040503050406030204" pitchFamily="18" charset="0"/>
                                      </a:rPr>
                                      <m:t>5</m:t>
                                    </m:r>
                                  </m:den>
                                </m:f>
                              </m:oMath>
                            </m:oMathPara>
                          </a14:m>
                          <a:endParaRPr/>
                        </a:p>
                      </a:txBody>
                      <a:tcPr/>
                    </a:tc>
                    <a:extLst>
                      <a:ext uri="{0D108BD9-81ED-4DB2-BD59-A6C34878D82A}">
                        <a16:rowId xmlns:a16="http://schemas.microsoft.com/office/drawing/2014/main" val="10002"/>
                      </a:ext>
                    </a:extLst>
                  </a:tr>
                  <a:tr h="370840">
                    <a:tc>
                      <a:txBody>
                        <a:bodyPr/>
                        <a:lstStyle/>
                        <a:p>
                          <a:pPr algn="ctr"/>
                          <a:r>
                            <a:rPr sz="1800"/>
                            <a:t>0</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m:t>
                                </m:r>
                              </m:oMath>
                            </m:oMathPara>
                          </a14:m>
                          <a:endParaRPr/>
                        </a:p>
                      </a:txBody>
                      <a:tcPr/>
                    </a:tc>
                    <a:extLst>
                      <a:ext uri="{0D108BD9-81ED-4DB2-BD59-A6C34878D82A}">
                        <a16:rowId xmlns:a16="http://schemas.microsoft.com/office/drawing/2014/main" val="10003"/>
                      </a:ext>
                    </a:extLst>
                  </a:tr>
                  <a:tr h="370840">
                    <a:tc>
                      <a:txBody>
                        <a:bodyPr/>
                        <a:lstStyle/>
                        <a:p>
                          <a:pPr algn="ctr"/>
                          <a:r>
                            <a:rPr sz="1800"/>
                            <a:t>5</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panose="02040503050406030204" pitchFamily="18" charset="0"/>
                                      </a:rPr>
                                      <m:t>35</m:t>
                                    </m:r>
                                  </m:num>
                                  <m:den>
                                    <m:r>
                                      <a:rPr sz="1800">
                                        <a:latin typeface="Cambria Math" panose="02040503050406030204" pitchFamily="18" charset="0"/>
                                      </a:rPr>
                                      <m:t>2</m:t>
                                    </m:r>
                                  </m:den>
                                </m:f>
                              </m:oMath>
                            </m:oMathPara>
                          </a14:m>
                          <a:endParaRPr/>
                        </a:p>
                      </a:txBody>
                      <a:tcPr/>
                    </a:tc>
                    <a:tc>
                      <a:txBody>
                        <a:bodyPr/>
                        <a:lstStyle/>
                        <a:p>
                          <a:pPr algn="ctr"/>
                          <a:r>
                            <a:rPr sz="1800"/>
                            <a:t>5</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a:t>1</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8</m:t>
                                    </m:r>
                                  </m:num>
                                  <m:den>
                                    <m:r>
                                      <a:rPr sz="1800">
                                        <a:latin typeface="Cambria Math" panose="02040503050406030204" pitchFamily="18" charset="0"/>
                                      </a:rPr>
                                      <m:t>5</m:t>
                                    </m:r>
                                  </m:den>
                                </m:f>
                              </m:oMath>
                            </m:oMathPara>
                          </a14:m>
                          <a:endParaRPr dirty="0"/>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219266032"/>
                  </p:ext>
                </p:extLst>
              </p:nvPr>
            </p:nvGraphicFramePr>
            <p:xfrm>
              <a:off x="457200" y="1105523"/>
              <a:ext cx="8229600" cy="3307653"/>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rPr dirty="0"/>
                            <a:t>Table 2</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444" b="-695082"/>
                          </a:stretch>
                        </a:blipFill>
                      </a:tcPr>
                    </a:tc>
                    <a:tc>
                      <a:txBody>
                        <a:bodyPr/>
                        <a:lstStyle/>
                        <a:p>
                          <a:endParaRPr lang="en-US"/>
                        </a:p>
                      </a:txBody>
                      <a:tcPr>
                        <a:blipFill>
                          <a:blip r:embed="rId2"/>
                          <a:stretch>
                            <a:fillRect l="-100296" t="-108197" r="-444" b="-695082"/>
                          </a:stretch>
                        </a:blipFill>
                      </a:tcPr>
                    </a:tc>
                    <a:extLst>
                      <a:ext uri="{0D108BD9-81ED-4DB2-BD59-A6C34878D82A}">
                        <a16:rowId xmlns:a16="http://schemas.microsoft.com/office/drawing/2014/main" val="10001"/>
                      </a:ext>
                    </a:extLst>
                  </a:tr>
                  <a:tr h="606870">
                    <a:tc>
                      <a:txBody>
                        <a:bodyPr/>
                        <a:lstStyle/>
                        <a:p>
                          <a:endParaRPr lang="en-US"/>
                        </a:p>
                      </a:txBody>
                      <a:tcPr>
                        <a:blipFill>
                          <a:blip r:embed="rId2"/>
                          <a:stretch>
                            <a:fillRect l="-296" t="-128283" r="-100444" b="-328283"/>
                          </a:stretch>
                        </a:blipFill>
                      </a:tcPr>
                    </a:tc>
                    <a:tc>
                      <a:txBody>
                        <a:bodyPr/>
                        <a:lstStyle/>
                        <a:p>
                          <a:endParaRPr lang="en-US"/>
                        </a:p>
                      </a:txBody>
                      <a:tcPr>
                        <a:blipFill>
                          <a:blip r:embed="rId2"/>
                          <a:stretch>
                            <a:fillRect l="-100296" t="-128283" r="-444" b="-328283"/>
                          </a:stretch>
                        </a:blipFill>
                      </a:tcPr>
                    </a:tc>
                    <a:extLst>
                      <a:ext uri="{0D108BD9-81ED-4DB2-BD59-A6C34878D82A}">
                        <a16:rowId xmlns:a16="http://schemas.microsoft.com/office/drawing/2014/main" val="10002"/>
                      </a:ext>
                    </a:extLst>
                  </a:tr>
                  <a:tr h="370840">
                    <a:tc>
                      <a:txBody>
                        <a:bodyPr/>
                        <a:lstStyle/>
                        <a:p>
                          <a:pPr algn="ctr"/>
                          <a:r>
                            <a:rPr sz="1800"/>
                            <a:t>0</a:t>
                          </a:r>
                          <a:endParaRPr sz="1800">
                            <a:latin typeface="Cambria Math"/>
                          </a:endParaRPr>
                        </a:p>
                      </a:txBody>
                      <a:tcPr/>
                    </a:tc>
                    <a:tc>
                      <a:txBody>
                        <a:bodyPr/>
                        <a:lstStyle/>
                        <a:p>
                          <a:endParaRPr lang="en-US"/>
                        </a:p>
                      </a:txBody>
                      <a:tcPr>
                        <a:blipFill>
                          <a:blip r:embed="rId2"/>
                          <a:stretch>
                            <a:fillRect l="-100296" t="-370492" r="-444" b="-432787"/>
                          </a:stretch>
                        </a:blipFill>
                      </a:tcPr>
                    </a:tc>
                    <a:extLst>
                      <a:ext uri="{0D108BD9-81ED-4DB2-BD59-A6C34878D82A}">
                        <a16:rowId xmlns:a16="http://schemas.microsoft.com/office/drawing/2014/main" val="10003"/>
                      </a:ext>
                    </a:extLst>
                  </a:tr>
                  <a:tr h="370840">
                    <a:tc>
                      <a:txBody>
                        <a:bodyPr/>
                        <a:lstStyle/>
                        <a:p>
                          <a:pPr algn="ctr"/>
                          <a:r>
                            <a:rPr sz="1800"/>
                            <a:t>5</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4"/>
                      </a:ext>
                    </a:extLst>
                  </a:tr>
                  <a:tr h="610553">
                    <a:tc>
                      <a:txBody>
                        <a:bodyPr/>
                        <a:lstStyle/>
                        <a:p>
                          <a:endParaRPr lang="en-US"/>
                        </a:p>
                      </a:txBody>
                      <a:tcPr>
                        <a:blipFill>
                          <a:blip r:embed="rId2"/>
                          <a:stretch>
                            <a:fillRect l="-296" t="-348000" r="-100444" b="-103000"/>
                          </a:stretch>
                        </a:blipFill>
                      </a:tcPr>
                    </a:tc>
                    <a:tc>
                      <a:txBody>
                        <a:bodyPr/>
                        <a:lstStyle/>
                        <a:p>
                          <a:pPr algn="ctr"/>
                          <a:r>
                            <a:rPr sz="1800"/>
                            <a:t>5</a:t>
                          </a:r>
                          <a:endParaRPr sz="1800">
                            <a:latin typeface="Cambria Math"/>
                          </a:endParaRPr>
                        </a:p>
                      </a:txBody>
                      <a:tcPr/>
                    </a:tc>
                    <a:extLst>
                      <a:ext uri="{0D108BD9-81ED-4DB2-BD59-A6C34878D82A}">
                        <a16:rowId xmlns:a16="http://schemas.microsoft.com/office/drawing/2014/main" val="10005"/>
                      </a:ext>
                    </a:extLst>
                  </a:tr>
                  <a:tr h="606870">
                    <a:tc>
                      <a:txBody>
                        <a:bodyPr/>
                        <a:lstStyle/>
                        <a:p>
                          <a:pPr algn="ctr"/>
                          <a:r>
                            <a:rPr sz="1800"/>
                            <a:t>1</a:t>
                          </a:r>
                          <a:endParaRPr sz="1800">
                            <a:latin typeface="Cambria Math"/>
                          </a:endParaRPr>
                        </a:p>
                      </a:txBody>
                      <a:tcPr/>
                    </a:tc>
                    <a:tc>
                      <a:txBody>
                        <a:bodyPr/>
                        <a:lstStyle/>
                        <a:p>
                          <a:endParaRPr lang="en-US"/>
                        </a:p>
                      </a:txBody>
                      <a:tcPr>
                        <a:blipFill>
                          <a:blip r:embed="rId2"/>
                          <a:stretch>
                            <a:fillRect l="-100296" t="-448000" r="-444" b="-3000"/>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5</a:t>
            </a:r>
            <a:endParaRPr dirty="0"/>
          </a:p>
        </p:txBody>
      </p:sp>
      <p:sp>
        <p:nvSpPr>
          <p:cNvPr id="3" name="Text Placeholder 2"/>
          <p:cNvSpPr>
            <a:spLocks noGrp="1"/>
          </p:cNvSpPr>
          <p:nvPr>
            <p:ph type="body" sz="quarter" idx="10"/>
          </p:nvPr>
        </p:nvSpPr>
        <p:spPr/>
        <p:txBody>
          <a:bodyPr>
            <a:normAutofit/>
          </a:bodyPr>
          <a:lstStyle/>
          <a:p>
            <a:r>
              <a:t>​</a:t>
            </a:r>
            <a:r>
              <a:rPr sz="2800"/>
              <a:t>The four ordered pairs appear to lie on a straight line, and this is indeed the case. To gain more confidence in this fact, we could continue to plot more solutions of the equation, and we would find they all lie along the line that has been drawn through the four plotted ordered pairs. The infinite number of solutions of the equation are depicted by the line drawn through the plotted points.</a:t>
            </a:r>
          </a:p>
          <a:p>
            <a: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Ordered Pairs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An </a:t>
                </a:r>
                <a:r>
                  <a:rPr sz="2800" b="1" dirty="0"/>
                  <a:t>ordered pair</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dirty="0"/>
                  <a:t> consists of two real numbers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Unlike sets, the order of the elements in an ordered pair matters; that is,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dirty="0"/>
                  <a:t> is not equal to </a:t>
                </a:r>
                <a14:m>
                  <m:oMath xmlns:m="http://schemas.openxmlformats.org/officeDocument/2006/math">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oMath>
                </a14:m>
                <a:r>
                  <a:rPr sz="2800" dirty="0"/>
                  <a:t> unless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oMath>
                </a14:m>
                <a:r>
                  <a:rPr sz="2800" dirty="0"/>
                  <a:t>. In a given ordered pair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dirty="0"/>
                  <a:t>, the number </a:t>
                </a:r>
                <a14:m>
                  <m:oMath xmlns:m="http://schemas.openxmlformats.org/officeDocument/2006/math">
                    <m:r>
                      <a:rPr>
                        <a:latin typeface="Cambria Math" panose="02040503050406030204" pitchFamily="18" charset="0"/>
                      </a:rPr>
                      <m:t>𝑎</m:t>
                    </m:r>
                  </m:oMath>
                </a14:m>
                <a:r>
                  <a:rPr sz="2800" dirty="0"/>
                  <a:t> is called the </a:t>
                </a:r>
                <a:r>
                  <a:rPr sz="2800" b="1" dirty="0"/>
                  <a:t>first coordinate</a:t>
                </a:r>
                <a:r>
                  <a:rPr sz="2800" dirty="0"/>
                  <a:t> and the number </a:t>
                </a:r>
                <a14:m>
                  <m:oMath xmlns:m="http://schemas.openxmlformats.org/officeDocument/2006/math">
                    <m:r>
                      <a:rPr>
                        <a:latin typeface="Cambria Math" panose="02040503050406030204" pitchFamily="18" charset="0"/>
                      </a:rPr>
                      <m:t>𝑏</m:t>
                    </m:r>
                  </m:oMath>
                </a14:m>
                <a:r>
                  <a:rPr sz="2800" dirty="0"/>
                  <a:t> is called the </a:t>
                </a:r>
                <a:r>
                  <a:rPr sz="2800" b="1" dirty="0"/>
                  <a:t>second coordinate</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402"/>
                </a:stretch>
              </a:blipFill>
            </p:spPr>
            <p:txBody>
              <a:bodyPr/>
              <a:lstStyle/>
              <a:p>
                <a:r>
                  <a:rPr lang="en-IN">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6</a:t>
            </a:r>
            <a:endParaRPr dirty="0"/>
          </a:p>
        </p:txBody>
      </p:sp>
      <p:pic>
        <p:nvPicPr>
          <p:cNvPr id="5" name="Content Placeholder 4">
            <a:extLst>
              <a:ext uri="{FF2B5EF4-FFF2-40B4-BE49-F238E27FC236}">
                <a16:creationId xmlns:a16="http://schemas.microsoft.com/office/drawing/2014/main" id="{7A39692A-D76D-476F-8250-E0D7B180653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a:extLst>
              <a:ext uri="{FF2B5EF4-FFF2-40B4-BE49-F238E27FC236}">
                <a16:creationId xmlns:a16="http://schemas.microsoft.com/office/drawing/2014/main" id="{489134D8-BD5E-4FAC-9B26-C78EEEFDB603}"/>
              </a:ext>
            </a:extLst>
          </p:cNvPr>
          <p:cNvPicPr>
            <a:picLocks noChangeAspect="1"/>
          </p:cNvPicPr>
          <p:nvPr/>
        </p:nvPicPr>
        <p:blipFill>
          <a:blip r:embed="rId4"/>
          <a:stretch>
            <a:fillRect/>
          </a:stretch>
        </p:blipFill>
        <p:spPr>
          <a:xfrm>
            <a:off x="3526399" y="5422327"/>
            <a:ext cx="1579001" cy="74987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E1B3-D16F-1DD1-19B9-24C911A89BCD}"/>
              </a:ext>
            </a:extLst>
          </p:cNvPr>
          <p:cNvSpPr>
            <a:spLocks noGrp="1"/>
          </p:cNvSpPr>
          <p:nvPr>
            <p:ph type="title"/>
          </p:nvPr>
        </p:nvSpPr>
        <p:spPr/>
        <p:txBody>
          <a:bodyPr/>
          <a:lstStyle/>
          <a:p>
            <a:r>
              <a:rPr lang="en-US" dirty="0"/>
              <a:t>Example 2: Technology</a:t>
            </a:r>
            <a:endParaRPr lang="en-IN" dirty="0"/>
          </a:p>
        </p:txBody>
      </p:sp>
      <p:sp>
        <p:nvSpPr>
          <p:cNvPr id="5" name="Text Placeholder 2">
            <a:extLst>
              <a:ext uri="{FF2B5EF4-FFF2-40B4-BE49-F238E27FC236}">
                <a16:creationId xmlns:a16="http://schemas.microsoft.com/office/drawing/2014/main" id="{8DCD0738-0C28-6BED-8FDD-47AA9D9312BB}"/>
              </a:ext>
            </a:extLst>
          </p:cNvPr>
          <p:cNvSpPr txBox="1">
            <a:spLocks/>
          </p:cNvSpPr>
          <p:nvPr/>
        </p:nvSpPr>
        <p:spPr>
          <a:xfrm>
            <a:off x="457200" y="1066801"/>
            <a:ext cx="8229600" cy="4876800"/>
          </a:xfrm>
          <a:prstGeom prst="rect">
            <a:avLst/>
          </a:prstGeom>
          <a:ln w="28575">
            <a:solidFill>
              <a:srgbClr val="FF0000"/>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On a TI-84 Plus, you </a:t>
            </a:r>
            <a:r>
              <a:rPr lang="en-IN" b="0" i="0" dirty="0">
                <a:effectLst/>
                <a:cs typeface="Times New Roman" panose="02020603050405020304" pitchFamily="18" charset="0"/>
              </a:rPr>
              <a:t>can view </a:t>
            </a:r>
            <a:r>
              <a:rPr lang="en-US" b="0" i="0" dirty="0">
                <a:effectLst/>
                <a:cs typeface="Times New Roman" panose="02020603050405020304" pitchFamily="18" charset="0"/>
              </a:rPr>
              <a:t>a table of specific points on the graph of an equation by selecting </a:t>
            </a:r>
            <a:r>
              <a:rPr lang="en-US" dirty="0">
                <a:latin typeface="Ti86pc" pitchFamily="49" charset="0"/>
              </a:rPr>
              <a:t>Y=</a:t>
            </a:r>
            <a:r>
              <a:rPr lang="en-US" b="1" dirty="0">
                <a:latin typeface="Ti86pc" pitchFamily="49" charset="0"/>
              </a:rPr>
              <a:t> </a:t>
            </a:r>
            <a:r>
              <a:rPr lang="en-US" b="0" i="0" dirty="0">
                <a:effectLst/>
                <a:cs typeface="Times New Roman" panose="02020603050405020304" pitchFamily="18" charset="0"/>
              </a:rPr>
              <a:t>and entering the equation, and then selecting </a:t>
            </a:r>
            <a:r>
              <a:rPr lang="en-US" dirty="0">
                <a:latin typeface="Ti86pc" pitchFamily="49" charset="0"/>
              </a:rPr>
              <a:t>2nd</a:t>
            </a:r>
            <a:r>
              <a:rPr lang="en-US" b="0" i="0" dirty="0">
                <a:effectLst/>
                <a:cs typeface="Times New Roman" panose="02020603050405020304" pitchFamily="18" charset="0"/>
              </a:rPr>
              <a:t> and </a:t>
            </a:r>
            <a:r>
              <a:rPr lang="en-US" i="0" dirty="0">
                <a:effectLst/>
                <a:latin typeface="Ti86pc" pitchFamily="49" charset="0"/>
                <a:cs typeface="Times New Roman" panose="02020603050405020304" pitchFamily="18" charset="0"/>
              </a:rPr>
              <a:t>G</a:t>
            </a:r>
            <a:r>
              <a:rPr lang="en-US" dirty="0">
                <a:latin typeface="Ti86pc" pitchFamily="49" charset="0"/>
                <a:cs typeface="Times New Roman" panose="02020603050405020304" pitchFamily="18" charset="0"/>
              </a:rPr>
              <a:t>RAPH.</a:t>
            </a:r>
            <a:endParaRPr lang="en-US" dirty="0">
              <a:cs typeface="Times New Roman" panose="02020603050405020304" pitchFamily="18" charset="0"/>
            </a:endParaRPr>
          </a:p>
        </p:txBody>
      </p:sp>
      <p:pic>
        <p:nvPicPr>
          <p:cNvPr id="10" name="Picture 9">
            <a:extLst>
              <a:ext uri="{FF2B5EF4-FFF2-40B4-BE49-F238E27FC236}">
                <a16:creationId xmlns:a16="http://schemas.microsoft.com/office/drawing/2014/main" id="{E2BC0102-D569-2657-A98D-86F9E1095408}"/>
              </a:ext>
            </a:extLst>
          </p:cNvPr>
          <p:cNvPicPr>
            <a:picLocks noChangeAspect="1"/>
          </p:cNvPicPr>
          <p:nvPr/>
        </p:nvPicPr>
        <p:blipFill>
          <a:blip r:embed="rId2"/>
          <a:stretch>
            <a:fillRect/>
          </a:stretch>
        </p:blipFill>
        <p:spPr>
          <a:xfrm>
            <a:off x="2933700" y="1219200"/>
            <a:ext cx="3276600" cy="2527417"/>
          </a:xfrm>
          <a:prstGeom prst="rect">
            <a:avLst/>
          </a:prstGeom>
        </p:spPr>
      </p:pic>
    </p:spTree>
    <p:extLst>
      <p:ext uri="{BB962C8B-B14F-4D97-AF65-F5344CB8AC3E}">
        <p14:creationId xmlns:p14="http://schemas.microsoft.com/office/powerpoint/2010/main" val="1712530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7</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For this example, we solve the original equation for </a:t>
                </a:r>
                <a14:m>
                  <m:oMath xmlns:m="http://schemas.openxmlformats.org/officeDocument/2006/math">
                    <m:r>
                      <a:rPr>
                        <a:latin typeface="Cambria Math" panose="02040503050406030204" pitchFamily="18" charset="0"/>
                      </a:rPr>
                      <m:t>𝑦</m:t>
                    </m:r>
                  </m:oMath>
                </a14:m>
                <a:r>
                  <a:rPr sz="2800" dirty="0"/>
                  <a:t>, then substitute several values for </a:t>
                </a:r>
                <a14:m>
                  <m:oMath xmlns:m="http://schemas.openxmlformats.org/officeDocument/2006/math">
                    <m:r>
                      <a:rPr>
                        <a:latin typeface="Cambria Math" panose="02040503050406030204" pitchFamily="18" charset="0"/>
                      </a:rPr>
                      <m:t>𝑥</m:t>
                    </m:r>
                  </m:oMath>
                </a14:m>
                <a:r>
                  <a:rPr sz="2800" dirty="0"/>
                  <a:t> to generate a series of </a:t>
                </a:r>
                <a14:m>
                  <m:oMath xmlns:m="http://schemas.openxmlformats.org/officeDocument/2006/math">
                    <m:r>
                      <a:rPr>
                        <a:latin typeface="Cambria Math" panose="02040503050406030204" pitchFamily="18" charset="0"/>
                      </a:rPr>
                      <m:t>𝑦</m:t>
                    </m:r>
                  </m:oMath>
                </a14:m>
                <a:r>
                  <a:rPr sz="2800" dirty="0"/>
                  <a:t>-values.</a:t>
                </a:r>
                <a:endParaRPr lang="en-US" sz="2800" dirty="0"/>
              </a:p>
              <a:p>
                <a:pPr>
                  <a:defRPr sz="2800"/>
                </a:pPr>
                <a:r>
                  <a:rPr lang="en-US" dirty="0"/>
                  <a:t>      </a:t>
                </a:r>
              </a:p>
              <a:p>
                <a:pPr>
                  <a:defRPr sz="2800"/>
                </a:pPr>
                <a:endParaRPr lang="en-US" sz="2800" dirty="0"/>
              </a:p>
              <a:p>
                <a:pPr>
                  <a:defRPr sz="2800"/>
                </a:pPr>
                <a:endParaRPr lang="en-US" sz="2800" dirty="0"/>
              </a:p>
              <a:p>
                <a:pPr>
                  <a:defRPr sz="2800"/>
                </a:pPr>
                <a:endParaRPr lang="en-US" sz="2800" dirty="0"/>
              </a:p>
              <a:p>
                <a:pPr>
                  <a:defRPr sz="2800"/>
                </a:pPr>
                <a:endParaRPr lang="en-US" sz="28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8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F245A40-DE20-4E3E-A96D-93788FF7C8D8}"/>
              </a:ext>
            </a:extLst>
          </p:cNvPr>
          <p:cNvPicPr>
            <a:picLocks noChangeAspect="1"/>
          </p:cNvPicPr>
          <p:nvPr/>
        </p:nvPicPr>
        <p:blipFill>
          <a:blip r:embed="rId3"/>
          <a:stretch>
            <a:fillRect/>
          </a:stretch>
        </p:blipFill>
        <p:spPr>
          <a:xfrm>
            <a:off x="2743040" y="2514520"/>
            <a:ext cx="4896000" cy="244800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8</a:t>
            </a:r>
            <a:endParaRPr dirty="0"/>
          </a:p>
        </p:txBody>
      </p:sp>
      <p:sp>
        <p:nvSpPr>
          <p:cNvPr id="3" name="Text Placeholder 2"/>
          <p:cNvSpPr>
            <a:spLocks noGrp="1"/>
          </p:cNvSpPr>
          <p:nvPr>
            <p:ph type="body" sz="quarter" idx="10"/>
          </p:nvPr>
        </p:nvSpPr>
        <p:spPr/>
        <p:txBody>
          <a:bodyPr>
            <a:normAutofit/>
          </a:bodyPr>
          <a:lstStyle/>
          <a:p>
            <a:pPr algn="l"/>
            <a:r>
              <a:rPr lang="en-US" dirty="0"/>
              <a:t>​</a:t>
            </a:r>
            <a:r>
              <a:rPr lang="en-US" sz="2800" dirty="0"/>
              <a:t>Again, we plot enough solutions to feel confident in sketching the entire solution set.</a:t>
            </a:r>
          </a:p>
          <a:p>
            <a:pPr algn="l"/>
            <a:endParaRPr lang="en-US" sz="2800" dirty="0"/>
          </a:p>
          <a:p>
            <a:r>
              <a:rPr lang="en-US"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929B173-E8A9-B382-62A6-B5F7F5B24D54}"/>
                  </a:ext>
                </a:extLst>
              </p:cNvPr>
              <p:cNvGraphicFramePr>
                <a:graphicFrameLocks/>
              </p:cNvGraphicFramePr>
              <p:nvPr>
                <p:extLst>
                  <p:ext uri="{D42A27DB-BD31-4B8C-83A1-F6EECF244321}">
                    <p14:modId xmlns:p14="http://schemas.microsoft.com/office/powerpoint/2010/main" val="1789778977"/>
                  </p:ext>
                </p:extLst>
              </p:nvPr>
            </p:nvGraphicFramePr>
            <p:xfrm>
              <a:off x="533400" y="2133600"/>
              <a:ext cx="7924800" cy="333756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gridSpan="2">
                      <a:txBody>
                        <a:bodyPr/>
                        <a:lstStyle/>
                        <a:p>
                          <a:pPr algn="ctr">
                            <a:defRPr sz="1800" b="1"/>
                          </a:pPr>
                          <a:r>
                            <a:rPr dirty="0"/>
                            <a:t>Table </a:t>
                          </a:r>
                          <a:r>
                            <a:rPr lang="en-US" dirty="0"/>
                            <a:t>3</a:t>
                          </a:r>
                          <a:endParaRPr dirty="0"/>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𝑥</m:t>
                                </m:r>
                              </m:oMath>
                            </m:oMathPara>
                          </a14:m>
                          <a:endParaRPr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𝑦</m:t>
                                </m:r>
                              </m:oMath>
                            </m:oMathPara>
                          </a14:m>
                          <a:endParaRPr/>
                        </a:p>
                      </a:txBody>
                      <a:tcPr/>
                    </a:tc>
                    <a:extLst>
                      <a:ext uri="{0D108BD9-81ED-4DB2-BD59-A6C34878D82A}">
                        <a16:rowId xmlns:a16="http://schemas.microsoft.com/office/drawing/2014/main" val="10001"/>
                      </a:ext>
                    </a:extLst>
                  </a:tr>
                  <a:tr h="370840">
                    <a:tc>
                      <a:txBody>
                        <a:bodyPr/>
                        <a:lstStyle/>
                        <a:p>
                          <a:pPr algn="ctr">
                            <a:defRPr sz="1800"/>
                          </a:pPr>
                          <a:r>
                            <a:rPr lang="en-US" dirty="0"/>
                            <a:t>0</a:t>
                          </a:r>
                          <a:endParaRPr dirty="0"/>
                        </a:p>
                      </a:txBody>
                      <a:tcPr/>
                    </a:tc>
                    <a:tc>
                      <a:txBody>
                        <a:bodyPr/>
                        <a:lstStyle/>
                        <a:p>
                          <a:pPr algn="ctr">
                            <a:defRPr sz="1800"/>
                          </a:pPr>
                          <a:r>
                            <a:rPr lang="en-US" dirty="0"/>
                            <a:t>?</a:t>
                          </a:r>
                          <a:endParaRPr dirty="0"/>
                        </a:p>
                      </a:txBody>
                      <a:tcPr/>
                    </a:tc>
                    <a:extLst>
                      <a:ext uri="{0D108BD9-81ED-4DB2-BD59-A6C34878D82A}">
                        <a16:rowId xmlns:a16="http://schemas.microsoft.com/office/drawing/2014/main" val="10002"/>
                      </a:ext>
                    </a:extLst>
                  </a:tr>
                  <a:tr h="370840">
                    <a:tc>
                      <a:txBody>
                        <a:bodyPr/>
                        <a:lstStyle/>
                        <a:p>
                          <a:pPr algn="ctr"/>
                          <a:r>
                            <a:rPr lang="en-US" sz="1800" dirty="0"/>
                            <a:t>1</a:t>
                          </a:r>
                          <a:endParaRPr sz="1800" dirty="0">
                            <a:latin typeface="Cambria Math"/>
                          </a:endParaRPr>
                        </a:p>
                      </a:txBody>
                      <a:tcPr/>
                    </a:tc>
                    <a:tc>
                      <a:txBody>
                        <a:bodyPr/>
                        <a:lstStyle/>
                        <a:p>
                          <a:pPr algn="ctr">
                            <a:defRPr sz="1800"/>
                          </a:pPr>
                          <a:r>
                            <a:rPr lang="en-US" dirty="0"/>
                            <a:t>?</a:t>
                          </a:r>
                          <a:endParaRPr dirty="0"/>
                        </a:p>
                      </a:txBody>
                      <a:tcPr/>
                    </a:tc>
                    <a:extLst>
                      <a:ext uri="{0D108BD9-81ED-4DB2-BD59-A6C34878D82A}">
                        <a16:rowId xmlns:a16="http://schemas.microsoft.com/office/drawing/2014/main" val="10003"/>
                      </a:ext>
                    </a:extLst>
                  </a:tr>
                  <a:tr h="370840">
                    <a:tc>
                      <a:txBody>
                        <a:bodyPr/>
                        <a:lstStyle/>
                        <a:p>
                          <a:pPr algn="ctr"/>
                          <a:r>
                            <a:rPr lang="en-US" sz="1800" dirty="0">
                              <a:latin typeface="Cambria Math"/>
                            </a:rPr>
                            <a:t>2</a:t>
                          </a:r>
                          <a:endParaRPr sz="1800" dirty="0">
                            <a:latin typeface="Cambria Math"/>
                          </a:endParaRPr>
                        </a:p>
                      </a:txBody>
                      <a:tcPr/>
                    </a:tc>
                    <a:tc>
                      <a:txBody>
                        <a:bodyPr/>
                        <a:lstStyle/>
                        <a:p>
                          <a:pPr algn="ctr"/>
                          <a:r>
                            <a:rPr lang="en-US" sz="1800" dirty="0">
                              <a:latin typeface="Cambria Math"/>
                            </a:rPr>
                            <a:t>?</a:t>
                          </a:r>
                          <a:endParaRPr sz="1800" dirty="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rPr lang="en-US" dirty="0"/>
                            <a:t>3</a:t>
                          </a:r>
                          <a:endParaRPr dirty="0"/>
                        </a:p>
                      </a:txBody>
                      <a:tcPr/>
                    </a:tc>
                    <a:tc>
                      <a:txBody>
                        <a:bodyPr/>
                        <a:lstStyle/>
                        <a:p>
                          <a:pPr algn="ctr"/>
                          <a:r>
                            <a:rPr lang="en-US" sz="1800" dirty="0">
                              <a:latin typeface="Cambria Math"/>
                            </a:rPr>
                            <a:t>?</a:t>
                          </a:r>
                          <a:endParaRPr sz="1800" dirty="0">
                            <a:latin typeface="Cambria Math"/>
                          </a:endParaRPr>
                        </a:p>
                      </a:txBody>
                      <a:tcPr/>
                    </a:tc>
                    <a:extLst>
                      <a:ext uri="{0D108BD9-81ED-4DB2-BD59-A6C34878D82A}">
                        <a16:rowId xmlns:a16="http://schemas.microsoft.com/office/drawing/2014/main" val="10005"/>
                      </a:ext>
                    </a:extLst>
                  </a:tr>
                  <a:tr h="370840">
                    <a:tc>
                      <a:txBody>
                        <a:bodyPr/>
                        <a:lstStyle/>
                        <a:p>
                          <a:pPr algn="ctr"/>
                          <a:r>
                            <a:rPr lang="en-US" sz="1800" dirty="0"/>
                            <a:t>4</a:t>
                          </a:r>
                          <a:endParaRPr sz="1800" dirty="0">
                            <a:latin typeface="Cambria Math"/>
                          </a:endParaRPr>
                        </a:p>
                      </a:txBody>
                      <a:tcPr/>
                    </a:tc>
                    <a:tc>
                      <a:txBody>
                        <a:bodyPr/>
                        <a:lstStyle/>
                        <a:p>
                          <a:pPr algn="ctr">
                            <a:defRPr sz="1800"/>
                          </a:pPr>
                          <a:r>
                            <a:rPr lang="en-US" dirty="0"/>
                            <a:t>?</a:t>
                          </a:r>
                          <a:endParaRPr dirty="0"/>
                        </a:p>
                      </a:txBody>
                      <a:tcPr/>
                    </a:tc>
                    <a:extLst>
                      <a:ext uri="{0D108BD9-81ED-4DB2-BD59-A6C34878D82A}">
                        <a16:rowId xmlns:a16="http://schemas.microsoft.com/office/drawing/2014/main" val="100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5</a:t>
                          </a:r>
                          <a:endParaRPr sz="1800" dirty="0">
                            <a:latin typeface="Cambria Math"/>
                          </a:endParaRPr>
                        </a:p>
                      </a:txBody>
                      <a:tcPr/>
                    </a:tc>
                    <a:tc>
                      <a:txBody>
                        <a:bodyPr/>
                        <a:lstStyle/>
                        <a:p>
                          <a:pPr algn="ctr">
                            <a:defRPr sz="1800"/>
                          </a:pPr>
                          <a:r>
                            <a:rPr lang="en-US" dirty="0"/>
                            <a:t>?</a:t>
                          </a:r>
                          <a:endParaRPr dirty="0"/>
                        </a:p>
                      </a:txBody>
                      <a:tcPr/>
                    </a:tc>
                    <a:extLst>
                      <a:ext uri="{0D108BD9-81ED-4DB2-BD59-A6C34878D82A}">
                        <a16:rowId xmlns:a16="http://schemas.microsoft.com/office/drawing/2014/main" val="340019272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6</a:t>
                          </a:r>
                          <a:endParaRPr lang="en-US" sz="1800" dirty="0">
                            <a:latin typeface="Cambria Math"/>
                          </a:endParaRPr>
                        </a:p>
                      </a:txBody>
                      <a:tcPr/>
                    </a:tc>
                    <a:tc>
                      <a:txBody>
                        <a:bodyPr/>
                        <a:lstStyle/>
                        <a:p>
                          <a:pPr algn="ctr">
                            <a:defRPr sz="1800"/>
                          </a:pPr>
                          <a:r>
                            <a:rPr lang="en-US" dirty="0"/>
                            <a:t>?</a:t>
                          </a:r>
                          <a:endParaRPr dirty="0"/>
                        </a:p>
                      </a:txBody>
                      <a:tcPr/>
                    </a:tc>
                    <a:extLst>
                      <a:ext uri="{0D108BD9-81ED-4DB2-BD59-A6C34878D82A}">
                        <a16:rowId xmlns:a16="http://schemas.microsoft.com/office/drawing/2014/main" val="1719220519"/>
                      </a:ext>
                    </a:extLst>
                  </a:tr>
                </a:tbl>
              </a:graphicData>
            </a:graphic>
          </p:graphicFrame>
        </mc:Choice>
        <mc:Fallback xmlns="">
          <p:graphicFrame>
            <p:nvGraphicFramePr>
              <p:cNvPr id="4" name="Table Placeholder 2">
                <a:extLst>
                  <a:ext uri="{FF2B5EF4-FFF2-40B4-BE49-F238E27FC236}">
                    <a16:creationId xmlns:a16="http://schemas.microsoft.com/office/drawing/2014/main" id="{3929B173-E8A9-B382-62A6-B5F7F5B24D54}"/>
                  </a:ext>
                </a:extLst>
              </p:cNvPr>
              <p:cNvGraphicFramePr>
                <a:graphicFrameLocks/>
              </p:cNvGraphicFramePr>
              <p:nvPr>
                <p:extLst>
                  <p:ext uri="{D42A27DB-BD31-4B8C-83A1-F6EECF244321}">
                    <p14:modId xmlns:p14="http://schemas.microsoft.com/office/powerpoint/2010/main" val="1789778977"/>
                  </p:ext>
                </p:extLst>
              </p:nvPr>
            </p:nvGraphicFramePr>
            <p:xfrm>
              <a:off x="533400" y="2133600"/>
              <a:ext cx="7924800" cy="333756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gridSpan="2">
                      <a:txBody>
                        <a:bodyPr/>
                        <a:lstStyle/>
                        <a:p>
                          <a:pPr algn="ctr">
                            <a:defRPr sz="1800" b="1"/>
                          </a:pPr>
                          <a:r>
                            <a:rPr dirty="0"/>
                            <a:t>Table </a:t>
                          </a:r>
                          <a:r>
                            <a:rPr lang="en-US" dirty="0"/>
                            <a:t>3</a:t>
                          </a:r>
                          <a:endParaRPr dirty="0"/>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148" t="-108197" r="-92751" b="-722951"/>
                          </a:stretch>
                        </a:blipFill>
                      </a:tcPr>
                    </a:tc>
                    <a:tc>
                      <a:txBody>
                        <a:bodyPr/>
                        <a:lstStyle/>
                        <a:p>
                          <a:endParaRPr lang="en-US"/>
                        </a:p>
                      </a:txBody>
                      <a:tcPr>
                        <a:blipFill>
                          <a:blip r:embed="rId2"/>
                          <a:stretch>
                            <a:fillRect l="-108320" t="-108197" r="-320" b="-722951"/>
                          </a:stretch>
                        </a:blipFill>
                      </a:tcPr>
                    </a:tc>
                    <a:extLst>
                      <a:ext uri="{0D108BD9-81ED-4DB2-BD59-A6C34878D82A}">
                        <a16:rowId xmlns:a16="http://schemas.microsoft.com/office/drawing/2014/main" val="10001"/>
                      </a:ext>
                    </a:extLst>
                  </a:tr>
                  <a:tr h="370840">
                    <a:tc>
                      <a:txBody>
                        <a:bodyPr/>
                        <a:lstStyle/>
                        <a:p>
                          <a:pPr algn="ctr">
                            <a:defRPr sz="1800"/>
                          </a:pPr>
                          <a:r>
                            <a:rPr lang="en-US" dirty="0"/>
                            <a:t>0</a:t>
                          </a:r>
                          <a:endParaRPr dirty="0"/>
                        </a:p>
                      </a:txBody>
                      <a:tcPr/>
                    </a:tc>
                    <a:tc>
                      <a:txBody>
                        <a:bodyPr/>
                        <a:lstStyle/>
                        <a:p>
                          <a:pPr algn="ctr">
                            <a:defRPr sz="1800"/>
                          </a:pPr>
                          <a:r>
                            <a:rPr lang="en-US" dirty="0"/>
                            <a:t>?</a:t>
                          </a:r>
                          <a:endParaRPr dirty="0"/>
                        </a:p>
                      </a:txBody>
                      <a:tcPr/>
                    </a:tc>
                    <a:extLst>
                      <a:ext uri="{0D108BD9-81ED-4DB2-BD59-A6C34878D82A}">
                        <a16:rowId xmlns:a16="http://schemas.microsoft.com/office/drawing/2014/main" val="10002"/>
                      </a:ext>
                    </a:extLst>
                  </a:tr>
                  <a:tr h="370840">
                    <a:tc>
                      <a:txBody>
                        <a:bodyPr/>
                        <a:lstStyle/>
                        <a:p>
                          <a:pPr algn="ctr"/>
                          <a:r>
                            <a:rPr lang="en-US" sz="1800" dirty="0"/>
                            <a:t>1</a:t>
                          </a:r>
                          <a:endParaRPr sz="1800" dirty="0">
                            <a:latin typeface="Cambria Math"/>
                          </a:endParaRPr>
                        </a:p>
                      </a:txBody>
                      <a:tcPr/>
                    </a:tc>
                    <a:tc>
                      <a:txBody>
                        <a:bodyPr/>
                        <a:lstStyle/>
                        <a:p>
                          <a:pPr algn="ctr">
                            <a:defRPr sz="1800"/>
                          </a:pPr>
                          <a:r>
                            <a:rPr lang="en-US" dirty="0"/>
                            <a:t>?</a:t>
                          </a:r>
                          <a:endParaRPr dirty="0"/>
                        </a:p>
                      </a:txBody>
                      <a:tcPr/>
                    </a:tc>
                    <a:extLst>
                      <a:ext uri="{0D108BD9-81ED-4DB2-BD59-A6C34878D82A}">
                        <a16:rowId xmlns:a16="http://schemas.microsoft.com/office/drawing/2014/main" val="10003"/>
                      </a:ext>
                    </a:extLst>
                  </a:tr>
                  <a:tr h="370840">
                    <a:tc>
                      <a:txBody>
                        <a:bodyPr/>
                        <a:lstStyle/>
                        <a:p>
                          <a:pPr algn="ctr"/>
                          <a:r>
                            <a:rPr lang="en-US" sz="1800" dirty="0">
                              <a:latin typeface="Cambria Math"/>
                            </a:rPr>
                            <a:t>2</a:t>
                          </a:r>
                          <a:endParaRPr sz="1800" dirty="0">
                            <a:latin typeface="Cambria Math"/>
                          </a:endParaRPr>
                        </a:p>
                      </a:txBody>
                      <a:tcPr/>
                    </a:tc>
                    <a:tc>
                      <a:txBody>
                        <a:bodyPr/>
                        <a:lstStyle/>
                        <a:p>
                          <a:pPr algn="ctr"/>
                          <a:r>
                            <a:rPr lang="en-US" sz="1800" dirty="0">
                              <a:latin typeface="Cambria Math"/>
                            </a:rPr>
                            <a:t>?</a:t>
                          </a:r>
                          <a:endParaRPr sz="1800" dirty="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rPr lang="en-US" dirty="0"/>
                            <a:t>3</a:t>
                          </a:r>
                          <a:endParaRPr dirty="0"/>
                        </a:p>
                      </a:txBody>
                      <a:tcPr/>
                    </a:tc>
                    <a:tc>
                      <a:txBody>
                        <a:bodyPr/>
                        <a:lstStyle/>
                        <a:p>
                          <a:pPr algn="ctr"/>
                          <a:r>
                            <a:rPr lang="en-US" sz="1800" dirty="0">
                              <a:latin typeface="Cambria Math"/>
                            </a:rPr>
                            <a:t>?</a:t>
                          </a:r>
                          <a:endParaRPr sz="1800" dirty="0">
                            <a:latin typeface="Cambria Math"/>
                          </a:endParaRPr>
                        </a:p>
                      </a:txBody>
                      <a:tcPr/>
                    </a:tc>
                    <a:extLst>
                      <a:ext uri="{0D108BD9-81ED-4DB2-BD59-A6C34878D82A}">
                        <a16:rowId xmlns:a16="http://schemas.microsoft.com/office/drawing/2014/main" val="10005"/>
                      </a:ext>
                    </a:extLst>
                  </a:tr>
                  <a:tr h="370840">
                    <a:tc>
                      <a:txBody>
                        <a:bodyPr/>
                        <a:lstStyle/>
                        <a:p>
                          <a:pPr algn="ctr"/>
                          <a:r>
                            <a:rPr lang="en-US" sz="1800" dirty="0"/>
                            <a:t>4</a:t>
                          </a:r>
                          <a:endParaRPr sz="1800" dirty="0">
                            <a:latin typeface="Cambria Math"/>
                          </a:endParaRPr>
                        </a:p>
                      </a:txBody>
                      <a:tcPr/>
                    </a:tc>
                    <a:tc>
                      <a:txBody>
                        <a:bodyPr/>
                        <a:lstStyle/>
                        <a:p>
                          <a:pPr algn="ctr">
                            <a:defRPr sz="1800"/>
                          </a:pPr>
                          <a:r>
                            <a:rPr lang="en-US" dirty="0"/>
                            <a:t>?</a:t>
                          </a:r>
                          <a:endParaRPr dirty="0"/>
                        </a:p>
                      </a:txBody>
                      <a:tcPr/>
                    </a:tc>
                    <a:extLst>
                      <a:ext uri="{0D108BD9-81ED-4DB2-BD59-A6C34878D82A}">
                        <a16:rowId xmlns:a16="http://schemas.microsoft.com/office/drawing/2014/main" val="100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5</a:t>
                          </a:r>
                          <a:endParaRPr sz="1800" dirty="0">
                            <a:latin typeface="Cambria Math"/>
                          </a:endParaRPr>
                        </a:p>
                      </a:txBody>
                      <a:tcPr/>
                    </a:tc>
                    <a:tc>
                      <a:txBody>
                        <a:bodyPr/>
                        <a:lstStyle/>
                        <a:p>
                          <a:pPr algn="ctr">
                            <a:defRPr sz="1800"/>
                          </a:pPr>
                          <a:r>
                            <a:rPr lang="en-US" dirty="0"/>
                            <a:t>?</a:t>
                          </a:r>
                          <a:endParaRPr dirty="0"/>
                        </a:p>
                      </a:txBody>
                      <a:tcPr/>
                    </a:tc>
                    <a:extLst>
                      <a:ext uri="{0D108BD9-81ED-4DB2-BD59-A6C34878D82A}">
                        <a16:rowId xmlns:a16="http://schemas.microsoft.com/office/drawing/2014/main" val="340019272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6</a:t>
                          </a:r>
                          <a:endParaRPr lang="en-US" sz="1800" dirty="0">
                            <a:latin typeface="Cambria Math"/>
                          </a:endParaRPr>
                        </a:p>
                      </a:txBody>
                      <a:tcPr/>
                    </a:tc>
                    <a:tc>
                      <a:txBody>
                        <a:bodyPr/>
                        <a:lstStyle/>
                        <a:p>
                          <a:pPr algn="ctr">
                            <a:defRPr sz="1800"/>
                          </a:pPr>
                          <a:r>
                            <a:rPr lang="en-US" dirty="0"/>
                            <a:t>?</a:t>
                          </a:r>
                          <a:endParaRPr dirty="0"/>
                        </a:p>
                      </a:txBody>
                      <a:tcPr/>
                    </a:tc>
                    <a:extLst>
                      <a:ext uri="{0D108BD9-81ED-4DB2-BD59-A6C34878D82A}">
                        <a16:rowId xmlns:a16="http://schemas.microsoft.com/office/drawing/2014/main" val="1719220519"/>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9</a:t>
            </a:r>
            <a:endParaRPr dirty="0"/>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975733815"/>
                  </p:ext>
                </p:extLst>
              </p:nvPr>
            </p:nvGraphicFramePr>
            <p:xfrm>
              <a:off x="457200" y="1105523"/>
              <a:ext cx="8229600" cy="3457576"/>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4</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𝑦</m:t>
                                </m:r>
                              </m:oMath>
                            </m:oMathPara>
                          </a14:m>
                          <a:endParaRPr/>
                        </a:p>
                      </a:txBody>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1</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m:t>
                                </m:r>
                                <m:rad>
                                  <m:radPr>
                                    <m:degHide m:val="on"/>
                                    <m:ctrlPr>
                                      <a:rPr sz="1800" i="1">
                                        <a:latin typeface="Cambria Math" panose="02040503050406030204" pitchFamily="18" charset="0"/>
                                      </a:rPr>
                                    </m:ctrlPr>
                                  </m:radPr>
                                  <m:deg/>
                                  <m:e>
                                    <m:r>
                                      <a:rPr sz="1800">
                                        <a:latin typeface="Cambria Math" panose="02040503050406030204" pitchFamily="18" charset="0"/>
                                      </a:rPr>
                                      <m:t>5</m:t>
                                    </m:r>
                                  </m:e>
                                </m:rad>
                                <m:r>
                                  <a:rPr sz="1800">
                                    <a:latin typeface="Cambria Math" panose="02040503050406030204" pitchFamily="18" charset="0"/>
                                  </a:rPr>
                                  <m:t>≈±2.2</m:t>
                                </m:r>
                              </m:oMath>
                            </m:oMathPara>
                          </a14:m>
                          <a:endParaRPr/>
                        </a:p>
                      </a:txBody>
                      <a:tcPr/>
                    </a:tc>
                    <a:extLst>
                      <a:ext uri="{0D108BD9-81ED-4DB2-BD59-A6C34878D82A}">
                        <a16:rowId xmlns:a16="http://schemas.microsoft.com/office/drawing/2014/main" val="10003"/>
                      </a:ext>
                    </a:extLst>
                  </a:tr>
                  <a:tr h="370840">
                    <a:tc>
                      <a:txBody>
                        <a:bodyPr/>
                        <a:lstStyle/>
                        <a:p>
                          <a:pPr algn="ctr"/>
                          <a:r>
                            <a:rPr sz="1800"/>
                            <a:t>2</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m:t>
                                </m:r>
                                <m:rad>
                                  <m:radPr>
                                    <m:degHide m:val="on"/>
                                    <m:ctrlPr>
                                      <a:rPr sz="1800" i="1">
                                        <a:latin typeface="Cambria Math" panose="02040503050406030204" pitchFamily="18" charset="0"/>
                                      </a:rPr>
                                    </m:ctrlPr>
                                  </m:radPr>
                                  <m:deg/>
                                  <m:e>
                                    <m:r>
                                      <a:rPr sz="1800">
                                        <a:latin typeface="Cambria Math" panose="02040503050406030204" pitchFamily="18" charset="0"/>
                                      </a:rPr>
                                      <m:t>2</m:t>
                                    </m:r>
                                  </m:e>
                                </m:rad>
                                <m:r>
                                  <a:rPr sz="1800">
                                    <a:latin typeface="Cambria Math" panose="02040503050406030204" pitchFamily="18" charset="0"/>
                                  </a:rPr>
                                  <m:t>≈±2.8</m:t>
                                </m:r>
                              </m:oMath>
                            </m:oMathPara>
                          </a14:m>
                          <a:endParaRPr/>
                        </a:p>
                      </a:txBody>
                      <a:tcPr/>
                    </a:tc>
                    <a:extLst>
                      <a:ext uri="{0D108BD9-81ED-4DB2-BD59-A6C34878D82A}">
                        <a16:rowId xmlns:a16="http://schemas.microsoft.com/office/drawing/2014/main" val="10004"/>
                      </a:ext>
                    </a:extLst>
                  </a:tr>
                  <a:tr h="370840">
                    <a:tc>
                      <a:txBody>
                        <a:bodyPr/>
                        <a:lstStyle/>
                        <a:p>
                          <a:pPr algn="ctr"/>
                          <a:r>
                            <a:rPr sz="1800"/>
                            <a:t>3</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±3</m:t>
                                </m:r>
                              </m:oMath>
                            </m:oMathPara>
                          </a14:m>
                          <a:endParaRPr/>
                        </a:p>
                      </a:txBody>
                      <a:tcPr/>
                    </a:tc>
                    <a:extLst>
                      <a:ext uri="{0D108BD9-81ED-4DB2-BD59-A6C34878D82A}">
                        <a16:rowId xmlns:a16="http://schemas.microsoft.com/office/drawing/2014/main" val="10005"/>
                      </a:ext>
                    </a:extLst>
                  </a:tr>
                  <a:tr h="370840">
                    <a:tc>
                      <a:txBody>
                        <a:bodyPr/>
                        <a:lstStyle/>
                        <a:p>
                          <a:pPr algn="ctr"/>
                          <a:r>
                            <a:rPr sz="1800"/>
                            <a:t>4</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m:t>
                                </m:r>
                                <m:rad>
                                  <m:radPr>
                                    <m:degHide m:val="on"/>
                                    <m:ctrlPr>
                                      <a:rPr sz="1800" i="1">
                                        <a:latin typeface="Cambria Math" panose="02040503050406030204" pitchFamily="18" charset="0"/>
                                      </a:rPr>
                                    </m:ctrlPr>
                                  </m:radPr>
                                  <m:deg/>
                                  <m:e>
                                    <m:r>
                                      <a:rPr sz="1800">
                                        <a:latin typeface="Cambria Math" panose="02040503050406030204" pitchFamily="18" charset="0"/>
                                      </a:rPr>
                                      <m:t>2</m:t>
                                    </m:r>
                                  </m:e>
                                </m:rad>
                                <m:r>
                                  <a:rPr sz="1800">
                                    <a:latin typeface="Cambria Math" panose="02040503050406030204" pitchFamily="18" charset="0"/>
                                  </a:rPr>
                                  <m:t>≈±2.8</m:t>
                                </m:r>
                              </m:oMath>
                            </m:oMathPara>
                          </a14:m>
                          <a:endParaRPr/>
                        </a:p>
                      </a:txBody>
                      <a:tcPr/>
                    </a:tc>
                    <a:extLst>
                      <a:ext uri="{0D108BD9-81ED-4DB2-BD59-A6C34878D82A}">
                        <a16:rowId xmlns:a16="http://schemas.microsoft.com/office/drawing/2014/main" val="10006"/>
                      </a:ext>
                    </a:extLst>
                  </a:tr>
                  <a:tr h="370840">
                    <a:tc>
                      <a:txBody>
                        <a:bodyPr/>
                        <a:lstStyle/>
                        <a:p>
                          <a:pPr algn="ctr"/>
                          <a:r>
                            <a:rPr sz="1800"/>
                            <a:t>5</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m:t>
                                </m:r>
                                <m:rad>
                                  <m:radPr>
                                    <m:degHide m:val="on"/>
                                    <m:ctrlPr>
                                      <a:rPr sz="1800" i="1">
                                        <a:latin typeface="Cambria Math" panose="02040503050406030204" pitchFamily="18" charset="0"/>
                                      </a:rPr>
                                    </m:ctrlPr>
                                  </m:radPr>
                                  <m:deg/>
                                  <m:e>
                                    <m:r>
                                      <a:rPr sz="1800">
                                        <a:latin typeface="Cambria Math" panose="02040503050406030204" pitchFamily="18" charset="0"/>
                                      </a:rPr>
                                      <m:t>5</m:t>
                                    </m:r>
                                  </m:e>
                                </m:rad>
                                <m:r>
                                  <a:rPr sz="1800">
                                    <a:latin typeface="Cambria Math" panose="02040503050406030204" pitchFamily="18" charset="0"/>
                                  </a:rPr>
                                  <m:t>≈±2.2</m:t>
                                </m:r>
                              </m:oMath>
                            </m:oMathPara>
                          </a14:m>
                          <a:endParaRPr/>
                        </a:p>
                      </a:txBody>
                      <a:tcPr/>
                    </a:tc>
                    <a:extLst>
                      <a:ext uri="{0D108BD9-81ED-4DB2-BD59-A6C34878D82A}">
                        <a16:rowId xmlns:a16="http://schemas.microsoft.com/office/drawing/2014/main" val="10007"/>
                      </a:ext>
                    </a:extLst>
                  </a:tr>
                  <a:tr h="370840">
                    <a:tc>
                      <a:txBody>
                        <a:bodyPr/>
                        <a:lstStyle/>
                        <a:p>
                          <a:pPr algn="ctr"/>
                          <a:r>
                            <a:rPr sz="1800"/>
                            <a:t>6</a:t>
                          </a:r>
                          <a:endParaRPr sz="1800">
                            <a:latin typeface="Cambria Math"/>
                          </a:endParaRPr>
                        </a:p>
                      </a:txBody>
                      <a:tcPr/>
                    </a:tc>
                    <a:tc>
                      <a:txBody>
                        <a:bodyPr/>
                        <a:lstStyle/>
                        <a:p>
                          <a:pPr algn="ctr"/>
                          <a:r>
                            <a:rPr sz="1800" dirty="0"/>
                            <a:t>0</a:t>
                          </a:r>
                          <a:endParaRPr sz="1800" dirty="0">
                            <a:latin typeface="Cambria Math"/>
                          </a:endParaRP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975733815"/>
                  </p:ext>
                </p:extLst>
              </p:nvPr>
            </p:nvGraphicFramePr>
            <p:xfrm>
              <a:off x="457200" y="1105523"/>
              <a:ext cx="8229600" cy="3457576"/>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4</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444" b="-755738"/>
                          </a:stretch>
                        </a:blipFill>
                      </a:tcPr>
                    </a:tc>
                    <a:tc>
                      <a:txBody>
                        <a:bodyPr/>
                        <a:lstStyle/>
                        <a:p>
                          <a:endParaRPr lang="en-US"/>
                        </a:p>
                      </a:txBody>
                      <a:tcPr>
                        <a:blipFill>
                          <a:blip r:embed="rId2"/>
                          <a:stretch>
                            <a:fillRect l="-100296" t="-108197" r="-444" b="-755738"/>
                          </a:stretch>
                        </a:blipFill>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2"/>
                      </a:ext>
                    </a:extLst>
                  </a:tr>
                  <a:tr h="403606">
                    <a:tc>
                      <a:txBody>
                        <a:bodyPr/>
                        <a:lstStyle/>
                        <a:p>
                          <a:pPr algn="ctr"/>
                          <a:r>
                            <a:rPr sz="1800"/>
                            <a:t>1</a:t>
                          </a:r>
                          <a:endParaRPr sz="1800">
                            <a:latin typeface="Cambria Math"/>
                          </a:endParaRPr>
                        </a:p>
                      </a:txBody>
                      <a:tcPr/>
                    </a:tc>
                    <a:tc>
                      <a:txBody>
                        <a:bodyPr/>
                        <a:lstStyle/>
                        <a:p>
                          <a:endParaRPr lang="en-US"/>
                        </a:p>
                      </a:txBody>
                      <a:tcPr>
                        <a:blipFill>
                          <a:blip r:embed="rId2"/>
                          <a:stretch>
                            <a:fillRect l="-100296" t="-284848" r="-444" b="-506061"/>
                          </a:stretch>
                        </a:blipFill>
                      </a:tcPr>
                    </a:tc>
                    <a:extLst>
                      <a:ext uri="{0D108BD9-81ED-4DB2-BD59-A6C34878D82A}">
                        <a16:rowId xmlns:a16="http://schemas.microsoft.com/office/drawing/2014/main" val="10003"/>
                      </a:ext>
                    </a:extLst>
                  </a:tr>
                  <a:tr h="398082">
                    <a:tc>
                      <a:txBody>
                        <a:bodyPr/>
                        <a:lstStyle/>
                        <a:p>
                          <a:pPr algn="ctr"/>
                          <a:r>
                            <a:rPr sz="1800"/>
                            <a:t>2</a:t>
                          </a:r>
                          <a:endParaRPr sz="1800">
                            <a:latin typeface="Cambria Math"/>
                          </a:endParaRPr>
                        </a:p>
                      </a:txBody>
                      <a:tcPr/>
                    </a:tc>
                    <a:tc>
                      <a:txBody>
                        <a:bodyPr/>
                        <a:lstStyle/>
                        <a:p>
                          <a:endParaRPr lang="en-US"/>
                        </a:p>
                      </a:txBody>
                      <a:tcPr>
                        <a:blipFill>
                          <a:blip r:embed="rId2"/>
                          <a:stretch>
                            <a:fillRect l="-100296" t="-390769" r="-444" b="-413846"/>
                          </a:stretch>
                        </a:blipFill>
                      </a:tcPr>
                    </a:tc>
                    <a:extLst>
                      <a:ext uri="{0D108BD9-81ED-4DB2-BD59-A6C34878D82A}">
                        <a16:rowId xmlns:a16="http://schemas.microsoft.com/office/drawing/2014/main" val="10004"/>
                      </a:ext>
                    </a:extLst>
                  </a:tr>
                  <a:tr h="370840">
                    <a:tc>
                      <a:txBody>
                        <a:bodyPr/>
                        <a:lstStyle/>
                        <a:p>
                          <a:pPr algn="ctr"/>
                          <a:r>
                            <a:rPr sz="1800"/>
                            <a:t>3</a:t>
                          </a:r>
                          <a:endParaRPr sz="1800">
                            <a:latin typeface="Cambria Math"/>
                          </a:endParaRPr>
                        </a:p>
                      </a:txBody>
                      <a:tcPr/>
                    </a:tc>
                    <a:tc>
                      <a:txBody>
                        <a:bodyPr/>
                        <a:lstStyle/>
                        <a:p>
                          <a:endParaRPr lang="en-US"/>
                        </a:p>
                      </a:txBody>
                      <a:tcPr>
                        <a:blipFill>
                          <a:blip r:embed="rId2"/>
                          <a:stretch>
                            <a:fillRect l="-100296" t="-522951" r="-444" b="-340984"/>
                          </a:stretch>
                        </a:blipFill>
                      </a:tcPr>
                    </a:tc>
                    <a:extLst>
                      <a:ext uri="{0D108BD9-81ED-4DB2-BD59-A6C34878D82A}">
                        <a16:rowId xmlns:a16="http://schemas.microsoft.com/office/drawing/2014/main" val="10005"/>
                      </a:ext>
                    </a:extLst>
                  </a:tr>
                  <a:tr h="398082">
                    <a:tc>
                      <a:txBody>
                        <a:bodyPr/>
                        <a:lstStyle/>
                        <a:p>
                          <a:pPr algn="ctr"/>
                          <a:r>
                            <a:rPr sz="1800"/>
                            <a:t>4</a:t>
                          </a:r>
                          <a:endParaRPr sz="1800">
                            <a:latin typeface="Cambria Math"/>
                          </a:endParaRPr>
                        </a:p>
                      </a:txBody>
                      <a:tcPr/>
                    </a:tc>
                    <a:tc>
                      <a:txBody>
                        <a:bodyPr/>
                        <a:lstStyle/>
                        <a:p>
                          <a:endParaRPr lang="en-US"/>
                        </a:p>
                      </a:txBody>
                      <a:tcPr>
                        <a:blipFill>
                          <a:blip r:embed="rId2"/>
                          <a:stretch>
                            <a:fillRect l="-100296" t="-575758" r="-444" b="-215152"/>
                          </a:stretch>
                        </a:blipFill>
                      </a:tcPr>
                    </a:tc>
                    <a:extLst>
                      <a:ext uri="{0D108BD9-81ED-4DB2-BD59-A6C34878D82A}">
                        <a16:rowId xmlns:a16="http://schemas.microsoft.com/office/drawing/2014/main" val="10006"/>
                      </a:ext>
                    </a:extLst>
                  </a:tr>
                  <a:tr h="403606">
                    <a:tc>
                      <a:txBody>
                        <a:bodyPr/>
                        <a:lstStyle/>
                        <a:p>
                          <a:pPr algn="ctr"/>
                          <a:r>
                            <a:rPr sz="1800"/>
                            <a:t>5</a:t>
                          </a:r>
                          <a:endParaRPr sz="1800">
                            <a:latin typeface="Cambria Math"/>
                          </a:endParaRPr>
                        </a:p>
                      </a:txBody>
                      <a:tcPr/>
                    </a:tc>
                    <a:tc>
                      <a:txBody>
                        <a:bodyPr/>
                        <a:lstStyle/>
                        <a:p>
                          <a:endParaRPr lang="en-US"/>
                        </a:p>
                      </a:txBody>
                      <a:tcPr>
                        <a:blipFill>
                          <a:blip r:embed="rId2"/>
                          <a:stretch>
                            <a:fillRect l="-100296" t="-675758" r="-444" b="-115152"/>
                          </a:stretch>
                        </a:blipFill>
                      </a:tcPr>
                    </a:tc>
                    <a:extLst>
                      <a:ext uri="{0D108BD9-81ED-4DB2-BD59-A6C34878D82A}">
                        <a16:rowId xmlns:a16="http://schemas.microsoft.com/office/drawing/2014/main" val="10007"/>
                      </a:ext>
                    </a:extLst>
                  </a:tr>
                  <a:tr h="370840">
                    <a:tc>
                      <a:txBody>
                        <a:bodyPr/>
                        <a:lstStyle/>
                        <a:p>
                          <a:pPr algn="ctr"/>
                          <a:r>
                            <a:rPr sz="1800"/>
                            <a:t>6</a:t>
                          </a:r>
                          <a:endParaRPr sz="1800">
                            <a:latin typeface="Cambria Math"/>
                          </a:endParaRPr>
                        </a:p>
                      </a:txBody>
                      <a:tcPr/>
                    </a:tc>
                    <a:tc>
                      <a:txBody>
                        <a:bodyPr/>
                        <a:lstStyle/>
                        <a:p>
                          <a:pPr algn="ctr"/>
                          <a:r>
                            <a:rPr sz="1800" dirty="0"/>
                            <a:t>0</a:t>
                          </a:r>
                          <a:endParaRPr sz="1800" dirty="0">
                            <a:latin typeface="Cambria Math"/>
                          </a:endParaRP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10</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Note that for </a:t>
                </a:r>
                <a14:m>
                  <m:oMath xmlns:m="http://schemas.openxmlformats.org/officeDocument/2006/math">
                    <m:r>
                      <a:rPr>
                        <a:latin typeface="Cambria Math" panose="02040503050406030204" pitchFamily="18" charset="0"/>
                      </a:rPr>
                      <m:t>𝑥</m:t>
                    </m:r>
                    <m:r>
                      <a:rPr>
                        <a:latin typeface="Cambria Math" panose="02040503050406030204" pitchFamily="18" charset="0"/>
                      </a:rPr>
                      <m:t>&lt;0</m:t>
                    </m:r>
                  </m:oMath>
                </a14:m>
                <a:r>
                  <a:rPr sz="2800" dirty="0"/>
                  <a:t> and </a:t>
                </a:r>
                <a14:m>
                  <m:oMath xmlns:m="http://schemas.openxmlformats.org/officeDocument/2006/math">
                    <m:r>
                      <a:rPr smtClean="0">
                        <a:latin typeface="Cambria Math" panose="02040503050406030204" pitchFamily="18" charset="0"/>
                      </a:rPr>
                      <m:t>𝑥</m:t>
                    </m:r>
                    <m:r>
                      <a:rPr smtClean="0">
                        <a:latin typeface="Cambria Math" panose="02040503050406030204" pitchFamily="18" charset="0"/>
                      </a:rPr>
                      <m:t>&gt;6</m:t>
                    </m:r>
                  </m:oMath>
                </a14:m>
                <a:r>
                  <a:rPr sz="2800" dirty="0"/>
                  <a:t>, </a:t>
                </a:r>
                <a:r>
                  <a:rPr lang="en-US" dirty="0"/>
                  <a:t>the corresponding </a:t>
                </a:r>
                <a14:m>
                  <m:oMath xmlns:m="http://schemas.openxmlformats.org/officeDocument/2006/math">
                    <m:r>
                      <a:rPr lang="en-IN">
                        <a:latin typeface="Cambria Math" panose="02040503050406030204" pitchFamily="18" charset="0"/>
                      </a:rPr>
                      <m:t>𝑦</m:t>
                    </m:r>
                  </m:oMath>
                </a14:m>
                <a:r>
                  <a:rPr lang="en-US" dirty="0"/>
                  <a:t> would not be a real number, and thus irrelevant when graphing the equation. Similarly, for </a:t>
                </a:r>
                <a14:m>
                  <m:oMath xmlns:m="http://schemas.openxmlformats.org/officeDocument/2006/math">
                    <m:r>
                      <a:rPr>
                        <a:latin typeface="Cambria Math" panose="02040503050406030204" pitchFamily="18" charset="0"/>
                      </a:rPr>
                      <m:t>𝑦</m:t>
                    </m:r>
                    <m:r>
                      <a:rPr>
                        <a:latin typeface="Cambria Math" panose="02040503050406030204" pitchFamily="18" charset="0"/>
                      </a:rPr>
                      <m:t>&lt;−3</m:t>
                    </m:r>
                  </m:oMath>
                </a14:m>
                <a:r>
                  <a:rPr sz="2800" dirty="0"/>
                  <a:t> and for any </a:t>
                </a:r>
                <a14:m>
                  <m:oMath xmlns:m="http://schemas.openxmlformats.org/officeDocument/2006/math">
                    <m:r>
                      <a:rPr>
                        <a:latin typeface="Cambria Math" panose="02040503050406030204" pitchFamily="18" charset="0"/>
                      </a:rPr>
                      <m:t>𝑦</m:t>
                    </m:r>
                    <m:r>
                      <a:rPr>
                        <a:latin typeface="Cambria Math" panose="02040503050406030204" pitchFamily="18" charset="0"/>
                      </a:rPr>
                      <m:t>&gt;3</m:t>
                    </m:r>
                  </m:oMath>
                </a14:m>
                <a:r>
                  <a:rPr sz="2800" dirty="0"/>
                  <a:t>, the corresponding </a:t>
                </a:r>
                <a14:m>
                  <m:oMath xmlns:m="http://schemas.openxmlformats.org/officeDocument/2006/math">
                    <m:r>
                      <a:rPr>
                        <a:latin typeface="Cambria Math" panose="02040503050406030204" pitchFamily="18" charset="0"/>
                      </a:rPr>
                      <m:t>𝑥</m:t>
                    </m:r>
                  </m:oMath>
                </a14:m>
                <a:r>
                  <a:rPr sz="2800" dirty="0"/>
                  <a:t> would be a complex number.</a:t>
                </a:r>
              </a:p>
              <a:p>
                <a:pPr>
                  <a:defRPr sz="2800"/>
                </a:pPr>
                <a:r>
                  <a:rPr dirty="0"/>
                  <a:t>​</a:t>
                </a:r>
                <a:r>
                  <a:rPr sz="2800" dirty="0"/>
                  <a:t>Once we plot enough solutions, the graph of the equation begins to take the shape of a circle. </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11</a:t>
            </a:r>
            <a:endParaRPr dirty="0"/>
          </a:p>
        </p:txBody>
      </p:sp>
      <p:pic>
        <p:nvPicPr>
          <p:cNvPr id="5" name="Content Placeholder 4">
            <a:extLst>
              <a:ext uri="{FF2B5EF4-FFF2-40B4-BE49-F238E27FC236}">
                <a16:creationId xmlns:a16="http://schemas.microsoft.com/office/drawing/2014/main" id="{4676BA21-BC23-449A-89CB-6E0A3F0E1BD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p:spPr>
      </p:pic>
      <p:pic>
        <p:nvPicPr>
          <p:cNvPr id="4" name="Picture 3">
            <a:extLst>
              <a:ext uri="{FF2B5EF4-FFF2-40B4-BE49-F238E27FC236}">
                <a16:creationId xmlns:a16="http://schemas.microsoft.com/office/drawing/2014/main" id="{EF0088AE-455E-4E07-BC0A-F2E2F71C5F4A}"/>
              </a:ext>
            </a:extLst>
          </p:cNvPr>
          <p:cNvPicPr>
            <a:picLocks noChangeAspect="1"/>
          </p:cNvPicPr>
          <p:nvPr/>
        </p:nvPicPr>
        <p:blipFill>
          <a:blip r:embed="rId4"/>
          <a:stretch>
            <a:fillRect/>
          </a:stretch>
        </p:blipFill>
        <p:spPr>
          <a:xfrm>
            <a:off x="3581400" y="5486400"/>
            <a:ext cx="1579001" cy="74987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12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Since this equation is already solved for </a:t>
                </a:r>
                <a14:m>
                  <m:oMath xmlns:m="http://schemas.openxmlformats.org/officeDocument/2006/math">
                    <m:r>
                      <a:rPr>
                        <a:latin typeface="Cambria Math" panose="02040503050406030204" pitchFamily="18" charset="0"/>
                      </a:rPr>
                      <m:t>𝑦</m:t>
                    </m:r>
                  </m:oMath>
                </a14:m>
                <a:r>
                  <a:rPr sz="2800"/>
                  <a:t> we use a table of </a:t>
                </a:r>
                <a14:m>
                  <m:oMath xmlns:m="http://schemas.openxmlformats.org/officeDocument/2006/math">
                    <m:r>
                      <a:rPr>
                        <a:latin typeface="Cambria Math" panose="02040503050406030204" pitchFamily="18" charset="0"/>
                      </a:rPr>
                      <m:t>𝑥</m:t>
                    </m:r>
                  </m:oMath>
                </a14:m>
                <a:r>
                  <a:rPr sz="2800"/>
                  <a:t>-values and substitute them in the given equation. Again, enough points should be plotted to give some idea of the nature of the entire solution set of the equation.</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96"/>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13</a:t>
            </a:r>
            <a:endParaRPr dirty="0"/>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90696612"/>
                  </p:ext>
                </p:extLst>
              </p:nvPr>
            </p:nvGraphicFramePr>
            <p:xfrm>
              <a:off x="457200" y="1105523"/>
              <a:ext cx="8229600" cy="333756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5</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𝑦</m:t>
                                </m:r>
                              </m:oMath>
                            </m:oMathPara>
                          </a14:m>
                          <a:endParaRPr/>
                        </a:p>
                      </a:txBody>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2"/>
                      </a:ext>
                    </a:extLst>
                  </a:tr>
                  <a:tr h="370840">
                    <a:tc>
                      <a:txBody>
                        <a:bodyPr/>
                        <a:lstStyle/>
                        <a:p>
                          <a:pPr algn="ctr"/>
                          <a:r>
                            <a:rPr sz="1800"/>
                            <a:t>2</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3"/>
                      </a:ext>
                    </a:extLst>
                  </a:tr>
                  <a:tr h="370840">
                    <a:tc>
                      <a:txBody>
                        <a:bodyPr/>
                        <a:lstStyle/>
                        <a:p>
                          <a:pPr algn="ctr"/>
                          <a:r>
                            <a:rPr sz="1800"/>
                            <a:t>1</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m:t>
                                </m:r>
                              </m:oMath>
                            </m:oMathPara>
                          </a14:m>
                          <a:endParaRPr/>
                        </a:p>
                      </a:txBody>
                      <a:tcPr/>
                    </a:tc>
                    <a:tc>
                      <a:txBody>
                        <a:bodyPr/>
                        <a:lstStyle/>
                        <a:p>
                          <a:pPr algn="ctr">
                            <a:defRPr sz="1800"/>
                          </a:pPr>
                          <a:r>
                            <a:t>?</a:t>
                          </a:r>
                        </a:p>
                      </a:txBody>
                      <a:tcPr/>
                    </a:tc>
                    <a:extLst>
                      <a:ext uri="{0D108BD9-81ED-4DB2-BD59-A6C34878D82A}">
                        <a16:rowId xmlns:a16="http://schemas.microsoft.com/office/drawing/2014/main" val="10005"/>
                      </a:ext>
                    </a:extLst>
                  </a:tr>
                  <a:tr h="370840">
                    <a:tc>
                      <a:txBody>
                        <a:bodyPr/>
                        <a:lstStyle/>
                        <a:p>
                          <a:pPr algn="ctr"/>
                          <a:r>
                            <a:rPr sz="1800"/>
                            <a:t>3</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m:t>
                                </m:r>
                              </m:oMath>
                            </m:oMathPara>
                          </a14:m>
                          <a:endParaRPr/>
                        </a:p>
                      </a:txBody>
                      <a:tcPr/>
                    </a:tc>
                    <a:tc>
                      <a:txBody>
                        <a:bodyPr/>
                        <a:lstStyle/>
                        <a:p>
                          <a:pPr algn="ctr">
                            <a:defRPr sz="1800"/>
                          </a:pPr>
                          <a:r>
                            <a:t>?</a:t>
                          </a:r>
                        </a:p>
                      </a:txBody>
                      <a:tcPr/>
                    </a:tc>
                    <a:extLst>
                      <a:ext uri="{0D108BD9-81ED-4DB2-BD59-A6C34878D82A}">
                        <a16:rowId xmlns:a16="http://schemas.microsoft.com/office/drawing/2014/main" val="10007"/>
                      </a:ext>
                    </a:extLst>
                  </a:tr>
                  <a:tr h="370840">
                    <a:tc>
                      <a:txBody>
                        <a:bodyPr/>
                        <a:lstStyle/>
                        <a:p>
                          <a:pPr algn="ctr"/>
                          <a:r>
                            <a:rPr sz="1800"/>
                            <a:t>4</a:t>
                          </a:r>
                          <a:endParaRPr sz="1800">
                            <a:latin typeface="Cambria Math"/>
                          </a:endParaRPr>
                        </a:p>
                      </a:txBody>
                      <a:tcPr/>
                    </a:tc>
                    <a:tc>
                      <a:txBody>
                        <a:bodyPr/>
                        <a:lstStyle/>
                        <a:p>
                          <a:pPr algn="ctr">
                            <a:defRPr sz="1800"/>
                          </a:pPr>
                          <a:r>
                            <a:rPr dirty="0"/>
                            <a:t>?</a:t>
                          </a: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90696612"/>
                  </p:ext>
                </p:extLst>
              </p:nvPr>
            </p:nvGraphicFramePr>
            <p:xfrm>
              <a:off x="457200" y="1105523"/>
              <a:ext cx="8229600" cy="333756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5</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444" b="-722951"/>
                          </a:stretch>
                        </a:blipFill>
                      </a:tcPr>
                    </a:tc>
                    <a:tc>
                      <a:txBody>
                        <a:bodyPr/>
                        <a:lstStyle/>
                        <a:p>
                          <a:endParaRPr lang="en-US"/>
                        </a:p>
                      </a:txBody>
                      <a:tcPr>
                        <a:blipFill>
                          <a:blip r:embed="rId2"/>
                          <a:stretch>
                            <a:fillRect l="-100296" t="-108197" r="-444" b="-722951"/>
                          </a:stretch>
                        </a:blipFill>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2"/>
                      </a:ext>
                    </a:extLst>
                  </a:tr>
                  <a:tr h="370840">
                    <a:tc>
                      <a:txBody>
                        <a:bodyPr/>
                        <a:lstStyle/>
                        <a:p>
                          <a:pPr algn="ctr"/>
                          <a:r>
                            <a:rPr sz="1800"/>
                            <a:t>2</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3"/>
                      </a:ext>
                    </a:extLst>
                  </a:tr>
                  <a:tr h="370840">
                    <a:tc>
                      <a:txBody>
                        <a:bodyPr/>
                        <a:lstStyle/>
                        <a:p>
                          <a:pPr algn="ctr"/>
                          <a:r>
                            <a:rPr sz="1800"/>
                            <a:t>1</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4"/>
                      </a:ext>
                    </a:extLst>
                  </a:tr>
                  <a:tr h="370840">
                    <a:tc>
                      <a:txBody>
                        <a:bodyPr/>
                        <a:lstStyle/>
                        <a:p>
                          <a:endParaRPr lang="en-US"/>
                        </a:p>
                      </a:txBody>
                      <a:tcPr>
                        <a:blipFill>
                          <a:blip r:embed="rId2"/>
                          <a:stretch>
                            <a:fillRect l="-296" t="-506557" r="-100444" b="-324590"/>
                          </a:stretch>
                        </a:blipFill>
                      </a:tcPr>
                    </a:tc>
                    <a:tc>
                      <a:txBody>
                        <a:bodyPr/>
                        <a:lstStyle/>
                        <a:p>
                          <a:pPr algn="ctr">
                            <a:defRPr sz="1800"/>
                          </a:pPr>
                          <a:r>
                            <a:t>?</a:t>
                          </a:r>
                        </a:p>
                      </a:txBody>
                      <a:tcPr/>
                    </a:tc>
                    <a:extLst>
                      <a:ext uri="{0D108BD9-81ED-4DB2-BD59-A6C34878D82A}">
                        <a16:rowId xmlns:a16="http://schemas.microsoft.com/office/drawing/2014/main" val="10005"/>
                      </a:ext>
                    </a:extLst>
                  </a:tr>
                  <a:tr h="370840">
                    <a:tc>
                      <a:txBody>
                        <a:bodyPr/>
                        <a:lstStyle/>
                        <a:p>
                          <a:pPr algn="ctr"/>
                          <a:r>
                            <a:rPr sz="1800"/>
                            <a:t>3</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6"/>
                      </a:ext>
                    </a:extLst>
                  </a:tr>
                  <a:tr h="370840">
                    <a:tc>
                      <a:txBody>
                        <a:bodyPr/>
                        <a:lstStyle/>
                        <a:p>
                          <a:endParaRPr lang="en-US"/>
                        </a:p>
                      </a:txBody>
                      <a:tcPr>
                        <a:blipFill>
                          <a:blip r:embed="rId2"/>
                          <a:stretch>
                            <a:fillRect l="-296" t="-706557" r="-100444" b="-124590"/>
                          </a:stretch>
                        </a:blipFill>
                      </a:tcPr>
                    </a:tc>
                    <a:tc>
                      <a:txBody>
                        <a:bodyPr/>
                        <a:lstStyle/>
                        <a:p>
                          <a:pPr algn="ctr">
                            <a:defRPr sz="1800"/>
                          </a:pPr>
                          <a:r>
                            <a:t>?</a:t>
                          </a:r>
                        </a:p>
                      </a:txBody>
                      <a:tcPr/>
                    </a:tc>
                    <a:extLst>
                      <a:ext uri="{0D108BD9-81ED-4DB2-BD59-A6C34878D82A}">
                        <a16:rowId xmlns:a16="http://schemas.microsoft.com/office/drawing/2014/main" val="10007"/>
                      </a:ext>
                    </a:extLst>
                  </a:tr>
                  <a:tr h="370840">
                    <a:tc>
                      <a:txBody>
                        <a:bodyPr/>
                        <a:lstStyle/>
                        <a:p>
                          <a:pPr algn="ctr"/>
                          <a:r>
                            <a:rPr sz="1800"/>
                            <a:t>4</a:t>
                          </a:r>
                          <a:endParaRPr sz="1800">
                            <a:latin typeface="Cambria Math"/>
                          </a:endParaRPr>
                        </a:p>
                      </a:txBody>
                      <a:tcPr/>
                    </a:tc>
                    <a:tc>
                      <a:txBody>
                        <a:bodyPr/>
                        <a:lstStyle/>
                        <a:p>
                          <a:pPr algn="ctr">
                            <a:defRPr sz="1800"/>
                          </a:pPr>
                          <a:r>
                            <a:rPr dirty="0"/>
                            <a:t>?</a:t>
                          </a: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14</a:t>
            </a:r>
            <a:endParaRPr dirty="0"/>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196956306"/>
                  </p:ext>
                </p:extLst>
              </p:nvPr>
            </p:nvGraphicFramePr>
            <p:xfrm>
              <a:off x="457200" y="1105523"/>
              <a:ext cx="8229600" cy="333756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6</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𝑦</m:t>
                                </m:r>
                              </m:oMath>
                            </m:oMathPara>
                          </a14:m>
                          <a:endParaRPr/>
                        </a:p>
                      </a:txBody>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2</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a:t>1</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m:t>
                                </m:r>
                              </m:oMath>
                            </m:oMathPara>
                          </a14:m>
                          <a:endParaRP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m:t>
                                </m:r>
                              </m:oMath>
                            </m:oMathPara>
                          </a14:m>
                          <a:endParaRPr/>
                        </a:p>
                      </a:txBody>
                      <a:tcPr/>
                    </a:tc>
                    <a:tc>
                      <a:txBody>
                        <a:bodyPr/>
                        <a:lstStyle/>
                        <a:p>
                          <a:pPr algn="ctr"/>
                          <a:r>
                            <a:rPr sz="1800"/>
                            <a:t>3</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a:t>3</a:t>
                          </a:r>
                          <a:endParaRPr sz="1800">
                            <a:latin typeface="Cambria Math"/>
                          </a:endParaRPr>
                        </a:p>
                      </a:txBody>
                      <a:tcPr/>
                    </a:tc>
                    <a:tc>
                      <a:txBody>
                        <a:bodyPr/>
                        <a:lstStyle/>
                        <a:p>
                          <a:pPr algn="ctr"/>
                          <a:r>
                            <a:rPr sz="1800"/>
                            <a:t>3</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m:t>
                                </m:r>
                              </m:oMath>
                            </m:oMathPara>
                          </a14:m>
                          <a:endParaRPr/>
                        </a:p>
                      </a:txBody>
                      <a:tcPr/>
                    </a:tc>
                    <a:tc>
                      <a:txBody>
                        <a:bodyPr/>
                        <a:lstStyle/>
                        <a:p>
                          <a:pPr algn="ctr"/>
                          <a:r>
                            <a:rPr sz="1800"/>
                            <a:t>8</a:t>
                          </a:r>
                          <a:endParaRPr sz="1800">
                            <a:latin typeface="Cambria Math"/>
                          </a:endParaRPr>
                        </a:p>
                      </a:txBody>
                      <a:tcPr/>
                    </a:tc>
                    <a:extLst>
                      <a:ext uri="{0D108BD9-81ED-4DB2-BD59-A6C34878D82A}">
                        <a16:rowId xmlns:a16="http://schemas.microsoft.com/office/drawing/2014/main" val="10007"/>
                      </a:ext>
                    </a:extLst>
                  </a:tr>
                  <a:tr h="370840">
                    <a:tc>
                      <a:txBody>
                        <a:bodyPr/>
                        <a:lstStyle/>
                        <a:p>
                          <a:pPr algn="ctr"/>
                          <a:r>
                            <a:rPr sz="1800" dirty="0"/>
                            <a:t>4</a:t>
                          </a:r>
                          <a:endParaRPr sz="1800" dirty="0">
                            <a:latin typeface="Cambria Math"/>
                          </a:endParaRPr>
                        </a:p>
                      </a:txBody>
                      <a:tcPr/>
                    </a:tc>
                    <a:tc>
                      <a:txBody>
                        <a:bodyPr/>
                        <a:lstStyle/>
                        <a:p>
                          <a:pPr algn="ctr"/>
                          <a:r>
                            <a:rPr sz="1800" dirty="0"/>
                            <a:t>8</a:t>
                          </a:r>
                          <a:endParaRPr sz="1800" dirty="0">
                            <a:latin typeface="Cambria Math"/>
                          </a:endParaRP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196956306"/>
                  </p:ext>
                </p:extLst>
              </p:nvPr>
            </p:nvGraphicFramePr>
            <p:xfrm>
              <a:off x="457200" y="1105523"/>
              <a:ext cx="8229600" cy="333756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6</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444" b="-722951"/>
                          </a:stretch>
                        </a:blipFill>
                      </a:tcPr>
                    </a:tc>
                    <a:tc>
                      <a:txBody>
                        <a:bodyPr/>
                        <a:lstStyle/>
                        <a:p>
                          <a:endParaRPr lang="en-US"/>
                        </a:p>
                      </a:txBody>
                      <a:tcPr>
                        <a:blipFill>
                          <a:blip r:embed="rId2"/>
                          <a:stretch>
                            <a:fillRect l="-100296" t="-108197" r="-444" b="-722951"/>
                          </a:stretch>
                        </a:blipFill>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2</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a:t>1</a:t>
                          </a:r>
                          <a:endParaRPr sz="1800">
                            <a:latin typeface="Cambria Math"/>
                          </a:endParaRPr>
                        </a:p>
                      </a:txBody>
                      <a:tcPr/>
                    </a:tc>
                    <a:tc>
                      <a:txBody>
                        <a:bodyPr/>
                        <a:lstStyle/>
                        <a:p>
                          <a:endParaRPr lang="en-US"/>
                        </a:p>
                      </a:txBody>
                      <a:tcPr>
                        <a:blipFill>
                          <a:blip r:embed="rId2"/>
                          <a:stretch>
                            <a:fillRect l="-100296" t="-415000" r="-444" b="-431667"/>
                          </a:stretch>
                        </a:blipFill>
                      </a:tcPr>
                    </a:tc>
                    <a:extLst>
                      <a:ext uri="{0D108BD9-81ED-4DB2-BD59-A6C34878D82A}">
                        <a16:rowId xmlns:a16="http://schemas.microsoft.com/office/drawing/2014/main" val="10004"/>
                      </a:ext>
                    </a:extLst>
                  </a:tr>
                  <a:tr h="370840">
                    <a:tc>
                      <a:txBody>
                        <a:bodyPr/>
                        <a:lstStyle/>
                        <a:p>
                          <a:endParaRPr lang="en-US"/>
                        </a:p>
                      </a:txBody>
                      <a:tcPr>
                        <a:blipFill>
                          <a:blip r:embed="rId2"/>
                          <a:stretch>
                            <a:fillRect l="-296" t="-506557" r="-100444" b="-324590"/>
                          </a:stretch>
                        </a:blipFill>
                      </a:tcPr>
                    </a:tc>
                    <a:tc>
                      <a:txBody>
                        <a:bodyPr/>
                        <a:lstStyle/>
                        <a:p>
                          <a:pPr algn="ctr"/>
                          <a:r>
                            <a:rPr sz="1800"/>
                            <a:t>3</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a:t>3</a:t>
                          </a:r>
                          <a:endParaRPr sz="1800">
                            <a:latin typeface="Cambria Math"/>
                          </a:endParaRPr>
                        </a:p>
                      </a:txBody>
                      <a:tcPr/>
                    </a:tc>
                    <a:tc>
                      <a:txBody>
                        <a:bodyPr/>
                        <a:lstStyle/>
                        <a:p>
                          <a:pPr algn="ctr"/>
                          <a:r>
                            <a:rPr sz="1800"/>
                            <a:t>3</a:t>
                          </a:r>
                          <a:endParaRPr sz="1800">
                            <a:latin typeface="Cambria Math"/>
                          </a:endParaRPr>
                        </a:p>
                      </a:txBody>
                      <a:tcPr/>
                    </a:tc>
                    <a:extLst>
                      <a:ext uri="{0D108BD9-81ED-4DB2-BD59-A6C34878D82A}">
                        <a16:rowId xmlns:a16="http://schemas.microsoft.com/office/drawing/2014/main" val="10006"/>
                      </a:ext>
                    </a:extLst>
                  </a:tr>
                  <a:tr h="370840">
                    <a:tc>
                      <a:txBody>
                        <a:bodyPr/>
                        <a:lstStyle/>
                        <a:p>
                          <a:endParaRPr lang="en-US"/>
                        </a:p>
                      </a:txBody>
                      <a:tcPr>
                        <a:blipFill>
                          <a:blip r:embed="rId2"/>
                          <a:stretch>
                            <a:fillRect l="-296" t="-706557" r="-100444" b="-124590"/>
                          </a:stretch>
                        </a:blipFill>
                      </a:tcPr>
                    </a:tc>
                    <a:tc>
                      <a:txBody>
                        <a:bodyPr/>
                        <a:lstStyle/>
                        <a:p>
                          <a:pPr algn="ctr"/>
                          <a:r>
                            <a:rPr sz="1800"/>
                            <a:t>8</a:t>
                          </a:r>
                          <a:endParaRPr sz="1800">
                            <a:latin typeface="Cambria Math"/>
                          </a:endParaRPr>
                        </a:p>
                      </a:txBody>
                      <a:tcPr/>
                    </a:tc>
                    <a:extLst>
                      <a:ext uri="{0D108BD9-81ED-4DB2-BD59-A6C34878D82A}">
                        <a16:rowId xmlns:a16="http://schemas.microsoft.com/office/drawing/2014/main" val="10007"/>
                      </a:ext>
                    </a:extLst>
                  </a:tr>
                  <a:tr h="370840">
                    <a:tc>
                      <a:txBody>
                        <a:bodyPr/>
                        <a:lstStyle/>
                        <a:p>
                          <a:pPr algn="ctr"/>
                          <a:r>
                            <a:rPr sz="1800" dirty="0"/>
                            <a:t>4</a:t>
                          </a:r>
                          <a:endParaRPr sz="1800" dirty="0">
                            <a:latin typeface="Cambria Math"/>
                          </a:endParaRPr>
                        </a:p>
                      </a:txBody>
                      <a:tcPr/>
                    </a:tc>
                    <a:tc>
                      <a:txBody>
                        <a:bodyPr/>
                        <a:lstStyle/>
                        <a:p>
                          <a:pPr algn="ctr"/>
                          <a:r>
                            <a:rPr sz="1800" dirty="0"/>
                            <a:t>8</a:t>
                          </a:r>
                          <a:endParaRPr sz="1800" dirty="0">
                            <a:latin typeface="Cambria Math"/>
                          </a:endParaRP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The Cartesian Coordinate System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533400" y="1082078"/>
                <a:ext cx="8153400" cy="4709122"/>
              </a:xfrm>
            </p:spPr>
            <p:txBody>
              <a:bodyPr>
                <a:normAutofit fontScale="85000" lnSpcReduction="20000"/>
              </a:bodyPr>
              <a:lstStyle/>
              <a:p>
                <a:pPr>
                  <a:defRPr sz="2800"/>
                </a:pPr>
                <a:r>
                  <a:rPr sz="2800" dirty="0"/>
                  <a:t>The </a:t>
                </a:r>
                <a:r>
                  <a:rPr sz="2800" b="1" dirty="0"/>
                  <a:t>Cartesian coordinate system</a:t>
                </a:r>
                <a:r>
                  <a:rPr sz="2800" dirty="0"/>
                  <a:t> (also called the </a:t>
                </a:r>
                <a:r>
                  <a:rPr sz="2800" b="1" dirty="0"/>
                  <a:t>Cartesian plane</a:t>
                </a:r>
                <a:r>
                  <a:rPr sz="2800" dirty="0"/>
                  <a:t>) consists of two perpendicular real number lines (each called an </a:t>
                </a:r>
                <a:r>
                  <a:rPr sz="2800" b="1" dirty="0"/>
                  <a:t>axis</a:t>
                </a:r>
                <a:r>
                  <a:rPr sz="2800" dirty="0"/>
                  <a:t>) intersecting at the </a:t>
                </a:r>
                <a:r>
                  <a:rPr sz="2800" dirty="0">
                    <a:latin typeface="Cambria Math"/>
                  </a:rPr>
                  <a:t>0</a:t>
                </a:r>
                <a:r>
                  <a:rPr sz="2800" dirty="0"/>
                  <a:t> point of each line. The point of intersection is called the </a:t>
                </a:r>
                <a:r>
                  <a:rPr sz="2800" b="1" dirty="0"/>
                  <a:t>origin</a:t>
                </a:r>
                <a:r>
                  <a:rPr sz="2800" dirty="0"/>
                  <a:t> of the system, and the four quarters defined by the two lines are called the </a:t>
                </a:r>
                <a:r>
                  <a:rPr sz="2800" b="1" dirty="0"/>
                  <a:t>quadrants</a:t>
                </a:r>
                <a:r>
                  <a:rPr sz="2800" dirty="0"/>
                  <a:t> of the plane, numbered as indicated in Figure 1. Because the Cartesian plane consists of two crossed real lines, it is often given the symbol </a:t>
                </a:r>
                <a14:m>
                  <m:oMath xmlns:m="http://schemas.openxmlformats.org/officeDocument/2006/math">
                    <m:r>
                      <a:rPr>
                        <a:latin typeface="Cambria Math" panose="02040503050406030204" pitchFamily="18" charset="0"/>
                      </a:rPr>
                      <m:t>ℝ</m:t>
                    </m:r>
                    <m:r>
                      <a:rPr>
                        <a:latin typeface="Cambria Math" panose="02040503050406030204" pitchFamily="18" charset="0"/>
                      </a:rPr>
                      <m:t>×</m:t>
                    </m:r>
                    <m:r>
                      <a:rPr>
                        <a:latin typeface="Cambria Math" panose="02040503050406030204" pitchFamily="18" charset="0"/>
                      </a:rPr>
                      <m:t>ℝ</m:t>
                    </m:r>
                  </m:oMath>
                </a14:m>
                <a:r>
                  <a:rPr sz="2800" dirty="0"/>
                  <a:t>, 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ℝ</m:t>
                        </m:r>
                      </m:e>
                      <m:sup>
                        <m:r>
                          <a:rPr>
                            <a:latin typeface="Cambria Math" panose="02040503050406030204" pitchFamily="18" charset="0"/>
                          </a:rPr>
                          <m:t>2</m:t>
                        </m:r>
                      </m:sup>
                    </m:sSup>
                  </m:oMath>
                </a14:m>
                <a:r>
                  <a:rPr sz="2800" dirty="0"/>
                  <a:t>. </a:t>
                </a:r>
                <a:endParaRPr lang="en-US" sz="2800" dirty="0"/>
              </a:p>
              <a:p>
                <a:pPr>
                  <a:defRPr sz="2800"/>
                </a:pPr>
                <a:endParaRPr lang="en-US" sz="2800" dirty="0"/>
              </a:p>
              <a:p>
                <a:pPr>
                  <a:defRPr sz="2800"/>
                </a:pPr>
                <a:r>
                  <a:rPr sz="2800" dirty="0"/>
                  <a:t>Each point </a:t>
                </a:r>
                <a14:m>
                  <m:oMath xmlns:m="http://schemas.openxmlformats.org/officeDocument/2006/math">
                    <m:r>
                      <a:rPr>
                        <a:latin typeface="Cambria Math" panose="02040503050406030204" pitchFamily="18" charset="0"/>
                      </a:rPr>
                      <m:t>𝑃</m:t>
                    </m:r>
                  </m:oMath>
                </a14:m>
                <a:r>
                  <a:rPr sz="2800" dirty="0"/>
                  <a:t> in the plane is identified by an ordered pair. The first coordinate indicates the horizontal displacement of the point from the origin, and the second coordinate indicates the vertical displacement. Figure 1 is an example of a Cartesian coordinate system and illustrates how several ordered pairs are </a:t>
                </a:r>
                <a:r>
                  <a:rPr sz="2800" b="1" dirty="0"/>
                  <a:t>graphed</a:t>
                </a:r>
                <a:r>
                  <a:rPr sz="2800" dirty="0"/>
                  <a:t>, or </a:t>
                </a:r>
                <a:r>
                  <a:rPr sz="2800" b="1" dirty="0"/>
                  <a:t>plotted</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533400" y="1082078"/>
                <a:ext cx="8153400" cy="4709122"/>
              </a:xfrm>
              <a:blipFill>
                <a:blip r:embed="rId2"/>
                <a:stretch>
                  <a:fillRect l="-1043" t="-2188" r="-149" b="-1030"/>
                </a:stretch>
              </a:blipFill>
            </p:spPr>
            <p:txBody>
              <a:bodyPr/>
              <a:lstStyle/>
              <a:p>
                <a:r>
                  <a:rPr lang="en-IN">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15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The graph of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oMath>
                </a14:m>
                <a:r>
                  <a:rPr lang="ar-AE" sz="2800" dirty="0"/>
                  <a:t> </a:t>
                </a:r>
                <a:r>
                  <a:rPr lang="en-US" sz="2800" dirty="0"/>
                  <a:t>is a shape known as a </a:t>
                </a:r>
                <a:r>
                  <a:rPr lang="en-US" sz="2800" i="1" dirty="0"/>
                  <a:t>parabola</a:t>
                </a:r>
                <a:r>
                  <a:rPr lang="en-US" sz="2800" dirty="0"/>
                  <a:t>. We will encounter these shapes again in a later lesson, and we will be able, at that time, to prove that our rough sketch in Figure 10 is indeed the graph of the solution set of</a:t>
                </a:r>
                <a14:m>
                  <m:oMath xmlns:m="http://schemas.openxmlformats.org/officeDocument/2006/math">
                    <m:r>
                      <a:rPr lang="en-US" b="0" i="0" smtClean="0">
                        <a:latin typeface="Cambria Math" panose="02040503050406030204" pitchFamily="18" charset="0"/>
                      </a:rPr>
                      <m:t> </m:t>
                    </m:r>
                    <m:r>
                      <a:rPr lang="en-US">
                        <a:latin typeface="Cambria Math" panose="02040503050406030204" pitchFamily="18" charset="0"/>
                      </a:rPr>
                      <m:t>𝑦</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oMath>
                </a14:m>
                <a:r>
                  <a:rPr lang="ar-AE" sz="2800" dirty="0"/>
                  <a:t>.</a:t>
                </a:r>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dirty="0"/>
              <a:t>—Slide 16</a:t>
            </a:r>
            <a:endParaRPr dirty="0"/>
          </a:p>
        </p:txBody>
      </p:sp>
      <p:pic>
        <p:nvPicPr>
          <p:cNvPr id="5" name="Content Placeholder 4">
            <a:extLst>
              <a:ext uri="{FF2B5EF4-FFF2-40B4-BE49-F238E27FC236}">
                <a16:creationId xmlns:a16="http://schemas.microsoft.com/office/drawing/2014/main" id="{5F36F52F-9EC5-446F-A1AA-E9CDFE721903}"/>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a:extLst>
              <a:ext uri="{FF2B5EF4-FFF2-40B4-BE49-F238E27FC236}">
                <a16:creationId xmlns:a16="http://schemas.microsoft.com/office/drawing/2014/main" id="{09829402-C7E8-45A4-9D6F-6B5AD08E7563}"/>
              </a:ext>
            </a:extLst>
          </p:cNvPr>
          <p:cNvPicPr>
            <a:picLocks noChangeAspect="1"/>
          </p:cNvPicPr>
          <p:nvPr/>
        </p:nvPicPr>
        <p:blipFill>
          <a:blip r:embed="rId4"/>
          <a:stretch>
            <a:fillRect/>
          </a:stretch>
        </p:blipFill>
        <p:spPr>
          <a:xfrm>
            <a:off x="3425800" y="5422327"/>
            <a:ext cx="1755800" cy="74987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0F386-F696-66B2-F10F-3F14A931BA64}"/>
              </a:ext>
            </a:extLst>
          </p:cNvPr>
          <p:cNvSpPr>
            <a:spLocks noGrp="1"/>
          </p:cNvSpPr>
          <p:nvPr>
            <p:ph type="title"/>
          </p:nvPr>
        </p:nvSpPr>
        <p:spPr/>
        <p:txBody>
          <a:bodyPr/>
          <a:lstStyle/>
          <a:p>
            <a:r>
              <a:rPr lang="en-US" dirty="0"/>
              <a:t>Technology: Graphing an Equation—Slide 1</a:t>
            </a:r>
            <a:endParaRPr lang="en-IN" dirty="0"/>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FBAF2C9C-9C14-C0F6-2990-24E0666AE441}"/>
                  </a:ext>
                </a:extLst>
              </p:cNvPr>
              <p:cNvSpPr txBox="1">
                <a:spLocks/>
              </p:cNvSpPr>
              <p:nvPr/>
            </p:nvSpPr>
            <p:spPr>
              <a:xfrm>
                <a:off x="457200" y="1066801"/>
                <a:ext cx="8229600" cy="4876800"/>
              </a:xfrm>
              <a:prstGeom prst="rect">
                <a:avLst/>
              </a:prstGeom>
              <a:ln w="28575">
                <a:solidFill>
                  <a:srgbClr val="FF000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0" i="0" dirty="0">
                    <a:effectLst/>
                    <a:cs typeface="Times New Roman" panose="02020603050405020304" pitchFamily="18" charset="0"/>
                  </a:rPr>
                  <a:t>If we were trying to sketch the graph of the equation </a:t>
                </a:r>
                <a14:m>
                  <m:oMath xmlns:m="http://schemas.openxmlformats.org/officeDocument/2006/math">
                    <m:r>
                      <a:rPr lang="en-US" b="0" i="1" smtClean="0">
                        <a:effectLst/>
                        <a:latin typeface="Cambria Math" panose="02040503050406030204" pitchFamily="18" charset="0"/>
                        <a:cs typeface="Times New Roman" panose="02020603050405020304" pitchFamily="18" charset="0"/>
                      </a:rPr>
                      <m:t>𝑦</m:t>
                    </m:r>
                    <m:r>
                      <a:rPr lang="en-US" b="0" i="1" smtClean="0">
                        <a:effectLst/>
                        <a:latin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cs typeface="Times New Roman" panose="02020603050405020304" pitchFamily="18" charset="0"/>
                      </a:rPr>
                      <m:t>0</m:t>
                    </m:r>
                    <m:r>
                      <a:rPr lang="en-US" b="0" i="1" smtClean="0">
                        <a:effectLst/>
                        <a:latin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cs typeface="Times New Roman" panose="02020603050405020304" pitchFamily="18" charset="0"/>
                      </a:rPr>
                      <m:t>1</m:t>
                    </m:r>
                    <m:sSup>
                      <m:sSupPr>
                        <m:ctrlPr>
                          <a:rPr lang="en-US" b="0" i="1" smtClean="0">
                            <a:effectLst/>
                            <a:latin typeface="Cambria Math" panose="02040503050406030204" pitchFamily="18" charset="0"/>
                            <a:cs typeface="Times New Roman" panose="02020603050405020304" pitchFamily="18" charset="0"/>
                          </a:rPr>
                        </m:ctrlPr>
                      </m:sSupPr>
                      <m:e>
                        <m:r>
                          <a:rPr lang="en-US" b="0" i="1" smtClean="0">
                            <a:effectLst/>
                            <a:latin typeface="Cambria Math" panose="02040503050406030204" pitchFamily="18" charset="0"/>
                            <a:cs typeface="Times New Roman" panose="02020603050405020304" pitchFamily="18" charset="0"/>
                          </a:rPr>
                          <m:t>𝑥</m:t>
                        </m:r>
                      </m:e>
                      <m:sup>
                        <m:r>
                          <a:rPr lang="en-US" b="0" i="1" smtClean="0">
                            <a:effectLst/>
                            <a:latin typeface="Cambria Math" panose="02040503050406030204" pitchFamily="18" charset="0"/>
                            <a:cs typeface="Times New Roman" panose="02020603050405020304" pitchFamily="18" charset="0"/>
                          </a:rPr>
                          <m:t>4</m:t>
                        </m:r>
                      </m:sup>
                    </m:sSup>
                    <m:r>
                      <a:rPr lang="en-US" b="0" i="1" smtClean="0">
                        <a:effectLst/>
                        <a:latin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cs typeface="Times New Roman" panose="02020603050405020304" pitchFamily="18" charset="0"/>
                      </a:rPr>
                      <m:t>2</m:t>
                    </m:r>
                    <m:r>
                      <a:rPr lang="en-US" b="0" i="1" smtClean="0">
                        <a:effectLst/>
                        <a:latin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cs typeface="Times New Roman" panose="02020603050405020304" pitchFamily="18" charset="0"/>
                      </a:rPr>
                      <m:t>2</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𝑥</m:t>
                        </m:r>
                      </m:e>
                      <m:sup>
                        <m:r>
                          <a:rPr lang="en-US" i="1">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4</m:t>
                    </m:r>
                    <m:r>
                      <a:rPr lang="en-US" b="0" i="1" smtClean="0">
                        <a:latin typeface="Cambria Math" panose="02040503050406030204" pitchFamily="18" charset="0"/>
                        <a:cs typeface="Times New Roman" panose="02020603050405020304" pitchFamily="18" charset="0"/>
                      </a:rPr>
                      <m:t>𝑥</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4</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5</m:t>
                    </m:r>
                  </m:oMath>
                </a14:m>
                <a:r>
                  <a:rPr lang="en-US" b="0" i="0" dirty="0">
                    <a:effectLst/>
                    <a:cs typeface="Times New Roman" panose="02020603050405020304" pitchFamily="18" charset="0"/>
                  </a:rPr>
                  <a:t>, the method of plotting enough ordered pairs that solve the equation would not be very efficient, or accurate. We can use a TI-84 Plus to graph this equation.</a:t>
                </a:r>
              </a:p>
            </p:txBody>
          </p:sp>
        </mc:Choice>
        <mc:Fallback xmlns="">
          <p:sp>
            <p:nvSpPr>
              <p:cNvPr id="4" name="Text Placeholder 2">
                <a:extLst>
                  <a:ext uri="{FF2B5EF4-FFF2-40B4-BE49-F238E27FC236}">
                    <a16:creationId xmlns:a16="http://schemas.microsoft.com/office/drawing/2014/main" id="{FBAF2C9C-9C14-C0F6-2990-24E0666AE441}"/>
                  </a:ext>
                </a:extLst>
              </p:cNvPr>
              <p:cNvSpPr txBox="1">
                <a:spLocks noRot="1" noChangeAspect="1" noMove="1" noResize="1" noEditPoints="1" noAdjustHandles="1" noChangeArrowheads="1" noChangeShapeType="1" noTextEdit="1"/>
              </p:cNvSpPr>
              <p:nvPr/>
            </p:nvSpPr>
            <p:spPr>
              <a:xfrm>
                <a:off x="457200" y="1066801"/>
                <a:ext cx="8229600" cy="4876800"/>
              </a:xfrm>
              <a:prstGeom prst="rect">
                <a:avLst/>
              </a:prstGeom>
              <a:blipFill>
                <a:blip r:embed="rId2"/>
                <a:stretch>
                  <a:fillRect l="-1697" t="-1366"/>
                </a:stretch>
              </a:blipFill>
              <a:ln w="28575">
                <a:solidFill>
                  <a:srgbClr val="FF0000"/>
                </a:solidFill>
              </a:ln>
            </p:spPr>
            <p:txBody>
              <a:bodyPr/>
              <a:lstStyle/>
              <a:p>
                <a:r>
                  <a:rPr lang="en-IN">
                    <a:noFill/>
                  </a:rPr>
                  <a:t> </a:t>
                </a:r>
              </a:p>
            </p:txBody>
          </p:sp>
        </mc:Fallback>
      </mc:AlternateContent>
    </p:spTree>
    <p:extLst>
      <p:ext uri="{BB962C8B-B14F-4D97-AF65-F5344CB8AC3E}">
        <p14:creationId xmlns:p14="http://schemas.microsoft.com/office/powerpoint/2010/main" val="3763594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8BFB7-80FB-BCF8-9CE8-0EFEA1E35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BD4EC-C2B2-2745-B8E1-578895374C34}"/>
              </a:ext>
            </a:extLst>
          </p:cNvPr>
          <p:cNvSpPr>
            <a:spLocks noGrp="1"/>
          </p:cNvSpPr>
          <p:nvPr>
            <p:ph type="title"/>
          </p:nvPr>
        </p:nvSpPr>
        <p:spPr/>
        <p:txBody>
          <a:bodyPr/>
          <a:lstStyle/>
          <a:p>
            <a:r>
              <a:rPr lang="en-US" dirty="0"/>
              <a:t>Technology: Graphing an Equation—Slide 2</a:t>
            </a:r>
            <a:endParaRPr lang="en-IN" dirty="0"/>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7B26721B-F95F-7BCF-7A40-8856C8104256}"/>
                  </a:ext>
                </a:extLst>
              </p:cNvPr>
              <p:cNvSpPr txBox="1">
                <a:spLocks/>
              </p:cNvSpPr>
              <p:nvPr/>
            </p:nvSpPr>
            <p:spPr>
              <a:xfrm>
                <a:off x="457200" y="1066801"/>
                <a:ext cx="8229600" cy="4876800"/>
              </a:xfrm>
              <a:prstGeom prst="rect">
                <a:avLst/>
              </a:prstGeom>
              <a:ln w="28575">
                <a:solidFill>
                  <a:srgbClr val="FF000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cs typeface="Times New Roman" panose="02020603050405020304" pitchFamily="18" charset="0"/>
                  </a:rPr>
                  <a:t>Press </a:t>
                </a:r>
                <a:r>
                  <a:rPr lang="en-US" i="0" dirty="0">
                    <a:effectLst/>
                    <a:latin typeface="Ti86pc" pitchFamily="49" charset="0"/>
                    <a:cs typeface="Times New Roman" panose="02020603050405020304" pitchFamily="18" charset="0"/>
                  </a:rPr>
                  <a:t>Y=</a:t>
                </a:r>
                <a:r>
                  <a:rPr lang="en-US" dirty="0">
                    <a:cs typeface="Times New Roman" panose="02020603050405020304" pitchFamily="18" charset="0"/>
                  </a:rPr>
                  <a:t> </a:t>
                </a:r>
                <a:r>
                  <a:rPr lang="en-US" b="0" i="0" dirty="0">
                    <a:effectLst/>
                    <a:cs typeface="Times New Roman" panose="02020603050405020304" pitchFamily="18" charset="0"/>
                  </a:rPr>
                  <a:t>and type in the equation next to </a:t>
                </a:r>
                <a:r>
                  <a:rPr lang="en-US" i="0" dirty="0">
                    <a:effectLst/>
                    <a:latin typeface="Ti86pc" pitchFamily="49" charset="0"/>
                    <a:cs typeface="Times New Roman" panose="02020603050405020304" pitchFamily="18" charset="0"/>
                  </a:rPr>
                  <a:t>Y1</a:t>
                </a:r>
                <a:r>
                  <a:rPr lang="en-US" b="0" i="0" dirty="0">
                    <a:effectLst/>
                    <a:cs typeface="Times New Roman" panose="02020603050405020304" pitchFamily="18" charset="0"/>
                  </a:rPr>
                  <a:t>, </a:t>
                </a:r>
                <a:r>
                  <a:rPr lang="en-US" b="0" i="0" dirty="0">
                    <a:effectLst/>
                  </a:rPr>
                  <a:t>as shown in Figure 11. To type in the variable </a:t>
                </a:r>
                <a14:m>
                  <m:oMath xmlns:m="http://schemas.openxmlformats.org/officeDocument/2006/math">
                    <m:r>
                      <a:rPr lang="en-US" b="0" i="1" smtClean="0">
                        <a:latin typeface="Cambria Math" panose="02040503050406030204" pitchFamily="18" charset="0"/>
                        <a:cs typeface="Times New Roman" panose="02020603050405020304" pitchFamily="18" charset="0"/>
                      </a:rPr>
                      <m:t>𝑥</m:t>
                    </m:r>
                  </m:oMath>
                </a14:m>
                <a:r>
                  <a:rPr lang="en-US" b="0" i="0" dirty="0">
                    <a:effectLst/>
                  </a:rPr>
                  <a:t>, press </a:t>
                </a:r>
                <a:r>
                  <a:rPr lang="en-US" i="0" dirty="0">
                    <a:effectLst/>
                    <a:latin typeface="Ti86pc" pitchFamily="49" charset="0"/>
                    <a:cs typeface="Times New Roman" panose="02020603050405020304" pitchFamily="18" charset="0"/>
                  </a:rPr>
                  <a:t>X</a:t>
                </a:r>
                <a:r>
                  <a:rPr lang="en-US" b="1" i="0" dirty="0">
                    <a:effectLst/>
                    <a:latin typeface="Ti86pc" pitchFamily="49" charset="0"/>
                    <a:cs typeface="Times New Roman" panose="02020603050405020304" pitchFamily="18" charset="0"/>
                  </a:rPr>
                  <a:t>,</a:t>
                </a:r>
                <a:r>
                  <a:rPr lang="en-US" i="0" dirty="0">
                    <a:effectLst/>
                    <a:latin typeface="Ti86pc" pitchFamily="49" charset="0"/>
                    <a:cs typeface="Times New Roman" panose="02020603050405020304" pitchFamily="18" charset="0"/>
                  </a:rPr>
                  <a:t>T</a:t>
                </a:r>
                <a:r>
                  <a:rPr lang="en-US" b="1" i="0" dirty="0">
                    <a:effectLst/>
                    <a:latin typeface="Ti86pc" pitchFamily="49" charset="0"/>
                    <a:cs typeface="Times New Roman" panose="02020603050405020304" pitchFamily="18" charset="0"/>
                  </a:rPr>
                  <a:t>,</a:t>
                </a:r>
                <a:r>
                  <a:rPr lang="el-GR" i="0" dirty="0">
                    <a:effectLst/>
                    <a:latin typeface="Calibri" panose="020F0502020204030204" pitchFamily="34" charset="0"/>
                    <a:ea typeface="Calibri" panose="020F0502020204030204" pitchFamily="34" charset="0"/>
                    <a:cs typeface="Calibri" panose="020F0502020204030204" pitchFamily="34" charset="0"/>
                  </a:rPr>
                  <a:t>θ</a:t>
                </a:r>
                <a:r>
                  <a:rPr lang="en-US" b="1" i="0" dirty="0">
                    <a:effectLst/>
                    <a:latin typeface="Ti86pc" pitchFamily="49" charset="0"/>
                    <a:cs typeface="Times New Roman" panose="02020603050405020304" pitchFamily="18" charset="0"/>
                  </a:rPr>
                  <a:t>,</a:t>
                </a:r>
                <a:r>
                  <a:rPr lang="en-US" i="0" dirty="0">
                    <a:effectLst/>
                    <a:latin typeface="Ti86pc" pitchFamily="49" charset="0"/>
                    <a:cs typeface="Times New Roman" panose="02020603050405020304" pitchFamily="18" charset="0"/>
                  </a:rPr>
                  <a:t>n</a:t>
                </a:r>
                <a:r>
                  <a:rPr lang="en-US" b="1" i="0" dirty="0">
                    <a:effectLst/>
                    <a:latin typeface="Ti86pc" pitchFamily="49" charset="0"/>
                    <a:cs typeface="Times New Roman" panose="02020603050405020304" pitchFamily="18" charset="0"/>
                  </a:rPr>
                  <a:t> </a:t>
                </a:r>
                <a:endParaRPr lang="en-US" dirty="0">
                  <a:cs typeface="Times New Roman" panose="02020603050405020304" pitchFamily="18" charset="0"/>
                </a:endParaRPr>
              </a:p>
            </p:txBody>
          </p:sp>
        </mc:Choice>
        <mc:Fallback xmlns="">
          <p:sp>
            <p:nvSpPr>
              <p:cNvPr id="4" name="Text Placeholder 2">
                <a:extLst>
                  <a:ext uri="{FF2B5EF4-FFF2-40B4-BE49-F238E27FC236}">
                    <a16:creationId xmlns:a16="http://schemas.microsoft.com/office/drawing/2014/main" id="{7B26721B-F95F-7BCF-7A40-8856C8104256}"/>
                  </a:ext>
                </a:extLst>
              </p:cNvPr>
              <p:cNvSpPr txBox="1">
                <a:spLocks noRot="1" noChangeAspect="1" noMove="1" noResize="1" noEditPoints="1" noAdjustHandles="1" noChangeArrowheads="1" noChangeShapeType="1" noTextEdit="1"/>
              </p:cNvSpPr>
              <p:nvPr/>
            </p:nvSpPr>
            <p:spPr>
              <a:xfrm>
                <a:off x="457200" y="1066801"/>
                <a:ext cx="8229600" cy="4876800"/>
              </a:xfrm>
              <a:prstGeom prst="rect">
                <a:avLst/>
              </a:prstGeom>
              <a:blipFill>
                <a:blip r:embed="rId2"/>
                <a:stretch>
                  <a:fillRect l="-1697" t="-1615" r="-2066"/>
                </a:stretch>
              </a:blipFill>
              <a:ln w="28575">
                <a:solidFill>
                  <a:srgbClr val="FF0000"/>
                </a:solidFill>
              </a:ln>
            </p:spPr>
            <p:txBody>
              <a:bodyPr/>
              <a:lstStyle/>
              <a:p>
                <a:r>
                  <a:rPr lang="en-IN">
                    <a:noFill/>
                  </a:rPr>
                  <a:t> </a:t>
                </a:r>
              </a:p>
            </p:txBody>
          </p:sp>
        </mc:Fallback>
      </mc:AlternateContent>
      <p:pic>
        <p:nvPicPr>
          <p:cNvPr id="6" name="Picture 5">
            <a:extLst>
              <a:ext uri="{FF2B5EF4-FFF2-40B4-BE49-F238E27FC236}">
                <a16:creationId xmlns:a16="http://schemas.microsoft.com/office/drawing/2014/main" id="{B12B63EF-C4A3-C883-F898-33985289B736}"/>
              </a:ext>
            </a:extLst>
          </p:cNvPr>
          <p:cNvPicPr>
            <a:picLocks noChangeAspect="1"/>
          </p:cNvPicPr>
          <p:nvPr/>
        </p:nvPicPr>
        <p:blipFill>
          <a:blip r:embed="rId3"/>
          <a:stretch>
            <a:fillRect/>
          </a:stretch>
        </p:blipFill>
        <p:spPr>
          <a:xfrm>
            <a:off x="2862000" y="2590800"/>
            <a:ext cx="3420000" cy="2670411"/>
          </a:xfrm>
          <a:prstGeom prst="rect">
            <a:avLst/>
          </a:prstGeom>
        </p:spPr>
      </p:pic>
      <p:sp>
        <p:nvSpPr>
          <p:cNvPr id="8" name="TextBox 7">
            <a:extLst>
              <a:ext uri="{FF2B5EF4-FFF2-40B4-BE49-F238E27FC236}">
                <a16:creationId xmlns:a16="http://schemas.microsoft.com/office/drawing/2014/main" id="{AB1A55B1-F463-83A3-BAA5-A569168EA0D6}"/>
              </a:ext>
            </a:extLst>
          </p:cNvPr>
          <p:cNvSpPr txBox="1"/>
          <p:nvPr/>
        </p:nvSpPr>
        <p:spPr>
          <a:xfrm>
            <a:off x="3733800" y="5342181"/>
            <a:ext cx="1676400" cy="523220"/>
          </a:xfrm>
          <a:prstGeom prst="rect">
            <a:avLst/>
          </a:prstGeom>
          <a:noFill/>
        </p:spPr>
        <p:txBody>
          <a:bodyPr wrap="square">
            <a:spAutoFit/>
          </a:bodyPr>
          <a:lstStyle/>
          <a:p>
            <a:r>
              <a:rPr lang="en-US" sz="2800" b="0" i="0" dirty="0">
                <a:effectLst/>
                <a:cs typeface="Times New Roman" panose="02020603050405020304" pitchFamily="18" charset="0"/>
              </a:rPr>
              <a:t>Figure 11 </a:t>
            </a:r>
            <a:endParaRPr lang="en-IN" sz="2800" dirty="0"/>
          </a:p>
        </p:txBody>
      </p:sp>
    </p:spTree>
    <p:extLst>
      <p:ext uri="{BB962C8B-B14F-4D97-AF65-F5344CB8AC3E}">
        <p14:creationId xmlns:p14="http://schemas.microsoft.com/office/powerpoint/2010/main" val="3648041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A0A6D-7E27-D334-F834-C4F7EDFBEB90}"/>
              </a:ext>
            </a:extLst>
          </p:cNvPr>
          <p:cNvSpPr>
            <a:spLocks noGrp="1"/>
          </p:cNvSpPr>
          <p:nvPr>
            <p:ph type="title"/>
          </p:nvPr>
        </p:nvSpPr>
        <p:spPr/>
        <p:txBody>
          <a:bodyPr/>
          <a:lstStyle/>
          <a:p>
            <a:r>
              <a:rPr lang="en-US" dirty="0"/>
              <a:t>Technology: Graphing an Equation—Slide 3</a:t>
            </a:r>
            <a:endParaRPr lang="en-IN" dirty="0"/>
          </a:p>
        </p:txBody>
      </p:sp>
      <p:sp>
        <p:nvSpPr>
          <p:cNvPr id="4" name="Text Placeholder 2">
            <a:extLst>
              <a:ext uri="{FF2B5EF4-FFF2-40B4-BE49-F238E27FC236}">
                <a16:creationId xmlns:a16="http://schemas.microsoft.com/office/drawing/2014/main" id="{1BEE590E-4E68-6F5A-172C-02C4EBEC63D3}"/>
              </a:ext>
            </a:extLst>
          </p:cNvPr>
          <p:cNvSpPr txBox="1">
            <a:spLocks/>
          </p:cNvSpPr>
          <p:nvPr/>
        </p:nvSpPr>
        <p:spPr>
          <a:xfrm>
            <a:off x="457200" y="1066801"/>
            <a:ext cx="8229600" cy="4914246"/>
          </a:xfrm>
          <a:prstGeom prst="rect">
            <a:avLst/>
          </a:prstGeom>
          <a:ln w="28575">
            <a:solidFill>
              <a:srgbClr val="FF000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dirty="0">
                <a:cs typeface="Times New Roman" panose="02020603050405020304" pitchFamily="18" charset="0"/>
              </a:rPr>
              <a:t>Press </a:t>
            </a:r>
            <a:r>
              <a:rPr lang="en-US" sz="3000" i="0" cap="all" dirty="0">
                <a:effectLst/>
                <a:latin typeface="Ti86pc" pitchFamily="49" charset="0"/>
                <a:cs typeface="Times New Roman" panose="02020603050405020304" pitchFamily="18" charset="0"/>
              </a:rPr>
              <a:t>graph</a:t>
            </a:r>
            <a:r>
              <a:rPr lang="en-US" sz="3000" dirty="0">
                <a:cs typeface="Times New Roman" panose="02020603050405020304" pitchFamily="18" charset="0"/>
              </a:rPr>
              <a:t> </a:t>
            </a:r>
            <a:r>
              <a:rPr lang="en-US" sz="3000" b="0" i="0" dirty="0">
                <a:effectLst/>
                <a:cs typeface="Times New Roman" panose="02020603050405020304" pitchFamily="18" charset="0"/>
              </a:rPr>
              <a:t>and the graph in Figure 12 should appear.</a:t>
            </a:r>
            <a:endParaRPr lang="en-US" sz="3000" dirty="0">
              <a:cs typeface="Times New Roman" panose="02020603050405020304" pitchFamily="18" charset="0"/>
            </a:endParaRPr>
          </a:p>
        </p:txBody>
      </p:sp>
      <p:pic>
        <p:nvPicPr>
          <p:cNvPr id="7" name="Picture 6">
            <a:extLst>
              <a:ext uri="{FF2B5EF4-FFF2-40B4-BE49-F238E27FC236}">
                <a16:creationId xmlns:a16="http://schemas.microsoft.com/office/drawing/2014/main" id="{353E4D73-993D-0757-7F56-6B706B726BEE}"/>
              </a:ext>
            </a:extLst>
          </p:cNvPr>
          <p:cNvPicPr>
            <a:picLocks noChangeAspect="1"/>
          </p:cNvPicPr>
          <p:nvPr/>
        </p:nvPicPr>
        <p:blipFill>
          <a:blip r:embed="rId2"/>
          <a:stretch>
            <a:fillRect/>
          </a:stretch>
        </p:blipFill>
        <p:spPr>
          <a:xfrm>
            <a:off x="2667000" y="2209800"/>
            <a:ext cx="3420000" cy="2637516"/>
          </a:xfrm>
          <a:prstGeom prst="rect">
            <a:avLst/>
          </a:prstGeom>
        </p:spPr>
      </p:pic>
      <p:sp>
        <p:nvSpPr>
          <p:cNvPr id="5" name="TextBox 4">
            <a:extLst>
              <a:ext uri="{FF2B5EF4-FFF2-40B4-BE49-F238E27FC236}">
                <a16:creationId xmlns:a16="http://schemas.microsoft.com/office/drawing/2014/main" id="{6B621E99-90E3-381A-97D3-09F4D60B6443}"/>
              </a:ext>
            </a:extLst>
          </p:cNvPr>
          <p:cNvSpPr txBox="1"/>
          <p:nvPr/>
        </p:nvSpPr>
        <p:spPr>
          <a:xfrm>
            <a:off x="3538800" y="4961181"/>
            <a:ext cx="1676400" cy="523220"/>
          </a:xfrm>
          <a:prstGeom prst="rect">
            <a:avLst/>
          </a:prstGeom>
          <a:noFill/>
        </p:spPr>
        <p:txBody>
          <a:bodyPr wrap="square">
            <a:spAutoFit/>
          </a:bodyPr>
          <a:lstStyle/>
          <a:p>
            <a:r>
              <a:rPr lang="en-US" sz="2800" b="0" i="0" dirty="0">
                <a:effectLst/>
                <a:cs typeface="Times New Roman" panose="02020603050405020304" pitchFamily="18" charset="0"/>
              </a:rPr>
              <a:t>Figure 12 </a:t>
            </a:r>
            <a:endParaRPr lang="en-IN" sz="2800" dirty="0"/>
          </a:p>
        </p:txBody>
      </p:sp>
    </p:spTree>
    <p:extLst>
      <p:ext uri="{BB962C8B-B14F-4D97-AF65-F5344CB8AC3E}">
        <p14:creationId xmlns:p14="http://schemas.microsoft.com/office/powerpoint/2010/main" val="3314392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6D38-22F2-B33E-4057-1200CB352C95}"/>
              </a:ext>
            </a:extLst>
          </p:cNvPr>
          <p:cNvSpPr>
            <a:spLocks noGrp="1"/>
          </p:cNvSpPr>
          <p:nvPr>
            <p:ph type="title"/>
          </p:nvPr>
        </p:nvSpPr>
        <p:spPr/>
        <p:txBody>
          <a:bodyPr/>
          <a:lstStyle/>
          <a:p>
            <a:r>
              <a:rPr lang="en-US" dirty="0"/>
              <a:t>Technology: Graphing an Equation—Slide 4</a:t>
            </a:r>
            <a:endParaRPr lang="en-IN" dirty="0"/>
          </a:p>
        </p:txBody>
      </p:sp>
      <p:sp>
        <p:nvSpPr>
          <p:cNvPr id="4" name="Text Placeholder 2">
            <a:extLst>
              <a:ext uri="{FF2B5EF4-FFF2-40B4-BE49-F238E27FC236}">
                <a16:creationId xmlns:a16="http://schemas.microsoft.com/office/drawing/2014/main" id="{845B7B3F-ADB5-9FF8-A461-CC3841026B6D}"/>
              </a:ext>
            </a:extLst>
          </p:cNvPr>
          <p:cNvSpPr txBox="1">
            <a:spLocks/>
          </p:cNvSpPr>
          <p:nvPr/>
        </p:nvSpPr>
        <p:spPr>
          <a:xfrm>
            <a:off x="457200" y="1128933"/>
            <a:ext cx="8229600" cy="4814667"/>
          </a:xfrm>
          <a:prstGeom prst="rect">
            <a:avLst/>
          </a:prstGeom>
          <a:ln w="28575">
            <a:solidFill>
              <a:srgbClr val="FF000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0" i="0" dirty="0">
                <a:effectLst/>
                <a:cs typeface="Times New Roman" panose="02020603050405020304" pitchFamily="18" charset="0"/>
              </a:rPr>
              <a:t>Notice that you can't see the very bottom of the curve. Oftentimes when we use a TI-84 Plus to graph equations, we have to adjust the viewing window to see the whole graph. To do so, press </a:t>
            </a:r>
            <a:r>
              <a:rPr lang="en-US" i="0" dirty="0">
                <a:effectLst/>
                <a:latin typeface="Ti86pc" pitchFamily="49" charset="0"/>
                <a:cs typeface="Times New Roman" panose="02020603050405020304" pitchFamily="18" charset="0"/>
              </a:rPr>
              <a:t>WINDOW.</a:t>
            </a:r>
            <a:r>
              <a:rPr lang="en-US" b="0" i="0" dirty="0">
                <a:solidFill>
                  <a:srgbClr val="4D4D4D"/>
                </a:solidFill>
                <a:effectLst/>
                <a:latin typeface="Times New Roman" panose="02020603050405020304" pitchFamily="18" charset="0"/>
              </a:rPr>
              <a:t> </a:t>
            </a:r>
            <a:r>
              <a:rPr lang="en-US" b="0" i="0" dirty="0">
                <a:effectLst/>
              </a:rPr>
              <a:t>The default window displays the graph with </a:t>
            </a:r>
            <a:r>
              <a:rPr lang="en-US" b="0" i="1" dirty="0">
                <a:effectLst/>
              </a:rPr>
              <a:t>x</a:t>
            </a:r>
            <a:r>
              <a:rPr lang="en-US" b="0" i="0" dirty="0">
                <a:effectLst/>
              </a:rPr>
              <a:t>- and </a:t>
            </a:r>
            <a:r>
              <a:rPr lang="en-US" b="0" i="1" dirty="0">
                <a:effectLst/>
              </a:rPr>
              <a:t>y</a:t>
            </a:r>
            <a:r>
              <a:rPr lang="en-US" b="0" i="0" dirty="0">
                <a:effectLst/>
              </a:rPr>
              <a:t>-values ranging from </a:t>
            </a:r>
            <a:r>
              <a:rPr lang="en-US" b="0" i="0" dirty="0">
                <a:effectLst/>
                <a:cs typeface="Times New Roman" panose="02020603050405020304" pitchFamily="18" charset="0"/>
              </a:rPr>
              <a:t> </a:t>
            </a:r>
            <a:r>
              <a:rPr lang="en-US" b="0" i="0" dirty="0">
                <a:effectLst/>
                <a:latin typeface="Symbol" panose="05050102010706020507" pitchFamily="18" charset="2"/>
                <a:cs typeface="Times New Roman" panose="02020603050405020304" pitchFamily="18" charset="0"/>
              </a:rPr>
              <a:t>-</a:t>
            </a:r>
            <a:r>
              <a:rPr lang="en-US" b="0" i="0" dirty="0">
                <a:effectLst/>
                <a:cs typeface="Times New Roman" panose="02020603050405020304" pitchFamily="18" charset="0"/>
              </a:rPr>
              <a:t>10 to 10. </a:t>
            </a:r>
            <a:r>
              <a:rPr lang="en-US" b="0" i="0" dirty="0">
                <a:effectLst/>
                <a:latin typeface="+mj-lt"/>
              </a:rPr>
              <a:t>This window can be changed by changing the values for </a:t>
            </a:r>
            <a:r>
              <a:rPr lang="en-US" i="0" dirty="0" err="1">
                <a:effectLst/>
                <a:latin typeface="Ti86pc" pitchFamily="49" charset="0"/>
                <a:cs typeface="Times New Roman" panose="02020603050405020304" pitchFamily="18" charset="0"/>
              </a:rPr>
              <a:t>Xmin</a:t>
            </a:r>
            <a:r>
              <a:rPr lang="en-US" b="1" i="0" dirty="0">
                <a:effectLst/>
                <a:latin typeface="Ti86pc" pitchFamily="49" charset="0"/>
                <a:cs typeface="Times New Roman" panose="02020603050405020304" pitchFamily="18" charset="0"/>
              </a:rPr>
              <a:t>, </a:t>
            </a:r>
            <a:r>
              <a:rPr lang="en-US" i="0" dirty="0" err="1">
                <a:effectLst/>
                <a:latin typeface="Ti86pc" pitchFamily="49" charset="0"/>
                <a:cs typeface="Times New Roman" panose="02020603050405020304" pitchFamily="18" charset="0"/>
              </a:rPr>
              <a:t>Xmax</a:t>
            </a:r>
            <a:r>
              <a:rPr lang="en-US" b="1" i="0" dirty="0">
                <a:effectLst/>
                <a:latin typeface="Ti86pc" pitchFamily="49" charset="0"/>
                <a:cs typeface="Times New Roman" panose="02020603050405020304" pitchFamily="18" charset="0"/>
              </a:rPr>
              <a:t>, </a:t>
            </a:r>
            <a:r>
              <a:rPr lang="en-US" i="0" dirty="0" err="1">
                <a:effectLst/>
                <a:latin typeface="Ti86pc" pitchFamily="49" charset="0"/>
                <a:cs typeface="Times New Roman" panose="02020603050405020304" pitchFamily="18" charset="0"/>
              </a:rPr>
              <a:t>Ymin</a:t>
            </a:r>
            <a:r>
              <a:rPr lang="en-US" b="1" i="0" dirty="0">
                <a:effectLst/>
                <a:latin typeface="Ti86pc" pitchFamily="49" charset="0"/>
                <a:cs typeface="Times New Roman" panose="02020603050405020304" pitchFamily="18" charset="0"/>
              </a:rPr>
              <a:t>, </a:t>
            </a:r>
            <a:r>
              <a:rPr lang="en-US" b="0" i="0" dirty="0">
                <a:effectLst/>
              </a:rPr>
              <a:t>and </a:t>
            </a:r>
            <a:r>
              <a:rPr lang="en-US" i="0" dirty="0" err="1">
                <a:effectLst/>
                <a:latin typeface="Ti86pc" pitchFamily="49" charset="0"/>
                <a:cs typeface="Times New Roman" panose="02020603050405020304" pitchFamily="18" charset="0"/>
              </a:rPr>
              <a:t>Ymax</a:t>
            </a:r>
            <a:r>
              <a:rPr lang="en-US" b="0" i="0" dirty="0">
                <a:effectLst/>
                <a:cs typeface="Times New Roman" panose="02020603050405020304" pitchFamily="18" charset="0"/>
              </a:rPr>
              <a:t>. </a:t>
            </a:r>
            <a:endParaRPr lang="en-US" dirty="0">
              <a:cs typeface="Times New Roman" panose="02020603050405020304" pitchFamily="18" charset="0"/>
            </a:endParaRPr>
          </a:p>
        </p:txBody>
      </p:sp>
    </p:spTree>
    <p:extLst>
      <p:ext uri="{BB962C8B-B14F-4D97-AF65-F5344CB8AC3E}">
        <p14:creationId xmlns:p14="http://schemas.microsoft.com/office/powerpoint/2010/main" val="2233826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84976-918A-3E10-A39B-5EAA23C9B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9343BF-ACD9-C3C3-F55A-259B01CA1BC8}"/>
              </a:ext>
            </a:extLst>
          </p:cNvPr>
          <p:cNvSpPr>
            <a:spLocks noGrp="1"/>
          </p:cNvSpPr>
          <p:nvPr>
            <p:ph type="title"/>
          </p:nvPr>
        </p:nvSpPr>
        <p:spPr/>
        <p:txBody>
          <a:bodyPr/>
          <a:lstStyle/>
          <a:p>
            <a:r>
              <a:rPr lang="en-US" dirty="0"/>
              <a:t>Technology: Graphing an Equation—Slide 5</a:t>
            </a:r>
            <a:endParaRPr lang="en-IN" dirty="0"/>
          </a:p>
        </p:txBody>
      </p:sp>
      <p:sp>
        <p:nvSpPr>
          <p:cNvPr id="4" name="Text Placeholder 2">
            <a:extLst>
              <a:ext uri="{FF2B5EF4-FFF2-40B4-BE49-F238E27FC236}">
                <a16:creationId xmlns:a16="http://schemas.microsoft.com/office/drawing/2014/main" id="{A877AB96-CA5C-FB4F-2B3E-7060AF9CAD3E}"/>
              </a:ext>
            </a:extLst>
          </p:cNvPr>
          <p:cNvSpPr txBox="1">
            <a:spLocks/>
          </p:cNvSpPr>
          <p:nvPr/>
        </p:nvSpPr>
        <p:spPr>
          <a:xfrm>
            <a:off x="457200" y="1128933"/>
            <a:ext cx="8229600" cy="4814667"/>
          </a:xfrm>
          <a:prstGeom prst="rect">
            <a:avLst/>
          </a:prstGeom>
          <a:ln w="28575">
            <a:solidFill>
              <a:srgbClr val="FF000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0" i="0" dirty="0">
                <a:effectLst/>
              </a:rPr>
              <a:t>Since the graph that appears descends below our viewing screen, we need to change the value for </a:t>
            </a:r>
            <a:r>
              <a:rPr lang="en-US" sz="3000" i="0" dirty="0" err="1">
                <a:effectLst/>
                <a:latin typeface="Ti86pc" pitchFamily="49" charset="0"/>
                <a:cs typeface="Times New Roman" panose="02020603050405020304" pitchFamily="18" charset="0"/>
              </a:rPr>
              <a:t>Ymin</a:t>
            </a:r>
            <a:r>
              <a:rPr lang="en-US" sz="3000" b="1" i="0" dirty="0">
                <a:effectLst/>
                <a:cs typeface="Times New Roman" panose="02020603050405020304" pitchFamily="18" charset="0"/>
              </a:rPr>
              <a:t> </a:t>
            </a:r>
            <a:r>
              <a:rPr lang="en-IN" sz="3000" b="0" i="0" dirty="0">
                <a:effectLst/>
              </a:rPr>
              <a:t>to something smaller, like </a:t>
            </a:r>
            <a:r>
              <a:rPr lang="en-US" sz="3000" b="0" i="0" dirty="0">
                <a:effectLst/>
                <a:latin typeface="Symbol" panose="05050102010706020507" pitchFamily="18" charset="2"/>
                <a:cs typeface="Times New Roman" panose="02020603050405020304" pitchFamily="18" charset="0"/>
              </a:rPr>
              <a:t>-</a:t>
            </a:r>
            <a:r>
              <a:rPr lang="en-IN" sz="3000" b="0" i="0" dirty="0">
                <a:effectLst/>
              </a:rPr>
              <a:t>20, </a:t>
            </a:r>
            <a:r>
              <a:rPr lang="en-US" sz="3000" b="0" i="0" dirty="0">
                <a:effectLst/>
                <a:cs typeface="Times New Roman" panose="02020603050405020304" pitchFamily="18" charset="0"/>
              </a:rPr>
              <a:t>as shown in Figure 13.</a:t>
            </a:r>
            <a:endParaRPr lang="en-US" sz="3000" dirty="0">
              <a:cs typeface="Times New Roman" panose="02020603050405020304" pitchFamily="18" charset="0"/>
            </a:endParaRPr>
          </a:p>
        </p:txBody>
      </p:sp>
      <p:pic>
        <p:nvPicPr>
          <p:cNvPr id="6" name="Picture 5">
            <a:extLst>
              <a:ext uri="{FF2B5EF4-FFF2-40B4-BE49-F238E27FC236}">
                <a16:creationId xmlns:a16="http://schemas.microsoft.com/office/drawing/2014/main" id="{6AD4BD6D-4940-C319-2AD6-CF193000C415}"/>
              </a:ext>
            </a:extLst>
          </p:cNvPr>
          <p:cNvPicPr>
            <a:picLocks noChangeAspect="1"/>
          </p:cNvPicPr>
          <p:nvPr/>
        </p:nvPicPr>
        <p:blipFill>
          <a:blip r:embed="rId2"/>
          <a:srcRect b="16430"/>
          <a:stretch/>
        </p:blipFill>
        <p:spPr>
          <a:xfrm>
            <a:off x="2895600" y="2743200"/>
            <a:ext cx="3420000" cy="2665396"/>
          </a:xfrm>
          <a:prstGeom prst="rect">
            <a:avLst/>
          </a:prstGeom>
        </p:spPr>
      </p:pic>
      <p:sp>
        <p:nvSpPr>
          <p:cNvPr id="3" name="TextBox 2">
            <a:extLst>
              <a:ext uri="{FF2B5EF4-FFF2-40B4-BE49-F238E27FC236}">
                <a16:creationId xmlns:a16="http://schemas.microsoft.com/office/drawing/2014/main" id="{E325293D-501B-EB21-B132-4E75E2CDBF30}"/>
              </a:ext>
            </a:extLst>
          </p:cNvPr>
          <p:cNvSpPr txBox="1"/>
          <p:nvPr/>
        </p:nvSpPr>
        <p:spPr>
          <a:xfrm>
            <a:off x="3733800" y="5342181"/>
            <a:ext cx="1676400" cy="523220"/>
          </a:xfrm>
          <a:prstGeom prst="rect">
            <a:avLst/>
          </a:prstGeom>
          <a:noFill/>
        </p:spPr>
        <p:txBody>
          <a:bodyPr wrap="square">
            <a:spAutoFit/>
          </a:bodyPr>
          <a:lstStyle/>
          <a:p>
            <a:r>
              <a:rPr lang="en-US" sz="2800" b="0" i="0" dirty="0">
                <a:effectLst/>
                <a:cs typeface="Times New Roman" panose="02020603050405020304" pitchFamily="18" charset="0"/>
              </a:rPr>
              <a:t>Figure 13 </a:t>
            </a:r>
            <a:endParaRPr lang="en-IN" sz="2800" dirty="0"/>
          </a:p>
        </p:txBody>
      </p:sp>
    </p:spTree>
    <p:extLst>
      <p:ext uri="{BB962C8B-B14F-4D97-AF65-F5344CB8AC3E}">
        <p14:creationId xmlns:p14="http://schemas.microsoft.com/office/powerpoint/2010/main" val="224824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C604-E91D-CD8B-7EB3-A668CF0DD01E}"/>
              </a:ext>
            </a:extLst>
          </p:cNvPr>
          <p:cNvSpPr>
            <a:spLocks noGrp="1"/>
          </p:cNvSpPr>
          <p:nvPr>
            <p:ph type="title"/>
          </p:nvPr>
        </p:nvSpPr>
        <p:spPr/>
        <p:txBody>
          <a:bodyPr/>
          <a:lstStyle/>
          <a:p>
            <a:r>
              <a:rPr lang="en-US" dirty="0"/>
              <a:t>Technology: Graphing an Equation—Slide 6</a:t>
            </a:r>
            <a:endParaRPr lang="en-IN" dirty="0"/>
          </a:p>
        </p:txBody>
      </p:sp>
      <p:sp>
        <p:nvSpPr>
          <p:cNvPr id="4" name="Text Placeholder 2">
            <a:extLst>
              <a:ext uri="{FF2B5EF4-FFF2-40B4-BE49-F238E27FC236}">
                <a16:creationId xmlns:a16="http://schemas.microsoft.com/office/drawing/2014/main" id="{2388D757-88A0-C31B-CC1C-0664D60825D7}"/>
              </a:ext>
            </a:extLst>
          </p:cNvPr>
          <p:cNvSpPr txBox="1">
            <a:spLocks/>
          </p:cNvSpPr>
          <p:nvPr/>
        </p:nvSpPr>
        <p:spPr>
          <a:xfrm>
            <a:off x="457200" y="1128933"/>
            <a:ext cx="8229600" cy="4814667"/>
          </a:xfrm>
          <a:prstGeom prst="rect">
            <a:avLst/>
          </a:prstGeom>
          <a:ln w="28575">
            <a:solidFill>
              <a:srgbClr val="FF000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0" i="0" dirty="0">
                <a:effectLst/>
                <a:cs typeface="Times New Roman" panose="02020603050405020304" pitchFamily="18" charset="0"/>
              </a:rPr>
              <a:t>Press </a:t>
            </a:r>
            <a:r>
              <a:rPr lang="en-US" i="0" cap="all" dirty="0">
                <a:effectLst/>
                <a:latin typeface="Ti86pc" pitchFamily="49" charset="0"/>
                <a:cs typeface="Times New Roman" panose="02020603050405020304" pitchFamily="18" charset="0"/>
              </a:rPr>
              <a:t>graph</a:t>
            </a:r>
            <a:r>
              <a:rPr lang="en-US" b="1" i="0" dirty="0">
                <a:effectLst/>
                <a:latin typeface="Ti86pc" pitchFamily="49" charset="0"/>
                <a:cs typeface="Times New Roman" panose="02020603050405020304" pitchFamily="18" charset="0"/>
              </a:rPr>
              <a:t> </a:t>
            </a:r>
            <a:r>
              <a:rPr lang="en-US" b="0" i="0" dirty="0">
                <a:effectLst/>
                <a:cs typeface="Times New Roman" panose="02020603050405020304" pitchFamily="18" charset="0"/>
              </a:rPr>
              <a:t>again and the TI-84 Plus will display the graph again with the new window settings (see Figure 14).</a:t>
            </a:r>
            <a:endParaRPr lang="en-US" dirty="0">
              <a:cs typeface="Times New Roman" panose="02020603050405020304" pitchFamily="18" charset="0"/>
            </a:endParaRPr>
          </a:p>
        </p:txBody>
      </p:sp>
      <p:pic>
        <p:nvPicPr>
          <p:cNvPr id="11" name="Picture 10">
            <a:extLst>
              <a:ext uri="{FF2B5EF4-FFF2-40B4-BE49-F238E27FC236}">
                <a16:creationId xmlns:a16="http://schemas.microsoft.com/office/drawing/2014/main" id="{260232B6-1757-BC60-CE91-F800AE4943C5}"/>
              </a:ext>
            </a:extLst>
          </p:cNvPr>
          <p:cNvPicPr>
            <a:picLocks noChangeAspect="1"/>
          </p:cNvPicPr>
          <p:nvPr/>
        </p:nvPicPr>
        <p:blipFill>
          <a:blip r:embed="rId2"/>
          <a:stretch>
            <a:fillRect/>
          </a:stretch>
        </p:blipFill>
        <p:spPr>
          <a:xfrm>
            <a:off x="2895600" y="2703231"/>
            <a:ext cx="3420000" cy="2630769"/>
          </a:xfrm>
          <a:prstGeom prst="rect">
            <a:avLst/>
          </a:prstGeom>
        </p:spPr>
      </p:pic>
      <p:sp>
        <p:nvSpPr>
          <p:cNvPr id="3" name="TextBox 2">
            <a:extLst>
              <a:ext uri="{FF2B5EF4-FFF2-40B4-BE49-F238E27FC236}">
                <a16:creationId xmlns:a16="http://schemas.microsoft.com/office/drawing/2014/main" id="{6B1DB441-A250-8001-38F6-8D0ABC625314}"/>
              </a:ext>
            </a:extLst>
          </p:cNvPr>
          <p:cNvSpPr txBox="1"/>
          <p:nvPr/>
        </p:nvSpPr>
        <p:spPr>
          <a:xfrm>
            <a:off x="3538800" y="5344180"/>
            <a:ext cx="1676400" cy="523220"/>
          </a:xfrm>
          <a:prstGeom prst="rect">
            <a:avLst/>
          </a:prstGeom>
          <a:noFill/>
        </p:spPr>
        <p:txBody>
          <a:bodyPr wrap="square">
            <a:spAutoFit/>
          </a:bodyPr>
          <a:lstStyle/>
          <a:p>
            <a:r>
              <a:rPr lang="en-US" sz="2800" b="0" i="0" dirty="0">
                <a:effectLst/>
                <a:cs typeface="Times New Roman" panose="02020603050405020304" pitchFamily="18" charset="0"/>
              </a:rPr>
              <a:t>Figure 14 </a:t>
            </a:r>
            <a:endParaRPr lang="en-IN" sz="2800" dirty="0"/>
          </a:p>
        </p:txBody>
      </p:sp>
    </p:spTree>
    <p:extLst>
      <p:ext uri="{BB962C8B-B14F-4D97-AF65-F5344CB8AC3E}">
        <p14:creationId xmlns:p14="http://schemas.microsoft.com/office/powerpoint/2010/main" val="1009882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EAF4-F068-2B15-70A9-2D230E0F7EDD}"/>
              </a:ext>
            </a:extLst>
          </p:cNvPr>
          <p:cNvSpPr>
            <a:spLocks noGrp="1"/>
          </p:cNvSpPr>
          <p:nvPr>
            <p:ph type="title"/>
          </p:nvPr>
        </p:nvSpPr>
        <p:spPr/>
        <p:txBody>
          <a:bodyPr/>
          <a:lstStyle/>
          <a:p>
            <a:r>
              <a:rPr lang="en-US" dirty="0"/>
              <a:t>Technology: Graphing an Equation—Slide 7</a:t>
            </a:r>
            <a:endParaRPr lang="en-IN" dirty="0"/>
          </a:p>
        </p:txBody>
      </p:sp>
      <p:sp>
        <p:nvSpPr>
          <p:cNvPr id="10" name="Text Placeholder 2">
            <a:extLst>
              <a:ext uri="{FF2B5EF4-FFF2-40B4-BE49-F238E27FC236}">
                <a16:creationId xmlns:a16="http://schemas.microsoft.com/office/drawing/2014/main" id="{B6D8B499-7969-F9B1-9D86-F3A2A22D3A25}"/>
              </a:ext>
            </a:extLst>
          </p:cNvPr>
          <p:cNvSpPr txBox="1">
            <a:spLocks/>
          </p:cNvSpPr>
          <p:nvPr/>
        </p:nvSpPr>
        <p:spPr>
          <a:xfrm>
            <a:off x="457200" y="1066800"/>
            <a:ext cx="8229600" cy="4814667"/>
          </a:xfrm>
          <a:prstGeom prst="rect">
            <a:avLst/>
          </a:prstGeom>
          <a:ln w="28575">
            <a:solidFill>
              <a:srgbClr val="FF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0" i="0" dirty="0">
                <a:effectLst/>
              </a:rPr>
              <a:t>Keep in mind that the screen is not square: one unit on the </a:t>
            </a:r>
            <a:r>
              <a:rPr lang="en-US" b="0" i="1" dirty="0">
                <a:effectLst/>
              </a:rPr>
              <a:t>x</a:t>
            </a:r>
            <a:r>
              <a:rPr lang="en-US" b="0" i="0" dirty="0">
                <a:effectLst/>
              </a:rPr>
              <a:t>-axis looks longer than one unit on the </a:t>
            </a:r>
            <a:r>
              <a:rPr lang="en-US" b="0" i="1" dirty="0">
                <a:effectLst/>
              </a:rPr>
              <a:t>y</a:t>
            </a:r>
            <a:r>
              <a:rPr lang="en-US" b="0" i="0" dirty="0">
                <a:effectLst/>
              </a:rPr>
              <a:t>-axis, so the picture will not be an accurate representation unless the window is set to a ratio of about 3:2. One way to attain a window with this ratio is to press </a:t>
            </a:r>
            <a:r>
              <a:rPr lang="en-US" i="0" dirty="0">
                <a:effectLst/>
                <a:latin typeface="Ti86pc" pitchFamily="49" charset="0"/>
                <a:cs typeface="Times New Roman" panose="02020603050405020304" pitchFamily="18" charset="0"/>
              </a:rPr>
              <a:t>ZOOM</a:t>
            </a:r>
            <a:r>
              <a:rPr lang="en-US" b="1" i="0" dirty="0">
                <a:effectLst/>
                <a:latin typeface="Ti86pc" pitchFamily="49" charset="0"/>
                <a:cs typeface="Times New Roman" panose="02020603050405020304" pitchFamily="18" charset="0"/>
              </a:rPr>
              <a:t> </a:t>
            </a:r>
            <a:r>
              <a:rPr lang="en-IN" b="0" i="0" dirty="0">
                <a:effectLst/>
                <a:cs typeface="Times New Roman" panose="02020603050405020304" pitchFamily="18" charset="0"/>
              </a:rPr>
              <a:t>and select </a:t>
            </a:r>
            <a:r>
              <a:rPr lang="en-US" i="0" dirty="0" err="1">
                <a:effectLst/>
                <a:latin typeface="Ti86pc" pitchFamily="49" charset="0"/>
                <a:cs typeface="Times New Roman" panose="02020603050405020304" pitchFamily="18" charset="0"/>
              </a:rPr>
              <a:t>Zsquare</a:t>
            </a:r>
            <a:r>
              <a:rPr lang="en-US" b="0" i="0" dirty="0">
                <a:effectLst/>
              </a:rPr>
              <a:t>. </a:t>
            </a:r>
            <a:r>
              <a:rPr lang="en-US" b="0" i="0" dirty="0">
                <a:effectLst/>
                <a:cs typeface="Times New Roman" panose="02020603050405020304" pitchFamily="18" charset="0"/>
              </a:rPr>
              <a:t>This will change the values in the </a:t>
            </a:r>
            <a:r>
              <a:rPr lang="en-US" i="0" dirty="0">
                <a:effectLst/>
                <a:latin typeface="Ti86pc" pitchFamily="49" charset="0"/>
                <a:cs typeface="Times New Roman" panose="02020603050405020304" pitchFamily="18" charset="0"/>
              </a:rPr>
              <a:t>WINDOW</a:t>
            </a:r>
            <a:r>
              <a:rPr lang="en-US" b="1" i="0" dirty="0">
                <a:effectLst/>
                <a:latin typeface="Ti86pc" pitchFamily="49" charset="0"/>
                <a:cs typeface="Times New Roman" panose="02020603050405020304" pitchFamily="18" charset="0"/>
              </a:rPr>
              <a:t> s</a:t>
            </a:r>
            <a:r>
              <a:rPr lang="en-US" b="0" i="0" dirty="0">
                <a:effectLst/>
              </a:rPr>
              <a:t>creen.</a:t>
            </a:r>
          </a:p>
          <a:p>
            <a:pPr marL="0" indent="0">
              <a:buNone/>
            </a:pPr>
            <a:endParaRPr lang="en-US" dirty="0">
              <a:cs typeface="Times New Roman" panose="02020603050405020304" pitchFamily="18" charset="0"/>
            </a:endParaRPr>
          </a:p>
        </p:txBody>
      </p:sp>
    </p:spTree>
    <p:extLst>
      <p:ext uri="{BB962C8B-B14F-4D97-AF65-F5344CB8AC3E}">
        <p14:creationId xmlns:p14="http://schemas.microsoft.com/office/powerpoint/2010/main" val="1388403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C47AC-028D-A1FE-81DB-4F82E6069E68}"/>
              </a:ext>
            </a:extLst>
          </p:cNvPr>
          <p:cNvSpPr>
            <a:spLocks noGrp="1"/>
          </p:cNvSpPr>
          <p:nvPr>
            <p:ph type="title"/>
          </p:nvPr>
        </p:nvSpPr>
        <p:spPr/>
        <p:txBody>
          <a:bodyPr/>
          <a:lstStyle/>
          <a:p>
            <a:r>
              <a:rPr lang="en-US" dirty="0"/>
              <a:t>Technology: Graphing an Equation—Slide 8</a:t>
            </a:r>
            <a:endParaRPr lang="en-IN" dirty="0"/>
          </a:p>
        </p:txBody>
      </p:sp>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A1B663C2-E963-B123-2B78-745335D2F3ED}"/>
                  </a:ext>
                </a:extLst>
              </p:cNvPr>
              <p:cNvSpPr txBox="1">
                <a:spLocks/>
              </p:cNvSpPr>
              <p:nvPr/>
            </p:nvSpPr>
            <p:spPr>
              <a:xfrm>
                <a:off x="457200" y="1066800"/>
                <a:ext cx="8229600" cy="4814667"/>
              </a:xfrm>
              <a:prstGeom prst="rect">
                <a:avLst/>
              </a:prstGeom>
              <a:ln w="28575">
                <a:solidFill>
                  <a:srgbClr val="FF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0" i="0" dirty="0">
                    <a:effectLst/>
                  </a:rPr>
                  <a:t>Finally, notice that the equation we graphed has two variables, specifically </a:t>
                </a:r>
                <a14:m>
                  <m:oMath xmlns:m="http://schemas.openxmlformats.org/officeDocument/2006/math">
                    <m:r>
                      <a:rPr lang="en-US" b="0" i="1" smtClean="0">
                        <a:effectLst/>
                        <a:latin typeface="Cambria Math" panose="02040503050406030204" pitchFamily="18" charset="0"/>
                      </a:rPr>
                      <m:t>𝑥</m:t>
                    </m:r>
                  </m:oMath>
                </a14:m>
                <a:r>
                  <a:rPr lang="en-US" b="0" i="0" dirty="0">
                    <a:effectLst/>
                  </a:rPr>
                  <a:t> and</a:t>
                </a:r>
                <a:r>
                  <a:rPr lang="en-US" dirty="0"/>
                  <a:t> </a:t>
                </a:r>
                <a14:m>
                  <m:oMath xmlns:m="http://schemas.openxmlformats.org/officeDocument/2006/math">
                    <m:r>
                      <a:rPr lang="en-US" b="0" i="1" smtClean="0">
                        <a:latin typeface="Cambria Math" panose="02040503050406030204" pitchFamily="18" charset="0"/>
                      </a:rPr>
                      <m:t>𝑦</m:t>
                    </m:r>
                  </m:oMath>
                </a14:m>
                <a:r>
                  <a:rPr lang="en-US" b="0" i="0" dirty="0">
                    <a:effectLst/>
                  </a:rPr>
                  <a:t>, and is solved for </a:t>
                </a:r>
                <a14:m>
                  <m:oMath xmlns:m="http://schemas.openxmlformats.org/officeDocument/2006/math">
                    <m:r>
                      <a:rPr lang="en-US" b="0" i="1" smtClean="0">
                        <a:latin typeface="Cambria Math" panose="02040503050406030204" pitchFamily="18" charset="0"/>
                      </a:rPr>
                      <m:t>𝑦</m:t>
                    </m:r>
                  </m:oMath>
                </a14:m>
                <a:r>
                  <a:rPr lang="en-US" b="0" i="0" dirty="0">
                    <a:effectLst/>
                  </a:rPr>
                  <a:t>. An equation must be in this form in order to graph it on a TI-84 Plus. For example, in order to graph the equation </a:t>
                </a:r>
                <a14:m>
                  <m:oMath xmlns:m="http://schemas.openxmlformats.org/officeDocument/2006/math">
                    <m:r>
                      <a:rPr lang="en-US" b="0" i="1" smtClean="0">
                        <a:effectLst/>
                        <a:latin typeface="Cambria Math" panose="02040503050406030204" pitchFamily="18" charset="0"/>
                      </a:rPr>
                      <m:t>4</m:t>
                    </m:r>
                    <m:r>
                      <a:rPr lang="en-US" b="0" i="1" smtClean="0">
                        <a:effectLst/>
                        <a:latin typeface="Cambria Math" panose="02040503050406030204" pitchFamily="18" charset="0"/>
                      </a:rPr>
                      <m:t>𝑥</m:t>
                    </m:r>
                    <m:r>
                      <a:rPr lang="en-US" b="0" i="1" smtClean="0">
                        <a:effectLst/>
                        <a:latin typeface="Cambria Math" panose="02040503050406030204" pitchFamily="18" charset="0"/>
                      </a:rPr>
                      <m:t>+2</m:t>
                    </m:r>
                    <m:r>
                      <a:rPr lang="en-US" b="0" i="1" smtClean="0">
                        <a:effectLst/>
                        <a:latin typeface="Cambria Math" panose="02040503050406030204" pitchFamily="18" charset="0"/>
                      </a:rPr>
                      <m:t>𝑦</m:t>
                    </m:r>
                    <m:r>
                      <a:rPr lang="en-US" b="0" i="1" smtClean="0">
                        <a:effectLst/>
                        <a:latin typeface="Cambria Math" panose="02040503050406030204" pitchFamily="18" charset="0"/>
                      </a:rPr>
                      <m:t>=1</m:t>
                    </m:r>
                  </m:oMath>
                </a14:m>
                <a:r>
                  <a:rPr lang="en-US" b="0" i="0" dirty="0">
                    <a:effectLst/>
                  </a:rPr>
                  <a:t>, we would first have to solve the equation for </a:t>
                </a:r>
                <a14:m>
                  <m:oMath xmlns:m="http://schemas.openxmlformats.org/officeDocument/2006/math">
                    <m:r>
                      <a:rPr lang="en-US" i="1">
                        <a:latin typeface="Cambria Math" panose="02040503050406030204" pitchFamily="18" charset="0"/>
                      </a:rPr>
                      <m:t>𝑦</m:t>
                    </m:r>
                  </m:oMath>
                </a14:m>
                <a:r>
                  <a:rPr lang="en-US" b="0" dirty="0">
                    <a:effectLst/>
                  </a:rPr>
                  <a:t>: </a:t>
                </a:r>
                <a:br>
                  <a:rPr lang="en-US" b="0" dirty="0">
                    <a:effectLst/>
                  </a:rPr>
                </a:br>
                <a14:m>
                  <m:oMathPara xmlns:m="http://schemas.openxmlformats.org/officeDocument/2006/math">
                    <m:oMathParaPr>
                      <m:jc m:val="centerGroup"/>
                    </m:oMathParaPr>
                    <m:oMath xmlns:m="http://schemas.openxmlformats.org/officeDocument/2006/math">
                      <m:r>
                        <a:rPr lang="en-US" b="0" i="1" smtClean="0">
                          <a:effectLst/>
                          <a:latin typeface="Cambria Math" panose="02040503050406030204" pitchFamily="18" charset="0"/>
                        </a:rPr>
                        <m:t>𝑦</m:t>
                      </m:r>
                      <m:r>
                        <a:rPr lang="en-US" b="0" i="1" smtClean="0">
                          <a:effectLst/>
                          <a:latin typeface="Cambria Math" panose="02040503050406030204" pitchFamily="18" charset="0"/>
                        </a:rPr>
                        <m:t>=−2</m:t>
                      </m:r>
                      <m:r>
                        <a:rPr lang="en-US" b="0" i="1" smtClean="0">
                          <a:effectLst/>
                          <a:latin typeface="Cambria Math" panose="02040503050406030204" pitchFamily="18" charset="0"/>
                        </a:rPr>
                        <m:t>𝑥</m:t>
                      </m:r>
                      <m:r>
                        <a:rPr lang="en-US" b="0" i="1" smtClean="0">
                          <a:effectLst/>
                          <a:latin typeface="Cambria Math" panose="02040503050406030204" pitchFamily="18" charset="0"/>
                        </a:rPr>
                        <m:t>+</m:t>
                      </m:r>
                      <m:f>
                        <m:fPr>
                          <m:ctrlPr>
                            <a:rPr lang="en-US" b="0" i="1" smtClean="0">
                              <a:effectLst/>
                              <a:latin typeface="Cambria Math" panose="02040503050406030204" pitchFamily="18" charset="0"/>
                            </a:rPr>
                          </m:ctrlPr>
                        </m:fPr>
                        <m:num>
                          <m:r>
                            <a:rPr lang="en-US" b="0" i="1" smtClean="0">
                              <a:effectLst/>
                              <a:latin typeface="Cambria Math" panose="02040503050406030204" pitchFamily="18" charset="0"/>
                            </a:rPr>
                            <m:t>1</m:t>
                          </m:r>
                        </m:num>
                        <m:den>
                          <m:r>
                            <a:rPr lang="en-US" b="0" i="1" smtClean="0">
                              <a:effectLst/>
                              <a:latin typeface="Cambria Math" panose="02040503050406030204" pitchFamily="18" charset="0"/>
                            </a:rPr>
                            <m:t>2</m:t>
                          </m:r>
                        </m:den>
                      </m:f>
                      <m:r>
                        <a:rPr lang="en-US" b="0" i="1" smtClean="0">
                          <a:effectLst/>
                          <a:latin typeface="Cambria Math" panose="02040503050406030204" pitchFamily="18" charset="0"/>
                        </a:rPr>
                        <m:t>.</m:t>
                      </m:r>
                    </m:oMath>
                  </m:oMathPara>
                </a14:m>
                <a:br>
                  <a:rPr lang="en-US" b="0" dirty="0">
                    <a:effectLst/>
                  </a:rPr>
                </a:br>
                <a:endParaRPr lang="en-US" dirty="0">
                  <a:cs typeface="Times New Roman" panose="02020603050405020304" pitchFamily="18" charset="0"/>
                </a:endParaRPr>
              </a:p>
            </p:txBody>
          </p:sp>
        </mc:Choice>
        <mc:Fallback>
          <p:sp>
            <p:nvSpPr>
              <p:cNvPr id="4" name="Text Placeholder 2">
                <a:extLst>
                  <a:ext uri="{FF2B5EF4-FFF2-40B4-BE49-F238E27FC236}">
                    <a16:creationId xmlns:a16="http://schemas.microsoft.com/office/drawing/2014/main" id="{A1B663C2-E963-B123-2B78-745335D2F3ED}"/>
                  </a:ext>
                </a:extLst>
              </p:cNvPr>
              <p:cNvSpPr txBox="1">
                <a:spLocks noRot="1" noChangeAspect="1" noMove="1" noResize="1" noEditPoints="1" noAdjustHandles="1" noChangeArrowheads="1" noChangeShapeType="1" noTextEdit="1"/>
              </p:cNvSpPr>
              <p:nvPr/>
            </p:nvSpPr>
            <p:spPr>
              <a:xfrm>
                <a:off x="457200" y="1066800"/>
                <a:ext cx="8229600" cy="4814667"/>
              </a:xfrm>
              <a:prstGeom prst="rect">
                <a:avLst/>
              </a:prstGeom>
              <a:blipFill>
                <a:blip r:embed="rId2"/>
                <a:stretch>
                  <a:fillRect l="-1697" t="-1384" r="-1476"/>
                </a:stretch>
              </a:blipFill>
              <a:ln w="28575">
                <a:solidFill>
                  <a:srgbClr val="FF0000"/>
                </a:solidFill>
              </a:ln>
            </p:spPr>
            <p:txBody>
              <a:bodyPr/>
              <a:lstStyle/>
              <a:p>
                <a:r>
                  <a:rPr lang="en-IN">
                    <a:noFill/>
                  </a:rPr>
                  <a:t> </a:t>
                </a:r>
              </a:p>
            </p:txBody>
          </p:sp>
        </mc:Fallback>
      </mc:AlternateContent>
    </p:spTree>
    <p:extLst>
      <p:ext uri="{BB962C8B-B14F-4D97-AF65-F5344CB8AC3E}">
        <p14:creationId xmlns:p14="http://schemas.microsoft.com/office/powerpoint/2010/main" val="1487389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Figure 1: The Cartesian Plane</a:t>
            </a:r>
            <a:endParaRPr dirty="0"/>
          </a:p>
        </p:txBody>
      </p:sp>
      <p:pic>
        <p:nvPicPr>
          <p:cNvPr id="7" name="Content Placeholder 6">
            <a:extLst>
              <a:ext uri="{FF2B5EF4-FFF2-40B4-BE49-F238E27FC236}">
                <a16:creationId xmlns:a16="http://schemas.microsoft.com/office/drawing/2014/main" id="{EC390E03-8E74-450C-99D1-80AF337A661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extLst>
      <p:ext uri="{BB962C8B-B14F-4D97-AF65-F5344CB8AC3E}">
        <p14:creationId xmlns:p14="http://schemas.microsoft.com/office/powerpoint/2010/main" val="986223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Formula: </a:t>
            </a:r>
            <a:r>
              <a:rPr dirty="0"/>
              <a:t>Distance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a:t>
                </a:r>
                <a:r>
                  <a:rPr sz="2800" b="1" dirty="0"/>
                  <a:t>distance</a:t>
                </a:r>
                <a:r>
                  <a:rPr sz="2800" dirty="0"/>
                  <a:t> between two points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dirty="0"/>
                  <a:t> in the Cartesian plane is given by the following</a:t>
                </a:r>
                <a:r>
                  <a:rPr lang="en-US" sz="2800" dirty="0"/>
                  <a:t> formula.</a:t>
                </a:r>
              </a:p>
              <a:p>
                <a:pPr>
                  <a:defRPr sz="2800"/>
                </a:pPr>
                <a:endParaRPr sz="2800" dirty="0"/>
              </a:p>
              <a:p>
                <a:pPr algn="ctr">
                  <a:defRPr sz="2800"/>
                </a:pPr>
                <a:r>
                  <a:rPr sz="2800" dirty="0"/>
                  <a:t> </a:t>
                </a:r>
                <a14:m>
                  <m:oMath xmlns:m="http://schemas.openxmlformats.org/officeDocument/2006/math">
                    <m:r>
                      <a:rPr>
                        <a:latin typeface="Cambria Math" panose="02040503050406030204" pitchFamily="18" charset="0"/>
                      </a:rPr>
                      <m:t>𝑑</m:t>
                    </m: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e>
                            </m:d>
                          </m:e>
                          <m:sup>
                            <m:r>
                              <a:rPr>
                                <a:latin typeface="Cambria Math" panose="02040503050406030204" pitchFamily="18" charset="0"/>
                              </a:rPr>
                              <m:t>2</m:t>
                            </m:r>
                          </m:sup>
                        </m:sSup>
                      </m:e>
                    </m:rad>
                  </m:oMath>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590"/>
                </a:stretch>
              </a:blipFill>
            </p:spPr>
            <p:txBody>
              <a:bodyPr/>
              <a:lstStyle/>
              <a:p>
                <a:r>
                  <a:rPr lang="en-IN">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Using the Distance Formula</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Calculate the distance between the following pairs of points.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(−4,−2)</m:t>
                    </m:r>
                  </m:oMath>
                </a14:m>
                <a:r>
                  <a:rPr sz="2800" dirty="0"/>
                  <a:t> and </a:t>
                </a:r>
                <a14:m>
                  <m:oMath xmlns:m="http://schemas.openxmlformats.org/officeDocument/2006/math">
                    <m:r>
                      <a:rPr>
                        <a:latin typeface="Cambria Math" panose="02040503050406030204" pitchFamily="18" charset="0"/>
                      </a:rPr>
                      <m:t>(−7,2)</m:t>
                    </m:r>
                  </m:oMath>
                </a14:m>
                <a:endParaRPr sz="2800"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(5,1)</m:t>
                    </m:r>
                  </m:oMath>
                </a14:m>
                <a:r>
                  <a:rPr sz="2800" dirty="0"/>
                  <a:t> and </a:t>
                </a:r>
                <a14:m>
                  <m:oMath xmlns:m="http://schemas.openxmlformats.org/officeDocument/2006/math">
                    <m:r>
                      <a:rPr>
                        <a:latin typeface="Cambria Math" panose="02040503050406030204" pitchFamily="18" charset="0"/>
                      </a:rPr>
                      <m:t>(−1,3)</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Using the Distance Formula</a:t>
            </a:r>
            <a:r>
              <a:rPr lang="en-US" dirty="0"/>
              <a:t>—Slide 2</a:t>
            </a:r>
            <a:endParaRPr dirty="0"/>
          </a:p>
        </p:txBody>
      </p:sp>
      <p:sp>
        <p:nvSpPr>
          <p:cNvPr id="3" name="Text Placeholder 2"/>
          <p:cNvSpPr>
            <a:spLocks noGrp="1"/>
          </p:cNvSpPr>
          <p:nvPr>
            <p:ph type="body" sz="quarter" idx="10"/>
          </p:nvPr>
        </p:nvSpPr>
        <p:spPr>
          <a:xfrm>
            <a:off x="457200" y="1066800"/>
            <a:ext cx="8229600" cy="4929554"/>
          </a:xfrm>
        </p:spPr>
        <p:txBody>
          <a:bodyPr>
            <a:normAutofit/>
          </a:bodyPr>
          <a:lstStyle/>
          <a:p>
            <a:r>
              <a:rPr sz="2800" b="1" dirty="0"/>
              <a:t>Solution</a:t>
            </a:r>
          </a:p>
          <a:p>
            <a:pPr marL="514350" indent="-514350">
              <a:buFont typeface="+mj-lt"/>
              <a:buAutoNum type="alphaLcPeriod"/>
              <a:defRPr sz="2800"/>
            </a:pPr>
            <a:r>
              <a:rPr lang="en-US" dirty="0"/>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C8EDE216-44A9-4622-A7D5-CDB432A9719C}"/>
                  </a:ext>
                </a:extLst>
              </p:cNvPr>
              <p:cNvGraphicFramePr>
                <a:graphicFrameLocks/>
              </p:cNvGraphicFramePr>
              <p:nvPr>
                <p:extLst>
                  <p:ext uri="{D42A27DB-BD31-4B8C-83A1-F6EECF244321}">
                    <p14:modId xmlns:p14="http://schemas.microsoft.com/office/powerpoint/2010/main" val="3070776267"/>
                  </p:ext>
                </p:extLst>
              </p:nvPr>
            </p:nvGraphicFramePr>
            <p:xfrm>
              <a:off x="838200" y="1459799"/>
              <a:ext cx="8229600" cy="3067811"/>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97916">
                    <a:tc>
                      <a:txBody>
                        <a:bodyPr/>
                        <a:lstStyle/>
                        <a:p>
                          <a:pPr algn="l">
                            <a:defRPr sz="1800"/>
                          </a:pPr>
                          <a:r>
                            <a:rPr dirty="0"/>
                            <a:t>​</a:t>
                          </a:r>
                          <a14:m>
                            <m:oMath xmlns:m="http://schemas.openxmlformats.org/officeDocument/2006/math">
                              <m:r>
                                <a:rPr sz="2000">
                                  <a:latin typeface="Cambria Math"/>
                                </a:rPr>
                                <m:t>𝑑</m:t>
                              </m:r>
                              <m:r>
                                <a:rPr sz="2000">
                                  <a:latin typeface="Cambria Math"/>
                                </a:rPr>
                                <m:t>=</m:t>
                              </m:r>
                              <m:rad>
                                <m:radPr>
                                  <m:degHide m:val="on"/>
                                  <m:ctrlPr>
                                    <a:rPr sz="2000" i="1">
                                      <a:latin typeface="Cambria Math" panose="02040503050406030204" pitchFamily="18" charset="0"/>
                                    </a:rPr>
                                  </m:ctrlPr>
                                </m:radPr>
                                <m:deg/>
                                <m:e>
                                  <m:sSup>
                                    <m:sSupPr>
                                      <m:ctrlPr>
                                        <a:rPr sz="2000" i="1">
                                          <a:latin typeface="Cambria Math" panose="02040503050406030204" pitchFamily="18" charset="0"/>
                                        </a:rPr>
                                      </m:ctrlPr>
                                    </m:sSupPr>
                                    <m:e>
                                      <m:d>
                                        <m:dPr>
                                          <m:ctrlPr>
                                            <a:rPr sz="2000" i="1">
                                              <a:latin typeface="Cambria Math" panose="02040503050406030204" pitchFamily="18" charset="0"/>
                                            </a:rPr>
                                          </m:ctrlPr>
                                        </m:dPr>
                                        <m:e>
                                          <m:d>
                                            <m:dPr>
                                              <m:ctrlPr>
                                                <a:rPr sz="2000" i="1">
                                                  <a:latin typeface="Cambria Math" panose="02040503050406030204" pitchFamily="18" charset="0"/>
                                                </a:rPr>
                                              </m:ctrlPr>
                                            </m:dPr>
                                            <m:e>
                                              <m:r>
                                                <a:rPr sz="2000">
                                                  <a:latin typeface="Cambria Math"/>
                                                </a:rPr>
                                                <m:t>−4</m:t>
                                              </m:r>
                                            </m:e>
                                          </m:d>
                                          <m:r>
                                            <a:rPr sz="2000">
                                              <a:latin typeface="Cambria Math"/>
                                            </a:rPr>
                                            <m:t>−</m:t>
                                          </m:r>
                                          <m:d>
                                            <m:dPr>
                                              <m:ctrlPr>
                                                <a:rPr sz="2000" i="1">
                                                  <a:latin typeface="Cambria Math" panose="02040503050406030204" pitchFamily="18" charset="0"/>
                                                </a:rPr>
                                              </m:ctrlPr>
                                            </m:dPr>
                                            <m:e>
                                              <m:r>
                                                <a:rPr sz="2000">
                                                  <a:latin typeface="Cambria Math"/>
                                                </a:rPr>
                                                <m:t>−7</m:t>
                                              </m:r>
                                            </m:e>
                                          </m:d>
                                        </m:e>
                                      </m:d>
                                    </m:e>
                                    <m:sup>
                                      <m:r>
                                        <a:rPr sz="2000">
                                          <a:latin typeface="Cambria Math"/>
                                        </a:rPr>
                                        <m:t>2</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d>
                                            <m:dPr>
                                              <m:ctrlPr>
                                                <a:rPr sz="2000" i="1">
                                                  <a:latin typeface="Cambria Math" panose="02040503050406030204" pitchFamily="18" charset="0"/>
                                                </a:rPr>
                                              </m:ctrlPr>
                                            </m:dPr>
                                            <m:e>
                                              <m:r>
                                                <a:rPr sz="2000">
                                                  <a:latin typeface="Cambria Math"/>
                                                </a:rPr>
                                                <m:t>−2</m:t>
                                              </m:r>
                                            </m:e>
                                          </m:d>
                                          <m:r>
                                            <a:rPr sz="2000">
                                              <a:latin typeface="Cambria Math"/>
                                            </a:rPr>
                                            <m:t>−2</m:t>
                                          </m:r>
                                        </m:e>
                                      </m:d>
                                    </m:e>
                                    <m:sup>
                                      <m:r>
                                        <a:rPr sz="2000">
                                          <a:latin typeface="Cambria Math"/>
                                        </a:rPr>
                                        <m:t>2</m:t>
                                      </m:r>
                                    </m:sup>
                                  </m:sSup>
                                </m:e>
                              </m:rad>
                            </m:oMath>
                          </a14:m>
                          <a:endParaRPr sz="2000" dirty="0"/>
                        </a:p>
                      </a:txBody>
                      <a:tcPr/>
                    </a:tc>
                    <a:tc>
                      <a:txBody>
                        <a:bodyPr/>
                        <a:lstStyle/>
                        <a:p>
                          <a:pPr algn="l">
                            <a:defRPr b="1"/>
                          </a:pPr>
                          <a:r>
                            <a:rPr lang="en-US" b="0" dirty="0"/>
                            <a:t>Substitute the coordinates of each point into the distance formula.</a:t>
                          </a:r>
                          <a:endParaRPr b="0" dirty="0"/>
                        </a:p>
                      </a:txBody>
                      <a:tcPr/>
                    </a:tc>
                    <a:extLst>
                      <a:ext uri="{0D108BD9-81ED-4DB2-BD59-A6C34878D82A}">
                        <a16:rowId xmlns:a16="http://schemas.microsoft.com/office/drawing/2014/main" val="10000"/>
                      </a:ext>
                    </a:extLst>
                  </a:tr>
                  <a:tr h="507492">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m:t>
                              </m:r>
                              <m:rad>
                                <m:radPr>
                                  <m:degHide m:val="on"/>
                                  <m:ctrlPr>
                                    <a:rPr sz="2000" i="1">
                                      <a:latin typeface="Cambria Math" panose="02040503050406030204" pitchFamily="18" charset="0"/>
                                    </a:rPr>
                                  </m:ctrlPr>
                                </m:radPr>
                                <m:deg/>
                                <m:e>
                                  <m:sSup>
                                    <m:sSupPr>
                                      <m:ctrlPr>
                                        <a:rPr sz="2000" i="1">
                                          <a:latin typeface="Cambria Math" panose="02040503050406030204" pitchFamily="18" charset="0"/>
                                        </a:rPr>
                                      </m:ctrlPr>
                                    </m:sSupPr>
                                    <m:e>
                                      <m:r>
                                        <a:rPr sz="2000">
                                          <a:latin typeface="Cambria Math"/>
                                        </a:rPr>
                                        <m:t>3</m:t>
                                      </m:r>
                                    </m:e>
                                    <m:sup>
                                      <m:r>
                                        <a:rPr sz="2000">
                                          <a:latin typeface="Cambria Math"/>
                                        </a:rPr>
                                        <m:t>2</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−4</m:t>
                                          </m:r>
                                        </m:e>
                                      </m:d>
                                    </m:e>
                                    <m:sup>
                                      <m:r>
                                        <a:rPr sz="2000">
                                          <a:latin typeface="Cambria Math"/>
                                        </a:rPr>
                                        <m:t>2</m:t>
                                      </m:r>
                                    </m:sup>
                                  </m:sSup>
                                </m:e>
                              </m:rad>
                            </m:oMath>
                          </a14:m>
                          <a:endParaRP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b="0" dirty="0"/>
                            <a:t>Simplify.</a:t>
                          </a:r>
                          <a:r>
                            <a:rPr b="0" dirty="0"/>
                            <a:t> </a:t>
                          </a:r>
                        </a:p>
                      </a:txBody>
                      <a:tcPr/>
                    </a:tc>
                    <a:extLst>
                      <a:ext uri="{0D108BD9-81ED-4DB2-BD59-A6C34878D82A}">
                        <a16:rowId xmlns:a16="http://schemas.microsoft.com/office/drawing/2014/main" val="10001"/>
                      </a:ext>
                    </a:extLst>
                  </a:tr>
                  <a:tr h="452564">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m:t>
                              </m:r>
                              <m:rad>
                                <m:radPr>
                                  <m:degHide m:val="on"/>
                                  <m:ctrlPr>
                                    <a:rPr sz="2000" i="1">
                                      <a:latin typeface="Cambria Math" panose="02040503050406030204" pitchFamily="18" charset="0"/>
                                    </a:rPr>
                                  </m:ctrlPr>
                                </m:radPr>
                                <m:deg/>
                                <m:e>
                                  <m:r>
                                    <a:rPr sz="2000">
                                      <a:latin typeface="Cambria Math"/>
                                    </a:rPr>
                                    <m:t>9+16</m:t>
                                  </m:r>
                                </m:e>
                              </m:rad>
                            </m:oMath>
                          </a14:m>
                          <a:endParaRPr sz="2000" dirty="0"/>
                        </a:p>
                      </a:txBody>
                      <a:tcPr/>
                    </a:tc>
                    <a:tc>
                      <a:txBody>
                        <a:bodyPr/>
                        <a:lstStyle/>
                        <a:p>
                          <a:pPr algn="l"/>
                          <a:endParaRPr dirty="0"/>
                        </a:p>
                      </a:txBody>
                      <a:tcPr/>
                    </a:tc>
                    <a:extLst>
                      <a:ext uri="{0D108BD9-81ED-4DB2-BD59-A6C34878D82A}">
                        <a16:rowId xmlns:a16="http://schemas.microsoft.com/office/drawing/2014/main" val="10002"/>
                      </a:ext>
                    </a:extLst>
                  </a:tr>
                  <a:tr h="481647">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m:t>
                              </m:r>
                              <m:rad>
                                <m:radPr>
                                  <m:degHide m:val="on"/>
                                  <m:ctrlPr>
                                    <a:rPr sz="2000" i="1">
                                      <a:latin typeface="Cambria Math" panose="02040503050406030204" pitchFamily="18" charset="0"/>
                                    </a:rPr>
                                  </m:ctrlPr>
                                </m:radPr>
                                <m:deg/>
                                <m:e>
                                  <m:r>
                                    <a:rPr sz="2000">
                                      <a:latin typeface="Cambria Math"/>
                                    </a:rPr>
                                    <m:t>25</m:t>
                                  </m:r>
                                </m:e>
                              </m:rad>
                            </m:oMath>
                          </a14:m>
                          <a:endParaRPr sz="2000" dirty="0"/>
                        </a:p>
                      </a:txBody>
                      <a:tcPr/>
                    </a:tc>
                    <a:tc>
                      <a:txBody>
                        <a:bodyPr/>
                        <a:lstStyle/>
                        <a:p>
                          <a:pPr algn="l"/>
                          <a:endParaRPr dirty="0"/>
                        </a:p>
                      </a:txBody>
                      <a:tcPr/>
                    </a:tc>
                    <a:extLst>
                      <a:ext uri="{0D108BD9-81ED-4DB2-BD59-A6C34878D82A}">
                        <a16:rowId xmlns:a16="http://schemas.microsoft.com/office/drawing/2014/main" val="10003"/>
                      </a:ext>
                    </a:extLst>
                  </a:tr>
                  <a:tr h="370840">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=5</m:t>
                              </m:r>
                            </m:oMath>
                          </a14:m>
                          <a:endParaRPr sz="2000" dirty="0"/>
                        </a:p>
                      </a:txBody>
                      <a:tcPr/>
                    </a:tc>
                    <a:tc>
                      <a:txBody>
                        <a:bodyPr/>
                        <a:lstStyle/>
                        <a:p>
                          <a:pPr algn="l">
                            <a:defRPr b="1"/>
                          </a:pPr>
                          <a:r>
                            <a:rPr lang="en-US" b="0" dirty="0"/>
                            <a:t>Note that we only take the positive square root, since we are calculating a distance.</a:t>
                          </a:r>
                          <a:endParaRPr b="0"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Placeholder 2">
                <a:extLst>
                  <a:ext uri="{FF2B5EF4-FFF2-40B4-BE49-F238E27FC236}">
                    <a16:creationId xmlns:a16="http://schemas.microsoft.com/office/drawing/2014/main" id="{C8EDE216-44A9-4622-A7D5-CDB432A9719C}"/>
                  </a:ext>
                </a:extLst>
              </p:cNvPr>
              <p:cNvGraphicFramePr>
                <a:graphicFrameLocks/>
              </p:cNvGraphicFramePr>
              <p:nvPr>
                <p:extLst>
                  <p:ext uri="{D42A27DB-BD31-4B8C-83A1-F6EECF244321}">
                    <p14:modId xmlns:p14="http://schemas.microsoft.com/office/powerpoint/2010/main" val="3070776267"/>
                  </p:ext>
                </p:extLst>
              </p:nvPr>
            </p:nvGraphicFramePr>
            <p:xfrm>
              <a:off x="838200" y="1459799"/>
              <a:ext cx="8229600" cy="3067811"/>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711708">
                    <a:tc>
                      <a:txBody>
                        <a:bodyPr/>
                        <a:lstStyle/>
                        <a:p>
                          <a:endParaRPr lang="en-US"/>
                        </a:p>
                      </a:txBody>
                      <a:tcPr>
                        <a:blipFill>
                          <a:blip r:embed="rId2"/>
                          <a:stretch>
                            <a:fillRect t="-4274" r="-92725" b="-344444"/>
                          </a:stretch>
                        </a:blipFill>
                      </a:tcPr>
                    </a:tc>
                    <a:tc>
                      <a:txBody>
                        <a:bodyPr/>
                        <a:lstStyle/>
                        <a:p>
                          <a:pPr algn="l">
                            <a:defRPr b="1"/>
                          </a:pPr>
                          <a:r>
                            <a:rPr lang="en-US" b="0" dirty="0"/>
                            <a:t>Substitute the coordinates of each point into the distance formula.</a:t>
                          </a:r>
                          <a:endParaRPr b="0" dirty="0"/>
                        </a:p>
                      </a:txBody>
                      <a:tcPr/>
                    </a:tc>
                    <a:extLst>
                      <a:ext uri="{0D108BD9-81ED-4DB2-BD59-A6C34878D82A}">
                        <a16:rowId xmlns:a16="http://schemas.microsoft.com/office/drawing/2014/main" val="10000"/>
                      </a:ext>
                    </a:extLst>
                  </a:tr>
                  <a:tr h="507492">
                    <a:tc>
                      <a:txBody>
                        <a:bodyPr/>
                        <a:lstStyle/>
                        <a:p>
                          <a:endParaRPr lang="en-US"/>
                        </a:p>
                      </a:txBody>
                      <a:tcPr>
                        <a:blipFill>
                          <a:blip r:embed="rId2"/>
                          <a:stretch>
                            <a:fillRect t="-146988" r="-92725" b="-38554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b="0" dirty="0"/>
                            <a:t>Simplify.</a:t>
                          </a:r>
                          <a:r>
                            <a:rPr b="0" dirty="0"/>
                            <a:t> </a:t>
                          </a:r>
                        </a:p>
                      </a:txBody>
                      <a:tcPr/>
                    </a:tc>
                    <a:extLst>
                      <a:ext uri="{0D108BD9-81ED-4DB2-BD59-A6C34878D82A}">
                        <a16:rowId xmlns:a16="http://schemas.microsoft.com/office/drawing/2014/main" val="10001"/>
                      </a:ext>
                    </a:extLst>
                  </a:tr>
                  <a:tr h="452564">
                    <a:tc>
                      <a:txBody>
                        <a:bodyPr/>
                        <a:lstStyle/>
                        <a:p>
                          <a:endParaRPr lang="en-US"/>
                        </a:p>
                      </a:txBody>
                      <a:tcPr>
                        <a:blipFill>
                          <a:blip r:embed="rId2"/>
                          <a:stretch>
                            <a:fillRect t="-273333" r="-92725" b="-326667"/>
                          </a:stretch>
                        </a:blipFill>
                      </a:tcPr>
                    </a:tc>
                    <a:tc>
                      <a:txBody>
                        <a:bodyPr/>
                        <a:lstStyle/>
                        <a:p>
                          <a:pPr algn="l"/>
                          <a:endParaRPr dirty="0"/>
                        </a:p>
                      </a:txBody>
                      <a:tcPr/>
                    </a:tc>
                    <a:extLst>
                      <a:ext uri="{0D108BD9-81ED-4DB2-BD59-A6C34878D82A}">
                        <a16:rowId xmlns:a16="http://schemas.microsoft.com/office/drawing/2014/main" val="10002"/>
                      </a:ext>
                    </a:extLst>
                  </a:tr>
                  <a:tr h="481647">
                    <a:tc>
                      <a:txBody>
                        <a:bodyPr/>
                        <a:lstStyle/>
                        <a:p>
                          <a:endParaRPr lang="en-US"/>
                        </a:p>
                      </a:txBody>
                      <a:tcPr>
                        <a:blipFill>
                          <a:blip r:embed="rId2"/>
                          <a:stretch>
                            <a:fillRect t="-354430" r="-92725" b="-210127"/>
                          </a:stretch>
                        </a:blipFill>
                      </a:tcPr>
                    </a:tc>
                    <a:tc>
                      <a:txBody>
                        <a:bodyPr/>
                        <a:lstStyle/>
                        <a:p>
                          <a:pPr algn="l"/>
                          <a:endParaRPr dirty="0"/>
                        </a:p>
                      </a:txBody>
                      <a:tcPr/>
                    </a:tc>
                    <a:extLst>
                      <a:ext uri="{0D108BD9-81ED-4DB2-BD59-A6C34878D82A}">
                        <a16:rowId xmlns:a16="http://schemas.microsoft.com/office/drawing/2014/main" val="10003"/>
                      </a:ext>
                    </a:extLst>
                  </a:tr>
                  <a:tr h="914400">
                    <a:tc>
                      <a:txBody>
                        <a:bodyPr/>
                        <a:lstStyle/>
                        <a:p>
                          <a:endParaRPr lang="en-US"/>
                        </a:p>
                      </a:txBody>
                      <a:tcPr>
                        <a:blipFill>
                          <a:blip r:embed="rId2"/>
                          <a:stretch>
                            <a:fillRect t="-239333" r="-92725" b="-10667"/>
                          </a:stretch>
                        </a:blipFill>
                      </a:tcPr>
                    </a:tc>
                    <a:tc>
                      <a:txBody>
                        <a:bodyPr/>
                        <a:lstStyle/>
                        <a:p>
                          <a:pPr algn="l">
                            <a:defRPr b="1"/>
                          </a:pPr>
                          <a:r>
                            <a:rPr lang="en-US" b="0" dirty="0"/>
                            <a:t>Note that we only take the positive square root, since we are calculating a distance.</a:t>
                          </a:r>
                          <a:endParaRPr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Using the Distance Formula</a:t>
            </a:r>
            <a:r>
              <a:rPr lang="en-US" dirty="0"/>
              <a:t>—Slide 3</a:t>
            </a:r>
            <a:endParaRPr dirty="0"/>
          </a:p>
        </p:txBody>
      </p:sp>
      <p:sp>
        <p:nvSpPr>
          <p:cNvPr id="3" name="Text Placeholder 2"/>
          <p:cNvSpPr>
            <a:spLocks noGrp="1"/>
          </p:cNvSpPr>
          <p:nvPr>
            <p:ph type="body" sz="quarter" idx="10"/>
          </p:nvPr>
        </p:nvSpPr>
        <p:spPr>
          <a:xfrm>
            <a:off x="457200" y="1471246"/>
            <a:ext cx="8229600" cy="4472354"/>
          </a:xfrm>
        </p:spPr>
        <p:txBody>
          <a:bodyPr/>
          <a:lstStyle/>
          <a:p>
            <a:pPr marL="514350" indent="-514350">
              <a:buFont typeface="+mj-lt"/>
              <a:buAutoNum type="alphaLcPeriod" startAt="2"/>
              <a:defRPr sz="2800"/>
            </a:pPr>
            <a:r>
              <a:rPr lang="en-US" dirty="0"/>
              <a:t>​</a:t>
            </a:r>
          </a:p>
        </p:txBody>
      </p:sp>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C1D9E226-27CF-4BDA-861C-1E17E6F08FD0}"/>
                  </a:ext>
                </a:extLst>
              </p:cNvPr>
              <p:cNvGraphicFramePr>
                <a:graphicFrameLocks/>
              </p:cNvGraphicFramePr>
              <p:nvPr/>
            </p:nvGraphicFramePr>
            <p:xfrm>
              <a:off x="914400" y="1255989"/>
              <a:ext cx="8229600" cy="2307655"/>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2400">
                                  <a:latin typeface="Cambria Math"/>
                                </a:rPr>
                                <m:t>𝑑</m:t>
                              </m:r>
                              <m:r>
                                <a:rPr sz="2400">
                                  <a:latin typeface="Cambria Math"/>
                                </a:rPr>
                                <m:t>=</m:t>
                              </m:r>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d>
                                            <m:dPr>
                                              <m:ctrlPr>
                                                <a:rPr sz="2400" i="1">
                                                  <a:latin typeface="Cambria Math" panose="02040503050406030204" pitchFamily="18" charset="0"/>
                                                </a:rPr>
                                              </m:ctrlPr>
                                            </m:dPr>
                                            <m:e>
                                              <m:r>
                                                <a:rPr sz="2400">
                                                  <a:latin typeface="Cambria Math"/>
                                                </a:rPr>
                                                <m:t>−1</m:t>
                                              </m:r>
                                            </m:e>
                                          </m:d>
                                        </m:e>
                                      </m:d>
                                    </m:e>
                                    <m:sup>
                                      <m:r>
                                        <a:rPr sz="2400">
                                          <a:latin typeface="Cambria Math"/>
                                        </a:rPr>
                                        <m:t>2</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1−3</m:t>
                                          </m:r>
                                        </m:e>
                                      </m:d>
                                    </m:e>
                                    <m:sup>
                                      <m:r>
                                        <a:rPr sz="2400">
                                          <a:latin typeface="Cambria Math"/>
                                        </a:rPr>
                                        <m:t>2</m:t>
                                      </m:r>
                                    </m:sup>
                                  </m:sSup>
                                </m:e>
                              </m:rad>
                            </m:oMath>
                          </a14:m>
                          <a:endParaRPr sz="2400" dirty="0"/>
                        </a:p>
                      </a:txBody>
                      <a:tcPr/>
                    </a:tc>
                    <a:tc>
                      <a:txBody>
                        <a:bodyPr/>
                        <a:lstStyle/>
                        <a:p>
                          <a:pPr algn="l">
                            <a:defRPr b="1"/>
                          </a:pPr>
                          <a:endParaRPr lang="en-US" sz="1600" b="0" dirty="0"/>
                        </a:p>
                        <a:p>
                          <a:pPr algn="l">
                            <a:defRPr b="1"/>
                          </a:pPr>
                          <a:r>
                            <a:rPr lang="en-US" sz="1600" b="0" dirty="0"/>
                            <a:t>Again, substitute the coordinates into the distance formula, then simplify.</a:t>
                          </a:r>
                          <a:endParaRPr sz="1600" b="0" dirty="0"/>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𝑑</m:t>
                                  </m:r>
                                </m:e>
                              </m:phant>
                              <m:r>
                                <a:rPr sz="2400">
                                  <a:latin typeface="Cambria Math"/>
                                </a:rPr>
                                <m:t>=</m:t>
                              </m:r>
                              <m:rad>
                                <m:radPr>
                                  <m:degHide m:val="on"/>
                                  <m:ctrlPr>
                                    <a:rPr sz="2400" i="1">
                                      <a:latin typeface="Cambria Math" panose="02040503050406030204" pitchFamily="18" charset="0"/>
                                    </a:rPr>
                                  </m:ctrlPr>
                                </m:radPr>
                                <m:deg/>
                                <m:e>
                                  <m:r>
                                    <a:rPr sz="2400">
                                      <a:latin typeface="Cambria Math"/>
                                    </a:rPr>
                                    <m:t>36+4</m:t>
                                  </m:r>
                                </m:e>
                              </m:rad>
                            </m:oMath>
                          </a14:m>
                          <a:endParaRPr sz="2400" dirty="0"/>
                        </a:p>
                      </a:txBody>
                      <a:tcPr/>
                    </a:tc>
                    <a:tc>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𝑑</m:t>
                                  </m:r>
                                </m:e>
                              </m:phant>
                              <m:r>
                                <a:rPr sz="2400">
                                  <a:latin typeface="Cambria Math"/>
                                </a:rPr>
                                <m:t>=</m:t>
                              </m:r>
                              <m:rad>
                                <m:radPr>
                                  <m:degHide m:val="on"/>
                                  <m:ctrlPr>
                                    <a:rPr sz="2400" i="1">
                                      <a:latin typeface="Cambria Math" panose="02040503050406030204" pitchFamily="18" charset="0"/>
                                    </a:rPr>
                                  </m:ctrlPr>
                                </m:radPr>
                                <m:deg/>
                                <m:e>
                                  <m:r>
                                    <a:rPr sz="2400">
                                      <a:latin typeface="Cambria Math"/>
                                    </a:rPr>
                                    <m:t>40</m:t>
                                  </m:r>
                                </m:e>
                              </m:rad>
                            </m:oMath>
                          </a14:m>
                          <a:endParaRPr sz="2400" dirty="0"/>
                        </a:p>
                      </a:txBody>
                      <a:tcPr/>
                    </a:tc>
                    <a:tc>
                      <a:txBody>
                        <a:bodyPr/>
                        <a:lstStyle/>
                        <a:p>
                          <a:pPr algn="l">
                            <a:defRPr sz="1100" b="1"/>
                          </a:pPr>
                          <a:r>
                            <a:rPr sz="1600" b="0" dirty="0">
                              <a:latin typeface="+mn-lt"/>
                            </a:rPr>
                            <a:t>Simplify the radical by factoring out </a:t>
                          </a:r>
                          <a14:m>
                            <m:oMath xmlns:m="http://schemas.openxmlformats.org/officeDocument/2006/math">
                              <m:sSup>
                                <m:sSupPr>
                                  <m:ctrlPr>
                                    <a:rPr sz="1600" i="1">
                                      <a:latin typeface="Cambria Math" panose="02040503050406030204" pitchFamily="18" charset="0"/>
                                    </a:rPr>
                                  </m:ctrlPr>
                                </m:sSupPr>
                                <m:e>
                                  <m:r>
                                    <a:rPr sz="1600">
                                      <a:latin typeface="Cambria Math" panose="02040503050406030204" pitchFamily="18" charset="0"/>
                                    </a:rPr>
                                    <m:t>2</m:t>
                                  </m:r>
                                </m:e>
                                <m:sup>
                                  <m:r>
                                    <a:rPr sz="1600">
                                      <a:latin typeface="Cambria Math" panose="02040503050406030204" pitchFamily="18" charset="0"/>
                                    </a:rPr>
                                    <m:t>2</m:t>
                                  </m:r>
                                </m:sup>
                              </m:sSup>
                              <m:r>
                                <a:rPr sz="1600">
                                  <a:latin typeface="Cambria Math" panose="02040503050406030204" pitchFamily="18" charset="0"/>
                                </a:rPr>
                                <m:t>=4</m:t>
                              </m:r>
                            </m:oMath>
                          </a14:m>
                          <a:r>
                            <a:rPr sz="1600" dirty="0">
                              <a:latin typeface="+mn-lt"/>
                            </a:rPr>
                            <a:t>.</a:t>
                          </a:r>
                        </a:p>
                      </a:txBody>
                      <a:tcPr/>
                    </a:tc>
                    <a:extLst>
                      <a:ext uri="{0D108BD9-81ED-4DB2-BD59-A6C34878D82A}">
                        <a16:rowId xmlns:a16="http://schemas.microsoft.com/office/drawing/2014/main" val="10002"/>
                      </a:ext>
                    </a:extLst>
                  </a:tr>
                  <a:tr h="370840">
                    <a:tc>
                      <a:txBody>
                        <a:bodyPr/>
                        <a:lstStyle/>
                        <a:p>
                          <a:pPr algn="l">
                            <a:defRPr sz="1800"/>
                          </a:pPr>
                          <a:r>
                            <a:rPr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𝑑</m:t>
                                  </m:r>
                                </m:e>
                              </m:phant>
                              <m:r>
                                <a:rPr sz="2400">
                                  <a:latin typeface="Cambria Math"/>
                                </a:rPr>
                                <m:t>=2</m:t>
                              </m:r>
                              <m:rad>
                                <m:radPr>
                                  <m:degHide m:val="on"/>
                                  <m:ctrlPr>
                                    <a:rPr sz="2400" i="1">
                                      <a:latin typeface="Cambria Math" panose="02040503050406030204" pitchFamily="18" charset="0"/>
                                    </a:rPr>
                                  </m:ctrlPr>
                                </m:radPr>
                                <m:deg/>
                                <m:e>
                                  <m:r>
                                    <a:rPr sz="2400">
                                      <a:latin typeface="Cambria Math"/>
                                    </a:rPr>
                                    <m:t>10</m:t>
                                  </m:r>
                                </m:e>
                              </m:rad>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Placeholder 2">
                <a:extLst>
                  <a:ext uri="{FF2B5EF4-FFF2-40B4-BE49-F238E27FC236}">
                    <a16:creationId xmlns:a16="http://schemas.microsoft.com/office/drawing/2014/main" id="{C1D9E226-27CF-4BDA-861C-1E17E6F08FD0}"/>
                  </a:ext>
                </a:extLst>
              </p:cNvPr>
              <p:cNvGraphicFramePr>
                <a:graphicFrameLocks/>
              </p:cNvGraphicFramePr>
              <p:nvPr>
                <p:extLst>
                  <p:ext uri="{D42A27DB-BD31-4B8C-83A1-F6EECF244321}">
                    <p14:modId xmlns:p14="http://schemas.microsoft.com/office/powerpoint/2010/main" val="1199633123"/>
                  </p:ext>
                </p:extLst>
              </p:nvPr>
            </p:nvGraphicFramePr>
            <p:xfrm>
              <a:off x="914400" y="1255989"/>
              <a:ext cx="8229600" cy="2307655"/>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835724">
                    <a:tc>
                      <a:txBody>
                        <a:bodyPr/>
                        <a:lstStyle/>
                        <a:p>
                          <a:endParaRPr lang="en-US"/>
                        </a:p>
                      </a:txBody>
                      <a:tcPr>
                        <a:blipFill>
                          <a:blip r:embed="rId2"/>
                          <a:stretch>
                            <a:fillRect r="-96221" b="-186131"/>
                          </a:stretch>
                        </a:blipFill>
                      </a:tcPr>
                    </a:tc>
                    <a:tc>
                      <a:txBody>
                        <a:bodyPr/>
                        <a:lstStyle/>
                        <a:p>
                          <a:pPr algn="l">
                            <a:defRPr b="1"/>
                          </a:pPr>
                          <a:endParaRPr lang="en-US" sz="1600" b="0" dirty="0"/>
                        </a:p>
                        <a:p>
                          <a:pPr algn="l">
                            <a:defRPr b="1"/>
                          </a:pPr>
                          <a:r>
                            <a:rPr lang="en-US" sz="1600" b="0" dirty="0"/>
                            <a:t>Again, substitute the coordinates into the distance formula, then simplify.</a:t>
                          </a:r>
                          <a:endParaRPr sz="1600" b="0" dirty="0"/>
                        </a:p>
                      </a:txBody>
                      <a:tcPr/>
                    </a:tc>
                    <a:extLst>
                      <a:ext uri="{0D108BD9-81ED-4DB2-BD59-A6C34878D82A}">
                        <a16:rowId xmlns:a16="http://schemas.microsoft.com/office/drawing/2014/main" val="10000"/>
                      </a:ext>
                    </a:extLst>
                  </a:tr>
                  <a:tr h="488569">
                    <a:tc>
                      <a:txBody>
                        <a:bodyPr/>
                        <a:lstStyle/>
                        <a:p>
                          <a:endParaRPr lang="en-US"/>
                        </a:p>
                      </a:txBody>
                      <a:tcPr>
                        <a:blipFill>
                          <a:blip r:embed="rId2"/>
                          <a:stretch>
                            <a:fillRect t="-171250" r="-96221" b="-218750"/>
                          </a:stretch>
                        </a:blipFill>
                      </a:tcPr>
                    </a:tc>
                    <a:tc>
                      <a:txBody>
                        <a:bodyPr/>
                        <a:lstStyle/>
                        <a:p>
                          <a:pPr algn="l"/>
                          <a:endParaRPr dirty="0"/>
                        </a:p>
                      </a:txBody>
                      <a:tcPr/>
                    </a:tc>
                    <a:extLst>
                      <a:ext uri="{0D108BD9-81ED-4DB2-BD59-A6C34878D82A}">
                        <a16:rowId xmlns:a16="http://schemas.microsoft.com/office/drawing/2014/main" val="10001"/>
                      </a:ext>
                    </a:extLst>
                  </a:tr>
                  <a:tr h="491681">
                    <a:tc>
                      <a:txBody>
                        <a:bodyPr/>
                        <a:lstStyle/>
                        <a:p>
                          <a:endParaRPr lang="en-US"/>
                        </a:p>
                      </a:txBody>
                      <a:tcPr>
                        <a:blipFill>
                          <a:blip r:embed="rId2"/>
                          <a:stretch>
                            <a:fillRect t="-267901" r="-96221" b="-116049"/>
                          </a:stretch>
                        </a:blipFill>
                      </a:tcPr>
                    </a:tc>
                    <a:tc>
                      <a:txBody>
                        <a:bodyPr/>
                        <a:lstStyle/>
                        <a:p>
                          <a:endParaRPr lang="en-US"/>
                        </a:p>
                      </a:txBody>
                      <a:tcPr>
                        <a:blipFill>
                          <a:blip r:embed="rId2"/>
                          <a:stretch>
                            <a:fillRect l="-103927" t="-267901" b="-116049"/>
                          </a:stretch>
                        </a:blipFill>
                      </a:tcPr>
                    </a:tc>
                    <a:extLst>
                      <a:ext uri="{0D108BD9-81ED-4DB2-BD59-A6C34878D82A}">
                        <a16:rowId xmlns:a16="http://schemas.microsoft.com/office/drawing/2014/main" val="10002"/>
                      </a:ext>
                    </a:extLst>
                  </a:tr>
                  <a:tr h="491681">
                    <a:tc>
                      <a:txBody>
                        <a:bodyPr/>
                        <a:lstStyle/>
                        <a:p>
                          <a:endParaRPr lang="en-US"/>
                        </a:p>
                      </a:txBody>
                      <a:tcPr>
                        <a:blipFill>
                          <a:blip r:embed="rId2"/>
                          <a:stretch>
                            <a:fillRect t="-367901" r="-96221" b="-16049"/>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E686-10D3-AC23-EA81-0A6040E26D79}"/>
              </a:ext>
            </a:extLst>
          </p:cNvPr>
          <p:cNvSpPr>
            <a:spLocks noGrp="1"/>
          </p:cNvSpPr>
          <p:nvPr>
            <p:ph type="title"/>
          </p:nvPr>
        </p:nvSpPr>
        <p:spPr/>
        <p:txBody>
          <a:bodyPr/>
          <a:lstStyle/>
          <a:p>
            <a:r>
              <a:rPr lang="en-US" dirty="0"/>
              <a:t>Example 3: Technology</a:t>
            </a:r>
            <a:endParaRPr lang="en-IN" dirty="0"/>
          </a:p>
        </p:txBody>
      </p:sp>
      <p:sp>
        <p:nvSpPr>
          <p:cNvPr id="3" name="Text Placeholder 2">
            <a:extLst>
              <a:ext uri="{FF2B5EF4-FFF2-40B4-BE49-F238E27FC236}">
                <a16:creationId xmlns:a16="http://schemas.microsoft.com/office/drawing/2014/main" id="{5D3AD63E-F412-98FA-0F33-64CD975C64B8}"/>
              </a:ext>
            </a:extLst>
          </p:cNvPr>
          <p:cNvSpPr>
            <a:spLocks noGrp="1"/>
          </p:cNvSpPr>
          <p:nvPr>
            <p:ph type="body" sz="quarter" idx="10"/>
          </p:nvPr>
        </p:nvSpPr>
        <p:spPr>
          <a:xfrm>
            <a:off x="457200" y="1143000"/>
            <a:ext cx="8229600" cy="4724400"/>
          </a:xfrm>
          <a:ln w="28575">
            <a:solidFill>
              <a:srgbClr val="FF0000"/>
            </a:solidFill>
          </a:ln>
        </p:spPr>
        <p:txBody>
          <a:bodyPr/>
          <a:lstStyle/>
          <a:p>
            <a:endParaRPr lang="en-US" dirty="0"/>
          </a:p>
          <a:p>
            <a:endParaRPr lang="en-US" dirty="0"/>
          </a:p>
          <a:p>
            <a:endParaRPr lang="en-US" dirty="0"/>
          </a:p>
          <a:p>
            <a:endParaRPr lang="en-US" dirty="0"/>
          </a:p>
          <a:p>
            <a:endParaRPr lang="en-US" dirty="0"/>
          </a:p>
          <a:p>
            <a:endParaRPr lang="en-US" dirty="0"/>
          </a:p>
          <a:p>
            <a:r>
              <a:rPr lang="en-US" dirty="0"/>
              <a:t>When entering the distance formula, be sure to include all the necessary parentheses.</a:t>
            </a:r>
            <a:endParaRPr lang="en-IN" dirty="0"/>
          </a:p>
        </p:txBody>
      </p:sp>
      <p:pic>
        <p:nvPicPr>
          <p:cNvPr id="4" name="Picture 3">
            <a:extLst>
              <a:ext uri="{FF2B5EF4-FFF2-40B4-BE49-F238E27FC236}">
                <a16:creationId xmlns:a16="http://schemas.microsoft.com/office/drawing/2014/main" id="{DF9BC1C1-C26A-B70E-5982-89BCF5039963}"/>
              </a:ext>
            </a:extLst>
          </p:cNvPr>
          <p:cNvPicPr>
            <a:picLocks noChangeAspect="1"/>
          </p:cNvPicPr>
          <p:nvPr/>
        </p:nvPicPr>
        <p:blipFill>
          <a:blip r:embed="rId2"/>
          <a:stretch>
            <a:fillRect/>
          </a:stretch>
        </p:blipFill>
        <p:spPr>
          <a:xfrm>
            <a:off x="2862000" y="1254908"/>
            <a:ext cx="3420000" cy="2631292"/>
          </a:xfrm>
          <a:prstGeom prst="rect">
            <a:avLst/>
          </a:prstGeom>
        </p:spPr>
      </p:pic>
    </p:spTree>
    <p:extLst>
      <p:ext uri="{BB962C8B-B14F-4D97-AF65-F5344CB8AC3E}">
        <p14:creationId xmlns:p14="http://schemas.microsoft.com/office/powerpoint/2010/main" val="1332009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Formula: </a:t>
            </a:r>
            <a:r>
              <a:rPr dirty="0"/>
              <a:t>Midpoint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a:t>
                </a:r>
                <a:r>
                  <a:rPr sz="2800" b="1" dirty="0"/>
                  <a:t>midpoint</a:t>
                </a:r>
                <a:r>
                  <a:rPr sz="2800" dirty="0"/>
                  <a:t> between two points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dirty="0"/>
                  <a:t> in the Cartesian plane has the following coordinates</a:t>
                </a:r>
                <a:r>
                  <a:rPr lang="en-US" sz="2800" dirty="0"/>
                  <a:t>.</a:t>
                </a:r>
              </a:p>
              <a:p>
                <a:pPr algn="ctr">
                  <a:defRPr sz="2800"/>
                </a:pPr>
                <a:endParaRPr lang="en-US" sz="2800" dirty="0"/>
              </a:p>
              <a:p>
                <a:pPr algn="ctr">
                  <a:defRPr sz="2800"/>
                </a:pPr>
                <a:r>
                  <a:rPr sz="2800" dirty="0"/>
                  <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num>
                      <m:den>
                        <m:r>
                          <a:rPr>
                            <a:latin typeface="Cambria Math" panose="02040503050406030204" pitchFamily="18" charset="0"/>
                          </a:rPr>
                          <m:t>2</m:t>
                        </m:r>
                      </m:den>
                    </m:f>
                    <m:r>
                      <a:rPr>
                        <a:latin typeface="Cambria Math" panose="02040503050406030204" pitchFamily="18" charset="0"/>
                      </a:rPr>
                      <m:t>)</m:t>
                    </m:r>
                  </m:oMath>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IN">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Using the Midpoint Formula</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Calculate the midpoint of the line connecting each pair of points.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(5,1)</m:t>
                    </m:r>
                  </m:oMath>
                </a14:m>
                <a:r>
                  <a:rPr sz="2800"/>
                  <a:t> and </a:t>
                </a:r>
                <a14:m>
                  <m:oMath xmlns:m="http://schemas.openxmlformats.org/officeDocument/2006/math">
                    <m:r>
                      <a:rPr>
                        <a:latin typeface="Cambria Math" panose="02040503050406030204" pitchFamily="18" charset="0"/>
                      </a:rPr>
                      <m:t>(−1,3)</m:t>
                    </m:r>
                  </m:oMath>
                </a14:m>
                <a:endParaRPr sz="2800"/>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(3,0)</m:t>
                    </m:r>
                  </m:oMath>
                </a14:m>
                <a:r>
                  <a:rPr sz="2800"/>
                  <a:t> and </a:t>
                </a:r>
                <a14:m>
                  <m:oMath xmlns:m="http://schemas.openxmlformats.org/officeDocument/2006/math">
                    <m:r>
                      <a:rPr>
                        <a:latin typeface="Cambria Math" panose="02040503050406030204" pitchFamily="18" charset="0"/>
                      </a:rPr>
                      <m:t>(−6,11)</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667"/>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Using the Midpoint Formula</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90513"/>
              </a:xfrm>
            </p:spPr>
            <p:txBody>
              <a:bodyPr>
                <a:normAutofit/>
              </a:bodyPr>
              <a:lstStyle/>
              <a:p>
                <a:r>
                  <a:rPr sz="2800" b="1" dirty="0"/>
                  <a:t>Solution</a:t>
                </a:r>
                <a:endParaRPr lang="en-US" sz="2800" b="1" dirty="0"/>
              </a:p>
              <a:p>
                <a:r>
                  <a:rPr lang="en-US" sz="2800" dirty="0"/>
                  <a:t>In each case, we simply substitute the coordinates of each point into the midpoint formula. This has the effect of averaging both </a:t>
                </a:r>
                <a14:m>
                  <m:oMath xmlns:m="http://schemas.openxmlformats.org/officeDocument/2006/math">
                    <m:r>
                      <a:rPr lang="en-US" sz="2800">
                        <a:latin typeface="Cambria Math"/>
                      </a:rPr>
                      <m:t>𝑥</m:t>
                    </m:r>
                  </m:oMath>
                </a14:m>
                <a:r>
                  <a:rPr lang="en-US" sz="2800" dirty="0"/>
                  <a:t>-coordinates and both </a:t>
                </a:r>
                <a14:m>
                  <m:oMath xmlns:m="http://schemas.openxmlformats.org/officeDocument/2006/math">
                    <m:r>
                      <a:rPr lang="en-US" sz="2800">
                        <a:latin typeface="Cambria Math"/>
                      </a:rPr>
                      <m:t>𝑦</m:t>
                    </m:r>
                  </m:oMath>
                </a14:m>
                <a:r>
                  <a:rPr lang="en-US" sz="2800" dirty="0"/>
                  <a:t>-coordinates.</a:t>
                </a:r>
              </a:p>
              <a:p>
                <a:pPr marL="514350" indent="-514350">
                  <a:buFont typeface="+mj-lt"/>
                  <a:buAutoNum type="alphaLcPeriod"/>
                  <a:defRPr sz="2800"/>
                </a:pPr>
                <a:r>
                  <a:rPr dirty="0"/>
                  <a:t>​</a:t>
                </a:r>
                <a:r>
                  <a:rPr sz="2800" dirty="0"/>
                  <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−1</m:t>
                            </m:r>
                          </m:e>
                        </m:d>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num>
                      <m:den>
                        <m:r>
                          <a:rPr>
                            <a:latin typeface="Cambria Math" panose="02040503050406030204" pitchFamily="18" charset="0"/>
                          </a:rPr>
                          <m:t>2</m:t>
                        </m:r>
                      </m:den>
                    </m:f>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2,2</m:t>
                        </m:r>
                      </m:e>
                    </m:d>
                  </m:oMath>
                </a14:m>
                <a:endParaRPr sz="2800" dirty="0"/>
              </a:p>
              <a:p>
                <a:pPr>
                  <a:defRPr sz="2000"/>
                </a:pPr>
                <a:r>
                  <a:rPr dirty="0"/>
                  <a:t>​ </a:t>
                </a:r>
                <a:endParaRPr lang="en-US" sz="2000" dirty="0"/>
              </a:p>
              <a:p>
                <a:pPr marL="514350" indent="-514350">
                  <a:buFont typeface="+mj-lt"/>
                  <a:buAutoNum type="alphaLcPeriod" startAt="2"/>
                  <a:defRPr sz="2800"/>
                </a:pPr>
                <a:r>
                  <a:rPr lang="en-US" dirty="0"/>
                  <a:t>​</a:t>
                </a:r>
                <a14:m>
                  <m:oMath xmlns:m="http://schemas.openxmlformats.org/officeDocument/2006/math">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6</m:t>
                            </m:r>
                          </m:e>
                        </m:d>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11</m:t>
                        </m:r>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11</m:t>
                        </m:r>
                      </m:num>
                      <m:den>
                        <m:r>
                          <a:rPr lang="ar-AE">
                            <a:latin typeface="Cambria Math" panose="02040503050406030204" pitchFamily="18" charset="0"/>
                          </a:rPr>
                          <m:t>2</m:t>
                        </m:r>
                      </m:den>
                    </m:f>
                    <m:r>
                      <a:rPr lang="ar-AE">
                        <a:latin typeface="Cambria Math" panose="02040503050406030204" pitchFamily="18" charset="0"/>
                      </a:rPr>
                      <m:t>)</m:t>
                    </m:r>
                  </m:oMath>
                </a14:m>
                <a:endParaRPr lang="ar-AE"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90513"/>
              </a:xfrm>
              <a:blipFill>
                <a:blip r:embed="rId2"/>
                <a:stretch>
                  <a:fillRect l="-1556" t="-1221"/>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ln>
                <a:solidFill>
                  <a:srgbClr val="FF0000"/>
                </a:solidFill>
              </a:ln>
            </p:spPr>
            <p:txBody>
              <a:bodyPr>
                <a:normAutofit/>
              </a:bodyPr>
              <a:lstStyle/>
              <a:p>
                <a:pPr>
                  <a:defRPr sz="2800"/>
                </a:pPr>
                <a:r>
                  <a:rPr sz="2800"/>
                  <a:t>Unfortunately, mathematics uses parentheses to denote ordered pairs as well as open intervals, which sometimes leads to confusion. Context is the key to interpreting notation correctly. For instance, in the context of solving a one-variable inequality, the notation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oMath>
                </a14:m>
                <a:r>
                  <a:rPr sz="2800"/>
                  <a:t> most likely refers to the open interval with endpoints at </a:t>
                </a:r>
                <a14:m>
                  <m:oMath xmlns:m="http://schemas.openxmlformats.org/officeDocument/2006/math">
                    <m:r>
                      <a:rPr>
                        <a:latin typeface="Cambria Math" panose="02040503050406030204" pitchFamily="18" charset="0"/>
                      </a:rPr>
                      <m:t>−</m:t>
                    </m:r>
                    <m:r>
                      <a:rPr>
                        <a:latin typeface="Cambria Math" panose="02040503050406030204" pitchFamily="18" charset="0"/>
                      </a:rPr>
                      <m:t>2</m:t>
                    </m:r>
                  </m:oMath>
                </a14:m>
                <a:r>
                  <a:rPr sz="2800"/>
                  <a:t> and </a:t>
                </a:r>
                <a:r>
                  <a:rPr sz="2800">
                    <a:latin typeface="Cambria Math"/>
                  </a:rPr>
                  <a:t>5</a:t>
                </a:r>
                <a:r>
                  <a:rPr sz="2800"/>
                  <a:t>, while in the context of solving an equation in two variables,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oMath>
                </a14:m>
                <a:r>
                  <a:rPr sz="2800"/>
                  <a:t> probably refers to a point in the Cartesian plane.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a:ln>
                <a:solidFill>
                  <a:srgbClr val="FF0000"/>
                </a:solidFill>
              </a:ln>
            </p:spPr>
            <p:txBody>
              <a:bodyPr/>
              <a:lstStyle/>
              <a:p>
                <a:r>
                  <a:rPr lang="en-IN">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Plotting Points in the Cartesian Coordinate System</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Plot the following ordered pairs on the Cartesian plane, and identify which quadrant they lie in (or which axis they lie on).</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(2,3)</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(−5,0)</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(1,−3)</m:t>
                    </m:r>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(−2,4)</m:t>
                    </m:r>
                  </m:oMath>
                </a14:m>
                <a:endParaRPr/>
              </a:p>
              <a:p>
                <a:pPr marL="514350" indent="-514350">
                  <a:buFont typeface="+mj-lt"/>
                  <a:buAutoNum type="alphaLcPeriod" startAt="5"/>
                  <a:defRPr sz="2800"/>
                </a:pPr>
                <a:r>
                  <a:t>​</a:t>
                </a:r>
                <a14:m>
                  <m:oMath xmlns:m="http://schemas.openxmlformats.org/officeDocument/2006/math">
                    <m:r>
                      <a:rPr>
                        <a:latin typeface="Cambria Math" panose="02040503050406030204" pitchFamily="18" charset="0"/>
                      </a:rPr>
                      <m:t>(−6,−6)</m:t>
                    </m:r>
                  </m:oMath>
                </a14:m>
                <a:endParaRPr/>
              </a:p>
              <a:p>
                <a:pPr marL="514350" indent="-514350">
                  <a:buFont typeface="+mj-lt"/>
                  <a:buAutoNum type="alphaLcPeriod" startAt="6"/>
                  <a:defRPr sz="2800"/>
                </a:pPr>
                <a:r>
                  <a:t>​</a:t>
                </a:r>
                <a14:m>
                  <m:oMath xmlns:m="http://schemas.openxmlformats.org/officeDocument/2006/math">
                    <m:r>
                      <a:rPr>
                        <a:latin typeface="Cambria Math" panose="02040503050406030204" pitchFamily="18" charset="0"/>
                      </a:rPr>
                      <m:t>(0,5)</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556"/>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 1</a:t>
            </a:r>
            <a:endParaRPr dirty="0"/>
          </a:p>
        </p:txBody>
      </p:sp>
      <p:sp>
        <p:nvSpPr>
          <p:cNvPr id="3" name="Text Placeholder 2"/>
          <p:cNvSpPr>
            <a:spLocks noGrp="1"/>
          </p:cNvSpPr>
          <p:nvPr>
            <p:ph type="body" sz="quarter" idx="10"/>
          </p:nvPr>
        </p:nvSpPr>
        <p:spPr>
          <a:ln>
            <a:solidFill>
              <a:srgbClr val="FF0000"/>
            </a:solidFill>
          </a:ln>
        </p:spPr>
        <p:txBody>
          <a:bodyPr>
            <a:normAutofit/>
          </a:bodyPr>
          <a:lstStyle/>
          <a:p>
            <a:r>
              <a:rPr lang="en-US" sz="2800" dirty="0"/>
              <a:t>T</a:t>
            </a:r>
            <a:r>
              <a:rPr sz="2800" dirty="0"/>
              <a:t>here is no required method when plotting points, </a:t>
            </a:r>
            <a:r>
              <a:rPr lang="en-US" sz="2800" dirty="0"/>
              <a:t>but it</a:t>
            </a:r>
            <a:r>
              <a:rPr sz="2800" dirty="0"/>
              <a:t> is helpful to establish a set pattern that you follow</a:t>
            </a:r>
            <a:r>
              <a:rPr lang="en-US" sz="2800" dirty="0"/>
              <a:t>.</a:t>
            </a:r>
            <a:r>
              <a:rPr lang="en-US" dirty="0"/>
              <a:t> F</a:t>
            </a:r>
            <a:r>
              <a:rPr sz="2800" dirty="0"/>
              <a:t>or example, you may always count the horizontal value first, then the vertical displacement.</a:t>
            </a:r>
          </a:p>
        </p:txBody>
      </p:sp>
    </p:spTree>
    <p:extLst>
      <p:ext uri="{BB962C8B-B14F-4D97-AF65-F5344CB8AC3E}">
        <p14:creationId xmlns:p14="http://schemas.microsoft.com/office/powerpoint/2010/main" val="101409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endParaRPr lang="en-US" sz="2800" b="1" dirty="0"/>
          </a:p>
          <a:p>
            <a:pPr marL="514350" indent="-514350">
              <a:buFont typeface="+mj-lt"/>
              <a:buAutoNum type="alphaLcPeriod"/>
              <a:defRPr sz="2800"/>
            </a:pPr>
            <a:r>
              <a:rPr lang="en-US" dirty="0"/>
              <a:t>​</a:t>
            </a:r>
            <a:endParaRPr lang="en-US" sz="2800" dirty="0"/>
          </a:p>
          <a:p>
            <a:pPr marL="514350" indent="-514350">
              <a:buFont typeface="+mj-lt"/>
              <a:buAutoNum type="alphaLcPeriod"/>
              <a:defRPr sz="2800"/>
            </a:pPr>
            <a:endParaRPr lang="en-US" dirty="0"/>
          </a:p>
        </p:txBody>
      </p:sp>
      <p:pic>
        <p:nvPicPr>
          <p:cNvPr id="4" name="Content Placeholder 4">
            <a:extLst>
              <a:ext uri="{FF2B5EF4-FFF2-40B4-BE49-F238E27FC236}">
                <a16:creationId xmlns:a16="http://schemas.microsoft.com/office/drawing/2014/main" id="{19A9E36E-C207-4197-8E7C-419BEE5E0A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7557" y="1295400"/>
            <a:ext cx="4250843" cy="4332289"/>
          </a:xfrm>
          <a:prstGeom prst="rect">
            <a:avLst/>
          </a:prstGeom>
        </p:spPr>
      </p:pic>
      <p:pic>
        <p:nvPicPr>
          <p:cNvPr id="9" name="Picture 8">
            <a:extLst>
              <a:ext uri="{FF2B5EF4-FFF2-40B4-BE49-F238E27FC236}">
                <a16:creationId xmlns:a16="http://schemas.microsoft.com/office/drawing/2014/main" id="{45681AD3-6549-4314-9FAF-35F2902A5FA8}"/>
              </a:ext>
            </a:extLst>
          </p:cNvPr>
          <p:cNvPicPr>
            <a:picLocks noChangeAspect="1"/>
          </p:cNvPicPr>
          <p:nvPr/>
        </p:nvPicPr>
        <p:blipFill>
          <a:blip r:embed="rId4"/>
          <a:stretch>
            <a:fillRect/>
          </a:stretch>
        </p:blipFill>
        <p:spPr>
          <a:xfrm>
            <a:off x="3429000" y="5486400"/>
            <a:ext cx="1579001" cy="7498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dirty="0"/>
              <a:t>—Slide 3</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p>
        </p:txBody>
      </p:sp>
      <p:pic>
        <p:nvPicPr>
          <p:cNvPr id="4" name="Content Placeholder 4">
            <a:extLst>
              <a:ext uri="{FF2B5EF4-FFF2-40B4-BE49-F238E27FC236}">
                <a16:creationId xmlns:a16="http://schemas.microsoft.com/office/drawing/2014/main" id="{DFFC0F4B-5180-4EF7-9CEC-6A668D0EC3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4" y="1143001"/>
            <a:ext cx="4343400" cy="4343400"/>
          </a:xfrm>
          <a:prstGeom prst="rect">
            <a:avLst/>
          </a:prstGeom>
        </p:spPr>
      </p:pic>
      <p:pic>
        <p:nvPicPr>
          <p:cNvPr id="6" name="Picture 5">
            <a:extLst>
              <a:ext uri="{FF2B5EF4-FFF2-40B4-BE49-F238E27FC236}">
                <a16:creationId xmlns:a16="http://schemas.microsoft.com/office/drawing/2014/main" id="{D813CD76-ADF9-4F80-B729-A25EAD3BFD22}"/>
              </a:ext>
            </a:extLst>
          </p:cNvPr>
          <p:cNvPicPr>
            <a:picLocks noChangeAspect="1"/>
          </p:cNvPicPr>
          <p:nvPr/>
        </p:nvPicPr>
        <p:blipFill>
          <a:blip r:embed="rId4"/>
          <a:stretch>
            <a:fillRect/>
          </a:stretch>
        </p:blipFill>
        <p:spPr>
          <a:xfrm>
            <a:off x="3657600" y="5422327"/>
            <a:ext cx="1579001" cy="74987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1870</TotalTime>
  <Words>2169</Words>
  <Application>Microsoft Office PowerPoint</Application>
  <PresentationFormat>On-screen Show (4:3)</PresentationFormat>
  <Paragraphs>256</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Cambria Math</vt:lpstr>
      <vt:lpstr>Symbol</vt:lpstr>
      <vt:lpstr>Ti86pc</vt:lpstr>
      <vt:lpstr>Times New Roman</vt:lpstr>
      <vt:lpstr>Office Theme</vt:lpstr>
      <vt:lpstr>Section 1.R.1</vt:lpstr>
      <vt:lpstr>Definition: Ordered Pairs</vt:lpstr>
      <vt:lpstr>Definition: The Cartesian Coordinate System</vt:lpstr>
      <vt:lpstr>Figure 1: The Cartesian Plane</vt:lpstr>
      <vt:lpstr>CAUTION!</vt:lpstr>
      <vt:lpstr>Example 1: Plotting Points in the Cartesian Coordinate System—Slide 1</vt:lpstr>
      <vt:lpstr>Note 1</vt:lpstr>
      <vt:lpstr>Example 1: Plotting Points in the Cartesian Coordinate System—Slide 2</vt:lpstr>
      <vt:lpstr>Example 1: Plotting Points in the Cartesian Coordinate System—Slide 3</vt:lpstr>
      <vt:lpstr>Example 1: Plotting Points in the Cartesian Coordinate System—Slide 4</vt:lpstr>
      <vt:lpstr>Example 1: Plotting Points in the Cartesian Coordinate System—Slide 5</vt:lpstr>
      <vt:lpstr>Example 1: Plotting Points in the Cartesian Coordinate System—Slide 6</vt:lpstr>
      <vt:lpstr>Example 1: Plotting Points in the Cartesian Coordinate System—Slide 7</vt:lpstr>
      <vt:lpstr>Example 2: Graphing Equations in Two Variables—Slide 1</vt:lpstr>
      <vt:lpstr>Note 2</vt:lpstr>
      <vt:lpstr>Example 2: Graphing Equations in Two Variables—Slide 2</vt:lpstr>
      <vt:lpstr>Example 2: Graphing Equations in Two Variables—Slide 3</vt:lpstr>
      <vt:lpstr>Example 2: Graphing Equations in Two Variables—Slide 4</vt:lpstr>
      <vt:lpstr>Example 2: Graphing Equations in Two Variables—Slide 5</vt:lpstr>
      <vt:lpstr>Example 2: Graphing Equations in Two Variables—Slide 6</vt:lpstr>
      <vt:lpstr>Example 2: Technology</vt:lpstr>
      <vt:lpstr>Example 2: Graphing Equations in Two Variables—Slide 7</vt:lpstr>
      <vt:lpstr>Example 2: Graphing Equations in Two Variables—Slide 8</vt:lpstr>
      <vt:lpstr>Example 2: Graphing Equations in Two Variables—Slide 9</vt:lpstr>
      <vt:lpstr>Example 2: Graphing Equations in Two Variables—Slide 10</vt:lpstr>
      <vt:lpstr>Example 2: Graphing Equations in Two Variables—Slide 11</vt:lpstr>
      <vt:lpstr>Example 2: Graphing Equations in Two Variables—Slide 12</vt:lpstr>
      <vt:lpstr>Example 2: Graphing Equations in Two Variables—Slide 13</vt:lpstr>
      <vt:lpstr>Example 2: Graphing Equations in Two Variables—Slide 14</vt:lpstr>
      <vt:lpstr>Example 2: Graphing Equations in Two Variables—Slide 15</vt:lpstr>
      <vt:lpstr>Example 2: Graphing Equations in Two Variables—Slide 16</vt:lpstr>
      <vt:lpstr>Technology: Graphing an Equation—Slide 1</vt:lpstr>
      <vt:lpstr>Technology: Graphing an Equation—Slide 2</vt:lpstr>
      <vt:lpstr>Technology: Graphing an Equation—Slide 3</vt:lpstr>
      <vt:lpstr>Technology: Graphing an Equation—Slide 4</vt:lpstr>
      <vt:lpstr>Technology: Graphing an Equation—Slide 5</vt:lpstr>
      <vt:lpstr>Technology: Graphing an Equation—Slide 6</vt:lpstr>
      <vt:lpstr>Technology: Graphing an Equation—Slide 7</vt:lpstr>
      <vt:lpstr>Technology: Graphing an Equation—Slide 8</vt:lpstr>
      <vt:lpstr>Formula: Distance Formula</vt:lpstr>
      <vt:lpstr>Example 3: Using the Distance Formula—Slide 1</vt:lpstr>
      <vt:lpstr>Example 3: Using the Distance Formula—Slide 2</vt:lpstr>
      <vt:lpstr>Example 3: Using the Distance Formula—Slide 3</vt:lpstr>
      <vt:lpstr>Example 3: Technology</vt:lpstr>
      <vt:lpstr>Formula: Midpoint Formula</vt:lpstr>
      <vt:lpstr>Example 4: Using the Midpoint Formula—Slide 1</vt:lpstr>
      <vt:lpstr>Example 4: Using the Midpoint Formula—Slide 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Plus Integrated Review, 2nd Edition</dc:title>
  <dc:creator>Hawkes Learning</dc:creator>
  <cp:lastModifiedBy>kanthi</cp:lastModifiedBy>
  <cp:revision>233</cp:revision>
  <dcterms:created xsi:type="dcterms:W3CDTF">2013-04-26T14:43:13Z</dcterms:created>
  <dcterms:modified xsi:type="dcterms:W3CDTF">2025-05-29T14:11:34Z</dcterms:modified>
</cp:coreProperties>
</file>