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handoutMasterIdLst>
    <p:handoutMasterId r:id="rId32"/>
  </p:handoutMasterIdLst>
  <p:sldIdLst>
    <p:sldId id="272" r:id="rId2"/>
    <p:sldId id="264" r:id="rId3"/>
    <p:sldId id="277" r:id="rId4"/>
    <p:sldId id="278" r:id="rId5"/>
    <p:sldId id="273" r:id="rId6"/>
    <p:sldId id="282" r:id="rId7"/>
    <p:sldId id="283" r:id="rId8"/>
    <p:sldId id="296" r:id="rId9"/>
    <p:sldId id="279" r:id="rId10"/>
    <p:sldId id="280" r:id="rId11"/>
    <p:sldId id="281" r:id="rId12"/>
    <p:sldId id="267" r:id="rId13"/>
    <p:sldId id="276" r:id="rId14"/>
    <p:sldId id="274" r:id="rId15"/>
    <p:sldId id="284" r:id="rId16"/>
    <p:sldId id="285" r:id="rId17"/>
    <p:sldId id="286" r:id="rId18"/>
    <p:sldId id="287" r:id="rId19"/>
    <p:sldId id="288" r:id="rId20"/>
    <p:sldId id="289" r:id="rId21"/>
    <p:sldId id="291" r:id="rId22"/>
    <p:sldId id="290" r:id="rId23"/>
    <p:sldId id="292" r:id="rId24"/>
    <p:sldId id="293" r:id="rId25"/>
    <p:sldId id="294" r:id="rId26"/>
    <p:sldId id="271" r:id="rId27"/>
    <p:sldId id="268" r:id="rId28"/>
    <p:sldId id="295" r:id="rId29"/>
    <p:sldId id="297" r:id="rId30"/>
  </p:sldIdLst>
  <p:sldSz cx="9144000" cy="6858000" type="screen4x3"/>
  <p:notesSz cx="6858000" cy="9144000"/>
  <p:embeddedFontLst>
    <p:embeddedFont>
      <p:font typeface="Century Gothic" panose="020B0502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686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mammalian circulatory system is divided into three circuits: the systemic circuit, the pulmonary circuit, and the coronary circuit. Blood is pumped from the veins of the systemic circuit into the right atrium of the heart, then into the right ventricle. Blood then enters the pulmonary circuit and is oxygenated by the lungs. From the pulmonary circuit, blood re-enters the heart through the left atrium. From the left ventricle, blood re-enters the systemic circuit through the aorta and is distributed to the rest of the body. The coronary circuit, which provides blood to the heart, is not shown.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344225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The beating of the heart is regulated by an electrical impulse that causes the characteristic reading of an ECG. The signal is initiated at the sinoatrial valve. The signal then (a) spreads to the atria, causing them to contract. The signal is (b) delayed at the atrioventricular node before it is passed on to the (c) heart apex. The delay allows the atria to relax before the (d) ventricles contract. The final part of the ECG cycle prepares the heart for the next beat.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61776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The major human arteries and veins are shown.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145768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Blood vessels branch into capillaries in a human leg.</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158814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Arteries and veins consist of three layers: an outer tunica externa, a middle tunica media, and an inner tunica intima. Capillaries consist of a single layer of epithelial cells: the tunica intima.</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441998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This pig heart is approximately the same size and shape as a human heart.</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96381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This pig heart is approximately the same size and shape as a human heart.</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248949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This pig heart is approximately the same size and shape as a human heart.</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18574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29146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(a) The heart is primarily made of a thick muscle layer, called the myocardium, surrounded by membranes. One-way valves separate the four chambers. (b) Blood vessels of the coronary system, including the coronary arteries and veins, keep the heart musculature oxygenated.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22729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During (a) cardiac diastole, the heart muscle is relaxed, and blood flows into the heart. During (b) atrial systole, the atria contract, pushing blood into the ventricles. During (c) atrial diastole, the ventricles contract, forcing blood out of the heart.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288724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Cardiomyocytes are striated muscle cells found in cardiac tissue.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4288418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65156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35.3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Mammalian Heart and Blood Vessels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83DA-113A-611E-4378-C8C59A0B38D8}"/>
              </a:ext>
            </a:extLst>
          </p:cNvPr>
          <p:cNvSpPr>
            <a:spLocks noGrp="1"/>
          </p:cNvSpPr>
          <p:nvPr>
            <p:ph type="title"/>
          </p:nvPr>
        </p:nvSpPr>
        <p:spPr/>
        <p:txBody>
          <a:bodyPr/>
          <a:lstStyle/>
          <a:p>
            <a:r>
              <a:rPr lang="en-US" dirty="0"/>
              <a:t>Flow of Blood through the Heart</a:t>
            </a:r>
            <a:r>
              <a:rPr lang="en-US" sz="1400" baseline="-25000" dirty="0"/>
              <a:t>2</a:t>
            </a:r>
          </a:p>
        </p:txBody>
      </p:sp>
      <p:sp>
        <p:nvSpPr>
          <p:cNvPr id="5" name="Content Placeholder 4">
            <a:extLst>
              <a:ext uri="{FF2B5EF4-FFF2-40B4-BE49-F238E27FC236}">
                <a16:creationId xmlns:a16="http://schemas.microsoft.com/office/drawing/2014/main" id="{8BAD51F5-493D-77F2-FD26-1EE46065B37E}"/>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Deoxygenated blood travels to the right ventricle through the </a:t>
            </a:r>
            <a:r>
              <a:rPr lang="en-US" b="1" dirty="0"/>
              <a:t>atrioventricular valve</a:t>
            </a:r>
            <a:r>
              <a:rPr lang="en-US" dirty="0"/>
              <a:t>, or </a:t>
            </a:r>
            <a:r>
              <a:rPr lang="en-US" b="1" dirty="0"/>
              <a:t>tricuspid valve </a:t>
            </a:r>
            <a:r>
              <a:rPr lang="en-US" dirty="0"/>
              <a:t>(a flap of connective tissue that opens in only one direction to prevent the backflow of blood).</a:t>
            </a:r>
          </a:p>
          <a:p>
            <a:pPr marL="457200" indent="-457200">
              <a:buFont typeface="Arial" panose="020B0604020202020204" pitchFamily="34" charset="0"/>
              <a:buChar char="•"/>
            </a:pPr>
            <a:r>
              <a:rPr lang="en-US" dirty="0"/>
              <a:t>The valve separating the chambers on the left side of the heart is called the </a:t>
            </a:r>
            <a:r>
              <a:rPr lang="en-US" b="1" dirty="0"/>
              <a:t>bicuspid valve</a:t>
            </a:r>
            <a:r>
              <a:rPr lang="en-US" dirty="0"/>
              <a:t>, or mitral valve. </a:t>
            </a:r>
          </a:p>
          <a:p>
            <a:pPr marL="457200" indent="-457200">
              <a:buFont typeface="Arial" panose="020B0604020202020204" pitchFamily="34" charset="0"/>
              <a:buChar char="•"/>
            </a:pPr>
            <a:r>
              <a:rPr lang="en-US" dirty="0"/>
              <a:t>The right ventricle pumps blood through the pulmonary arteries(bypassing the </a:t>
            </a:r>
            <a:r>
              <a:rPr lang="en-US" b="1" dirty="0"/>
              <a:t>semilunar valve </a:t>
            </a:r>
            <a:r>
              <a:rPr lang="en-US" dirty="0"/>
              <a:t>(or pulmonic valve)) to the lungs for reoxygenation.</a:t>
            </a:r>
          </a:p>
        </p:txBody>
      </p:sp>
    </p:spTree>
    <p:extLst>
      <p:ext uri="{BB962C8B-B14F-4D97-AF65-F5344CB8AC3E}">
        <p14:creationId xmlns:p14="http://schemas.microsoft.com/office/powerpoint/2010/main" val="2243577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83DA-113A-611E-4378-C8C59A0B38D8}"/>
              </a:ext>
            </a:extLst>
          </p:cNvPr>
          <p:cNvSpPr>
            <a:spLocks noGrp="1"/>
          </p:cNvSpPr>
          <p:nvPr>
            <p:ph type="title"/>
          </p:nvPr>
        </p:nvSpPr>
        <p:spPr/>
        <p:txBody>
          <a:bodyPr/>
          <a:lstStyle/>
          <a:p>
            <a:r>
              <a:rPr lang="en-US" dirty="0"/>
              <a:t>Flow of Blood through the Heart</a:t>
            </a:r>
            <a:r>
              <a:rPr lang="en-US" sz="1400" baseline="-25000" dirty="0"/>
              <a:t>3</a:t>
            </a:r>
          </a:p>
        </p:txBody>
      </p:sp>
      <p:sp>
        <p:nvSpPr>
          <p:cNvPr id="5" name="Content Placeholder 4">
            <a:extLst>
              <a:ext uri="{FF2B5EF4-FFF2-40B4-BE49-F238E27FC236}">
                <a16:creationId xmlns:a16="http://schemas.microsoft.com/office/drawing/2014/main" id="{8BAD51F5-493D-77F2-FD26-1EE46065B37E}"/>
              </a:ext>
            </a:extLst>
          </p:cNvPr>
          <p:cNvSpPr>
            <a:spLocks noGrp="1"/>
          </p:cNvSpPr>
          <p:nvPr>
            <p:ph idx="1"/>
          </p:nvPr>
        </p:nvSpPr>
        <p:spPr>
          <a:xfrm>
            <a:off x="457200" y="1280160"/>
            <a:ext cx="8229600" cy="4739640"/>
          </a:xfrm>
        </p:spPr>
        <p:txBody>
          <a:bodyPr>
            <a:normAutofit/>
          </a:bodyPr>
          <a:lstStyle/>
          <a:p>
            <a:pPr marL="457200" indent="-457200">
              <a:buFont typeface="Arial" panose="020B0604020202020204" pitchFamily="34" charset="0"/>
              <a:buChar char="•"/>
            </a:pPr>
            <a:r>
              <a:rPr lang="en-US" dirty="0"/>
              <a:t>After blood passes through the pulmonary arteries, the right semilunar valves close.</a:t>
            </a:r>
          </a:p>
          <a:p>
            <a:pPr marL="457200" indent="-457200">
              <a:buFont typeface="Arial" panose="020B0604020202020204" pitchFamily="34" charset="0"/>
              <a:buChar char="•"/>
            </a:pPr>
            <a:r>
              <a:rPr lang="en-US" dirty="0"/>
              <a:t>The left atrium receives oxygen-rich blood from the lungs via the pulmonary veins.</a:t>
            </a:r>
          </a:p>
          <a:p>
            <a:pPr marL="457200" indent="-457200">
              <a:buFont typeface="Arial" panose="020B0604020202020204" pitchFamily="34" charset="0"/>
              <a:buChar char="•"/>
            </a:pPr>
            <a:r>
              <a:rPr lang="en-US" dirty="0"/>
              <a:t>This blood passes through the bicuspid valve to the left ventricle where blood pumps out through the aorta sending oxygenated blood to organs and muscles of the body. </a:t>
            </a:r>
          </a:p>
          <a:p>
            <a:r>
              <a:rPr lang="en-US" dirty="0"/>
              <a:t>This pattern of pumping is referred to as double circulation and is found in all mammals.</a:t>
            </a:r>
          </a:p>
        </p:txBody>
      </p:sp>
    </p:spTree>
    <p:extLst>
      <p:ext uri="{BB962C8B-B14F-4D97-AF65-F5344CB8AC3E}">
        <p14:creationId xmlns:p14="http://schemas.microsoft.com/office/powerpoint/2010/main" val="2815438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35.3 Figure 3 </a:t>
            </a:r>
            <a:endParaRPr lang="en-US" sz="3200" dirty="0">
              <a:solidFill>
                <a:schemeClr val="accent1"/>
              </a:solidFill>
            </a:endParaRPr>
          </a:p>
        </p:txBody>
      </p:sp>
      <p:sp>
        <p:nvSpPr>
          <p:cNvPr id="6" name="TextBox 5">
            <a:extLst>
              <a:ext uri="{FF2B5EF4-FFF2-40B4-BE49-F238E27FC236}">
                <a16:creationId xmlns:a16="http://schemas.microsoft.com/office/drawing/2014/main" id="{59A1C04F-000B-96C9-B0DD-9F626415A2B4}"/>
              </a:ext>
            </a:extLst>
          </p:cNvPr>
          <p:cNvSpPr txBox="1"/>
          <p:nvPr/>
        </p:nvSpPr>
        <p:spPr>
          <a:xfrm>
            <a:off x="2286000" y="5999536"/>
            <a:ext cx="4572000" cy="246221"/>
          </a:xfrm>
          <a:prstGeom prst="rect">
            <a:avLst/>
          </a:prstGeom>
          <a:noFill/>
        </p:spPr>
        <p:txBody>
          <a:bodyPr wrap="square">
            <a:spAutoFit/>
          </a:bodyPr>
          <a:lstStyle/>
          <a:p>
            <a:pPr algn="ctr"/>
            <a:r>
              <a:rPr lang="en-US" sz="1000" dirty="0"/>
              <a:t>OpenStax. "Heart structure." Modified. </a:t>
            </a:r>
          </a:p>
        </p:txBody>
      </p:sp>
      <p:pic>
        <p:nvPicPr>
          <p:cNvPr id="2" name="Content Placeholder 5" descr="Illustration (a) shows the parts of the heart. Blood enters the right atrium through an upper, superior vena cava and a lower, inferior vena cava. From the right atrium, blood flows through the funnel-shaped tricuspid valve into the right ventricle. Blood then travels up and through the pulmonary valve into the pulmonary artery. Blood re-enters the heart through the pulmonary veins and travels down from the left atrium, through the mitral valve, into the right ventricle. Blood then travels up through the aortic valve into the aorta. The tricuspid and mitral valves are atrioventricular and funnel-shaped. The pulmonary and aortic valves are semilunar and slightly curved. An inset shows a cross section of the heart. The myocardium is the thick muscle layer. The inside of the heart is protected by the endocardium, and the outside is protected by the pericardium. Illustration (b) shows the outside of the heart. Coronary arteries and coronary veins run from the top down along the right and left sides.">
            <a:extLst>
              <a:ext uri="{FF2B5EF4-FFF2-40B4-BE49-F238E27FC236}">
                <a16:creationId xmlns:a16="http://schemas.microsoft.com/office/drawing/2014/main" id="{B41E71BF-CB2D-D928-3D10-908741ED01D1}"/>
              </a:ext>
            </a:extLst>
          </p:cNvPr>
          <p:cNvPicPr>
            <a:picLocks noGrp="1" noChangeAspect="1"/>
          </p:cNvPicPr>
          <p:nvPr>
            <p:ph idx="1"/>
          </p:nvPr>
        </p:nvPicPr>
        <p:blipFill>
          <a:blip r:embed="rId3"/>
          <a:srcRect l="25926" t="5334" r="26852" b="3000"/>
          <a:stretch/>
        </p:blipFill>
        <p:spPr>
          <a:xfrm>
            <a:off x="2290186" y="1041381"/>
            <a:ext cx="4571163" cy="492968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77500" lnSpcReduction="20000"/>
          </a:bodyPr>
          <a:lstStyle/>
          <a:p>
            <a:r>
              <a:rPr lang="en-US" dirty="0"/>
              <a:t>In the United States, heart disease kills 1 out of every 4 people and is the #1 cause of death for both men and women.</a:t>
            </a:r>
          </a:p>
          <a:p>
            <a:endParaRPr lang="en-US" dirty="0"/>
          </a:p>
          <a:p>
            <a:r>
              <a:rPr lang="en-US" dirty="0"/>
              <a:t>How can we keep our hearts healthy?</a:t>
            </a:r>
          </a:p>
          <a:p>
            <a:endParaRPr lang="en-US" dirty="0"/>
          </a:p>
          <a:p>
            <a:pPr marL="457200" indent="-457200">
              <a:buFont typeface="Arial" panose="020B0604020202020204" pitchFamily="34" charset="0"/>
              <a:buChar char="•"/>
            </a:pPr>
            <a:r>
              <a:rPr lang="en-US" dirty="0"/>
              <a:t>A healthy diet and an active lifestyle reduce your chances of heart disease. Coronary heart disease is the most common type of heart disease.</a:t>
            </a:r>
          </a:p>
          <a:p>
            <a:pPr marL="457200" indent="-457200">
              <a:buFont typeface="Arial" panose="020B0604020202020204" pitchFamily="34" charset="0"/>
              <a:buChar char="•"/>
            </a:pPr>
            <a:r>
              <a:rPr lang="en-US" dirty="0"/>
              <a:t>Coronary heart disease happens when the blood vessels can't provide blood fast enough due to increased peripheral resistance. Often, this resistance results from clogged arteries or a buildup of plaque. </a:t>
            </a:r>
          </a:p>
          <a:p>
            <a:pPr marL="457200" indent="-457200">
              <a:buFont typeface="Arial" panose="020B0604020202020204" pitchFamily="34" charset="0"/>
              <a:buChar char="•"/>
            </a:pPr>
            <a:r>
              <a:rPr lang="en-US" dirty="0"/>
              <a:t>A sedentary lifestyle, excess body weight, and an unhealthy diet increase your risk of coronary heart disease.</a:t>
            </a:r>
          </a:p>
        </p:txBody>
      </p:sp>
    </p:spTree>
    <p:extLst>
      <p:ext uri="{BB962C8B-B14F-4D97-AF65-F5344CB8AC3E}">
        <p14:creationId xmlns:p14="http://schemas.microsoft.com/office/powerpoint/2010/main" val="114602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Cardiac Cycle</a:t>
            </a:r>
            <a:r>
              <a:rPr lang="en-US" sz="1400" baseline="-25000" dirty="0"/>
              <a:t>1</a:t>
            </a:r>
          </a:p>
        </p:txBody>
      </p:sp>
      <p:sp>
        <p:nvSpPr>
          <p:cNvPr id="6" name="Content Placeholder 5">
            <a:extLst>
              <a:ext uri="{FF2B5EF4-FFF2-40B4-BE49-F238E27FC236}">
                <a16:creationId xmlns:a16="http://schemas.microsoft.com/office/drawing/2014/main" id="{78E98F03-6792-2902-ECD7-B26E6DEF535C}"/>
              </a:ext>
            </a:extLst>
          </p:cNvPr>
          <p:cNvSpPr>
            <a:spLocks noGrp="1"/>
          </p:cNvSpPr>
          <p:nvPr>
            <p:ph idx="1"/>
          </p:nvPr>
        </p:nvSpPr>
        <p:spPr>
          <a:xfrm>
            <a:off x="457200" y="1280160"/>
            <a:ext cx="8229600" cy="4739640"/>
          </a:xfrm>
        </p:spPr>
        <p:txBody>
          <a:bodyPr>
            <a:normAutofit fontScale="85000" lnSpcReduction="20000"/>
          </a:bodyPr>
          <a:lstStyle/>
          <a:p>
            <a:r>
              <a:rPr lang="en-US" dirty="0"/>
              <a:t>The </a:t>
            </a:r>
            <a:r>
              <a:rPr lang="en-US" b="1" dirty="0"/>
              <a:t>cardiac cycle </a:t>
            </a:r>
            <a:r>
              <a:rPr lang="en-US" dirty="0"/>
              <a:t>coordinates the filling and emptying of the heart of blood by electrical signals that cause the heart muscles to contract and relax. </a:t>
            </a:r>
          </a:p>
          <a:p>
            <a:pPr marL="457200" indent="-457200">
              <a:buFont typeface="Arial" panose="020B0604020202020204" pitchFamily="34" charset="0"/>
              <a:buChar char="•"/>
            </a:pPr>
            <a:r>
              <a:rPr lang="en-US" dirty="0"/>
              <a:t>In each cardiac cycle, the heart contracts (</a:t>
            </a:r>
            <a:r>
              <a:rPr lang="en-US" b="1" dirty="0"/>
              <a:t>systole</a:t>
            </a:r>
            <a:r>
              <a:rPr lang="en-US" dirty="0"/>
              <a:t>), pushing out the blood and pumping it through the body; this is followed by a relaxation phase (</a:t>
            </a:r>
            <a:r>
              <a:rPr lang="en-US" b="1" dirty="0"/>
              <a:t>diastole</a:t>
            </a:r>
            <a:r>
              <a:rPr lang="en-US" dirty="0"/>
              <a:t>), where the heart fills with blood.</a:t>
            </a:r>
          </a:p>
          <a:p>
            <a:pPr marL="457200" indent="-457200">
              <a:buFont typeface="Arial" panose="020B0604020202020204" pitchFamily="34" charset="0"/>
              <a:buChar char="•"/>
            </a:pPr>
            <a:r>
              <a:rPr lang="en-US" dirty="0"/>
              <a:t>The atria contract at the same time, forcing blood through the atrioventricular valves into the ventricles. The atrioventricular valves closing produce a "lup" sound.</a:t>
            </a:r>
          </a:p>
          <a:p>
            <a:pPr marL="457200" indent="-457200">
              <a:buFont typeface="Arial" panose="020B0604020202020204" pitchFamily="34" charset="0"/>
              <a:buChar char="•"/>
            </a:pPr>
            <a:r>
              <a:rPr lang="en-US" dirty="0"/>
              <a:t>Following a brief delay, the ventricles contract at the same time, forcing blood through the semilunar valves into the aorta and the artery, transporting blood to the lung. The closing of the semilunar valves produces a "dup" sound.</a:t>
            </a:r>
          </a:p>
        </p:txBody>
      </p:sp>
    </p:spTree>
    <p:extLst>
      <p:ext uri="{BB962C8B-B14F-4D97-AF65-F5344CB8AC3E}">
        <p14:creationId xmlns:p14="http://schemas.microsoft.com/office/powerpoint/2010/main" val="290095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B04CC2-E3B7-488C-A31E-10270CF70E91}"/>
              </a:ext>
            </a:extLst>
          </p:cNvPr>
          <p:cNvSpPr>
            <a:spLocks noGrp="1"/>
          </p:cNvSpPr>
          <p:nvPr>
            <p:ph type="title"/>
          </p:nvPr>
        </p:nvSpPr>
        <p:spPr/>
        <p:txBody>
          <a:bodyPr/>
          <a:lstStyle/>
          <a:p>
            <a:r>
              <a:rPr lang="en-US" dirty="0"/>
              <a:t>Lesson 35.3 Figure 4</a:t>
            </a:r>
          </a:p>
        </p:txBody>
      </p:sp>
      <p:sp>
        <p:nvSpPr>
          <p:cNvPr id="3" name="TextBox 2">
            <a:extLst>
              <a:ext uri="{FF2B5EF4-FFF2-40B4-BE49-F238E27FC236}">
                <a16:creationId xmlns:a16="http://schemas.microsoft.com/office/drawing/2014/main" id="{06A5B56E-973F-931D-0EEF-0C08EC3B27CF}"/>
              </a:ext>
            </a:extLst>
          </p:cNvPr>
          <p:cNvSpPr txBox="1"/>
          <p:nvPr/>
        </p:nvSpPr>
        <p:spPr>
          <a:xfrm>
            <a:off x="2286000" y="5804296"/>
            <a:ext cx="4572000" cy="246221"/>
          </a:xfrm>
          <a:prstGeom prst="rect">
            <a:avLst/>
          </a:prstGeom>
          <a:noFill/>
        </p:spPr>
        <p:txBody>
          <a:bodyPr wrap="square">
            <a:spAutoFit/>
          </a:bodyPr>
          <a:lstStyle/>
          <a:p>
            <a:pPr algn="ctr"/>
            <a:r>
              <a:rPr lang="en-US" sz="1000" dirty="0"/>
              <a:t>CNX OpenStax on Wikimedia Commons. "Heart." Modified. </a:t>
            </a:r>
          </a:p>
        </p:txBody>
      </p:sp>
      <p:pic>
        <p:nvPicPr>
          <p:cNvPr id="6" name="Content Placeholder 5" descr="Illustration (a) shows cardiac diastole. The cardiac muscle is relaxed, and blood flows into the heart atria and into the ventricles. Illustration (b) shows atrial systole; the atria contract, pushing blood into the ventricles, which are relaxed. Illustration (c) shows atrial diastole; after the atria relax, the ventricles contract, pushing blood out of the heart.">
            <a:extLst>
              <a:ext uri="{FF2B5EF4-FFF2-40B4-BE49-F238E27FC236}">
                <a16:creationId xmlns:a16="http://schemas.microsoft.com/office/drawing/2014/main" id="{5752A05C-77FA-1415-4081-23E32C5FA740}"/>
              </a:ext>
            </a:extLst>
          </p:cNvPr>
          <p:cNvPicPr>
            <a:picLocks noGrp="1" noChangeAspect="1"/>
          </p:cNvPicPr>
          <p:nvPr>
            <p:ph idx="1"/>
          </p:nvPr>
        </p:nvPicPr>
        <p:blipFill>
          <a:blip r:embed="rId3"/>
          <a:srcRect l="926" t="5333" r="1852" b="8000"/>
          <a:stretch/>
        </p:blipFill>
        <p:spPr>
          <a:xfrm>
            <a:off x="494567" y="1409700"/>
            <a:ext cx="8154865" cy="4038600"/>
          </a:xfrm>
        </p:spPr>
      </p:pic>
    </p:spTree>
    <p:extLst>
      <p:ext uri="{BB962C8B-B14F-4D97-AF65-F5344CB8AC3E}">
        <p14:creationId xmlns:p14="http://schemas.microsoft.com/office/powerpoint/2010/main" val="3926255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The Cardiac Cycle</a:t>
            </a:r>
            <a:r>
              <a:rPr lang="en-US" sz="1400" baseline="-25000" dirty="0"/>
              <a:t>2</a:t>
            </a:r>
          </a:p>
        </p:txBody>
      </p:sp>
      <p:sp>
        <p:nvSpPr>
          <p:cNvPr id="6" name="Content Placeholder 5">
            <a:extLst>
              <a:ext uri="{FF2B5EF4-FFF2-40B4-BE49-F238E27FC236}">
                <a16:creationId xmlns:a16="http://schemas.microsoft.com/office/drawing/2014/main" id="{78E98F03-6792-2902-ECD7-B26E6DEF535C}"/>
              </a:ext>
            </a:extLst>
          </p:cNvPr>
          <p:cNvSpPr>
            <a:spLocks noGrp="1"/>
          </p:cNvSpPr>
          <p:nvPr>
            <p:ph idx="1"/>
          </p:nvPr>
        </p:nvSpPr>
        <p:spPr>
          <a:xfrm>
            <a:off x="457200" y="1280160"/>
            <a:ext cx="4267200" cy="4572000"/>
          </a:xfrm>
        </p:spPr>
        <p:txBody>
          <a:bodyPr>
            <a:normAutofit lnSpcReduction="10000"/>
          </a:bodyPr>
          <a:lstStyle/>
          <a:p>
            <a:r>
              <a:rPr lang="en-US" dirty="0"/>
              <a:t>The pumping of the heart is a function of the cardiac muscle cells, or </a:t>
            </a:r>
            <a:r>
              <a:rPr lang="en-US" b="1" dirty="0"/>
              <a:t>cardiomyocytes.</a:t>
            </a:r>
          </a:p>
          <a:p>
            <a:pPr marL="457200" indent="-457200">
              <a:buFont typeface="Arial" panose="020B0604020202020204" pitchFamily="34" charset="0"/>
              <a:buChar char="•"/>
            </a:pPr>
            <a:r>
              <a:rPr lang="en-US" dirty="0"/>
              <a:t>Cardiomyocytes are distinctive muscle cells that are striated like skeletal muscle but pump rhythmically and involuntarily like smooth muscle.</a:t>
            </a:r>
          </a:p>
        </p:txBody>
      </p:sp>
      <p:sp>
        <p:nvSpPr>
          <p:cNvPr id="7" name="TextBox 6">
            <a:extLst>
              <a:ext uri="{FF2B5EF4-FFF2-40B4-BE49-F238E27FC236}">
                <a16:creationId xmlns:a16="http://schemas.microsoft.com/office/drawing/2014/main" id="{AAE4295A-054C-CC13-1CE4-9AB92384FD4D}"/>
              </a:ext>
            </a:extLst>
          </p:cNvPr>
          <p:cNvSpPr txBox="1"/>
          <p:nvPr/>
        </p:nvSpPr>
        <p:spPr>
          <a:xfrm>
            <a:off x="6134100" y="1524000"/>
            <a:ext cx="1447800" cy="307777"/>
          </a:xfrm>
          <a:prstGeom prst="rect">
            <a:avLst/>
          </a:prstGeom>
          <a:noFill/>
        </p:spPr>
        <p:txBody>
          <a:bodyPr wrap="square" rtlCol="0">
            <a:spAutoFit/>
          </a:bodyPr>
          <a:lstStyle/>
          <a:p>
            <a:pPr algn="ctr"/>
            <a:r>
              <a:rPr lang="en-US" sz="1400" b="1" dirty="0"/>
              <a:t>35.3 Figure 5</a:t>
            </a:r>
          </a:p>
        </p:txBody>
      </p:sp>
      <p:pic>
        <p:nvPicPr>
          <p:cNvPr id="9" name="Content Placeholder 5" descr="A magnified image of cardiomyocytes">
            <a:extLst>
              <a:ext uri="{FF2B5EF4-FFF2-40B4-BE49-F238E27FC236}">
                <a16:creationId xmlns:a16="http://schemas.microsoft.com/office/drawing/2014/main" id="{A835F22D-0BD9-9DE6-D48D-FF9296E4A32E}"/>
              </a:ext>
            </a:extLst>
          </p:cNvPr>
          <p:cNvPicPr>
            <a:picLocks noChangeAspect="1"/>
          </p:cNvPicPr>
          <p:nvPr/>
        </p:nvPicPr>
        <p:blipFill>
          <a:blip r:embed="rId3"/>
          <a:srcRect l="3704" t="5333" r="2778" b="4667"/>
          <a:stretch/>
        </p:blipFill>
        <p:spPr>
          <a:xfrm>
            <a:off x="4724400" y="1841591"/>
            <a:ext cx="4267200" cy="2281473"/>
          </a:xfrm>
          <a:prstGeom prst="rect">
            <a:avLst/>
          </a:prstGeom>
        </p:spPr>
      </p:pic>
      <p:sp>
        <p:nvSpPr>
          <p:cNvPr id="4" name="TextBox 3">
            <a:extLst>
              <a:ext uri="{FF2B5EF4-FFF2-40B4-BE49-F238E27FC236}">
                <a16:creationId xmlns:a16="http://schemas.microsoft.com/office/drawing/2014/main" id="{7C0DCF9F-85A9-50BC-459D-D89ED19FC136}"/>
              </a:ext>
            </a:extLst>
          </p:cNvPr>
          <p:cNvSpPr txBox="1"/>
          <p:nvPr/>
        </p:nvSpPr>
        <p:spPr>
          <a:xfrm>
            <a:off x="4572000" y="4271983"/>
            <a:ext cx="4572000" cy="400110"/>
          </a:xfrm>
          <a:prstGeom prst="rect">
            <a:avLst/>
          </a:prstGeom>
          <a:noFill/>
        </p:spPr>
        <p:txBody>
          <a:bodyPr wrap="square">
            <a:spAutoFit/>
          </a:bodyPr>
          <a:lstStyle/>
          <a:p>
            <a:pPr algn="ctr"/>
            <a:r>
              <a:rPr lang="en-US" sz="1000" dirty="0"/>
              <a:t>Berkshire Community College Bioscience Image Library on Wikimedia Commons. "Cardiac muscle tissue."</a:t>
            </a:r>
          </a:p>
        </p:txBody>
      </p:sp>
    </p:spTree>
    <p:extLst>
      <p:ext uri="{BB962C8B-B14F-4D97-AF65-F5344CB8AC3E}">
        <p14:creationId xmlns:p14="http://schemas.microsoft.com/office/powerpoint/2010/main" val="32640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23AB-A782-6E73-5DF3-4947C23A94BB}"/>
              </a:ext>
            </a:extLst>
          </p:cNvPr>
          <p:cNvSpPr>
            <a:spLocks noGrp="1"/>
          </p:cNvSpPr>
          <p:nvPr>
            <p:ph type="title"/>
          </p:nvPr>
        </p:nvSpPr>
        <p:spPr/>
        <p:txBody>
          <a:bodyPr/>
          <a:lstStyle/>
          <a:p>
            <a:r>
              <a:rPr lang="en-US" dirty="0"/>
              <a:t>The Cardiac Cycle</a:t>
            </a:r>
            <a:r>
              <a:rPr lang="en-US" sz="1400" baseline="-25000" dirty="0"/>
              <a:t>3</a:t>
            </a:r>
          </a:p>
        </p:txBody>
      </p:sp>
      <p:sp>
        <p:nvSpPr>
          <p:cNvPr id="5" name="Content Placeholder 4">
            <a:extLst>
              <a:ext uri="{FF2B5EF4-FFF2-40B4-BE49-F238E27FC236}">
                <a16:creationId xmlns:a16="http://schemas.microsoft.com/office/drawing/2014/main" id="{0CE250EB-DF37-8875-A6E8-481B8624BA50}"/>
              </a:ext>
            </a:extLst>
          </p:cNvPr>
          <p:cNvSpPr>
            <a:spLocks noGrp="1"/>
          </p:cNvSpPr>
          <p:nvPr>
            <p:ph idx="1"/>
          </p:nvPr>
        </p:nvSpPr>
        <p:spPr/>
        <p:txBody>
          <a:bodyPr>
            <a:normAutofit fontScale="92500" lnSpcReduction="10000"/>
          </a:bodyPr>
          <a:lstStyle/>
          <a:p>
            <a:r>
              <a:rPr lang="en-US" dirty="0"/>
              <a:t>The autonomous beating of cardiac muscle cells is regulated by the heart's internal pacemaker that uses electrical signals to time the beating of the heart. </a:t>
            </a:r>
          </a:p>
          <a:p>
            <a:pPr marL="457200" indent="-457200">
              <a:buFont typeface="Arial" panose="020B0604020202020204" pitchFamily="34" charset="0"/>
              <a:buChar char="•"/>
            </a:pPr>
            <a:r>
              <a:rPr lang="en-US" dirty="0"/>
              <a:t>The internal pacemaker starts at the </a:t>
            </a:r>
            <a:r>
              <a:rPr lang="en-US" b="1" dirty="0"/>
              <a:t>sinoatrial (SA) node</a:t>
            </a:r>
            <a:r>
              <a:rPr lang="en-US" dirty="0"/>
              <a:t>, which is located near the wall of the right atrium.</a:t>
            </a:r>
          </a:p>
          <a:p>
            <a:pPr marL="457200" indent="-457200">
              <a:buFont typeface="Arial" panose="020B0604020202020204" pitchFamily="34" charset="0"/>
              <a:buChar char="•"/>
            </a:pPr>
            <a:r>
              <a:rPr lang="en-US" dirty="0"/>
              <a:t>Electrical charges spontaneously pulse from the SA node, causing the two atria to contract in unison.</a:t>
            </a:r>
          </a:p>
          <a:p>
            <a:pPr marL="457200" indent="-457200">
              <a:buFont typeface="Arial" panose="020B0604020202020204" pitchFamily="34" charset="0"/>
              <a:buChar char="•"/>
            </a:pPr>
            <a:r>
              <a:rPr lang="en-US" dirty="0"/>
              <a:t>The pulse reaches a second node, called the atrioventricular (AV) node, between the right atrium and right ventricle where it pauses for approximately 0.1 second before spreading to the walls of the ventricles.</a:t>
            </a:r>
          </a:p>
        </p:txBody>
      </p:sp>
    </p:spTree>
    <p:extLst>
      <p:ext uri="{BB962C8B-B14F-4D97-AF65-F5344CB8AC3E}">
        <p14:creationId xmlns:p14="http://schemas.microsoft.com/office/powerpoint/2010/main" val="341512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23AB-A782-6E73-5DF3-4947C23A94BB}"/>
              </a:ext>
            </a:extLst>
          </p:cNvPr>
          <p:cNvSpPr>
            <a:spLocks noGrp="1"/>
          </p:cNvSpPr>
          <p:nvPr>
            <p:ph type="title"/>
          </p:nvPr>
        </p:nvSpPr>
        <p:spPr/>
        <p:txBody>
          <a:bodyPr/>
          <a:lstStyle/>
          <a:p>
            <a:r>
              <a:rPr lang="en-US" dirty="0"/>
              <a:t>The Cardiac Cycle</a:t>
            </a:r>
            <a:r>
              <a:rPr lang="en-US" sz="1400" baseline="-25000" dirty="0"/>
              <a:t>4</a:t>
            </a:r>
          </a:p>
        </p:txBody>
      </p:sp>
      <p:sp>
        <p:nvSpPr>
          <p:cNvPr id="5" name="Content Placeholder 4">
            <a:extLst>
              <a:ext uri="{FF2B5EF4-FFF2-40B4-BE49-F238E27FC236}">
                <a16:creationId xmlns:a16="http://schemas.microsoft.com/office/drawing/2014/main" id="{0CE250EB-DF37-8875-A6E8-481B8624BA50}"/>
              </a:ext>
            </a:extLst>
          </p:cNvPr>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dirty="0"/>
              <a:t>From the AV node, the electrical impulse enters the bundle of His, then to the left and right bundle branches, extending through the interventricular septum. </a:t>
            </a:r>
          </a:p>
          <a:p>
            <a:pPr marL="457200" indent="-457200">
              <a:buFont typeface="Arial" panose="020B0604020202020204" pitchFamily="34" charset="0"/>
              <a:buChar char="•"/>
            </a:pPr>
            <a:r>
              <a:rPr lang="en-US" dirty="0"/>
              <a:t>Finally, the Purkinje fibers conduct the impulse from the apex of the heart up the ventricular myocardium, and then the ventricles contract. </a:t>
            </a:r>
          </a:p>
          <a:p>
            <a:r>
              <a:rPr lang="en-US" dirty="0"/>
              <a:t>The electrical impulses in the heart produce electrical currents that flow through the body and can be measured on the skin using electrodes. </a:t>
            </a:r>
          </a:p>
          <a:p>
            <a:pPr marL="1200150" lvl="1" indent="-457200">
              <a:buFont typeface="Arial" panose="020B0604020202020204" pitchFamily="34" charset="0"/>
              <a:buChar char="•"/>
            </a:pPr>
            <a:r>
              <a:rPr lang="en-US" dirty="0"/>
              <a:t>This information can be observed as an </a:t>
            </a:r>
            <a:r>
              <a:rPr lang="en-US" b="1" dirty="0"/>
              <a:t>electrocardiogram (ECG): </a:t>
            </a:r>
            <a:r>
              <a:rPr lang="en-US" dirty="0"/>
              <a:t>a recording of the electrical impulses of the cardiac muscle.</a:t>
            </a:r>
          </a:p>
        </p:txBody>
      </p:sp>
    </p:spTree>
    <p:extLst>
      <p:ext uri="{BB962C8B-B14F-4D97-AF65-F5344CB8AC3E}">
        <p14:creationId xmlns:p14="http://schemas.microsoft.com/office/powerpoint/2010/main" val="104063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D5D9E2-98C8-9EFE-F849-7164A0C5F55E}"/>
              </a:ext>
            </a:extLst>
          </p:cNvPr>
          <p:cNvSpPr>
            <a:spLocks noGrp="1"/>
          </p:cNvSpPr>
          <p:nvPr>
            <p:ph type="title"/>
          </p:nvPr>
        </p:nvSpPr>
        <p:spPr/>
        <p:txBody>
          <a:bodyPr/>
          <a:lstStyle/>
          <a:p>
            <a:r>
              <a:rPr lang="en-US" dirty="0"/>
              <a:t>Lesson 35.3 Figure 6</a:t>
            </a:r>
          </a:p>
        </p:txBody>
      </p:sp>
      <p:sp>
        <p:nvSpPr>
          <p:cNvPr id="6" name="TextBox 5">
            <a:extLst>
              <a:ext uri="{FF2B5EF4-FFF2-40B4-BE49-F238E27FC236}">
                <a16:creationId xmlns:a16="http://schemas.microsoft.com/office/drawing/2014/main" id="{54DFF471-90B7-A432-E558-B56E12F20D05}"/>
              </a:ext>
            </a:extLst>
          </p:cNvPr>
          <p:cNvSpPr txBox="1"/>
          <p:nvPr/>
        </p:nvSpPr>
        <p:spPr>
          <a:xfrm>
            <a:off x="2285999" y="5811547"/>
            <a:ext cx="4572000" cy="246221"/>
          </a:xfrm>
          <a:prstGeom prst="rect">
            <a:avLst/>
          </a:prstGeom>
          <a:noFill/>
        </p:spPr>
        <p:txBody>
          <a:bodyPr wrap="square">
            <a:spAutoFit/>
          </a:bodyPr>
          <a:lstStyle/>
          <a:p>
            <a:pPr algn="ctr"/>
            <a:r>
              <a:rPr lang="en-US" sz="1000" dirty="0"/>
              <a:t>OpenStax. "Heartbeat." Modified. </a:t>
            </a:r>
          </a:p>
        </p:txBody>
      </p:sp>
      <p:pic>
        <p:nvPicPr>
          <p:cNvPr id="2" name="Content Placeholder 6" descr="The sinoatrial node is located at the top of the right atrium, and the atrioventricular node is located between the right atrium and right ventricle. The heart beat begins with an electrical impulse at the sinoatrial node, which spreads throughout the walls of the atria, resulting in a bump in the E C G reading. The signal then coalesces at the atrioventricular node, causing the E C G reading to flat-line briefly. Next, the signal passes from the atrioventricular node to the Purkinje fibers, which travel from the atrioventricular node and down the middle of the heart, between the two ventricles, then ups the sides of the ventricles. As the signal passes down the Purkinje fibers the E C G reading falls. The signal then spreads throughout the ventricle walls, and the ventricles contract, resulting in a sharp spike in the E C G. The spike is followed by a flat-line, longer than the first then a bump.">
            <a:extLst>
              <a:ext uri="{FF2B5EF4-FFF2-40B4-BE49-F238E27FC236}">
                <a16:creationId xmlns:a16="http://schemas.microsoft.com/office/drawing/2014/main" id="{6CE7359A-42F1-BD85-43C7-314CA66D48A2}"/>
              </a:ext>
            </a:extLst>
          </p:cNvPr>
          <p:cNvPicPr>
            <a:picLocks noGrp="1" noChangeAspect="1"/>
          </p:cNvPicPr>
          <p:nvPr>
            <p:ph idx="1"/>
          </p:nvPr>
        </p:nvPicPr>
        <p:blipFill>
          <a:blip r:embed="rId3"/>
          <a:srcRect l="4630" t="7000" r="4630" b="4668"/>
          <a:stretch/>
        </p:blipFill>
        <p:spPr>
          <a:xfrm>
            <a:off x="838200" y="1409700"/>
            <a:ext cx="7467600" cy="4038600"/>
          </a:xfrm>
        </p:spPr>
      </p:pic>
    </p:spTree>
    <p:extLst>
      <p:ext uri="{BB962C8B-B14F-4D97-AF65-F5344CB8AC3E}">
        <p14:creationId xmlns:p14="http://schemas.microsoft.com/office/powerpoint/2010/main" val="524622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152400" y="1055441"/>
            <a:ext cx="8534400" cy="4056495"/>
          </a:xfrm>
          <a:prstGeom prst="rect">
            <a:avLst/>
          </a:prstGeom>
          <a:noFill/>
        </p:spPr>
        <p:txBody>
          <a:bodyPr wrap="square">
            <a:spAutoFit/>
          </a:bodyPr>
          <a:lstStyle/>
          <a:p>
            <a:pPr lvl="1">
              <a:spcBef>
                <a:spcPts val="0"/>
              </a:spcBef>
            </a:pPr>
            <a:r>
              <a:rPr lang="en-US" sz="3200" b="1" dirty="0">
                <a:effectLst/>
                <a:latin typeface="Calibri" panose="020F0502020204030204" pitchFamily="34" charset="0"/>
                <a:ea typeface="Times New Roman" panose="02020603050405020304" pitchFamily="18" charset="0"/>
              </a:rPr>
              <a:t>Describe</a:t>
            </a:r>
            <a:r>
              <a:rPr lang="en-US" sz="3200" dirty="0">
                <a:effectLst/>
                <a:latin typeface="Calibri" panose="020F0502020204030204" pitchFamily="34" charset="0"/>
                <a:ea typeface="Times New Roman" panose="02020603050405020304" pitchFamily="18" charset="0"/>
              </a:rPr>
              <a:t> the cardiac cycle.</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Describe</a:t>
            </a:r>
            <a:r>
              <a:rPr lang="en-US" sz="3200" dirty="0">
                <a:effectLst/>
                <a:latin typeface="Calibri" panose="020F0502020204030204" pitchFamily="34" charset="0"/>
                <a:ea typeface="Times New Roman" panose="02020603050405020304" pitchFamily="18" charset="0"/>
              </a:rPr>
              <a:t> the structure of the heart and explain how cardiac muscle is different from other muscles.</a:t>
            </a:r>
            <a:endParaRPr lang="en-US" sz="3200" dirty="0">
              <a:effectLst/>
              <a:latin typeface="Calibri" panose="020F0502020204030204" pitchFamily="34" charset="0"/>
              <a:ea typeface="Calibri" panose="020F0502020204030204" pitchFamily="34" charset="0"/>
            </a:endParaRPr>
          </a:p>
          <a:p>
            <a:pPr marR="0" lvl="1">
              <a:spcBef>
                <a:spcPts val="0"/>
              </a:spcBef>
              <a:spcAft>
                <a:spcPts val="0"/>
              </a:spcAft>
            </a:pPr>
            <a:r>
              <a:rPr lang="en-US" sz="3200" b="1" dirty="0">
                <a:effectLst/>
                <a:latin typeface="Calibri" panose="020F0502020204030204" pitchFamily="34" charset="0"/>
                <a:ea typeface="Times New Roman" panose="02020603050405020304" pitchFamily="18" charset="0"/>
              </a:rPr>
              <a:t>Explain</a:t>
            </a:r>
            <a:r>
              <a:rPr lang="en-US" sz="3200" dirty="0">
                <a:effectLst/>
                <a:latin typeface="Calibri" panose="020F0502020204030204" pitchFamily="34" charset="0"/>
                <a:ea typeface="Times New Roman" panose="02020603050405020304" pitchFamily="18" charset="0"/>
              </a:rPr>
              <a:t> the structure of arteries, veins, and capillaries, and how blood flows through the body.</a:t>
            </a:r>
            <a:endParaRPr lang="en-US" sz="3200" dirty="0">
              <a:effectLst/>
              <a:latin typeface="Calibri" panose="020F0502020204030204" pitchFamily="34" charset="0"/>
              <a:ea typeface="Calibri" panose="020F0502020204030204" pitchFamily="34" charset="0"/>
            </a:endParaRP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C88BC-6ED1-847F-CAF8-B78BA8C14067}"/>
              </a:ext>
            </a:extLst>
          </p:cNvPr>
          <p:cNvSpPr>
            <a:spLocks noGrp="1"/>
          </p:cNvSpPr>
          <p:nvPr>
            <p:ph type="title"/>
          </p:nvPr>
        </p:nvSpPr>
        <p:spPr/>
        <p:txBody>
          <a:bodyPr/>
          <a:lstStyle/>
          <a:p>
            <a:r>
              <a:rPr lang="en-US" dirty="0"/>
              <a:t>Arteries, Veins, and Capillaries</a:t>
            </a:r>
            <a:r>
              <a:rPr lang="en-US" sz="1400" baseline="-25000" dirty="0"/>
              <a:t>1</a:t>
            </a:r>
          </a:p>
        </p:txBody>
      </p:sp>
      <p:sp>
        <p:nvSpPr>
          <p:cNvPr id="5" name="Content Placeholder 4">
            <a:extLst>
              <a:ext uri="{FF2B5EF4-FFF2-40B4-BE49-F238E27FC236}">
                <a16:creationId xmlns:a16="http://schemas.microsoft.com/office/drawing/2014/main" id="{B7536876-B8A3-ED7D-C4DF-357C36A752CD}"/>
              </a:ext>
            </a:extLst>
          </p:cNvPr>
          <p:cNvSpPr>
            <a:spLocks noGrp="1"/>
          </p:cNvSpPr>
          <p:nvPr>
            <p:ph idx="1"/>
          </p:nvPr>
        </p:nvSpPr>
        <p:spPr/>
        <p:txBody>
          <a:bodyPr>
            <a:normAutofit fontScale="92500" lnSpcReduction="10000"/>
          </a:bodyPr>
          <a:lstStyle/>
          <a:p>
            <a:r>
              <a:rPr lang="en-US" b="1" dirty="0"/>
              <a:t>Arteries</a:t>
            </a:r>
            <a:r>
              <a:rPr lang="en-US" dirty="0"/>
              <a:t> take blood away from the heart. The main artery is the aorta that branches into major arteries that take blood to different limbs and organs.</a:t>
            </a:r>
          </a:p>
          <a:p>
            <a:r>
              <a:rPr lang="en-US" dirty="0"/>
              <a:t>These major arteries include:</a:t>
            </a:r>
          </a:p>
          <a:p>
            <a:pPr marL="457200" indent="-457200">
              <a:buFont typeface="Arial" panose="020B0604020202020204" pitchFamily="34" charset="0"/>
              <a:buChar char="•"/>
            </a:pPr>
            <a:r>
              <a:rPr lang="en-US" dirty="0"/>
              <a:t> The carotid artery that takes blood to the brain</a:t>
            </a:r>
          </a:p>
          <a:p>
            <a:pPr marL="457200" indent="-457200">
              <a:buFont typeface="Arial" panose="020B0604020202020204" pitchFamily="34" charset="0"/>
              <a:buChar char="•"/>
            </a:pPr>
            <a:r>
              <a:rPr lang="en-US" dirty="0"/>
              <a:t> The brachial arteries that take blood to the arms</a:t>
            </a:r>
          </a:p>
          <a:p>
            <a:pPr marL="457200" indent="-457200">
              <a:buFont typeface="Arial" panose="020B0604020202020204" pitchFamily="34" charset="0"/>
              <a:buChar char="•"/>
            </a:pPr>
            <a:r>
              <a:rPr lang="en-US" dirty="0"/>
              <a:t> The thoracic artery that takes blood to the thorax</a:t>
            </a:r>
          </a:p>
          <a:p>
            <a:pPr marL="457200" indent="-457200">
              <a:buFont typeface="Arial" panose="020B0604020202020204" pitchFamily="34" charset="0"/>
              <a:buChar char="•"/>
            </a:pPr>
            <a:r>
              <a:rPr lang="en-US" dirty="0"/>
              <a:t> The iliac artery takes blood to the lower limbs.</a:t>
            </a:r>
          </a:p>
          <a:p>
            <a:r>
              <a:rPr lang="en-US" dirty="0"/>
              <a:t>The major arteries diverge into minor arteries, and then into smaller vessels called arterioles, to reach more deeply into the muscles and organs of the body.</a:t>
            </a:r>
          </a:p>
        </p:txBody>
      </p:sp>
    </p:spTree>
    <p:extLst>
      <p:ext uri="{BB962C8B-B14F-4D97-AF65-F5344CB8AC3E}">
        <p14:creationId xmlns:p14="http://schemas.microsoft.com/office/powerpoint/2010/main" val="2642962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B0F73-0F18-93CE-739B-511E4A371DF9}"/>
              </a:ext>
            </a:extLst>
          </p:cNvPr>
          <p:cNvSpPr>
            <a:spLocks noGrp="1"/>
          </p:cNvSpPr>
          <p:nvPr>
            <p:ph type="title"/>
          </p:nvPr>
        </p:nvSpPr>
        <p:spPr/>
        <p:txBody>
          <a:bodyPr/>
          <a:lstStyle/>
          <a:p>
            <a:r>
              <a:rPr lang="en-US" dirty="0"/>
              <a:t>Lesson 35.3 Figure 7</a:t>
            </a:r>
          </a:p>
        </p:txBody>
      </p:sp>
      <p:sp>
        <p:nvSpPr>
          <p:cNvPr id="6" name="TextBox 5">
            <a:extLst>
              <a:ext uri="{FF2B5EF4-FFF2-40B4-BE49-F238E27FC236}">
                <a16:creationId xmlns:a16="http://schemas.microsoft.com/office/drawing/2014/main" id="{DB459216-13EA-35C6-3FF2-305CF84C1878}"/>
              </a:ext>
            </a:extLst>
          </p:cNvPr>
          <p:cNvSpPr txBox="1"/>
          <p:nvPr/>
        </p:nvSpPr>
        <p:spPr>
          <a:xfrm>
            <a:off x="1981200" y="5816090"/>
            <a:ext cx="5410200" cy="246221"/>
          </a:xfrm>
          <a:prstGeom prst="rect">
            <a:avLst/>
          </a:prstGeom>
          <a:noFill/>
        </p:spPr>
        <p:txBody>
          <a:bodyPr wrap="square">
            <a:spAutoFit/>
          </a:bodyPr>
          <a:lstStyle/>
          <a:p>
            <a:pPr algn="ctr"/>
            <a:r>
              <a:rPr lang="en-US" sz="1000" dirty="0"/>
              <a:t>Mariana Ruiz Villarreal on Wikimedia Commons. "Major arteries and veins of the body."</a:t>
            </a:r>
          </a:p>
        </p:txBody>
      </p:sp>
      <p:pic>
        <p:nvPicPr>
          <p:cNvPr id="2" name="Content Placeholder 5" descr="The illustration shows the major human blood vessels. From the heart, blood is pumped into the aorta and distributed to systemic arteries. The carotid arteries bring blood to the head. The brachial arteries bring blood to the arms. The thoracic aorta brings blood down the trunk of the body along the spine. The hepatic, gastric and renal arteries, which branch from the thoracic aorta, bring blood to the liver, stomach and kidneys, respectively. The iliac artery brings blood to the legs. Blood is returned to the heart through two major veins, the superior vena cava at the top, and the inferior vena cava at the bottom. The jugular veins return blood from the head. The basilic veins return blood from the arms. The hepatic, gastric and renal veins return blood from the liver, stomach, and kidneys, respectively. The iliac vein returns blood from the legs.">
            <a:extLst>
              <a:ext uri="{FF2B5EF4-FFF2-40B4-BE49-F238E27FC236}">
                <a16:creationId xmlns:a16="http://schemas.microsoft.com/office/drawing/2014/main" id="{87CF14E4-C10A-3F51-7055-1BA3157DEEA9}"/>
              </a:ext>
            </a:extLst>
          </p:cNvPr>
          <p:cNvPicPr>
            <a:picLocks noGrp="1" noChangeAspect="1"/>
          </p:cNvPicPr>
          <p:nvPr>
            <p:ph idx="1"/>
          </p:nvPr>
        </p:nvPicPr>
        <p:blipFill>
          <a:blip r:embed="rId3"/>
          <a:srcRect l="32407" t="5334" r="32407" b="3000"/>
          <a:stretch/>
        </p:blipFill>
        <p:spPr>
          <a:xfrm>
            <a:off x="3048000" y="1057776"/>
            <a:ext cx="3276600" cy="4742447"/>
          </a:xfrm>
        </p:spPr>
      </p:pic>
    </p:spTree>
    <p:extLst>
      <p:ext uri="{BB962C8B-B14F-4D97-AF65-F5344CB8AC3E}">
        <p14:creationId xmlns:p14="http://schemas.microsoft.com/office/powerpoint/2010/main" val="1114896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8C88BC-6ED1-847F-CAF8-B78BA8C14067}"/>
              </a:ext>
            </a:extLst>
          </p:cNvPr>
          <p:cNvSpPr>
            <a:spLocks noGrp="1"/>
          </p:cNvSpPr>
          <p:nvPr>
            <p:ph type="title"/>
          </p:nvPr>
        </p:nvSpPr>
        <p:spPr/>
        <p:txBody>
          <a:bodyPr/>
          <a:lstStyle/>
          <a:p>
            <a:r>
              <a:rPr lang="en-US" dirty="0"/>
              <a:t>Arteries, Veins, and Capillaries</a:t>
            </a:r>
            <a:r>
              <a:rPr lang="en-US" sz="1400" baseline="-25000" dirty="0"/>
              <a:t>2</a:t>
            </a:r>
          </a:p>
        </p:txBody>
      </p:sp>
      <p:sp>
        <p:nvSpPr>
          <p:cNvPr id="5" name="Content Placeholder 4">
            <a:extLst>
              <a:ext uri="{FF2B5EF4-FFF2-40B4-BE49-F238E27FC236}">
                <a16:creationId xmlns:a16="http://schemas.microsoft.com/office/drawing/2014/main" id="{B7536876-B8A3-ED7D-C4DF-357C36A752CD}"/>
              </a:ext>
            </a:extLst>
          </p:cNvPr>
          <p:cNvSpPr>
            <a:spLocks noGrp="1"/>
          </p:cNvSpPr>
          <p:nvPr>
            <p:ph idx="1"/>
          </p:nvPr>
        </p:nvSpPr>
        <p:spPr>
          <a:xfrm>
            <a:off x="457199" y="1066800"/>
            <a:ext cx="4635823" cy="4572000"/>
          </a:xfrm>
        </p:spPr>
        <p:txBody>
          <a:bodyPr>
            <a:noAutofit/>
          </a:bodyPr>
          <a:lstStyle/>
          <a:p>
            <a:r>
              <a:rPr lang="en-US" sz="2300" dirty="0"/>
              <a:t>Arterioles diverge into capillary beds. </a:t>
            </a:r>
          </a:p>
          <a:p>
            <a:pPr marL="457200" indent="-457200">
              <a:buFont typeface="Arial" panose="020B0604020202020204" pitchFamily="34" charset="0"/>
              <a:buChar char="•"/>
            </a:pPr>
            <a:r>
              <a:rPr lang="en-US" sz="2300" b="1" dirty="0"/>
              <a:t>Capillary beds </a:t>
            </a:r>
            <a:r>
              <a:rPr lang="en-US" sz="2300" dirty="0"/>
              <a:t>contain many capillaries that branch among the cells and tissues of the body.</a:t>
            </a:r>
          </a:p>
          <a:p>
            <a:pPr marL="457200" indent="-457200">
              <a:buFont typeface="Arial" panose="020B0604020202020204" pitchFamily="34" charset="0"/>
              <a:buChar char="•"/>
            </a:pPr>
            <a:r>
              <a:rPr lang="en-US" sz="2300" dirty="0"/>
              <a:t>Capillaries are narrow-diameter tubes where red blood cells move through in single file and are the sites for nutrients, waste, and oxygen exchange with tissues at the cellular level.</a:t>
            </a:r>
          </a:p>
          <a:p>
            <a:pPr marL="457200" indent="-457200">
              <a:buFont typeface="Arial" panose="020B0604020202020204" pitchFamily="34" charset="0"/>
              <a:buChar char="•"/>
            </a:pPr>
            <a:r>
              <a:rPr lang="en-US" sz="2300" dirty="0"/>
              <a:t>Fluid also crosses into the interstitial space from the capillaries. </a:t>
            </a:r>
          </a:p>
        </p:txBody>
      </p:sp>
      <p:sp>
        <p:nvSpPr>
          <p:cNvPr id="7" name="TextBox 6">
            <a:extLst>
              <a:ext uri="{FF2B5EF4-FFF2-40B4-BE49-F238E27FC236}">
                <a16:creationId xmlns:a16="http://schemas.microsoft.com/office/drawing/2014/main" id="{4E2FFD8B-D813-F2C4-0203-F4AC1EDD3E41}"/>
              </a:ext>
            </a:extLst>
          </p:cNvPr>
          <p:cNvSpPr txBox="1"/>
          <p:nvPr/>
        </p:nvSpPr>
        <p:spPr>
          <a:xfrm>
            <a:off x="5835488" y="1296776"/>
            <a:ext cx="2362200" cy="307777"/>
          </a:xfrm>
          <a:prstGeom prst="rect">
            <a:avLst/>
          </a:prstGeom>
          <a:noFill/>
        </p:spPr>
        <p:txBody>
          <a:bodyPr wrap="square" rtlCol="0">
            <a:spAutoFit/>
          </a:bodyPr>
          <a:lstStyle/>
          <a:p>
            <a:pPr algn="ctr"/>
            <a:r>
              <a:rPr lang="en-US" sz="1400" b="1" dirty="0"/>
              <a:t>35.3 Figure 8</a:t>
            </a:r>
          </a:p>
        </p:txBody>
      </p:sp>
      <p:pic>
        <p:nvPicPr>
          <p:cNvPr id="8" name="Content Placeholder 5" descr="The blood vessels in a human leg are shown.">
            <a:extLst>
              <a:ext uri="{FF2B5EF4-FFF2-40B4-BE49-F238E27FC236}">
                <a16:creationId xmlns:a16="http://schemas.microsoft.com/office/drawing/2014/main" id="{7A75EDF3-2842-B160-7E44-E4A6A25EA76C}"/>
              </a:ext>
            </a:extLst>
          </p:cNvPr>
          <p:cNvPicPr>
            <a:picLocks noChangeAspect="1"/>
          </p:cNvPicPr>
          <p:nvPr/>
        </p:nvPicPr>
        <p:blipFill>
          <a:blip r:embed="rId3"/>
          <a:srcRect l="13889" t="5333" r="12963" b="4667"/>
          <a:stretch/>
        </p:blipFill>
        <p:spPr>
          <a:xfrm>
            <a:off x="5220949" y="1622487"/>
            <a:ext cx="3591278" cy="2454797"/>
          </a:xfrm>
          <a:prstGeom prst="rect">
            <a:avLst/>
          </a:prstGeom>
        </p:spPr>
      </p:pic>
    </p:spTree>
    <p:extLst>
      <p:ext uri="{BB962C8B-B14F-4D97-AF65-F5344CB8AC3E}">
        <p14:creationId xmlns:p14="http://schemas.microsoft.com/office/powerpoint/2010/main" val="113355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3287-889C-53A5-7716-EFD75ED61A6C}"/>
              </a:ext>
            </a:extLst>
          </p:cNvPr>
          <p:cNvSpPr>
            <a:spLocks noGrp="1"/>
          </p:cNvSpPr>
          <p:nvPr>
            <p:ph type="title"/>
          </p:nvPr>
        </p:nvSpPr>
        <p:spPr/>
        <p:txBody>
          <a:bodyPr/>
          <a:lstStyle/>
          <a:p>
            <a:r>
              <a:rPr lang="en-US" dirty="0"/>
              <a:t>Arteries, Veins, and Capillaries</a:t>
            </a:r>
            <a:r>
              <a:rPr lang="en-US" sz="1400" baseline="-25000" dirty="0"/>
              <a:t>3</a:t>
            </a:r>
            <a:endParaRPr lang="en-US" dirty="0"/>
          </a:p>
        </p:txBody>
      </p:sp>
      <p:sp>
        <p:nvSpPr>
          <p:cNvPr id="3" name="Content Placeholder 2">
            <a:extLst>
              <a:ext uri="{FF2B5EF4-FFF2-40B4-BE49-F238E27FC236}">
                <a16:creationId xmlns:a16="http://schemas.microsoft.com/office/drawing/2014/main" id="{6E8D9CCB-AB7D-BED4-440E-61757DC19C00}"/>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Capillaries converge into </a:t>
            </a:r>
            <a:r>
              <a:rPr lang="en-US" b="1" dirty="0"/>
              <a:t>venules</a:t>
            </a:r>
            <a:r>
              <a:rPr lang="en-US" dirty="0"/>
              <a:t> that connect to minor veins that finally connect to major veins that take blood high in carbon dioxide back to the heart.</a:t>
            </a:r>
          </a:p>
          <a:p>
            <a:pPr marL="457200" indent="-457200">
              <a:buFont typeface="Arial" panose="020B0604020202020204" pitchFamily="34" charset="0"/>
              <a:buChar char="•"/>
            </a:pPr>
            <a:r>
              <a:rPr lang="en-US" b="1" dirty="0"/>
              <a:t>Veins</a:t>
            </a:r>
            <a:r>
              <a:rPr lang="en-US" dirty="0"/>
              <a:t> are blood vessels that bring blood back to the heart.</a:t>
            </a:r>
          </a:p>
          <a:p>
            <a:pPr marL="457200" indent="-457200">
              <a:buFont typeface="Arial" panose="020B0604020202020204" pitchFamily="34" charset="0"/>
              <a:buChar char="•"/>
            </a:pPr>
            <a:r>
              <a:rPr lang="en-US" dirty="0"/>
              <a:t>The major veins drain blood from the same organs and limbs that the major arteries supply.</a:t>
            </a:r>
          </a:p>
          <a:p>
            <a:pPr marL="457200" indent="-457200">
              <a:buFont typeface="Arial" panose="020B0604020202020204" pitchFamily="34" charset="0"/>
              <a:buChar char="•"/>
            </a:pPr>
            <a:r>
              <a:rPr lang="en-US" dirty="0"/>
              <a:t>Fluid is also brought back to the heart via the lymphatic system (the network of vessels that collect excess fluid, called lymph, and return it to the blood).</a:t>
            </a:r>
          </a:p>
        </p:txBody>
      </p:sp>
    </p:spTree>
    <p:extLst>
      <p:ext uri="{BB962C8B-B14F-4D97-AF65-F5344CB8AC3E}">
        <p14:creationId xmlns:p14="http://schemas.microsoft.com/office/powerpoint/2010/main" val="31762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289B8-A719-D2DE-994B-631DC3EC2057}"/>
              </a:ext>
            </a:extLst>
          </p:cNvPr>
          <p:cNvSpPr>
            <a:spLocks noGrp="1"/>
          </p:cNvSpPr>
          <p:nvPr>
            <p:ph type="title"/>
          </p:nvPr>
        </p:nvSpPr>
        <p:spPr/>
        <p:txBody>
          <a:bodyPr/>
          <a:lstStyle/>
          <a:p>
            <a:r>
              <a:rPr lang="en-US" dirty="0"/>
              <a:t>Blood Vessel Structure</a:t>
            </a:r>
          </a:p>
        </p:txBody>
      </p:sp>
      <p:sp>
        <p:nvSpPr>
          <p:cNvPr id="4" name="Content Placeholder 3">
            <a:extLst>
              <a:ext uri="{FF2B5EF4-FFF2-40B4-BE49-F238E27FC236}">
                <a16:creationId xmlns:a16="http://schemas.microsoft.com/office/drawing/2014/main" id="{ABCAED0F-C515-4D75-16C2-0778CC3BE9B0}"/>
              </a:ext>
            </a:extLst>
          </p:cNvPr>
          <p:cNvSpPr>
            <a:spLocks noGrp="1"/>
          </p:cNvSpPr>
          <p:nvPr>
            <p:ph idx="1"/>
          </p:nvPr>
        </p:nvSpPr>
        <p:spPr>
          <a:xfrm>
            <a:off x="497952" y="1097280"/>
            <a:ext cx="4607447" cy="5151120"/>
          </a:xfrm>
        </p:spPr>
        <p:txBody>
          <a:bodyPr>
            <a:noAutofit/>
          </a:bodyPr>
          <a:lstStyle/>
          <a:p>
            <a:r>
              <a:rPr lang="en-US" sz="2000" dirty="0"/>
              <a:t>There are three distinct layers, or tunics, that form the walls of blood vessels.</a:t>
            </a:r>
          </a:p>
          <a:p>
            <a:pPr marL="457200" indent="-457200">
              <a:buFont typeface="Arial" panose="020B0604020202020204" pitchFamily="34" charset="0"/>
              <a:buChar char="•"/>
            </a:pPr>
            <a:r>
              <a:rPr lang="en-US" sz="2000" dirty="0"/>
              <a:t>The first tunic is a smooth, inner lining of endothelial cells that are in contact with the red blood cells.</a:t>
            </a:r>
          </a:p>
          <a:p>
            <a:pPr marL="457200" indent="-457200">
              <a:buFont typeface="Arial" panose="020B0604020202020204" pitchFamily="34" charset="0"/>
              <a:buChar char="•"/>
            </a:pPr>
            <a:r>
              <a:rPr lang="en-US" sz="2000" dirty="0"/>
              <a:t>In capillaries, this single layer of cells is the location of diffusion of oxygen and carbon dioxide between the endothelial cells and red blood cells.</a:t>
            </a:r>
          </a:p>
          <a:p>
            <a:pPr marL="457200" indent="-457200">
              <a:buFont typeface="Arial" panose="020B0604020202020204" pitchFamily="34" charset="0"/>
              <a:buChar char="•"/>
            </a:pPr>
            <a:r>
              <a:rPr lang="en-US" sz="2000" dirty="0"/>
              <a:t>Veins and arteries have two further tunics that surround the endothelium: the middle tunic is composed of smooth muscle and the outermost layer is connective tissue.</a:t>
            </a:r>
          </a:p>
        </p:txBody>
      </p:sp>
      <p:sp>
        <p:nvSpPr>
          <p:cNvPr id="8" name="TextBox 7">
            <a:extLst>
              <a:ext uri="{FF2B5EF4-FFF2-40B4-BE49-F238E27FC236}">
                <a16:creationId xmlns:a16="http://schemas.microsoft.com/office/drawing/2014/main" id="{AFE14CBA-3F44-FD28-726B-ADC2001DCEBB}"/>
              </a:ext>
            </a:extLst>
          </p:cNvPr>
          <p:cNvSpPr txBox="1"/>
          <p:nvPr/>
        </p:nvSpPr>
        <p:spPr>
          <a:xfrm>
            <a:off x="6324304" y="1286249"/>
            <a:ext cx="1676400" cy="307777"/>
          </a:xfrm>
          <a:prstGeom prst="rect">
            <a:avLst/>
          </a:prstGeom>
          <a:noFill/>
        </p:spPr>
        <p:txBody>
          <a:bodyPr wrap="square" rtlCol="0">
            <a:spAutoFit/>
          </a:bodyPr>
          <a:lstStyle/>
          <a:p>
            <a:pPr algn="ctr"/>
            <a:r>
              <a:rPr lang="en-US" sz="1400" b="1" dirty="0"/>
              <a:t>35.3 Figure 9</a:t>
            </a:r>
          </a:p>
        </p:txBody>
      </p:sp>
      <p:pic>
        <p:nvPicPr>
          <p:cNvPr id="3" name="Content Placeholder 4" descr="The image shows that arteries and veins consist of three layers, an inner endothelium called the tunica intima, a middle layer of smooth muscle and elastic fibers called the tunica media, and an outer layer of connective tissues and elastic fibers called the tunica externa. The outer two layers are thinner in the vein than in the artery. The central cavity is called the lumen. Veins have valves that extend into the lumen. Capillaries have a single layer of epithelial cells called the endothelial cells.">
            <a:extLst>
              <a:ext uri="{FF2B5EF4-FFF2-40B4-BE49-F238E27FC236}">
                <a16:creationId xmlns:a16="http://schemas.microsoft.com/office/drawing/2014/main" id="{4F425A85-7A6B-E410-8200-72293AD7D8C8}"/>
              </a:ext>
            </a:extLst>
          </p:cNvPr>
          <p:cNvPicPr>
            <a:picLocks noChangeAspect="1"/>
          </p:cNvPicPr>
          <p:nvPr/>
        </p:nvPicPr>
        <p:blipFill>
          <a:blip r:embed="rId3"/>
          <a:srcRect l="23147" t="5334" r="23149" b="2000"/>
          <a:stretch/>
        </p:blipFill>
        <p:spPr>
          <a:xfrm>
            <a:off x="5166248" y="1594026"/>
            <a:ext cx="3901412" cy="3739974"/>
          </a:xfrm>
          <a:prstGeom prst="rect">
            <a:avLst/>
          </a:prstGeom>
        </p:spPr>
      </p:pic>
    </p:spTree>
    <p:extLst>
      <p:ext uri="{BB962C8B-B14F-4D97-AF65-F5344CB8AC3E}">
        <p14:creationId xmlns:p14="http://schemas.microsoft.com/office/powerpoint/2010/main" val="4235818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A637-5670-596E-BD97-5598F2FCF15D}"/>
              </a:ext>
            </a:extLst>
          </p:cNvPr>
          <p:cNvSpPr>
            <a:spLocks noGrp="1"/>
          </p:cNvSpPr>
          <p:nvPr>
            <p:ph type="title"/>
          </p:nvPr>
        </p:nvSpPr>
        <p:spPr/>
        <p:txBody>
          <a:bodyPr/>
          <a:lstStyle/>
          <a:p>
            <a:r>
              <a:rPr lang="en-US" dirty="0"/>
              <a:t>Movement in Blood Vessels and Capillaries </a:t>
            </a:r>
          </a:p>
        </p:txBody>
      </p:sp>
      <p:sp>
        <p:nvSpPr>
          <p:cNvPr id="5" name="Content Placeholder 4">
            <a:extLst>
              <a:ext uri="{FF2B5EF4-FFF2-40B4-BE49-F238E27FC236}">
                <a16:creationId xmlns:a16="http://schemas.microsoft.com/office/drawing/2014/main" id="{A7BAC645-81B0-6A0E-A504-2F0C1F435D58}"/>
              </a:ext>
            </a:extLst>
          </p:cNvPr>
          <p:cNvSpPr>
            <a:spLocks noGrp="1"/>
          </p:cNvSpPr>
          <p:nvPr>
            <p:ph idx="1"/>
          </p:nvPr>
        </p:nvSpPr>
        <p:spPr/>
        <p:txBody>
          <a:bodyPr/>
          <a:lstStyle/>
          <a:p>
            <a:r>
              <a:rPr lang="en-US" dirty="0"/>
              <a:t>The movement of materials at the site of capillaries is regulated by two forces:</a:t>
            </a:r>
          </a:p>
          <a:p>
            <a:pPr marL="457200" indent="-457200">
              <a:buFont typeface="Arial" panose="020B0604020202020204" pitchFamily="34" charset="0"/>
              <a:buChar char="•"/>
            </a:pPr>
            <a:r>
              <a:rPr lang="en-US" b="1" dirty="0"/>
              <a:t>Vasoconstriction</a:t>
            </a:r>
            <a:r>
              <a:rPr lang="en-US" dirty="0"/>
              <a:t>: the narrowing of the blood vessels </a:t>
            </a:r>
          </a:p>
          <a:p>
            <a:pPr marL="457200" indent="-457200">
              <a:buFont typeface="Arial" panose="020B0604020202020204" pitchFamily="34" charset="0"/>
              <a:buChar char="•"/>
            </a:pPr>
            <a:r>
              <a:rPr lang="en-US" b="1" dirty="0"/>
              <a:t>Vasodilation</a:t>
            </a:r>
            <a:r>
              <a:rPr lang="en-US" dirty="0"/>
              <a:t>: the widening of the blood vessels</a:t>
            </a:r>
          </a:p>
          <a:p>
            <a:pPr marL="457200" indent="-457200">
              <a:buFont typeface="Arial" panose="020B0604020202020204" pitchFamily="34" charset="0"/>
              <a:buChar char="•"/>
            </a:pPr>
            <a:endParaRPr lang="en-US" dirty="0"/>
          </a:p>
          <a:p>
            <a:r>
              <a:rPr lang="en-US" dirty="0"/>
              <a:t>The overall balance of blood movement by vasoconstriction and vasodilation is important in the overall regulation of blood pressure. </a:t>
            </a:r>
          </a:p>
        </p:txBody>
      </p:sp>
    </p:spTree>
    <p:extLst>
      <p:ext uri="{BB962C8B-B14F-4D97-AF65-F5344CB8AC3E}">
        <p14:creationId xmlns:p14="http://schemas.microsoft.com/office/powerpoint/2010/main" val="2208724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996440"/>
          </a:xfrm>
        </p:spPr>
        <p:txBody>
          <a:bodyPr/>
          <a:lstStyle/>
          <a:p>
            <a:r>
              <a:rPr lang="en-US" dirty="0"/>
              <a:t>Describe the difference between vasoconstriction and vasodilation.</a:t>
            </a:r>
          </a:p>
          <a:p>
            <a:pPr marL="457200" indent="-457200">
              <a:buFont typeface="Arial" panose="020B0604020202020204" pitchFamily="34" charset="0"/>
              <a:buChar char="•"/>
            </a:pPr>
            <a:r>
              <a:rPr lang="en-US" dirty="0"/>
              <a:t> Which is likely to increase blood pressure?</a:t>
            </a:r>
          </a:p>
          <a:p>
            <a:pPr marL="457200" indent="-457200">
              <a:buFont typeface="Arial" panose="020B0604020202020204" pitchFamily="34" charset="0"/>
              <a:buChar char="•"/>
            </a:pPr>
            <a:r>
              <a:rPr lang="en-US" dirty="0"/>
              <a:t> Which is likely to decrease blood pressure?</a:t>
            </a:r>
          </a:p>
        </p:txBody>
      </p:sp>
    </p:spTree>
    <p:extLst>
      <p:ext uri="{BB962C8B-B14F-4D97-AF65-F5344CB8AC3E}">
        <p14:creationId xmlns:p14="http://schemas.microsoft.com/office/powerpoint/2010/main" val="1933572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lnSpcReduction="10000"/>
          </a:bodyPr>
          <a:lstStyle/>
          <a:p>
            <a:r>
              <a:rPr lang="en-US" dirty="0"/>
              <a:t>Each heartbeat sends a wave of increased blood pressure throughout your blood vessels. These pressure waves are readily detectable in some parts of our body, allowing an opportunity to count our heart rate in beats per minute. This measurement is called our pulse. The inner wrist is a commonly used location for detecting pulse.</a:t>
            </a:r>
          </a:p>
          <a:p>
            <a:pPr marL="457200" indent="-457200">
              <a:buFont typeface="Arial" panose="020B0604020202020204" pitchFamily="34" charset="0"/>
              <a:buChar char="•"/>
            </a:pPr>
            <a:r>
              <a:rPr lang="en-US" dirty="0"/>
              <a:t>First, find your pulse using two fingers to press gently along the inner wrist, under the thumb area. Be careful not to press too hard.</a:t>
            </a:r>
          </a:p>
          <a:p>
            <a:pPr marL="457200" indent="-457200">
              <a:buFont typeface="Arial" panose="020B0604020202020204" pitchFamily="34" charset="0"/>
              <a:buChar char="•"/>
            </a:pPr>
            <a:r>
              <a:rPr lang="en-US" dirty="0"/>
              <a:t>Now, find a partner and work together to measure your pulse in beats per minute.</a:t>
            </a:r>
          </a:p>
        </p:txBody>
      </p:sp>
    </p:spTree>
    <p:extLst>
      <p:ext uri="{BB962C8B-B14F-4D97-AF65-F5344CB8AC3E}">
        <p14:creationId xmlns:p14="http://schemas.microsoft.com/office/powerpoint/2010/main" val="2069639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9075-353F-B9B2-22B4-CCF4CC4F2F24}"/>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54ACBCF3-360C-3CA6-E57F-E6D387198B75}"/>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The heart muscle pumps blood through three divisions of the circulatory system: coronary, pulmonary, and system.</a:t>
            </a:r>
          </a:p>
          <a:p>
            <a:pPr marL="457200" indent="-457200">
              <a:buFont typeface="Arial" panose="020B0604020202020204" pitchFamily="34" charset="0"/>
              <a:buChar char="•"/>
            </a:pPr>
            <a:r>
              <a:rPr lang="en-US" dirty="0"/>
              <a:t>There is one atrium and one ventricle on the right side and one atrium and one ventricle on the left side.</a:t>
            </a:r>
          </a:p>
          <a:p>
            <a:pPr marL="457200" indent="-457200">
              <a:buFont typeface="Arial" panose="020B0604020202020204" pitchFamily="34" charset="0"/>
              <a:buChar char="•"/>
            </a:pPr>
            <a:r>
              <a:rPr lang="en-US" dirty="0"/>
              <a:t>The pumping of the heart is a function of cardiomyocytes.</a:t>
            </a:r>
          </a:p>
          <a:p>
            <a:pPr marL="457200" indent="-457200">
              <a:buFont typeface="Arial" panose="020B0604020202020204" pitchFamily="34" charset="0"/>
              <a:buChar char="•"/>
            </a:pPr>
            <a:r>
              <a:rPr lang="en-US" dirty="0"/>
              <a:t>The blood from the heart is carried through the body by a complex network of blood vessels; arteries take blood away from the heart, and veins bring blood back to the heart.</a:t>
            </a:r>
          </a:p>
        </p:txBody>
      </p:sp>
    </p:spTree>
    <p:extLst>
      <p:ext uri="{BB962C8B-B14F-4D97-AF65-F5344CB8AC3E}">
        <p14:creationId xmlns:p14="http://schemas.microsoft.com/office/powerpoint/2010/main" val="2473407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949BD-08CC-D26C-A48F-0705061CFE1B}"/>
              </a:ext>
            </a:extLst>
          </p:cNvPr>
          <p:cNvSpPr>
            <a:spLocks noGrp="1"/>
          </p:cNvSpPr>
          <p:nvPr>
            <p:ph type="title"/>
          </p:nvPr>
        </p:nvSpPr>
        <p:spPr/>
        <p:txBody>
          <a:bodyPr/>
          <a:lstStyle/>
          <a:p>
            <a:r>
              <a:rPr lang="en-US" dirty="0"/>
              <a:t>Mammalian Heart and Blood Vessels </a:t>
            </a:r>
          </a:p>
        </p:txBody>
      </p:sp>
      <p:sp>
        <p:nvSpPr>
          <p:cNvPr id="3" name="Content Placeholder 2">
            <a:extLst>
              <a:ext uri="{FF2B5EF4-FFF2-40B4-BE49-F238E27FC236}">
                <a16:creationId xmlns:a16="http://schemas.microsoft.com/office/drawing/2014/main" id="{F0CABA2D-7B16-346C-84EF-CDF300BD1422}"/>
              </a:ext>
            </a:extLst>
          </p:cNvPr>
          <p:cNvSpPr>
            <a:spLocks noGrp="1"/>
          </p:cNvSpPr>
          <p:nvPr>
            <p:ph idx="1"/>
          </p:nvPr>
        </p:nvSpPr>
        <p:spPr/>
        <p:txBody>
          <a:bodyPr>
            <a:normAutofit fontScale="92500" lnSpcReduction="20000"/>
          </a:bodyPr>
          <a:lstStyle/>
          <a:p>
            <a:pPr marL="0" indent="0">
              <a:buNone/>
            </a:pPr>
            <a:r>
              <a:rPr lang="en-US" dirty="0"/>
              <a:t>The heart is a complex muscle that pumps blood through the three divisions of the circulatory system: the coronary (vessels that serve the heart), pulmonary (heart and lungs), and systemic (systems of the body).</a:t>
            </a:r>
          </a:p>
          <a:p>
            <a:r>
              <a:rPr lang="en-US" dirty="0"/>
              <a:t>Coronary circulation intrinsic to the heart takes blood directly from the main artery (</a:t>
            </a:r>
            <a:r>
              <a:rPr lang="en-US" b="1" dirty="0"/>
              <a:t>aorta</a:t>
            </a:r>
            <a:r>
              <a:rPr lang="en-US" dirty="0"/>
              <a:t>) coming from the heart. </a:t>
            </a:r>
          </a:p>
          <a:p>
            <a:r>
              <a:rPr lang="en-US" dirty="0"/>
              <a:t>For pulmonary and systemic circulation, the heart has to pump blood to the lungs or the rest of the body, respectively.</a:t>
            </a:r>
          </a:p>
          <a:p>
            <a:endParaRPr lang="en-US" dirty="0"/>
          </a:p>
          <a:p>
            <a:pPr marL="0" indent="0">
              <a:buNone/>
            </a:pPr>
            <a:r>
              <a:rPr lang="en-US" dirty="0"/>
              <a:t>In vertebrates, the lungs are relatively close to the heart in the thoracic cavity. </a:t>
            </a:r>
          </a:p>
        </p:txBody>
      </p:sp>
    </p:spTree>
    <p:extLst>
      <p:ext uri="{BB962C8B-B14F-4D97-AF65-F5344CB8AC3E}">
        <p14:creationId xmlns:p14="http://schemas.microsoft.com/office/powerpoint/2010/main" val="125844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5A1D-ADFF-9EF2-6CA9-EB4AF7185DFC}"/>
              </a:ext>
            </a:extLst>
          </p:cNvPr>
          <p:cNvSpPr>
            <a:spLocks noGrp="1"/>
          </p:cNvSpPr>
          <p:nvPr>
            <p:ph type="title"/>
          </p:nvPr>
        </p:nvSpPr>
        <p:spPr/>
        <p:txBody>
          <a:bodyPr/>
          <a:lstStyle/>
          <a:p>
            <a:r>
              <a:rPr lang="en-US" dirty="0"/>
              <a:t>Lesson 35.3 Figure 1 </a:t>
            </a:r>
          </a:p>
        </p:txBody>
      </p:sp>
      <p:sp>
        <p:nvSpPr>
          <p:cNvPr id="4" name="TextBox 3">
            <a:extLst>
              <a:ext uri="{FF2B5EF4-FFF2-40B4-BE49-F238E27FC236}">
                <a16:creationId xmlns:a16="http://schemas.microsoft.com/office/drawing/2014/main" id="{AD7DD1DA-8E2F-F8D6-474D-74843373640D}"/>
              </a:ext>
            </a:extLst>
          </p:cNvPr>
          <p:cNvSpPr txBox="1"/>
          <p:nvPr/>
        </p:nvSpPr>
        <p:spPr>
          <a:xfrm>
            <a:off x="2285999" y="5760720"/>
            <a:ext cx="4572000" cy="246221"/>
          </a:xfrm>
          <a:prstGeom prst="rect">
            <a:avLst/>
          </a:prstGeom>
          <a:noFill/>
        </p:spPr>
        <p:txBody>
          <a:bodyPr wrap="square">
            <a:spAutoFit/>
          </a:bodyPr>
          <a:lstStyle/>
          <a:p>
            <a:pPr algn="ctr"/>
            <a:r>
              <a:rPr lang="en-US" sz="1000" dirty="0"/>
              <a:t>CNX OpenStax on Wikimedia Commons. "Systemic circulation." </a:t>
            </a:r>
          </a:p>
        </p:txBody>
      </p:sp>
      <p:pic>
        <p:nvPicPr>
          <p:cNvPr id="7" name="Content Placeholder 5" descr="An illustration shows blood circulation through the mammalian systemic and pulmonary circuits. Blood enters the left atrium, the upper left chamber of the heart, through veins of the systemic circuit. The major vein that feeds the heart from the upper body is the superior vena cava, and the major vein that feeds the heart from the lower body is the inferior vena cava. From the left atrium blood travels down to the left ventricle, then up to the pulmonary artery. From the pulmonary artery blood enters capillaries of the lung. Blood is then collected by the pulmonary vein, and re-enters the heart through the upper left chamber of the heart, the left atrium. Blood travels down to the left ventricle, then re-enters the systemic circuit through the aorta, which exits through the top of the heart. Blood enters tissues of the body through capillaries of the systemic circuit.">
            <a:extLst>
              <a:ext uri="{FF2B5EF4-FFF2-40B4-BE49-F238E27FC236}">
                <a16:creationId xmlns:a16="http://schemas.microsoft.com/office/drawing/2014/main" id="{6EA6294B-DCD2-2691-AE89-E2CF7177027C}"/>
              </a:ext>
            </a:extLst>
          </p:cNvPr>
          <p:cNvPicPr>
            <a:picLocks noGrp="1" noChangeAspect="1"/>
          </p:cNvPicPr>
          <p:nvPr>
            <p:ph idx="1"/>
          </p:nvPr>
        </p:nvPicPr>
        <p:blipFill>
          <a:blip r:embed="rId3"/>
          <a:srcRect l="19444" t="5334" r="19444" b="3000"/>
          <a:stretch/>
        </p:blipFill>
        <p:spPr>
          <a:xfrm>
            <a:off x="1828800" y="1153551"/>
            <a:ext cx="5486400" cy="4572000"/>
          </a:xfrm>
        </p:spPr>
      </p:pic>
    </p:spTree>
    <p:extLst>
      <p:ext uri="{BB962C8B-B14F-4D97-AF65-F5344CB8AC3E}">
        <p14:creationId xmlns:p14="http://schemas.microsoft.com/office/powerpoint/2010/main" val="3421929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Structure of the Heart</a:t>
            </a:r>
            <a:r>
              <a:rPr lang="en-US" sz="1400" baseline="-25000" dirty="0"/>
              <a:t>1</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4648200" cy="4892040"/>
          </a:xfrm>
        </p:spPr>
        <p:txBody>
          <a:bodyPr>
            <a:normAutofit fontScale="92500" lnSpcReduction="20000"/>
          </a:bodyPr>
          <a:lstStyle/>
          <a:p>
            <a:r>
              <a:rPr lang="en-US" dirty="0"/>
              <a:t>The heart muscle is asymmetrical. The right side of the heart is smaller than the left side. </a:t>
            </a:r>
          </a:p>
          <a:p>
            <a:pPr marL="457200" indent="-457200">
              <a:buFont typeface="Arial" panose="020B0604020202020204" pitchFamily="34" charset="0"/>
              <a:buChar char="•"/>
            </a:pPr>
            <a:r>
              <a:rPr lang="en-US" dirty="0"/>
              <a:t>The heart is divided into four chambers: two atria and two ventricles.</a:t>
            </a:r>
          </a:p>
          <a:p>
            <a:pPr marL="457200" indent="-457200">
              <a:buFont typeface="Arial" panose="020B0604020202020204" pitchFamily="34" charset="0"/>
              <a:buChar char="•"/>
            </a:pPr>
            <a:r>
              <a:rPr lang="en-US" dirty="0"/>
              <a:t>There is one atrium and one ventricle on the right side and one atrium and one ventricle on the left side. </a:t>
            </a:r>
          </a:p>
          <a:p>
            <a:pPr marL="457200" indent="-457200">
              <a:buFont typeface="Arial" panose="020B0604020202020204" pitchFamily="34" charset="0"/>
              <a:buChar char="•"/>
            </a:pPr>
            <a:r>
              <a:rPr lang="en-US" dirty="0"/>
              <a:t>The atria receives blood, and the ventricles pump blood.</a:t>
            </a:r>
          </a:p>
        </p:txBody>
      </p:sp>
      <p:sp>
        <p:nvSpPr>
          <p:cNvPr id="7" name="TextBox 6">
            <a:extLst>
              <a:ext uri="{FF2B5EF4-FFF2-40B4-BE49-F238E27FC236}">
                <a16:creationId xmlns:a16="http://schemas.microsoft.com/office/drawing/2014/main" id="{9DB9C375-2608-C4CA-F296-BCE447CFEC67}"/>
              </a:ext>
            </a:extLst>
          </p:cNvPr>
          <p:cNvSpPr txBox="1"/>
          <p:nvPr/>
        </p:nvSpPr>
        <p:spPr>
          <a:xfrm>
            <a:off x="6024828" y="1549494"/>
            <a:ext cx="1905000" cy="307777"/>
          </a:xfrm>
          <a:prstGeom prst="rect">
            <a:avLst/>
          </a:prstGeom>
          <a:noFill/>
        </p:spPr>
        <p:txBody>
          <a:bodyPr wrap="square" rtlCol="0">
            <a:spAutoFit/>
          </a:bodyPr>
          <a:lstStyle/>
          <a:p>
            <a:pPr algn="ctr"/>
            <a:r>
              <a:rPr lang="en-US" sz="1400" b="1" dirty="0"/>
              <a:t>35.3 Figure 2 </a:t>
            </a:r>
          </a:p>
        </p:txBody>
      </p:sp>
      <p:pic>
        <p:nvPicPr>
          <p:cNvPr id="8" name="Content Placeholder 6" descr="A photograph of a pig heart">
            <a:extLst>
              <a:ext uri="{FF2B5EF4-FFF2-40B4-BE49-F238E27FC236}">
                <a16:creationId xmlns:a16="http://schemas.microsoft.com/office/drawing/2014/main" id="{BEDFED02-3683-045D-938D-7911645BC488}"/>
              </a:ext>
            </a:extLst>
          </p:cNvPr>
          <p:cNvPicPr>
            <a:picLocks noChangeAspect="1"/>
          </p:cNvPicPr>
          <p:nvPr/>
        </p:nvPicPr>
        <p:blipFill>
          <a:blip r:embed="rId3"/>
          <a:srcRect t="8681" r="3512" b="4653"/>
          <a:stretch/>
        </p:blipFill>
        <p:spPr>
          <a:xfrm>
            <a:off x="5745526" y="1879506"/>
            <a:ext cx="2463604" cy="3429000"/>
          </a:xfrm>
          <a:prstGeom prst="rect">
            <a:avLst/>
          </a:prstGeom>
        </p:spPr>
      </p:pic>
    </p:spTree>
    <p:extLst>
      <p:ext uri="{BB962C8B-B14F-4D97-AF65-F5344CB8AC3E}">
        <p14:creationId xmlns:p14="http://schemas.microsoft.com/office/powerpoint/2010/main" val="17698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Structure of the Heart</a:t>
            </a:r>
            <a:r>
              <a:rPr lang="en-US" sz="1400" baseline="-25000" dirty="0"/>
              <a:t>2</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The inner wall of the heart has a lining called the </a:t>
            </a:r>
            <a:r>
              <a:rPr lang="en-US" b="1" dirty="0"/>
              <a:t>endocardium</a:t>
            </a:r>
            <a:r>
              <a:rPr lang="en-US" dirty="0"/>
              <a:t>. </a:t>
            </a:r>
          </a:p>
          <a:p>
            <a:pPr marL="457200" indent="-457200">
              <a:buFont typeface="Arial" panose="020B0604020202020204" pitchFamily="34" charset="0"/>
              <a:buChar char="•"/>
            </a:pPr>
            <a:r>
              <a:rPr lang="en-US" dirty="0"/>
              <a:t>The </a:t>
            </a:r>
            <a:r>
              <a:rPr lang="en-US" b="1" dirty="0"/>
              <a:t>myocardium</a:t>
            </a:r>
            <a:r>
              <a:rPr lang="en-US" dirty="0"/>
              <a:t> consists of the heart muscle cells that make up the middle layer and the bulk of the heart wall. </a:t>
            </a:r>
          </a:p>
          <a:p>
            <a:pPr marL="457200" indent="-457200">
              <a:buFont typeface="Arial" panose="020B0604020202020204" pitchFamily="34" charset="0"/>
              <a:buChar char="•"/>
            </a:pPr>
            <a:r>
              <a:rPr lang="en-US" dirty="0"/>
              <a:t>The outer layer of cells is called the </a:t>
            </a:r>
            <a:r>
              <a:rPr lang="en-US" b="1" dirty="0"/>
              <a:t>epicardium</a:t>
            </a:r>
            <a:r>
              <a:rPr lang="en-US" dirty="0"/>
              <a:t>, of which the second layer is a membranous layered structure called the </a:t>
            </a:r>
            <a:r>
              <a:rPr lang="en-US" b="1" dirty="0"/>
              <a:t>pericardium</a:t>
            </a:r>
            <a:r>
              <a:rPr lang="en-US" dirty="0"/>
              <a:t> that surrounds and protects the heart.</a:t>
            </a:r>
          </a:p>
          <a:p>
            <a:pPr marL="1200150" lvl="1" indent="-457200">
              <a:buFont typeface="Arial" panose="020B0604020202020204" pitchFamily="34" charset="0"/>
              <a:buChar char="•"/>
            </a:pPr>
            <a:r>
              <a:rPr lang="en-US" dirty="0"/>
              <a:t>It allows enough room for vigorous pumping but 	also keeps the heart in place.</a:t>
            </a:r>
          </a:p>
        </p:txBody>
      </p:sp>
    </p:spTree>
    <p:extLst>
      <p:ext uri="{BB962C8B-B14F-4D97-AF65-F5344CB8AC3E}">
        <p14:creationId xmlns:p14="http://schemas.microsoft.com/office/powerpoint/2010/main" val="3535327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Structure of the Heart</a:t>
            </a:r>
            <a:r>
              <a:rPr lang="en-US" sz="1400" baseline="-25000" dirty="0"/>
              <a:t>3</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990600"/>
            <a:ext cx="8229600" cy="5181600"/>
          </a:xfrm>
        </p:spPr>
        <p:txBody>
          <a:bodyPr>
            <a:normAutofit/>
          </a:bodyPr>
          <a:lstStyle/>
          <a:p>
            <a:r>
              <a:rPr lang="en-US" sz="2200" dirty="0"/>
              <a:t>The heart has its own blood vessels that supply the heart muscle with blood. </a:t>
            </a:r>
          </a:p>
          <a:p>
            <a:pPr marL="457200" indent="-457200">
              <a:buFont typeface="Arial" panose="020B0604020202020204" pitchFamily="34" charset="0"/>
              <a:buChar char="•"/>
            </a:pPr>
            <a:r>
              <a:rPr lang="en-US" sz="2200" dirty="0"/>
              <a:t>The </a:t>
            </a:r>
            <a:r>
              <a:rPr lang="en-US" sz="2200" b="1" dirty="0"/>
              <a:t>coronary arteries </a:t>
            </a:r>
            <a:r>
              <a:rPr lang="en-US" sz="2200" dirty="0"/>
              <a:t>branch from the aorta and surround the outer surface of the heart like a crown.</a:t>
            </a:r>
          </a:p>
          <a:p>
            <a:pPr marL="457200" indent="-457200">
              <a:buFont typeface="Arial" panose="020B0604020202020204" pitchFamily="34" charset="0"/>
              <a:buChar char="•"/>
            </a:pPr>
            <a:r>
              <a:rPr lang="en-US" sz="2200" dirty="0"/>
              <a:t>They diverge into capillaries before converging again into the </a:t>
            </a:r>
            <a:r>
              <a:rPr lang="en-US" sz="2200" b="1" dirty="0"/>
              <a:t>coronary veins </a:t>
            </a:r>
            <a:r>
              <a:rPr lang="en-US" sz="2200" dirty="0"/>
              <a:t>to take the deoxygenated blood back to the right atrium.</a:t>
            </a:r>
          </a:p>
          <a:p>
            <a:pPr marL="457200" indent="-457200">
              <a:buFont typeface="Arial" panose="020B0604020202020204" pitchFamily="34" charset="0"/>
              <a:buChar char="•"/>
            </a:pPr>
            <a:r>
              <a:rPr lang="en-US" sz="2200" b="1" dirty="0"/>
              <a:t>Atherosclerosis</a:t>
            </a:r>
            <a:r>
              <a:rPr lang="en-US" sz="2200" dirty="0"/>
              <a:t> is the blockage of an artery by the buildup of fatty plaques. </a:t>
            </a:r>
          </a:p>
          <a:p>
            <a:pPr marL="1200150" lvl="1" indent="-457200">
              <a:buFont typeface="Arial" panose="020B0604020202020204" pitchFamily="34" charset="0"/>
              <a:buChar char="•"/>
            </a:pPr>
            <a:r>
              <a:rPr lang="en-US" sz="2200" dirty="0"/>
              <a:t>The slowdown of blood flow and subsequent oxygen deprivation causes severe pain, known as </a:t>
            </a:r>
            <a:r>
              <a:rPr lang="en-US" sz="2200" b="1" dirty="0"/>
              <a:t>angina</a:t>
            </a:r>
            <a:r>
              <a:rPr lang="en-US" sz="2200" dirty="0"/>
              <a:t>. </a:t>
            </a:r>
          </a:p>
          <a:p>
            <a:pPr marL="1200150" lvl="1" indent="-457200">
              <a:buFont typeface="Arial" panose="020B0604020202020204" pitchFamily="34" charset="0"/>
              <a:buChar char="•"/>
            </a:pPr>
            <a:r>
              <a:rPr lang="en-US" sz="2200" dirty="0"/>
              <a:t>Complete blockage of the arteries will cause </a:t>
            </a:r>
            <a:r>
              <a:rPr lang="en-US" sz="2200" b="1" dirty="0"/>
              <a:t>myocardial infarction</a:t>
            </a:r>
            <a:r>
              <a:rPr lang="en-US" sz="2200" dirty="0"/>
              <a:t>: the death of cardiac muscle tissue (heart attack).</a:t>
            </a:r>
          </a:p>
        </p:txBody>
      </p:sp>
    </p:spTree>
    <p:extLst>
      <p:ext uri="{BB962C8B-B14F-4D97-AF65-F5344CB8AC3E}">
        <p14:creationId xmlns:p14="http://schemas.microsoft.com/office/powerpoint/2010/main" val="109379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Describe what changes occur in the lead-up to a heart attack. What is a heart attack?</a:t>
            </a:r>
          </a:p>
        </p:txBody>
      </p:sp>
    </p:spTree>
    <p:extLst>
      <p:ext uri="{BB962C8B-B14F-4D97-AF65-F5344CB8AC3E}">
        <p14:creationId xmlns:p14="http://schemas.microsoft.com/office/powerpoint/2010/main" val="304211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83DA-113A-611E-4378-C8C59A0B38D8}"/>
              </a:ext>
            </a:extLst>
          </p:cNvPr>
          <p:cNvSpPr>
            <a:spLocks noGrp="1"/>
          </p:cNvSpPr>
          <p:nvPr>
            <p:ph type="title"/>
          </p:nvPr>
        </p:nvSpPr>
        <p:spPr/>
        <p:txBody>
          <a:bodyPr/>
          <a:lstStyle/>
          <a:p>
            <a:r>
              <a:rPr lang="en-US" dirty="0"/>
              <a:t>Flow of Blood through the Heart</a:t>
            </a:r>
            <a:r>
              <a:rPr lang="en-US" sz="1400" baseline="-25000" dirty="0"/>
              <a:t>1</a:t>
            </a:r>
          </a:p>
        </p:txBody>
      </p:sp>
      <p:sp>
        <p:nvSpPr>
          <p:cNvPr id="5" name="Content Placeholder 4">
            <a:extLst>
              <a:ext uri="{FF2B5EF4-FFF2-40B4-BE49-F238E27FC236}">
                <a16:creationId xmlns:a16="http://schemas.microsoft.com/office/drawing/2014/main" id="{8BAD51F5-493D-77F2-FD26-1EE46065B37E}"/>
              </a:ext>
            </a:extLst>
          </p:cNvPr>
          <p:cNvSpPr>
            <a:spLocks noGrp="1"/>
          </p:cNvSpPr>
          <p:nvPr>
            <p:ph idx="1"/>
          </p:nvPr>
        </p:nvSpPr>
        <p:spPr/>
        <p:txBody>
          <a:bodyPr/>
          <a:lstStyle/>
          <a:p>
            <a:r>
              <a:rPr lang="en-US" dirty="0"/>
              <a:t>The right atrium receives deoxygenated blood from the:</a:t>
            </a:r>
          </a:p>
          <a:p>
            <a:pPr marL="457200" indent="-457200">
              <a:buFont typeface="Arial" panose="020B0604020202020204" pitchFamily="34" charset="0"/>
              <a:buChar char="•"/>
            </a:pPr>
            <a:r>
              <a:rPr lang="en-US" b="1" dirty="0"/>
              <a:t>Superior vena cava</a:t>
            </a:r>
            <a:r>
              <a:rPr lang="en-US" dirty="0"/>
              <a:t>, which drains blood from the jugular vein that comes from the brain</a:t>
            </a:r>
          </a:p>
          <a:p>
            <a:pPr marL="457200" indent="-457200">
              <a:buFont typeface="Arial" panose="020B0604020202020204" pitchFamily="34" charset="0"/>
              <a:buChar char="•"/>
            </a:pPr>
            <a:r>
              <a:rPr lang="en-US" dirty="0"/>
              <a:t>Veins coming from the arms</a:t>
            </a:r>
          </a:p>
          <a:p>
            <a:pPr marL="457200" indent="-457200">
              <a:buFont typeface="Arial" panose="020B0604020202020204" pitchFamily="34" charset="0"/>
              <a:buChar char="•"/>
            </a:pPr>
            <a:r>
              <a:rPr lang="en-US" b="1" dirty="0"/>
              <a:t>Inferior vena cava</a:t>
            </a:r>
            <a:r>
              <a:rPr lang="en-US" dirty="0"/>
              <a:t>, which drains blood from the veins that come from the lower organs and the legs</a:t>
            </a:r>
          </a:p>
          <a:p>
            <a:pPr marL="457200" indent="-457200">
              <a:buFont typeface="Arial" panose="020B0604020202020204" pitchFamily="34" charset="0"/>
              <a:buChar char="•"/>
            </a:pPr>
            <a:r>
              <a:rPr lang="en-US" dirty="0"/>
              <a:t>Coronary sinus, which drains deoxygenated blood from the heart itself</a:t>
            </a:r>
          </a:p>
          <a:p>
            <a:endParaRPr lang="en-US" dirty="0"/>
          </a:p>
        </p:txBody>
      </p:sp>
    </p:spTree>
    <p:extLst>
      <p:ext uri="{BB962C8B-B14F-4D97-AF65-F5344CB8AC3E}">
        <p14:creationId xmlns:p14="http://schemas.microsoft.com/office/powerpoint/2010/main" val="357030088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4099</TotalTime>
  <Words>2477</Words>
  <Application>Microsoft Office PowerPoint</Application>
  <PresentationFormat>On-screen Show (4:3)</PresentationFormat>
  <Paragraphs>159</Paragraphs>
  <Slides>29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Aptos</vt:lpstr>
      <vt:lpstr>Office Theme</vt:lpstr>
      <vt:lpstr>Lesson 35.3</vt:lpstr>
      <vt:lpstr>Objectives</vt:lpstr>
      <vt:lpstr>Mammalian Heart and Blood Vessels </vt:lpstr>
      <vt:lpstr>Lesson 35.3 Figure 1 </vt:lpstr>
      <vt:lpstr>Structure of the Heart1</vt:lpstr>
      <vt:lpstr>Structure of the Heart2</vt:lpstr>
      <vt:lpstr>Structure of the Heart3</vt:lpstr>
      <vt:lpstr>Think It Through1</vt:lpstr>
      <vt:lpstr>Flow of Blood through the Heart1</vt:lpstr>
      <vt:lpstr>Flow of Blood through the Heart2</vt:lpstr>
      <vt:lpstr>Flow of Blood through the Heart3</vt:lpstr>
      <vt:lpstr>Lesson 35.3 Figure 3 </vt:lpstr>
      <vt:lpstr>Science and You</vt:lpstr>
      <vt:lpstr>The Cardiac Cycle1</vt:lpstr>
      <vt:lpstr>Lesson 35.3 Figure 4</vt:lpstr>
      <vt:lpstr>The Cardiac Cycle2</vt:lpstr>
      <vt:lpstr>The Cardiac Cycle3</vt:lpstr>
      <vt:lpstr>The Cardiac Cycle4</vt:lpstr>
      <vt:lpstr>Lesson 35.3 Figure 6</vt:lpstr>
      <vt:lpstr>Arteries, Veins, and Capillaries1</vt:lpstr>
      <vt:lpstr>Lesson 35.3 Figure 7</vt:lpstr>
      <vt:lpstr>Arteries, Veins, and Capillaries2</vt:lpstr>
      <vt:lpstr>Arteries, Veins, and Capillaries3</vt:lpstr>
      <vt:lpstr>Blood Vessel Structure</vt:lpstr>
      <vt:lpstr>Movement in Blood Vessels and Capillaries </vt:lpstr>
      <vt:lpstr>Think It Through2</vt:lpstr>
      <vt:lpstr>Group Activity</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190</cp:revision>
  <dcterms:created xsi:type="dcterms:W3CDTF">2013-04-26T14:43:13Z</dcterms:created>
  <dcterms:modified xsi:type="dcterms:W3CDTF">2024-10-23T17:10:46Z</dcterms:modified>
</cp:coreProperties>
</file>