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46"/>
  </p:notesMasterIdLst>
  <p:handoutMasterIdLst>
    <p:handoutMasterId r:id="rId47"/>
  </p:handoutMasterIdLst>
  <p:sldIdLst>
    <p:sldId id="272" r:id="rId2"/>
    <p:sldId id="267" r:id="rId3"/>
    <p:sldId id="273" r:id="rId4"/>
    <p:sldId id="274" r:id="rId5"/>
    <p:sldId id="275" r:id="rId6"/>
    <p:sldId id="276" r:id="rId7"/>
    <p:sldId id="321" r:id="rId8"/>
    <p:sldId id="382" r:id="rId9"/>
    <p:sldId id="383" r:id="rId10"/>
    <p:sldId id="384" r:id="rId11"/>
    <p:sldId id="385" r:id="rId12"/>
    <p:sldId id="349" r:id="rId13"/>
    <p:sldId id="283" r:id="rId14"/>
    <p:sldId id="284" r:id="rId15"/>
    <p:sldId id="350" r:id="rId16"/>
    <p:sldId id="351" r:id="rId17"/>
    <p:sldId id="375" r:id="rId18"/>
    <p:sldId id="386" r:id="rId19"/>
    <p:sldId id="387" r:id="rId20"/>
    <p:sldId id="388" r:id="rId21"/>
    <p:sldId id="389" r:id="rId22"/>
    <p:sldId id="390" r:id="rId23"/>
    <p:sldId id="391" r:id="rId24"/>
    <p:sldId id="352" r:id="rId25"/>
    <p:sldId id="353" r:id="rId26"/>
    <p:sldId id="354" r:id="rId27"/>
    <p:sldId id="377" r:id="rId28"/>
    <p:sldId id="378" r:id="rId29"/>
    <p:sldId id="379" r:id="rId30"/>
    <p:sldId id="392" r:id="rId31"/>
    <p:sldId id="393" r:id="rId32"/>
    <p:sldId id="394" r:id="rId33"/>
    <p:sldId id="355" r:id="rId34"/>
    <p:sldId id="356" r:id="rId35"/>
    <p:sldId id="357" r:id="rId36"/>
    <p:sldId id="358" r:id="rId37"/>
    <p:sldId id="359" r:id="rId38"/>
    <p:sldId id="360" r:id="rId39"/>
    <p:sldId id="361" r:id="rId40"/>
    <p:sldId id="362" r:id="rId41"/>
    <p:sldId id="363" r:id="rId42"/>
    <p:sldId id="364" r:id="rId43"/>
    <p:sldId id="365" r:id="rId44"/>
    <p:sldId id="269"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9" autoAdjust="0"/>
    <p:restoredTop sz="86410" autoAdjust="0"/>
  </p:normalViewPr>
  <p:slideViewPr>
    <p:cSldViewPr>
      <p:cViewPr varScale="1">
        <p:scale>
          <a:sx n="93" d="100"/>
          <a:sy n="93" d="100"/>
        </p:scale>
        <p:origin x="66" y="25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10/17/2024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10/17/2024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D2054A8-95C1-776A-7871-7961A21AF17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E34395D-45D5-A5F5-9B9A-BF668CAC893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4" name="Picture 3">
            <a:extLst>
              <a:ext uri="{FF2B5EF4-FFF2-40B4-BE49-F238E27FC236}">
                <a16:creationId xmlns:a16="http://schemas.microsoft.com/office/drawing/2014/main" id="{ED991972-DB54-9ADC-9B3D-2BBD6897328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CFE7222-CD0E-F7C6-D717-9F3203CAD1F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DE5E645-CDDD-C79E-E97B-7873952DACF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p:spPr>
        <p:txBody>
          <a:bodyPr>
            <a:normAutofit/>
          </a:bodyPr>
          <a:lstStyle>
            <a:lvl1pPr marL="0" indent="0">
              <a:buFont typeface="Arial" panose="020B0604020202020204" pitchFamily="34" charset="0"/>
              <a:buNone/>
              <a:defRPr sz="2800" b="0" i="0" baseline="0">
                <a:solidFill>
                  <a:srgbClr val="366092"/>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012AFD4-A50A-D164-57E2-BAAFB3BBFF5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6F712F4-E18C-270C-80DA-E0EE5EE2496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30A676-7600-75F9-53E2-F82A8B871BB2}"/>
              </a:ext>
            </a:extLst>
          </p:cNvPr>
          <p:cNvSpPr/>
          <p:nvPr userDrawn="1"/>
        </p:nvSpPr>
        <p:spPr>
          <a:xfrm>
            <a:off x="1767486" y="2743200"/>
            <a:ext cx="5380896" cy="1213228"/>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1759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2" r:id="rId5"/>
    <p:sldLayoutId id="2147483653" r:id="rId6"/>
    <p:sldLayoutId id="2147483656" r:id="rId7"/>
    <p:sldLayoutId id="2147483657" r:id="rId8"/>
    <p:sldLayoutId id="2147483654"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Chapter 42</a:t>
            </a:r>
            <a:endPar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4192438" cy="990600"/>
          </a:xfrm>
          <a:prstGeom prst="rect">
            <a:avLst/>
          </a:prstGeom>
        </p:spPr>
        <p:txBody>
          <a:bodyPr/>
          <a:lstStyle>
            <a:lvl1pPr marL="0" indent="0">
              <a:buNone/>
              <a:defRPr b="1"/>
            </a:lvl1pPr>
          </a:lstStyle>
          <a:p>
            <a:pPr lvl="0"/>
            <a:r>
              <a:rPr lang="en-US" dirty="0"/>
              <a:t>The Nervous System</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96447-321F-92FA-2A66-C961200ECDE5}"/>
              </a:ext>
            </a:extLst>
          </p:cNvPr>
          <p:cNvSpPr>
            <a:spLocks noGrp="1"/>
          </p:cNvSpPr>
          <p:nvPr>
            <p:ph type="title"/>
          </p:nvPr>
        </p:nvSpPr>
        <p:spPr/>
        <p:txBody>
          <a:bodyPr/>
          <a:lstStyle/>
          <a:p>
            <a:r>
              <a:rPr lang="en-US" dirty="0"/>
              <a:t>Lesson 42.1 Figure 9</a:t>
            </a:r>
            <a:endParaRPr lang="en-IN" dirty="0"/>
          </a:p>
        </p:txBody>
      </p:sp>
      <p:pic>
        <p:nvPicPr>
          <p:cNvPr id="5" name="Content Placeholder 4" descr="Illustration (a) shows various types of glial cells surrounding a multipolar nerve of the central nervous system. Oligodendrocytes have an oval body and protrusions that wrap around the axon. Astrocytes are round and slightly larger than neurons, with many extensions projecting outward to neurons and other cells. Microglia are small and rectangular, with many fine projections. Ependymal cells have small, round bodies lined up in a row. Long extensions connect from the ependymal cells to an astrocyte. Illustration (b) shows a pseudounipolar cell of the peripheral nervous system. Schwann cells wrap around the branched axon, and satellite cells surround the neuron cell body.">
            <a:extLst>
              <a:ext uri="{FF2B5EF4-FFF2-40B4-BE49-F238E27FC236}">
                <a16:creationId xmlns:a16="http://schemas.microsoft.com/office/drawing/2014/main" id="{748E601A-591A-E056-9910-0CBBA24961AF}"/>
              </a:ext>
            </a:extLst>
          </p:cNvPr>
          <p:cNvPicPr>
            <a:picLocks noGrp="1" noChangeAspect="1"/>
          </p:cNvPicPr>
          <p:nvPr>
            <p:ph idx="1"/>
          </p:nvPr>
        </p:nvPicPr>
        <p:blipFill>
          <a:blip r:embed="rId2"/>
          <a:srcRect b="4667"/>
          <a:stretch/>
        </p:blipFill>
        <p:spPr>
          <a:xfrm>
            <a:off x="457200" y="1280160"/>
            <a:ext cx="8229600" cy="4358640"/>
          </a:xfrm>
        </p:spPr>
      </p:pic>
    </p:spTree>
    <p:extLst>
      <p:ext uri="{BB962C8B-B14F-4D97-AF65-F5344CB8AC3E}">
        <p14:creationId xmlns:p14="http://schemas.microsoft.com/office/powerpoint/2010/main" val="3387678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7BF70-F1ED-06C0-CEDC-3C9E43CF1EC9}"/>
              </a:ext>
            </a:extLst>
          </p:cNvPr>
          <p:cNvSpPr>
            <a:spLocks noGrp="1"/>
          </p:cNvSpPr>
          <p:nvPr>
            <p:ph type="title"/>
          </p:nvPr>
        </p:nvSpPr>
        <p:spPr/>
        <p:txBody>
          <a:bodyPr/>
          <a:lstStyle/>
          <a:p>
            <a:r>
              <a:rPr lang="en-US" dirty="0"/>
              <a:t>Lesson 42.1 Figure 10</a:t>
            </a:r>
            <a:endParaRPr lang="en-IN" dirty="0"/>
          </a:p>
        </p:txBody>
      </p:sp>
      <p:pic>
        <p:nvPicPr>
          <p:cNvPr id="5" name="Content Placeholder 4" descr="The astrocytes appear black and branched on top of a white background. The oligodendrocytes appear green, with one larger yellow dot surrounded by a green web, on a black background. The microglia are many small green circles with red branches intersecting atop a black background.">
            <a:extLst>
              <a:ext uri="{FF2B5EF4-FFF2-40B4-BE49-F238E27FC236}">
                <a16:creationId xmlns:a16="http://schemas.microsoft.com/office/drawing/2014/main" id="{2EA44D63-5FF1-0D3E-913A-23D6A4063399}"/>
              </a:ext>
            </a:extLst>
          </p:cNvPr>
          <p:cNvPicPr>
            <a:picLocks noGrp="1" noChangeAspect="1"/>
          </p:cNvPicPr>
          <p:nvPr>
            <p:ph idx="1"/>
          </p:nvPr>
        </p:nvPicPr>
        <p:blipFill>
          <a:blip r:embed="rId2"/>
          <a:srcRect l="24074" r="23148"/>
          <a:stretch/>
        </p:blipFill>
        <p:spPr>
          <a:xfrm>
            <a:off x="2438400" y="1280160"/>
            <a:ext cx="4343400" cy="4572000"/>
          </a:xfrm>
        </p:spPr>
      </p:pic>
    </p:spTree>
    <p:extLst>
      <p:ext uri="{BB962C8B-B14F-4D97-AF65-F5344CB8AC3E}">
        <p14:creationId xmlns:p14="http://schemas.microsoft.com/office/powerpoint/2010/main" val="36802698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8271A-96CA-3D7C-68CF-D8215F693757}"/>
              </a:ext>
            </a:extLst>
          </p:cNvPr>
          <p:cNvSpPr>
            <a:spLocks noGrp="1"/>
          </p:cNvSpPr>
          <p:nvPr>
            <p:ph type="title"/>
          </p:nvPr>
        </p:nvSpPr>
        <p:spPr/>
        <p:txBody>
          <a:bodyPr/>
          <a:lstStyle/>
          <a:p>
            <a:r>
              <a:rPr lang="en-US" dirty="0"/>
              <a:t>Lesson 42.2 Figure 1</a:t>
            </a:r>
            <a:endParaRPr lang="en-IN" dirty="0"/>
          </a:p>
        </p:txBody>
      </p:sp>
      <p:pic>
        <p:nvPicPr>
          <p:cNvPr id="5" name="Content Placeholder 4" descr="Three voltage-gated sodium channels embedded in a cell membrane are shown. The first is closed at the resting potential, an ion cannot pass through the pore through the inner vestibule of the channel. In response to a nerve impulse the channel opens, allowing an ion to enter the cell through the outer vestibule. After the impulse, the channel enters an inactive, or closed, state. The channel closes by a different mechanism and for a brief period does not reopen in response to a new nerve impulse.">
            <a:extLst>
              <a:ext uri="{FF2B5EF4-FFF2-40B4-BE49-F238E27FC236}">
                <a16:creationId xmlns:a16="http://schemas.microsoft.com/office/drawing/2014/main" id="{3E602B19-767D-55BE-B57F-1D006BD43964}"/>
              </a:ext>
            </a:extLst>
          </p:cNvPr>
          <p:cNvPicPr>
            <a:picLocks noGrp="1" noChangeAspect="1"/>
          </p:cNvPicPr>
          <p:nvPr>
            <p:ph idx="1"/>
          </p:nvPr>
        </p:nvPicPr>
        <p:blipFill>
          <a:blip r:embed="rId2"/>
          <a:srcRect l="18518" r="19444"/>
          <a:stretch/>
        </p:blipFill>
        <p:spPr>
          <a:xfrm>
            <a:off x="1981200" y="1280160"/>
            <a:ext cx="5105400" cy="4572000"/>
          </a:xfrm>
        </p:spPr>
      </p:pic>
    </p:spTree>
    <p:extLst>
      <p:ext uri="{BB962C8B-B14F-4D97-AF65-F5344CB8AC3E}">
        <p14:creationId xmlns:p14="http://schemas.microsoft.com/office/powerpoint/2010/main" val="19570402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7B05E-D1A6-20B8-064A-B7419386B6C3}"/>
              </a:ext>
            </a:extLst>
          </p:cNvPr>
          <p:cNvSpPr>
            <a:spLocks noGrp="1"/>
          </p:cNvSpPr>
          <p:nvPr>
            <p:ph type="title"/>
          </p:nvPr>
        </p:nvSpPr>
        <p:spPr/>
        <p:txBody>
          <a:bodyPr/>
          <a:lstStyle/>
          <a:p>
            <a:r>
              <a:rPr lang="en-US" dirty="0"/>
              <a:t>Lesson 42.2 Figure 2</a:t>
            </a:r>
            <a:endParaRPr lang="en-IN" dirty="0"/>
          </a:p>
        </p:txBody>
      </p:sp>
      <p:pic>
        <p:nvPicPr>
          <p:cNvPr id="5" name="Content Placeholder 4" descr="The resting membrane potential of negative 70 volts is maintained by a sodium/potassium transporter that transports sodium ions out of the cell and potassium ions into the cell. Voltage-gated sodium and potassium channels are closed. In response to a nerve impulse, some sodium channels open, allowing sodium ions to enter the cell. The membrane starts to depolarize; in other words, the charge across the membrane lessens. If the membrane potential increases to the threshold of excitation, all the sodium channels open. At the peak action potential, potassium channels open and potassium ions leave the cell. The membrane eventually becomes hyperpolarized.">
            <a:extLst>
              <a:ext uri="{FF2B5EF4-FFF2-40B4-BE49-F238E27FC236}">
                <a16:creationId xmlns:a16="http://schemas.microsoft.com/office/drawing/2014/main" id="{13B35649-8C0A-CFC2-B729-D78AF944C685}"/>
              </a:ext>
            </a:extLst>
          </p:cNvPr>
          <p:cNvPicPr>
            <a:picLocks noGrp="1" noChangeAspect="1"/>
          </p:cNvPicPr>
          <p:nvPr>
            <p:ph idx="1"/>
          </p:nvPr>
        </p:nvPicPr>
        <p:blipFill>
          <a:blip r:embed="rId2"/>
          <a:srcRect l="25926" r="27777"/>
          <a:stretch/>
        </p:blipFill>
        <p:spPr>
          <a:xfrm>
            <a:off x="2590800" y="1280160"/>
            <a:ext cx="3810000" cy="4572000"/>
          </a:xfrm>
        </p:spPr>
      </p:pic>
    </p:spTree>
    <p:extLst>
      <p:ext uri="{BB962C8B-B14F-4D97-AF65-F5344CB8AC3E}">
        <p14:creationId xmlns:p14="http://schemas.microsoft.com/office/powerpoint/2010/main" val="35186088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B301-3A57-F3C6-0E50-B8102CFE099B}"/>
              </a:ext>
            </a:extLst>
          </p:cNvPr>
          <p:cNvSpPr>
            <a:spLocks noGrp="1"/>
          </p:cNvSpPr>
          <p:nvPr>
            <p:ph type="title"/>
          </p:nvPr>
        </p:nvSpPr>
        <p:spPr/>
        <p:txBody>
          <a:bodyPr/>
          <a:lstStyle/>
          <a:p>
            <a:r>
              <a:rPr lang="en-US" dirty="0"/>
              <a:t>Lesson 42.2 Figure 3</a:t>
            </a:r>
            <a:endParaRPr lang="en-IN" dirty="0"/>
          </a:p>
        </p:txBody>
      </p:sp>
      <p:pic>
        <p:nvPicPr>
          <p:cNvPr id="5" name="Content Placeholder 4" descr="The graph has time on the x-axis and membrane potential (millivolts) on the y-axis. The area labeled number 1 on the graph is the beginning of the line at negative 70, which is resting potential. At number 2, the membrane potential spikes crossing over negative 55, the threshold of excitation. At number 3, the membrane potential hits the peak at 30, which is peak action potential. Then, the membrane potential rapidly decreases for repolarization. It goes down below negative 70 at number 4, which is hyperpolarization. At number 5, the membrane potential starts to increase again to go back up to resting potential at negative 70.">
            <a:extLst>
              <a:ext uri="{FF2B5EF4-FFF2-40B4-BE49-F238E27FC236}">
                <a16:creationId xmlns:a16="http://schemas.microsoft.com/office/drawing/2014/main" id="{2D32CDAC-95D0-C169-FDC1-AACE0C377529}"/>
              </a:ext>
            </a:extLst>
          </p:cNvPr>
          <p:cNvPicPr>
            <a:picLocks noGrp="1" noChangeAspect="1"/>
          </p:cNvPicPr>
          <p:nvPr>
            <p:ph idx="1"/>
          </p:nvPr>
        </p:nvPicPr>
        <p:blipFill>
          <a:blip r:embed="rId2"/>
          <a:srcRect l="15741" r="14816"/>
          <a:stretch/>
        </p:blipFill>
        <p:spPr>
          <a:xfrm>
            <a:off x="1752600" y="1280160"/>
            <a:ext cx="5715000" cy="4572000"/>
          </a:xfrm>
        </p:spPr>
      </p:pic>
    </p:spTree>
    <p:extLst>
      <p:ext uri="{BB962C8B-B14F-4D97-AF65-F5344CB8AC3E}">
        <p14:creationId xmlns:p14="http://schemas.microsoft.com/office/powerpoint/2010/main" val="1336807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E657D-A579-63EC-462D-E13D9FDE63A7}"/>
              </a:ext>
            </a:extLst>
          </p:cNvPr>
          <p:cNvSpPr>
            <a:spLocks noGrp="1"/>
          </p:cNvSpPr>
          <p:nvPr>
            <p:ph type="title"/>
          </p:nvPr>
        </p:nvSpPr>
        <p:spPr/>
        <p:txBody>
          <a:bodyPr/>
          <a:lstStyle/>
          <a:p>
            <a:r>
              <a:rPr lang="en-US" dirty="0"/>
              <a:t>Lesson 42.2 Figure 4</a:t>
            </a:r>
            <a:endParaRPr lang="en-IN" dirty="0"/>
          </a:p>
        </p:txBody>
      </p:sp>
      <p:pic>
        <p:nvPicPr>
          <p:cNvPr id="5" name="Content Placeholder 4" descr="The action potential travels from the soma down the axon to the axon terminal. The action potential is initiated when a signal from the soma causes the soma-end of the axon membrane to depolarize. The depolarization spreads down the axon. Meanwhile, the membrane at the start of the axon repolarizes. Because potassium channels are open, the membrane cannot depolarize again. The action potential continues to spread down the axon this way.">
            <a:extLst>
              <a:ext uri="{FF2B5EF4-FFF2-40B4-BE49-F238E27FC236}">
                <a16:creationId xmlns:a16="http://schemas.microsoft.com/office/drawing/2014/main" id="{B654B45E-0E89-A6E1-B72E-0ACD1F3219E0}"/>
              </a:ext>
            </a:extLst>
          </p:cNvPr>
          <p:cNvPicPr>
            <a:picLocks noGrp="1" noChangeAspect="1"/>
          </p:cNvPicPr>
          <p:nvPr>
            <p:ph idx="1"/>
          </p:nvPr>
        </p:nvPicPr>
        <p:blipFill>
          <a:blip r:embed="rId2"/>
          <a:srcRect l="12963" r="12963"/>
          <a:stretch/>
        </p:blipFill>
        <p:spPr>
          <a:xfrm>
            <a:off x="1524000" y="1280160"/>
            <a:ext cx="6096000" cy="4572000"/>
          </a:xfrm>
        </p:spPr>
      </p:pic>
    </p:spTree>
    <p:extLst>
      <p:ext uri="{BB962C8B-B14F-4D97-AF65-F5344CB8AC3E}">
        <p14:creationId xmlns:p14="http://schemas.microsoft.com/office/powerpoint/2010/main" val="2910217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66604-78F7-6D37-BB75-65720823ECEB}"/>
              </a:ext>
            </a:extLst>
          </p:cNvPr>
          <p:cNvSpPr>
            <a:spLocks noGrp="1"/>
          </p:cNvSpPr>
          <p:nvPr>
            <p:ph type="title"/>
          </p:nvPr>
        </p:nvSpPr>
        <p:spPr/>
        <p:txBody>
          <a:bodyPr/>
          <a:lstStyle/>
          <a:p>
            <a:r>
              <a:rPr lang="en-US" dirty="0"/>
              <a:t>Lesson 42.2 Figure 5</a:t>
            </a:r>
            <a:endParaRPr lang="en-IN" dirty="0"/>
          </a:p>
        </p:txBody>
      </p:sp>
      <p:pic>
        <p:nvPicPr>
          <p:cNvPr id="5" name="Content Placeholder 4" descr="The illustration shows an axon with three myelin sheaths spaced along it. Between the first and second myelin sheaths is the first node of Ranvier and is labeled &quot;Depolarized membrane.&quot; The action potential then travels through the second myelin sheath to the next node of Ranvier, between the second and third myelin sheath, to the area labeled &quot;Membrane at resting potential.&quot;">
            <a:extLst>
              <a:ext uri="{FF2B5EF4-FFF2-40B4-BE49-F238E27FC236}">
                <a16:creationId xmlns:a16="http://schemas.microsoft.com/office/drawing/2014/main" id="{FAB7B5F1-9B30-C14C-7EF2-87B4AD6E9A05}"/>
              </a:ext>
            </a:extLst>
          </p:cNvPr>
          <p:cNvPicPr>
            <a:picLocks noGrp="1" noChangeAspect="1"/>
          </p:cNvPicPr>
          <p:nvPr>
            <p:ph idx="1"/>
          </p:nvPr>
        </p:nvPicPr>
        <p:blipFill>
          <a:blip r:embed="rId2"/>
          <a:srcRect b="24667"/>
          <a:stretch/>
        </p:blipFill>
        <p:spPr>
          <a:xfrm>
            <a:off x="457200" y="1280160"/>
            <a:ext cx="8229600" cy="3444240"/>
          </a:xfrm>
        </p:spPr>
      </p:pic>
    </p:spTree>
    <p:extLst>
      <p:ext uri="{BB962C8B-B14F-4D97-AF65-F5344CB8AC3E}">
        <p14:creationId xmlns:p14="http://schemas.microsoft.com/office/powerpoint/2010/main" val="18509648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92422-38D9-C945-6A0A-1480FFE0F3DA}"/>
              </a:ext>
            </a:extLst>
          </p:cNvPr>
          <p:cNvSpPr>
            <a:spLocks noGrp="1"/>
          </p:cNvSpPr>
          <p:nvPr>
            <p:ph type="title"/>
          </p:nvPr>
        </p:nvSpPr>
        <p:spPr/>
        <p:txBody>
          <a:bodyPr/>
          <a:lstStyle/>
          <a:p>
            <a:r>
              <a:rPr lang="en-US" dirty="0"/>
              <a:t>Lesson 42.2 Figure 6</a:t>
            </a:r>
            <a:endParaRPr lang="en-IN" dirty="0"/>
          </a:p>
        </p:txBody>
      </p:sp>
      <p:pic>
        <p:nvPicPr>
          <p:cNvPr id="7" name="Content Placeholder 6" descr="The image shows a synaptic vesicle which is a sphere broken open. The inside is blue, surrounded by orange, then by green, the outermost layer.">
            <a:extLst>
              <a:ext uri="{FF2B5EF4-FFF2-40B4-BE49-F238E27FC236}">
                <a16:creationId xmlns:a16="http://schemas.microsoft.com/office/drawing/2014/main" id="{43810C83-6388-3702-823D-B2737F12252B}"/>
              </a:ext>
            </a:extLst>
          </p:cNvPr>
          <p:cNvPicPr>
            <a:picLocks noGrp="1" noChangeAspect="1"/>
          </p:cNvPicPr>
          <p:nvPr>
            <p:ph idx="1"/>
          </p:nvPr>
        </p:nvPicPr>
        <p:blipFill>
          <a:blip r:embed="rId2"/>
          <a:srcRect l="16667" r="16667"/>
          <a:stretch/>
        </p:blipFill>
        <p:spPr>
          <a:xfrm>
            <a:off x="1828800" y="1280160"/>
            <a:ext cx="5486400" cy="4572000"/>
          </a:xfrm>
        </p:spPr>
      </p:pic>
    </p:spTree>
    <p:extLst>
      <p:ext uri="{BB962C8B-B14F-4D97-AF65-F5344CB8AC3E}">
        <p14:creationId xmlns:p14="http://schemas.microsoft.com/office/powerpoint/2010/main" val="36945065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40876-435D-0269-4E5F-E7755074B50D}"/>
              </a:ext>
            </a:extLst>
          </p:cNvPr>
          <p:cNvSpPr>
            <a:spLocks noGrp="1"/>
          </p:cNvSpPr>
          <p:nvPr>
            <p:ph type="title"/>
          </p:nvPr>
        </p:nvSpPr>
        <p:spPr/>
        <p:txBody>
          <a:bodyPr/>
          <a:lstStyle/>
          <a:p>
            <a:r>
              <a:rPr lang="en-US" dirty="0"/>
              <a:t>Lesson 42.2 Figure 7</a:t>
            </a:r>
            <a:endParaRPr lang="en-IN" dirty="0"/>
          </a:p>
        </p:txBody>
      </p:sp>
      <p:pic>
        <p:nvPicPr>
          <p:cNvPr id="5" name="Content Placeholder 4" descr="The illustration shows a narrow axon of a presynaptic cell widening into a bulb-like axon terminal. A narrow synaptic cleft separates the axon terminal of the presynaptic cell from the postsynaptic cell. In step 1, an action potential arrives at the axon terminal. In step 2, the action potential causes voltage-gated calcium channels in the axon terminal to open, allowing calcium to enter. In step 3, calcium influx causes neurotransmitter-containing synaptic vesicles to fuse with the plasma membrane. Contents of the vesicles are released into the synaptic cleft by exocytosis. In step 4, neurotransmitters diffuse across the synaptic cleft and bind ligand-gated ion channels on the postsynaptic membrane, causing the channels to open. In step 5, the open channels cause ion movement into or out of the cell, resulting in a localized change in membrane potential. In step 6, reuptake by the presynaptic neuron, enzymatic degradation and diffusion reduce neurotransmitter levels, terminating the signal.">
            <a:extLst>
              <a:ext uri="{FF2B5EF4-FFF2-40B4-BE49-F238E27FC236}">
                <a16:creationId xmlns:a16="http://schemas.microsoft.com/office/drawing/2014/main" id="{965C8AF5-EBB0-5E5A-3D54-D97640EA9539}"/>
              </a:ext>
            </a:extLst>
          </p:cNvPr>
          <p:cNvPicPr>
            <a:picLocks noGrp="1" noChangeAspect="1"/>
          </p:cNvPicPr>
          <p:nvPr>
            <p:ph idx="1"/>
          </p:nvPr>
        </p:nvPicPr>
        <p:blipFill>
          <a:blip r:embed="rId2"/>
          <a:srcRect l="29629" r="30556"/>
          <a:stretch/>
        </p:blipFill>
        <p:spPr>
          <a:xfrm>
            <a:off x="2895600" y="1280160"/>
            <a:ext cx="3276600" cy="4572000"/>
          </a:xfrm>
        </p:spPr>
      </p:pic>
    </p:spTree>
    <p:extLst>
      <p:ext uri="{BB962C8B-B14F-4D97-AF65-F5344CB8AC3E}">
        <p14:creationId xmlns:p14="http://schemas.microsoft.com/office/powerpoint/2010/main" val="14341419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30AA5-CBBF-7180-8081-E0092F935FB4}"/>
              </a:ext>
            </a:extLst>
          </p:cNvPr>
          <p:cNvSpPr>
            <a:spLocks noGrp="1"/>
          </p:cNvSpPr>
          <p:nvPr>
            <p:ph type="title"/>
          </p:nvPr>
        </p:nvSpPr>
        <p:spPr/>
        <p:txBody>
          <a:bodyPr/>
          <a:lstStyle/>
          <a:p>
            <a:r>
              <a:rPr lang="en-US" dirty="0"/>
              <a:t>Lesson 42.2 Figure 8</a:t>
            </a:r>
            <a:endParaRPr lang="en-IN" dirty="0"/>
          </a:p>
        </p:txBody>
      </p:sp>
      <p:pic>
        <p:nvPicPr>
          <p:cNvPr id="5" name="Content Placeholder 4" descr="When chemical communication occurs between a motor neuron and a muscle cell, it takes place at the neuromuscular junction. This junction possesses acetylcholine receptors that allow acetylcholine released by the motor neuron to bind to the muscle cell.">
            <a:extLst>
              <a:ext uri="{FF2B5EF4-FFF2-40B4-BE49-F238E27FC236}">
                <a16:creationId xmlns:a16="http://schemas.microsoft.com/office/drawing/2014/main" id="{DBD3B5D0-0C84-C3BA-270C-56BAEAA927AD}"/>
              </a:ext>
            </a:extLst>
          </p:cNvPr>
          <p:cNvPicPr>
            <a:picLocks noGrp="1" noChangeAspect="1"/>
          </p:cNvPicPr>
          <p:nvPr>
            <p:ph idx="1"/>
          </p:nvPr>
        </p:nvPicPr>
        <p:blipFill>
          <a:blip r:embed="rId2"/>
          <a:srcRect l="24999" r="25000"/>
          <a:stretch/>
        </p:blipFill>
        <p:spPr>
          <a:xfrm>
            <a:off x="2514600" y="1280160"/>
            <a:ext cx="4114800" cy="4572000"/>
          </a:xfrm>
        </p:spPr>
      </p:pic>
    </p:spTree>
    <p:extLst>
      <p:ext uri="{BB962C8B-B14F-4D97-AF65-F5344CB8AC3E}">
        <p14:creationId xmlns:p14="http://schemas.microsoft.com/office/powerpoint/2010/main" val="807748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xfrm>
            <a:off x="457200" y="182880"/>
            <a:ext cx="8229600" cy="914400"/>
          </a:xfrm>
        </p:spPr>
        <p:txBody>
          <a:bodyPr anchor="ctr">
            <a:normAutofit/>
          </a:bodyPr>
          <a:lstStyle/>
          <a:p>
            <a:r>
              <a:rPr lang="en-US" dirty="0"/>
              <a:t>Lesson 42.1 Figure 1</a:t>
            </a:r>
          </a:p>
        </p:txBody>
      </p:sp>
      <p:pic>
        <p:nvPicPr>
          <p:cNvPr id="6" name="Content Placeholder 5" descr="A photograph of an athlete pole vaulting">
            <a:extLst>
              <a:ext uri="{FF2B5EF4-FFF2-40B4-BE49-F238E27FC236}">
                <a16:creationId xmlns:a16="http://schemas.microsoft.com/office/drawing/2014/main" id="{9FED7DD5-7F33-BFAA-A567-C7819C7454C9}"/>
              </a:ext>
            </a:extLst>
          </p:cNvPr>
          <p:cNvPicPr>
            <a:picLocks noGrp="1" noChangeAspect="1"/>
          </p:cNvPicPr>
          <p:nvPr>
            <p:ph idx="1"/>
          </p:nvPr>
        </p:nvPicPr>
        <p:blipFill>
          <a:blip r:embed="rId2"/>
          <a:srcRect l="17593" r="16667"/>
          <a:stretch/>
        </p:blipFill>
        <p:spPr>
          <a:xfrm>
            <a:off x="1905000" y="1280160"/>
            <a:ext cx="5410200" cy="4572000"/>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D5CC0-3661-8623-E005-73F8B3551747}"/>
              </a:ext>
            </a:extLst>
          </p:cNvPr>
          <p:cNvSpPr>
            <a:spLocks noGrp="1"/>
          </p:cNvSpPr>
          <p:nvPr>
            <p:ph type="title"/>
          </p:nvPr>
        </p:nvSpPr>
        <p:spPr/>
        <p:txBody>
          <a:bodyPr/>
          <a:lstStyle/>
          <a:p>
            <a:r>
              <a:rPr lang="en-US" dirty="0"/>
              <a:t>Lesson 42.2 Figure 9</a:t>
            </a:r>
            <a:endParaRPr lang="en-IN" dirty="0"/>
          </a:p>
        </p:txBody>
      </p:sp>
      <p:pic>
        <p:nvPicPr>
          <p:cNvPr id="5" name="Content Placeholder 4" descr="Two connexons are shown connected by connexins. Movement of ions and other molecules, such as A T P, move through the connexins in order to move between connexons.">
            <a:extLst>
              <a:ext uri="{FF2B5EF4-FFF2-40B4-BE49-F238E27FC236}">
                <a16:creationId xmlns:a16="http://schemas.microsoft.com/office/drawing/2014/main" id="{538B609A-6301-F539-14AE-B16971C38121}"/>
              </a:ext>
            </a:extLst>
          </p:cNvPr>
          <p:cNvPicPr>
            <a:picLocks noGrp="1" noChangeAspect="1"/>
          </p:cNvPicPr>
          <p:nvPr>
            <p:ph idx="1"/>
          </p:nvPr>
        </p:nvPicPr>
        <p:blipFill>
          <a:blip r:embed="rId2"/>
          <a:srcRect l="10186" r="8333"/>
          <a:stretch/>
        </p:blipFill>
        <p:spPr>
          <a:xfrm>
            <a:off x="1295400" y="1280160"/>
            <a:ext cx="6705600" cy="4572000"/>
          </a:xfrm>
        </p:spPr>
      </p:pic>
    </p:spTree>
    <p:extLst>
      <p:ext uri="{BB962C8B-B14F-4D97-AF65-F5344CB8AC3E}">
        <p14:creationId xmlns:p14="http://schemas.microsoft.com/office/powerpoint/2010/main" val="35887410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6FE9D-503C-CC9D-3AD0-E1EE781DE348}"/>
              </a:ext>
            </a:extLst>
          </p:cNvPr>
          <p:cNvSpPr>
            <a:spLocks noGrp="1"/>
          </p:cNvSpPr>
          <p:nvPr>
            <p:ph type="title"/>
          </p:nvPr>
        </p:nvSpPr>
        <p:spPr/>
        <p:txBody>
          <a:bodyPr/>
          <a:lstStyle/>
          <a:p>
            <a:r>
              <a:rPr lang="en-US" dirty="0"/>
              <a:t>Lesson 42.2 Figure 10</a:t>
            </a:r>
            <a:endParaRPr lang="en-IN" dirty="0"/>
          </a:p>
        </p:txBody>
      </p:sp>
      <p:pic>
        <p:nvPicPr>
          <p:cNvPr id="5" name="Content Placeholder 4" descr="The illustration shows the location of the axon hillock, which is the area connecting the neuron body to the axon. A graph shows the summation of membrane potentials at the axon hillock, plotted as membrane potential in millivolts versus time. Initially, the membrane potential at the axon hillock is negative 70 millivolts. A series of E P S Ps and I P S Ps cause the potential to rise and fall. Eventually, the potential increases to the threshold of excitation. At this point the nerve fires, resulting in a sharp increase in membrane potential, followed by a rapid decrease. The hillock becomes hyperpolarized such that the membrane potential is lower than the resting potential. The hillock then gradually returns to the resting potential.">
            <a:extLst>
              <a:ext uri="{FF2B5EF4-FFF2-40B4-BE49-F238E27FC236}">
                <a16:creationId xmlns:a16="http://schemas.microsoft.com/office/drawing/2014/main" id="{6E0743BC-FFA1-F645-65D3-2C87A731D016}"/>
              </a:ext>
            </a:extLst>
          </p:cNvPr>
          <p:cNvPicPr>
            <a:picLocks noGrp="1" noChangeAspect="1"/>
          </p:cNvPicPr>
          <p:nvPr>
            <p:ph idx="1"/>
          </p:nvPr>
        </p:nvPicPr>
        <p:blipFill>
          <a:blip r:embed="rId2"/>
          <a:srcRect l="11111" r="11111"/>
          <a:stretch/>
        </p:blipFill>
        <p:spPr>
          <a:xfrm>
            <a:off x="1371600" y="1280160"/>
            <a:ext cx="6400800" cy="4572000"/>
          </a:xfrm>
        </p:spPr>
      </p:pic>
    </p:spTree>
    <p:extLst>
      <p:ext uri="{BB962C8B-B14F-4D97-AF65-F5344CB8AC3E}">
        <p14:creationId xmlns:p14="http://schemas.microsoft.com/office/powerpoint/2010/main" val="37535532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57097-FEE1-3AD9-D4EE-D70D7A274D7F}"/>
              </a:ext>
            </a:extLst>
          </p:cNvPr>
          <p:cNvSpPr>
            <a:spLocks noGrp="1"/>
          </p:cNvSpPr>
          <p:nvPr>
            <p:ph type="title"/>
          </p:nvPr>
        </p:nvSpPr>
        <p:spPr/>
        <p:txBody>
          <a:bodyPr/>
          <a:lstStyle/>
          <a:p>
            <a:r>
              <a:rPr lang="en-US" dirty="0"/>
              <a:t>Lesson 42.2 Figure 11</a:t>
            </a:r>
            <a:endParaRPr lang="en-IN" dirty="0"/>
          </a:p>
        </p:txBody>
      </p:sp>
      <p:pic>
        <p:nvPicPr>
          <p:cNvPr id="7" name="Content Placeholder 6" descr="A photograph of a woman with electrodes on her head moving a robotic arm">
            <a:extLst>
              <a:ext uri="{FF2B5EF4-FFF2-40B4-BE49-F238E27FC236}">
                <a16:creationId xmlns:a16="http://schemas.microsoft.com/office/drawing/2014/main" id="{A8473199-28E1-2826-B0E2-23F7182F6710}"/>
              </a:ext>
            </a:extLst>
          </p:cNvPr>
          <p:cNvPicPr>
            <a:picLocks noGrp="1" noChangeAspect="1"/>
          </p:cNvPicPr>
          <p:nvPr>
            <p:ph idx="1"/>
          </p:nvPr>
        </p:nvPicPr>
        <p:blipFill>
          <a:blip r:embed="rId2"/>
          <a:srcRect l="4630" r="3704"/>
          <a:stretch/>
        </p:blipFill>
        <p:spPr>
          <a:xfrm>
            <a:off x="838200" y="1280160"/>
            <a:ext cx="7543800" cy="4572000"/>
          </a:xfrm>
        </p:spPr>
      </p:pic>
    </p:spTree>
    <p:extLst>
      <p:ext uri="{BB962C8B-B14F-4D97-AF65-F5344CB8AC3E}">
        <p14:creationId xmlns:p14="http://schemas.microsoft.com/office/powerpoint/2010/main" val="42638830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5F98D-BDB7-D20B-B251-196088D0574F}"/>
              </a:ext>
            </a:extLst>
          </p:cNvPr>
          <p:cNvSpPr>
            <a:spLocks noGrp="1"/>
          </p:cNvSpPr>
          <p:nvPr>
            <p:ph type="title"/>
          </p:nvPr>
        </p:nvSpPr>
        <p:spPr/>
        <p:txBody>
          <a:bodyPr/>
          <a:lstStyle/>
          <a:p>
            <a:r>
              <a:rPr lang="en-US" dirty="0"/>
              <a:t>Lesson 42.2 Figure 12</a:t>
            </a:r>
            <a:endParaRPr lang="en-IN" dirty="0"/>
          </a:p>
        </p:txBody>
      </p:sp>
      <p:pic>
        <p:nvPicPr>
          <p:cNvPr id="5" name="Content Placeholder 4" descr="The illustration shows the mechanism of L T P and L T D. Normally, the N M D A receptor in the postsynaptic neuron is activated by glutamate binding but only after depolarization removes an inhibitory magnesium ion. Once the magnesium is removed, calcium can enter the cell. In response to an increase in intracellular calcium, A M P A receptors are inserted into the plasma membrane, which amplifies the signal resulting in L T P. L T D occurs when low-frequency stimulation results in the activation of a different calcium-signaling cascade that causes A M P A receptors to be removed from the plasma membrane. As a result, the nerve cell becomes less responsive to glutamate.">
            <a:extLst>
              <a:ext uri="{FF2B5EF4-FFF2-40B4-BE49-F238E27FC236}">
                <a16:creationId xmlns:a16="http://schemas.microsoft.com/office/drawing/2014/main" id="{D01BFC6B-F823-9B5D-67B4-86BAAA7F3B5D}"/>
              </a:ext>
            </a:extLst>
          </p:cNvPr>
          <p:cNvPicPr>
            <a:picLocks noGrp="1" noChangeAspect="1"/>
          </p:cNvPicPr>
          <p:nvPr>
            <p:ph idx="1"/>
          </p:nvPr>
        </p:nvPicPr>
        <p:blipFill>
          <a:blip r:embed="rId2"/>
          <a:srcRect l="21297" r="21295"/>
          <a:stretch/>
        </p:blipFill>
        <p:spPr>
          <a:xfrm>
            <a:off x="2209800" y="1280160"/>
            <a:ext cx="4724400" cy="4572000"/>
          </a:xfrm>
        </p:spPr>
      </p:pic>
    </p:spTree>
    <p:extLst>
      <p:ext uri="{BB962C8B-B14F-4D97-AF65-F5344CB8AC3E}">
        <p14:creationId xmlns:p14="http://schemas.microsoft.com/office/powerpoint/2010/main" val="7814520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F4E84-2BC6-3275-E4DD-15DFC1DD6411}"/>
              </a:ext>
            </a:extLst>
          </p:cNvPr>
          <p:cNvSpPr>
            <a:spLocks noGrp="1"/>
          </p:cNvSpPr>
          <p:nvPr>
            <p:ph type="title"/>
          </p:nvPr>
        </p:nvSpPr>
        <p:spPr/>
        <p:txBody>
          <a:bodyPr/>
          <a:lstStyle/>
          <a:p>
            <a:r>
              <a:rPr lang="en-US" dirty="0"/>
              <a:t>Lesson 42.3 Figure 1</a:t>
            </a:r>
            <a:endParaRPr lang="en-IN" dirty="0"/>
          </a:p>
        </p:txBody>
      </p:sp>
      <p:pic>
        <p:nvPicPr>
          <p:cNvPr id="5" name="Content Placeholder 4" descr="The first illustration depicts a cross section of the meninges, showing its three layers. The dura mater as the top layer, the arachnoid matter as the middle layer, and the pia mater as its innermost layer right against the brain. The second illustration highlights how the meninges traverses the cerebral cortex. The arachnoid matter stays close to the surface, while the dura mater and pia matter both form a channel directly into the brain to carry blood and cover the brain and spial cord like plastic wrap.">
            <a:extLst>
              <a:ext uri="{FF2B5EF4-FFF2-40B4-BE49-F238E27FC236}">
                <a16:creationId xmlns:a16="http://schemas.microsoft.com/office/drawing/2014/main" id="{3C515764-A92C-0A2A-ECFE-C2B5421ED530}"/>
              </a:ext>
            </a:extLst>
          </p:cNvPr>
          <p:cNvPicPr>
            <a:picLocks noGrp="1" noChangeAspect="1"/>
          </p:cNvPicPr>
          <p:nvPr>
            <p:ph idx="1"/>
          </p:nvPr>
        </p:nvPicPr>
        <p:blipFill>
          <a:blip r:embed="rId2"/>
          <a:srcRect l="28704" r="28704"/>
          <a:stretch/>
        </p:blipFill>
        <p:spPr>
          <a:xfrm>
            <a:off x="2819400" y="1280160"/>
            <a:ext cx="3505200" cy="4572000"/>
          </a:xfrm>
        </p:spPr>
      </p:pic>
    </p:spTree>
    <p:extLst>
      <p:ext uri="{BB962C8B-B14F-4D97-AF65-F5344CB8AC3E}">
        <p14:creationId xmlns:p14="http://schemas.microsoft.com/office/powerpoint/2010/main" val="4210086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CA680-2F0C-035B-1B88-172B4A7B309A}"/>
              </a:ext>
            </a:extLst>
          </p:cNvPr>
          <p:cNvSpPr>
            <a:spLocks noGrp="1"/>
          </p:cNvSpPr>
          <p:nvPr>
            <p:ph type="title"/>
          </p:nvPr>
        </p:nvSpPr>
        <p:spPr/>
        <p:txBody>
          <a:bodyPr/>
          <a:lstStyle/>
          <a:p>
            <a:r>
              <a:rPr lang="en-US" dirty="0"/>
              <a:t>Lesson 42.3 Figure 2</a:t>
            </a:r>
            <a:endParaRPr lang="en-IN" dirty="0"/>
          </a:p>
        </p:txBody>
      </p:sp>
      <p:pic>
        <p:nvPicPr>
          <p:cNvPr id="5" name="Content Placeholder 4" descr="The illustration shows coronal (front) and sagittal (side) sections of a human brain. In the coronal section, the large upper part of the brain, called the cerebral cortex, is divided into left and right hemispheres. A cavity resembling butterfly wings exists between the left and right cortex. The corpus callosum is a band that connects the two hemispheres together, just above this cavity. The surface of the cerebral cortex contains bumpy protrusions called gyri. The cerebral cortex is anchored by the brain stem, which connects with the spinal cord. On either side of the brainstem tucked beneath the cerebral cortex is the cerebellum. The surface of the cerebellum is bumpy, but not as bumpy as the cerebral cortex. The sagittal section reveals that the cerebral cortex makes up the front and top part of the brain, while the brainstem and cerebellum make up the lower back part. The oval thalamus sits in the cavity in the middle of the cerebral cortex. The corpus callosum wraps around the top part of the thalamus. The basal ganglia wraps around the corpus callosum, starting at the lower front part of the brain and continuing three-quarters of the way around so the back end almost meets the front end. The basal ganglia is separated into segments that are connected along the top and bottom. The amygdala is a spherical structure at the end of the basal ganglia.">
            <a:extLst>
              <a:ext uri="{FF2B5EF4-FFF2-40B4-BE49-F238E27FC236}">
                <a16:creationId xmlns:a16="http://schemas.microsoft.com/office/drawing/2014/main" id="{F4F10A33-53A4-4A87-CA34-154F43446385}"/>
              </a:ext>
            </a:extLst>
          </p:cNvPr>
          <p:cNvPicPr>
            <a:picLocks noGrp="1" noChangeAspect="1"/>
          </p:cNvPicPr>
          <p:nvPr>
            <p:ph idx="1"/>
          </p:nvPr>
        </p:nvPicPr>
        <p:blipFill>
          <a:blip r:embed="rId2"/>
          <a:srcRect b="26333"/>
          <a:stretch/>
        </p:blipFill>
        <p:spPr>
          <a:xfrm>
            <a:off x="457200" y="1280160"/>
            <a:ext cx="8229600" cy="3368040"/>
          </a:xfrm>
        </p:spPr>
      </p:pic>
    </p:spTree>
    <p:extLst>
      <p:ext uri="{BB962C8B-B14F-4D97-AF65-F5344CB8AC3E}">
        <p14:creationId xmlns:p14="http://schemas.microsoft.com/office/powerpoint/2010/main" val="34038578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82876-E521-E228-B050-D843A94077E4}"/>
              </a:ext>
            </a:extLst>
          </p:cNvPr>
          <p:cNvSpPr>
            <a:spLocks noGrp="1"/>
          </p:cNvSpPr>
          <p:nvPr>
            <p:ph type="title"/>
          </p:nvPr>
        </p:nvSpPr>
        <p:spPr/>
        <p:txBody>
          <a:bodyPr/>
          <a:lstStyle/>
          <a:p>
            <a:r>
              <a:rPr lang="en-US" dirty="0"/>
              <a:t>Lesson 42.3 Figure 3</a:t>
            </a:r>
            <a:endParaRPr lang="en-IN" dirty="0"/>
          </a:p>
        </p:txBody>
      </p:sp>
      <p:pic>
        <p:nvPicPr>
          <p:cNvPr id="7" name="Content Placeholder 6" descr="A functional magnetic resonance image of the brain is shown. The top half depicts the oxygen intake over time of four different sections of the brain. The areas of focus are highlighted in yellow. The bottom half depicts the intake of 5% carbon dioxide and 95% oxygen in the four sections of the brain showed above over time. The areas of focus are highlighted in green.">
            <a:extLst>
              <a:ext uri="{FF2B5EF4-FFF2-40B4-BE49-F238E27FC236}">
                <a16:creationId xmlns:a16="http://schemas.microsoft.com/office/drawing/2014/main" id="{33F93670-F5D1-BFBD-ECEB-50ED4242F24A}"/>
              </a:ext>
            </a:extLst>
          </p:cNvPr>
          <p:cNvPicPr>
            <a:picLocks noGrp="1" noChangeAspect="1"/>
          </p:cNvPicPr>
          <p:nvPr>
            <p:ph idx="1"/>
          </p:nvPr>
        </p:nvPicPr>
        <p:blipFill>
          <a:blip r:embed="rId2"/>
          <a:srcRect l="32407" r="31482"/>
          <a:stretch/>
        </p:blipFill>
        <p:spPr>
          <a:xfrm>
            <a:off x="3124200" y="1280160"/>
            <a:ext cx="2971800" cy="4572000"/>
          </a:xfrm>
        </p:spPr>
      </p:pic>
    </p:spTree>
    <p:extLst>
      <p:ext uri="{BB962C8B-B14F-4D97-AF65-F5344CB8AC3E}">
        <p14:creationId xmlns:p14="http://schemas.microsoft.com/office/powerpoint/2010/main" val="14594750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A6DD2-1A67-4C5D-F660-211BD139ABFB}"/>
              </a:ext>
            </a:extLst>
          </p:cNvPr>
          <p:cNvSpPr>
            <a:spLocks noGrp="1"/>
          </p:cNvSpPr>
          <p:nvPr>
            <p:ph type="title"/>
          </p:nvPr>
        </p:nvSpPr>
        <p:spPr/>
        <p:txBody>
          <a:bodyPr/>
          <a:lstStyle/>
          <a:p>
            <a:r>
              <a:rPr lang="en-US" dirty="0"/>
              <a:t>Lesson 42.3 Figure 4</a:t>
            </a:r>
            <a:endParaRPr lang="en-IN" dirty="0"/>
          </a:p>
        </p:txBody>
      </p:sp>
      <p:pic>
        <p:nvPicPr>
          <p:cNvPr id="5" name="Content Placeholder 4" descr="The brain is connected to a brain stem at the bottom back center. The brain stem is connected to the spinal cord. The cerebellum is just behind the brain steam. The occipital lobe is just above the cerebellum. The parietal lobe is the the left of the occipital on the top left portion of the brain. The parietal lobe is to the right of the somatosensory cortex, a section that runs down the top to the mid brain horizontally. The motor cortex is just to the left of the somatosensory cortex and also runs down the top to the mid brain horizontally. The frontal lobe is to the left of the motor cortex and comprises the whole front of the brain to nearly the mid brain. The olfactory bulb is underneath the frontal lobe at the bottom of the brain. The temporal lobe comprises the bottom center section of the brain in between the brainstem and frontal lobe.">
            <a:extLst>
              <a:ext uri="{FF2B5EF4-FFF2-40B4-BE49-F238E27FC236}">
                <a16:creationId xmlns:a16="http://schemas.microsoft.com/office/drawing/2014/main" id="{FCC99A28-7754-D434-506C-17E5706C6767}"/>
              </a:ext>
            </a:extLst>
          </p:cNvPr>
          <p:cNvPicPr>
            <a:picLocks noGrp="1" noChangeAspect="1"/>
          </p:cNvPicPr>
          <p:nvPr>
            <p:ph idx="1"/>
          </p:nvPr>
        </p:nvPicPr>
        <p:blipFill>
          <a:blip r:embed="rId2"/>
          <a:srcRect l="13888" r="13890"/>
          <a:stretch/>
        </p:blipFill>
        <p:spPr>
          <a:xfrm>
            <a:off x="1600200" y="1295400"/>
            <a:ext cx="5943600" cy="4572000"/>
          </a:xfrm>
        </p:spPr>
      </p:pic>
    </p:spTree>
    <p:extLst>
      <p:ext uri="{BB962C8B-B14F-4D97-AF65-F5344CB8AC3E}">
        <p14:creationId xmlns:p14="http://schemas.microsoft.com/office/powerpoint/2010/main" val="36013709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E3274-FAD8-489C-9B4E-7170F8BC701E}"/>
              </a:ext>
            </a:extLst>
          </p:cNvPr>
          <p:cNvSpPr>
            <a:spLocks noGrp="1"/>
          </p:cNvSpPr>
          <p:nvPr>
            <p:ph type="title"/>
          </p:nvPr>
        </p:nvSpPr>
        <p:spPr/>
        <p:txBody>
          <a:bodyPr/>
          <a:lstStyle/>
          <a:p>
            <a:r>
              <a:rPr lang="en-US" dirty="0"/>
              <a:t>Lesson 42.3 Figure 5</a:t>
            </a:r>
            <a:endParaRPr lang="en-IN" dirty="0"/>
          </a:p>
        </p:txBody>
      </p:sp>
      <p:pic>
        <p:nvPicPr>
          <p:cNvPr id="5" name="Content Placeholder 4" descr="A diagram shows the organization in the cerebral cortex, with functions for these parts in this proximal sequential order: toes, ankles, knees, hips, trunk, shoulders, elbows, wrists, hands, fingers, thumbs, neck, eyebrows and eyelids, eyeballs, face, lips, jaw, tongue, salivation, chewing, and swallowing.">
            <a:extLst>
              <a:ext uri="{FF2B5EF4-FFF2-40B4-BE49-F238E27FC236}">
                <a16:creationId xmlns:a16="http://schemas.microsoft.com/office/drawing/2014/main" id="{AE9208A0-A010-AD22-7588-25E1B86A010B}"/>
              </a:ext>
            </a:extLst>
          </p:cNvPr>
          <p:cNvPicPr>
            <a:picLocks noGrp="1" noChangeAspect="1"/>
          </p:cNvPicPr>
          <p:nvPr>
            <p:ph idx="1"/>
          </p:nvPr>
        </p:nvPicPr>
        <p:blipFill>
          <a:blip r:embed="rId2"/>
          <a:srcRect l="20371" r="20371"/>
          <a:stretch/>
        </p:blipFill>
        <p:spPr>
          <a:xfrm>
            <a:off x="2133600" y="1280160"/>
            <a:ext cx="4876800" cy="4572000"/>
          </a:xfrm>
        </p:spPr>
      </p:pic>
    </p:spTree>
    <p:extLst>
      <p:ext uri="{BB962C8B-B14F-4D97-AF65-F5344CB8AC3E}">
        <p14:creationId xmlns:p14="http://schemas.microsoft.com/office/powerpoint/2010/main" val="31060404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DEAE7-9F0B-F89E-29E3-C5D59B4986D7}"/>
              </a:ext>
            </a:extLst>
          </p:cNvPr>
          <p:cNvSpPr>
            <a:spLocks noGrp="1"/>
          </p:cNvSpPr>
          <p:nvPr>
            <p:ph type="title"/>
          </p:nvPr>
        </p:nvSpPr>
        <p:spPr/>
        <p:txBody>
          <a:bodyPr/>
          <a:lstStyle/>
          <a:p>
            <a:r>
              <a:rPr lang="en-US" dirty="0"/>
              <a:t>Lesson 42.3 Figure 6</a:t>
            </a:r>
            <a:endParaRPr lang="en-IN" dirty="0"/>
          </a:p>
        </p:txBody>
      </p:sp>
      <p:pic>
        <p:nvPicPr>
          <p:cNvPr id="5" name="Content Placeholder 4" descr="The smallest brain with almost no folds is the rat. The next largest brain with several folds is the cat. The next largest is the chimpanzee, which has even more folds and looks more like a human brain. The human is the next largest with even more folds. The largest shown is the dolphin, which has the most amount of folds of the species in the illustration.">
            <a:extLst>
              <a:ext uri="{FF2B5EF4-FFF2-40B4-BE49-F238E27FC236}">
                <a16:creationId xmlns:a16="http://schemas.microsoft.com/office/drawing/2014/main" id="{E2A0D8D2-F8F6-1D59-8C34-FACCEF37F246}"/>
              </a:ext>
            </a:extLst>
          </p:cNvPr>
          <p:cNvPicPr>
            <a:picLocks noGrp="1" noChangeAspect="1"/>
          </p:cNvPicPr>
          <p:nvPr>
            <p:ph idx="1"/>
          </p:nvPr>
        </p:nvPicPr>
        <p:blipFill>
          <a:blip r:embed="rId2"/>
          <a:srcRect b="16333"/>
          <a:stretch/>
        </p:blipFill>
        <p:spPr>
          <a:xfrm>
            <a:off x="457200" y="1280160"/>
            <a:ext cx="8229600" cy="3825240"/>
          </a:xfrm>
        </p:spPr>
      </p:pic>
    </p:spTree>
    <p:extLst>
      <p:ext uri="{BB962C8B-B14F-4D97-AF65-F5344CB8AC3E}">
        <p14:creationId xmlns:p14="http://schemas.microsoft.com/office/powerpoint/2010/main" val="671979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A2EBC-7AD4-7C15-A375-4589AE47CB61}"/>
              </a:ext>
            </a:extLst>
          </p:cNvPr>
          <p:cNvSpPr>
            <a:spLocks noGrp="1"/>
          </p:cNvSpPr>
          <p:nvPr>
            <p:ph type="title"/>
          </p:nvPr>
        </p:nvSpPr>
        <p:spPr>
          <a:xfrm>
            <a:off x="457200" y="182880"/>
            <a:ext cx="8229600" cy="914400"/>
          </a:xfrm>
        </p:spPr>
        <p:txBody>
          <a:bodyPr anchor="ctr">
            <a:normAutofit/>
          </a:bodyPr>
          <a:lstStyle/>
          <a:p>
            <a:r>
              <a:rPr lang="en-US" dirty="0"/>
              <a:t>Lesson 42.1 Figure 2</a:t>
            </a:r>
            <a:endParaRPr lang="en-IN" dirty="0"/>
          </a:p>
        </p:txBody>
      </p:sp>
      <p:pic>
        <p:nvPicPr>
          <p:cNvPr id="5" name="Content Placeholder 4" descr="Shown are two illustrations depicting a hydra (a) and a sea star (b). The hydra has a decentralized nerve net, and the sea star has radial nerves in each leg. The flatworm has a slightly more complicated structure, possessing a central ganglia (or a brain), nerve cords, a transverse nerve, and an eyespot. The bee also has a central ganglia, as well as segmental ganglia throughout its body. The octopus has a formed brain, with ganglia, nerves, and two eyes directly linked to the brain. The human possesses a central nervous system, including a brain, spinal cord, and peripheral nervous system.">
            <a:extLst>
              <a:ext uri="{FF2B5EF4-FFF2-40B4-BE49-F238E27FC236}">
                <a16:creationId xmlns:a16="http://schemas.microsoft.com/office/drawing/2014/main" id="{7BF725CD-79F7-4F97-0C5E-CDBA421A9750}"/>
              </a:ext>
            </a:extLst>
          </p:cNvPr>
          <p:cNvPicPr>
            <a:picLocks noGrp="1" noChangeAspect="1"/>
          </p:cNvPicPr>
          <p:nvPr>
            <p:ph idx="1"/>
          </p:nvPr>
        </p:nvPicPr>
        <p:blipFill>
          <a:blip r:embed="rId2"/>
          <a:srcRect l="22222" r="21296"/>
          <a:stretch/>
        </p:blipFill>
        <p:spPr>
          <a:xfrm>
            <a:off x="2286000" y="1280160"/>
            <a:ext cx="4648200" cy="4572000"/>
          </a:xfrm>
        </p:spPr>
      </p:pic>
    </p:spTree>
    <p:extLst>
      <p:ext uri="{BB962C8B-B14F-4D97-AF65-F5344CB8AC3E}">
        <p14:creationId xmlns:p14="http://schemas.microsoft.com/office/powerpoint/2010/main" val="335284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ADE3E-3E26-9BA5-DC68-96F5595B8039}"/>
              </a:ext>
            </a:extLst>
          </p:cNvPr>
          <p:cNvSpPr>
            <a:spLocks noGrp="1"/>
          </p:cNvSpPr>
          <p:nvPr>
            <p:ph type="title"/>
          </p:nvPr>
        </p:nvSpPr>
        <p:spPr/>
        <p:txBody>
          <a:bodyPr/>
          <a:lstStyle/>
          <a:p>
            <a:r>
              <a:rPr lang="en-US" dirty="0"/>
              <a:t>Lesson 42.3 Figure 7</a:t>
            </a:r>
            <a:endParaRPr lang="en-IN" dirty="0"/>
          </a:p>
        </p:txBody>
      </p:sp>
      <p:pic>
        <p:nvPicPr>
          <p:cNvPr id="5" name="Content Placeholder 4" descr="A cross section of the brain depicting the basal ganglia region of the brain is shown. At the center is the caudate nucleus; below it is the globus pallidus and the putamen. Closer to the brain stem are the nucleus accumbens and amygdaloid complex. A cross section of the region next to the brain stem is shown called the tegmentum. It contains the red nucleus and the substantia nigra.">
            <a:extLst>
              <a:ext uri="{FF2B5EF4-FFF2-40B4-BE49-F238E27FC236}">
                <a16:creationId xmlns:a16="http://schemas.microsoft.com/office/drawing/2014/main" id="{E85040A3-1190-EBE5-30BA-D0994EDAF940}"/>
              </a:ext>
            </a:extLst>
          </p:cNvPr>
          <p:cNvPicPr>
            <a:picLocks noGrp="1" noChangeAspect="1"/>
          </p:cNvPicPr>
          <p:nvPr>
            <p:ph idx="1"/>
          </p:nvPr>
        </p:nvPicPr>
        <p:blipFill>
          <a:blip r:embed="rId2"/>
          <a:srcRect l="6482" r="8332"/>
          <a:stretch/>
        </p:blipFill>
        <p:spPr>
          <a:xfrm>
            <a:off x="990600" y="1280160"/>
            <a:ext cx="7010400" cy="4572000"/>
          </a:xfrm>
        </p:spPr>
      </p:pic>
    </p:spTree>
    <p:extLst>
      <p:ext uri="{BB962C8B-B14F-4D97-AF65-F5344CB8AC3E}">
        <p14:creationId xmlns:p14="http://schemas.microsoft.com/office/powerpoint/2010/main" val="22852598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C8FBD-DEEC-AF0F-343F-B075C07CB0A0}"/>
              </a:ext>
            </a:extLst>
          </p:cNvPr>
          <p:cNvSpPr>
            <a:spLocks noGrp="1"/>
          </p:cNvSpPr>
          <p:nvPr>
            <p:ph type="title"/>
          </p:nvPr>
        </p:nvSpPr>
        <p:spPr/>
        <p:txBody>
          <a:bodyPr/>
          <a:lstStyle/>
          <a:p>
            <a:r>
              <a:rPr lang="en-US" dirty="0"/>
              <a:t>Lesson 42.3 Figure 8</a:t>
            </a:r>
            <a:endParaRPr lang="en-IN" dirty="0"/>
          </a:p>
        </p:txBody>
      </p:sp>
      <p:pic>
        <p:nvPicPr>
          <p:cNvPr id="5" name="Content Placeholder 4" descr="The thalamus and hypothalamus are located in the cavity in the center of the cerebral cortex. The cingulate gyrus is part of the cerebral cortex that wraps around the upper part of the basal ganglia. The hippocampus is part of the cerebral cortex located beneath the thalamus. The amygdala is located at the end of the basal ganglia and sits beside the pituitary.">
            <a:extLst>
              <a:ext uri="{FF2B5EF4-FFF2-40B4-BE49-F238E27FC236}">
                <a16:creationId xmlns:a16="http://schemas.microsoft.com/office/drawing/2014/main" id="{8510681A-6686-E562-1ACC-39516ACD97F3}"/>
              </a:ext>
            </a:extLst>
          </p:cNvPr>
          <p:cNvPicPr>
            <a:picLocks noGrp="1" noChangeAspect="1"/>
          </p:cNvPicPr>
          <p:nvPr>
            <p:ph idx="1"/>
          </p:nvPr>
        </p:nvPicPr>
        <p:blipFill>
          <a:blip r:embed="rId2"/>
          <a:srcRect l="4630" r="5555"/>
          <a:stretch/>
        </p:blipFill>
        <p:spPr>
          <a:xfrm>
            <a:off x="838200" y="1280160"/>
            <a:ext cx="7391400" cy="4572000"/>
          </a:xfrm>
        </p:spPr>
      </p:pic>
    </p:spTree>
    <p:extLst>
      <p:ext uri="{BB962C8B-B14F-4D97-AF65-F5344CB8AC3E}">
        <p14:creationId xmlns:p14="http://schemas.microsoft.com/office/powerpoint/2010/main" val="3027838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85284-E3DC-F728-D841-CF5259DD7EBF}"/>
              </a:ext>
            </a:extLst>
          </p:cNvPr>
          <p:cNvSpPr>
            <a:spLocks noGrp="1"/>
          </p:cNvSpPr>
          <p:nvPr>
            <p:ph type="title"/>
          </p:nvPr>
        </p:nvSpPr>
        <p:spPr/>
        <p:txBody>
          <a:bodyPr/>
          <a:lstStyle/>
          <a:p>
            <a:r>
              <a:rPr lang="en-US" dirty="0"/>
              <a:t>Lesson 42.3 Figure 9</a:t>
            </a:r>
            <a:endParaRPr lang="en-IN" dirty="0"/>
          </a:p>
        </p:txBody>
      </p:sp>
      <p:pic>
        <p:nvPicPr>
          <p:cNvPr id="5" name="Content Placeholder 4" descr="Two cross sections of the spinal cord are shown. They both show how gray matter forms an X inside the oval white matter. The legs of the X are thicker than the arms. Each leg is called a ventral horn, and each arm is called a dorsal horn. The center of the X is  called the centra canal.">
            <a:extLst>
              <a:ext uri="{FF2B5EF4-FFF2-40B4-BE49-F238E27FC236}">
                <a16:creationId xmlns:a16="http://schemas.microsoft.com/office/drawing/2014/main" id="{AF5AE179-3E8F-97DF-585B-5A7E73B7C23C}"/>
              </a:ext>
            </a:extLst>
          </p:cNvPr>
          <p:cNvPicPr>
            <a:picLocks noGrp="1" noChangeAspect="1"/>
          </p:cNvPicPr>
          <p:nvPr>
            <p:ph idx="1"/>
          </p:nvPr>
        </p:nvPicPr>
        <p:blipFill>
          <a:blip r:embed="rId2"/>
          <a:srcRect l="25000" r="25926"/>
          <a:stretch/>
        </p:blipFill>
        <p:spPr>
          <a:xfrm>
            <a:off x="2514600" y="1280160"/>
            <a:ext cx="4038600" cy="4572000"/>
          </a:xfrm>
        </p:spPr>
      </p:pic>
    </p:spTree>
    <p:extLst>
      <p:ext uri="{BB962C8B-B14F-4D97-AF65-F5344CB8AC3E}">
        <p14:creationId xmlns:p14="http://schemas.microsoft.com/office/powerpoint/2010/main" val="18717915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73845-8860-3C84-C79F-AE029F324E34}"/>
              </a:ext>
            </a:extLst>
          </p:cNvPr>
          <p:cNvSpPr>
            <a:spLocks noGrp="1"/>
          </p:cNvSpPr>
          <p:nvPr>
            <p:ph type="title"/>
          </p:nvPr>
        </p:nvSpPr>
        <p:spPr/>
        <p:txBody>
          <a:bodyPr/>
          <a:lstStyle/>
          <a:p>
            <a:r>
              <a:rPr lang="en-US" dirty="0"/>
              <a:t>Lesson 42.4 Figure 1</a:t>
            </a:r>
            <a:endParaRPr lang="en-IN" dirty="0"/>
          </a:p>
        </p:txBody>
      </p:sp>
      <p:pic>
        <p:nvPicPr>
          <p:cNvPr id="5" name="Content Placeholder 4" descr="The motor neurons from the central nervous system experience either the internal environment (autonomic nervous system) or the external environment (somatic nervous system), when both send sensory neurons back to the central nervous system.">
            <a:extLst>
              <a:ext uri="{FF2B5EF4-FFF2-40B4-BE49-F238E27FC236}">
                <a16:creationId xmlns:a16="http://schemas.microsoft.com/office/drawing/2014/main" id="{6E7E8B7A-B980-00C5-6AD4-09B5742145AD}"/>
              </a:ext>
            </a:extLst>
          </p:cNvPr>
          <p:cNvPicPr>
            <a:picLocks noGrp="1" noChangeAspect="1"/>
          </p:cNvPicPr>
          <p:nvPr>
            <p:ph idx="1"/>
          </p:nvPr>
        </p:nvPicPr>
        <p:blipFill>
          <a:blip r:embed="rId2"/>
          <a:srcRect b="6334"/>
          <a:stretch/>
        </p:blipFill>
        <p:spPr>
          <a:xfrm>
            <a:off x="457200" y="1280160"/>
            <a:ext cx="8229600" cy="4282440"/>
          </a:xfrm>
        </p:spPr>
      </p:pic>
    </p:spTree>
    <p:extLst>
      <p:ext uri="{BB962C8B-B14F-4D97-AF65-F5344CB8AC3E}">
        <p14:creationId xmlns:p14="http://schemas.microsoft.com/office/powerpoint/2010/main" val="1959281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1549B-4955-4C77-783A-B662F162FABE}"/>
              </a:ext>
            </a:extLst>
          </p:cNvPr>
          <p:cNvSpPr>
            <a:spLocks noGrp="1"/>
          </p:cNvSpPr>
          <p:nvPr>
            <p:ph type="title"/>
          </p:nvPr>
        </p:nvSpPr>
        <p:spPr/>
        <p:txBody>
          <a:bodyPr/>
          <a:lstStyle/>
          <a:p>
            <a:r>
              <a:rPr lang="en-US" dirty="0"/>
              <a:t>Lesson 42.4 Figure 2</a:t>
            </a:r>
            <a:endParaRPr lang="en-IN" dirty="0"/>
          </a:p>
        </p:txBody>
      </p:sp>
      <p:pic>
        <p:nvPicPr>
          <p:cNvPr id="5" name="Content Placeholder 4" descr="The parasympathetic nervous system has preganglionic neurons, where the soma is usually in the brainstem or sacral (toward the bottom) spinal cord. The neurotransmitter released from the preganglionic synapse is acetylcholine. The postganglionic neuron is shown next, where the soma is usually in a ganglion near the target organ. Acetylcholine and nitric oxide are the neurotransmitters released from postganglionic synapses to the target organ to activate the &quot;rest-or-digest&quot; response. The sympathetic nervous system has preganglionic neurons, where the soma is usually in the spine. The neurotransmitter released from the preganglionic synapse is acetylocholine. The postganglionic neuron is shown next, where the soma is in a sympathetic ganglion, located next to the spinal cord. Norepinephrine is the neurotransmitter released from the postganglionic synapses to the target organ to activate the &quot;fight-or-flight&quot; response.">
            <a:extLst>
              <a:ext uri="{FF2B5EF4-FFF2-40B4-BE49-F238E27FC236}">
                <a16:creationId xmlns:a16="http://schemas.microsoft.com/office/drawing/2014/main" id="{275E7E97-107B-1FE5-FB04-9635F8503D3F}"/>
              </a:ext>
            </a:extLst>
          </p:cNvPr>
          <p:cNvPicPr>
            <a:picLocks noGrp="1" noChangeAspect="1"/>
          </p:cNvPicPr>
          <p:nvPr>
            <p:ph idx="1"/>
          </p:nvPr>
        </p:nvPicPr>
        <p:blipFill>
          <a:blip r:embed="rId2"/>
          <a:srcRect l="29630" r="28704"/>
          <a:stretch/>
        </p:blipFill>
        <p:spPr>
          <a:xfrm>
            <a:off x="2895600" y="1280160"/>
            <a:ext cx="3429000" cy="4572000"/>
          </a:xfrm>
        </p:spPr>
      </p:pic>
    </p:spTree>
    <p:extLst>
      <p:ext uri="{BB962C8B-B14F-4D97-AF65-F5344CB8AC3E}">
        <p14:creationId xmlns:p14="http://schemas.microsoft.com/office/powerpoint/2010/main" val="40608620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4F0C2-2A68-C6EA-3EC9-ABE08A8D6338}"/>
              </a:ext>
            </a:extLst>
          </p:cNvPr>
          <p:cNvSpPr>
            <a:spLocks noGrp="1"/>
          </p:cNvSpPr>
          <p:nvPr>
            <p:ph type="title"/>
          </p:nvPr>
        </p:nvSpPr>
        <p:spPr/>
        <p:txBody>
          <a:bodyPr/>
          <a:lstStyle/>
          <a:p>
            <a:r>
              <a:rPr lang="en-US" dirty="0"/>
              <a:t>Lesson 42.4 Figure 3</a:t>
            </a:r>
            <a:endParaRPr lang="en-IN" dirty="0"/>
          </a:p>
        </p:txBody>
      </p:sp>
      <p:pic>
        <p:nvPicPr>
          <p:cNvPr id="7" name="Content Placeholder 6" descr="A photograph of a zebra running from a lion">
            <a:extLst>
              <a:ext uri="{FF2B5EF4-FFF2-40B4-BE49-F238E27FC236}">
                <a16:creationId xmlns:a16="http://schemas.microsoft.com/office/drawing/2014/main" id="{96B73D0B-0E1D-457D-9C84-268B5DA7A2DD}"/>
              </a:ext>
            </a:extLst>
          </p:cNvPr>
          <p:cNvPicPr>
            <a:picLocks noGrp="1" noChangeAspect="1"/>
          </p:cNvPicPr>
          <p:nvPr>
            <p:ph idx="1"/>
          </p:nvPr>
        </p:nvPicPr>
        <p:blipFill>
          <a:blip r:embed="rId2"/>
          <a:stretch>
            <a:fillRect/>
          </a:stretch>
        </p:blipFill>
        <p:spPr>
          <a:xfrm>
            <a:off x="1432560" y="1279525"/>
            <a:ext cx="6278880" cy="4572000"/>
          </a:xfrm>
        </p:spPr>
      </p:pic>
    </p:spTree>
    <p:extLst>
      <p:ext uri="{BB962C8B-B14F-4D97-AF65-F5344CB8AC3E}">
        <p14:creationId xmlns:p14="http://schemas.microsoft.com/office/powerpoint/2010/main" val="26147762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C0A7A-90BF-2CE3-5D73-FF67FD9585FB}"/>
              </a:ext>
            </a:extLst>
          </p:cNvPr>
          <p:cNvSpPr>
            <a:spLocks noGrp="1"/>
          </p:cNvSpPr>
          <p:nvPr>
            <p:ph type="title"/>
          </p:nvPr>
        </p:nvSpPr>
        <p:spPr/>
        <p:txBody>
          <a:bodyPr/>
          <a:lstStyle/>
          <a:p>
            <a:r>
              <a:rPr lang="en-US" dirty="0"/>
              <a:t>Lesson 42.4 Figure 4</a:t>
            </a:r>
            <a:endParaRPr lang="en-IN" dirty="0"/>
          </a:p>
        </p:txBody>
      </p:sp>
      <p:pic>
        <p:nvPicPr>
          <p:cNvPr id="5" name="Content Placeholder 4" descr="The illustration shows the effects of the sympathetic and parasympathetic systems on target organs and the placement of the preganglionic neurons that mediate these effects. The parasympathetic system causes pupils and bronchi to constrict; slows the heart rate; and stimulates salivation, digestion, and bile secretion. Preganglionic neurons that mediate these effects are all located in the brain stem. Preganglionic neurons of the parasympathetic system that are located in the sacral region cause the bladder to contract. The sympathetic system causes pupils and bronchi to dilate, increases heart rate, inhibits digestion, stimulates the breakdown of glycogen and the secretion of adrenaline and noradrenaline, and inhibits contraction of the bladder. The preganglionic neurons that mediate these effects are all located in the spine.">
            <a:extLst>
              <a:ext uri="{FF2B5EF4-FFF2-40B4-BE49-F238E27FC236}">
                <a16:creationId xmlns:a16="http://schemas.microsoft.com/office/drawing/2014/main" id="{1C0EEDF1-A643-7029-F0AE-3DA5F900F2B8}"/>
              </a:ext>
            </a:extLst>
          </p:cNvPr>
          <p:cNvPicPr>
            <a:picLocks noGrp="1" noChangeAspect="1"/>
          </p:cNvPicPr>
          <p:nvPr>
            <p:ph idx="1"/>
          </p:nvPr>
        </p:nvPicPr>
        <p:blipFill>
          <a:blip r:embed="rId2"/>
          <a:srcRect l="7407" r="7407"/>
          <a:stretch/>
        </p:blipFill>
        <p:spPr>
          <a:xfrm>
            <a:off x="1066800" y="1280160"/>
            <a:ext cx="7010400" cy="4572000"/>
          </a:xfrm>
        </p:spPr>
      </p:pic>
    </p:spTree>
    <p:extLst>
      <p:ext uri="{BB962C8B-B14F-4D97-AF65-F5344CB8AC3E}">
        <p14:creationId xmlns:p14="http://schemas.microsoft.com/office/powerpoint/2010/main" val="13216723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5B28D-C715-3FDC-8AAD-2D06BA8F31ED}"/>
              </a:ext>
            </a:extLst>
          </p:cNvPr>
          <p:cNvSpPr>
            <a:spLocks noGrp="1"/>
          </p:cNvSpPr>
          <p:nvPr>
            <p:ph type="title"/>
          </p:nvPr>
        </p:nvSpPr>
        <p:spPr/>
        <p:txBody>
          <a:bodyPr/>
          <a:lstStyle/>
          <a:p>
            <a:r>
              <a:rPr lang="en-US" dirty="0"/>
              <a:t>Lesson 42.4 Figure 5</a:t>
            </a:r>
            <a:endParaRPr lang="en-IN" dirty="0"/>
          </a:p>
        </p:txBody>
      </p:sp>
      <p:pic>
        <p:nvPicPr>
          <p:cNvPr id="7" name="Content Placeholder 6" descr="The illustration shows the underside of the brain. The twelve cranial nerves cluster around the brain stem and are symmetrically located on each side. The olfactory nerve is short, lobe-like, and is located closest to the front. Directly behind this is the optic nerve, then the oculomotor nerve. All these nerves are located in front of the brain stem. The trigeminal nerve, which is the thickest, is located on either side of the brain stem. It forms three branches shortly after leaving the brain. The trochlear nerve is a small nerve in front of the trigeminal nerve. Behind the brain stem are the smaller facial, vestibulocochlear, glossopharyngeal, and hypoglossal nerves. The nerve furthest back is the accessory nerve.">
            <a:extLst>
              <a:ext uri="{FF2B5EF4-FFF2-40B4-BE49-F238E27FC236}">
                <a16:creationId xmlns:a16="http://schemas.microsoft.com/office/drawing/2014/main" id="{CD3BED68-551D-0558-1CD0-3B7CD43D9220}"/>
              </a:ext>
            </a:extLst>
          </p:cNvPr>
          <p:cNvPicPr>
            <a:picLocks noGrp="1" noChangeAspect="1"/>
          </p:cNvPicPr>
          <p:nvPr>
            <p:ph idx="1"/>
          </p:nvPr>
        </p:nvPicPr>
        <p:blipFill>
          <a:blip r:embed="rId2"/>
          <a:stretch>
            <a:fillRect/>
          </a:stretch>
        </p:blipFill>
        <p:spPr>
          <a:xfrm>
            <a:off x="1225296" y="1279525"/>
            <a:ext cx="6693408" cy="4572000"/>
          </a:xfrm>
        </p:spPr>
      </p:pic>
    </p:spTree>
    <p:extLst>
      <p:ext uri="{BB962C8B-B14F-4D97-AF65-F5344CB8AC3E}">
        <p14:creationId xmlns:p14="http://schemas.microsoft.com/office/powerpoint/2010/main" val="34145713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4BBE2-AABA-5D50-D910-A7E6A1913696}"/>
              </a:ext>
            </a:extLst>
          </p:cNvPr>
          <p:cNvSpPr>
            <a:spLocks noGrp="1"/>
          </p:cNvSpPr>
          <p:nvPr>
            <p:ph type="title"/>
          </p:nvPr>
        </p:nvSpPr>
        <p:spPr/>
        <p:txBody>
          <a:bodyPr/>
          <a:lstStyle/>
          <a:p>
            <a:r>
              <a:rPr lang="en-US" dirty="0"/>
              <a:t>Lesson 42.4 Figure 6</a:t>
            </a:r>
            <a:endParaRPr lang="en-IN" dirty="0"/>
          </a:p>
        </p:txBody>
      </p:sp>
      <p:pic>
        <p:nvPicPr>
          <p:cNvPr id="5" name="Content Placeholder 4" descr="The illustration shows a cross section of the spinal cord. The gray matter forms an X inside the white matter. A spinal nerve extends from the left arm of the X, and another extends from the left leg of the X. The two nerves join together to the left of the spine. The right arm and leg of the X form a symmetrical nerve. The part of the nerve that exits from the leg of the X is called the ventral root, and the part that exits from the arm of the X is called the dorsal root. The ventral root is on the belly side, and the dorsal root is on the back side. The dorsal root ganglion is a bulge halfway between where the nerve leaves the spine and where the dorsal and ventral roots join. Sensory neuron somas cluster in the dorsal root. Motor neuron somas cluster in the gray matter in the leg of the X. Motor neuron axons are bundled in the ventral root.">
            <a:extLst>
              <a:ext uri="{FF2B5EF4-FFF2-40B4-BE49-F238E27FC236}">
                <a16:creationId xmlns:a16="http://schemas.microsoft.com/office/drawing/2014/main" id="{0158E0FB-C2B4-6EB5-81D4-3E5D26B5575A}"/>
              </a:ext>
            </a:extLst>
          </p:cNvPr>
          <p:cNvPicPr>
            <a:picLocks noGrp="1" noChangeAspect="1"/>
          </p:cNvPicPr>
          <p:nvPr>
            <p:ph idx="1"/>
          </p:nvPr>
        </p:nvPicPr>
        <p:blipFill>
          <a:blip r:embed="rId2"/>
          <a:srcRect l="13889" r="14816"/>
          <a:stretch/>
        </p:blipFill>
        <p:spPr>
          <a:xfrm>
            <a:off x="1600200" y="1280160"/>
            <a:ext cx="5867400" cy="4572000"/>
          </a:xfrm>
        </p:spPr>
      </p:pic>
    </p:spTree>
    <p:extLst>
      <p:ext uri="{BB962C8B-B14F-4D97-AF65-F5344CB8AC3E}">
        <p14:creationId xmlns:p14="http://schemas.microsoft.com/office/powerpoint/2010/main" val="37901422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50034-42EE-5158-9AE5-400C6C63D25B}"/>
              </a:ext>
            </a:extLst>
          </p:cNvPr>
          <p:cNvSpPr>
            <a:spLocks noGrp="1"/>
          </p:cNvSpPr>
          <p:nvPr>
            <p:ph type="title"/>
          </p:nvPr>
        </p:nvSpPr>
        <p:spPr/>
        <p:txBody>
          <a:bodyPr/>
          <a:lstStyle/>
          <a:p>
            <a:r>
              <a:rPr lang="en-US" dirty="0"/>
              <a:t>Lesson 42.5 Figure 1</a:t>
            </a:r>
            <a:endParaRPr lang="en-IN" dirty="0"/>
          </a:p>
        </p:txBody>
      </p:sp>
      <p:pic>
        <p:nvPicPr>
          <p:cNvPr id="5" name="Content Placeholder 4" descr="A cross section of a normal brain and the brain of an Alzheimer's patient are compared. In the Alzheimer's brain, the cerebral cortex is greatly shrunken in size as is the hippocampus. Ventricles, holes in the center and bottom right and left parts of the brain, are also enlarged and filled with cerebrospinal fluid.">
            <a:extLst>
              <a:ext uri="{FF2B5EF4-FFF2-40B4-BE49-F238E27FC236}">
                <a16:creationId xmlns:a16="http://schemas.microsoft.com/office/drawing/2014/main" id="{37888FBB-62ED-461C-8354-DA500BA4F92A}"/>
              </a:ext>
            </a:extLst>
          </p:cNvPr>
          <p:cNvPicPr>
            <a:picLocks noGrp="1" noChangeAspect="1"/>
          </p:cNvPicPr>
          <p:nvPr>
            <p:ph idx="1"/>
          </p:nvPr>
        </p:nvPicPr>
        <p:blipFill>
          <a:blip r:embed="rId2"/>
          <a:srcRect l="2778" r="2778"/>
          <a:stretch/>
        </p:blipFill>
        <p:spPr>
          <a:xfrm>
            <a:off x="685800" y="1280160"/>
            <a:ext cx="7772400" cy="4572000"/>
          </a:xfrm>
        </p:spPr>
      </p:pic>
    </p:spTree>
    <p:extLst>
      <p:ext uri="{BB962C8B-B14F-4D97-AF65-F5344CB8AC3E}">
        <p14:creationId xmlns:p14="http://schemas.microsoft.com/office/powerpoint/2010/main" val="10281179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93D58-1118-30A0-100F-C2EE5C07FB7F}"/>
              </a:ext>
            </a:extLst>
          </p:cNvPr>
          <p:cNvSpPr>
            <a:spLocks noGrp="1"/>
          </p:cNvSpPr>
          <p:nvPr>
            <p:ph type="title"/>
          </p:nvPr>
        </p:nvSpPr>
        <p:spPr/>
        <p:txBody>
          <a:bodyPr/>
          <a:lstStyle/>
          <a:p>
            <a:r>
              <a:rPr lang="en-US" dirty="0"/>
              <a:t>Lesson 42.1 Figure 3</a:t>
            </a:r>
            <a:endParaRPr lang="en-IN" dirty="0"/>
          </a:p>
        </p:txBody>
      </p:sp>
      <p:pic>
        <p:nvPicPr>
          <p:cNvPr id="5" name="Content Placeholder 4" descr="The main part of the cell body, called the soma, contains the nucleus. Branch-like dendrites project from three sides of the soma. A long, thin axon projects from the fourth side. The axon branches at the end. The tip of the axon is in close proximity to dendrites of an adjacent nerve cell. The narrow space between the axon and dendrites is called the synapse. Cells called oligodendrocytes are located next to the axon. Projections from the oligodendrocytes wrap around the axon, forming a myelin sheath. The myelin sheath is not continuous, and gaps where the axon is exposed are called nodes of Ranvier.">
            <a:extLst>
              <a:ext uri="{FF2B5EF4-FFF2-40B4-BE49-F238E27FC236}">
                <a16:creationId xmlns:a16="http://schemas.microsoft.com/office/drawing/2014/main" id="{6030B9CF-F726-6114-8933-4B3B6DCB02FA}"/>
              </a:ext>
            </a:extLst>
          </p:cNvPr>
          <p:cNvPicPr>
            <a:picLocks noGrp="1" noChangeAspect="1"/>
          </p:cNvPicPr>
          <p:nvPr>
            <p:ph idx="1"/>
          </p:nvPr>
        </p:nvPicPr>
        <p:blipFill>
          <a:blip r:embed="rId2"/>
          <a:srcRect l="10185" r="10185"/>
          <a:stretch/>
        </p:blipFill>
        <p:spPr>
          <a:xfrm>
            <a:off x="1295400" y="1280160"/>
            <a:ext cx="6553200" cy="4572000"/>
          </a:xfrm>
        </p:spPr>
      </p:pic>
    </p:spTree>
    <p:extLst>
      <p:ext uri="{BB962C8B-B14F-4D97-AF65-F5344CB8AC3E}">
        <p14:creationId xmlns:p14="http://schemas.microsoft.com/office/powerpoint/2010/main" val="34443888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8953C-31A4-779E-019C-224894107833}"/>
              </a:ext>
            </a:extLst>
          </p:cNvPr>
          <p:cNvSpPr>
            <a:spLocks noGrp="1"/>
          </p:cNvSpPr>
          <p:nvPr>
            <p:ph type="title"/>
          </p:nvPr>
        </p:nvSpPr>
        <p:spPr/>
        <p:txBody>
          <a:bodyPr/>
          <a:lstStyle/>
          <a:p>
            <a:r>
              <a:rPr lang="en-US" dirty="0"/>
              <a:t>Lesson 42.5 Figure 2</a:t>
            </a:r>
            <a:endParaRPr lang="en-IN" dirty="0"/>
          </a:p>
        </p:txBody>
      </p:sp>
      <p:pic>
        <p:nvPicPr>
          <p:cNvPr id="5" name="Content Placeholder 4" descr="An illustration of two views of a man hunched over at the waist">
            <a:extLst>
              <a:ext uri="{FF2B5EF4-FFF2-40B4-BE49-F238E27FC236}">
                <a16:creationId xmlns:a16="http://schemas.microsoft.com/office/drawing/2014/main" id="{6C50ABDD-EF70-C435-8DEF-C349BFCC8F5D}"/>
              </a:ext>
            </a:extLst>
          </p:cNvPr>
          <p:cNvPicPr>
            <a:picLocks noGrp="1" noChangeAspect="1"/>
          </p:cNvPicPr>
          <p:nvPr>
            <p:ph idx="1"/>
          </p:nvPr>
        </p:nvPicPr>
        <p:blipFill>
          <a:blip r:embed="rId2"/>
          <a:srcRect l="26852" r="27778"/>
          <a:stretch/>
        </p:blipFill>
        <p:spPr>
          <a:xfrm>
            <a:off x="2667000" y="1280160"/>
            <a:ext cx="3733800" cy="4572000"/>
          </a:xfrm>
        </p:spPr>
      </p:pic>
    </p:spTree>
    <p:extLst>
      <p:ext uri="{BB962C8B-B14F-4D97-AF65-F5344CB8AC3E}">
        <p14:creationId xmlns:p14="http://schemas.microsoft.com/office/powerpoint/2010/main" val="21144694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F5A8A-40FD-C571-7464-3555D0886EF2}"/>
              </a:ext>
            </a:extLst>
          </p:cNvPr>
          <p:cNvSpPr>
            <a:spLocks noGrp="1"/>
          </p:cNvSpPr>
          <p:nvPr>
            <p:ph type="title"/>
          </p:nvPr>
        </p:nvSpPr>
        <p:spPr/>
        <p:txBody>
          <a:bodyPr/>
          <a:lstStyle/>
          <a:p>
            <a:r>
              <a:rPr lang="en-US" dirty="0"/>
              <a:t>Lesson 42.5 Figure 3</a:t>
            </a:r>
            <a:endParaRPr lang="en-IN" dirty="0"/>
          </a:p>
        </p:txBody>
      </p:sp>
      <p:pic>
        <p:nvPicPr>
          <p:cNvPr id="5" name="Content Placeholder 4" descr="A D H D alone has a 49 percent incidence rate. A D H D  plus a conduct disorder has a 7 percent incidence rate. A D H D  plus depression has an 11 percent incidence rate. A D H D plus an anxiety disorder has an 11 percent incidence rate. A D H D plus the combine disorders (depression, anxiety, and conduct) has a 24 percent incidence rate.">
            <a:extLst>
              <a:ext uri="{FF2B5EF4-FFF2-40B4-BE49-F238E27FC236}">
                <a16:creationId xmlns:a16="http://schemas.microsoft.com/office/drawing/2014/main" id="{513C20ED-F95F-2A4A-A9A8-B40C72F6DD8C}"/>
              </a:ext>
            </a:extLst>
          </p:cNvPr>
          <p:cNvPicPr>
            <a:picLocks noGrp="1" noChangeAspect="1"/>
          </p:cNvPicPr>
          <p:nvPr>
            <p:ph idx="1"/>
          </p:nvPr>
        </p:nvPicPr>
        <p:blipFill>
          <a:blip r:embed="rId2"/>
          <a:srcRect b="23000"/>
          <a:stretch/>
        </p:blipFill>
        <p:spPr>
          <a:xfrm>
            <a:off x="457200" y="1280160"/>
            <a:ext cx="8229600" cy="3520440"/>
          </a:xfrm>
        </p:spPr>
      </p:pic>
    </p:spTree>
    <p:extLst>
      <p:ext uri="{BB962C8B-B14F-4D97-AF65-F5344CB8AC3E}">
        <p14:creationId xmlns:p14="http://schemas.microsoft.com/office/powerpoint/2010/main" val="1090784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CDDFD-5CAB-96A3-5D9A-B9A3DB1B9AD0}"/>
              </a:ext>
            </a:extLst>
          </p:cNvPr>
          <p:cNvSpPr>
            <a:spLocks noGrp="1"/>
          </p:cNvSpPr>
          <p:nvPr>
            <p:ph type="title"/>
          </p:nvPr>
        </p:nvSpPr>
        <p:spPr/>
        <p:txBody>
          <a:bodyPr/>
          <a:lstStyle/>
          <a:p>
            <a:r>
              <a:rPr lang="en-US" dirty="0"/>
              <a:t>Lesson 42.5 Figure 4</a:t>
            </a:r>
            <a:endParaRPr lang="en-IN" dirty="0"/>
          </a:p>
        </p:txBody>
      </p:sp>
      <p:pic>
        <p:nvPicPr>
          <p:cNvPr id="7" name="Content Placeholder 6" descr="Six drawings of cats are shown, with progressively higher levels of colors and abstractness.">
            <a:extLst>
              <a:ext uri="{FF2B5EF4-FFF2-40B4-BE49-F238E27FC236}">
                <a16:creationId xmlns:a16="http://schemas.microsoft.com/office/drawing/2014/main" id="{F2D48DB1-A382-9096-37F2-F379A26D3B1A}"/>
              </a:ext>
            </a:extLst>
          </p:cNvPr>
          <p:cNvPicPr>
            <a:picLocks noGrp="1" noChangeAspect="1"/>
          </p:cNvPicPr>
          <p:nvPr>
            <p:ph idx="1"/>
          </p:nvPr>
        </p:nvPicPr>
        <p:blipFill>
          <a:blip r:embed="rId2"/>
          <a:srcRect l="19444" r="18519"/>
          <a:stretch/>
        </p:blipFill>
        <p:spPr>
          <a:xfrm>
            <a:off x="2057400" y="1280160"/>
            <a:ext cx="5105400" cy="4572000"/>
          </a:xfrm>
        </p:spPr>
      </p:pic>
    </p:spTree>
    <p:extLst>
      <p:ext uri="{BB962C8B-B14F-4D97-AF65-F5344CB8AC3E}">
        <p14:creationId xmlns:p14="http://schemas.microsoft.com/office/powerpoint/2010/main" val="16047162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E9C16-E36E-236E-37E3-9D94D909525B}"/>
              </a:ext>
            </a:extLst>
          </p:cNvPr>
          <p:cNvSpPr>
            <a:spLocks noGrp="1"/>
          </p:cNvSpPr>
          <p:nvPr>
            <p:ph type="title"/>
          </p:nvPr>
        </p:nvSpPr>
        <p:spPr/>
        <p:txBody>
          <a:bodyPr/>
          <a:lstStyle/>
          <a:p>
            <a:r>
              <a:rPr lang="en-US" dirty="0"/>
              <a:t>Lesson 42.5 Figure 5</a:t>
            </a:r>
            <a:endParaRPr lang="en-IN" dirty="0"/>
          </a:p>
        </p:txBody>
      </p:sp>
      <p:pic>
        <p:nvPicPr>
          <p:cNvPr id="5" name="Content Placeholder 4" descr="A simulation of a blood vessel shows cholesterol building up on the insides, preventing blood flow.">
            <a:extLst>
              <a:ext uri="{FF2B5EF4-FFF2-40B4-BE49-F238E27FC236}">
                <a16:creationId xmlns:a16="http://schemas.microsoft.com/office/drawing/2014/main" id="{8DC6C6F5-A2A9-62DC-65A5-6F61FA868C2D}"/>
              </a:ext>
            </a:extLst>
          </p:cNvPr>
          <p:cNvPicPr>
            <a:picLocks noGrp="1" noChangeAspect="1"/>
          </p:cNvPicPr>
          <p:nvPr>
            <p:ph idx="1"/>
          </p:nvPr>
        </p:nvPicPr>
        <p:blipFill>
          <a:blip r:embed="rId2"/>
          <a:srcRect l="2778" r="2778"/>
          <a:stretch/>
        </p:blipFill>
        <p:spPr>
          <a:xfrm>
            <a:off x="685800" y="1280160"/>
            <a:ext cx="7772400" cy="4572000"/>
          </a:xfrm>
        </p:spPr>
      </p:pic>
    </p:spTree>
    <p:extLst>
      <p:ext uri="{BB962C8B-B14F-4D97-AF65-F5344CB8AC3E}">
        <p14:creationId xmlns:p14="http://schemas.microsoft.com/office/powerpoint/2010/main" val="24726337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950CAD-2FB2-1403-CE35-BD12433BFCA7}"/>
              </a:ext>
            </a:extLst>
          </p:cNvPr>
          <p:cNvSpPr>
            <a:spLocks noGrp="1"/>
          </p:cNvSpPr>
          <p:nvPr>
            <p:ph type="title" idx="4294967295"/>
          </p:nvPr>
        </p:nvSpPr>
        <p:spPr>
          <a:xfrm>
            <a:off x="628650" y="-1325563"/>
            <a:ext cx="7886700" cy="1325563"/>
          </a:xfrm>
          <a:prstGeom prst="rect">
            <a:avLst/>
          </a:prstGeom>
        </p:spPr>
        <p:txBody>
          <a:bodyPr anchor="b"/>
          <a:lstStyle/>
          <a:p>
            <a:r>
              <a:rPr lang="en-US" dirty="0"/>
              <a:t>Hawkes Learning – End of PowerPoint</a:t>
            </a:r>
          </a:p>
        </p:txBody>
      </p:sp>
    </p:spTree>
    <p:extLst>
      <p:ext uri="{BB962C8B-B14F-4D97-AF65-F5344CB8AC3E}">
        <p14:creationId xmlns:p14="http://schemas.microsoft.com/office/powerpoint/2010/main" val="1661054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5AF1E-FC8F-106B-7805-9B96AB59F039}"/>
              </a:ext>
            </a:extLst>
          </p:cNvPr>
          <p:cNvSpPr>
            <a:spLocks noGrp="1"/>
          </p:cNvSpPr>
          <p:nvPr>
            <p:ph type="title"/>
          </p:nvPr>
        </p:nvSpPr>
        <p:spPr/>
        <p:txBody>
          <a:bodyPr/>
          <a:lstStyle/>
          <a:p>
            <a:r>
              <a:rPr lang="en-US" dirty="0"/>
              <a:t>Lesson 42.1 Figure 4</a:t>
            </a:r>
            <a:endParaRPr lang="en-IN" dirty="0"/>
          </a:p>
        </p:txBody>
      </p:sp>
      <p:pic>
        <p:nvPicPr>
          <p:cNvPr id="5" name="Content Placeholder 4" descr="An illustration of the dendritic spines branching off of a soma, with an axon attached at the bottom of the soma. The extensive branching allows many neurons to send signals through the various spines.">
            <a:extLst>
              <a:ext uri="{FF2B5EF4-FFF2-40B4-BE49-F238E27FC236}">
                <a16:creationId xmlns:a16="http://schemas.microsoft.com/office/drawing/2014/main" id="{DB376066-EBBB-3242-0C9D-593746DA7AA7}"/>
              </a:ext>
            </a:extLst>
          </p:cNvPr>
          <p:cNvPicPr>
            <a:picLocks noGrp="1" noChangeAspect="1"/>
          </p:cNvPicPr>
          <p:nvPr>
            <p:ph idx="1"/>
          </p:nvPr>
        </p:nvPicPr>
        <p:blipFill>
          <a:blip r:embed="rId2"/>
          <a:srcRect l="18518" r="15741"/>
          <a:stretch/>
        </p:blipFill>
        <p:spPr>
          <a:xfrm>
            <a:off x="1981200" y="1280160"/>
            <a:ext cx="5410200" cy="4572000"/>
          </a:xfrm>
        </p:spPr>
      </p:pic>
    </p:spTree>
    <p:extLst>
      <p:ext uri="{BB962C8B-B14F-4D97-AF65-F5344CB8AC3E}">
        <p14:creationId xmlns:p14="http://schemas.microsoft.com/office/powerpoint/2010/main" val="2694697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B9FEC-0E91-FB7C-1835-C7DE880CFF7B}"/>
              </a:ext>
            </a:extLst>
          </p:cNvPr>
          <p:cNvSpPr>
            <a:spLocks noGrp="1"/>
          </p:cNvSpPr>
          <p:nvPr>
            <p:ph type="title"/>
          </p:nvPr>
        </p:nvSpPr>
        <p:spPr/>
        <p:txBody>
          <a:bodyPr/>
          <a:lstStyle/>
          <a:p>
            <a:r>
              <a:rPr lang="en-US" dirty="0"/>
              <a:t>Lesson 42.1 Figure 5</a:t>
            </a:r>
            <a:endParaRPr lang="en-IN" dirty="0"/>
          </a:p>
        </p:txBody>
      </p:sp>
      <p:pic>
        <p:nvPicPr>
          <p:cNvPr id="5" name="Content Placeholder 4" descr="The diagram shows an axon on the left and a dendrite on the right. Dots are shown in between to represent synapses. The signal flow direction is synapses moving from axon to dendrite.">
            <a:extLst>
              <a:ext uri="{FF2B5EF4-FFF2-40B4-BE49-F238E27FC236}">
                <a16:creationId xmlns:a16="http://schemas.microsoft.com/office/drawing/2014/main" id="{C37E039D-7A8A-E86D-AA5B-05B61A0FDA7D}"/>
              </a:ext>
            </a:extLst>
          </p:cNvPr>
          <p:cNvPicPr>
            <a:picLocks noGrp="1" noChangeAspect="1"/>
          </p:cNvPicPr>
          <p:nvPr>
            <p:ph idx="1"/>
          </p:nvPr>
        </p:nvPicPr>
        <p:blipFill>
          <a:blip r:embed="rId2"/>
          <a:srcRect b="14667"/>
          <a:stretch/>
        </p:blipFill>
        <p:spPr>
          <a:xfrm>
            <a:off x="457200" y="1280160"/>
            <a:ext cx="8229600" cy="3901440"/>
          </a:xfrm>
        </p:spPr>
      </p:pic>
    </p:spTree>
    <p:extLst>
      <p:ext uri="{BB962C8B-B14F-4D97-AF65-F5344CB8AC3E}">
        <p14:creationId xmlns:p14="http://schemas.microsoft.com/office/powerpoint/2010/main" val="1420596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B9036-53A5-DCC6-B67A-B1EC5FD00EB4}"/>
              </a:ext>
            </a:extLst>
          </p:cNvPr>
          <p:cNvSpPr>
            <a:spLocks noGrp="1"/>
          </p:cNvSpPr>
          <p:nvPr>
            <p:ph type="title"/>
          </p:nvPr>
        </p:nvSpPr>
        <p:spPr/>
        <p:txBody>
          <a:bodyPr/>
          <a:lstStyle/>
          <a:p>
            <a:r>
              <a:rPr lang="en-US" dirty="0"/>
              <a:t>Lesson 42.1 Figure 6</a:t>
            </a:r>
            <a:endParaRPr lang="en-IN" dirty="0"/>
          </a:p>
        </p:txBody>
      </p:sp>
      <p:pic>
        <p:nvPicPr>
          <p:cNvPr id="5" name="Content Placeholder 4" descr="Shown are three illustrations of three neurons. Illustration (a) depicts the pyramidal cell of the cerebral cortex, with long axons on either side of a soma, and most dendrites branching off the central soma. Illustration (b) depicts the Purkinje cell of the cerebral cortex, with many dendritic spines branched above a central soma, and axon attached below the soma. Illustration (c) depicts olfactory neurons, showing olfactory receptors embedded in a row of olfactory epithelium. Axons connect to a group of dendrites to the olfactory receptors and continue above onward to the olfactory bulb (not pictured).">
            <a:extLst>
              <a:ext uri="{FF2B5EF4-FFF2-40B4-BE49-F238E27FC236}">
                <a16:creationId xmlns:a16="http://schemas.microsoft.com/office/drawing/2014/main" id="{FDB3438C-ACCE-C177-ACBB-29AF7DF1671C}"/>
              </a:ext>
            </a:extLst>
          </p:cNvPr>
          <p:cNvPicPr>
            <a:picLocks noGrp="1" noChangeAspect="1"/>
          </p:cNvPicPr>
          <p:nvPr>
            <p:ph idx="1"/>
          </p:nvPr>
        </p:nvPicPr>
        <p:blipFill>
          <a:blip r:embed="rId2"/>
          <a:srcRect b="3000"/>
          <a:stretch/>
        </p:blipFill>
        <p:spPr>
          <a:xfrm>
            <a:off x="457200" y="1280160"/>
            <a:ext cx="8229600" cy="4434840"/>
          </a:xfrm>
        </p:spPr>
      </p:pic>
    </p:spTree>
    <p:extLst>
      <p:ext uri="{BB962C8B-B14F-4D97-AF65-F5344CB8AC3E}">
        <p14:creationId xmlns:p14="http://schemas.microsoft.com/office/powerpoint/2010/main" val="2246094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1F9DB-F7AF-4192-CA89-B23A39F8AF2A}"/>
              </a:ext>
            </a:extLst>
          </p:cNvPr>
          <p:cNvSpPr>
            <a:spLocks noGrp="1"/>
          </p:cNvSpPr>
          <p:nvPr>
            <p:ph type="title"/>
          </p:nvPr>
        </p:nvSpPr>
        <p:spPr/>
        <p:txBody>
          <a:bodyPr/>
          <a:lstStyle/>
          <a:p>
            <a:r>
              <a:rPr lang="en-US" dirty="0"/>
              <a:t>Lesson 42.1 Figure 7</a:t>
            </a:r>
            <a:endParaRPr lang="en-IN" dirty="0"/>
          </a:p>
        </p:txBody>
      </p:sp>
      <p:pic>
        <p:nvPicPr>
          <p:cNvPr id="5" name="Content Placeholder 4" descr="A unipolar neuron has one structure that extends away from the soma. A bipolar neuron has two structure that extend on either side of the soma. A multipolar neuron has many branches that extend away from the soma. A pseudounipolar neuron has two structure that extend off of one branch away from the soma.">
            <a:extLst>
              <a:ext uri="{FF2B5EF4-FFF2-40B4-BE49-F238E27FC236}">
                <a16:creationId xmlns:a16="http://schemas.microsoft.com/office/drawing/2014/main" id="{F569B5F7-CA8D-391E-5334-608CD5C2C621}"/>
              </a:ext>
            </a:extLst>
          </p:cNvPr>
          <p:cNvPicPr>
            <a:picLocks noGrp="1" noChangeAspect="1"/>
          </p:cNvPicPr>
          <p:nvPr>
            <p:ph idx="1"/>
          </p:nvPr>
        </p:nvPicPr>
        <p:blipFill>
          <a:blip r:embed="rId2"/>
          <a:srcRect l="6481" r="6481"/>
          <a:stretch/>
        </p:blipFill>
        <p:spPr>
          <a:xfrm>
            <a:off x="990600" y="1280160"/>
            <a:ext cx="7162800" cy="4572000"/>
          </a:xfrm>
        </p:spPr>
      </p:pic>
    </p:spTree>
    <p:extLst>
      <p:ext uri="{BB962C8B-B14F-4D97-AF65-F5344CB8AC3E}">
        <p14:creationId xmlns:p14="http://schemas.microsoft.com/office/powerpoint/2010/main" val="18902754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6BA15-AA86-9004-07C3-8CAA269939BB}"/>
              </a:ext>
            </a:extLst>
          </p:cNvPr>
          <p:cNvSpPr>
            <a:spLocks noGrp="1"/>
          </p:cNvSpPr>
          <p:nvPr>
            <p:ph type="title"/>
          </p:nvPr>
        </p:nvSpPr>
        <p:spPr/>
        <p:txBody>
          <a:bodyPr/>
          <a:lstStyle/>
          <a:p>
            <a:r>
              <a:rPr lang="en-US" dirty="0"/>
              <a:t>Lesson 42.1 Figure 8</a:t>
            </a:r>
            <a:endParaRPr lang="en-IN" dirty="0"/>
          </a:p>
        </p:txBody>
      </p:sp>
      <p:pic>
        <p:nvPicPr>
          <p:cNvPr id="5" name="Content Placeholder 4" descr="A micrograph shows the neurons in a rat's hippocampus.">
            <a:extLst>
              <a:ext uri="{FF2B5EF4-FFF2-40B4-BE49-F238E27FC236}">
                <a16:creationId xmlns:a16="http://schemas.microsoft.com/office/drawing/2014/main" id="{60B44FFF-A050-EB7C-5A08-1568019465E3}"/>
              </a:ext>
            </a:extLst>
          </p:cNvPr>
          <p:cNvPicPr>
            <a:picLocks noGrp="1" noChangeAspect="1"/>
          </p:cNvPicPr>
          <p:nvPr>
            <p:ph idx="1"/>
          </p:nvPr>
        </p:nvPicPr>
        <p:blipFill>
          <a:blip r:embed="rId2"/>
          <a:srcRect l="16667" r="16667"/>
          <a:stretch/>
        </p:blipFill>
        <p:spPr>
          <a:xfrm>
            <a:off x="1828800" y="1280160"/>
            <a:ext cx="5486400" cy="4572000"/>
          </a:xfrm>
        </p:spPr>
      </p:pic>
    </p:spTree>
    <p:extLst>
      <p:ext uri="{BB962C8B-B14F-4D97-AF65-F5344CB8AC3E}">
        <p14:creationId xmlns:p14="http://schemas.microsoft.com/office/powerpoint/2010/main" val="3112591973"/>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2291</TotalTime>
  <Words>179</Words>
  <Application>Microsoft Office PowerPoint</Application>
  <PresentationFormat>On-screen Show (4:3)</PresentationFormat>
  <Paragraphs>45</Paragraphs>
  <Slides>44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44</vt:i4>
      </vt:variant>
    </vt:vector>
  </HeadingPairs>
  <TitlesOfParts>
    <vt:vector size="47" baseType="lpstr">
      <vt:lpstr>Calibri</vt:lpstr>
      <vt:lpstr>Arial</vt:lpstr>
      <vt:lpstr>Office Theme</vt:lpstr>
      <vt:lpstr>Chapter 42</vt:lpstr>
      <vt:lpstr>Lesson 42.1 Figure 1</vt:lpstr>
      <vt:lpstr>Lesson 42.1 Figure 2</vt:lpstr>
      <vt:lpstr>Lesson 42.1 Figure 3</vt:lpstr>
      <vt:lpstr>Lesson 42.1 Figure 4</vt:lpstr>
      <vt:lpstr>Lesson 42.1 Figure 5</vt:lpstr>
      <vt:lpstr>Lesson 42.1 Figure 6</vt:lpstr>
      <vt:lpstr>Lesson 42.1 Figure 7</vt:lpstr>
      <vt:lpstr>Lesson 42.1 Figure 8</vt:lpstr>
      <vt:lpstr>Lesson 42.1 Figure 9</vt:lpstr>
      <vt:lpstr>Lesson 42.1 Figure 10</vt:lpstr>
      <vt:lpstr>Lesson 42.2 Figure 1</vt:lpstr>
      <vt:lpstr>Lesson 42.2 Figure 2</vt:lpstr>
      <vt:lpstr>Lesson 42.2 Figure 3</vt:lpstr>
      <vt:lpstr>Lesson 42.2 Figure 4</vt:lpstr>
      <vt:lpstr>Lesson 42.2 Figure 5</vt:lpstr>
      <vt:lpstr>Lesson 42.2 Figure 6</vt:lpstr>
      <vt:lpstr>Lesson 42.2 Figure 7</vt:lpstr>
      <vt:lpstr>Lesson 42.2 Figure 8</vt:lpstr>
      <vt:lpstr>Lesson 42.2 Figure 9</vt:lpstr>
      <vt:lpstr>Lesson 42.2 Figure 10</vt:lpstr>
      <vt:lpstr>Lesson 42.2 Figure 11</vt:lpstr>
      <vt:lpstr>Lesson 42.2 Figure 12</vt:lpstr>
      <vt:lpstr>Lesson 42.3 Figure 1</vt:lpstr>
      <vt:lpstr>Lesson 42.3 Figure 2</vt:lpstr>
      <vt:lpstr>Lesson 42.3 Figure 3</vt:lpstr>
      <vt:lpstr>Lesson 42.3 Figure 4</vt:lpstr>
      <vt:lpstr>Lesson 42.3 Figure 5</vt:lpstr>
      <vt:lpstr>Lesson 42.3 Figure 6</vt:lpstr>
      <vt:lpstr>Lesson 42.3 Figure 7</vt:lpstr>
      <vt:lpstr>Lesson 42.3 Figure 8</vt:lpstr>
      <vt:lpstr>Lesson 42.3 Figure 9</vt:lpstr>
      <vt:lpstr>Lesson 42.4 Figure 1</vt:lpstr>
      <vt:lpstr>Lesson 42.4 Figure 2</vt:lpstr>
      <vt:lpstr>Lesson 42.4 Figure 3</vt:lpstr>
      <vt:lpstr>Lesson 42.4 Figure 4</vt:lpstr>
      <vt:lpstr>Lesson 42.4 Figure 5</vt:lpstr>
      <vt:lpstr>Lesson 42.4 Figure 6</vt:lpstr>
      <vt:lpstr>Lesson 42.5 Figure 1</vt:lpstr>
      <vt:lpstr>Lesson 42.5 Figure 2</vt:lpstr>
      <vt:lpstr>Lesson 42.5 Figure 3</vt:lpstr>
      <vt:lpstr>Lesson 42.5 Figure 4</vt:lpstr>
      <vt:lpstr>Lesson 42.5 Figure 5</vt:lpstr>
      <vt:lpstr>Hawkes Learning – End of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dc:title>
  <dc:subject>Biology</dc:subject>
  <dc:creator>Hawkes Learning</dc:creator>
  <cp:keywords>Hawkes Learning;Biology</cp:keywords>
  <cp:lastModifiedBy>Talissa Nahass</cp:lastModifiedBy>
  <cp:revision>203</cp:revision>
  <dcterms:created xsi:type="dcterms:W3CDTF">2013-04-26T14:43:13Z</dcterms:created>
  <dcterms:modified xsi:type="dcterms:W3CDTF">2024-10-18T00:58:47Z</dcterms:modified>
</cp:coreProperties>
</file>