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8"/>
  </p:notesMasterIdLst>
  <p:handoutMasterIdLst>
    <p:handoutMasterId r:id="rId39"/>
  </p:handoutMasterIdLst>
  <p:sldIdLst>
    <p:sldId id="272" r:id="rId2"/>
    <p:sldId id="267" r:id="rId3"/>
    <p:sldId id="273" r:id="rId4"/>
    <p:sldId id="274" r:id="rId5"/>
    <p:sldId id="275" r:id="rId6"/>
    <p:sldId id="276" r:id="rId7"/>
    <p:sldId id="277" r:id="rId8"/>
    <p:sldId id="278" r:id="rId9"/>
    <p:sldId id="279" r:id="rId10"/>
    <p:sldId id="280" r:id="rId11"/>
    <p:sldId id="281" r:id="rId12"/>
    <p:sldId id="282" r:id="rId13"/>
    <p:sldId id="283" r:id="rId14"/>
    <p:sldId id="284" r:id="rId15"/>
    <p:sldId id="285" r:id="rId16"/>
    <p:sldId id="286" r:id="rId17"/>
    <p:sldId id="287" r:id="rId18"/>
    <p:sldId id="288" r:id="rId19"/>
    <p:sldId id="289" r:id="rId20"/>
    <p:sldId id="290" r:id="rId21"/>
    <p:sldId id="291" r:id="rId22"/>
    <p:sldId id="292" r:id="rId23"/>
    <p:sldId id="293" r:id="rId24"/>
    <p:sldId id="294" r:id="rId25"/>
    <p:sldId id="295" r:id="rId26"/>
    <p:sldId id="296" r:id="rId27"/>
    <p:sldId id="297" r:id="rId28"/>
    <p:sldId id="298" r:id="rId29"/>
    <p:sldId id="299" r:id="rId30"/>
    <p:sldId id="304" r:id="rId31"/>
    <p:sldId id="305" r:id="rId32"/>
    <p:sldId id="300" r:id="rId33"/>
    <p:sldId id="301" r:id="rId34"/>
    <p:sldId id="302" r:id="rId35"/>
    <p:sldId id="303" r:id="rId36"/>
    <p:sldId id="269"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63" autoAdjust="0"/>
    <p:restoredTop sz="86423" autoAdjust="0"/>
  </p:normalViewPr>
  <p:slideViewPr>
    <p:cSldViewPr>
      <p:cViewPr varScale="1">
        <p:scale>
          <a:sx n="69" d="100"/>
          <a:sy n="69" d="100"/>
        </p:scale>
        <p:origin x="38" y="1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10/22/2024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10/22/2024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D2054A8-95C1-776A-7871-7961A21AF17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E34395D-45D5-A5F5-9B9A-BF668CAC893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4" name="Picture 3">
            <a:extLst>
              <a:ext uri="{FF2B5EF4-FFF2-40B4-BE49-F238E27FC236}">
                <a16:creationId xmlns:a16="http://schemas.microsoft.com/office/drawing/2014/main" id="{ED991972-DB54-9ADC-9B3D-2BBD6897328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CFE7222-CD0E-F7C6-D717-9F3203CAD1F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DE5E645-CDDD-C79E-E97B-7873952DACF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p:spPr>
        <p:txBody>
          <a:bodyPr>
            <a:normAutofit/>
          </a:bodyPr>
          <a:lstStyle>
            <a:lvl1pPr marL="0" indent="0">
              <a:buFont typeface="Arial" panose="020B0604020202020204" pitchFamily="34" charset="0"/>
              <a:buNone/>
              <a:defRPr sz="2800" b="0" i="0" baseline="0">
                <a:solidFill>
                  <a:srgbClr val="366092"/>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012AFD4-A50A-D164-57E2-BAAFB3BBFF5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6F712F4-E18C-270C-80DA-E0EE5EE2496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30A676-7600-75F9-53E2-F82A8B871BB2}"/>
              </a:ext>
            </a:extLst>
          </p:cNvPr>
          <p:cNvSpPr/>
          <p:nvPr userDrawn="1"/>
        </p:nvSpPr>
        <p:spPr>
          <a:xfrm>
            <a:off x="1767486" y="2743200"/>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759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2" r:id="rId5"/>
    <p:sldLayoutId id="2147483653" r:id="rId6"/>
    <p:sldLayoutId id="2147483656" r:id="rId7"/>
    <p:sldLayoutId id="2147483657" r:id="rId8"/>
    <p:sldLayoutId id="2147483654"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Chapter 32</a:t>
            </a:r>
            <a:endPar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a:t>Plant Reproduction</a:t>
            </a:r>
            <a:endParaRPr lang="en-US" dirty="0"/>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32.1 Figure 9</a:t>
            </a:r>
            <a:endParaRPr lang="en-US" sz="3200" dirty="0">
              <a:solidFill>
                <a:schemeClr val="accent1"/>
              </a:solidFill>
            </a:endParaRPr>
          </a:p>
        </p:txBody>
      </p:sp>
      <p:pic>
        <p:nvPicPr>
          <p:cNvPr id="6" name="Content Placeholder 5" descr="The illustration depicts the embryo sac of an angiosperm, which is egg-shaped. The narrow end, called the micropyle, has an opening that allows pollen to enter. Three cells called antipodals are at the other end of the embryo sac. The egg cell and two other cells called synergids are at the micropylar end. Two polar nuclei are inside the central cell in the middle of the embryo sac. Wrapped around the embryo sac are integuments.">
            <a:extLst>
              <a:ext uri="{FF2B5EF4-FFF2-40B4-BE49-F238E27FC236}">
                <a16:creationId xmlns:a16="http://schemas.microsoft.com/office/drawing/2014/main" id="{A247D3E7-66F6-A3B4-0F0A-3D7D047B007F}"/>
              </a:ext>
            </a:extLst>
          </p:cNvPr>
          <p:cNvPicPr>
            <a:picLocks noGrp="1" noChangeAspect="1"/>
          </p:cNvPicPr>
          <p:nvPr>
            <p:ph idx="1"/>
          </p:nvPr>
        </p:nvPicPr>
        <p:blipFill>
          <a:blip r:embed="rId2"/>
          <a:srcRect l="11111" r="11111"/>
          <a:stretch/>
        </p:blipFill>
        <p:spPr>
          <a:xfrm>
            <a:off x="1371600" y="1280160"/>
            <a:ext cx="6400800" cy="4572000"/>
          </a:xfrm>
        </p:spPr>
      </p:pic>
    </p:spTree>
    <p:extLst>
      <p:ext uri="{BB962C8B-B14F-4D97-AF65-F5344CB8AC3E}">
        <p14:creationId xmlns:p14="http://schemas.microsoft.com/office/powerpoint/2010/main" val="20417607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32.1 Figure 10</a:t>
            </a:r>
            <a:endParaRPr lang="en-US" sz="3200" dirty="0">
              <a:solidFill>
                <a:schemeClr val="accent1"/>
              </a:solidFill>
            </a:endParaRPr>
          </a:p>
        </p:txBody>
      </p:sp>
      <p:pic>
        <p:nvPicPr>
          <p:cNvPr id="6" name="Content Placeholder 5" descr="The conifer life cycle begins with a mature tree, which is called a sporophyte and is diploid (2 n). The tree produces male cones in the lower branches and female cones in the upper branches. The male cones produce pollen grains that contain two generative, or sperm, nuclei and a tube nucleus. When the pollen lands on a female scale, a pollen tube grows toward the female gametophyte, which consists of an ovule containing the megaspore. Upon fertilization, a diploid zygote forms. The resulting seeds are dispersed, and grow into a mature tree, ending the cycle. Both the male and female cone are made up of rows of scales, but the female cone is round and wide, and the male cone is long and thin with thinner scales.">
            <a:extLst>
              <a:ext uri="{FF2B5EF4-FFF2-40B4-BE49-F238E27FC236}">
                <a16:creationId xmlns:a16="http://schemas.microsoft.com/office/drawing/2014/main" id="{545C5AD4-86DF-AD40-8AAA-16B7E993D3BB}"/>
              </a:ext>
            </a:extLst>
          </p:cNvPr>
          <p:cNvPicPr>
            <a:picLocks noGrp="1" noChangeAspect="1"/>
          </p:cNvPicPr>
          <p:nvPr>
            <p:ph idx="1"/>
          </p:nvPr>
        </p:nvPicPr>
        <p:blipFill>
          <a:blip r:embed="rId2"/>
          <a:srcRect l="12037" r="12037"/>
          <a:stretch/>
        </p:blipFill>
        <p:spPr>
          <a:xfrm>
            <a:off x="1447800" y="1280160"/>
            <a:ext cx="6248400" cy="4572000"/>
          </a:xfrm>
        </p:spPr>
      </p:pic>
    </p:spTree>
    <p:extLst>
      <p:ext uri="{BB962C8B-B14F-4D97-AF65-F5344CB8AC3E}">
        <p14:creationId xmlns:p14="http://schemas.microsoft.com/office/powerpoint/2010/main" val="23544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32.1 Figure 11</a:t>
            </a:r>
            <a:endParaRPr lang="en-US" sz="3200" dirty="0">
              <a:solidFill>
                <a:schemeClr val="accent1"/>
              </a:solidFill>
            </a:endParaRPr>
          </a:p>
        </p:txBody>
      </p:sp>
      <p:pic>
        <p:nvPicPr>
          <p:cNvPr id="6" name="Content Placeholder 5" descr="Micrograph (a) shows a cross section of a male cone, which is oval with a flattened bottom. A stem-like structure runs up the middle, and oblong microsporophylls radiate from either side. Micrograph (b) shows a microsphorphyll, which is filled with round pollen grains. Micrograph (c) shows a pollen grain, which is oval with two lobes attached. Micrograph (d) shows a cross section of a female cone, which is similar in shape to the male cone but with a wider central structure. Megasporophylls radiate from either side of this structure. At the base the megasprophylls are narrow, and the widen out into a roughly diamond shape. Micrograph (e) shows the megasprophyll, which has an oval ovule at its base. Micrograph (f) shows the ovule. The megaspore mother cell is at the center. An opening called a micropyle allows entry of the pollen tube from the base.">
            <a:extLst>
              <a:ext uri="{FF2B5EF4-FFF2-40B4-BE49-F238E27FC236}">
                <a16:creationId xmlns:a16="http://schemas.microsoft.com/office/drawing/2014/main" id="{33C9D74A-A5F9-3804-76C8-E77464EA7B90}"/>
              </a:ext>
            </a:extLst>
          </p:cNvPr>
          <p:cNvPicPr>
            <a:picLocks noGrp="1" noChangeAspect="1"/>
          </p:cNvPicPr>
          <p:nvPr>
            <p:ph idx="1"/>
          </p:nvPr>
        </p:nvPicPr>
        <p:blipFill>
          <a:blip r:embed="rId2"/>
          <a:srcRect l="19444" r="19444"/>
          <a:stretch/>
        </p:blipFill>
        <p:spPr>
          <a:xfrm>
            <a:off x="2057400" y="1280160"/>
            <a:ext cx="5029200" cy="4572000"/>
          </a:xfrm>
        </p:spPr>
      </p:pic>
    </p:spTree>
    <p:extLst>
      <p:ext uri="{BB962C8B-B14F-4D97-AF65-F5344CB8AC3E}">
        <p14:creationId xmlns:p14="http://schemas.microsoft.com/office/powerpoint/2010/main" val="34755993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32.1 Figure 12</a:t>
            </a:r>
            <a:endParaRPr lang="en-US" sz="3200" dirty="0">
              <a:solidFill>
                <a:schemeClr val="accent1"/>
              </a:solidFill>
            </a:endParaRPr>
          </a:p>
        </p:txBody>
      </p:sp>
      <p:pic>
        <p:nvPicPr>
          <p:cNvPr id="10" name="Content Placeholder 9" descr="Two images: (a) shows a forest with trees turning colors for the fall; (b) shows a forest of pine trees.">
            <a:extLst>
              <a:ext uri="{FF2B5EF4-FFF2-40B4-BE49-F238E27FC236}">
                <a16:creationId xmlns:a16="http://schemas.microsoft.com/office/drawing/2014/main" id="{44E13BD1-0548-7DC6-ED25-DEBAC72FED97}"/>
              </a:ext>
            </a:extLst>
          </p:cNvPr>
          <p:cNvPicPr>
            <a:picLocks noGrp="1" noChangeAspect="1"/>
          </p:cNvPicPr>
          <p:nvPr>
            <p:ph idx="1"/>
          </p:nvPr>
        </p:nvPicPr>
        <p:blipFill>
          <a:blip r:embed="rId2"/>
          <a:srcRect b="8000"/>
          <a:stretch/>
        </p:blipFill>
        <p:spPr>
          <a:xfrm>
            <a:off x="457200" y="1280160"/>
            <a:ext cx="8229600" cy="4206240"/>
          </a:xfrm>
        </p:spPr>
      </p:pic>
    </p:spTree>
    <p:extLst>
      <p:ext uri="{BB962C8B-B14F-4D97-AF65-F5344CB8AC3E}">
        <p14:creationId xmlns:p14="http://schemas.microsoft.com/office/powerpoint/2010/main" val="3848144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32.1 Figure 13</a:t>
            </a:r>
            <a:endParaRPr lang="en-US" sz="3200" dirty="0">
              <a:solidFill>
                <a:schemeClr val="accent1"/>
              </a:solidFill>
            </a:endParaRPr>
          </a:p>
        </p:txBody>
      </p:sp>
      <p:pic>
        <p:nvPicPr>
          <p:cNvPr id="5" name="Content Placeholder 4" descr="A photograph shows pollen blowing off of a flower.">
            <a:extLst>
              <a:ext uri="{FF2B5EF4-FFF2-40B4-BE49-F238E27FC236}">
                <a16:creationId xmlns:a16="http://schemas.microsoft.com/office/drawing/2014/main" id="{A8F46158-F328-7C8F-A4AD-2E2BE3EC55F4}"/>
              </a:ext>
            </a:extLst>
          </p:cNvPr>
          <p:cNvPicPr>
            <a:picLocks noGrp="1" noChangeAspect="1"/>
          </p:cNvPicPr>
          <p:nvPr>
            <p:ph idx="1"/>
          </p:nvPr>
        </p:nvPicPr>
        <p:blipFill>
          <a:blip r:embed="rId2"/>
          <a:srcRect l="10185" r="10185"/>
          <a:stretch/>
        </p:blipFill>
        <p:spPr>
          <a:xfrm>
            <a:off x="1295400" y="1280160"/>
            <a:ext cx="6553200" cy="4572000"/>
          </a:xfrm>
        </p:spPr>
      </p:pic>
    </p:spTree>
    <p:extLst>
      <p:ext uri="{BB962C8B-B14F-4D97-AF65-F5344CB8AC3E}">
        <p14:creationId xmlns:p14="http://schemas.microsoft.com/office/powerpoint/2010/main" val="30894597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32.2 Figure 1</a:t>
            </a:r>
            <a:endParaRPr lang="en-US" sz="3200" dirty="0">
              <a:solidFill>
                <a:schemeClr val="accent1"/>
              </a:solidFill>
            </a:endParaRPr>
          </a:p>
        </p:txBody>
      </p:sp>
      <p:pic>
        <p:nvPicPr>
          <p:cNvPr id="5" name="Content Placeholder 4" descr="A photograph shows a bee on a flower.">
            <a:extLst>
              <a:ext uri="{FF2B5EF4-FFF2-40B4-BE49-F238E27FC236}">
                <a16:creationId xmlns:a16="http://schemas.microsoft.com/office/drawing/2014/main" id="{92B4E68D-4BA4-5379-910B-54D188DBB777}"/>
              </a:ext>
            </a:extLst>
          </p:cNvPr>
          <p:cNvPicPr>
            <a:picLocks noGrp="1" noChangeAspect="1"/>
          </p:cNvPicPr>
          <p:nvPr>
            <p:ph idx="1"/>
          </p:nvPr>
        </p:nvPicPr>
        <p:blipFill>
          <a:blip r:embed="rId2"/>
          <a:srcRect l="1852" r="1852"/>
          <a:stretch/>
        </p:blipFill>
        <p:spPr>
          <a:xfrm>
            <a:off x="609600" y="1280160"/>
            <a:ext cx="7924800" cy="4572000"/>
          </a:xfrm>
        </p:spPr>
      </p:pic>
    </p:spTree>
    <p:extLst>
      <p:ext uri="{BB962C8B-B14F-4D97-AF65-F5344CB8AC3E}">
        <p14:creationId xmlns:p14="http://schemas.microsoft.com/office/powerpoint/2010/main" val="3844353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32.2 Figure 2</a:t>
            </a:r>
            <a:endParaRPr lang="en-US" sz="3200" dirty="0">
              <a:solidFill>
                <a:schemeClr val="accent1"/>
              </a:solidFill>
            </a:endParaRPr>
          </a:p>
        </p:txBody>
      </p:sp>
      <p:pic>
        <p:nvPicPr>
          <p:cNvPr id="6" name="Content Placeholder 5" descr="A photograph shows a corn earworm of a flower.">
            <a:extLst>
              <a:ext uri="{FF2B5EF4-FFF2-40B4-BE49-F238E27FC236}">
                <a16:creationId xmlns:a16="http://schemas.microsoft.com/office/drawing/2014/main" id="{EB01CD09-E088-6E58-A882-F5223284CDA3}"/>
              </a:ext>
            </a:extLst>
          </p:cNvPr>
          <p:cNvPicPr>
            <a:picLocks noGrp="1" noChangeAspect="1"/>
          </p:cNvPicPr>
          <p:nvPr>
            <p:ph idx="1"/>
          </p:nvPr>
        </p:nvPicPr>
        <p:blipFill>
          <a:blip r:embed="rId2"/>
          <a:srcRect l="10185" r="10185"/>
          <a:stretch/>
        </p:blipFill>
        <p:spPr>
          <a:xfrm>
            <a:off x="1295400" y="1280160"/>
            <a:ext cx="6553200" cy="4572000"/>
          </a:xfrm>
        </p:spPr>
      </p:pic>
    </p:spTree>
    <p:extLst>
      <p:ext uri="{BB962C8B-B14F-4D97-AF65-F5344CB8AC3E}">
        <p14:creationId xmlns:p14="http://schemas.microsoft.com/office/powerpoint/2010/main" val="22330592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32.2 Figure 3</a:t>
            </a:r>
            <a:endParaRPr lang="en-US" sz="3200" dirty="0">
              <a:solidFill>
                <a:schemeClr val="accent1"/>
              </a:solidFill>
            </a:endParaRPr>
          </a:p>
        </p:txBody>
      </p:sp>
      <p:pic>
        <p:nvPicPr>
          <p:cNvPr id="5" name="Content Placeholder 4" descr="A photograph shows a hummingbird drinking nectar from a flower.">
            <a:extLst>
              <a:ext uri="{FF2B5EF4-FFF2-40B4-BE49-F238E27FC236}">
                <a16:creationId xmlns:a16="http://schemas.microsoft.com/office/drawing/2014/main" id="{230AD7F6-7F03-77B8-772C-1C640E3F0EFA}"/>
              </a:ext>
            </a:extLst>
          </p:cNvPr>
          <p:cNvPicPr>
            <a:picLocks noGrp="1" noChangeAspect="1"/>
          </p:cNvPicPr>
          <p:nvPr>
            <p:ph idx="1"/>
          </p:nvPr>
        </p:nvPicPr>
        <p:blipFill>
          <a:blip r:embed="rId2"/>
          <a:srcRect l="16667" r="16667"/>
          <a:stretch/>
        </p:blipFill>
        <p:spPr>
          <a:xfrm>
            <a:off x="1828800" y="1280160"/>
            <a:ext cx="5486400" cy="4572000"/>
          </a:xfrm>
        </p:spPr>
      </p:pic>
    </p:spTree>
    <p:extLst>
      <p:ext uri="{BB962C8B-B14F-4D97-AF65-F5344CB8AC3E}">
        <p14:creationId xmlns:p14="http://schemas.microsoft.com/office/powerpoint/2010/main" val="34335195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32.2 Figure 4</a:t>
            </a:r>
            <a:endParaRPr lang="en-US" sz="3200" dirty="0">
              <a:solidFill>
                <a:schemeClr val="accent1"/>
              </a:solidFill>
            </a:endParaRPr>
          </a:p>
        </p:txBody>
      </p:sp>
      <p:pic>
        <p:nvPicPr>
          <p:cNvPr id="5" name="Content Placeholder 4" descr="A photograph shows a person knocking pollen off a pine tree.">
            <a:extLst>
              <a:ext uri="{FF2B5EF4-FFF2-40B4-BE49-F238E27FC236}">
                <a16:creationId xmlns:a16="http://schemas.microsoft.com/office/drawing/2014/main" id="{6C848FC6-670A-1BDF-E3A0-0EAC8664BE01}"/>
              </a:ext>
            </a:extLst>
          </p:cNvPr>
          <p:cNvPicPr>
            <a:picLocks noGrp="1" noChangeAspect="1"/>
          </p:cNvPicPr>
          <p:nvPr>
            <p:ph idx="1"/>
          </p:nvPr>
        </p:nvPicPr>
        <p:blipFill>
          <a:blip r:embed="rId2"/>
          <a:srcRect l="29629" r="29630"/>
          <a:stretch/>
        </p:blipFill>
        <p:spPr>
          <a:xfrm>
            <a:off x="2895600" y="1280160"/>
            <a:ext cx="3352800" cy="4572000"/>
          </a:xfrm>
        </p:spPr>
      </p:pic>
    </p:spTree>
    <p:extLst>
      <p:ext uri="{BB962C8B-B14F-4D97-AF65-F5344CB8AC3E}">
        <p14:creationId xmlns:p14="http://schemas.microsoft.com/office/powerpoint/2010/main" val="1183692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32.2 Figure 5</a:t>
            </a:r>
            <a:endParaRPr lang="en-US" sz="3200" dirty="0">
              <a:solidFill>
                <a:schemeClr val="accent1"/>
              </a:solidFill>
            </a:endParaRPr>
          </a:p>
        </p:txBody>
      </p:sp>
      <p:pic>
        <p:nvPicPr>
          <p:cNvPr id="5" name="Content Placeholder 4" descr="Two images: (a) shows a male catkin that is feathery and yellow. (b) shows a female catkin that is slim and green.">
            <a:extLst>
              <a:ext uri="{FF2B5EF4-FFF2-40B4-BE49-F238E27FC236}">
                <a16:creationId xmlns:a16="http://schemas.microsoft.com/office/drawing/2014/main" id="{28B2F0EE-714B-25AB-4A45-ACD3C95633CC}"/>
              </a:ext>
            </a:extLst>
          </p:cNvPr>
          <p:cNvPicPr>
            <a:picLocks noGrp="1" noChangeAspect="1"/>
          </p:cNvPicPr>
          <p:nvPr>
            <p:ph idx="1"/>
          </p:nvPr>
        </p:nvPicPr>
        <p:blipFill>
          <a:blip r:embed="rId2"/>
          <a:srcRect l="4630" r="4630" b="21333"/>
          <a:stretch/>
        </p:blipFill>
        <p:spPr>
          <a:xfrm>
            <a:off x="838200" y="1280160"/>
            <a:ext cx="7467600" cy="3596640"/>
          </a:xfrm>
        </p:spPr>
      </p:pic>
    </p:spTree>
    <p:extLst>
      <p:ext uri="{BB962C8B-B14F-4D97-AF65-F5344CB8AC3E}">
        <p14:creationId xmlns:p14="http://schemas.microsoft.com/office/powerpoint/2010/main" val="1642320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32.1 Figure 1</a:t>
            </a:r>
            <a:endParaRPr lang="en-US" sz="3200" dirty="0">
              <a:solidFill>
                <a:schemeClr val="accent1"/>
              </a:solidFill>
            </a:endParaRPr>
          </a:p>
        </p:txBody>
      </p:sp>
      <p:pic>
        <p:nvPicPr>
          <p:cNvPr id="5" name="Content Placeholder 4" descr="Three images show different pollinators pollinating flowers.">
            <a:extLst>
              <a:ext uri="{FF2B5EF4-FFF2-40B4-BE49-F238E27FC236}">
                <a16:creationId xmlns:a16="http://schemas.microsoft.com/office/drawing/2014/main" id="{59A78105-58B0-C1BC-6D7C-6B62F36EC9F5}"/>
              </a:ext>
            </a:extLst>
          </p:cNvPr>
          <p:cNvPicPr>
            <a:picLocks noGrp="1" noChangeAspect="1"/>
          </p:cNvPicPr>
          <p:nvPr>
            <p:ph idx="1"/>
          </p:nvPr>
        </p:nvPicPr>
        <p:blipFill>
          <a:blip r:embed="rId2"/>
          <a:srcRect l="926" b="43000"/>
          <a:stretch/>
        </p:blipFill>
        <p:spPr>
          <a:xfrm>
            <a:off x="533400" y="1280160"/>
            <a:ext cx="8153400" cy="260604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32.2 Figure 6</a:t>
            </a:r>
            <a:endParaRPr lang="en-US" sz="3200" dirty="0">
              <a:solidFill>
                <a:schemeClr val="accent1"/>
              </a:solidFill>
            </a:endParaRPr>
          </a:p>
        </p:txBody>
      </p:sp>
      <p:pic>
        <p:nvPicPr>
          <p:cNvPr id="5" name="Content Placeholder 4" descr="A photograph shows a purple orchid shooting up from the ground.">
            <a:extLst>
              <a:ext uri="{FF2B5EF4-FFF2-40B4-BE49-F238E27FC236}">
                <a16:creationId xmlns:a16="http://schemas.microsoft.com/office/drawing/2014/main" id="{80FEC74F-CD88-B767-275A-6F5C3EFAFB23}"/>
              </a:ext>
            </a:extLst>
          </p:cNvPr>
          <p:cNvPicPr>
            <a:picLocks noGrp="1" noChangeAspect="1"/>
          </p:cNvPicPr>
          <p:nvPr>
            <p:ph idx="1"/>
          </p:nvPr>
        </p:nvPicPr>
        <p:blipFill>
          <a:blip r:embed="rId2"/>
          <a:srcRect l="32407" r="32408"/>
          <a:stretch/>
        </p:blipFill>
        <p:spPr>
          <a:xfrm>
            <a:off x="3124200" y="1280160"/>
            <a:ext cx="2895600" cy="4572000"/>
          </a:xfrm>
        </p:spPr>
      </p:pic>
    </p:spTree>
    <p:extLst>
      <p:ext uri="{BB962C8B-B14F-4D97-AF65-F5344CB8AC3E}">
        <p14:creationId xmlns:p14="http://schemas.microsoft.com/office/powerpoint/2010/main" val="2236005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32.2 Figure 7</a:t>
            </a:r>
            <a:endParaRPr lang="en-US" sz="3200" dirty="0">
              <a:solidFill>
                <a:schemeClr val="accent1"/>
              </a:solidFill>
            </a:endParaRPr>
          </a:p>
        </p:txBody>
      </p:sp>
      <p:pic>
        <p:nvPicPr>
          <p:cNvPr id="6" name="Content Placeholder 5" descr="The illustration shows four labeled images of the gynoecium of a flowering plant, each with a description. In the first, the description reads: &quot;a pollen grain adheres to the stigma, which contains two cells: a generative cell and a tube cell.&quot; The second description reads: &quot;the pollen tube cell grows into the style. The generative cell travels inside the pollen tube. It divides to form two sperm.&quot; The third description reads: &quot;the pollen tube penetrates an opening in the ovule called a micropyle.&quot; Finally, the fourth description reads: &quot;one of the sperm fertilizes the egg to form the zygote. The other sperm fertilizes two polar nuclei to form the triploid endosperm, which will become a food source for the growing embryo.&quot;">
            <a:extLst>
              <a:ext uri="{FF2B5EF4-FFF2-40B4-BE49-F238E27FC236}">
                <a16:creationId xmlns:a16="http://schemas.microsoft.com/office/drawing/2014/main" id="{BA0F7EDF-434C-9829-B2B7-C587748F0A82}"/>
              </a:ext>
            </a:extLst>
          </p:cNvPr>
          <p:cNvPicPr>
            <a:picLocks noGrp="1" noChangeAspect="1"/>
          </p:cNvPicPr>
          <p:nvPr>
            <p:ph idx="1"/>
          </p:nvPr>
        </p:nvPicPr>
        <p:blipFill>
          <a:blip r:embed="rId2"/>
          <a:srcRect b="8000"/>
          <a:stretch/>
        </p:blipFill>
        <p:spPr>
          <a:xfrm>
            <a:off x="457200" y="1280160"/>
            <a:ext cx="8229600" cy="4206240"/>
          </a:xfrm>
        </p:spPr>
      </p:pic>
    </p:spTree>
    <p:extLst>
      <p:ext uri="{BB962C8B-B14F-4D97-AF65-F5344CB8AC3E}">
        <p14:creationId xmlns:p14="http://schemas.microsoft.com/office/powerpoint/2010/main" val="1132425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32.2 Figure 8</a:t>
            </a:r>
            <a:endParaRPr lang="en-US" sz="3200" dirty="0">
              <a:solidFill>
                <a:schemeClr val="accent1"/>
              </a:solidFill>
            </a:endParaRPr>
          </a:p>
        </p:txBody>
      </p:sp>
      <p:pic>
        <p:nvPicPr>
          <p:cNvPr id="6" name="Content Placeholder 5" descr="On the left are a set of four micrographs. Micrograph A shows a seed in the initial stage of development. The proembryo grows inside an oval-shaped ovary with an opening at the bottom. The basal cell is at the bottom ovary, and suspensor cells are above it. The globular proembryo grows at the top of the suspensor. Micrograph B shows the second stage of development, in which the embryo grows into a heart-shape. Each bump in the heart is a cotyledon. Micrograph C shows the third stage of development. The embryo has grown longer and wider, and the cotyledons have grown into long extensions resembling bunny ears bent so they fit inside the seed. Cells inside the embryo grow in vertical columns. The central column, between the two ears, is called the embryonic axis. Micrograph D shows the fourth stage of development. The bunny ears are now as large as the main part of the embryo, and completely folded over. The base of the embryo is the root meristem, and the space between the two ears is the shoot meristem. A seed coat has formed over the ovary. On the right is a micrograph depicting the cross-section of two Capsella embryos.">
            <a:extLst>
              <a:ext uri="{FF2B5EF4-FFF2-40B4-BE49-F238E27FC236}">
                <a16:creationId xmlns:a16="http://schemas.microsoft.com/office/drawing/2014/main" id="{C337155C-A274-2A2A-7BE4-C1A7F7D1FA77}"/>
              </a:ext>
            </a:extLst>
          </p:cNvPr>
          <p:cNvPicPr>
            <a:picLocks noGrp="1" noChangeAspect="1"/>
          </p:cNvPicPr>
          <p:nvPr>
            <p:ph idx="1"/>
          </p:nvPr>
        </p:nvPicPr>
        <p:blipFill>
          <a:blip r:embed="rId2"/>
          <a:srcRect b="8000"/>
          <a:stretch/>
        </p:blipFill>
        <p:spPr>
          <a:xfrm>
            <a:off x="457200" y="1280160"/>
            <a:ext cx="8229600" cy="4206240"/>
          </a:xfrm>
        </p:spPr>
      </p:pic>
    </p:spTree>
    <p:extLst>
      <p:ext uri="{BB962C8B-B14F-4D97-AF65-F5344CB8AC3E}">
        <p14:creationId xmlns:p14="http://schemas.microsoft.com/office/powerpoint/2010/main" val="24058733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32.2 Figure 9</a:t>
            </a:r>
            <a:endParaRPr lang="en-US" sz="3200" dirty="0">
              <a:solidFill>
                <a:schemeClr val="accent1"/>
              </a:solidFill>
            </a:endParaRPr>
          </a:p>
        </p:txBody>
      </p:sp>
      <p:pic>
        <p:nvPicPr>
          <p:cNvPr id="5" name="Content Placeholder 4" descr="The illustration shows the structure of a monocot corn seed and a dicot bean seed. The lower half of the monocot seed contains the cotyledon, and the upper half contains the endosperm. The dicot seed does not contain an endosperm, but has two cotyledons, one on each side of the bean. Both the monocot and the dicot seed have an epicotyl that is attached to a hypocotyl. The hypocotyl terminates in a radicle. In the dicot, the epicotyl is in the upper middle part of the seed. In the monocot, the epicotyl is in the lower cotyledon. Both the monocot and dicot seed are surrounded by a seed coat.">
            <a:extLst>
              <a:ext uri="{FF2B5EF4-FFF2-40B4-BE49-F238E27FC236}">
                <a16:creationId xmlns:a16="http://schemas.microsoft.com/office/drawing/2014/main" id="{662ECFAD-3BA5-F47A-BEA4-BB4977D846FD}"/>
              </a:ext>
            </a:extLst>
          </p:cNvPr>
          <p:cNvPicPr>
            <a:picLocks noGrp="1" noChangeAspect="1"/>
          </p:cNvPicPr>
          <p:nvPr>
            <p:ph idx="1"/>
          </p:nvPr>
        </p:nvPicPr>
        <p:blipFill>
          <a:blip r:embed="rId2"/>
          <a:srcRect b="9667"/>
          <a:stretch/>
        </p:blipFill>
        <p:spPr>
          <a:xfrm>
            <a:off x="457200" y="1280160"/>
            <a:ext cx="8229600" cy="4130040"/>
          </a:xfrm>
        </p:spPr>
      </p:pic>
    </p:spTree>
    <p:extLst>
      <p:ext uri="{BB962C8B-B14F-4D97-AF65-F5344CB8AC3E}">
        <p14:creationId xmlns:p14="http://schemas.microsoft.com/office/powerpoint/2010/main" val="6469869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32.2 Figure 10</a:t>
            </a:r>
            <a:endParaRPr lang="en-US" sz="3200" dirty="0">
              <a:solidFill>
                <a:schemeClr val="accent1"/>
              </a:solidFill>
            </a:endParaRPr>
          </a:p>
        </p:txBody>
      </p:sp>
      <p:pic>
        <p:nvPicPr>
          <p:cNvPr id="6" name="Content Placeholder 5" descr="The illustration shows a round seed with a long thin radicle, or primary root, extending down from it. A yellow tip, the coleorhiza, is visible at the end of the root. Two shorter adventitious roots extend down on either side of the radicle. Growing up from the root is a thicker coleoptile, or primary shoot.">
            <a:extLst>
              <a:ext uri="{FF2B5EF4-FFF2-40B4-BE49-F238E27FC236}">
                <a16:creationId xmlns:a16="http://schemas.microsoft.com/office/drawing/2014/main" id="{A97D3C31-5881-762C-367C-D6EA56C8E6EB}"/>
              </a:ext>
            </a:extLst>
          </p:cNvPr>
          <p:cNvPicPr>
            <a:picLocks noGrp="1" noChangeAspect="1"/>
          </p:cNvPicPr>
          <p:nvPr>
            <p:ph idx="1"/>
          </p:nvPr>
        </p:nvPicPr>
        <p:blipFill>
          <a:blip r:embed="rId2"/>
          <a:srcRect l="17592" r="17592"/>
          <a:stretch/>
        </p:blipFill>
        <p:spPr>
          <a:xfrm>
            <a:off x="1905000" y="1280160"/>
            <a:ext cx="5334000" cy="4572000"/>
          </a:xfrm>
        </p:spPr>
      </p:pic>
    </p:spTree>
    <p:extLst>
      <p:ext uri="{BB962C8B-B14F-4D97-AF65-F5344CB8AC3E}">
        <p14:creationId xmlns:p14="http://schemas.microsoft.com/office/powerpoint/2010/main" val="36149178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32.2 Figure 11</a:t>
            </a:r>
            <a:endParaRPr lang="en-US" sz="3200" dirty="0">
              <a:solidFill>
                <a:schemeClr val="accent1"/>
              </a:solidFill>
            </a:endParaRPr>
          </a:p>
        </p:txBody>
      </p:sp>
      <p:pic>
        <p:nvPicPr>
          <p:cNvPr id="6" name="Content Placeholder 5" descr="Images show examples of the main types of fruits.">
            <a:extLst>
              <a:ext uri="{FF2B5EF4-FFF2-40B4-BE49-F238E27FC236}">
                <a16:creationId xmlns:a16="http://schemas.microsoft.com/office/drawing/2014/main" id="{F598FD60-C360-09D7-027C-853FC8AEFAAC}"/>
              </a:ext>
            </a:extLst>
          </p:cNvPr>
          <p:cNvPicPr>
            <a:picLocks noGrp="1" noChangeAspect="1"/>
          </p:cNvPicPr>
          <p:nvPr>
            <p:ph idx="1"/>
          </p:nvPr>
        </p:nvPicPr>
        <p:blipFill>
          <a:blip r:embed="rId2"/>
          <a:srcRect b="48000"/>
          <a:stretch/>
        </p:blipFill>
        <p:spPr>
          <a:xfrm>
            <a:off x="457200" y="1280160"/>
            <a:ext cx="8229600" cy="2377440"/>
          </a:xfrm>
        </p:spPr>
      </p:pic>
    </p:spTree>
    <p:extLst>
      <p:ext uri="{BB962C8B-B14F-4D97-AF65-F5344CB8AC3E}">
        <p14:creationId xmlns:p14="http://schemas.microsoft.com/office/powerpoint/2010/main" val="19494549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32.2 Figure 12</a:t>
            </a:r>
            <a:endParaRPr lang="en-US" sz="3200" dirty="0">
              <a:solidFill>
                <a:schemeClr val="accent1"/>
              </a:solidFill>
            </a:endParaRPr>
          </a:p>
        </p:txBody>
      </p:sp>
      <p:pic>
        <p:nvPicPr>
          <p:cNvPr id="5" name="Content Placeholder 4" descr="Two images: (a) shows a dehiscent fruit; (b) shows a indehiscent fruit.">
            <a:extLst>
              <a:ext uri="{FF2B5EF4-FFF2-40B4-BE49-F238E27FC236}">
                <a16:creationId xmlns:a16="http://schemas.microsoft.com/office/drawing/2014/main" id="{1F11D59A-F5EB-7093-EECD-6D75DF1F19CE}"/>
              </a:ext>
            </a:extLst>
          </p:cNvPr>
          <p:cNvPicPr>
            <a:picLocks noGrp="1" noChangeAspect="1"/>
          </p:cNvPicPr>
          <p:nvPr>
            <p:ph idx="1"/>
          </p:nvPr>
        </p:nvPicPr>
        <p:blipFill>
          <a:blip r:embed="rId2"/>
          <a:srcRect b="29667"/>
          <a:stretch/>
        </p:blipFill>
        <p:spPr>
          <a:xfrm>
            <a:off x="457200" y="1280160"/>
            <a:ext cx="8229600" cy="3215640"/>
          </a:xfrm>
        </p:spPr>
      </p:pic>
    </p:spTree>
    <p:extLst>
      <p:ext uri="{BB962C8B-B14F-4D97-AF65-F5344CB8AC3E}">
        <p14:creationId xmlns:p14="http://schemas.microsoft.com/office/powerpoint/2010/main" val="3047735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32.2 Figure 13</a:t>
            </a:r>
            <a:endParaRPr lang="en-US" sz="3200" dirty="0">
              <a:solidFill>
                <a:schemeClr val="accent1"/>
              </a:solidFill>
            </a:endParaRPr>
          </a:p>
        </p:txBody>
      </p:sp>
      <p:pic>
        <p:nvPicPr>
          <p:cNvPr id="5" name="Content Placeholder 4" descr="Three images of examples of seed dispersal.">
            <a:extLst>
              <a:ext uri="{FF2B5EF4-FFF2-40B4-BE49-F238E27FC236}">
                <a16:creationId xmlns:a16="http://schemas.microsoft.com/office/drawing/2014/main" id="{FCAFF63A-5713-8948-7C71-7717B27D3D3F}"/>
              </a:ext>
            </a:extLst>
          </p:cNvPr>
          <p:cNvPicPr>
            <a:picLocks noGrp="1" noChangeAspect="1"/>
          </p:cNvPicPr>
          <p:nvPr>
            <p:ph idx="1"/>
          </p:nvPr>
        </p:nvPicPr>
        <p:blipFill>
          <a:blip r:embed="rId2"/>
          <a:srcRect b="31334"/>
          <a:stretch/>
        </p:blipFill>
        <p:spPr>
          <a:xfrm>
            <a:off x="457200" y="1280160"/>
            <a:ext cx="8229600" cy="3139440"/>
          </a:xfrm>
        </p:spPr>
      </p:pic>
    </p:spTree>
    <p:extLst>
      <p:ext uri="{BB962C8B-B14F-4D97-AF65-F5344CB8AC3E}">
        <p14:creationId xmlns:p14="http://schemas.microsoft.com/office/powerpoint/2010/main" val="18074970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32.3 Figure 1</a:t>
            </a:r>
            <a:endParaRPr lang="en-US" sz="3200" dirty="0">
              <a:solidFill>
                <a:schemeClr val="accent1"/>
              </a:solidFill>
            </a:endParaRPr>
          </a:p>
        </p:txBody>
      </p:sp>
      <p:pic>
        <p:nvPicPr>
          <p:cNvPr id="5" name="Content Placeholder 4" descr="Five images showing different types of stems">
            <a:extLst>
              <a:ext uri="{FF2B5EF4-FFF2-40B4-BE49-F238E27FC236}">
                <a16:creationId xmlns:a16="http://schemas.microsoft.com/office/drawing/2014/main" id="{F263DFB2-408B-4089-F1B4-02385A104084}"/>
              </a:ext>
            </a:extLst>
          </p:cNvPr>
          <p:cNvPicPr>
            <a:picLocks noGrp="1" noChangeAspect="1"/>
          </p:cNvPicPr>
          <p:nvPr>
            <p:ph idx="1"/>
          </p:nvPr>
        </p:nvPicPr>
        <p:blipFill>
          <a:blip r:embed="rId2"/>
          <a:srcRect l="8333" r="8333"/>
          <a:stretch/>
        </p:blipFill>
        <p:spPr>
          <a:xfrm>
            <a:off x="1143000" y="1280160"/>
            <a:ext cx="6858000" cy="4572000"/>
          </a:xfrm>
        </p:spPr>
      </p:pic>
    </p:spTree>
    <p:extLst>
      <p:ext uri="{BB962C8B-B14F-4D97-AF65-F5344CB8AC3E}">
        <p14:creationId xmlns:p14="http://schemas.microsoft.com/office/powerpoint/2010/main" val="38611932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32.3 Figure 2</a:t>
            </a:r>
            <a:endParaRPr lang="en-US" sz="3200" dirty="0">
              <a:solidFill>
                <a:schemeClr val="accent1"/>
              </a:solidFill>
            </a:endParaRPr>
          </a:p>
        </p:txBody>
      </p:sp>
      <p:pic>
        <p:nvPicPr>
          <p:cNvPr id="5" name="Content Placeholder 4" descr="A drawing shows a few plants connected by a horizontal root labeled the &quot;stolon.&quot;">
            <a:extLst>
              <a:ext uri="{FF2B5EF4-FFF2-40B4-BE49-F238E27FC236}">
                <a16:creationId xmlns:a16="http://schemas.microsoft.com/office/drawing/2014/main" id="{A1F510F1-40DC-7A99-652A-EC8BEFE6A830}"/>
              </a:ext>
            </a:extLst>
          </p:cNvPr>
          <p:cNvPicPr>
            <a:picLocks noGrp="1" noChangeAspect="1"/>
          </p:cNvPicPr>
          <p:nvPr>
            <p:ph idx="1"/>
          </p:nvPr>
        </p:nvPicPr>
        <p:blipFill>
          <a:blip r:embed="rId2"/>
          <a:srcRect l="25926" r="25926"/>
          <a:stretch/>
        </p:blipFill>
        <p:spPr>
          <a:xfrm>
            <a:off x="2590800" y="1280160"/>
            <a:ext cx="3962400" cy="4572000"/>
          </a:xfrm>
        </p:spPr>
      </p:pic>
    </p:spTree>
    <p:extLst>
      <p:ext uri="{BB962C8B-B14F-4D97-AF65-F5344CB8AC3E}">
        <p14:creationId xmlns:p14="http://schemas.microsoft.com/office/powerpoint/2010/main" val="614163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32.1 Figure 2</a:t>
            </a:r>
            <a:endParaRPr lang="en-US" sz="3200" dirty="0">
              <a:solidFill>
                <a:schemeClr val="accent1"/>
              </a:solidFill>
            </a:endParaRPr>
          </a:p>
        </p:txBody>
      </p:sp>
      <p:pic>
        <p:nvPicPr>
          <p:cNvPr id="6" name="Content Placeholder 5" descr="The illustration shows the life cycle of angiosperms, which includes a microgametophyte stage (left) and a megagametophyte (right) stage. The life cycle begins with the fusion of egg and sperm to form a zygote. The zygote undergoes mitosis, resulting in a male microsporophyte or a female megasporophyte. The microsporophyte has a cluster of cells called a microsporangium, and the megasporophyte has a cluster of cells called a megasporangium. Through meiosis, the microsporangium forms microspores, and the megasporangium forms megaspores. Both microspores and megaspores undergo mitosis, forming the microgametophyte and megagametophyte, respectively. Within the microgametophyte, the fusion of egg and sperm completes the cycle.">
            <a:extLst>
              <a:ext uri="{FF2B5EF4-FFF2-40B4-BE49-F238E27FC236}">
                <a16:creationId xmlns:a16="http://schemas.microsoft.com/office/drawing/2014/main" id="{4A9AD13A-07FA-8FC3-55FF-F03091939037}"/>
              </a:ext>
            </a:extLst>
          </p:cNvPr>
          <p:cNvPicPr>
            <a:picLocks noGrp="1" noChangeAspect="1"/>
          </p:cNvPicPr>
          <p:nvPr>
            <p:ph idx="1"/>
          </p:nvPr>
        </p:nvPicPr>
        <p:blipFill>
          <a:blip r:embed="rId2"/>
          <a:srcRect b="33000"/>
          <a:stretch/>
        </p:blipFill>
        <p:spPr>
          <a:xfrm>
            <a:off x="457200" y="1280160"/>
            <a:ext cx="8229600" cy="3063240"/>
          </a:xfrm>
        </p:spPr>
      </p:pic>
    </p:spTree>
    <p:extLst>
      <p:ext uri="{BB962C8B-B14F-4D97-AF65-F5344CB8AC3E}">
        <p14:creationId xmlns:p14="http://schemas.microsoft.com/office/powerpoint/2010/main" val="1146506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32.3 Figure 3</a:t>
            </a:r>
            <a:endParaRPr lang="en-US" sz="3200" dirty="0">
              <a:solidFill>
                <a:schemeClr val="accent1"/>
              </a:solidFill>
            </a:endParaRPr>
          </a:p>
        </p:txBody>
      </p:sp>
      <p:pic>
        <p:nvPicPr>
          <p:cNvPr id="6" name="Content Placeholder 5" descr="An illustration demonstrates grafting.">
            <a:extLst>
              <a:ext uri="{FF2B5EF4-FFF2-40B4-BE49-F238E27FC236}">
                <a16:creationId xmlns:a16="http://schemas.microsoft.com/office/drawing/2014/main" id="{776B73FE-EB88-3B42-9316-998BDC26E4CC}"/>
              </a:ext>
            </a:extLst>
          </p:cNvPr>
          <p:cNvPicPr>
            <a:picLocks noGrp="1" noChangeAspect="1"/>
          </p:cNvPicPr>
          <p:nvPr>
            <p:ph idx="1"/>
          </p:nvPr>
        </p:nvPicPr>
        <p:blipFill>
          <a:blip r:embed="rId2"/>
          <a:srcRect l="12963" r="12963"/>
          <a:stretch/>
        </p:blipFill>
        <p:spPr>
          <a:xfrm>
            <a:off x="1524000" y="1280160"/>
            <a:ext cx="6096000" cy="4572000"/>
          </a:xfrm>
        </p:spPr>
      </p:pic>
    </p:spTree>
    <p:extLst>
      <p:ext uri="{BB962C8B-B14F-4D97-AF65-F5344CB8AC3E}">
        <p14:creationId xmlns:p14="http://schemas.microsoft.com/office/powerpoint/2010/main" val="22843848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32.3 Figure 4</a:t>
            </a:r>
            <a:endParaRPr lang="en-US" sz="3200" dirty="0">
              <a:solidFill>
                <a:schemeClr val="accent1"/>
              </a:solidFill>
            </a:endParaRPr>
          </a:p>
        </p:txBody>
      </p:sp>
      <p:pic>
        <p:nvPicPr>
          <p:cNvPr id="5" name="Content Placeholder 4" descr="A photograph shows two plants growing out of water bottles on a counter.">
            <a:extLst>
              <a:ext uri="{FF2B5EF4-FFF2-40B4-BE49-F238E27FC236}">
                <a16:creationId xmlns:a16="http://schemas.microsoft.com/office/drawing/2014/main" id="{0D9E67CB-ACB5-1061-81D0-38EE92781539}"/>
              </a:ext>
            </a:extLst>
          </p:cNvPr>
          <p:cNvPicPr>
            <a:picLocks noGrp="1" noChangeAspect="1"/>
          </p:cNvPicPr>
          <p:nvPr>
            <p:ph idx="1"/>
          </p:nvPr>
        </p:nvPicPr>
        <p:blipFill>
          <a:blip r:embed="rId2"/>
          <a:srcRect l="29629" r="29630"/>
          <a:stretch/>
        </p:blipFill>
        <p:spPr>
          <a:xfrm>
            <a:off x="2895600" y="1280160"/>
            <a:ext cx="3352800" cy="4572000"/>
          </a:xfrm>
        </p:spPr>
      </p:pic>
    </p:spTree>
    <p:extLst>
      <p:ext uri="{BB962C8B-B14F-4D97-AF65-F5344CB8AC3E}">
        <p14:creationId xmlns:p14="http://schemas.microsoft.com/office/powerpoint/2010/main" val="19763260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32.3 Figure 5</a:t>
            </a:r>
            <a:endParaRPr lang="en-US" sz="3200" dirty="0">
              <a:solidFill>
                <a:schemeClr val="accent1"/>
              </a:solidFill>
            </a:endParaRPr>
          </a:p>
        </p:txBody>
      </p:sp>
      <p:pic>
        <p:nvPicPr>
          <p:cNvPr id="6" name="Content Placeholder 5" descr="An illustration shows a plant growing up from the soil. The top part of the plant is bent over and buried in the soil until that sprouts roots.">
            <a:extLst>
              <a:ext uri="{FF2B5EF4-FFF2-40B4-BE49-F238E27FC236}">
                <a16:creationId xmlns:a16="http://schemas.microsoft.com/office/drawing/2014/main" id="{3D4AB9A6-6D3B-9D7F-8AC1-56481EA505CE}"/>
              </a:ext>
            </a:extLst>
          </p:cNvPr>
          <p:cNvPicPr>
            <a:picLocks noGrp="1" noChangeAspect="1"/>
          </p:cNvPicPr>
          <p:nvPr>
            <p:ph idx="1"/>
          </p:nvPr>
        </p:nvPicPr>
        <p:blipFill>
          <a:blip r:embed="rId2"/>
          <a:srcRect l="10185" r="10185"/>
          <a:stretch/>
        </p:blipFill>
        <p:spPr>
          <a:xfrm>
            <a:off x="1295400" y="1280160"/>
            <a:ext cx="6553200" cy="4572000"/>
          </a:xfrm>
        </p:spPr>
      </p:pic>
    </p:spTree>
    <p:extLst>
      <p:ext uri="{BB962C8B-B14F-4D97-AF65-F5344CB8AC3E}">
        <p14:creationId xmlns:p14="http://schemas.microsoft.com/office/powerpoint/2010/main" val="29644006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32.3 Figure 6</a:t>
            </a:r>
            <a:endParaRPr lang="en-US" sz="3200" dirty="0">
              <a:solidFill>
                <a:schemeClr val="accent1"/>
              </a:solidFill>
            </a:endParaRPr>
          </a:p>
        </p:txBody>
      </p:sp>
      <p:pic>
        <p:nvPicPr>
          <p:cNvPr id="6" name="Content Placeholder 5" descr="A photograph shows the roots of a plant growing in a liquid in a test tube.">
            <a:extLst>
              <a:ext uri="{FF2B5EF4-FFF2-40B4-BE49-F238E27FC236}">
                <a16:creationId xmlns:a16="http://schemas.microsoft.com/office/drawing/2014/main" id="{35A195A7-8C4D-7D4E-D506-4C89A0D067FC}"/>
              </a:ext>
            </a:extLst>
          </p:cNvPr>
          <p:cNvPicPr>
            <a:picLocks noGrp="1" noChangeAspect="1"/>
          </p:cNvPicPr>
          <p:nvPr>
            <p:ph idx="1"/>
          </p:nvPr>
        </p:nvPicPr>
        <p:blipFill>
          <a:blip r:embed="rId2"/>
          <a:srcRect l="23148" r="23148"/>
          <a:stretch/>
        </p:blipFill>
        <p:spPr>
          <a:xfrm>
            <a:off x="2362200" y="1280160"/>
            <a:ext cx="4419600" cy="4572000"/>
          </a:xfrm>
        </p:spPr>
      </p:pic>
    </p:spTree>
    <p:extLst>
      <p:ext uri="{BB962C8B-B14F-4D97-AF65-F5344CB8AC3E}">
        <p14:creationId xmlns:p14="http://schemas.microsoft.com/office/powerpoint/2010/main" val="3971459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32.3 Figure 7</a:t>
            </a:r>
            <a:endParaRPr lang="en-US" sz="3200" dirty="0">
              <a:solidFill>
                <a:schemeClr val="accent1"/>
              </a:solidFill>
            </a:endParaRPr>
          </a:p>
        </p:txBody>
      </p:sp>
      <p:pic>
        <p:nvPicPr>
          <p:cNvPr id="5" name="Content Placeholder 4" descr="A photograph shows a large, twisted tree growing on a hillside covered in snow. with medium confidence">
            <a:extLst>
              <a:ext uri="{FF2B5EF4-FFF2-40B4-BE49-F238E27FC236}">
                <a16:creationId xmlns:a16="http://schemas.microsoft.com/office/drawing/2014/main" id="{AA49C94A-5B4E-6934-5B9F-33FB0EE73CD6}"/>
              </a:ext>
            </a:extLst>
          </p:cNvPr>
          <p:cNvPicPr>
            <a:picLocks noGrp="1" noChangeAspect="1"/>
          </p:cNvPicPr>
          <p:nvPr>
            <p:ph idx="1"/>
          </p:nvPr>
        </p:nvPicPr>
        <p:blipFill>
          <a:blip r:embed="rId2"/>
          <a:srcRect l="10185" r="10185"/>
          <a:stretch/>
        </p:blipFill>
        <p:spPr>
          <a:xfrm>
            <a:off x="1295400" y="1280160"/>
            <a:ext cx="6553200" cy="4572000"/>
          </a:xfrm>
        </p:spPr>
      </p:pic>
    </p:spTree>
    <p:extLst>
      <p:ext uri="{BB962C8B-B14F-4D97-AF65-F5344CB8AC3E}">
        <p14:creationId xmlns:p14="http://schemas.microsoft.com/office/powerpoint/2010/main" val="27390497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32.3 Figure 8</a:t>
            </a:r>
            <a:endParaRPr lang="en-US" sz="3200" dirty="0">
              <a:solidFill>
                <a:schemeClr val="accent1"/>
              </a:solidFill>
            </a:endParaRPr>
          </a:p>
        </p:txBody>
      </p:sp>
      <p:pic>
        <p:nvPicPr>
          <p:cNvPr id="5" name="Content Placeholder 4" descr="A photograph shows a plant with long, skinny leaves that appear almost as tendrils.">
            <a:extLst>
              <a:ext uri="{FF2B5EF4-FFF2-40B4-BE49-F238E27FC236}">
                <a16:creationId xmlns:a16="http://schemas.microsoft.com/office/drawing/2014/main" id="{ACC16399-8F6E-345E-B15D-565F01D5F881}"/>
              </a:ext>
            </a:extLst>
          </p:cNvPr>
          <p:cNvPicPr>
            <a:picLocks noGrp="1" noChangeAspect="1"/>
          </p:cNvPicPr>
          <p:nvPr>
            <p:ph idx="1"/>
          </p:nvPr>
        </p:nvPicPr>
        <p:blipFill>
          <a:blip r:embed="rId2"/>
          <a:srcRect l="14815" r="14815"/>
          <a:stretch/>
        </p:blipFill>
        <p:spPr>
          <a:xfrm>
            <a:off x="1676400" y="1280160"/>
            <a:ext cx="5791200" cy="4572000"/>
          </a:xfrm>
        </p:spPr>
      </p:pic>
    </p:spTree>
    <p:extLst>
      <p:ext uri="{BB962C8B-B14F-4D97-AF65-F5344CB8AC3E}">
        <p14:creationId xmlns:p14="http://schemas.microsoft.com/office/powerpoint/2010/main" val="6281652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950CAD-2FB2-1403-CE35-BD12433BFCA7}"/>
              </a:ext>
            </a:extLst>
          </p:cNvPr>
          <p:cNvSpPr>
            <a:spLocks noGrp="1"/>
          </p:cNvSpPr>
          <p:nvPr>
            <p:ph type="title" idx="4294967295"/>
          </p:nvPr>
        </p:nvSpPr>
        <p:spPr>
          <a:xfrm>
            <a:off x="628650" y="-1325563"/>
            <a:ext cx="7886700" cy="1325563"/>
          </a:xfrm>
          <a:prstGeom prst="rect">
            <a:avLst/>
          </a:prstGeom>
        </p:spPr>
        <p:txBody>
          <a:bodyPr anchor="b"/>
          <a:lstStyle/>
          <a:p>
            <a:r>
              <a:rPr lang="en-US" dirty="0"/>
              <a:t>Hawkes Learning – End of PowerPoint</a:t>
            </a:r>
          </a:p>
        </p:txBody>
      </p:sp>
    </p:spTree>
    <p:extLst>
      <p:ext uri="{BB962C8B-B14F-4D97-AF65-F5344CB8AC3E}">
        <p14:creationId xmlns:p14="http://schemas.microsoft.com/office/powerpoint/2010/main" val="1661054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32.1 Figure 3</a:t>
            </a:r>
            <a:endParaRPr lang="en-US" sz="3200" dirty="0">
              <a:solidFill>
                <a:schemeClr val="accent1"/>
              </a:solidFill>
            </a:endParaRPr>
          </a:p>
        </p:txBody>
      </p:sp>
      <p:pic>
        <p:nvPicPr>
          <p:cNvPr id="6" name="Content Placeholder 5" descr="This illustration shows the parts of a flower, which are collectively called the perianth. Within the perianth is the corolla (composed of petals) and the calyx (composed of sepals). At the center of the perianth is a vase-like structure called the carpel. A flower may have one or more carpels, but the example shown has only one. The narrow neck of the carpel, called the style, widens into a flat stigma at the top. The ovary is the wide part of the carpel. Ovules, or megasporangia, are clusters of pods in the middle of the ovary. The androecium is composed of stamens which cluster around the carpel. The stamen consists a long, stalk-like filament with an anther at the end. The anther shown is tri-lobed. Each lobe, called a microsporangium, is filled with pollen.">
            <a:extLst>
              <a:ext uri="{FF2B5EF4-FFF2-40B4-BE49-F238E27FC236}">
                <a16:creationId xmlns:a16="http://schemas.microsoft.com/office/drawing/2014/main" id="{9AE6368B-F217-1290-770A-4A84A5BDD7E0}"/>
              </a:ext>
            </a:extLst>
          </p:cNvPr>
          <p:cNvPicPr>
            <a:picLocks noGrp="1" noChangeAspect="1"/>
          </p:cNvPicPr>
          <p:nvPr>
            <p:ph idx="1"/>
          </p:nvPr>
        </p:nvPicPr>
        <p:blipFill>
          <a:blip r:embed="rId2"/>
          <a:srcRect l="24999" r="25000"/>
          <a:stretch/>
        </p:blipFill>
        <p:spPr>
          <a:xfrm>
            <a:off x="2514600" y="1280160"/>
            <a:ext cx="4114800" cy="4572000"/>
          </a:xfrm>
        </p:spPr>
      </p:pic>
    </p:spTree>
    <p:extLst>
      <p:ext uri="{BB962C8B-B14F-4D97-AF65-F5344CB8AC3E}">
        <p14:creationId xmlns:p14="http://schemas.microsoft.com/office/powerpoint/2010/main" val="605450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32.1 Figure 4</a:t>
            </a:r>
            <a:endParaRPr lang="en-US" sz="3200" dirty="0">
              <a:solidFill>
                <a:schemeClr val="accent1"/>
              </a:solidFill>
            </a:endParaRPr>
          </a:p>
        </p:txBody>
      </p:sp>
      <p:pic>
        <p:nvPicPr>
          <p:cNvPr id="5" name="Content Placeholder 4" descr="Two images: (a) shows the pollen grains of the corn plant; (b) shows an ear of corn on a stalk.">
            <a:extLst>
              <a:ext uri="{FF2B5EF4-FFF2-40B4-BE49-F238E27FC236}">
                <a16:creationId xmlns:a16="http://schemas.microsoft.com/office/drawing/2014/main" id="{7A3E6D29-6EA2-8BC4-C680-454C590AB259}"/>
              </a:ext>
            </a:extLst>
          </p:cNvPr>
          <p:cNvPicPr>
            <a:picLocks noGrp="1" noChangeAspect="1"/>
          </p:cNvPicPr>
          <p:nvPr>
            <p:ph idx="1"/>
          </p:nvPr>
        </p:nvPicPr>
        <p:blipFill>
          <a:blip r:embed="rId2"/>
          <a:srcRect l="16667" r="16667"/>
          <a:stretch/>
        </p:blipFill>
        <p:spPr>
          <a:xfrm>
            <a:off x="1828800" y="1280160"/>
            <a:ext cx="5486400" cy="4572000"/>
          </a:xfrm>
        </p:spPr>
      </p:pic>
    </p:spTree>
    <p:extLst>
      <p:ext uri="{BB962C8B-B14F-4D97-AF65-F5344CB8AC3E}">
        <p14:creationId xmlns:p14="http://schemas.microsoft.com/office/powerpoint/2010/main" val="1434652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32.1 Figure 5</a:t>
            </a:r>
            <a:endParaRPr lang="en-US" sz="3200" dirty="0">
              <a:solidFill>
                <a:schemeClr val="accent1"/>
              </a:solidFill>
            </a:endParaRPr>
          </a:p>
        </p:txBody>
      </p:sp>
      <p:pic>
        <p:nvPicPr>
          <p:cNvPr id="5" name="Content Placeholder 4" descr="A photograph shows a papaya tree with much fruit.">
            <a:extLst>
              <a:ext uri="{FF2B5EF4-FFF2-40B4-BE49-F238E27FC236}">
                <a16:creationId xmlns:a16="http://schemas.microsoft.com/office/drawing/2014/main" id="{ECEEAA6F-606A-43EF-079C-26D49960A4EF}"/>
              </a:ext>
            </a:extLst>
          </p:cNvPr>
          <p:cNvPicPr>
            <a:picLocks noGrp="1" noChangeAspect="1"/>
          </p:cNvPicPr>
          <p:nvPr>
            <p:ph idx="1"/>
          </p:nvPr>
        </p:nvPicPr>
        <p:blipFill>
          <a:blip r:embed="rId2"/>
          <a:srcRect l="29629" r="29630"/>
          <a:stretch/>
        </p:blipFill>
        <p:spPr>
          <a:xfrm>
            <a:off x="2895600" y="1280160"/>
            <a:ext cx="3352800" cy="4572000"/>
          </a:xfrm>
        </p:spPr>
      </p:pic>
    </p:spTree>
    <p:extLst>
      <p:ext uri="{BB962C8B-B14F-4D97-AF65-F5344CB8AC3E}">
        <p14:creationId xmlns:p14="http://schemas.microsoft.com/office/powerpoint/2010/main" val="2719618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32.1 Figure 6</a:t>
            </a:r>
            <a:endParaRPr lang="en-US" sz="3200" dirty="0">
              <a:solidFill>
                <a:schemeClr val="accent1"/>
              </a:solidFill>
            </a:endParaRPr>
          </a:p>
        </p:txBody>
      </p:sp>
      <p:pic>
        <p:nvPicPr>
          <p:cNvPr id="6" name="Content Placeholder 5" descr="An illustration of a flower has labels for the petals, sepals, and gynoecium. Beneath this illustration are two photos, (a) and (b). Image (a) shows a lily, which has an ovary above the petals. The ovary sits above the teardrop-shaped petals. This is an example of a superior flower. Image (b) shows several fuchsia flowers hanging down from a stem, with the ovary below the edge of the petals. This is an example of an inferior flower.">
            <a:extLst>
              <a:ext uri="{FF2B5EF4-FFF2-40B4-BE49-F238E27FC236}">
                <a16:creationId xmlns:a16="http://schemas.microsoft.com/office/drawing/2014/main" id="{7893128E-F250-0ABE-60FE-BD2AF7A22D8F}"/>
              </a:ext>
            </a:extLst>
          </p:cNvPr>
          <p:cNvPicPr>
            <a:picLocks noGrp="1" noChangeAspect="1"/>
          </p:cNvPicPr>
          <p:nvPr>
            <p:ph idx="1"/>
          </p:nvPr>
        </p:nvPicPr>
        <p:blipFill>
          <a:blip r:embed="rId2"/>
          <a:srcRect l="24999" r="25000"/>
          <a:stretch/>
        </p:blipFill>
        <p:spPr>
          <a:xfrm>
            <a:off x="2514600" y="1280160"/>
            <a:ext cx="4114800" cy="4572000"/>
          </a:xfrm>
        </p:spPr>
      </p:pic>
    </p:spTree>
    <p:extLst>
      <p:ext uri="{BB962C8B-B14F-4D97-AF65-F5344CB8AC3E}">
        <p14:creationId xmlns:p14="http://schemas.microsoft.com/office/powerpoint/2010/main" val="2359535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32.1 Figure 7</a:t>
            </a:r>
            <a:endParaRPr lang="en-US" sz="3200" dirty="0">
              <a:solidFill>
                <a:schemeClr val="accent1"/>
              </a:solidFill>
            </a:endParaRPr>
          </a:p>
        </p:txBody>
      </p:sp>
      <p:pic>
        <p:nvPicPr>
          <p:cNvPr id="6" name="Content Placeholder 5" descr="Figure A shows cross section of an anther, which has four lobes each containing a pollen sac, or microsporangium. Inside the pollen sac is a layer called the tapetum, and within this ring are the microspore mother cells. As the microsporangium matures, two pollen sacs merge and an opening forms between them so that the pollen can be released. A micrograph in figure B show pollen sacs with a visible opening between them. Figure B shows a micrograph of an immature lily anther shows four pollen sacs containing pollen grains.">
            <a:extLst>
              <a:ext uri="{FF2B5EF4-FFF2-40B4-BE49-F238E27FC236}">
                <a16:creationId xmlns:a16="http://schemas.microsoft.com/office/drawing/2014/main" id="{106D2911-CB5C-9BCA-BDB5-7D6EF1C6421D}"/>
              </a:ext>
            </a:extLst>
          </p:cNvPr>
          <p:cNvPicPr>
            <a:picLocks noGrp="1" noChangeAspect="1"/>
          </p:cNvPicPr>
          <p:nvPr>
            <p:ph idx="1"/>
          </p:nvPr>
        </p:nvPicPr>
        <p:blipFill>
          <a:blip r:embed="rId2"/>
          <a:srcRect l="10185" r="10185"/>
          <a:stretch/>
        </p:blipFill>
        <p:spPr>
          <a:xfrm>
            <a:off x="1295400" y="1280160"/>
            <a:ext cx="6553200" cy="4572000"/>
          </a:xfrm>
        </p:spPr>
      </p:pic>
    </p:spTree>
    <p:extLst>
      <p:ext uri="{BB962C8B-B14F-4D97-AF65-F5344CB8AC3E}">
        <p14:creationId xmlns:p14="http://schemas.microsoft.com/office/powerpoint/2010/main" val="493488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a:t>Lesson 32.1 Figure 8</a:t>
            </a:r>
            <a:endParaRPr lang="en-US" sz="3200" dirty="0">
              <a:solidFill>
                <a:schemeClr val="accent1"/>
              </a:solidFill>
            </a:endParaRPr>
          </a:p>
        </p:txBody>
      </p:sp>
      <p:pic>
        <p:nvPicPr>
          <p:cNvPr id="6" name="Content Placeholder 5" descr="The mother cell undergoes meiosis to form a tetrad of cells, which separate to form the pollen grains. The pollen grains undergo mitosis without cytokinesis, resulting in four mature pollen grains with two nuclei each. One is called the generative nucleus, and the other is called the pollen tube nucleus. Two projective layers form around the mature pollen grain, the inner intine and the outer exine. On the right side of the illustration, a micrograph shows a pollen grain, which looks like puffed wheat.">
            <a:extLst>
              <a:ext uri="{FF2B5EF4-FFF2-40B4-BE49-F238E27FC236}">
                <a16:creationId xmlns:a16="http://schemas.microsoft.com/office/drawing/2014/main" id="{80A052E0-31FA-2348-4499-395D8B981FAA}"/>
              </a:ext>
            </a:extLst>
          </p:cNvPr>
          <p:cNvPicPr>
            <a:picLocks noGrp="1" noChangeAspect="1"/>
          </p:cNvPicPr>
          <p:nvPr>
            <p:ph idx="1"/>
          </p:nvPr>
        </p:nvPicPr>
        <p:blipFill>
          <a:blip r:embed="rId2"/>
          <a:srcRect l="31482" r="30555"/>
          <a:stretch/>
        </p:blipFill>
        <p:spPr>
          <a:xfrm>
            <a:off x="3048000" y="1280160"/>
            <a:ext cx="3124200" cy="4572000"/>
          </a:xfrm>
        </p:spPr>
      </p:pic>
    </p:spTree>
    <p:extLst>
      <p:ext uri="{BB962C8B-B14F-4D97-AF65-F5344CB8AC3E}">
        <p14:creationId xmlns:p14="http://schemas.microsoft.com/office/powerpoint/2010/main" val="1030773683"/>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2018</TotalTime>
  <Words>146</Words>
  <Application>Microsoft Office PowerPoint</Application>
  <PresentationFormat>On-screen Show (4:3)</PresentationFormat>
  <Paragraphs>37</Paragraphs>
  <Slides>36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36</vt:i4>
      </vt:variant>
    </vt:vector>
  </HeadingPairs>
  <TitlesOfParts>
    <vt:vector size="39" baseType="lpstr">
      <vt:lpstr>Arial</vt:lpstr>
      <vt:lpstr>Calibri</vt:lpstr>
      <vt:lpstr>Office Theme</vt:lpstr>
      <vt:lpstr>Chapter 32</vt:lpstr>
      <vt:lpstr>Lesson 32.1 Figure 1</vt:lpstr>
      <vt:lpstr>Lesson 32.1 Figure 2</vt:lpstr>
      <vt:lpstr>Lesson 32.1 Figure 3</vt:lpstr>
      <vt:lpstr>Lesson 32.1 Figure 4</vt:lpstr>
      <vt:lpstr>Lesson 32.1 Figure 5</vt:lpstr>
      <vt:lpstr>Lesson 32.1 Figure 6</vt:lpstr>
      <vt:lpstr>Lesson 32.1 Figure 7</vt:lpstr>
      <vt:lpstr>Lesson 32.1 Figure 8</vt:lpstr>
      <vt:lpstr>Lesson 32.1 Figure 9</vt:lpstr>
      <vt:lpstr>Lesson 32.1 Figure 10</vt:lpstr>
      <vt:lpstr>Lesson 32.1 Figure 11</vt:lpstr>
      <vt:lpstr>Lesson 32.1 Figure 12</vt:lpstr>
      <vt:lpstr>Lesson 32.1 Figure 13</vt:lpstr>
      <vt:lpstr>Lesson 32.2 Figure 1</vt:lpstr>
      <vt:lpstr>Lesson 32.2 Figure 2</vt:lpstr>
      <vt:lpstr>Lesson 32.2 Figure 3</vt:lpstr>
      <vt:lpstr>Lesson 32.2 Figure 4</vt:lpstr>
      <vt:lpstr>Lesson 32.2 Figure 5</vt:lpstr>
      <vt:lpstr>Lesson 32.2 Figure 6</vt:lpstr>
      <vt:lpstr>Lesson 32.2 Figure 7</vt:lpstr>
      <vt:lpstr>Lesson 32.2 Figure 8</vt:lpstr>
      <vt:lpstr>Lesson 32.2 Figure 9</vt:lpstr>
      <vt:lpstr>Lesson 32.2 Figure 10</vt:lpstr>
      <vt:lpstr>Lesson 32.2 Figure 11</vt:lpstr>
      <vt:lpstr>Lesson 32.2 Figure 12</vt:lpstr>
      <vt:lpstr>Lesson 32.2 Figure 13</vt:lpstr>
      <vt:lpstr>Lesson 32.3 Figure 1</vt:lpstr>
      <vt:lpstr>Lesson 32.3 Figure 2</vt:lpstr>
      <vt:lpstr>Lesson 32.3 Figure 3</vt:lpstr>
      <vt:lpstr>Lesson 32.3 Figure 4</vt:lpstr>
      <vt:lpstr>Lesson 32.3 Figure 5</vt:lpstr>
      <vt:lpstr>Lesson 32.3 Figure 6</vt:lpstr>
      <vt:lpstr>Lesson 32.3 Figure 7</vt:lpstr>
      <vt:lpstr>Lesson 32.3 Figure 8</vt:lpstr>
      <vt:lpstr>Hawkes Learning – End of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dc:title>
  <dc:subject>Biology</dc:subject>
  <dc:creator>Hawkes Learning</dc:creator>
  <cp:keywords>Hawkes Learning;Biology</cp:keywords>
  <cp:lastModifiedBy>Riley Possanza</cp:lastModifiedBy>
  <cp:revision>178</cp:revision>
  <dcterms:created xsi:type="dcterms:W3CDTF">2013-04-26T14:43:13Z</dcterms:created>
  <dcterms:modified xsi:type="dcterms:W3CDTF">2024-10-22T16:43:17Z</dcterms:modified>
</cp:coreProperties>
</file>