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4"/>
  </p:notesMasterIdLst>
  <p:handoutMasterIdLst>
    <p:handoutMasterId r:id="rId35"/>
  </p:handoutMasterIdLst>
  <p:sldIdLst>
    <p:sldId id="272" r:id="rId2"/>
    <p:sldId id="267" r:id="rId3"/>
    <p:sldId id="273" r:id="rId4"/>
    <p:sldId id="274" r:id="rId5"/>
    <p:sldId id="275" r:id="rId6"/>
    <p:sldId id="276" r:id="rId7"/>
    <p:sldId id="321" r:id="rId8"/>
    <p:sldId id="334" r:id="rId9"/>
    <p:sldId id="349" r:id="rId10"/>
    <p:sldId id="283" r:id="rId11"/>
    <p:sldId id="284" r:id="rId12"/>
    <p:sldId id="350" r:id="rId13"/>
    <p:sldId id="351" r:id="rId14"/>
    <p:sldId id="352" r:id="rId15"/>
    <p:sldId id="353" r:id="rId16"/>
    <p:sldId id="354" r:id="rId17"/>
    <p:sldId id="355" r:id="rId18"/>
    <p:sldId id="356" r:id="rId19"/>
    <p:sldId id="357" r:id="rId20"/>
    <p:sldId id="358" r:id="rId21"/>
    <p:sldId id="359" r:id="rId22"/>
    <p:sldId id="360" r:id="rId23"/>
    <p:sldId id="361" r:id="rId24"/>
    <p:sldId id="362" r:id="rId25"/>
    <p:sldId id="363" r:id="rId26"/>
    <p:sldId id="364" r:id="rId27"/>
    <p:sldId id="365" r:id="rId28"/>
    <p:sldId id="366" r:id="rId29"/>
    <p:sldId id="367" r:id="rId30"/>
    <p:sldId id="368" r:id="rId31"/>
    <p:sldId id="369" r:id="rId32"/>
    <p:sldId id="269"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99" autoAdjust="0"/>
    <p:restoredTop sz="86410" autoAdjust="0"/>
  </p:normalViewPr>
  <p:slideViewPr>
    <p:cSldViewPr>
      <p:cViewPr varScale="1">
        <p:scale>
          <a:sx n="93" d="100"/>
          <a:sy n="93" d="100"/>
        </p:scale>
        <p:origin x="66" y="25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10/9/2024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10/9/2024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2054A8-95C1-776A-7871-7961A21AF17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34395D-45D5-A5F5-9B9A-BF668CAC89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4" name="Picture 3">
            <a:extLst>
              <a:ext uri="{FF2B5EF4-FFF2-40B4-BE49-F238E27FC236}">
                <a16:creationId xmlns:a16="http://schemas.microsoft.com/office/drawing/2014/main" id="{ED991972-DB54-9ADC-9B3D-2BBD6897328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FE7222-CD0E-F7C6-D717-9F3203CAD1F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DE5E645-CDDD-C79E-E97B-7873952DAC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p:spPr>
        <p:txBody>
          <a:bodyPr>
            <a:normAutofit/>
          </a:bodyPr>
          <a:lstStyle>
            <a:lvl1pPr marL="0" indent="0">
              <a:buFont typeface="Arial" panose="020B0604020202020204" pitchFamily="34" charset="0"/>
              <a:buNone/>
              <a:defRPr sz="2800" b="0" i="0" baseline="0">
                <a:solidFill>
                  <a:srgbClr val="366092"/>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12AFD4-A50A-D164-57E2-BAAFB3BBFF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F712F4-E18C-270C-80DA-E0EE5EE249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30A676-7600-75F9-53E2-F82A8B871BB2}"/>
              </a:ext>
            </a:extLst>
          </p:cNvPr>
          <p:cNvSpPr/>
          <p:nvPr userDrawn="1"/>
        </p:nvSpPr>
        <p:spPr>
          <a:xfrm>
            <a:off x="1767486" y="2743200"/>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75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6" r:id="rId7"/>
    <p:sldLayoutId id="2147483657" r:id="rId8"/>
    <p:sldLayoutId id="2147483654"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Chapter 15</a:t>
            </a:r>
            <a:endPar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4192438" cy="990600"/>
          </a:xfrm>
          <a:prstGeom prst="rect">
            <a:avLst/>
          </a:prstGeom>
        </p:spPr>
        <p:txBody>
          <a:bodyPr/>
          <a:lstStyle>
            <a:lvl1pPr marL="0" indent="0">
              <a:buNone/>
              <a:defRPr b="1"/>
            </a:lvl1pPr>
          </a:lstStyle>
          <a:p>
            <a:pPr lvl="0"/>
            <a:r>
              <a:rPr lang="en-US" dirty="0"/>
              <a:t>Genes and Proteins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7B05E-D1A6-20B8-064A-B7419386B6C3}"/>
              </a:ext>
            </a:extLst>
          </p:cNvPr>
          <p:cNvSpPr>
            <a:spLocks noGrp="1"/>
          </p:cNvSpPr>
          <p:nvPr>
            <p:ph type="title"/>
          </p:nvPr>
        </p:nvSpPr>
        <p:spPr/>
        <p:txBody>
          <a:bodyPr/>
          <a:lstStyle/>
          <a:p>
            <a:r>
              <a:rPr lang="en-US" dirty="0"/>
              <a:t>Lesson 15.2 Figure 2</a:t>
            </a:r>
            <a:endParaRPr lang="en-IN" dirty="0"/>
          </a:p>
        </p:txBody>
      </p:sp>
      <p:pic>
        <p:nvPicPr>
          <p:cNvPr id="7" name="Content Placeholder 6" descr="This illustration shows R N A synthesis by R N A polymerase. The R N A strand is synthesized in the 5 prime to 3 prime direction.">
            <a:extLst>
              <a:ext uri="{FF2B5EF4-FFF2-40B4-BE49-F238E27FC236}">
                <a16:creationId xmlns:a16="http://schemas.microsoft.com/office/drawing/2014/main" id="{FD995A1D-0AE8-5653-3CA4-910AEE56695F}"/>
              </a:ext>
            </a:extLst>
          </p:cNvPr>
          <p:cNvPicPr>
            <a:picLocks noGrp="1" noChangeAspect="1"/>
          </p:cNvPicPr>
          <p:nvPr>
            <p:ph idx="1"/>
          </p:nvPr>
        </p:nvPicPr>
        <p:blipFill>
          <a:blip r:embed="rId2"/>
          <a:srcRect l="3704" r="3704"/>
          <a:stretch/>
        </p:blipFill>
        <p:spPr>
          <a:xfrm>
            <a:off x="762000" y="1280160"/>
            <a:ext cx="7620000" cy="4572000"/>
          </a:xfrm>
        </p:spPr>
      </p:pic>
    </p:spTree>
    <p:extLst>
      <p:ext uri="{BB962C8B-B14F-4D97-AF65-F5344CB8AC3E}">
        <p14:creationId xmlns:p14="http://schemas.microsoft.com/office/powerpoint/2010/main" val="3518608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B301-3A57-F3C6-0E50-B8102CFE099B}"/>
              </a:ext>
            </a:extLst>
          </p:cNvPr>
          <p:cNvSpPr>
            <a:spLocks noGrp="1"/>
          </p:cNvSpPr>
          <p:nvPr>
            <p:ph type="title"/>
          </p:nvPr>
        </p:nvSpPr>
        <p:spPr/>
        <p:txBody>
          <a:bodyPr/>
          <a:lstStyle/>
          <a:p>
            <a:r>
              <a:rPr lang="en-US" dirty="0"/>
              <a:t>Lesson 15.2 Figure 3</a:t>
            </a:r>
            <a:endParaRPr lang="en-IN" dirty="0"/>
          </a:p>
        </p:txBody>
      </p:sp>
      <p:pic>
        <p:nvPicPr>
          <p:cNvPr id="7" name="Content Placeholder 6" descr="This illustration shows the sigma subunit of R N A polymerase bound to two consensus sequences that are 10 and 35 bases upstream of the transcription start site. R N A polymerase is bound to sigma.">
            <a:extLst>
              <a:ext uri="{FF2B5EF4-FFF2-40B4-BE49-F238E27FC236}">
                <a16:creationId xmlns:a16="http://schemas.microsoft.com/office/drawing/2014/main" id="{56EF0C89-BA4D-7629-2AA7-A78978E057BC}"/>
              </a:ext>
            </a:extLst>
          </p:cNvPr>
          <p:cNvPicPr>
            <a:picLocks noGrp="1" noChangeAspect="1"/>
          </p:cNvPicPr>
          <p:nvPr>
            <p:ph idx="1"/>
          </p:nvPr>
        </p:nvPicPr>
        <p:blipFill>
          <a:blip r:embed="rId2"/>
          <a:srcRect b="13000"/>
          <a:stretch/>
        </p:blipFill>
        <p:spPr>
          <a:xfrm>
            <a:off x="457200" y="1280160"/>
            <a:ext cx="8229600" cy="3977640"/>
          </a:xfrm>
        </p:spPr>
      </p:pic>
    </p:spTree>
    <p:extLst>
      <p:ext uri="{BB962C8B-B14F-4D97-AF65-F5344CB8AC3E}">
        <p14:creationId xmlns:p14="http://schemas.microsoft.com/office/powerpoint/2010/main" val="1336807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E657D-A579-63EC-462D-E13D9FDE63A7}"/>
              </a:ext>
            </a:extLst>
          </p:cNvPr>
          <p:cNvSpPr>
            <a:spLocks noGrp="1"/>
          </p:cNvSpPr>
          <p:nvPr>
            <p:ph type="title"/>
          </p:nvPr>
        </p:nvSpPr>
        <p:spPr/>
        <p:txBody>
          <a:bodyPr/>
          <a:lstStyle/>
          <a:p>
            <a:r>
              <a:rPr lang="en-US" dirty="0"/>
              <a:t>Lesson 15.2 Figure 4</a:t>
            </a:r>
            <a:endParaRPr lang="en-IN" dirty="0"/>
          </a:p>
        </p:txBody>
      </p:sp>
      <p:pic>
        <p:nvPicPr>
          <p:cNvPr id="6" name="Content Placeholder 5" descr="An illustration describing rho-independent and rho-dependent termination">
            <a:extLst>
              <a:ext uri="{FF2B5EF4-FFF2-40B4-BE49-F238E27FC236}">
                <a16:creationId xmlns:a16="http://schemas.microsoft.com/office/drawing/2014/main" id="{848F4883-FD62-FB88-26E8-518F7E87003C}"/>
              </a:ext>
            </a:extLst>
          </p:cNvPr>
          <p:cNvPicPr>
            <a:picLocks noGrp="1" noChangeAspect="1"/>
          </p:cNvPicPr>
          <p:nvPr>
            <p:ph idx="1"/>
          </p:nvPr>
        </p:nvPicPr>
        <p:blipFill>
          <a:blip r:embed="rId2"/>
          <a:srcRect l="32407" r="31482"/>
          <a:stretch/>
        </p:blipFill>
        <p:spPr>
          <a:xfrm>
            <a:off x="3124200" y="1280160"/>
            <a:ext cx="2971800" cy="4572000"/>
          </a:xfrm>
        </p:spPr>
      </p:pic>
    </p:spTree>
    <p:extLst>
      <p:ext uri="{BB962C8B-B14F-4D97-AF65-F5344CB8AC3E}">
        <p14:creationId xmlns:p14="http://schemas.microsoft.com/office/powerpoint/2010/main" val="2910217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66604-78F7-6D37-BB75-65720823ECEB}"/>
              </a:ext>
            </a:extLst>
          </p:cNvPr>
          <p:cNvSpPr>
            <a:spLocks noGrp="1"/>
          </p:cNvSpPr>
          <p:nvPr>
            <p:ph type="title"/>
          </p:nvPr>
        </p:nvSpPr>
        <p:spPr/>
        <p:txBody>
          <a:bodyPr/>
          <a:lstStyle/>
          <a:p>
            <a:r>
              <a:rPr lang="en-US" dirty="0"/>
              <a:t>Lesson 15.2 Figure 5</a:t>
            </a:r>
            <a:endParaRPr lang="en-IN" dirty="0"/>
          </a:p>
        </p:txBody>
      </p:sp>
      <p:pic>
        <p:nvPicPr>
          <p:cNvPr id="6" name="Content Placeholder 5" descr="This illustration shows multiple m R N As transcribed off one gene. Polyribosomes attach to the genes along a strand of D N A, and bind with m R N A before transcription is complete and begin to make protein.">
            <a:extLst>
              <a:ext uri="{FF2B5EF4-FFF2-40B4-BE49-F238E27FC236}">
                <a16:creationId xmlns:a16="http://schemas.microsoft.com/office/drawing/2014/main" id="{72AF82A4-96F0-D139-8771-19196C84FCBC}"/>
              </a:ext>
            </a:extLst>
          </p:cNvPr>
          <p:cNvPicPr>
            <a:picLocks noGrp="1" noChangeAspect="1"/>
          </p:cNvPicPr>
          <p:nvPr>
            <p:ph idx="1"/>
          </p:nvPr>
        </p:nvPicPr>
        <p:blipFill>
          <a:blip r:embed="rId2"/>
          <a:srcRect l="3704" r="3704" b="8000"/>
          <a:stretch/>
        </p:blipFill>
        <p:spPr>
          <a:xfrm>
            <a:off x="762000" y="1280160"/>
            <a:ext cx="7620000" cy="4206240"/>
          </a:xfrm>
        </p:spPr>
      </p:pic>
    </p:spTree>
    <p:extLst>
      <p:ext uri="{BB962C8B-B14F-4D97-AF65-F5344CB8AC3E}">
        <p14:creationId xmlns:p14="http://schemas.microsoft.com/office/powerpoint/2010/main" val="1850964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F4E84-2BC6-3275-E4DD-15DFC1DD6411}"/>
              </a:ext>
            </a:extLst>
          </p:cNvPr>
          <p:cNvSpPr>
            <a:spLocks noGrp="1"/>
          </p:cNvSpPr>
          <p:nvPr>
            <p:ph type="title"/>
          </p:nvPr>
        </p:nvSpPr>
        <p:spPr/>
        <p:txBody>
          <a:bodyPr/>
          <a:lstStyle/>
          <a:p>
            <a:r>
              <a:rPr lang="en-US" dirty="0"/>
              <a:t>Lesson 15.3 Figure 1</a:t>
            </a:r>
            <a:endParaRPr lang="en-IN" dirty="0"/>
          </a:p>
        </p:txBody>
      </p:sp>
      <p:pic>
        <p:nvPicPr>
          <p:cNvPr id="7" name="Content Placeholder 6" descr="A photograph of three fly agaric mushrooms with white stems and red tops with white spots">
            <a:extLst>
              <a:ext uri="{FF2B5EF4-FFF2-40B4-BE49-F238E27FC236}">
                <a16:creationId xmlns:a16="http://schemas.microsoft.com/office/drawing/2014/main" id="{45250D0C-3E99-B382-BCE7-6ED7BB541A94}"/>
              </a:ext>
            </a:extLst>
          </p:cNvPr>
          <p:cNvPicPr>
            <a:picLocks noGrp="1" noChangeAspect="1"/>
          </p:cNvPicPr>
          <p:nvPr>
            <p:ph idx="1"/>
          </p:nvPr>
        </p:nvPicPr>
        <p:blipFill>
          <a:blip r:embed="rId2"/>
          <a:srcRect l="11111" r="10185"/>
          <a:stretch/>
        </p:blipFill>
        <p:spPr>
          <a:xfrm>
            <a:off x="1371600" y="1280160"/>
            <a:ext cx="6477000" cy="4572000"/>
          </a:xfrm>
        </p:spPr>
      </p:pic>
    </p:spTree>
    <p:extLst>
      <p:ext uri="{BB962C8B-B14F-4D97-AF65-F5344CB8AC3E}">
        <p14:creationId xmlns:p14="http://schemas.microsoft.com/office/powerpoint/2010/main" val="4210086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A680-2F0C-035B-1B88-172B4A7B309A}"/>
              </a:ext>
            </a:extLst>
          </p:cNvPr>
          <p:cNvSpPr>
            <a:spLocks noGrp="1"/>
          </p:cNvSpPr>
          <p:nvPr>
            <p:ph type="title"/>
          </p:nvPr>
        </p:nvSpPr>
        <p:spPr/>
        <p:txBody>
          <a:bodyPr/>
          <a:lstStyle/>
          <a:p>
            <a:r>
              <a:rPr lang="en-US" dirty="0"/>
              <a:t>Lesson 15.3 Figure 2</a:t>
            </a:r>
            <a:endParaRPr lang="en-IN" dirty="0"/>
          </a:p>
        </p:txBody>
      </p:sp>
      <p:pic>
        <p:nvPicPr>
          <p:cNvPr id="6" name="Content Placeholder 5" descr="This illustration shows enzyme separating double-stranded D N A and producing a strand of m R N A.">
            <a:extLst>
              <a:ext uri="{FF2B5EF4-FFF2-40B4-BE49-F238E27FC236}">
                <a16:creationId xmlns:a16="http://schemas.microsoft.com/office/drawing/2014/main" id="{11BB29A7-AE84-BB9D-857D-20784DB5D935}"/>
              </a:ext>
            </a:extLst>
          </p:cNvPr>
          <p:cNvPicPr>
            <a:picLocks noGrp="1" noChangeAspect="1"/>
          </p:cNvPicPr>
          <p:nvPr>
            <p:ph idx="1"/>
          </p:nvPr>
        </p:nvPicPr>
        <p:blipFill>
          <a:blip r:embed="rId2"/>
          <a:srcRect l="23148" r="23148"/>
          <a:stretch/>
        </p:blipFill>
        <p:spPr>
          <a:xfrm>
            <a:off x="2362200" y="1280160"/>
            <a:ext cx="4419600" cy="4572000"/>
          </a:xfrm>
        </p:spPr>
      </p:pic>
    </p:spTree>
    <p:extLst>
      <p:ext uri="{BB962C8B-B14F-4D97-AF65-F5344CB8AC3E}">
        <p14:creationId xmlns:p14="http://schemas.microsoft.com/office/powerpoint/2010/main" val="3403857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82876-E521-E228-B050-D843A94077E4}"/>
              </a:ext>
            </a:extLst>
          </p:cNvPr>
          <p:cNvSpPr>
            <a:spLocks noGrp="1"/>
          </p:cNvSpPr>
          <p:nvPr>
            <p:ph type="title"/>
          </p:nvPr>
        </p:nvSpPr>
        <p:spPr/>
        <p:txBody>
          <a:bodyPr/>
          <a:lstStyle/>
          <a:p>
            <a:r>
              <a:rPr lang="en-US" dirty="0"/>
              <a:t>Lesson 15.3 Figure 3</a:t>
            </a:r>
            <a:endParaRPr lang="en-IN" dirty="0"/>
          </a:p>
        </p:txBody>
      </p:sp>
      <p:pic>
        <p:nvPicPr>
          <p:cNvPr id="6" name="Content Placeholder 5" descr="This illustration shows a series of transcription factors binding to the promoter, which is upstream of the gene. After all of the transcription factors are bound, R N A polymerase 2 binds as well.">
            <a:extLst>
              <a:ext uri="{FF2B5EF4-FFF2-40B4-BE49-F238E27FC236}">
                <a16:creationId xmlns:a16="http://schemas.microsoft.com/office/drawing/2014/main" id="{A6F37473-1A3D-5006-A6A8-5BB939E7974D}"/>
              </a:ext>
            </a:extLst>
          </p:cNvPr>
          <p:cNvPicPr>
            <a:picLocks noGrp="1" noChangeAspect="1"/>
          </p:cNvPicPr>
          <p:nvPr>
            <p:ph idx="1"/>
          </p:nvPr>
        </p:nvPicPr>
        <p:blipFill>
          <a:blip r:embed="rId2"/>
          <a:srcRect l="27778" r="27778"/>
          <a:stretch/>
        </p:blipFill>
        <p:spPr>
          <a:xfrm>
            <a:off x="2743200" y="1280160"/>
            <a:ext cx="3657600" cy="4572000"/>
          </a:xfrm>
        </p:spPr>
      </p:pic>
    </p:spTree>
    <p:extLst>
      <p:ext uri="{BB962C8B-B14F-4D97-AF65-F5344CB8AC3E}">
        <p14:creationId xmlns:p14="http://schemas.microsoft.com/office/powerpoint/2010/main" val="14594750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73845-8860-3C84-C79F-AE029F324E34}"/>
              </a:ext>
            </a:extLst>
          </p:cNvPr>
          <p:cNvSpPr>
            <a:spLocks noGrp="1"/>
          </p:cNvSpPr>
          <p:nvPr>
            <p:ph type="title"/>
          </p:nvPr>
        </p:nvSpPr>
        <p:spPr/>
        <p:txBody>
          <a:bodyPr/>
          <a:lstStyle/>
          <a:p>
            <a:r>
              <a:rPr lang="en-US" dirty="0"/>
              <a:t>Lesson 15.4 Figure 1</a:t>
            </a:r>
            <a:endParaRPr lang="en-IN" dirty="0"/>
          </a:p>
        </p:txBody>
      </p:sp>
      <p:pic>
        <p:nvPicPr>
          <p:cNvPr id="6" name="Content Placeholder 5" descr="An illustration shows that in pre-m R N A processing, there is a primary R N A transcript including regions labeled, left to right, as exon 1, intron, exon 2, intron, and exon 3. The introns are cut and exons are spliced together to produce m R N A. After R N A processing, there is a spliced R N A with these parts, left to right are a 5 prime cap, a 5 prime untranslated region, exon 1, exon 2, exon 3, a 3 prime untranslated region, and a poly-A tail.">
            <a:extLst>
              <a:ext uri="{FF2B5EF4-FFF2-40B4-BE49-F238E27FC236}">
                <a16:creationId xmlns:a16="http://schemas.microsoft.com/office/drawing/2014/main" id="{7E4DA139-BBC0-4659-FB00-B27B846AD829}"/>
              </a:ext>
            </a:extLst>
          </p:cNvPr>
          <p:cNvPicPr>
            <a:picLocks noGrp="1" noChangeAspect="1"/>
          </p:cNvPicPr>
          <p:nvPr>
            <p:ph idx="1"/>
          </p:nvPr>
        </p:nvPicPr>
        <p:blipFill>
          <a:blip r:embed="rId2"/>
          <a:srcRect l="14815" r="14815"/>
          <a:stretch/>
        </p:blipFill>
        <p:spPr>
          <a:xfrm>
            <a:off x="1676400" y="1280160"/>
            <a:ext cx="5791200" cy="4572000"/>
          </a:xfrm>
        </p:spPr>
      </p:pic>
    </p:spTree>
    <p:extLst>
      <p:ext uri="{BB962C8B-B14F-4D97-AF65-F5344CB8AC3E}">
        <p14:creationId xmlns:p14="http://schemas.microsoft.com/office/powerpoint/2010/main" val="195928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1549B-4955-4C77-783A-B662F162FABE}"/>
              </a:ext>
            </a:extLst>
          </p:cNvPr>
          <p:cNvSpPr>
            <a:spLocks noGrp="1"/>
          </p:cNvSpPr>
          <p:nvPr>
            <p:ph type="title"/>
          </p:nvPr>
        </p:nvSpPr>
        <p:spPr/>
        <p:txBody>
          <a:bodyPr/>
          <a:lstStyle/>
          <a:p>
            <a:r>
              <a:rPr lang="en-US" dirty="0"/>
              <a:t>Lesson 15.4 Figure 2</a:t>
            </a:r>
            <a:endParaRPr lang="en-IN" dirty="0"/>
          </a:p>
        </p:txBody>
      </p:sp>
      <p:pic>
        <p:nvPicPr>
          <p:cNvPr id="6" name="Content Placeholder 5" descr="A micrograph shows T. brucei, which has a u-shaped cell body and a long tail.">
            <a:extLst>
              <a:ext uri="{FF2B5EF4-FFF2-40B4-BE49-F238E27FC236}">
                <a16:creationId xmlns:a16="http://schemas.microsoft.com/office/drawing/2014/main" id="{31536997-E026-198C-946E-75D3C24D1006}"/>
              </a:ext>
            </a:extLst>
          </p:cNvPr>
          <p:cNvPicPr>
            <a:picLocks noGrp="1" noChangeAspect="1"/>
          </p:cNvPicPr>
          <p:nvPr>
            <p:ph idx="1"/>
          </p:nvPr>
        </p:nvPicPr>
        <p:blipFill>
          <a:blip r:embed="rId2"/>
          <a:srcRect l="24074" r="23148"/>
          <a:stretch/>
        </p:blipFill>
        <p:spPr>
          <a:xfrm>
            <a:off x="2438400" y="1280160"/>
            <a:ext cx="4343400" cy="4572000"/>
          </a:xfrm>
        </p:spPr>
      </p:pic>
    </p:spTree>
    <p:extLst>
      <p:ext uri="{BB962C8B-B14F-4D97-AF65-F5344CB8AC3E}">
        <p14:creationId xmlns:p14="http://schemas.microsoft.com/office/powerpoint/2010/main" val="4060862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4F0C2-2A68-C6EA-3EC9-ABE08A8D6338}"/>
              </a:ext>
            </a:extLst>
          </p:cNvPr>
          <p:cNvSpPr>
            <a:spLocks noGrp="1"/>
          </p:cNvSpPr>
          <p:nvPr>
            <p:ph type="title"/>
          </p:nvPr>
        </p:nvSpPr>
        <p:spPr/>
        <p:txBody>
          <a:bodyPr/>
          <a:lstStyle/>
          <a:p>
            <a:r>
              <a:rPr lang="en-US" dirty="0"/>
              <a:t>Lesson 15.4 Figure 3</a:t>
            </a:r>
            <a:endParaRPr lang="en-IN" dirty="0"/>
          </a:p>
        </p:txBody>
      </p:sp>
      <p:pic>
        <p:nvPicPr>
          <p:cNvPr id="6" name="Content Placeholder 5" descr="The image shows a schematic representation of a mature m R N A molecule and the two types of modifications commonly added to its ends: a five prime methylated cap and a three prime poly-A tail. The methylated cap is added to the five prime end during transcription, and the poly-A tail is added to the three prime end after transcription. Triplet codons that encode the amino sequence in the protein make up the exonic m R N A coding regions.">
            <a:extLst>
              <a:ext uri="{FF2B5EF4-FFF2-40B4-BE49-F238E27FC236}">
                <a16:creationId xmlns:a16="http://schemas.microsoft.com/office/drawing/2014/main" id="{523DF4C3-E977-0AD6-03C3-DE8CC2383264}"/>
              </a:ext>
            </a:extLst>
          </p:cNvPr>
          <p:cNvPicPr>
            <a:picLocks noGrp="1" noChangeAspect="1"/>
          </p:cNvPicPr>
          <p:nvPr>
            <p:ph idx="1"/>
          </p:nvPr>
        </p:nvPicPr>
        <p:blipFill>
          <a:blip r:embed="rId2"/>
          <a:srcRect l="38889" r="30556"/>
          <a:stretch/>
        </p:blipFill>
        <p:spPr>
          <a:xfrm>
            <a:off x="3657600" y="1280160"/>
            <a:ext cx="2514600" cy="4572000"/>
          </a:xfrm>
        </p:spPr>
      </p:pic>
    </p:spTree>
    <p:extLst>
      <p:ext uri="{BB962C8B-B14F-4D97-AF65-F5344CB8AC3E}">
        <p14:creationId xmlns:p14="http://schemas.microsoft.com/office/powerpoint/2010/main" val="2614776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15.1 Figure 1</a:t>
            </a:r>
          </a:p>
        </p:txBody>
      </p:sp>
      <p:pic>
        <p:nvPicPr>
          <p:cNvPr id="6" name="Content Placeholder 5" descr="The graphic shows D N A labeled with &quot;Replication&quot; and says the &quot;process of D N A making a copy of itself.&quot; This points to R N A labeled with &quot;Transcription&quot; and says the &quot;process of copying D N A into m R N A. This points to protein labeled with &quot;Translation&quot; and says the &quot;process of synthesizing proteins from m R N A sequence.&quot;">
            <a:extLst>
              <a:ext uri="{FF2B5EF4-FFF2-40B4-BE49-F238E27FC236}">
                <a16:creationId xmlns:a16="http://schemas.microsoft.com/office/drawing/2014/main" id="{6FDF8D52-FD8A-04A2-4A24-A622E3E27A42}"/>
              </a:ext>
            </a:extLst>
          </p:cNvPr>
          <p:cNvPicPr>
            <a:picLocks noGrp="1" noChangeAspect="1"/>
          </p:cNvPicPr>
          <p:nvPr>
            <p:ph idx="1"/>
          </p:nvPr>
        </p:nvPicPr>
        <p:blipFill>
          <a:blip r:embed="rId2"/>
          <a:srcRect l="21297" r="21295"/>
          <a:stretch/>
        </p:blipFill>
        <p:spPr>
          <a:xfrm>
            <a:off x="2209800" y="1280160"/>
            <a:ext cx="4724400" cy="457200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C0A7A-90BF-2CE3-5D73-FF67FD9585FB}"/>
              </a:ext>
            </a:extLst>
          </p:cNvPr>
          <p:cNvSpPr>
            <a:spLocks noGrp="1"/>
          </p:cNvSpPr>
          <p:nvPr>
            <p:ph type="title"/>
          </p:nvPr>
        </p:nvSpPr>
        <p:spPr/>
        <p:txBody>
          <a:bodyPr/>
          <a:lstStyle/>
          <a:p>
            <a:r>
              <a:rPr lang="en-US" dirty="0"/>
              <a:t>Lesson 15.4 Figure 4</a:t>
            </a:r>
            <a:endParaRPr lang="en-IN" dirty="0"/>
          </a:p>
        </p:txBody>
      </p:sp>
      <p:pic>
        <p:nvPicPr>
          <p:cNvPr id="6" name="Content Placeholder 5" descr="A mature, spliced m R N A molecule is shown. The m R N A moves through a nuclear pore to exit the nucleus and enter the cytoplasm, starting with the five prime methylate cap and ending with the three prime poly-A tail.">
            <a:extLst>
              <a:ext uri="{FF2B5EF4-FFF2-40B4-BE49-F238E27FC236}">
                <a16:creationId xmlns:a16="http://schemas.microsoft.com/office/drawing/2014/main" id="{66696EA1-905D-A059-D194-5CB702028B51}"/>
              </a:ext>
            </a:extLst>
          </p:cNvPr>
          <p:cNvPicPr>
            <a:picLocks noGrp="1" noChangeAspect="1"/>
          </p:cNvPicPr>
          <p:nvPr>
            <p:ph idx="1"/>
          </p:nvPr>
        </p:nvPicPr>
        <p:blipFill>
          <a:blip r:embed="rId2"/>
          <a:srcRect b="29667"/>
          <a:stretch/>
        </p:blipFill>
        <p:spPr>
          <a:xfrm>
            <a:off x="457200" y="1280160"/>
            <a:ext cx="8229600" cy="3215640"/>
          </a:xfrm>
        </p:spPr>
      </p:pic>
    </p:spTree>
    <p:extLst>
      <p:ext uri="{BB962C8B-B14F-4D97-AF65-F5344CB8AC3E}">
        <p14:creationId xmlns:p14="http://schemas.microsoft.com/office/powerpoint/2010/main" val="1321672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5B28D-C715-3FDC-8AAD-2D06BA8F31ED}"/>
              </a:ext>
            </a:extLst>
          </p:cNvPr>
          <p:cNvSpPr>
            <a:spLocks noGrp="1"/>
          </p:cNvSpPr>
          <p:nvPr>
            <p:ph type="title"/>
          </p:nvPr>
        </p:nvSpPr>
        <p:spPr/>
        <p:txBody>
          <a:bodyPr/>
          <a:lstStyle/>
          <a:p>
            <a:r>
              <a:rPr lang="en-US" dirty="0"/>
              <a:t>Lesson 15.4 Figure 5</a:t>
            </a:r>
            <a:endParaRPr lang="en-IN" dirty="0"/>
          </a:p>
        </p:txBody>
      </p:sp>
      <p:pic>
        <p:nvPicPr>
          <p:cNvPr id="5" name="Content Placeholder 4" descr="An illustration shows a spliceosome bound to m R N A. An intron is wrapped around small R N As associated with the spliceosome. When the splice is complete, the exons on either side of the intron are fused together, and the intron forms a ring structure.">
            <a:extLst>
              <a:ext uri="{FF2B5EF4-FFF2-40B4-BE49-F238E27FC236}">
                <a16:creationId xmlns:a16="http://schemas.microsoft.com/office/drawing/2014/main" id="{145846CE-DCDD-40A0-A088-73CE5B001C8F}"/>
              </a:ext>
            </a:extLst>
          </p:cNvPr>
          <p:cNvPicPr>
            <a:picLocks noGrp="1" noChangeAspect="1"/>
          </p:cNvPicPr>
          <p:nvPr>
            <p:ph idx="1"/>
          </p:nvPr>
        </p:nvPicPr>
        <p:blipFill>
          <a:blip r:embed="rId2"/>
          <a:srcRect l="14815" r="14815"/>
          <a:stretch/>
        </p:blipFill>
        <p:spPr>
          <a:xfrm>
            <a:off x="1676400" y="1280160"/>
            <a:ext cx="5791200" cy="4572000"/>
          </a:xfrm>
        </p:spPr>
      </p:pic>
    </p:spTree>
    <p:extLst>
      <p:ext uri="{BB962C8B-B14F-4D97-AF65-F5344CB8AC3E}">
        <p14:creationId xmlns:p14="http://schemas.microsoft.com/office/powerpoint/2010/main" val="34145713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4BBE2-AABA-5D50-D910-A7E6A1913696}"/>
              </a:ext>
            </a:extLst>
          </p:cNvPr>
          <p:cNvSpPr>
            <a:spLocks noGrp="1"/>
          </p:cNvSpPr>
          <p:nvPr>
            <p:ph type="title"/>
          </p:nvPr>
        </p:nvSpPr>
        <p:spPr/>
        <p:txBody>
          <a:bodyPr/>
          <a:lstStyle/>
          <a:p>
            <a:r>
              <a:rPr lang="en-US" dirty="0"/>
              <a:t>Lesson 15.4 Figure 6</a:t>
            </a:r>
            <a:endParaRPr lang="en-IN" dirty="0"/>
          </a:p>
        </p:txBody>
      </p:sp>
      <p:pic>
        <p:nvPicPr>
          <p:cNvPr id="5" name="Content Placeholder 4" descr="The molecular model of phenylalanine t R N A is L shaped. At one end is the anticodon adenine, adenine, guanine. At the other end is the attachment site for the amino acid phenylalanine.">
            <a:extLst>
              <a:ext uri="{FF2B5EF4-FFF2-40B4-BE49-F238E27FC236}">
                <a16:creationId xmlns:a16="http://schemas.microsoft.com/office/drawing/2014/main" id="{62430001-D280-0E6D-7484-032E678C2633}"/>
              </a:ext>
            </a:extLst>
          </p:cNvPr>
          <p:cNvPicPr>
            <a:picLocks noGrp="1" noChangeAspect="1"/>
          </p:cNvPicPr>
          <p:nvPr>
            <p:ph idx="1"/>
          </p:nvPr>
        </p:nvPicPr>
        <p:blipFill>
          <a:blip r:embed="rId2"/>
          <a:srcRect l="24074" r="24074"/>
          <a:stretch/>
        </p:blipFill>
        <p:spPr>
          <a:xfrm>
            <a:off x="2438400" y="1280160"/>
            <a:ext cx="4267200" cy="4572000"/>
          </a:xfrm>
        </p:spPr>
      </p:pic>
    </p:spTree>
    <p:extLst>
      <p:ext uri="{BB962C8B-B14F-4D97-AF65-F5344CB8AC3E}">
        <p14:creationId xmlns:p14="http://schemas.microsoft.com/office/powerpoint/2010/main" val="3790142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50034-42EE-5158-9AE5-400C6C63D25B}"/>
              </a:ext>
            </a:extLst>
          </p:cNvPr>
          <p:cNvSpPr>
            <a:spLocks noGrp="1"/>
          </p:cNvSpPr>
          <p:nvPr>
            <p:ph type="title"/>
          </p:nvPr>
        </p:nvSpPr>
        <p:spPr/>
        <p:txBody>
          <a:bodyPr/>
          <a:lstStyle/>
          <a:p>
            <a:r>
              <a:rPr lang="en-US" dirty="0"/>
              <a:t>Lesson 15.5 Figure 1</a:t>
            </a:r>
            <a:endParaRPr lang="en-IN" dirty="0"/>
          </a:p>
        </p:txBody>
      </p:sp>
      <p:pic>
        <p:nvPicPr>
          <p:cNvPr id="5" name="Content Placeholder 4" descr="This illustration shows two amino acids side-by-side. Each amino acid has an amino group, a carboxyl group, and a side chain labeled R or R prime. Upon formation of a peptide bond, the amino group is joined to the carboxyl group. A water molecule is released in the process.">
            <a:extLst>
              <a:ext uri="{FF2B5EF4-FFF2-40B4-BE49-F238E27FC236}">
                <a16:creationId xmlns:a16="http://schemas.microsoft.com/office/drawing/2014/main" id="{28B20F5B-C9D9-6FFE-7166-659AC730F4B9}"/>
              </a:ext>
            </a:extLst>
          </p:cNvPr>
          <p:cNvPicPr>
            <a:picLocks noGrp="1" noChangeAspect="1"/>
          </p:cNvPicPr>
          <p:nvPr>
            <p:ph idx="1"/>
          </p:nvPr>
        </p:nvPicPr>
        <p:blipFill>
          <a:blip r:embed="rId2"/>
          <a:srcRect l="14815" r="13889"/>
          <a:stretch/>
        </p:blipFill>
        <p:spPr>
          <a:xfrm>
            <a:off x="1676400" y="1280160"/>
            <a:ext cx="5867400" cy="4572000"/>
          </a:xfrm>
        </p:spPr>
      </p:pic>
    </p:spTree>
    <p:extLst>
      <p:ext uri="{BB962C8B-B14F-4D97-AF65-F5344CB8AC3E}">
        <p14:creationId xmlns:p14="http://schemas.microsoft.com/office/powerpoint/2010/main" val="10281179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8953C-31A4-779E-019C-224894107833}"/>
              </a:ext>
            </a:extLst>
          </p:cNvPr>
          <p:cNvSpPr>
            <a:spLocks noGrp="1"/>
          </p:cNvSpPr>
          <p:nvPr>
            <p:ph type="title"/>
          </p:nvPr>
        </p:nvSpPr>
        <p:spPr/>
        <p:txBody>
          <a:bodyPr/>
          <a:lstStyle/>
          <a:p>
            <a:r>
              <a:rPr lang="en-US" dirty="0"/>
              <a:t>Lesson 15.5 Figure 2</a:t>
            </a:r>
            <a:endParaRPr lang="en-IN" dirty="0"/>
          </a:p>
        </p:txBody>
      </p:sp>
      <p:pic>
        <p:nvPicPr>
          <p:cNvPr id="5" name="Content Placeholder 4" descr="The polysome is comprised of a ribosome large subunit and a ribosome small subunit, a strand of m R N A between them. Coming from the t R N A within the large subunit is a growing peptide chain made of amino acids.">
            <a:extLst>
              <a:ext uri="{FF2B5EF4-FFF2-40B4-BE49-F238E27FC236}">
                <a16:creationId xmlns:a16="http://schemas.microsoft.com/office/drawing/2014/main" id="{E54F5789-59CF-F3E5-BA4F-373F033C353A}"/>
              </a:ext>
            </a:extLst>
          </p:cNvPr>
          <p:cNvPicPr>
            <a:picLocks noGrp="1" noChangeAspect="1"/>
          </p:cNvPicPr>
          <p:nvPr>
            <p:ph idx="1"/>
          </p:nvPr>
        </p:nvPicPr>
        <p:blipFill>
          <a:blip r:embed="rId2"/>
          <a:srcRect l="17592" r="17592"/>
          <a:stretch/>
        </p:blipFill>
        <p:spPr>
          <a:xfrm>
            <a:off x="1905000" y="1280160"/>
            <a:ext cx="5334000" cy="4572000"/>
          </a:xfrm>
        </p:spPr>
      </p:pic>
    </p:spTree>
    <p:extLst>
      <p:ext uri="{BB962C8B-B14F-4D97-AF65-F5344CB8AC3E}">
        <p14:creationId xmlns:p14="http://schemas.microsoft.com/office/powerpoint/2010/main" val="21144694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F5A8A-40FD-C571-7464-3555D0886EF2}"/>
              </a:ext>
            </a:extLst>
          </p:cNvPr>
          <p:cNvSpPr>
            <a:spLocks noGrp="1"/>
          </p:cNvSpPr>
          <p:nvPr>
            <p:ph type="title"/>
          </p:nvPr>
        </p:nvSpPr>
        <p:spPr/>
        <p:txBody>
          <a:bodyPr/>
          <a:lstStyle/>
          <a:p>
            <a:r>
              <a:rPr lang="en-US" dirty="0"/>
              <a:t>Lesson 15.5 Figure 3</a:t>
            </a:r>
            <a:endParaRPr lang="en-IN" dirty="0"/>
          </a:p>
        </p:txBody>
      </p:sp>
      <p:pic>
        <p:nvPicPr>
          <p:cNvPr id="5" name="Content Placeholder 4" descr="Acceptor stems are connected to the T-loop, variable loop, anticodon loop, and D-loop, in a clockwise fashion. An amino acid attachment site is at the three prime end.">
            <a:extLst>
              <a:ext uri="{FF2B5EF4-FFF2-40B4-BE49-F238E27FC236}">
                <a16:creationId xmlns:a16="http://schemas.microsoft.com/office/drawing/2014/main" id="{D7934B06-81E4-50DC-9474-E435CC912773}"/>
              </a:ext>
            </a:extLst>
          </p:cNvPr>
          <p:cNvPicPr>
            <a:picLocks noGrp="1" noChangeAspect="1"/>
          </p:cNvPicPr>
          <p:nvPr>
            <p:ph idx="1"/>
          </p:nvPr>
        </p:nvPicPr>
        <p:blipFill>
          <a:blip r:embed="rId2"/>
          <a:srcRect l="32407" r="32408"/>
          <a:stretch/>
        </p:blipFill>
        <p:spPr>
          <a:xfrm>
            <a:off x="3124200" y="1280160"/>
            <a:ext cx="2895600" cy="4572000"/>
          </a:xfrm>
        </p:spPr>
      </p:pic>
    </p:spTree>
    <p:extLst>
      <p:ext uri="{BB962C8B-B14F-4D97-AF65-F5344CB8AC3E}">
        <p14:creationId xmlns:p14="http://schemas.microsoft.com/office/powerpoint/2010/main" val="1090784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CDDFD-5CAB-96A3-5D9A-B9A3DB1B9AD0}"/>
              </a:ext>
            </a:extLst>
          </p:cNvPr>
          <p:cNvSpPr>
            <a:spLocks noGrp="1"/>
          </p:cNvSpPr>
          <p:nvPr>
            <p:ph type="title"/>
          </p:nvPr>
        </p:nvSpPr>
        <p:spPr/>
        <p:txBody>
          <a:bodyPr/>
          <a:lstStyle/>
          <a:p>
            <a:r>
              <a:rPr lang="en-US" dirty="0"/>
              <a:t>Lesson 15.5 Figure 4</a:t>
            </a:r>
            <a:endParaRPr lang="en-IN" dirty="0"/>
          </a:p>
        </p:txBody>
      </p:sp>
      <p:pic>
        <p:nvPicPr>
          <p:cNvPr id="5" name="Content Placeholder 4" descr="Shown is an illustration of the process of translation, which converts the genetic information in m R N A into a sequence of amino acids in a protein. The  m R N A is bound to the ribosome, which consists of two subunits and forms a functional complex. The ribosome has two sites for t R N A binding: the A-site and the P-site. The t R N A molecule has amino acids that bind to the codons in m R N A. The ribosome catalyzes the formation of a peptide bond between the amino acid on the t R N A in the P-site and the growing peptide chain on the t R N A in the A-site. The process continues until a stop codon is encountered on the m R N A, at which point the ribosome releases the completed protein. ">
            <a:extLst>
              <a:ext uri="{FF2B5EF4-FFF2-40B4-BE49-F238E27FC236}">
                <a16:creationId xmlns:a16="http://schemas.microsoft.com/office/drawing/2014/main" id="{928B06C5-38C8-FEF2-6F98-7769403D46E9}"/>
              </a:ext>
            </a:extLst>
          </p:cNvPr>
          <p:cNvPicPr>
            <a:picLocks noGrp="1" noChangeAspect="1"/>
          </p:cNvPicPr>
          <p:nvPr>
            <p:ph idx="1"/>
          </p:nvPr>
        </p:nvPicPr>
        <p:blipFill>
          <a:blip r:embed="rId2"/>
          <a:srcRect l="13888" r="13890"/>
          <a:stretch/>
        </p:blipFill>
        <p:spPr>
          <a:xfrm>
            <a:off x="1600200" y="1280160"/>
            <a:ext cx="5943600" cy="4572000"/>
          </a:xfrm>
        </p:spPr>
      </p:pic>
    </p:spTree>
    <p:extLst>
      <p:ext uri="{BB962C8B-B14F-4D97-AF65-F5344CB8AC3E}">
        <p14:creationId xmlns:p14="http://schemas.microsoft.com/office/powerpoint/2010/main" val="16047162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9C16-E36E-236E-37E3-9D94D909525B}"/>
              </a:ext>
            </a:extLst>
          </p:cNvPr>
          <p:cNvSpPr>
            <a:spLocks noGrp="1"/>
          </p:cNvSpPr>
          <p:nvPr>
            <p:ph type="title"/>
          </p:nvPr>
        </p:nvSpPr>
        <p:spPr/>
        <p:txBody>
          <a:bodyPr/>
          <a:lstStyle/>
          <a:p>
            <a:r>
              <a:rPr lang="en-US" dirty="0"/>
              <a:t>Lesson 15.5 Figure 5</a:t>
            </a:r>
            <a:endParaRPr lang="en-IN" dirty="0"/>
          </a:p>
        </p:txBody>
      </p:sp>
      <p:pic>
        <p:nvPicPr>
          <p:cNvPr id="5" name="Content Placeholder 4" descr="In this case, cysteine amino acid and cis t R N A bind to the active site of aminoacyl t R N A. A T P is consumed. As a result, aminoacyl t R N A synthetase catalyzes covalent bonding.">
            <a:extLst>
              <a:ext uri="{FF2B5EF4-FFF2-40B4-BE49-F238E27FC236}">
                <a16:creationId xmlns:a16="http://schemas.microsoft.com/office/drawing/2014/main" id="{F935F5FD-37F4-E5A3-55D3-E6A7FECD66BA}"/>
              </a:ext>
            </a:extLst>
          </p:cNvPr>
          <p:cNvPicPr>
            <a:picLocks noGrp="1" noChangeAspect="1"/>
          </p:cNvPicPr>
          <p:nvPr>
            <p:ph idx="1"/>
          </p:nvPr>
        </p:nvPicPr>
        <p:blipFill>
          <a:blip r:embed="rId2"/>
          <a:srcRect l="22222" r="22222"/>
          <a:stretch/>
        </p:blipFill>
        <p:spPr>
          <a:xfrm>
            <a:off x="2286000" y="1280160"/>
            <a:ext cx="4572000" cy="4572000"/>
          </a:xfrm>
        </p:spPr>
      </p:pic>
    </p:spTree>
    <p:extLst>
      <p:ext uri="{BB962C8B-B14F-4D97-AF65-F5344CB8AC3E}">
        <p14:creationId xmlns:p14="http://schemas.microsoft.com/office/powerpoint/2010/main" val="24726337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EF0BC-1BF7-41F7-AC91-6C5178B1E755}"/>
              </a:ext>
            </a:extLst>
          </p:cNvPr>
          <p:cNvSpPr>
            <a:spLocks noGrp="1"/>
          </p:cNvSpPr>
          <p:nvPr>
            <p:ph type="title"/>
          </p:nvPr>
        </p:nvSpPr>
        <p:spPr/>
        <p:txBody>
          <a:bodyPr/>
          <a:lstStyle/>
          <a:p>
            <a:r>
              <a:rPr lang="en-US" dirty="0"/>
              <a:t>Lesson 15.5 Figure 6</a:t>
            </a:r>
            <a:endParaRPr lang="en-IN" dirty="0"/>
          </a:p>
        </p:txBody>
      </p:sp>
      <p:pic>
        <p:nvPicPr>
          <p:cNvPr id="5" name="Content Placeholder 4" descr="Ribosome structure is shown with the E-site, P-site, and A-site. As ribosomes move along m R N A, t R N As with amino acids bind to the sites. The polypeptide is assembled at the P-site, and the empty t R N A exits from the E-site.">
            <a:extLst>
              <a:ext uri="{FF2B5EF4-FFF2-40B4-BE49-F238E27FC236}">
                <a16:creationId xmlns:a16="http://schemas.microsoft.com/office/drawing/2014/main" id="{1AA7F309-E090-F841-2302-32EC466C8428}"/>
              </a:ext>
            </a:extLst>
          </p:cNvPr>
          <p:cNvPicPr>
            <a:picLocks noGrp="1" noChangeAspect="1"/>
          </p:cNvPicPr>
          <p:nvPr>
            <p:ph idx="1"/>
          </p:nvPr>
        </p:nvPicPr>
        <p:blipFill>
          <a:blip r:embed="rId2"/>
          <a:srcRect l="30556" r="30556"/>
          <a:stretch/>
        </p:blipFill>
        <p:spPr>
          <a:xfrm>
            <a:off x="2971800" y="1280160"/>
            <a:ext cx="3200400" cy="4572000"/>
          </a:xfrm>
        </p:spPr>
      </p:pic>
    </p:spTree>
    <p:extLst>
      <p:ext uri="{BB962C8B-B14F-4D97-AF65-F5344CB8AC3E}">
        <p14:creationId xmlns:p14="http://schemas.microsoft.com/office/powerpoint/2010/main" val="23375913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4CC81-DADF-B05D-D29B-4F161B878F81}"/>
              </a:ext>
            </a:extLst>
          </p:cNvPr>
          <p:cNvSpPr>
            <a:spLocks noGrp="1"/>
          </p:cNvSpPr>
          <p:nvPr>
            <p:ph type="title"/>
          </p:nvPr>
        </p:nvSpPr>
        <p:spPr/>
        <p:txBody>
          <a:bodyPr/>
          <a:lstStyle/>
          <a:p>
            <a:r>
              <a:rPr lang="en-US" dirty="0"/>
              <a:t>Lesson 15.5 Figure 7</a:t>
            </a:r>
            <a:endParaRPr lang="en-IN" dirty="0"/>
          </a:p>
        </p:txBody>
      </p:sp>
      <p:pic>
        <p:nvPicPr>
          <p:cNvPr id="5" name="Content Placeholder 4" descr="An illustration shows the steps of protein synthesis. First, the initiator t R N A recognizes the sequence A U G on an m R N A that is associated with the small ribosomal subunit. The large subunit then joins the complex. Next, a second t R N A is recruited at the A-site. A peptide bond is formed between the first amino acid, which is at the P-site, and the second amino acid, which is at the A-site. The m R N A then shifts and the first tRNA  is moved to the E-site, where it dissociates from the ribosome. Another t R N A binds at the A-site, and the process is repeated. Finally, entry of a release factor into the A-site terminates translation and the components dissociate at the stop codon.">
            <a:extLst>
              <a:ext uri="{FF2B5EF4-FFF2-40B4-BE49-F238E27FC236}">
                <a16:creationId xmlns:a16="http://schemas.microsoft.com/office/drawing/2014/main" id="{3974DA73-ED5E-99A5-BDB9-63031A4C10B1}"/>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1068444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A2EBC-7AD4-7C15-A375-4589AE47CB61}"/>
              </a:ext>
            </a:extLst>
          </p:cNvPr>
          <p:cNvSpPr>
            <a:spLocks noGrp="1"/>
          </p:cNvSpPr>
          <p:nvPr>
            <p:ph type="title"/>
          </p:nvPr>
        </p:nvSpPr>
        <p:spPr>
          <a:xfrm>
            <a:off x="457200" y="182880"/>
            <a:ext cx="8229600" cy="914400"/>
          </a:xfrm>
        </p:spPr>
        <p:txBody>
          <a:bodyPr anchor="ctr">
            <a:normAutofit/>
          </a:bodyPr>
          <a:lstStyle/>
          <a:p>
            <a:r>
              <a:rPr lang="en-US" dirty="0"/>
              <a:t>Lesson 15.1 Figure 2</a:t>
            </a:r>
            <a:endParaRPr lang="en-IN" dirty="0"/>
          </a:p>
        </p:txBody>
      </p:sp>
      <p:pic>
        <p:nvPicPr>
          <p:cNvPr id="7" name="Content Placeholder 6" descr="The structures of the twenty amino acids are given. Six amino acids (glycine, alanine, valine, leucine, methionine, and isoleucine) are nonpolar and aliphatic, meaning they do not have a ring. Six amino acids (serine, threonine, cysteine, proline, asparagine, and glutamate) are polar but uncharged. Three amino acids (lysine, arginine, and histidine) are positively charged. Two amino acids (glutamate and aspartate) are negatively charged. Three amino acids (phenylalanine, tyrosine, and tryptophan) are nonpolar and aromatic R groups.">
            <a:extLst>
              <a:ext uri="{FF2B5EF4-FFF2-40B4-BE49-F238E27FC236}">
                <a16:creationId xmlns:a16="http://schemas.microsoft.com/office/drawing/2014/main" id="{81FD09B3-2F46-888E-536E-750DC00E268C}"/>
              </a:ext>
            </a:extLst>
          </p:cNvPr>
          <p:cNvPicPr>
            <a:picLocks noGrp="1" noChangeAspect="1"/>
          </p:cNvPicPr>
          <p:nvPr>
            <p:ph idx="1"/>
          </p:nvPr>
        </p:nvPicPr>
        <p:blipFill>
          <a:blip r:embed="rId2"/>
          <a:srcRect l="28703" r="27778"/>
          <a:stretch/>
        </p:blipFill>
        <p:spPr>
          <a:xfrm>
            <a:off x="2819400" y="1280160"/>
            <a:ext cx="3581400" cy="4572000"/>
          </a:xfrm>
        </p:spPr>
      </p:pic>
    </p:spTree>
    <p:extLst>
      <p:ext uri="{BB962C8B-B14F-4D97-AF65-F5344CB8AC3E}">
        <p14:creationId xmlns:p14="http://schemas.microsoft.com/office/powerpoint/2010/main" val="33528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D8754-0FED-0690-6C70-E92F0D8FBB10}"/>
              </a:ext>
            </a:extLst>
          </p:cNvPr>
          <p:cNvSpPr>
            <a:spLocks noGrp="1"/>
          </p:cNvSpPr>
          <p:nvPr>
            <p:ph type="title"/>
          </p:nvPr>
        </p:nvSpPr>
        <p:spPr/>
        <p:txBody>
          <a:bodyPr/>
          <a:lstStyle/>
          <a:p>
            <a:r>
              <a:rPr lang="en-US" dirty="0"/>
              <a:t>Lesson 15.5 Figure 8</a:t>
            </a:r>
            <a:endParaRPr lang="en-IN" dirty="0"/>
          </a:p>
        </p:txBody>
      </p:sp>
      <p:pic>
        <p:nvPicPr>
          <p:cNvPr id="5" name="Content Placeholder 4" descr="The first section shows a ribosome reaching a stop codon on m R N A. The stop codon reaches the A-site of the ribosome, and a release factor interacts with the A-site as well. The second section shows the polypeptide being released. Two G T P molecules go through hydrolysis, leading to the third section. In the third section, the ribosome subunits are shown separating, and the R N A is no longer connected to it.">
            <a:extLst>
              <a:ext uri="{FF2B5EF4-FFF2-40B4-BE49-F238E27FC236}">
                <a16:creationId xmlns:a16="http://schemas.microsoft.com/office/drawing/2014/main" id="{D85FFCD4-AC79-A7CF-30E3-813E131DD0F8}"/>
              </a:ext>
            </a:extLst>
          </p:cNvPr>
          <p:cNvPicPr>
            <a:picLocks noGrp="1" noChangeAspect="1"/>
          </p:cNvPicPr>
          <p:nvPr>
            <p:ph idx="1"/>
          </p:nvPr>
        </p:nvPicPr>
        <p:blipFill>
          <a:blip r:embed="rId2"/>
          <a:srcRect l="8333" r="8333"/>
          <a:stretch/>
        </p:blipFill>
        <p:spPr>
          <a:xfrm>
            <a:off x="1143000" y="1280160"/>
            <a:ext cx="6858000" cy="4572000"/>
          </a:xfrm>
        </p:spPr>
      </p:pic>
    </p:spTree>
    <p:extLst>
      <p:ext uri="{BB962C8B-B14F-4D97-AF65-F5344CB8AC3E}">
        <p14:creationId xmlns:p14="http://schemas.microsoft.com/office/powerpoint/2010/main" val="19567287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3A24B-9FD2-7C54-DACB-FBD7EFF6DC18}"/>
              </a:ext>
            </a:extLst>
          </p:cNvPr>
          <p:cNvSpPr>
            <a:spLocks noGrp="1"/>
          </p:cNvSpPr>
          <p:nvPr>
            <p:ph type="title"/>
          </p:nvPr>
        </p:nvSpPr>
        <p:spPr/>
        <p:txBody>
          <a:bodyPr/>
          <a:lstStyle/>
          <a:p>
            <a:r>
              <a:rPr lang="en-US" dirty="0"/>
              <a:t>Lesson 15.5 Figure 9</a:t>
            </a:r>
            <a:endParaRPr lang="en-IN" dirty="0"/>
          </a:p>
        </p:txBody>
      </p:sp>
      <p:pic>
        <p:nvPicPr>
          <p:cNvPr id="5" name="Content Placeholder 4" descr="In the cytosol, the m R N A and ribosome complex have a signal peptide that bonds with a signal recognition particle. Once combined, they interact with a translocation complex and signal recognition particle receptor protein in the endoplasmic reticulum lumen. The protein is then removed from the ribosome complex and go across the E R membrane into the E R lumen.">
            <a:extLst>
              <a:ext uri="{FF2B5EF4-FFF2-40B4-BE49-F238E27FC236}">
                <a16:creationId xmlns:a16="http://schemas.microsoft.com/office/drawing/2014/main" id="{ED74D83B-8CFB-CA5C-FFD7-FB6614D9230B}"/>
              </a:ext>
            </a:extLst>
          </p:cNvPr>
          <p:cNvPicPr>
            <a:picLocks noGrp="1" noChangeAspect="1"/>
          </p:cNvPicPr>
          <p:nvPr>
            <p:ph idx="1"/>
          </p:nvPr>
        </p:nvPicPr>
        <p:blipFill>
          <a:blip r:embed="rId2"/>
          <a:srcRect l="14815" r="14815"/>
          <a:stretch/>
        </p:blipFill>
        <p:spPr>
          <a:xfrm>
            <a:off x="1676400" y="1280160"/>
            <a:ext cx="5791200" cy="4572000"/>
          </a:xfrm>
        </p:spPr>
      </p:pic>
    </p:spTree>
    <p:extLst>
      <p:ext uri="{BB962C8B-B14F-4D97-AF65-F5344CB8AC3E}">
        <p14:creationId xmlns:p14="http://schemas.microsoft.com/office/powerpoint/2010/main" val="13098980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950CAD-2FB2-1403-CE35-BD12433BFCA7}"/>
              </a:ext>
            </a:extLst>
          </p:cNvPr>
          <p:cNvSpPr>
            <a:spLocks noGrp="1"/>
          </p:cNvSpPr>
          <p:nvPr>
            <p:ph type="title" idx="4294967295"/>
          </p:nvPr>
        </p:nvSpPr>
        <p:spPr>
          <a:xfrm>
            <a:off x="628650" y="-1325563"/>
            <a:ext cx="7886700" cy="1325563"/>
          </a:xfrm>
          <a:prstGeom prst="rect">
            <a:avLst/>
          </a:prstGeom>
        </p:spPr>
        <p:txBody>
          <a:bodyPr anchor="b"/>
          <a:lstStyle/>
          <a:p>
            <a:r>
              <a:rPr lang="en-US" dirty="0"/>
              <a:t>Hawkes Learning – End of PowerPoint</a:t>
            </a:r>
          </a:p>
        </p:txBody>
      </p:sp>
    </p:spTree>
    <p:extLst>
      <p:ext uri="{BB962C8B-B14F-4D97-AF65-F5344CB8AC3E}">
        <p14:creationId xmlns:p14="http://schemas.microsoft.com/office/powerpoint/2010/main" val="1661054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93D58-1118-30A0-100F-C2EE5C07FB7F}"/>
              </a:ext>
            </a:extLst>
          </p:cNvPr>
          <p:cNvSpPr>
            <a:spLocks noGrp="1"/>
          </p:cNvSpPr>
          <p:nvPr>
            <p:ph type="title"/>
          </p:nvPr>
        </p:nvSpPr>
        <p:spPr/>
        <p:txBody>
          <a:bodyPr/>
          <a:lstStyle/>
          <a:p>
            <a:r>
              <a:rPr lang="en-US" dirty="0"/>
              <a:t>Lesson 15.1 Figure 3</a:t>
            </a:r>
            <a:endParaRPr lang="en-IN" dirty="0"/>
          </a:p>
        </p:txBody>
      </p:sp>
      <p:pic>
        <p:nvPicPr>
          <p:cNvPr id="7" name="Content Placeholder 6" descr="To make a protein, genetic information encoded by the D N A must be transcribed onto an m R N A molecule. The R N A is then processed by splicing to remove exons and by the addition of a 5 prime cap and a poly A tail. A ribosome then reads the sequence on the m R N A and uses this information to string amino acids into a protein.">
            <a:extLst>
              <a:ext uri="{FF2B5EF4-FFF2-40B4-BE49-F238E27FC236}">
                <a16:creationId xmlns:a16="http://schemas.microsoft.com/office/drawing/2014/main" id="{4EDC1F2D-383A-FBF3-DF1B-3BCC1353459D}"/>
              </a:ext>
            </a:extLst>
          </p:cNvPr>
          <p:cNvPicPr>
            <a:picLocks noGrp="1" noChangeAspect="1"/>
          </p:cNvPicPr>
          <p:nvPr>
            <p:ph idx="1"/>
          </p:nvPr>
        </p:nvPicPr>
        <p:blipFill>
          <a:blip r:embed="rId2"/>
          <a:srcRect l="9259" r="8333"/>
          <a:stretch/>
        </p:blipFill>
        <p:spPr>
          <a:xfrm>
            <a:off x="1219200" y="1280160"/>
            <a:ext cx="6781800" cy="4572000"/>
          </a:xfrm>
        </p:spPr>
      </p:pic>
    </p:spTree>
    <p:extLst>
      <p:ext uri="{BB962C8B-B14F-4D97-AF65-F5344CB8AC3E}">
        <p14:creationId xmlns:p14="http://schemas.microsoft.com/office/powerpoint/2010/main" val="3444388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5AF1E-FC8F-106B-7805-9B96AB59F039}"/>
              </a:ext>
            </a:extLst>
          </p:cNvPr>
          <p:cNvSpPr>
            <a:spLocks noGrp="1"/>
          </p:cNvSpPr>
          <p:nvPr>
            <p:ph type="title"/>
          </p:nvPr>
        </p:nvSpPr>
        <p:spPr/>
        <p:txBody>
          <a:bodyPr/>
          <a:lstStyle/>
          <a:p>
            <a:r>
              <a:rPr lang="en-US" dirty="0"/>
              <a:t>Lesson 15.1 Figure 4</a:t>
            </a:r>
            <a:endParaRPr lang="en-IN" dirty="0"/>
          </a:p>
        </p:txBody>
      </p:sp>
      <p:pic>
        <p:nvPicPr>
          <p:cNvPr id="6" name="Content Placeholder 5" descr="A photograph of Sydney Brenner lecturing">
            <a:extLst>
              <a:ext uri="{FF2B5EF4-FFF2-40B4-BE49-F238E27FC236}">
                <a16:creationId xmlns:a16="http://schemas.microsoft.com/office/drawing/2014/main" id="{F6FD848E-1726-85DA-2D61-03CE3EB35C0B}"/>
              </a:ext>
            </a:extLst>
          </p:cNvPr>
          <p:cNvPicPr>
            <a:picLocks noGrp="1" noChangeAspect="1"/>
          </p:cNvPicPr>
          <p:nvPr>
            <p:ph idx="1"/>
          </p:nvPr>
        </p:nvPicPr>
        <p:blipFill>
          <a:blip r:embed="rId2"/>
          <a:srcRect l="11111" r="11111"/>
          <a:stretch/>
        </p:blipFill>
        <p:spPr>
          <a:xfrm>
            <a:off x="1371600" y="1280160"/>
            <a:ext cx="6400800" cy="4572000"/>
          </a:xfrm>
        </p:spPr>
      </p:pic>
    </p:spTree>
    <p:extLst>
      <p:ext uri="{BB962C8B-B14F-4D97-AF65-F5344CB8AC3E}">
        <p14:creationId xmlns:p14="http://schemas.microsoft.com/office/powerpoint/2010/main" val="2694697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B9FEC-0E91-FB7C-1835-C7DE880CFF7B}"/>
              </a:ext>
            </a:extLst>
          </p:cNvPr>
          <p:cNvSpPr>
            <a:spLocks noGrp="1"/>
          </p:cNvSpPr>
          <p:nvPr>
            <p:ph type="title"/>
          </p:nvPr>
        </p:nvSpPr>
        <p:spPr/>
        <p:txBody>
          <a:bodyPr/>
          <a:lstStyle/>
          <a:p>
            <a:r>
              <a:rPr lang="en-US" dirty="0"/>
              <a:t>Lesson 15.1 Figure 5</a:t>
            </a:r>
            <a:endParaRPr lang="en-IN" dirty="0"/>
          </a:p>
        </p:txBody>
      </p:sp>
      <p:pic>
        <p:nvPicPr>
          <p:cNvPr id="7" name="Content Placeholder 6" descr="This figure shows all 64 codons. Sixty-two of these code for amino acids, and three are stop codons.">
            <a:extLst>
              <a:ext uri="{FF2B5EF4-FFF2-40B4-BE49-F238E27FC236}">
                <a16:creationId xmlns:a16="http://schemas.microsoft.com/office/drawing/2014/main" id="{05FBA3FD-12DA-4445-F128-B8A945E9C6BA}"/>
              </a:ext>
            </a:extLst>
          </p:cNvPr>
          <p:cNvPicPr>
            <a:picLocks noGrp="1" noChangeAspect="1"/>
          </p:cNvPicPr>
          <p:nvPr>
            <p:ph idx="1"/>
          </p:nvPr>
        </p:nvPicPr>
        <p:blipFill>
          <a:blip r:embed="rId2"/>
          <a:srcRect l="19444" r="18519"/>
          <a:stretch/>
        </p:blipFill>
        <p:spPr>
          <a:xfrm>
            <a:off x="2057400" y="1280160"/>
            <a:ext cx="5105400" cy="4572000"/>
          </a:xfrm>
        </p:spPr>
      </p:pic>
    </p:spTree>
    <p:extLst>
      <p:ext uri="{BB962C8B-B14F-4D97-AF65-F5344CB8AC3E}">
        <p14:creationId xmlns:p14="http://schemas.microsoft.com/office/powerpoint/2010/main" val="1420596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B9036-53A5-DCC6-B67A-B1EC5FD00EB4}"/>
              </a:ext>
            </a:extLst>
          </p:cNvPr>
          <p:cNvSpPr>
            <a:spLocks noGrp="1"/>
          </p:cNvSpPr>
          <p:nvPr>
            <p:ph type="title"/>
          </p:nvPr>
        </p:nvSpPr>
        <p:spPr/>
        <p:txBody>
          <a:bodyPr/>
          <a:lstStyle/>
          <a:p>
            <a:r>
              <a:rPr lang="en-US" dirty="0"/>
              <a:t>Lesson 15.1 Figure 6</a:t>
            </a:r>
            <a:endParaRPr lang="en-IN" dirty="0"/>
          </a:p>
        </p:txBody>
      </p:sp>
      <p:pic>
        <p:nvPicPr>
          <p:cNvPr id="6" name="Content Placeholder 5" descr="This illustration shows a frameshift mutation in which the reading frame is altered by the deletion of two amino acids.">
            <a:extLst>
              <a:ext uri="{FF2B5EF4-FFF2-40B4-BE49-F238E27FC236}">
                <a16:creationId xmlns:a16="http://schemas.microsoft.com/office/drawing/2014/main" id="{ECF3A3EA-6C9C-57E8-8ED2-B02391EEB992}"/>
              </a:ext>
            </a:extLst>
          </p:cNvPr>
          <p:cNvPicPr>
            <a:picLocks noGrp="1" noChangeAspect="1"/>
          </p:cNvPicPr>
          <p:nvPr>
            <p:ph idx="1"/>
          </p:nvPr>
        </p:nvPicPr>
        <p:blipFill>
          <a:blip r:embed="rId2"/>
          <a:srcRect b="56333"/>
          <a:stretch/>
        </p:blipFill>
        <p:spPr>
          <a:xfrm>
            <a:off x="457200" y="1280160"/>
            <a:ext cx="8229600" cy="1996440"/>
          </a:xfrm>
        </p:spPr>
      </p:pic>
    </p:spTree>
    <p:extLst>
      <p:ext uri="{BB962C8B-B14F-4D97-AF65-F5344CB8AC3E}">
        <p14:creationId xmlns:p14="http://schemas.microsoft.com/office/powerpoint/2010/main" val="224609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082BC-C40F-11C1-7A08-C20F15B100B5}"/>
              </a:ext>
            </a:extLst>
          </p:cNvPr>
          <p:cNvSpPr>
            <a:spLocks noGrp="1"/>
          </p:cNvSpPr>
          <p:nvPr>
            <p:ph type="title"/>
          </p:nvPr>
        </p:nvSpPr>
        <p:spPr/>
        <p:txBody>
          <a:bodyPr/>
          <a:lstStyle/>
          <a:p>
            <a:r>
              <a:rPr lang="en-US" dirty="0"/>
              <a:t>Lesson 15.1 Figure 7</a:t>
            </a:r>
            <a:endParaRPr lang="en-IN" dirty="0"/>
          </a:p>
        </p:txBody>
      </p:sp>
      <p:pic>
        <p:nvPicPr>
          <p:cNvPr id="7" name="Content Placeholder 6" descr="Two images: one shows kiwi; the other shows strawberries.">
            <a:extLst>
              <a:ext uri="{FF2B5EF4-FFF2-40B4-BE49-F238E27FC236}">
                <a16:creationId xmlns:a16="http://schemas.microsoft.com/office/drawing/2014/main" id="{34A34BDE-24F6-805C-A369-138BD47EDED9}"/>
              </a:ext>
            </a:extLst>
          </p:cNvPr>
          <p:cNvPicPr>
            <a:picLocks noGrp="1" noChangeAspect="1"/>
          </p:cNvPicPr>
          <p:nvPr>
            <p:ph idx="1"/>
          </p:nvPr>
        </p:nvPicPr>
        <p:blipFill>
          <a:blip r:embed="rId2"/>
          <a:srcRect b="28000"/>
          <a:stretch/>
        </p:blipFill>
        <p:spPr>
          <a:xfrm>
            <a:off x="457200" y="1280160"/>
            <a:ext cx="8229600" cy="3291840"/>
          </a:xfrm>
        </p:spPr>
      </p:pic>
    </p:spTree>
    <p:extLst>
      <p:ext uri="{BB962C8B-B14F-4D97-AF65-F5344CB8AC3E}">
        <p14:creationId xmlns:p14="http://schemas.microsoft.com/office/powerpoint/2010/main" val="2696426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8271A-96CA-3D7C-68CF-D8215F693757}"/>
              </a:ext>
            </a:extLst>
          </p:cNvPr>
          <p:cNvSpPr>
            <a:spLocks noGrp="1"/>
          </p:cNvSpPr>
          <p:nvPr>
            <p:ph type="title"/>
          </p:nvPr>
        </p:nvSpPr>
        <p:spPr/>
        <p:txBody>
          <a:bodyPr/>
          <a:lstStyle/>
          <a:p>
            <a:r>
              <a:rPr lang="en-US" dirty="0"/>
              <a:t>Lesson 15.2 Figure 1</a:t>
            </a:r>
            <a:endParaRPr lang="en-IN" dirty="0"/>
          </a:p>
        </p:txBody>
      </p:sp>
      <p:pic>
        <p:nvPicPr>
          <p:cNvPr id="6" name="Content Placeholder 5" descr="An illustration of how plasmids are transferred between bacteria">
            <a:extLst>
              <a:ext uri="{FF2B5EF4-FFF2-40B4-BE49-F238E27FC236}">
                <a16:creationId xmlns:a16="http://schemas.microsoft.com/office/drawing/2014/main" id="{7A5F447E-79EC-CF8D-A8F9-CEA34458419D}"/>
              </a:ext>
            </a:extLst>
          </p:cNvPr>
          <p:cNvPicPr>
            <a:picLocks noGrp="1" noChangeAspect="1"/>
          </p:cNvPicPr>
          <p:nvPr>
            <p:ph idx="1"/>
          </p:nvPr>
        </p:nvPicPr>
        <p:blipFill>
          <a:blip r:embed="rId2"/>
          <a:srcRect l="12037" r="12964"/>
          <a:stretch/>
        </p:blipFill>
        <p:spPr>
          <a:xfrm>
            <a:off x="1447800" y="1280160"/>
            <a:ext cx="6172200" cy="4572000"/>
          </a:xfrm>
        </p:spPr>
      </p:pic>
    </p:spTree>
    <p:extLst>
      <p:ext uri="{BB962C8B-B14F-4D97-AF65-F5344CB8AC3E}">
        <p14:creationId xmlns:p14="http://schemas.microsoft.com/office/powerpoint/2010/main" val="1957040215"/>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2164</TotalTime>
  <Words>131</Words>
  <Application>Microsoft Office PowerPoint</Application>
  <PresentationFormat>On-screen Show (4:3)</PresentationFormat>
  <Paragraphs>33</Paragraphs>
  <Slides>32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32</vt:i4>
      </vt:variant>
    </vt:vector>
  </HeadingPairs>
  <TitlesOfParts>
    <vt:vector size="35" baseType="lpstr">
      <vt:lpstr>Calibri</vt:lpstr>
      <vt:lpstr>Arial</vt:lpstr>
      <vt:lpstr>Office Theme</vt:lpstr>
      <vt:lpstr>Chapter 15</vt:lpstr>
      <vt:lpstr>Lesson 15.1 Figure 1</vt:lpstr>
      <vt:lpstr>Lesson 15.1 Figure 2</vt:lpstr>
      <vt:lpstr>Lesson 15.1 Figure 3</vt:lpstr>
      <vt:lpstr>Lesson 15.1 Figure 4</vt:lpstr>
      <vt:lpstr>Lesson 15.1 Figure 5</vt:lpstr>
      <vt:lpstr>Lesson 15.1 Figure 6</vt:lpstr>
      <vt:lpstr>Lesson 15.1 Figure 7</vt:lpstr>
      <vt:lpstr>Lesson 15.2 Figure 1</vt:lpstr>
      <vt:lpstr>Lesson 15.2 Figure 2</vt:lpstr>
      <vt:lpstr>Lesson 15.2 Figure 3</vt:lpstr>
      <vt:lpstr>Lesson 15.2 Figure 4</vt:lpstr>
      <vt:lpstr>Lesson 15.2 Figure 5</vt:lpstr>
      <vt:lpstr>Lesson 15.3 Figure 1</vt:lpstr>
      <vt:lpstr>Lesson 15.3 Figure 2</vt:lpstr>
      <vt:lpstr>Lesson 15.3 Figure 3</vt:lpstr>
      <vt:lpstr>Lesson 15.4 Figure 1</vt:lpstr>
      <vt:lpstr>Lesson 15.4 Figure 2</vt:lpstr>
      <vt:lpstr>Lesson 15.4 Figure 3</vt:lpstr>
      <vt:lpstr>Lesson 15.4 Figure 4</vt:lpstr>
      <vt:lpstr>Lesson 15.4 Figure 5</vt:lpstr>
      <vt:lpstr>Lesson 15.4 Figure 6</vt:lpstr>
      <vt:lpstr>Lesson 15.5 Figure 1</vt:lpstr>
      <vt:lpstr>Lesson 15.5 Figure 2</vt:lpstr>
      <vt:lpstr>Lesson 15.5 Figure 3</vt:lpstr>
      <vt:lpstr>Lesson 15.5 Figure 4</vt:lpstr>
      <vt:lpstr>Lesson 15.5 Figure 5</vt:lpstr>
      <vt:lpstr>Lesson 15.5 Figure 6</vt:lpstr>
      <vt:lpstr>Lesson 15.5 Figure 7</vt:lpstr>
      <vt:lpstr>Lesson 15.5 Figure 8</vt:lpstr>
      <vt:lpstr>Lesson 15.5 Figure 9</vt:lpstr>
      <vt:lpstr>Hawkes Learning – End of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dc:title>
  <dc:subject>Biology</dc:subject>
  <dc:creator>Hawkes Learning</dc:creator>
  <cp:keywords>Hawkes Learning;Biology</cp:keywords>
  <cp:lastModifiedBy>Talissa Nahass</cp:lastModifiedBy>
  <cp:revision>197</cp:revision>
  <dcterms:created xsi:type="dcterms:W3CDTF">2013-04-26T14:43:13Z</dcterms:created>
  <dcterms:modified xsi:type="dcterms:W3CDTF">2024-10-09T18:15:40Z</dcterms:modified>
</cp:coreProperties>
</file>