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9"/>
  </p:notesMasterIdLst>
  <p:handoutMasterIdLst>
    <p:handoutMasterId r:id="rId40"/>
  </p:handoutMasterIdLst>
  <p:sldIdLst>
    <p:sldId id="272" r:id="rId2"/>
    <p:sldId id="267" r:id="rId3"/>
    <p:sldId id="273" r:id="rId4"/>
    <p:sldId id="274" r:id="rId5"/>
    <p:sldId id="275" r:id="rId6"/>
    <p:sldId id="276" r:id="rId7"/>
    <p:sldId id="321" r:id="rId8"/>
    <p:sldId id="334" r:id="rId9"/>
    <p:sldId id="349" r:id="rId10"/>
    <p:sldId id="283" r:id="rId11"/>
    <p:sldId id="375" r:id="rId12"/>
    <p:sldId id="350" r:id="rId13"/>
    <p:sldId id="351" r:id="rId14"/>
    <p:sldId id="352" r:id="rId15"/>
    <p:sldId id="353" r:id="rId16"/>
    <p:sldId id="354" r:id="rId17"/>
    <p:sldId id="355" r:id="rId18"/>
    <p:sldId id="356" r:id="rId19"/>
    <p:sldId id="357" r:id="rId20"/>
    <p:sldId id="358" r:id="rId21"/>
    <p:sldId id="359" r:id="rId22"/>
    <p:sldId id="360" r:id="rId23"/>
    <p:sldId id="361" r:id="rId24"/>
    <p:sldId id="362" r:id="rId25"/>
    <p:sldId id="363" r:id="rId26"/>
    <p:sldId id="364" r:id="rId27"/>
    <p:sldId id="365" r:id="rId28"/>
    <p:sldId id="366" r:id="rId29"/>
    <p:sldId id="367" r:id="rId30"/>
    <p:sldId id="368" r:id="rId31"/>
    <p:sldId id="369" r:id="rId32"/>
    <p:sldId id="370" r:id="rId33"/>
    <p:sldId id="371" r:id="rId34"/>
    <p:sldId id="372" r:id="rId35"/>
    <p:sldId id="373" r:id="rId36"/>
    <p:sldId id="374" r:id="rId37"/>
    <p:sldId id="269"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9" autoAdjust="0"/>
    <p:restoredTop sz="86410" autoAdjust="0"/>
  </p:normalViewPr>
  <p:slideViewPr>
    <p:cSldViewPr>
      <p:cViewPr varScale="1">
        <p:scale>
          <a:sx n="93" d="100"/>
          <a:sy n="93" d="100"/>
        </p:scale>
        <p:origin x="66" y="2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14</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DNA: Deoxyribonucleic</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14.2 Figure 4</a:t>
            </a:r>
            <a:endParaRPr lang="en-IN" dirty="0"/>
          </a:p>
        </p:txBody>
      </p:sp>
      <p:pic>
        <p:nvPicPr>
          <p:cNvPr id="6" name="Content Placeholder 5" descr="Photo shows a double-ring template consisting of a six-member ring fused to a five-member ring (adenosine). Watson and Crick used this aluminum template to build a model of D N A in 1953.">
            <a:extLst>
              <a:ext uri="{FF2B5EF4-FFF2-40B4-BE49-F238E27FC236}">
                <a16:creationId xmlns:a16="http://schemas.microsoft.com/office/drawing/2014/main" id="{6C22CDE6-7067-4C42-8FD0-A118C1DE19FF}"/>
              </a:ext>
            </a:extLst>
          </p:cNvPr>
          <p:cNvPicPr>
            <a:picLocks noGrp="1" noChangeAspect="1"/>
          </p:cNvPicPr>
          <p:nvPr>
            <p:ph idx="1"/>
          </p:nvPr>
        </p:nvPicPr>
        <p:blipFill>
          <a:blip r:embed="rId2"/>
          <a:srcRect l="16667" r="15741"/>
          <a:stretch/>
        </p:blipFill>
        <p:spPr>
          <a:xfrm>
            <a:off x="1828800" y="1280160"/>
            <a:ext cx="5562600" cy="4572000"/>
          </a:xfrm>
        </p:spPr>
      </p:pic>
    </p:spTree>
    <p:extLst>
      <p:ext uri="{BB962C8B-B14F-4D97-AF65-F5344CB8AC3E}">
        <p14:creationId xmlns:p14="http://schemas.microsoft.com/office/powerpoint/2010/main" val="3518608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EC0C-6E56-5680-9885-F6F9E042476C}"/>
              </a:ext>
            </a:extLst>
          </p:cNvPr>
          <p:cNvSpPr>
            <a:spLocks noGrp="1"/>
          </p:cNvSpPr>
          <p:nvPr>
            <p:ph type="title"/>
          </p:nvPr>
        </p:nvSpPr>
        <p:spPr/>
        <p:txBody>
          <a:bodyPr/>
          <a:lstStyle/>
          <a:p>
            <a:r>
              <a:rPr lang="en-US" dirty="0"/>
              <a:t>Lesson 14.2 Figure 5</a:t>
            </a:r>
            <a:endParaRPr lang="en-IN" dirty="0"/>
          </a:p>
        </p:txBody>
      </p:sp>
      <p:pic>
        <p:nvPicPr>
          <p:cNvPr id="5" name="Content Placeholder 4" descr="Shown is a schematic diagram of a double-stranded D N A molecule, composed of purines (adenine and guanine) and pyrimidines (cytosine and thymine). The diagram depicts a twisted ladder-like structure, with each 'rung' consisting of a base pair held together by hydrogen bonds. The purines (adenine and guanine) have a double-ring structure, while the pyrimidines (cytosine and thymine) have a single-ring structure. The major and minor grooves are labeled in the diagram and alternate along the length of the D N A molecule. The nitrogenous bases of the purines and pyrimidines, as well as the sugar-phosphate backbone of the D N A molecule, are depicted in the image.">
            <a:extLst>
              <a:ext uri="{FF2B5EF4-FFF2-40B4-BE49-F238E27FC236}">
                <a16:creationId xmlns:a16="http://schemas.microsoft.com/office/drawing/2014/main" id="{A527438C-2B36-B712-86EA-1D16CE9EA311}"/>
              </a:ext>
            </a:extLst>
          </p:cNvPr>
          <p:cNvPicPr>
            <a:picLocks noGrp="1" noChangeAspect="1"/>
          </p:cNvPicPr>
          <p:nvPr>
            <p:ph idx="1"/>
          </p:nvPr>
        </p:nvPicPr>
        <p:blipFill>
          <a:blip r:embed="rId2"/>
          <a:srcRect l="23148" r="22222"/>
          <a:stretch/>
        </p:blipFill>
        <p:spPr>
          <a:xfrm>
            <a:off x="2362200" y="1280160"/>
            <a:ext cx="4495800" cy="4572000"/>
          </a:xfrm>
        </p:spPr>
      </p:pic>
    </p:spTree>
    <p:extLst>
      <p:ext uri="{BB962C8B-B14F-4D97-AF65-F5344CB8AC3E}">
        <p14:creationId xmlns:p14="http://schemas.microsoft.com/office/powerpoint/2010/main" val="2110289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657D-A579-63EC-462D-E13D9FDE63A7}"/>
              </a:ext>
            </a:extLst>
          </p:cNvPr>
          <p:cNvSpPr>
            <a:spLocks noGrp="1"/>
          </p:cNvSpPr>
          <p:nvPr>
            <p:ph type="title"/>
          </p:nvPr>
        </p:nvSpPr>
        <p:spPr/>
        <p:txBody>
          <a:bodyPr/>
          <a:lstStyle/>
          <a:p>
            <a:r>
              <a:rPr lang="en-US" dirty="0"/>
              <a:t>Lesson 14.2 Figure 6</a:t>
            </a:r>
            <a:endParaRPr lang="en-IN" dirty="0"/>
          </a:p>
        </p:txBody>
      </p:sp>
      <p:pic>
        <p:nvPicPr>
          <p:cNvPr id="6" name="Content Placeholder 5" descr="Three figures are shown. An illustration of a D N A double helix, which has a sugar-phosphate backbone on the outside and nitrogenous base pairs on the inside. The figure to the left shows base pairing between thymine and adenine, which form two hydrogen bonds, and between guanine and cytosine, which form three hydrogen bonds. The figure below shows a molecular model of the nitrogenous base, sugar, and phosphate which form the backbone of the double helix.">
            <a:extLst>
              <a:ext uri="{FF2B5EF4-FFF2-40B4-BE49-F238E27FC236}">
                <a16:creationId xmlns:a16="http://schemas.microsoft.com/office/drawing/2014/main" id="{BB76AA36-2823-5D50-0D46-0A719B6A08D0}"/>
              </a:ext>
            </a:extLst>
          </p:cNvPr>
          <p:cNvPicPr>
            <a:picLocks noGrp="1" noChangeAspect="1"/>
          </p:cNvPicPr>
          <p:nvPr>
            <p:ph idx="1"/>
          </p:nvPr>
        </p:nvPicPr>
        <p:blipFill>
          <a:blip r:embed="rId2"/>
          <a:srcRect l="24075" r="23147"/>
          <a:stretch/>
        </p:blipFill>
        <p:spPr>
          <a:xfrm>
            <a:off x="2438400" y="1280160"/>
            <a:ext cx="4343400" cy="4572000"/>
          </a:xfrm>
        </p:spPr>
      </p:pic>
    </p:spTree>
    <p:extLst>
      <p:ext uri="{BB962C8B-B14F-4D97-AF65-F5344CB8AC3E}">
        <p14:creationId xmlns:p14="http://schemas.microsoft.com/office/powerpoint/2010/main" val="2910217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6604-78F7-6D37-BB75-65720823ECEB}"/>
              </a:ext>
            </a:extLst>
          </p:cNvPr>
          <p:cNvSpPr>
            <a:spLocks noGrp="1"/>
          </p:cNvSpPr>
          <p:nvPr>
            <p:ph type="title"/>
          </p:nvPr>
        </p:nvSpPr>
        <p:spPr/>
        <p:txBody>
          <a:bodyPr/>
          <a:lstStyle/>
          <a:p>
            <a:r>
              <a:rPr lang="en-US" dirty="0"/>
              <a:t>Lesson 14.2 Figure 7</a:t>
            </a:r>
            <a:endParaRPr lang="en-IN" dirty="0"/>
          </a:p>
        </p:txBody>
      </p:sp>
      <p:pic>
        <p:nvPicPr>
          <p:cNvPr id="6" name="Content Placeholder 5" descr="A demonstration of dye-labeled dideoxynucleotides being used to generate D N A fragments of different lengths The first part shows a template D N A strand and newly synthesized strands that were generated in the presence of dideoxynucleotides that terminate the chain at different points to generate fragments of different sizes. Each dideoxynucleotide is labeled a different color. The next part shows a sequence readout that was generated after the D N A fragments were separated on the basis of size. The color of the fragment indicates the identity of the nucleotide at the end of a given fragment. By reading the colors in order, the D N A sequence can be determined.">
            <a:extLst>
              <a:ext uri="{FF2B5EF4-FFF2-40B4-BE49-F238E27FC236}">
                <a16:creationId xmlns:a16="http://schemas.microsoft.com/office/drawing/2014/main" id="{493CBEAD-899D-C420-C4AA-8834E1D4BF00}"/>
              </a:ext>
            </a:extLst>
          </p:cNvPr>
          <p:cNvPicPr>
            <a:picLocks noGrp="1" noChangeAspect="1"/>
          </p:cNvPicPr>
          <p:nvPr>
            <p:ph idx="1"/>
          </p:nvPr>
        </p:nvPicPr>
        <p:blipFill>
          <a:blip r:embed="rId2"/>
          <a:srcRect l="7407" r="7407"/>
          <a:stretch/>
        </p:blipFill>
        <p:spPr>
          <a:xfrm>
            <a:off x="1066800" y="1280160"/>
            <a:ext cx="7010400" cy="4572000"/>
          </a:xfrm>
        </p:spPr>
      </p:pic>
    </p:spTree>
    <p:extLst>
      <p:ext uri="{BB962C8B-B14F-4D97-AF65-F5344CB8AC3E}">
        <p14:creationId xmlns:p14="http://schemas.microsoft.com/office/powerpoint/2010/main" val="1850964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4E84-2BC6-3275-E4DD-15DFC1DD6411}"/>
              </a:ext>
            </a:extLst>
          </p:cNvPr>
          <p:cNvSpPr>
            <a:spLocks noGrp="1"/>
          </p:cNvSpPr>
          <p:nvPr>
            <p:ph type="title"/>
          </p:nvPr>
        </p:nvSpPr>
        <p:spPr/>
        <p:txBody>
          <a:bodyPr/>
          <a:lstStyle/>
          <a:p>
            <a:r>
              <a:rPr lang="en-US" dirty="0"/>
              <a:t>Lesson 14.2 Figure 8</a:t>
            </a:r>
            <a:endParaRPr lang="en-IN" dirty="0"/>
          </a:p>
        </p:txBody>
      </p:sp>
      <p:pic>
        <p:nvPicPr>
          <p:cNvPr id="7" name="Content Placeholder 6" descr="An example of the result of gel electrophoresis">
            <a:extLst>
              <a:ext uri="{FF2B5EF4-FFF2-40B4-BE49-F238E27FC236}">
                <a16:creationId xmlns:a16="http://schemas.microsoft.com/office/drawing/2014/main" id="{5F882DFB-AF12-F031-74C4-6A12A4BB51CC}"/>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4210086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680-2F0C-035B-1B88-172B4A7B309A}"/>
              </a:ext>
            </a:extLst>
          </p:cNvPr>
          <p:cNvSpPr>
            <a:spLocks noGrp="1"/>
          </p:cNvSpPr>
          <p:nvPr>
            <p:ph type="title"/>
          </p:nvPr>
        </p:nvSpPr>
        <p:spPr/>
        <p:txBody>
          <a:bodyPr/>
          <a:lstStyle/>
          <a:p>
            <a:r>
              <a:rPr lang="en-US" dirty="0"/>
              <a:t>Lesson 14.2 Figure 9</a:t>
            </a:r>
            <a:endParaRPr lang="en-IN" dirty="0"/>
          </a:p>
        </p:txBody>
      </p:sp>
      <p:pic>
        <p:nvPicPr>
          <p:cNvPr id="7" name="Content Placeholder 6" descr="A photograph of a human skull and a Neanderthal skull">
            <a:extLst>
              <a:ext uri="{FF2B5EF4-FFF2-40B4-BE49-F238E27FC236}">
                <a16:creationId xmlns:a16="http://schemas.microsoft.com/office/drawing/2014/main" id="{84424F3E-20DA-D390-C8F5-0083AEB94E04}"/>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403857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876-E521-E228-B050-D843A94077E4}"/>
              </a:ext>
            </a:extLst>
          </p:cNvPr>
          <p:cNvSpPr>
            <a:spLocks noGrp="1"/>
          </p:cNvSpPr>
          <p:nvPr>
            <p:ph type="title"/>
          </p:nvPr>
        </p:nvSpPr>
        <p:spPr/>
        <p:txBody>
          <a:bodyPr/>
          <a:lstStyle/>
          <a:p>
            <a:r>
              <a:rPr lang="en-US" dirty="0"/>
              <a:t>Lesson 14.2 Figure 10</a:t>
            </a:r>
            <a:endParaRPr lang="en-IN" dirty="0"/>
          </a:p>
        </p:txBody>
      </p:sp>
      <p:pic>
        <p:nvPicPr>
          <p:cNvPr id="6" name="Content Placeholder 5" descr="Shown are two diagrams comparing the structures of a eukaryotic and prokaryotic cell. The diagram shows the eukaryotic cell on the right, which contains a well-defined nucleus enclosed by a nuclear membrane. Within the nucleus, the genetic material is organized into chromosomes made up of D N A and associated proteins. The eukaryotic cell also contains membrane-bound organelles such as mitochondria and endoplasmic reticulum. On the left side of the diagram, the prokaryotic cell is depicted as a much simpler structure. The prokaryotic cell lacks a well-defined nucleus, and instead, the genetic material (a single, tangled chromosome made up of D N A) is in the cytoplasm surrounded by ribosomes and nutrient granules. The prokaryotic cell also lacks membrane-bound organelles. Overall, the diagram shows the key structural differences between eukaryotic and prokaryotic cells, particularly in terms of the organization of genetic material and the presence of membrane-bound organelles.">
            <a:extLst>
              <a:ext uri="{FF2B5EF4-FFF2-40B4-BE49-F238E27FC236}">
                <a16:creationId xmlns:a16="http://schemas.microsoft.com/office/drawing/2014/main" id="{535B7F3D-493D-0241-5B5B-D4622B1AEFC4}"/>
              </a:ext>
            </a:extLst>
          </p:cNvPr>
          <p:cNvPicPr>
            <a:picLocks noGrp="1" noChangeAspect="1"/>
          </p:cNvPicPr>
          <p:nvPr>
            <p:ph idx="1"/>
          </p:nvPr>
        </p:nvPicPr>
        <p:blipFill>
          <a:blip r:embed="rId2"/>
          <a:srcRect b="21333"/>
          <a:stretch/>
        </p:blipFill>
        <p:spPr>
          <a:xfrm>
            <a:off x="457200" y="1280160"/>
            <a:ext cx="8229600" cy="3596640"/>
          </a:xfrm>
        </p:spPr>
      </p:pic>
    </p:spTree>
    <p:extLst>
      <p:ext uri="{BB962C8B-B14F-4D97-AF65-F5344CB8AC3E}">
        <p14:creationId xmlns:p14="http://schemas.microsoft.com/office/powerpoint/2010/main" val="1459475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3845-8860-3C84-C79F-AE029F324E34}"/>
              </a:ext>
            </a:extLst>
          </p:cNvPr>
          <p:cNvSpPr>
            <a:spLocks noGrp="1"/>
          </p:cNvSpPr>
          <p:nvPr>
            <p:ph type="title"/>
          </p:nvPr>
        </p:nvSpPr>
        <p:spPr/>
        <p:txBody>
          <a:bodyPr/>
          <a:lstStyle/>
          <a:p>
            <a:r>
              <a:rPr lang="en-US" dirty="0"/>
              <a:t>Lesson 14.2 Figure 11</a:t>
            </a:r>
            <a:endParaRPr lang="en-IN" dirty="0"/>
          </a:p>
        </p:txBody>
      </p:sp>
      <p:pic>
        <p:nvPicPr>
          <p:cNvPr id="6" name="Content Placeholder 5" descr="Three nucleosomes have D N A wrapped around them and connecting them.">
            <a:extLst>
              <a:ext uri="{FF2B5EF4-FFF2-40B4-BE49-F238E27FC236}">
                <a16:creationId xmlns:a16="http://schemas.microsoft.com/office/drawing/2014/main" id="{6AC9F489-4BF5-CD92-4DFD-674E0BA4F119}"/>
              </a:ext>
            </a:extLst>
          </p:cNvPr>
          <p:cNvPicPr>
            <a:picLocks noGrp="1" noChangeAspect="1"/>
          </p:cNvPicPr>
          <p:nvPr>
            <p:ph idx="1"/>
          </p:nvPr>
        </p:nvPicPr>
        <p:blipFill>
          <a:blip r:embed="rId2"/>
          <a:srcRect b="49667"/>
          <a:stretch/>
        </p:blipFill>
        <p:spPr>
          <a:xfrm>
            <a:off x="457200" y="1280160"/>
            <a:ext cx="8229600" cy="2301240"/>
          </a:xfrm>
        </p:spPr>
      </p:pic>
    </p:spTree>
    <p:extLst>
      <p:ext uri="{BB962C8B-B14F-4D97-AF65-F5344CB8AC3E}">
        <p14:creationId xmlns:p14="http://schemas.microsoft.com/office/powerpoint/2010/main" val="195928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549B-4955-4C77-783A-B662F162FABE}"/>
              </a:ext>
            </a:extLst>
          </p:cNvPr>
          <p:cNvSpPr>
            <a:spLocks noGrp="1"/>
          </p:cNvSpPr>
          <p:nvPr>
            <p:ph type="title"/>
          </p:nvPr>
        </p:nvSpPr>
        <p:spPr/>
        <p:txBody>
          <a:bodyPr/>
          <a:lstStyle/>
          <a:p>
            <a:r>
              <a:rPr lang="en-US" dirty="0"/>
              <a:t>Lesson 14.2 Figure 12</a:t>
            </a:r>
            <a:endParaRPr lang="en-IN" dirty="0"/>
          </a:p>
        </p:txBody>
      </p:sp>
      <p:pic>
        <p:nvPicPr>
          <p:cNvPr id="6" name="Content Placeholder 5" descr="The illustration shows the levels of organization of eukaryotic chromosomes, starting with the D N A double helix, which wraps around histone proteins. The entire D N A molecule wraps around many clusters of histone proteins, forming a structure that looks like beads on a string, which are nucleosomes coiled into a chromatin fiber. The chromatin is further condensed by wrapping around a protein core. The result is a compact chromosome, shown in duplicated form, which is the shape of an x.">
            <a:extLst>
              <a:ext uri="{FF2B5EF4-FFF2-40B4-BE49-F238E27FC236}">
                <a16:creationId xmlns:a16="http://schemas.microsoft.com/office/drawing/2014/main" id="{1BC21580-7A0A-3401-295C-4AB93D9A3B2E}"/>
              </a:ext>
            </a:extLst>
          </p:cNvPr>
          <p:cNvPicPr>
            <a:picLocks noGrp="1" noChangeAspect="1"/>
          </p:cNvPicPr>
          <p:nvPr>
            <p:ph idx="1"/>
          </p:nvPr>
        </p:nvPicPr>
        <p:blipFill>
          <a:blip r:embed="rId2"/>
          <a:srcRect l="29629" r="29630"/>
          <a:stretch/>
        </p:blipFill>
        <p:spPr>
          <a:xfrm>
            <a:off x="2895600" y="1280160"/>
            <a:ext cx="3352800" cy="4572000"/>
          </a:xfrm>
        </p:spPr>
      </p:pic>
    </p:spTree>
    <p:extLst>
      <p:ext uri="{BB962C8B-B14F-4D97-AF65-F5344CB8AC3E}">
        <p14:creationId xmlns:p14="http://schemas.microsoft.com/office/powerpoint/2010/main" val="4060862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F0C2-2A68-C6EA-3EC9-ABE08A8D6338}"/>
              </a:ext>
            </a:extLst>
          </p:cNvPr>
          <p:cNvSpPr>
            <a:spLocks noGrp="1"/>
          </p:cNvSpPr>
          <p:nvPr>
            <p:ph type="title"/>
          </p:nvPr>
        </p:nvSpPr>
        <p:spPr/>
        <p:txBody>
          <a:bodyPr/>
          <a:lstStyle/>
          <a:p>
            <a:r>
              <a:rPr lang="en-US" dirty="0"/>
              <a:t>Lesson 14.3 Figure 1</a:t>
            </a:r>
            <a:endParaRPr lang="en-IN" dirty="0"/>
          </a:p>
        </p:txBody>
      </p:sp>
      <p:pic>
        <p:nvPicPr>
          <p:cNvPr id="6" name="Content Placeholder 5" descr="Three early models of possible modes of D N A replication are shown. In conservative replication, newly formed strands and original strands stay separated after replication. In semiconservative replication, each newly formed strand matches with an original strand. In dispersive replication, fragments of each original strand are interspersed with fragments of newly formed D N A.">
            <a:extLst>
              <a:ext uri="{FF2B5EF4-FFF2-40B4-BE49-F238E27FC236}">
                <a16:creationId xmlns:a16="http://schemas.microsoft.com/office/drawing/2014/main" id="{BC0BD4C4-6DD3-BA2B-36FD-DA92E9917D51}"/>
              </a:ext>
            </a:extLst>
          </p:cNvPr>
          <p:cNvPicPr>
            <a:picLocks noGrp="1" noChangeAspect="1"/>
          </p:cNvPicPr>
          <p:nvPr>
            <p:ph idx="1"/>
          </p:nvPr>
        </p:nvPicPr>
        <p:blipFill>
          <a:blip r:embed="rId2"/>
          <a:srcRect l="5556" r="4629"/>
          <a:stretch/>
        </p:blipFill>
        <p:spPr>
          <a:xfrm>
            <a:off x="914400" y="1280160"/>
            <a:ext cx="7391400" cy="4572000"/>
          </a:xfrm>
        </p:spPr>
      </p:pic>
    </p:spTree>
    <p:extLst>
      <p:ext uri="{BB962C8B-B14F-4D97-AF65-F5344CB8AC3E}">
        <p14:creationId xmlns:p14="http://schemas.microsoft.com/office/powerpoint/2010/main" val="2614776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14.1 Figure 1</a:t>
            </a:r>
          </a:p>
        </p:txBody>
      </p:sp>
      <p:pic>
        <p:nvPicPr>
          <p:cNvPr id="6" name="Content Placeholder 5" descr="A photograph of Friedrich Miescher">
            <a:extLst>
              <a:ext uri="{FF2B5EF4-FFF2-40B4-BE49-F238E27FC236}">
                <a16:creationId xmlns:a16="http://schemas.microsoft.com/office/drawing/2014/main" id="{358564CF-D537-4877-985A-BCAF2289895C}"/>
              </a:ext>
            </a:extLst>
          </p:cNvPr>
          <p:cNvPicPr>
            <a:picLocks noGrp="1" noChangeAspect="1"/>
          </p:cNvPicPr>
          <p:nvPr>
            <p:ph idx="1"/>
          </p:nvPr>
        </p:nvPicPr>
        <p:blipFill>
          <a:blip r:embed="rId2"/>
          <a:srcRect l="29629" r="29630"/>
          <a:stretch/>
        </p:blipFill>
        <p:spPr>
          <a:xfrm>
            <a:off x="2895600" y="1280160"/>
            <a:ext cx="33528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0A7A-90BF-2CE3-5D73-FF67FD9585FB}"/>
              </a:ext>
            </a:extLst>
          </p:cNvPr>
          <p:cNvSpPr>
            <a:spLocks noGrp="1"/>
          </p:cNvSpPr>
          <p:nvPr>
            <p:ph type="title"/>
          </p:nvPr>
        </p:nvSpPr>
        <p:spPr/>
        <p:txBody>
          <a:bodyPr/>
          <a:lstStyle/>
          <a:p>
            <a:r>
              <a:rPr lang="en-US" dirty="0"/>
              <a:t>Lesson 14.3 Figure 2</a:t>
            </a:r>
            <a:endParaRPr lang="en-IN" dirty="0"/>
          </a:p>
        </p:txBody>
      </p:sp>
      <p:pic>
        <p:nvPicPr>
          <p:cNvPr id="6" name="Content Placeholder 5" descr="An illustration of Meselson and Stahl's experiment. The illustration shows an experiment in which E. coli was grown initially in media containing superscript 15 baseline upper case N nucleotides. When the D N A was extracted and run in an ultracentrifuge, a band of D N A appeared low in the tube. The culture was next placed in the superscript 14 baseline upper case N medium. After one generation, all of the D N A appeared in the middle of the tube, indicating that the D N A was a mixture of half superscript 14 baseline upper N and half superscript 15 baseline upper N D N A. After two generations, half of the D N A appeared in the middle of the tube, and half appeared higher up, indicating that half the D N A contained 50% superscript 15 baseline upper N, and half contained superscript 14 baseline upper N only. In subsequent generations, more and more of the D N A appeared in the upper, superscript 14 baseline upper N band.">
            <a:extLst>
              <a:ext uri="{FF2B5EF4-FFF2-40B4-BE49-F238E27FC236}">
                <a16:creationId xmlns:a16="http://schemas.microsoft.com/office/drawing/2014/main" id="{B5F3C792-C67B-B23E-11B7-A4A642351AC9}"/>
              </a:ext>
            </a:extLst>
          </p:cNvPr>
          <p:cNvPicPr>
            <a:picLocks noGrp="1" noChangeAspect="1"/>
          </p:cNvPicPr>
          <p:nvPr>
            <p:ph idx="1"/>
          </p:nvPr>
        </p:nvPicPr>
        <p:blipFill>
          <a:blip r:embed="rId2"/>
          <a:srcRect l="20371" r="20371"/>
          <a:stretch/>
        </p:blipFill>
        <p:spPr>
          <a:xfrm>
            <a:off x="2133600" y="1280160"/>
            <a:ext cx="4876800" cy="4572000"/>
          </a:xfrm>
        </p:spPr>
      </p:pic>
    </p:spTree>
    <p:extLst>
      <p:ext uri="{BB962C8B-B14F-4D97-AF65-F5344CB8AC3E}">
        <p14:creationId xmlns:p14="http://schemas.microsoft.com/office/powerpoint/2010/main" val="1321672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B780A-9BE7-8FBB-F752-86630255026A}"/>
              </a:ext>
            </a:extLst>
          </p:cNvPr>
          <p:cNvSpPr>
            <a:spLocks noGrp="1"/>
          </p:cNvSpPr>
          <p:nvPr>
            <p:ph type="title"/>
          </p:nvPr>
        </p:nvSpPr>
        <p:spPr/>
        <p:txBody>
          <a:bodyPr/>
          <a:lstStyle/>
          <a:p>
            <a:r>
              <a:rPr lang="en-US" dirty="0"/>
              <a:t>Lesson 14.3 Figure 3</a:t>
            </a:r>
            <a:endParaRPr lang="en-IN" dirty="0"/>
          </a:p>
        </p:txBody>
      </p:sp>
      <p:pic>
        <p:nvPicPr>
          <p:cNvPr id="5" name="Content Placeholder 4" descr="A photograph of a centrifuge">
            <a:extLst>
              <a:ext uri="{FF2B5EF4-FFF2-40B4-BE49-F238E27FC236}">
                <a16:creationId xmlns:a16="http://schemas.microsoft.com/office/drawing/2014/main" id="{F00CC115-26E3-5513-A658-15BCD2CDBA51}"/>
              </a:ext>
            </a:extLst>
          </p:cNvPr>
          <p:cNvPicPr>
            <a:picLocks noGrp="1" noChangeAspect="1"/>
          </p:cNvPicPr>
          <p:nvPr>
            <p:ph idx="1"/>
          </p:nvPr>
        </p:nvPicPr>
        <p:blipFill>
          <a:blip r:embed="rId2"/>
          <a:srcRect l="5555" r="2778"/>
          <a:stretch/>
        </p:blipFill>
        <p:spPr>
          <a:xfrm>
            <a:off x="914400" y="1280160"/>
            <a:ext cx="7543800" cy="4572000"/>
          </a:xfrm>
        </p:spPr>
      </p:pic>
    </p:spTree>
    <p:extLst>
      <p:ext uri="{BB962C8B-B14F-4D97-AF65-F5344CB8AC3E}">
        <p14:creationId xmlns:p14="http://schemas.microsoft.com/office/powerpoint/2010/main" val="3774424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7A1D5-87A6-8B26-71AB-FB3E4B4D3164}"/>
              </a:ext>
            </a:extLst>
          </p:cNvPr>
          <p:cNvSpPr>
            <a:spLocks noGrp="1"/>
          </p:cNvSpPr>
          <p:nvPr>
            <p:ph type="title"/>
          </p:nvPr>
        </p:nvSpPr>
        <p:spPr/>
        <p:txBody>
          <a:bodyPr/>
          <a:lstStyle/>
          <a:p>
            <a:r>
              <a:rPr lang="en-US" dirty="0"/>
              <a:t>Lesson 14.3 Figure 4</a:t>
            </a:r>
            <a:endParaRPr lang="en-IN" dirty="0"/>
          </a:p>
        </p:txBody>
      </p:sp>
      <p:pic>
        <p:nvPicPr>
          <p:cNvPr id="5" name="Content Placeholder 4" descr="This image shows what occurs during two rounds of D N A replication. In each round, one strand of existing D N A serves as the template for the synthesis of a brand-new strand.">
            <a:extLst>
              <a:ext uri="{FF2B5EF4-FFF2-40B4-BE49-F238E27FC236}">
                <a16:creationId xmlns:a16="http://schemas.microsoft.com/office/drawing/2014/main" id="{27D5BF3B-CA59-9DD2-3DD3-B0F8EB413C47}"/>
              </a:ext>
            </a:extLst>
          </p:cNvPr>
          <p:cNvPicPr>
            <a:picLocks noGrp="1" noChangeAspect="1"/>
          </p:cNvPicPr>
          <p:nvPr>
            <p:ph idx="1"/>
          </p:nvPr>
        </p:nvPicPr>
        <p:blipFill>
          <a:blip r:embed="rId2"/>
          <a:srcRect l="9259" r="8333"/>
          <a:stretch/>
        </p:blipFill>
        <p:spPr>
          <a:xfrm>
            <a:off x="1219200" y="1280160"/>
            <a:ext cx="6781800" cy="4572000"/>
          </a:xfrm>
        </p:spPr>
      </p:pic>
    </p:spTree>
    <p:extLst>
      <p:ext uri="{BB962C8B-B14F-4D97-AF65-F5344CB8AC3E}">
        <p14:creationId xmlns:p14="http://schemas.microsoft.com/office/powerpoint/2010/main" val="15395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D55BF-F752-FE89-B93F-2C5AD338F5C0}"/>
              </a:ext>
            </a:extLst>
          </p:cNvPr>
          <p:cNvSpPr>
            <a:spLocks noGrp="1"/>
          </p:cNvSpPr>
          <p:nvPr>
            <p:ph type="title"/>
          </p:nvPr>
        </p:nvSpPr>
        <p:spPr/>
        <p:txBody>
          <a:bodyPr/>
          <a:lstStyle/>
          <a:p>
            <a:r>
              <a:rPr lang="en-US" dirty="0"/>
              <a:t>Lesson 14.3 Figure 5</a:t>
            </a:r>
            <a:endParaRPr lang="en-IN" dirty="0"/>
          </a:p>
        </p:txBody>
      </p:sp>
      <p:pic>
        <p:nvPicPr>
          <p:cNvPr id="5" name="Content Placeholder 4" descr="Shown is a schematic diagram of D N A replication at the replication fork. At the replication fork, the enzyme primase is shown synthesizing a short R N A primer on the lagging strand, which provides the free 3 prime O H end needed for D N A polymerase (labelled as D N A pol) to add nucleotides in the 5 prime to 3 prime direction. The D N A strands are antiparallel, with one strand running in the 5 prime to 3 prime direction and the other in the 3 prime to 5 prime direction. D N A synthesis must proceed in the 5 prime to 3 prime direction, which creates some challenges. The position of the primers differs between the leading and lagging strands.">
            <a:extLst>
              <a:ext uri="{FF2B5EF4-FFF2-40B4-BE49-F238E27FC236}">
                <a16:creationId xmlns:a16="http://schemas.microsoft.com/office/drawing/2014/main" id="{04F80648-B42C-3116-9E6F-48218E0B79E7}"/>
              </a:ext>
            </a:extLst>
          </p:cNvPr>
          <p:cNvPicPr>
            <a:picLocks noGrp="1" noChangeAspect="1"/>
          </p:cNvPicPr>
          <p:nvPr>
            <p:ph idx="1"/>
          </p:nvPr>
        </p:nvPicPr>
        <p:blipFill>
          <a:blip r:embed="rId2"/>
          <a:srcRect b="4667"/>
          <a:stretch/>
        </p:blipFill>
        <p:spPr>
          <a:xfrm>
            <a:off x="457200" y="1280160"/>
            <a:ext cx="8229600" cy="4358640"/>
          </a:xfrm>
        </p:spPr>
      </p:pic>
    </p:spTree>
    <p:extLst>
      <p:ext uri="{BB962C8B-B14F-4D97-AF65-F5344CB8AC3E}">
        <p14:creationId xmlns:p14="http://schemas.microsoft.com/office/powerpoint/2010/main" val="2317620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EC94F-6881-C58E-A2DE-38811C137147}"/>
              </a:ext>
            </a:extLst>
          </p:cNvPr>
          <p:cNvSpPr>
            <a:spLocks noGrp="1"/>
          </p:cNvSpPr>
          <p:nvPr>
            <p:ph type="title"/>
          </p:nvPr>
        </p:nvSpPr>
        <p:spPr/>
        <p:txBody>
          <a:bodyPr/>
          <a:lstStyle/>
          <a:p>
            <a:r>
              <a:rPr lang="en-US" dirty="0"/>
              <a:t>Lesson 14.3 Figure 6</a:t>
            </a:r>
            <a:endParaRPr lang="en-IN" dirty="0"/>
          </a:p>
        </p:txBody>
      </p:sp>
      <p:pic>
        <p:nvPicPr>
          <p:cNvPr id="5" name="Content Placeholder 4" descr="The image shows a diagram of DNA replication. At the top, there is a double-stranded DNA molecule, and below it, there are two strands of DNA, one labeled as the leading strand, and the other labeled as the lagging strand. The helicase is shown separating the two strands at the origin of replication, and single-strand binding proteins are bound to the single-stranded DNA to prevent the helix from reforming. Primase is shown synthesizing an RNA primer, and DNA polymerase III is shown using it to synthesize the daughter DNA strand on both the leading and lagging strands. On the leading strand, DNA is synthesized continuously, while on the lagging strand, DNA is synthesized in short stretches called Okazaki fragments. DNA polymerase I replaces the RNA primer with DNA, and DNA ligase is shown sealing the gaps between the Okazaki fragments, joining them into a single DNA molecule.">
            <a:extLst>
              <a:ext uri="{FF2B5EF4-FFF2-40B4-BE49-F238E27FC236}">
                <a16:creationId xmlns:a16="http://schemas.microsoft.com/office/drawing/2014/main" id="{C4A3BD42-7E6B-22A9-3109-9024D7FFBD51}"/>
              </a:ext>
            </a:extLst>
          </p:cNvPr>
          <p:cNvPicPr>
            <a:picLocks noGrp="1" noChangeAspect="1"/>
          </p:cNvPicPr>
          <p:nvPr>
            <p:ph idx="1"/>
          </p:nvPr>
        </p:nvPicPr>
        <p:blipFill>
          <a:blip r:embed="rId2"/>
          <a:srcRect b="6334"/>
          <a:stretch/>
        </p:blipFill>
        <p:spPr>
          <a:xfrm>
            <a:off x="457200" y="1280160"/>
            <a:ext cx="8229600" cy="4282440"/>
          </a:xfrm>
        </p:spPr>
      </p:pic>
    </p:spTree>
    <p:extLst>
      <p:ext uri="{BB962C8B-B14F-4D97-AF65-F5344CB8AC3E}">
        <p14:creationId xmlns:p14="http://schemas.microsoft.com/office/powerpoint/2010/main" val="1065478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945A-1AE2-9D00-5E98-0584B8C4AC7A}"/>
              </a:ext>
            </a:extLst>
          </p:cNvPr>
          <p:cNvSpPr>
            <a:spLocks noGrp="1"/>
          </p:cNvSpPr>
          <p:nvPr>
            <p:ph type="title"/>
          </p:nvPr>
        </p:nvSpPr>
        <p:spPr/>
        <p:txBody>
          <a:bodyPr/>
          <a:lstStyle/>
          <a:p>
            <a:r>
              <a:rPr lang="en-US" dirty="0"/>
              <a:t>Lesson 14.4 Figure 1</a:t>
            </a:r>
            <a:endParaRPr lang="en-IN" dirty="0"/>
          </a:p>
        </p:txBody>
      </p:sp>
      <p:pic>
        <p:nvPicPr>
          <p:cNvPr id="5" name="Content Placeholder 4" descr="The image shows a diagram of a D N A double helix. The two strands of the double helix are shown running in opposite directions, with one strand oriented in the 5 prime to 3 prime direction and the other strand oriented in the 3 prime to 5 prime direction. D N A polymerase moves in the 3 prime to 5 prime direction of the template strand, and the polymerase moves in the 5 prime to 3 prime direction in the new D N A strand.">
            <a:extLst>
              <a:ext uri="{FF2B5EF4-FFF2-40B4-BE49-F238E27FC236}">
                <a16:creationId xmlns:a16="http://schemas.microsoft.com/office/drawing/2014/main" id="{71D1C7DA-3C17-923B-7957-A00557AA89CE}"/>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2567617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3C669-0EB6-5C63-6CB2-572B80CD988E}"/>
              </a:ext>
            </a:extLst>
          </p:cNvPr>
          <p:cNvSpPr>
            <a:spLocks noGrp="1"/>
          </p:cNvSpPr>
          <p:nvPr>
            <p:ph type="title"/>
          </p:nvPr>
        </p:nvSpPr>
        <p:spPr/>
        <p:txBody>
          <a:bodyPr/>
          <a:lstStyle/>
          <a:p>
            <a:r>
              <a:rPr lang="en-US" dirty="0"/>
              <a:t>Lesson 14.4 Figure 2</a:t>
            </a:r>
            <a:endParaRPr lang="en-IN" dirty="0"/>
          </a:p>
        </p:txBody>
      </p:sp>
      <p:pic>
        <p:nvPicPr>
          <p:cNvPr id="5" name="Content Placeholder 4" descr="The image shows a schematic representation of the structure of a telomere and the action of the telomerase enzyme. The telomere structure consists of two components: a single-stranded overhang and a double-stranded D N A region with repeated sequences. The telomerase enzyme is responsible for adding new D N A sequences (nucleotides T T A G G G) and a catalytic subunit to the telomere, thus lengthening the telomere. The illustration shows how telomerase maintains telomere length.">
            <a:extLst>
              <a:ext uri="{FF2B5EF4-FFF2-40B4-BE49-F238E27FC236}">
                <a16:creationId xmlns:a16="http://schemas.microsoft.com/office/drawing/2014/main" id="{A4AC3AB4-9FC1-BD4D-7BA5-C91E86F54CC0}"/>
              </a:ext>
            </a:extLst>
          </p:cNvPr>
          <p:cNvPicPr>
            <a:picLocks noGrp="1" noChangeAspect="1"/>
          </p:cNvPicPr>
          <p:nvPr>
            <p:ph idx="1"/>
          </p:nvPr>
        </p:nvPicPr>
        <p:blipFill>
          <a:blip r:embed="rId2"/>
          <a:srcRect l="26851" r="26852"/>
          <a:stretch/>
        </p:blipFill>
        <p:spPr>
          <a:xfrm>
            <a:off x="2667000" y="1280160"/>
            <a:ext cx="3810000" cy="4572000"/>
          </a:xfrm>
        </p:spPr>
      </p:pic>
    </p:spTree>
    <p:extLst>
      <p:ext uri="{BB962C8B-B14F-4D97-AF65-F5344CB8AC3E}">
        <p14:creationId xmlns:p14="http://schemas.microsoft.com/office/powerpoint/2010/main" val="3072968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BD48-3DD0-3576-E599-2E023714F798}"/>
              </a:ext>
            </a:extLst>
          </p:cNvPr>
          <p:cNvSpPr>
            <a:spLocks noGrp="1"/>
          </p:cNvSpPr>
          <p:nvPr>
            <p:ph type="title"/>
          </p:nvPr>
        </p:nvSpPr>
        <p:spPr/>
        <p:txBody>
          <a:bodyPr/>
          <a:lstStyle/>
          <a:p>
            <a:r>
              <a:rPr lang="en-US" dirty="0"/>
              <a:t>Lesson 14.4 Figure 3</a:t>
            </a:r>
            <a:endParaRPr lang="en-IN" dirty="0"/>
          </a:p>
        </p:txBody>
      </p:sp>
      <p:pic>
        <p:nvPicPr>
          <p:cNvPr id="5" name="Content Placeholder 4" descr="Telomerase binds to the 3 prime end of the D N A strand and allows the formation of a short R N A primer. The R N A primer serves as a template for the synthesis of new D N A sequences by D N A polymerase. In the image, telomerase is shown as a brown bracket, the R N A primer is shown as a green line, and the new D N A sequences are shown as blue and purple blocks.">
            <a:extLst>
              <a:ext uri="{FF2B5EF4-FFF2-40B4-BE49-F238E27FC236}">
                <a16:creationId xmlns:a16="http://schemas.microsoft.com/office/drawing/2014/main" id="{47DBACF2-F00C-5563-1A00-D8F19FF30D7B}"/>
              </a:ext>
            </a:extLst>
          </p:cNvPr>
          <p:cNvPicPr>
            <a:picLocks noGrp="1" noChangeAspect="1"/>
          </p:cNvPicPr>
          <p:nvPr>
            <p:ph idx="1"/>
          </p:nvPr>
        </p:nvPicPr>
        <p:blipFill>
          <a:blip r:embed="rId2"/>
          <a:srcRect b="28000"/>
          <a:stretch/>
        </p:blipFill>
        <p:spPr>
          <a:xfrm>
            <a:off x="457200" y="1280160"/>
            <a:ext cx="8229600" cy="3291840"/>
          </a:xfrm>
        </p:spPr>
      </p:pic>
    </p:spTree>
    <p:extLst>
      <p:ext uri="{BB962C8B-B14F-4D97-AF65-F5344CB8AC3E}">
        <p14:creationId xmlns:p14="http://schemas.microsoft.com/office/powerpoint/2010/main" val="1102246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0B26B-6D4F-63E9-8A0D-A008A38D41E3}"/>
              </a:ext>
            </a:extLst>
          </p:cNvPr>
          <p:cNvSpPr>
            <a:spLocks noGrp="1"/>
          </p:cNvSpPr>
          <p:nvPr>
            <p:ph type="title"/>
          </p:nvPr>
        </p:nvSpPr>
        <p:spPr/>
        <p:txBody>
          <a:bodyPr/>
          <a:lstStyle/>
          <a:p>
            <a:r>
              <a:rPr lang="en-US" dirty="0"/>
              <a:t>Lesson 14.4 Figure 4</a:t>
            </a:r>
            <a:endParaRPr lang="en-IN" dirty="0"/>
          </a:p>
        </p:txBody>
      </p:sp>
      <p:pic>
        <p:nvPicPr>
          <p:cNvPr id="5" name="Content Placeholder 4" descr="Two images are shown depicting telomeres of a healthy cell and telomeres of a cancer cell. In a healthy cell, telomeres become too short over time. Cell division stops, and cell death occurs.  In a cancer cell, the telomeres remain the same, allowing cells with genetic changes to continue dividing and eventually create a malignant tumor over time. ">
            <a:extLst>
              <a:ext uri="{FF2B5EF4-FFF2-40B4-BE49-F238E27FC236}">
                <a16:creationId xmlns:a16="http://schemas.microsoft.com/office/drawing/2014/main" id="{600E23D9-6370-04AA-C832-9D868DE9C8E0}"/>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2983000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38597-ABEE-EBC1-0EEA-BF2E01852C8C}"/>
              </a:ext>
            </a:extLst>
          </p:cNvPr>
          <p:cNvSpPr>
            <a:spLocks noGrp="1"/>
          </p:cNvSpPr>
          <p:nvPr>
            <p:ph type="title"/>
          </p:nvPr>
        </p:nvSpPr>
        <p:spPr/>
        <p:txBody>
          <a:bodyPr/>
          <a:lstStyle/>
          <a:p>
            <a:r>
              <a:rPr lang="en-US" dirty="0"/>
              <a:t>Lesson 14.5 Figure 1</a:t>
            </a:r>
            <a:endParaRPr lang="en-IN" dirty="0"/>
          </a:p>
        </p:txBody>
      </p:sp>
      <p:pic>
        <p:nvPicPr>
          <p:cNvPr id="5" name="Content Placeholder 4" descr="The illustration shows D N A polymerase replicating a strand of D N A. The enzyme has accidentally inserted a guanine nucleotide opposite an adenine nucleotide, resulting in a bulge. The enzyme backs up to fix the error.&#10;">
            <a:extLst>
              <a:ext uri="{FF2B5EF4-FFF2-40B4-BE49-F238E27FC236}">
                <a16:creationId xmlns:a16="http://schemas.microsoft.com/office/drawing/2014/main" id="{BD816E1A-6CBD-9C21-13C6-A265AF9F2C18}"/>
              </a:ext>
            </a:extLst>
          </p:cNvPr>
          <p:cNvPicPr>
            <a:picLocks noGrp="1" noChangeAspect="1"/>
          </p:cNvPicPr>
          <p:nvPr>
            <p:ph idx="1"/>
          </p:nvPr>
        </p:nvPicPr>
        <p:blipFill>
          <a:blip r:embed="rId2"/>
          <a:srcRect b="18000"/>
          <a:stretch/>
        </p:blipFill>
        <p:spPr>
          <a:xfrm>
            <a:off x="457200" y="1280160"/>
            <a:ext cx="8229600" cy="3749040"/>
          </a:xfrm>
        </p:spPr>
      </p:pic>
    </p:spTree>
    <p:extLst>
      <p:ext uri="{BB962C8B-B14F-4D97-AF65-F5344CB8AC3E}">
        <p14:creationId xmlns:p14="http://schemas.microsoft.com/office/powerpoint/2010/main" val="278169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14.1 Figure 2</a:t>
            </a:r>
            <a:endParaRPr lang="en-IN" dirty="0"/>
          </a:p>
        </p:txBody>
      </p:sp>
      <p:pic>
        <p:nvPicPr>
          <p:cNvPr id="7" name="Content Placeholder 6" descr="A graphic describing how the two strains of bacteria were used in Griffith's experiments. The graphic is divided into four sections. The first section shows a mouse given the rough strain (nonvirulent) and surviving. The second section shows a mouse given the smooth strain (virulent) and dying. The third section shows a mouse given the heat-killed smooth strain and surviving. The fourth section shows a mouse given the rough strain and heat-killed smooth strain and dying.">
            <a:extLst>
              <a:ext uri="{FF2B5EF4-FFF2-40B4-BE49-F238E27FC236}">
                <a16:creationId xmlns:a16="http://schemas.microsoft.com/office/drawing/2014/main" id="{197F7E66-36BD-D0D4-795B-FC5F33E76CD2}"/>
              </a:ext>
            </a:extLst>
          </p:cNvPr>
          <p:cNvPicPr>
            <a:picLocks noGrp="1" noChangeAspect="1"/>
          </p:cNvPicPr>
          <p:nvPr>
            <p:ph idx="1"/>
          </p:nvPr>
        </p:nvPicPr>
        <p:blipFill>
          <a:blip r:embed="rId2"/>
          <a:srcRect l="18519" r="18519"/>
          <a:stretch/>
        </p:blipFill>
        <p:spPr>
          <a:xfrm>
            <a:off x="1981200" y="1280160"/>
            <a:ext cx="5181600" cy="4572000"/>
          </a:xfrm>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FA8F3-1E7C-CFED-905A-16F28A520117}"/>
              </a:ext>
            </a:extLst>
          </p:cNvPr>
          <p:cNvSpPr>
            <a:spLocks noGrp="1"/>
          </p:cNvSpPr>
          <p:nvPr>
            <p:ph type="title"/>
          </p:nvPr>
        </p:nvSpPr>
        <p:spPr/>
        <p:txBody>
          <a:bodyPr/>
          <a:lstStyle/>
          <a:p>
            <a:r>
              <a:rPr lang="en-US" dirty="0"/>
              <a:t>Lesson 14.5 Figure 2</a:t>
            </a:r>
            <a:endParaRPr lang="en-IN" dirty="0"/>
          </a:p>
        </p:txBody>
      </p:sp>
      <p:pic>
        <p:nvPicPr>
          <p:cNvPr id="5" name="Content Placeholder 4" descr="The top illustration shows a replicated deoxyribonucleic acid strand with a guanine-thymine nucleotide base mismatch. The bottom illustration shows the repaired D N A, which has the correct guanine-cytosine nucleotide base pairing.">
            <a:extLst>
              <a:ext uri="{FF2B5EF4-FFF2-40B4-BE49-F238E27FC236}">
                <a16:creationId xmlns:a16="http://schemas.microsoft.com/office/drawing/2014/main" id="{2C9341E7-8513-2CB4-9A2D-D9A58091875C}"/>
              </a:ext>
            </a:extLst>
          </p:cNvPr>
          <p:cNvPicPr>
            <a:picLocks noGrp="1" noChangeAspect="1"/>
          </p:cNvPicPr>
          <p:nvPr>
            <p:ph idx="1"/>
          </p:nvPr>
        </p:nvPicPr>
        <p:blipFill>
          <a:blip r:embed="rId2"/>
          <a:srcRect l="24999" r="25000"/>
          <a:stretch/>
        </p:blipFill>
        <p:spPr>
          <a:xfrm>
            <a:off x="2514600" y="1280160"/>
            <a:ext cx="4114800" cy="4572000"/>
          </a:xfrm>
        </p:spPr>
      </p:pic>
    </p:spTree>
    <p:extLst>
      <p:ext uri="{BB962C8B-B14F-4D97-AF65-F5344CB8AC3E}">
        <p14:creationId xmlns:p14="http://schemas.microsoft.com/office/powerpoint/2010/main" val="3534040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53F7-DB1D-7DC1-245A-4B6822D59D63}"/>
              </a:ext>
            </a:extLst>
          </p:cNvPr>
          <p:cNvSpPr>
            <a:spLocks noGrp="1"/>
          </p:cNvSpPr>
          <p:nvPr>
            <p:ph type="title"/>
          </p:nvPr>
        </p:nvSpPr>
        <p:spPr/>
        <p:txBody>
          <a:bodyPr/>
          <a:lstStyle/>
          <a:p>
            <a:r>
              <a:rPr lang="en-US" dirty="0"/>
              <a:t>Lesson 14.5 Figure 3</a:t>
            </a:r>
            <a:endParaRPr lang="en-IN" dirty="0"/>
          </a:p>
        </p:txBody>
      </p:sp>
      <p:pic>
        <p:nvPicPr>
          <p:cNvPr id="5" name="Content Placeholder 4" descr="The illustration shows a before and after of D N A strands after U V exposure. The incoming U V photon, represented as a wavy purple arrow, touches the D N A strand directly. In the aftermath, base pairing is disrupted, resulting in a large bulge in the D N A strand with broke nucleotide pairs. ">
            <a:extLst>
              <a:ext uri="{FF2B5EF4-FFF2-40B4-BE49-F238E27FC236}">
                <a16:creationId xmlns:a16="http://schemas.microsoft.com/office/drawing/2014/main" id="{2F353C00-284B-6A45-40FD-F54CC25AE955}"/>
              </a:ext>
            </a:extLst>
          </p:cNvPr>
          <p:cNvPicPr>
            <a:picLocks noGrp="1" noChangeAspect="1"/>
          </p:cNvPicPr>
          <p:nvPr>
            <p:ph idx="1"/>
          </p:nvPr>
        </p:nvPicPr>
        <p:blipFill>
          <a:blip r:embed="rId2"/>
          <a:srcRect l="16667" r="16667"/>
          <a:stretch/>
        </p:blipFill>
        <p:spPr>
          <a:xfrm>
            <a:off x="1828800" y="1280160"/>
            <a:ext cx="5486400" cy="4572000"/>
          </a:xfrm>
        </p:spPr>
      </p:pic>
    </p:spTree>
    <p:extLst>
      <p:ext uri="{BB962C8B-B14F-4D97-AF65-F5344CB8AC3E}">
        <p14:creationId xmlns:p14="http://schemas.microsoft.com/office/powerpoint/2010/main" val="1527031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F81E4-DE0B-B1CF-BCB9-AAFD3F6996C8}"/>
              </a:ext>
            </a:extLst>
          </p:cNvPr>
          <p:cNvSpPr>
            <a:spLocks noGrp="1"/>
          </p:cNvSpPr>
          <p:nvPr>
            <p:ph type="title"/>
          </p:nvPr>
        </p:nvSpPr>
        <p:spPr/>
        <p:txBody>
          <a:bodyPr/>
          <a:lstStyle/>
          <a:p>
            <a:r>
              <a:rPr lang="en-US" dirty="0"/>
              <a:t>Lesson 14.5 Figure 4</a:t>
            </a:r>
            <a:endParaRPr lang="en-IN" dirty="0"/>
          </a:p>
        </p:txBody>
      </p:sp>
      <p:pic>
        <p:nvPicPr>
          <p:cNvPr id="5" name="Content Placeholder 4" descr="The illustration shows a D N A strand in which a thymine dimer has formed. Excision repair enzymes cut out the section of D N A that contains the dimer, so it can be replaced with normal base pairs. Nuclease cuts the D N A on each side of the dimer and removes the single strand of D N A containing the dimer. D N A polymerase synthesizes new D N A to repair the hole. D N A ligase forms the final phosphodiester bond between the new D N A and old D N A.">
            <a:extLst>
              <a:ext uri="{FF2B5EF4-FFF2-40B4-BE49-F238E27FC236}">
                <a16:creationId xmlns:a16="http://schemas.microsoft.com/office/drawing/2014/main" id="{4738F8F8-C66D-613E-5913-B3C5B1B52A0D}"/>
              </a:ext>
            </a:extLst>
          </p:cNvPr>
          <p:cNvPicPr>
            <a:picLocks noGrp="1" noChangeAspect="1"/>
          </p:cNvPicPr>
          <p:nvPr>
            <p:ph idx="1"/>
          </p:nvPr>
        </p:nvPicPr>
        <p:blipFill>
          <a:blip r:embed="rId2"/>
          <a:srcRect l="25926" r="25926"/>
          <a:stretch/>
        </p:blipFill>
        <p:spPr>
          <a:xfrm>
            <a:off x="2590800" y="1280160"/>
            <a:ext cx="3962400" cy="4572000"/>
          </a:xfrm>
        </p:spPr>
      </p:pic>
    </p:spTree>
    <p:extLst>
      <p:ext uri="{BB962C8B-B14F-4D97-AF65-F5344CB8AC3E}">
        <p14:creationId xmlns:p14="http://schemas.microsoft.com/office/powerpoint/2010/main" val="990365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4230-2B4C-065D-9584-C5E185628E26}"/>
              </a:ext>
            </a:extLst>
          </p:cNvPr>
          <p:cNvSpPr>
            <a:spLocks noGrp="1"/>
          </p:cNvSpPr>
          <p:nvPr>
            <p:ph type="title"/>
          </p:nvPr>
        </p:nvSpPr>
        <p:spPr/>
        <p:txBody>
          <a:bodyPr/>
          <a:lstStyle/>
          <a:p>
            <a:r>
              <a:rPr lang="en-US" dirty="0"/>
              <a:t>Lesson 14.5 Figure 5</a:t>
            </a:r>
            <a:endParaRPr lang="en-IN" dirty="0"/>
          </a:p>
        </p:txBody>
      </p:sp>
      <p:pic>
        <p:nvPicPr>
          <p:cNvPr id="5" name="Content Placeholder 4" descr="A child suffering from xeroderma pigmentosa">
            <a:extLst>
              <a:ext uri="{FF2B5EF4-FFF2-40B4-BE49-F238E27FC236}">
                <a16:creationId xmlns:a16="http://schemas.microsoft.com/office/drawing/2014/main" id="{CF7D0F77-7931-3B0D-EF7C-DC0376163754}"/>
              </a:ext>
            </a:extLst>
          </p:cNvPr>
          <p:cNvPicPr>
            <a:picLocks noGrp="1" noChangeAspect="1"/>
          </p:cNvPicPr>
          <p:nvPr>
            <p:ph idx="1"/>
          </p:nvPr>
        </p:nvPicPr>
        <p:blipFill>
          <a:blip r:embed="rId2"/>
          <a:srcRect l="29629" r="29630"/>
          <a:stretch/>
        </p:blipFill>
        <p:spPr>
          <a:xfrm>
            <a:off x="2895600" y="1280160"/>
            <a:ext cx="3352800" cy="4572000"/>
          </a:xfrm>
        </p:spPr>
      </p:pic>
    </p:spTree>
    <p:extLst>
      <p:ext uri="{BB962C8B-B14F-4D97-AF65-F5344CB8AC3E}">
        <p14:creationId xmlns:p14="http://schemas.microsoft.com/office/powerpoint/2010/main" val="2676395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58B0C-6364-9B87-2F2F-E63DEA7AC594}"/>
              </a:ext>
            </a:extLst>
          </p:cNvPr>
          <p:cNvSpPr>
            <a:spLocks noGrp="1"/>
          </p:cNvSpPr>
          <p:nvPr>
            <p:ph type="title"/>
          </p:nvPr>
        </p:nvSpPr>
        <p:spPr/>
        <p:txBody>
          <a:bodyPr/>
          <a:lstStyle/>
          <a:p>
            <a:r>
              <a:rPr lang="en-US" dirty="0"/>
              <a:t>Lesson 14.5 Figure 6</a:t>
            </a:r>
            <a:endParaRPr lang="en-IN" dirty="0"/>
          </a:p>
        </p:txBody>
      </p:sp>
      <p:pic>
        <p:nvPicPr>
          <p:cNvPr id="7" name="Content Placeholder 6" descr="A photograph of a black frog next to an albino frog">
            <a:extLst>
              <a:ext uri="{FF2B5EF4-FFF2-40B4-BE49-F238E27FC236}">
                <a16:creationId xmlns:a16="http://schemas.microsoft.com/office/drawing/2014/main" id="{65A5176E-FCBC-C29F-120A-B94F252C5AAC}"/>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1874390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3D92-98F7-1CC5-FF1D-EFDDFB59149A}"/>
              </a:ext>
            </a:extLst>
          </p:cNvPr>
          <p:cNvSpPr>
            <a:spLocks noGrp="1"/>
          </p:cNvSpPr>
          <p:nvPr>
            <p:ph type="title"/>
          </p:nvPr>
        </p:nvSpPr>
        <p:spPr/>
        <p:txBody>
          <a:bodyPr/>
          <a:lstStyle/>
          <a:p>
            <a:r>
              <a:rPr lang="en-US" dirty="0"/>
              <a:t>Lesson 14.5 Figure 7</a:t>
            </a:r>
            <a:endParaRPr lang="en-IN" dirty="0"/>
          </a:p>
        </p:txBody>
      </p:sp>
      <p:pic>
        <p:nvPicPr>
          <p:cNvPr id="5" name="Content Placeholder 4" descr="A point mutation is the result from a single amino acid substitution. In a silent mutation, no change in the amino acid sequence occurs.">
            <a:extLst>
              <a:ext uri="{FF2B5EF4-FFF2-40B4-BE49-F238E27FC236}">
                <a16:creationId xmlns:a16="http://schemas.microsoft.com/office/drawing/2014/main" id="{63E44914-2693-69CF-8BED-28EDE4EEDFE0}"/>
              </a:ext>
            </a:extLst>
          </p:cNvPr>
          <p:cNvPicPr>
            <a:picLocks noGrp="1" noChangeAspect="1"/>
          </p:cNvPicPr>
          <p:nvPr>
            <p:ph idx="1"/>
          </p:nvPr>
        </p:nvPicPr>
        <p:blipFill>
          <a:blip r:embed="rId2"/>
          <a:srcRect b="19667"/>
          <a:stretch/>
        </p:blipFill>
        <p:spPr>
          <a:xfrm>
            <a:off x="457200" y="1280160"/>
            <a:ext cx="8229600" cy="3672840"/>
          </a:xfrm>
        </p:spPr>
      </p:pic>
    </p:spTree>
    <p:extLst>
      <p:ext uri="{BB962C8B-B14F-4D97-AF65-F5344CB8AC3E}">
        <p14:creationId xmlns:p14="http://schemas.microsoft.com/office/powerpoint/2010/main" val="3852912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3658-C046-A830-9730-B3A347B988C0}"/>
              </a:ext>
            </a:extLst>
          </p:cNvPr>
          <p:cNvSpPr>
            <a:spLocks noGrp="1"/>
          </p:cNvSpPr>
          <p:nvPr>
            <p:ph type="title"/>
          </p:nvPr>
        </p:nvSpPr>
        <p:spPr/>
        <p:txBody>
          <a:bodyPr/>
          <a:lstStyle/>
          <a:p>
            <a:r>
              <a:rPr lang="en-US" dirty="0"/>
              <a:t>Lesson 14.5 Figure 8</a:t>
            </a:r>
            <a:endParaRPr lang="en-IN" dirty="0"/>
          </a:p>
        </p:txBody>
      </p:sp>
      <p:pic>
        <p:nvPicPr>
          <p:cNvPr id="5" name="Content Placeholder 4" descr="A photograph of Queen Victoria">
            <a:extLst>
              <a:ext uri="{FF2B5EF4-FFF2-40B4-BE49-F238E27FC236}">
                <a16:creationId xmlns:a16="http://schemas.microsoft.com/office/drawing/2014/main" id="{4D73D022-9809-AFA7-B9D7-978702CFF312}"/>
              </a:ext>
            </a:extLst>
          </p:cNvPr>
          <p:cNvPicPr>
            <a:picLocks noGrp="1" noChangeAspect="1"/>
          </p:cNvPicPr>
          <p:nvPr>
            <p:ph idx="1"/>
          </p:nvPr>
        </p:nvPicPr>
        <p:blipFill>
          <a:blip r:embed="rId2"/>
          <a:srcRect l="31482" r="30555"/>
          <a:stretch/>
        </p:blipFill>
        <p:spPr>
          <a:xfrm>
            <a:off x="3048000" y="1280160"/>
            <a:ext cx="3124200" cy="4572000"/>
          </a:xfrm>
        </p:spPr>
      </p:pic>
    </p:spTree>
    <p:extLst>
      <p:ext uri="{BB962C8B-B14F-4D97-AF65-F5344CB8AC3E}">
        <p14:creationId xmlns:p14="http://schemas.microsoft.com/office/powerpoint/2010/main" val="1210783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14.1 Figure 3</a:t>
            </a:r>
            <a:endParaRPr lang="en-IN" dirty="0"/>
          </a:p>
        </p:txBody>
      </p:sp>
      <p:pic>
        <p:nvPicPr>
          <p:cNvPr id="7" name="Content Placeholder 6" descr="A photograph of Oswald Avery">
            <a:extLst>
              <a:ext uri="{FF2B5EF4-FFF2-40B4-BE49-F238E27FC236}">
                <a16:creationId xmlns:a16="http://schemas.microsoft.com/office/drawing/2014/main" id="{3AAC0418-A607-C929-B301-BA64599F5ADD}"/>
              </a:ext>
            </a:extLst>
          </p:cNvPr>
          <p:cNvPicPr>
            <a:picLocks noGrp="1" noChangeAspect="1"/>
          </p:cNvPicPr>
          <p:nvPr>
            <p:ph idx="1"/>
          </p:nvPr>
        </p:nvPicPr>
        <p:blipFill>
          <a:blip r:embed="rId2"/>
          <a:srcRect l="30556" r="30556"/>
          <a:stretch/>
        </p:blipFill>
        <p:spPr>
          <a:xfrm>
            <a:off x="2971800" y="1280160"/>
            <a:ext cx="3200400" cy="4572000"/>
          </a:xfrm>
        </p:spPr>
      </p:pic>
    </p:spTree>
    <p:extLst>
      <p:ext uri="{BB962C8B-B14F-4D97-AF65-F5344CB8AC3E}">
        <p14:creationId xmlns:p14="http://schemas.microsoft.com/office/powerpoint/2010/main" val="34443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14.1 Figure 4</a:t>
            </a:r>
            <a:endParaRPr lang="en-IN" dirty="0"/>
          </a:p>
        </p:txBody>
      </p:sp>
      <p:pic>
        <p:nvPicPr>
          <p:cNvPr id="7" name="Content Placeholder 6" descr="A photograph of Martha Chase">
            <a:extLst>
              <a:ext uri="{FF2B5EF4-FFF2-40B4-BE49-F238E27FC236}">
                <a16:creationId xmlns:a16="http://schemas.microsoft.com/office/drawing/2014/main" id="{ED7554E7-9408-7467-E4FC-B92785ECAD9B}"/>
              </a:ext>
            </a:extLst>
          </p:cNvPr>
          <p:cNvPicPr>
            <a:picLocks noGrp="1" noChangeAspect="1"/>
          </p:cNvPicPr>
          <p:nvPr>
            <p:ph idx="1"/>
          </p:nvPr>
        </p:nvPicPr>
        <p:blipFill>
          <a:blip r:embed="rId2"/>
          <a:srcRect l="29629" r="29630"/>
          <a:stretch/>
        </p:blipFill>
        <p:spPr>
          <a:xfrm>
            <a:off x="2895600" y="1280160"/>
            <a:ext cx="3352800" cy="457200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14.1 Figure 5</a:t>
            </a:r>
            <a:endParaRPr lang="en-IN" dirty="0"/>
          </a:p>
        </p:txBody>
      </p:sp>
      <p:pic>
        <p:nvPicPr>
          <p:cNvPr id="7" name="Content Placeholder 6" descr="An illustration showing the process and result of Hershey and Chase's experiments. The illustration shows bacteria being infected by phage labeled with superscript 35 baseline upper case S, which is incorporated into the protein coat, or superscript 32 baseline upper case P, which is incorporated into the D N A. Infected bacteria were separated from phage by centrifugation and cultured. The bacteria that had been infected with phage containing superscript 32 baseline upper P labeled D N A made radioactive phage. The bacteria that had been infected with superscript 35 baseline upper S labeled phage produced unlabeled phage. The results support the hypothesis that D N A, and not protein, is the genetic material.">
            <a:extLst>
              <a:ext uri="{FF2B5EF4-FFF2-40B4-BE49-F238E27FC236}">
                <a16:creationId xmlns:a16="http://schemas.microsoft.com/office/drawing/2014/main" id="{90CA77C8-0A49-81C8-810E-FA74872E8903}"/>
              </a:ext>
            </a:extLst>
          </p:cNvPr>
          <p:cNvPicPr>
            <a:picLocks noGrp="1" noChangeAspect="1"/>
          </p:cNvPicPr>
          <p:nvPr>
            <p:ph idx="1"/>
          </p:nvPr>
        </p:nvPicPr>
        <p:blipFill>
          <a:blip r:embed="rId2"/>
          <a:srcRect l="17592" r="17592"/>
          <a:stretch/>
        </p:blipFill>
        <p:spPr>
          <a:xfrm>
            <a:off x="1905000" y="1280160"/>
            <a:ext cx="5334000" cy="457200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9036-53A5-DCC6-B67A-B1EC5FD00EB4}"/>
              </a:ext>
            </a:extLst>
          </p:cNvPr>
          <p:cNvSpPr>
            <a:spLocks noGrp="1"/>
          </p:cNvSpPr>
          <p:nvPr>
            <p:ph type="title"/>
          </p:nvPr>
        </p:nvSpPr>
        <p:spPr/>
        <p:txBody>
          <a:bodyPr/>
          <a:lstStyle/>
          <a:p>
            <a:r>
              <a:rPr lang="en-US" dirty="0"/>
              <a:t>Lesson 14.2 Figure 1</a:t>
            </a:r>
            <a:endParaRPr lang="en-IN" dirty="0"/>
          </a:p>
        </p:txBody>
      </p:sp>
      <p:pic>
        <p:nvPicPr>
          <p:cNvPr id="6" name="Content Placeholder 5" descr="Shown is a diagram of the structures of purines and pyrimidines, two types of nitrogen-containing bases found in D N A and R N A. The left side of the figure shows the structure of purines, which have a double-ring structure consisting of a six-membered ring fused to a five-membered ring. The right side of the figure shows the structure of pyrimidines, which have a single six-membered ring structure. The diagram also shows the names of each nitrogen-containing base, including adenine, guanine, cytosine, and thymine (which is replaced by uracil in R N A).">
            <a:extLst>
              <a:ext uri="{FF2B5EF4-FFF2-40B4-BE49-F238E27FC236}">
                <a16:creationId xmlns:a16="http://schemas.microsoft.com/office/drawing/2014/main" id="{EA37063F-5000-45DC-B3EB-B753395EC070}"/>
              </a:ext>
            </a:extLst>
          </p:cNvPr>
          <p:cNvPicPr>
            <a:picLocks noGrp="1" noChangeAspect="1"/>
          </p:cNvPicPr>
          <p:nvPr>
            <p:ph idx="1"/>
          </p:nvPr>
        </p:nvPicPr>
        <p:blipFill>
          <a:blip r:embed="rId2"/>
          <a:srcRect l="15740" r="13889"/>
          <a:stretch/>
        </p:blipFill>
        <p:spPr>
          <a:xfrm>
            <a:off x="1752600" y="1280160"/>
            <a:ext cx="5791200" cy="4572000"/>
          </a:xfrm>
        </p:spPr>
      </p:pic>
    </p:spTree>
    <p:extLst>
      <p:ext uri="{BB962C8B-B14F-4D97-AF65-F5344CB8AC3E}">
        <p14:creationId xmlns:p14="http://schemas.microsoft.com/office/powerpoint/2010/main" val="224609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82BC-C40F-11C1-7A08-C20F15B100B5}"/>
              </a:ext>
            </a:extLst>
          </p:cNvPr>
          <p:cNvSpPr>
            <a:spLocks noGrp="1"/>
          </p:cNvSpPr>
          <p:nvPr>
            <p:ph type="title"/>
          </p:nvPr>
        </p:nvSpPr>
        <p:spPr/>
        <p:txBody>
          <a:bodyPr/>
          <a:lstStyle/>
          <a:p>
            <a:r>
              <a:rPr lang="en-US" dirty="0"/>
              <a:t>Lesson 14.2 Figure 2</a:t>
            </a:r>
            <a:endParaRPr lang="en-IN" dirty="0"/>
          </a:p>
        </p:txBody>
      </p:sp>
      <p:pic>
        <p:nvPicPr>
          <p:cNvPr id="6" name="Content Placeholder 5" descr="Shown is diagram of the structures of ribose and deoxyribose, the sugars that make up the backbone of R N A and D N A, respectively. The diagram shows the ring structure of each sugar, with each carbon atom in the ring numbered in a clockwise direction. Ribose has five hydroxyl (-O H) groups attached to its ring, one on each carbon atom except C2, which has a hydrogen (H) atom instead. Deoxyribose is similar to ribose but lacks the O H group on the C2 carbon atom. The diagram also shows the names of each carbon atom in the ribose and deoxyribose molecules, including the carbon atoms in the O H and  H groups attached to the ring.">
            <a:extLst>
              <a:ext uri="{FF2B5EF4-FFF2-40B4-BE49-F238E27FC236}">
                <a16:creationId xmlns:a16="http://schemas.microsoft.com/office/drawing/2014/main" id="{037AF355-DE3B-E100-543A-5B9D38CE0490}"/>
              </a:ext>
            </a:extLst>
          </p:cNvPr>
          <p:cNvPicPr>
            <a:picLocks noGrp="1" noChangeAspect="1"/>
          </p:cNvPicPr>
          <p:nvPr>
            <p:ph idx="1"/>
          </p:nvPr>
        </p:nvPicPr>
        <p:blipFill>
          <a:blip r:embed="rId2"/>
          <a:srcRect b="8000"/>
          <a:stretch/>
        </p:blipFill>
        <p:spPr>
          <a:xfrm>
            <a:off x="457200" y="1280160"/>
            <a:ext cx="8229600" cy="4206240"/>
          </a:xfrm>
        </p:spPr>
      </p:pic>
    </p:spTree>
    <p:extLst>
      <p:ext uri="{BB962C8B-B14F-4D97-AF65-F5344CB8AC3E}">
        <p14:creationId xmlns:p14="http://schemas.microsoft.com/office/powerpoint/2010/main" val="2696426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14.2 Figure 3</a:t>
            </a:r>
            <a:endParaRPr lang="en-IN" dirty="0"/>
          </a:p>
        </p:txBody>
      </p:sp>
      <p:pic>
        <p:nvPicPr>
          <p:cNvPr id="6" name="Content Placeholder 5" descr="Two images: The first shows an X-ray diffraction pattern. The second shows Rosalind Franklin looking in a microscope. The X-ray diffraction pattern is symmetrical, with dots in an x shape, and Franklin is looking in a microscope.">
            <a:extLst>
              <a:ext uri="{FF2B5EF4-FFF2-40B4-BE49-F238E27FC236}">
                <a16:creationId xmlns:a16="http://schemas.microsoft.com/office/drawing/2014/main" id="{86A0F511-3226-50FC-A614-3E38A1B0C3A2}"/>
              </a:ext>
            </a:extLst>
          </p:cNvPr>
          <p:cNvPicPr>
            <a:picLocks noGrp="1" noChangeAspect="1"/>
          </p:cNvPicPr>
          <p:nvPr>
            <p:ph idx="1"/>
          </p:nvPr>
        </p:nvPicPr>
        <p:blipFill>
          <a:blip r:embed="rId2"/>
          <a:srcRect l="3704" r="3704"/>
          <a:stretch/>
        </p:blipFill>
        <p:spPr>
          <a:xfrm>
            <a:off x="762000" y="1280160"/>
            <a:ext cx="7620000" cy="4572000"/>
          </a:xfrm>
        </p:spPr>
      </p:pic>
    </p:spTree>
    <p:extLst>
      <p:ext uri="{BB962C8B-B14F-4D97-AF65-F5344CB8AC3E}">
        <p14:creationId xmlns:p14="http://schemas.microsoft.com/office/powerpoint/2010/main" val="1957040215"/>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2077</TotalTime>
  <Words>151</Words>
  <Application>Microsoft Office PowerPoint</Application>
  <PresentationFormat>On-screen Show (4:3)</PresentationFormat>
  <Paragraphs>38</Paragraphs>
  <Slides>37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Calibri</vt:lpstr>
      <vt:lpstr>Arial</vt:lpstr>
      <vt:lpstr>Office Theme</vt:lpstr>
      <vt:lpstr>Chapter 14</vt:lpstr>
      <vt:lpstr>Lesson 14.1 Figure 1</vt:lpstr>
      <vt:lpstr>Lesson 14.1 Figure 2</vt:lpstr>
      <vt:lpstr>Lesson 14.1 Figure 3</vt:lpstr>
      <vt:lpstr>Lesson 14.1 Figure 4</vt:lpstr>
      <vt:lpstr>Lesson 14.1 Figure 5</vt:lpstr>
      <vt:lpstr>Lesson 14.2 Figure 1</vt:lpstr>
      <vt:lpstr>Lesson 14.2 Figure 2</vt:lpstr>
      <vt:lpstr>Lesson 14.2 Figure 3</vt:lpstr>
      <vt:lpstr>Lesson 14.2 Figure 4</vt:lpstr>
      <vt:lpstr>Lesson 14.2 Figure 5</vt:lpstr>
      <vt:lpstr>Lesson 14.2 Figure 6</vt:lpstr>
      <vt:lpstr>Lesson 14.2 Figure 7</vt:lpstr>
      <vt:lpstr>Lesson 14.2 Figure 8</vt:lpstr>
      <vt:lpstr>Lesson 14.2 Figure 9</vt:lpstr>
      <vt:lpstr>Lesson 14.2 Figure 10</vt:lpstr>
      <vt:lpstr>Lesson 14.2 Figure 11</vt:lpstr>
      <vt:lpstr>Lesson 14.2 Figure 12</vt:lpstr>
      <vt:lpstr>Lesson 14.3 Figure 1</vt:lpstr>
      <vt:lpstr>Lesson 14.3 Figure 2</vt:lpstr>
      <vt:lpstr>Lesson 14.3 Figure 3</vt:lpstr>
      <vt:lpstr>Lesson 14.3 Figure 4</vt:lpstr>
      <vt:lpstr>Lesson 14.3 Figure 5</vt:lpstr>
      <vt:lpstr>Lesson 14.3 Figure 6</vt:lpstr>
      <vt:lpstr>Lesson 14.4 Figure 1</vt:lpstr>
      <vt:lpstr>Lesson 14.4 Figure 2</vt:lpstr>
      <vt:lpstr>Lesson 14.4 Figure 3</vt:lpstr>
      <vt:lpstr>Lesson 14.4 Figure 4</vt:lpstr>
      <vt:lpstr>Lesson 14.5 Figure 1</vt:lpstr>
      <vt:lpstr>Lesson 14.5 Figure 2</vt:lpstr>
      <vt:lpstr>Lesson 14.5 Figure 3</vt:lpstr>
      <vt:lpstr>Lesson 14.5 Figure 4</vt:lpstr>
      <vt:lpstr>Lesson 14.5 Figure 5</vt:lpstr>
      <vt:lpstr>Lesson 14.5 Figure 6</vt:lpstr>
      <vt:lpstr>Lesson 14.5 Figure 7</vt:lpstr>
      <vt:lpstr>Lesson 14.5 Figure 8</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Talissa Nahass</cp:lastModifiedBy>
  <cp:revision>195</cp:revision>
  <dcterms:created xsi:type="dcterms:W3CDTF">2013-04-26T14:43:13Z</dcterms:created>
  <dcterms:modified xsi:type="dcterms:W3CDTF">2024-10-09T18:16:01Z</dcterms:modified>
</cp:coreProperties>
</file>