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handoutMasterIdLst>
    <p:handoutMasterId r:id="rId28"/>
  </p:handoutMasterIdLst>
  <p:sldIdLst>
    <p:sldId id="272" r:id="rId2"/>
    <p:sldId id="267" r:id="rId3"/>
    <p:sldId id="273" r:id="rId4"/>
    <p:sldId id="274" r:id="rId5"/>
    <p:sldId id="275" r:id="rId6"/>
    <p:sldId id="276" r:id="rId7"/>
    <p:sldId id="316" r:id="rId8"/>
    <p:sldId id="317" r:id="rId9"/>
    <p:sldId id="277" r:id="rId10"/>
    <p:sldId id="278" r:id="rId11"/>
    <p:sldId id="320" r:id="rId12"/>
    <p:sldId id="321" r:id="rId13"/>
    <p:sldId id="333" r:id="rId14"/>
    <p:sldId id="334" r:id="rId15"/>
    <p:sldId id="349" r:id="rId16"/>
    <p:sldId id="283" r:id="rId17"/>
    <p:sldId id="284" r:id="rId18"/>
    <p:sldId id="285" r:id="rId19"/>
    <p:sldId id="286" r:id="rId20"/>
    <p:sldId id="350" r:id="rId21"/>
    <p:sldId id="351" r:id="rId22"/>
    <p:sldId id="343" r:id="rId23"/>
    <p:sldId id="344" r:id="rId24"/>
    <p:sldId id="345" r:id="rId25"/>
    <p:sldId id="26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10</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Cell Reproduction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10.2 Figure 2</a:t>
            </a:r>
            <a:endParaRPr lang="en-IN" dirty="0"/>
          </a:p>
        </p:txBody>
      </p:sp>
      <p:pic>
        <p:nvPicPr>
          <p:cNvPr id="7" name="Content Placeholder 6" descr="The centrioles are made up of long, green tubes positioned at the end of a spoke on a wheel-like shape. Each centriole is a wheel with the tubes. Three tubes are positioned at the end of each spoke, and there are nine spokes.">
            <a:extLst>
              <a:ext uri="{FF2B5EF4-FFF2-40B4-BE49-F238E27FC236}">
                <a16:creationId xmlns:a16="http://schemas.microsoft.com/office/drawing/2014/main" id="{831D0182-7A49-6FF6-569C-749CB7A4ABAF}"/>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74858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10.2 Figure 3</a:t>
            </a:r>
            <a:endParaRPr lang="en-IN" dirty="0"/>
          </a:p>
        </p:txBody>
      </p:sp>
      <p:pic>
        <p:nvPicPr>
          <p:cNvPr id="6" name="Content Placeholder 5" descr="This diagram shows the five phases of mitosis and cytokinesis. During prophase, the chromosomes condense and become visible, spindle fibers emerge from the centrosomes, the nuclear envelope breaks down, and the nucleolus disappears. During prometaphase, the chromosomes continue to condense, and kinetochores appear at the centromeres. Mitotic spindle microtubules attach to the kinetochores, and centrosomes move toward opposite poles. During metaphase, the mitotic spindle is fully developed, and centrosomes are at opposite poles of the cell. Chromosomes line up at the metaphase plate and each sister chromatid is attached to a spindle fiber originating from the opposite pole. During anaphase, the cohesin proteins that were binding the sister chromatids together break down. The sister chromatids, which are now called chromosomes, move toward opposite poles of the cell. Non-kinetochore spindle fibers lengthen, elongating the cell. During telophase, chromosomes arrive at the opposite poles and begin to decondense. The nuclear envelope reforms, and the mitotic spindle breaks down. During cytokinesis in animals, a cleavage furrow separates the two daughter cells. In plants, a cell plate separates the two daughter cells.">
            <a:extLst>
              <a:ext uri="{FF2B5EF4-FFF2-40B4-BE49-F238E27FC236}">
                <a16:creationId xmlns:a16="http://schemas.microsoft.com/office/drawing/2014/main" id="{34FC9FE8-AEFF-2ED7-5C48-F7D2F6C43DBD}"/>
              </a:ext>
            </a:extLst>
          </p:cNvPr>
          <p:cNvPicPr>
            <a:picLocks noGrp="1" noChangeAspect="1"/>
          </p:cNvPicPr>
          <p:nvPr>
            <p:ph idx="1"/>
          </p:nvPr>
        </p:nvPicPr>
        <p:blipFill>
          <a:blip r:embed="rId2"/>
          <a:srcRect l="18519" r="18519"/>
          <a:stretch/>
        </p:blipFill>
        <p:spPr>
          <a:xfrm>
            <a:off x="1981200" y="1280160"/>
            <a:ext cx="5181600" cy="4572000"/>
          </a:xfrm>
        </p:spPr>
      </p:pic>
    </p:spTree>
    <p:extLst>
      <p:ext uri="{BB962C8B-B14F-4D97-AF65-F5344CB8AC3E}">
        <p14:creationId xmlns:p14="http://schemas.microsoft.com/office/powerpoint/2010/main" val="40111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10.2 Figure 4</a:t>
            </a:r>
            <a:endParaRPr lang="en-IN" dirty="0"/>
          </a:p>
        </p:txBody>
      </p:sp>
      <p:pic>
        <p:nvPicPr>
          <p:cNvPr id="6" name="Content Placeholder 5" descr="The chromosome consists of two sister chromatids that meet in the middle to form an X shape. At the middle of the X where the two sister chromatids meet is labeled the &quot;Centromeric region.&quot; Within this region are two circles, one on each sister chromatid, labeled &quot;Kinetochore.&quot; Within these kinetochores are tubes, four on each kinetochore. They are labeled &quot;Mitotic spindle microtubules.&quot;">
            <a:extLst>
              <a:ext uri="{FF2B5EF4-FFF2-40B4-BE49-F238E27FC236}">
                <a16:creationId xmlns:a16="http://schemas.microsoft.com/office/drawing/2014/main" id="{6E235817-6641-5042-F923-C60A4E3EFE99}"/>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22460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7877-75CE-8816-4114-3AF996A8F8D4}"/>
              </a:ext>
            </a:extLst>
          </p:cNvPr>
          <p:cNvSpPr>
            <a:spLocks noGrp="1"/>
          </p:cNvSpPr>
          <p:nvPr>
            <p:ph type="title"/>
          </p:nvPr>
        </p:nvSpPr>
        <p:spPr/>
        <p:txBody>
          <a:bodyPr/>
          <a:lstStyle/>
          <a:p>
            <a:r>
              <a:rPr lang="en-US" dirty="0"/>
              <a:t>Lesson 10.2 Figure 5</a:t>
            </a:r>
            <a:endParaRPr lang="en-IN" dirty="0"/>
          </a:p>
        </p:txBody>
      </p:sp>
      <p:pic>
        <p:nvPicPr>
          <p:cNvPr id="6" name="Content Placeholder 5" descr="To the left, the illustration shows cytokinesis in a typical animal cell. To the right, cytokinesis is shown in a typical plant cell. In an animal cell, a contractile ring of actin filaments forms a cleavage furrow that divides the cell in two. In a plant cell, Golgi vesicles coalesce at the metaphase plate. A cell plate grows from the center outward, and the vesicles form a plasma membrane that divides the cytoplasm.">
            <a:extLst>
              <a:ext uri="{FF2B5EF4-FFF2-40B4-BE49-F238E27FC236}">
                <a16:creationId xmlns:a16="http://schemas.microsoft.com/office/drawing/2014/main" id="{A75F9B7A-283C-B571-734C-5FBD5B2DDD5C}"/>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95086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10.2 Figure 6</a:t>
            </a:r>
            <a:endParaRPr lang="en-IN" dirty="0"/>
          </a:p>
        </p:txBody>
      </p:sp>
      <p:pic>
        <p:nvPicPr>
          <p:cNvPr id="6" name="Content Placeholder 5" descr="A circle of arrows indicating the M, G1, S, and G2 phases is shown. An arrow breaks off from the circle toward the G0 phase, wherein cells enter a quiescent, or inactive stage and do not reproduce, potentially due to a number of environmental factors. The cell will return to G1 through external stimulus or remain in G0 permanently.">
            <a:extLst>
              <a:ext uri="{FF2B5EF4-FFF2-40B4-BE49-F238E27FC236}">
                <a16:creationId xmlns:a16="http://schemas.microsoft.com/office/drawing/2014/main" id="{7A784D34-DB50-4D44-0CC9-CEED72F7868E}"/>
              </a:ext>
            </a:extLst>
          </p:cNvPr>
          <p:cNvPicPr>
            <a:picLocks noGrp="1" noChangeAspect="1"/>
          </p:cNvPicPr>
          <p:nvPr>
            <p:ph idx="1"/>
          </p:nvPr>
        </p:nvPicPr>
        <p:blipFill>
          <a:blip r:embed="rId2"/>
          <a:srcRect l="25926" r="25000"/>
          <a:stretch/>
        </p:blipFill>
        <p:spPr>
          <a:xfrm>
            <a:off x="2590800" y="1280160"/>
            <a:ext cx="4038600" cy="4572000"/>
          </a:xfrm>
        </p:spPr>
      </p:pic>
    </p:spTree>
    <p:extLst>
      <p:ext uri="{BB962C8B-B14F-4D97-AF65-F5344CB8AC3E}">
        <p14:creationId xmlns:p14="http://schemas.microsoft.com/office/powerpoint/2010/main" val="269642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a:xfrm>
            <a:off x="457200" y="182880"/>
            <a:ext cx="8229600" cy="914400"/>
          </a:xfrm>
        </p:spPr>
        <p:txBody>
          <a:bodyPr anchor="ctr">
            <a:normAutofit/>
          </a:bodyPr>
          <a:lstStyle/>
          <a:p>
            <a:r>
              <a:rPr lang="en-US" dirty="0"/>
              <a:t>Lesson 10.2 Figure 7</a:t>
            </a:r>
            <a:endParaRPr lang="en-IN" dirty="0"/>
          </a:p>
        </p:txBody>
      </p:sp>
      <p:pic>
        <p:nvPicPr>
          <p:cNvPr id="7" name="Content Placeholder 6" descr="A micrograph of onion root tips consists of square cells with dark purple masses inside the cells.">
            <a:extLst>
              <a:ext uri="{FF2B5EF4-FFF2-40B4-BE49-F238E27FC236}">
                <a16:creationId xmlns:a16="http://schemas.microsoft.com/office/drawing/2014/main" id="{46F3E4E6-BCF7-DBF9-ABBE-94922842668C}"/>
              </a:ext>
            </a:extLst>
          </p:cNvPr>
          <p:cNvPicPr>
            <a:picLocks noGrp="1" noChangeAspect="1"/>
          </p:cNvPicPr>
          <p:nvPr>
            <p:ph idx="1"/>
          </p:nvPr>
        </p:nvPicPr>
        <p:blipFill>
          <a:blip r:embed="rId2"/>
          <a:stretch/>
        </p:blipFill>
        <p:spPr>
          <a:xfrm>
            <a:off x="1451181" y="1280160"/>
            <a:ext cx="6241638" cy="4572000"/>
          </a:xfrm>
          <a:noFill/>
        </p:spPr>
      </p:pic>
    </p:spTree>
    <p:extLst>
      <p:ext uri="{BB962C8B-B14F-4D97-AF65-F5344CB8AC3E}">
        <p14:creationId xmlns:p14="http://schemas.microsoft.com/office/powerpoint/2010/main" val="195704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10.3 Figure 1</a:t>
            </a:r>
            <a:endParaRPr lang="en-IN" dirty="0"/>
          </a:p>
        </p:txBody>
      </p:sp>
      <p:pic>
        <p:nvPicPr>
          <p:cNvPr id="7" name="Content Placeholder 6" descr="This illustration shows the three major checkpoints of the cell cycle: the G1 checkpoint (restriction), the G2 checkpoint and the M checkpoint. Cell growth, D N A synthesis, and mitosis occurs within these checkpoints.">
            <a:extLst>
              <a:ext uri="{FF2B5EF4-FFF2-40B4-BE49-F238E27FC236}">
                <a16:creationId xmlns:a16="http://schemas.microsoft.com/office/drawing/2014/main" id="{83FDEA83-263E-FDBE-C4C9-511CB2660E85}"/>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351860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10.3 Figure 2</a:t>
            </a:r>
            <a:endParaRPr lang="en-IN" dirty="0"/>
          </a:p>
        </p:txBody>
      </p:sp>
      <p:pic>
        <p:nvPicPr>
          <p:cNvPr id="7" name="Content Placeholder 6" descr="Cyclin D concentrations increase in the G1 phase and decrease at the end of mitosis. Cyclin E levels rise during the G1 phase and fall during S phase. Cyclin A levels rise during S phase and fall during mitosis. Cyclin B levels rise in S phase and fall during mitosis.">
            <a:extLst>
              <a:ext uri="{FF2B5EF4-FFF2-40B4-BE49-F238E27FC236}">
                <a16:creationId xmlns:a16="http://schemas.microsoft.com/office/drawing/2014/main" id="{4CE01945-D6FB-4E3A-6E14-E942688A2F6C}"/>
              </a:ext>
            </a:extLst>
          </p:cNvPr>
          <p:cNvPicPr>
            <a:picLocks noGrp="1" noChangeAspect="1"/>
          </p:cNvPicPr>
          <p:nvPr>
            <p:ph idx="1"/>
          </p:nvPr>
        </p:nvPicPr>
        <p:blipFill>
          <a:blip r:embed="rId2"/>
          <a:srcRect l="5556" r="5556"/>
          <a:stretch/>
        </p:blipFill>
        <p:spPr>
          <a:xfrm>
            <a:off x="914400" y="1280160"/>
            <a:ext cx="7315200" cy="4572000"/>
          </a:xfrm>
        </p:spPr>
      </p:pic>
    </p:spTree>
    <p:extLst>
      <p:ext uri="{BB962C8B-B14F-4D97-AF65-F5344CB8AC3E}">
        <p14:creationId xmlns:p14="http://schemas.microsoft.com/office/powerpoint/2010/main" val="133680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10.3 Figure 3</a:t>
            </a:r>
            <a:endParaRPr lang="en-IN" dirty="0"/>
          </a:p>
        </p:txBody>
      </p:sp>
      <p:pic>
        <p:nvPicPr>
          <p:cNvPr id="7" name="Content Placeholder 6" descr="The cyclin slash C d k complex is activated when a kinase phosphorylates it. The cyclin/C d k complex, in turn, phosphorylates other proteins, thus advancing the cell cycle.">
            <a:extLst>
              <a:ext uri="{FF2B5EF4-FFF2-40B4-BE49-F238E27FC236}">
                <a16:creationId xmlns:a16="http://schemas.microsoft.com/office/drawing/2014/main" id="{39014DB4-6F52-1DDF-2358-1C5480CA8B43}"/>
              </a:ext>
            </a:extLst>
          </p:cNvPr>
          <p:cNvPicPr>
            <a:picLocks noGrp="1" noChangeAspect="1"/>
          </p:cNvPicPr>
          <p:nvPr>
            <p:ph idx="1"/>
          </p:nvPr>
        </p:nvPicPr>
        <p:blipFill>
          <a:blip r:embed="rId2"/>
          <a:srcRect b="43000"/>
          <a:stretch/>
        </p:blipFill>
        <p:spPr>
          <a:xfrm>
            <a:off x="457200" y="1280160"/>
            <a:ext cx="8229600" cy="2606040"/>
          </a:xfrm>
        </p:spPr>
      </p:pic>
    </p:spTree>
    <p:extLst>
      <p:ext uri="{BB962C8B-B14F-4D97-AF65-F5344CB8AC3E}">
        <p14:creationId xmlns:p14="http://schemas.microsoft.com/office/powerpoint/2010/main" val="378040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10.3 Figure 4</a:t>
            </a:r>
            <a:endParaRPr lang="en-IN" dirty="0"/>
          </a:p>
        </p:txBody>
      </p:sp>
      <p:pic>
        <p:nvPicPr>
          <p:cNvPr id="7" name="Content Placeholder 6" descr="This illustration shows the three major checkpoints of the cell cycle: the G1 checkpoint (restriction), the G2 checkpoint and the M checkpoint. Cell growth, D N A synthesis, and mitosis occurs within these checkpoints. Cyclin B C d k1, Cyclin D C d k4, Cyclin E C d k2, and Cyclin A C d k2 are also shown as the concentration of various cyclins fluctuate throughout the cell cycle.">
            <a:extLst>
              <a:ext uri="{FF2B5EF4-FFF2-40B4-BE49-F238E27FC236}">
                <a16:creationId xmlns:a16="http://schemas.microsoft.com/office/drawing/2014/main" id="{BA551A94-A37B-505E-B297-B4037F07DECD}"/>
              </a:ext>
            </a:extLst>
          </p:cNvPr>
          <p:cNvPicPr>
            <a:picLocks noGrp="1" noChangeAspect="1"/>
          </p:cNvPicPr>
          <p:nvPr>
            <p:ph idx="1"/>
          </p:nvPr>
        </p:nvPicPr>
        <p:blipFill>
          <a:blip r:embed="rId2"/>
          <a:srcRect l="20370" r="19444"/>
          <a:stretch/>
        </p:blipFill>
        <p:spPr>
          <a:xfrm>
            <a:off x="2133600" y="1280160"/>
            <a:ext cx="4953000" cy="4572000"/>
          </a:xfrm>
        </p:spPr>
      </p:pic>
    </p:spTree>
    <p:extLst>
      <p:ext uri="{BB962C8B-B14F-4D97-AF65-F5344CB8AC3E}">
        <p14:creationId xmlns:p14="http://schemas.microsoft.com/office/powerpoint/2010/main" val="149383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10.1 Figure 1</a:t>
            </a:r>
          </a:p>
        </p:txBody>
      </p:sp>
      <p:pic>
        <p:nvPicPr>
          <p:cNvPr id="6" name="Content Placeholder 5" descr="Six micrographs show a mollusk zygote undergoing cell division, resulting in many identical daughter cells.">
            <a:extLst>
              <a:ext uri="{FF2B5EF4-FFF2-40B4-BE49-F238E27FC236}">
                <a16:creationId xmlns:a16="http://schemas.microsoft.com/office/drawing/2014/main" id="{762C9A47-BD94-CCD5-C962-EA35D8B7C8C0}"/>
              </a:ext>
            </a:extLst>
          </p:cNvPr>
          <p:cNvPicPr>
            <a:picLocks noGrp="1" noChangeAspect="1"/>
          </p:cNvPicPr>
          <p:nvPr>
            <p:ph idx="1"/>
          </p:nvPr>
        </p:nvPicPr>
        <p:blipFill>
          <a:blip r:embed="rId2"/>
          <a:srcRect l="34260" r="34259"/>
          <a:stretch/>
        </p:blipFill>
        <p:spPr>
          <a:xfrm>
            <a:off x="3276600" y="1280160"/>
            <a:ext cx="2590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020C-ACFD-03D9-2DB0-7C054F3BB308}"/>
              </a:ext>
            </a:extLst>
          </p:cNvPr>
          <p:cNvSpPr>
            <a:spLocks noGrp="1"/>
          </p:cNvSpPr>
          <p:nvPr>
            <p:ph type="title"/>
          </p:nvPr>
        </p:nvSpPr>
        <p:spPr/>
        <p:txBody>
          <a:bodyPr/>
          <a:lstStyle/>
          <a:p>
            <a:r>
              <a:rPr lang="en-US" dirty="0"/>
              <a:t>Lesson 10.3 Figure 5</a:t>
            </a:r>
            <a:endParaRPr lang="en-IN" dirty="0"/>
          </a:p>
        </p:txBody>
      </p:sp>
      <p:pic>
        <p:nvPicPr>
          <p:cNvPr id="5" name="Content Placeholder 4" descr="The mind map starts with &quot;D N A damage, Cell cycle abnormalities, Hypoxia.&quot; An arrow points from this to the center of another mind map. This one starts with &quot;M d m2&quot; and &quot;p53&quot;. An arrow follows this to another p53, which is bolded. It's this arrow that the previous arrow is pointing to. From the bolded p53, there are two arrow pointing away from it. One points to &quot;Cell cycle arrest,&quot; with an arrow pointing to &quot;D N A repair,&quot; with an arrow pointing to &quot;Cell cycle restart.&quot; A final arrow points from this chunk to &quot;CELLULAR AND GENETIC STABILITY.&quot; Going back to the bolded p53, the second arrow that points away from this goes to &quot;Apoptosis,&quot; with an arrow pointing to &quot;Death and elimination of damaged cells.&quot; A final arrow points from this chunk to the same &quot;CELLULAR AND GENETIC STABILITY.&quot;">
            <a:extLst>
              <a:ext uri="{FF2B5EF4-FFF2-40B4-BE49-F238E27FC236}">
                <a16:creationId xmlns:a16="http://schemas.microsoft.com/office/drawing/2014/main" id="{88D88FF7-ECC5-F11C-2DC3-0E7D105B5490}"/>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3021177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E19C-E4BB-AAA8-5283-6E6AD419F491}"/>
              </a:ext>
            </a:extLst>
          </p:cNvPr>
          <p:cNvSpPr>
            <a:spLocks noGrp="1"/>
          </p:cNvSpPr>
          <p:nvPr>
            <p:ph type="title"/>
          </p:nvPr>
        </p:nvSpPr>
        <p:spPr/>
        <p:txBody>
          <a:bodyPr/>
          <a:lstStyle/>
          <a:p>
            <a:r>
              <a:rPr lang="en-US" dirty="0"/>
              <a:t>Lesson 10.3 Figure 6</a:t>
            </a:r>
            <a:endParaRPr lang="en-IN" dirty="0"/>
          </a:p>
        </p:txBody>
      </p:sp>
      <p:pic>
        <p:nvPicPr>
          <p:cNvPr id="5" name="Content Placeholder 4" descr="Unphosphorylated Rb binds the transcription factor E 2 F. E 2 F cannot bind the D N A, and transcription is blocked. Cell growth triggers the phosphorylation of Rb. Phosphorylated Rb releases E 2 F, which binds the D N A and turns on gene expression, thus advancing the cell cycle.">
            <a:extLst>
              <a:ext uri="{FF2B5EF4-FFF2-40B4-BE49-F238E27FC236}">
                <a16:creationId xmlns:a16="http://schemas.microsoft.com/office/drawing/2014/main" id="{FA8F5199-A876-9066-DE99-D5F377FCFB84}"/>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90437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DB9E-9419-9788-AB32-D3AF42023632}"/>
              </a:ext>
            </a:extLst>
          </p:cNvPr>
          <p:cNvSpPr>
            <a:spLocks noGrp="1"/>
          </p:cNvSpPr>
          <p:nvPr>
            <p:ph type="title"/>
          </p:nvPr>
        </p:nvSpPr>
        <p:spPr/>
        <p:txBody>
          <a:bodyPr/>
          <a:lstStyle/>
          <a:p>
            <a:r>
              <a:rPr lang="en-US" dirty="0"/>
              <a:t>Lesson 10.4 Figure 1</a:t>
            </a:r>
            <a:endParaRPr lang="en-IN" dirty="0"/>
          </a:p>
        </p:txBody>
      </p:sp>
      <p:pic>
        <p:nvPicPr>
          <p:cNvPr id="6" name="Content Placeholder 5" descr="A micrograph shows a cell in the midst of binary fission, when the two cells are still partially connected but distinct.">
            <a:extLst>
              <a:ext uri="{FF2B5EF4-FFF2-40B4-BE49-F238E27FC236}">
                <a16:creationId xmlns:a16="http://schemas.microsoft.com/office/drawing/2014/main" id="{8C6659E5-3633-41F3-4561-EE0132A35AB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443571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D46C-5D37-3D33-816D-DF65FE03B531}"/>
              </a:ext>
            </a:extLst>
          </p:cNvPr>
          <p:cNvSpPr>
            <a:spLocks noGrp="1"/>
          </p:cNvSpPr>
          <p:nvPr>
            <p:ph type="title"/>
          </p:nvPr>
        </p:nvSpPr>
        <p:spPr/>
        <p:txBody>
          <a:bodyPr/>
          <a:lstStyle/>
          <a:p>
            <a:r>
              <a:rPr lang="en-US" dirty="0"/>
              <a:t>Lesson 10.4 Figure 2</a:t>
            </a:r>
            <a:endParaRPr lang="en-IN" dirty="0"/>
          </a:p>
        </p:txBody>
      </p:sp>
      <p:pic>
        <p:nvPicPr>
          <p:cNvPr id="7" name="Content Placeholder 6" descr="A micrograph shows a rod in the process of binary fission, when the two rods are still connected but distinct.">
            <a:extLst>
              <a:ext uri="{FF2B5EF4-FFF2-40B4-BE49-F238E27FC236}">
                <a16:creationId xmlns:a16="http://schemas.microsoft.com/office/drawing/2014/main" id="{778469E5-5EA4-2CCB-886A-7F399B90EC4D}"/>
              </a:ext>
            </a:extLst>
          </p:cNvPr>
          <p:cNvPicPr>
            <a:picLocks noGrp="1" noChangeAspect="1"/>
          </p:cNvPicPr>
          <p:nvPr>
            <p:ph idx="1"/>
          </p:nvPr>
        </p:nvPicPr>
        <p:blipFill>
          <a:blip r:embed="rId2"/>
          <a:srcRect l="12037" r="11111"/>
          <a:stretch/>
        </p:blipFill>
        <p:spPr>
          <a:xfrm>
            <a:off x="1447800" y="1280160"/>
            <a:ext cx="6324600" cy="4572000"/>
          </a:xfrm>
        </p:spPr>
      </p:pic>
    </p:spTree>
    <p:extLst>
      <p:ext uri="{BB962C8B-B14F-4D97-AF65-F5344CB8AC3E}">
        <p14:creationId xmlns:p14="http://schemas.microsoft.com/office/powerpoint/2010/main" val="69693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AC1-C8B0-D620-E704-E05E1D0DE701}"/>
              </a:ext>
            </a:extLst>
          </p:cNvPr>
          <p:cNvSpPr>
            <a:spLocks noGrp="1"/>
          </p:cNvSpPr>
          <p:nvPr>
            <p:ph type="title"/>
          </p:nvPr>
        </p:nvSpPr>
        <p:spPr/>
        <p:txBody>
          <a:bodyPr/>
          <a:lstStyle/>
          <a:p>
            <a:r>
              <a:rPr lang="en-US" dirty="0"/>
              <a:t>Lesson 10.4 Figure 3</a:t>
            </a:r>
            <a:endParaRPr lang="en-IN" dirty="0"/>
          </a:p>
        </p:txBody>
      </p:sp>
      <p:pic>
        <p:nvPicPr>
          <p:cNvPr id="7" name="Content Placeholder 6" descr="Replication of the single, circular chromosome begins at the origin of replication and continues simultaneously in both directions. As the D N A is replicated, the cell elongates, and Fts Z proteins migrate toward the center of the cell where they form a ring. The Fts Z ring directs the formation of a septum that divides the cell in two once D N A replication is complete.">
            <a:extLst>
              <a:ext uri="{FF2B5EF4-FFF2-40B4-BE49-F238E27FC236}">
                <a16:creationId xmlns:a16="http://schemas.microsoft.com/office/drawing/2014/main" id="{B496F98B-FB10-6871-E478-5B220D7FCFF2}"/>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240352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10.1 Figure 2</a:t>
            </a:r>
            <a:endParaRPr lang="en-IN" dirty="0"/>
          </a:p>
        </p:txBody>
      </p:sp>
      <p:pic>
        <p:nvPicPr>
          <p:cNvPr id="7" name="Content Placeholder 6" descr="An illustration shows two cells, still connected, but splitting off from each other.">
            <a:extLst>
              <a:ext uri="{FF2B5EF4-FFF2-40B4-BE49-F238E27FC236}">
                <a16:creationId xmlns:a16="http://schemas.microsoft.com/office/drawing/2014/main" id="{B95ED31C-CD0D-C180-3A4D-E6066960F85B}"/>
              </a:ext>
            </a:extLst>
          </p:cNvPr>
          <p:cNvPicPr>
            <a:picLocks noGrp="1" noChangeAspect="1"/>
          </p:cNvPicPr>
          <p:nvPr>
            <p:ph idx="1"/>
          </p:nvPr>
        </p:nvPicPr>
        <p:blipFill>
          <a:blip r:embed="rId2"/>
          <a:srcRect l="3704" r="2778"/>
          <a:stretch/>
        </p:blipFill>
        <p:spPr>
          <a:xfrm>
            <a:off x="762000" y="1280160"/>
            <a:ext cx="76962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10.1 Figure 3</a:t>
            </a:r>
            <a:endParaRPr lang="en-IN" dirty="0"/>
          </a:p>
        </p:txBody>
      </p:sp>
      <p:pic>
        <p:nvPicPr>
          <p:cNvPr id="7" name="Content Placeholder 6" descr="The illustration shows a prokaryotic cell with a single, circular chromosome floating free in the cytoplasm. The exterior of the cell is called a capsule, covered in hairs called pilus. A long tail at the base of the cell is a flagellum. Within the capsule is a cell wall and plasma membrane, and within the plasma membrane is cytoplasm, ribosomes, and the nucleoid, containing D N A.">
            <a:extLst>
              <a:ext uri="{FF2B5EF4-FFF2-40B4-BE49-F238E27FC236}">
                <a16:creationId xmlns:a16="http://schemas.microsoft.com/office/drawing/2014/main" id="{01A540CB-BB3B-8682-9A60-5240BEFCAB1C}"/>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10.1 Figure 4</a:t>
            </a:r>
            <a:endParaRPr lang="en-IN" dirty="0"/>
          </a:p>
        </p:txBody>
      </p:sp>
      <p:pic>
        <p:nvPicPr>
          <p:cNvPr id="7" name="Content Placeholder 6" descr="This spectral karyotype shows dozens of chromosomes of various colors. Some even have more than one color.">
            <a:extLst>
              <a:ext uri="{FF2B5EF4-FFF2-40B4-BE49-F238E27FC236}">
                <a16:creationId xmlns:a16="http://schemas.microsoft.com/office/drawing/2014/main" id="{ED1CA0E3-A1B8-BC75-B675-792688A7B078}"/>
              </a:ext>
            </a:extLst>
          </p:cNvPr>
          <p:cNvPicPr>
            <a:picLocks noGrp="1" noChangeAspect="1"/>
          </p:cNvPicPr>
          <p:nvPr>
            <p:ph idx="1"/>
          </p:nvPr>
        </p:nvPicPr>
        <p:blipFill>
          <a:blip r:embed="rId2"/>
          <a:srcRect l="24074" r="24074"/>
          <a:stretch/>
        </p:blipFill>
        <p:spPr>
          <a:xfrm>
            <a:off x="2438400" y="1219200"/>
            <a:ext cx="42672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10.1 Figure 5</a:t>
            </a:r>
            <a:endParaRPr lang="en-IN" dirty="0"/>
          </a:p>
        </p:txBody>
      </p:sp>
      <p:pic>
        <p:nvPicPr>
          <p:cNvPr id="7" name="Content Placeholder 6" descr="The 23 chromosomes from a human female are each dyed a different color so they can be distinguished. During most of the cell cycle, each chromosome is elongated into a thin strand that folds over on itself, like a piece of spaghetti. During mitosis, the chromosomes condense into thick, compact bars, each a different color. These bars can be arranged in numerical order to form a karyotype. Each chromosome is stained with fluorescent dye to highlight the 23 chromosomes in different colors.">
            <a:extLst>
              <a:ext uri="{FF2B5EF4-FFF2-40B4-BE49-F238E27FC236}">
                <a16:creationId xmlns:a16="http://schemas.microsoft.com/office/drawing/2014/main" id="{5DD52749-2026-9F24-C42D-07D4619FC0B7}"/>
              </a:ext>
            </a:extLst>
          </p:cNvPr>
          <p:cNvPicPr>
            <a:picLocks noGrp="1" noChangeAspect="1"/>
          </p:cNvPicPr>
          <p:nvPr>
            <p:ph idx="1"/>
          </p:nvPr>
        </p:nvPicPr>
        <p:blipFill>
          <a:blip r:embed="rId2"/>
          <a:srcRect b="41333"/>
          <a:stretch/>
        </p:blipFill>
        <p:spPr>
          <a:xfrm>
            <a:off x="457200" y="1280160"/>
            <a:ext cx="8229600" cy="26822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10.1 Figure 6</a:t>
            </a:r>
            <a:endParaRPr lang="en-IN" dirty="0"/>
          </a:p>
        </p:txBody>
      </p:sp>
      <p:pic>
        <p:nvPicPr>
          <p:cNvPr id="6" name="Content Placeholder 5" descr="A photograph shows eight people in a circle with various skin colors and hair colors joining hands in the middle.">
            <a:extLst>
              <a:ext uri="{FF2B5EF4-FFF2-40B4-BE49-F238E27FC236}">
                <a16:creationId xmlns:a16="http://schemas.microsoft.com/office/drawing/2014/main" id="{CA23FCDE-4346-C72A-F4C7-41D7BDB2C438}"/>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10.1 Figure 7</a:t>
            </a:r>
            <a:endParaRPr lang="en-IN" dirty="0"/>
          </a:p>
        </p:txBody>
      </p:sp>
      <p:pic>
        <p:nvPicPr>
          <p:cNvPr id="6" name="Content Placeholder 5" descr="A detail of a nucleosome shows 8 histone proteins and 146 or 147 nucleotide base pairs; they are connected by a linker region to the amino tail of the histone protein. Then, several levels of magnification reveal details of D N A. A D N A double helix is about 2 nanometers wide. The double helix wraps around proteins called histones to form nucleosomes. The entire D N A molecule wraps around many histones, creating the appearance of beads on a string in the radial loop domains and heterochromatin. The chromatin fiber further condenses into the chromosome at about 1400 nanometers wide.">
            <a:extLst>
              <a:ext uri="{FF2B5EF4-FFF2-40B4-BE49-F238E27FC236}">
                <a16:creationId xmlns:a16="http://schemas.microsoft.com/office/drawing/2014/main" id="{D6CE67DC-4DE7-7F36-E7F6-3571F33B937D}"/>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10.2 Figure 1</a:t>
            </a:r>
            <a:endParaRPr lang="en-IN" dirty="0"/>
          </a:p>
        </p:txBody>
      </p:sp>
      <p:pic>
        <p:nvPicPr>
          <p:cNvPr id="7" name="Content Placeholder 6" descr="Like a clock, the cell cycles from interphase to the mitotic phase and back to interphase. Most of the cell cycle is spent in interphase, which is subdivided into G1, S, and G2 phases. Cell growth occurs during G1, D N A synthesis occurs during S, and more growth occurs during G2. The mitotic phase consists of mitosis, in which the nuclear chromatin is divided, and cytokinesis, in which the cytoplasm is divided, resulting in two daughter cells.">
            <a:extLst>
              <a:ext uri="{FF2B5EF4-FFF2-40B4-BE49-F238E27FC236}">
                <a16:creationId xmlns:a16="http://schemas.microsoft.com/office/drawing/2014/main" id="{86861016-C450-9A8A-36A9-BB2D8B22322D}"/>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164618701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1956</TotalTime>
  <Words>102</Words>
  <Application>Microsoft Office PowerPoint</Application>
  <PresentationFormat>On-screen Show (4:3)</PresentationFormat>
  <Paragraphs>26</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Arial</vt:lpstr>
      <vt:lpstr>Office Theme</vt:lpstr>
      <vt:lpstr>Chapter 10</vt:lpstr>
      <vt:lpstr>Lesson 10.1 Figure 1</vt:lpstr>
      <vt:lpstr>Lesson 10.1 Figure 2</vt:lpstr>
      <vt:lpstr>Lesson 10.1 Figure 3</vt:lpstr>
      <vt:lpstr>Lesson 10.1 Figure 4</vt:lpstr>
      <vt:lpstr>Lesson 10.1 Figure 5</vt:lpstr>
      <vt:lpstr>Lesson 10.1 Figure 6</vt:lpstr>
      <vt:lpstr>Lesson 10.1 Figure 7</vt:lpstr>
      <vt:lpstr>Lesson 10.2 Figure 1</vt:lpstr>
      <vt:lpstr>Lesson 10.2 Figure 2</vt:lpstr>
      <vt:lpstr>Lesson 10.2 Figure 3</vt:lpstr>
      <vt:lpstr>Lesson 10.2 Figure 4</vt:lpstr>
      <vt:lpstr>Lesson 10.2 Figure 5</vt:lpstr>
      <vt:lpstr>Lesson 10.2 Figure 6</vt:lpstr>
      <vt:lpstr>Lesson 10.2 Figure 7</vt:lpstr>
      <vt:lpstr>Lesson 10.3 Figure 1</vt:lpstr>
      <vt:lpstr>Lesson 10.3 Figure 2</vt:lpstr>
      <vt:lpstr>Lesson 10.3 Figure 3</vt:lpstr>
      <vt:lpstr>Lesson 10.3 Figure 4</vt:lpstr>
      <vt:lpstr>Lesson 10.3 Figure 5</vt:lpstr>
      <vt:lpstr>Lesson 10.3 Figure 6</vt:lpstr>
      <vt:lpstr>Lesson 10.4 Figure 1</vt:lpstr>
      <vt:lpstr>Lesson 10.4 Figure 2</vt:lpstr>
      <vt:lpstr>Lesson 10.4 Figure 3</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191</cp:revision>
  <dcterms:created xsi:type="dcterms:W3CDTF">2013-04-26T14:43:13Z</dcterms:created>
  <dcterms:modified xsi:type="dcterms:W3CDTF">2024-10-08T16:26:50Z</dcterms:modified>
</cp:coreProperties>
</file>