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handoutMasterIdLst>
    <p:handoutMasterId r:id="rId47"/>
  </p:handoutMasterIdLst>
  <p:sldIdLst>
    <p:sldId id="256" r:id="rId2"/>
    <p:sldId id="257" r:id="rId3"/>
    <p:sldId id="258" r:id="rId4"/>
    <p:sldId id="259" r:id="rId5"/>
    <p:sldId id="260" r:id="rId6"/>
    <p:sldId id="261" r:id="rId7"/>
    <p:sldId id="262" r:id="rId8"/>
    <p:sldId id="263" r:id="rId9"/>
    <p:sldId id="264" r:id="rId10"/>
    <p:sldId id="265" r:id="rId11"/>
    <p:sldId id="266" r:id="rId12"/>
    <p:sldId id="300"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sha"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96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Estimating Population Means (Sigma Known)</a:t>
            </a:r>
          </a:p>
        </p:txBody>
      </p:sp>
      <p:sp>
        <p:nvSpPr>
          <p:cNvPr id="3" name="Title 2"/>
          <p:cNvSpPr>
            <a:spLocks noGrp="1"/>
          </p:cNvSpPr>
          <p:nvPr>
            <p:ph type="title"/>
          </p:nvPr>
        </p:nvSpPr>
        <p:spPr/>
        <p:txBody>
          <a:bodyPr/>
          <a:lstStyle/>
          <a:p>
            <a:r>
              <a:t>Section 8.1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8.1.2: Constructing a Confidence Interval with a Given Margin of Error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college student researching study habits collects data from a random sample of </a:t>
                </a:r>
                <a:r>
                  <a:rPr sz="2800">
                    <a:latin typeface="Cambria Math"/>
                  </a:rPr>
                  <a:t>250</a:t>
                </a:r>
                <a:r>
                  <a:rPr sz="2800"/>
                  <a:t> college students on her campus and calculates that the sample mean is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7</m:t>
                    </m:r>
                  </m:oMath>
                </a14:m>
                <a:r>
                  <a:rPr sz="2800"/>
                  <a:t> hours per week. If the margin of error for her data using a </a:t>
                </a:r>
                <a14:m>
                  <m:oMath xmlns:m="http://schemas.openxmlformats.org/officeDocument/2006/math">
                    <m:r>
                      <a:rPr>
                        <a:latin typeface="Cambria Math" panose="02040503050406030204" pitchFamily="18" charset="0"/>
                      </a:rPr>
                      <m:t>95</m:t>
                    </m:r>
                    <m:r>
                      <a:rPr>
                        <a:latin typeface="Cambria Math" panose="02040503050406030204" pitchFamily="18" charset="0"/>
                      </a:rPr>
                      <m:t>%</m:t>
                    </m:r>
                  </m:oMath>
                </a14:m>
                <a:r>
                  <a:rPr sz="2800"/>
                  <a:t> level of confidence is </a:t>
                </a:r>
                <a14:m>
                  <m:oMath xmlns:m="http://schemas.openxmlformats.org/officeDocument/2006/math">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m:t>
                    </m:r>
                  </m:oMath>
                </a14:m>
                <a:r>
                  <a:rPr sz="2800"/>
                  <a:t> hours, construct a </a:t>
                </a:r>
                <a14:m>
                  <m:oMath xmlns:m="http://schemas.openxmlformats.org/officeDocument/2006/math">
                    <m:r>
                      <a:rPr>
                        <a:latin typeface="Cambria Math" panose="02040503050406030204" pitchFamily="18" charset="0"/>
                      </a:rPr>
                      <m:t>95</m:t>
                    </m:r>
                    <m:r>
                      <a:rPr>
                        <a:latin typeface="Cambria Math" panose="02040503050406030204" pitchFamily="18" charset="0"/>
                      </a:rPr>
                      <m:t>%</m:t>
                    </m:r>
                  </m:oMath>
                </a14:m>
                <a:r>
                  <a:rPr sz="2800"/>
                  <a:t> confidence interval for her data. Interpret your results.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481"/>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8.1.2: Constructing a Confidence Interval with a Given Margin of Error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dirty="0"/>
                  <a:t>Solution</a:t>
                </a:r>
              </a:p>
              <a:p>
                <a:pPr>
                  <a:defRPr sz="2800"/>
                </a:pPr>
                <a:r>
                  <a:rPr sz="2800" dirty="0"/>
                  <a:t>The best point estimate for the population mean is a sample mean, so use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7</m:t>
                    </m:r>
                  </m:oMath>
                </a14:m>
                <a:r>
                  <a:rPr sz="2800" dirty="0"/>
                  <a:t> as the point estimate for this population parameter. In this case, we are already given the value of the margin of error for our confidence interval, </a:t>
                </a:r>
                <a14:m>
                  <m:oMath xmlns:m="http://schemas.openxmlformats.org/officeDocument/2006/math">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m:t>
                    </m:r>
                  </m:oMath>
                </a14:m>
                <a:r>
                  <a:rPr sz="2800" dirty="0"/>
                  <a:t>. As indicated in Figure 8.1.2, the endpoints of a confidence interval are found by subtracting </a:t>
                </a:r>
                <a14:m>
                  <m:oMath xmlns:m="http://schemas.openxmlformats.org/officeDocument/2006/math">
                    <m:r>
                      <a:rPr>
                        <a:latin typeface="Cambria Math" panose="02040503050406030204" pitchFamily="18" charset="0"/>
                      </a:rPr>
                      <m:t>𝐸</m:t>
                    </m:r>
                  </m:oMath>
                </a14:m>
                <a:r>
                  <a:rPr sz="2800" dirty="0"/>
                  <a:t> from and adding </a:t>
                </a:r>
                <a14:m>
                  <m:oMath xmlns:m="http://schemas.openxmlformats.org/officeDocument/2006/math">
                    <m:r>
                      <a:rPr>
                        <a:latin typeface="Cambria Math" panose="02040503050406030204" pitchFamily="18" charset="0"/>
                      </a:rPr>
                      <m:t>𝐸</m:t>
                    </m:r>
                  </m:oMath>
                </a14:m>
                <a:r>
                  <a:rPr sz="2800" dirty="0"/>
                  <a:t> to the point estimate.</a:t>
                </a:r>
              </a:p>
              <a:p>
                <a:pPr/>
                <a14:m>
                  <m:oMathPara xmlns:m="http://schemas.openxmlformats.org/officeDocument/2006/math">
                    <m:oMathParaPr>
                      <m:jc m:val="centerGroup"/>
                    </m:oMathParaPr>
                    <m:oMath xmlns:m="http://schemas.openxmlformats.org/officeDocument/2006/math">
                      <m:r>
                        <m:rPr>
                          <m:nor/>
                        </m:rPr>
                        <a:rPr/>
                        <m:t>Lower</m:t>
                      </m:r>
                      <m:r>
                        <m:rPr>
                          <m:nor/>
                        </m:rPr>
                        <a:rPr/>
                        <m:t> </m:t>
                      </m:r>
                      <m:r>
                        <m:rPr>
                          <m:nor/>
                        </m:rPr>
                        <a:rPr/>
                        <m:t>endpoint</m:t>
                      </m:r>
                      <m:r>
                        <m:rPr>
                          <m:nor/>
                        </m:rPr>
                        <a:rPr/>
                        <m: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m:t>
                      </m:r>
                    </m:oMath>
                    <m:oMath xmlns:m="http://schemas.openxmlformats.org/officeDocument/2006/math">
                      <m:phant>
                        <m:phantPr>
                          <m:show m:val="off"/>
                          <m:ctrlPr>
                            <a:rPr i="1">
                              <a:latin typeface="Cambria Math" panose="02040503050406030204" pitchFamily="18" charset="0"/>
                            </a:rPr>
                          </m:ctrlPr>
                        </m:phantPr>
                        <m:e>
                          <m:r>
                            <m:rPr>
                              <m:nor/>
                            </m:rPr>
                            <a:rPr/>
                            <m:t>Lower</m:t>
                          </m:r>
                          <m:r>
                            <m:rPr>
                              <m:nor/>
                            </m:rPr>
                            <a:rPr/>
                            <m:t> </m:t>
                          </m:r>
                          <m:r>
                            <m:rPr>
                              <m:nor/>
                            </m:rPr>
                            <a:rPr/>
                            <m:t>endpoint</m:t>
                          </m:r>
                          <m:r>
                            <m:rPr>
                              <m:nor/>
                            </m:rPr>
                            <a:rPr/>
                            <m: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m:t>
                      </m:r>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1</m:t>
                      </m:r>
                      <m:r>
                        <m:rPr>
                          <m:nor/>
                        </m:rPr>
                        <a:rPr/>
                        <m:t>hours</m:t>
                      </m:r>
                      <m:r>
                        <m:rPr>
                          <m:nor/>
                        </m:rPr>
                        <a:rPr/>
                        <m:t> </m:t>
                      </m:r>
                      <m:r>
                        <m:rPr>
                          <m:nor/>
                        </m:rPr>
                        <a:rPr/>
                        <m:t>per</m:t>
                      </m:r>
                      <m:r>
                        <m:rPr>
                          <m:nor/>
                        </m:rPr>
                        <a:rPr/>
                        <m:t> </m:t>
                      </m:r>
                      <m:r>
                        <m:rPr>
                          <m:nor/>
                        </m:rPr>
                        <a:rPr/>
                        <m:t>week</m:t>
                      </m:r>
                    </m:oMath>
                  </m:oMathPara>
                </a14:m>
                <a:endParaRPr sz="2800" dirty="0"/>
              </a:p>
              <a:p>
                <a:pPr/>
                <a14:m>
                  <m:oMathPara xmlns:m="http://schemas.openxmlformats.org/officeDocument/2006/math">
                    <m:oMathParaPr>
                      <m:jc m:val="centerGroup"/>
                    </m:oMathParaPr>
                    <m:oMath xmlns:m="http://schemas.openxmlformats.org/officeDocument/2006/math">
                      <m:r>
                        <m:rPr>
                          <m:nor/>
                        </m:rPr>
                        <a:rPr/>
                        <m:t>Upper</m:t>
                      </m:r>
                      <m:r>
                        <m:rPr>
                          <m:nor/>
                        </m:rPr>
                        <a:rPr/>
                        <m:t> </m:t>
                      </m:r>
                      <m:r>
                        <m:rPr>
                          <m:nor/>
                        </m:rPr>
                        <a:rPr/>
                        <m:t>endpoint</m:t>
                      </m:r>
                      <m:r>
                        <m:rPr>
                          <m:nor/>
                        </m:rPr>
                        <a:rPr/>
                        <m: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m:t>
                      </m:r>
                    </m:oMath>
                    <m:oMath xmlns:m="http://schemas.openxmlformats.org/officeDocument/2006/math">
                      <m:phant>
                        <m:phantPr>
                          <m:show m:val="off"/>
                          <m:ctrlPr>
                            <a:rPr i="1">
                              <a:latin typeface="Cambria Math" panose="02040503050406030204" pitchFamily="18" charset="0"/>
                            </a:rPr>
                          </m:ctrlPr>
                        </m:phantPr>
                        <m:e>
                          <m:r>
                            <m:rPr>
                              <m:nor/>
                            </m:rPr>
                            <a:rPr/>
                            <m:t>Upper</m:t>
                          </m:r>
                          <m:r>
                            <m:rPr>
                              <m:nor/>
                            </m:rPr>
                            <a:rPr/>
                            <m:t> </m:t>
                          </m:r>
                          <m:r>
                            <m:rPr>
                              <m:nor/>
                            </m:rPr>
                            <a:rPr/>
                            <m:t>endpoint</m:t>
                          </m:r>
                          <m:r>
                            <m:rPr>
                              <m:nor/>
                            </m:rPr>
                            <a:rPr/>
                            <m: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m:t>
                      </m:r>
                      <m:r>
                        <a:rPr>
                          <a:latin typeface="Cambria Math" panose="02040503050406030204" pitchFamily="18" charset="0"/>
                        </a:rPr>
                        <m:t>16</m:t>
                      </m:r>
                      <m:r>
                        <a:rPr>
                          <a:latin typeface="Cambria Math" panose="02040503050406030204" pitchFamily="18" charset="0"/>
                        </a:rPr>
                        <m:t>.</m:t>
                      </m:r>
                      <m:r>
                        <a:rPr>
                          <a:latin typeface="Cambria Math" panose="02040503050406030204" pitchFamily="18" charset="0"/>
                        </a:rPr>
                        <m:t>3</m:t>
                      </m:r>
                      <m:r>
                        <m:rPr>
                          <m:nor/>
                        </m:rPr>
                        <a:rPr/>
                        <m:t>hours</m:t>
                      </m:r>
                      <m:r>
                        <m:rPr>
                          <m:nor/>
                        </m:rPr>
                        <a:rPr/>
                        <m:t> </m:t>
                      </m:r>
                      <m:r>
                        <m:rPr>
                          <m:nor/>
                        </m:rPr>
                        <a:rPr/>
                        <m:t>per</m:t>
                      </m:r>
                      <m:r>
                        <m:rPr>
                          <m:nor/>
                        </m:rPr>
                        <a:rPr/>
                        <m:t> </m:t>
                      </m:r>
                      <m:r>
                        <m:rPr>
                          <m:nor/>
                        </m:rPr>
                        <a:rPr/>
                        <m:t>week</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982" r="-200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8.1.2: Constructing a Confidence Interval with a Given Margin of Error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dirty="0"/>
                  <a:t>Therefore, the confidence interval ranges from </a:t>
                </a:r>
                <a:r>
                  <a:rPr sz="2800" dirty="0">
                    <a:latin typeface="Cambria Math"/>
                  </a:rPr>
                  <a:t>15.1</a:t>
                </a:r>
                <a:r>
                  <a:rPr sz="2800" dirty="0"/>
                  <a:t> to </a:t>
                </a:r>
                <a:r>
                  <a:rPr sz="2800" dirty="0">
                    <a:latin typeface="Cambria Math"/>
                  </a:rPr>
                  <a:t>16.3</a:t>
                </a:r>
                <a:r>
                  <a:rPr sz="2800" dirty="0"/>
                  <a:t>. The confidence interval can be written mathematically using either inequality symbols or interval notation, as shown below.</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&lt;</m:t>
                      </m:r>
                      <m:r>
                        <a:rPr>
                          <a:latin typeface="Cambria Math" panose="02040503050406030204" pitchFamily="18" charset="0"/>
                        </a:rPr>
                        <m:t>𝜇</m:t>
                      </m:r>
                      <m:r>
                        <a:rPr>
                          <a:latin typeface="Cambria Math" panose="02040503050406030204" pitchFamily="18" charset="0"/>
                        </a:rPr>
                        <m:t>&lt;</m:t>
                      </m:r>
                      <m:r>
                        <a:rPr>
                          <a:latin typeface="Cambria Math" panose="02040503050406030204" pitchFamily="18" charset="0"/>
                        </a:rPr>
                        <m:t>16</m:t>
                      </m:r>
                      <m:r>
                        <a:rPr>
                          <a:latin typeface="Cambria Math" panose="02040503050406030204" pitchFamily="18" charset="0"/>
                        </a:rPr>
                        <m:t>.</m:t>
                      </m:r>
                      <m:r>
                        <a:rPr>
                          <a:latin typeface="Cambria Math" panose="02040503050406030204" pitchFamily="18" charset="0"/>
                        </a:rPr>
                        <m:t>3</m:t>
                      </m:r>
                    </m:oMath>
                  </m:oMathPara>
                </a14:m>
                <a:endParaRPr sz="2800" dirty="0"/>
              </a:p>
              <a:p>
                <a:pPr algn="ctr"/>
                <a:r>
                  <a:rPr sz="2800" dirty="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1</m:t>
                          </m:r>
                          <m:r>
                            <m:rPr>
                              <m:nor/>
                            </m:rPr>
                            <a:rPr/>
                            <m:t>, </m:t>
                          </m:r>
                          <m:r>
                            <a:rPr>
                              <a:latin typeface="Cambria Math" panose="02040503050406030204" pitchFamily="18" charset="0"/>
                            </a:rPr>
                            <m:t>16</m:t>
                          </m:r>
                          <m:r>
                            <a:rPr>
                              <a:latin typeface="Cambria Math" panose="02040503050406030204" pitchFamily="18" charset="0"/>
                            </a:rPr>
                            <m:t>.</m:t>
                          </m:r>
                          <m:r>
                            <a:rPr>
                              <a:latin typeface="Cambria Math" panose="02040503050406030204" pitchFamily="18" charset="0"/>
                            </a:rPr>
                            <m:t>3</m:t>
                          </m:r>
                        </m:e>
                      </m:d>
                    </m:oMath>
                  </m:oMathPara>
                </a14:m>
                <a:endParaRPr sz="2800" dirty="0"/>
              </a:p>
              <a:p>
                <a:pPr>
                  <a:defRPr sz="2800"/>
                </a:pPr>
                <a:r>
                  <a:rPr sz="2800" dirty="0"/>
                  <a:t>The interpretation of our confidence interval is that we are </a:t>
                </a:r>
                <a14:m>
                  <m:oMath xmlns:m="http://schemas.openxmlformats.org/officeDocument/2006/math">
                    <m:r>
                      <a:rPr>
                        <a:latin typeface="Cambria Math" panose="02040503050406030204" pitchFamily="18" charset="0"/>
                      </a:rPr>
                      <m:t>95</m:t>
                    </m:r>
                    <m:r>
                      <a:rPr>
                        <a:latin typeface="Cambria Math" panose="02040503050406030204" pitchFamily="18" charset="0"/>
                      </a:rPr>
                      <m:t>%</m:t>
                    </m:r>
                  </m:oMath>
                </a14:m>
                <a:r>
                  <a:rPr sz="2800" dirty="0"/>
                  <a:t> confident that the true population mean for the number of hours per week that students on this campus spend studying is between </a:t>
                </a:r>
                <a:r>
                  <a:rPr sz="2800" dirty="0">
                    <a:latin typeface="Cambria Math"/>
                  </a:rPr>
                  <a:t>15.1</a:t>
                </a:r>
                <a:r>
                  <a:rPr sz="2800" dirty="0"/>
                  <a:t> and </a:t>
                </a:r>
                <a:r>
                  <a:rPr sz="2800" dirty="0">
                    <a:latin typeface="Cambria Math"/>
                  </a:rPr>
                  <a:t>16.3</a:t>
                </a:r>
                <a:r>
                  <a:rPr sz="2800" dirty="0"/>
                  <a:t> hours.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454" r="-815" b="-3313"/>
                </a:stretch>
              </a:blipFill>
            </p:spPr>
            <p:txBody>
              <a:bodyPr/>
              <a:lstStyle/>
              <a:p>
                <a:r>
                  <a:rPr lang="en-US">
                    <a:noFill/>
                  </a:rPr>
                  <a:t> </a:t>
                </a:r>
              </a:p>
            </p:txBody>
          </p:sp>
        </mc:Fallback>
      </mc:AlternateContent>
    </p:spTree>
    <p:extLst>
      <p:ext uri="{BB962C8B-B14F-4D97-AF65-F5344CB8AC3E}">
        <p14:creationId xmlns:p14="http://schemas.microsoft.com/office/powerpoint/2010/main" val="48986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Critical </a:t>
            </a:r>
            <a:r>
              <a:rPr lang="en-US" i="1" dirty="0"/>
              <a:t>z</a:t>
            </a:r>
            <a:r>
              <a:rPr dirty="0"/>
              <a:t>-Values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575522"/>
              </a:xfrm>
            </p:spPr>
            <p:txBody>
              <a:bodyPr>
                <a:normAutofit/>
              </a:bodyPr>
              <a:lstStyle/>
              <a:p>
                <a:pPr algn="ctr">
                  <a:defRPr sz="2800" b="1"/>
                </a:pPr>
                <a:r>
                  <a:rPr dirty="0"/>
                  <a:t>Definition</a:t>
                </a:r>
              </a:p>
              <a:p>
                <a:pPr>
                  <a:defRPr sz="2800"/>
                </a:pPr>
                <a:r>
                  <a:rPr b="1" dirty="0"/>
                  <a:t>Critical</a:t>
                </a:r>
                <a:r>
                  <a:rPr sz="2800" b="1" dirty="0"/>
                  <a:t> </a:t>
                </a:r>
                <a14:m>
                  <m:oMath xmlns:m="http://schemas.openxmlformats.org/officeDocument/2006/math">
                    <m:r>
                      <a:rPr b="1" i="1">
                        <a:latin typeface="Cambria Math" panose="02040503050406030204" pitchFamily="18" charset="0"/>
                      </a:rPr>
                      <m:t>𝒛</m:t>
                    </m:r>
                  </m:oMath>
                </a14:m>
                <a:r>
                  <a:rPr b="1" dirty="0"/>
                  <a:t>-values</a:t>
                </a:r>
                <a:r>
                  <a:rPr sz="2800" dirty="0"/>
                  <a:t>, denoted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m:t>
                        </m:r>
                        <m:r>
                          <a:rPr>
                            <a:latin typeface="Cambria Math" panose="02040503050406030204" pitchFamily="18" charset="0"/>
                          </a:rPr>
                          <m:t>𝑧</m:t>
                        </m:r>
                      </m:e>
                      <m:sub>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mark the boundaries for the area under the middle of the standard normal curve that corresponds with a particular level of confidence, </a:t>
                </a:r>
                <a14:m>
                  <m:oMath xmlns:m="http://schemas.openxmlformats.org/officeDocument/2006/math">
                    <m:r>
                      <a:rPr>
                        <a:latin typeface="Cambria Math" panose="02040503050406030204" pitchFamily="18" charset="0"/>
                      </a:rPr>
                      <m:t>𝑐</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575522"/>
              </a:xfrm>
              <a:blipFill>
                <a:blip r:embed="rId2" cstate="print"/>
                <a:stretch>
                  <a:fillRect l="-1328" t="-1874" b="-374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Memory Booster (cont.)</a:t>
            </a:r>
          </a:p>
        </p:txBody>
      </p:sp>
      <p:pic>
        <p:nvPicPr>
          <p:cNvPr id="5" name="Content Placeholder 4">
            <a:extLst>
              <a:ext uri="{FF2B5EF4-FFF2-40B4-BE49-F238E27FC236}">
                <a16:creationId xmlns:a16="http://schemas.microsoft.com/office/drawing/2014/main" id="{A4191E62-68D8-43B2-A0B6-E2EDCFFD8B4B}"/>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75644"/>
            <a:ext cx="4953000" cy="3095625"/>
          </a:xfrm>
        </p:spPr>
      </p:pic>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917CF19F-48AB-440E-B58D-DD9CB3268B22}"/>
                  </a:ext>
                </a:extLst>
              </p:cNvPr>
              <p:cNvSpPr txBox="1">
                <a:spLocks/>
              </p:cNvSpPr>
              <p:nvPr/>
            </p:nvSpPr>
            <p:spPr>
              <a:xfrm>
                <a:off x="457200" y="1082078"/>
                <a:ext cx="8229600" cy="4709122"/>
              </a:xfrm>
              <a:prstGeom prst="rect">
                <a:avLst/>
              </a:prstGeom>
            </p:spPr>
            <p:txBody>
              <a:bodyPr>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r>
                      <a:rPr lang="en-US" smtClean="0">
                        <a:latin typeface="Cambria Math" panose="02040503050406030204" pitchFamily="18" charset="0"/>
                      </a:rPr>
                      <m:t>𝑐</m:t>
                    </m:r>
                  </m:oMath>
                </a14:m>
                <a:r>
                  <a:rPr lang="en-US" sz="2800"/>
                  <a:t> is the complement of </a:t>
                </a:r>
                <a14:m>
                  <m:oMath xmlns:m="http://schemas.openxmlformats.org/officeDocument/2006/math">
                    <m:r>
                      <a:rPr lang="en-US">
                        <a:latin typeface="Cambria Math" panose="02040503050406030204" pitchFamily="18" charset="0"/>
                      </a:rPr>
                      <m:t>𝛼</m:t>
                    </m:r>
                  </m:oMath>
                </a14:m>
                <a:r>
                  <a:rPr lang="en-US" sz="2800"/>
                  <a:t>.</a:t>
                </a:r>
              </a:p>
            </p:txBody>
          </p:sp>
        </mc:Choice>
        <mc:Fallback xmlns="">
          <p:sp>
            <p:nvSpPr>
              <p:cNvPr id="4" name="Text Placeholder 2">
                <a:extLst>
                  <a:ext uri="{FF2B5EF4-FFF2-40B4-BE49-F238E27FC236}">
                    <a16:creationId xmlns="" xmlns:a16="http://schemas.microsoft.com/office/drawing/2014/main" id="{917CF19F-48AB-440E-B58D-DD9CB3268B22}"/>
                  </a:ext>
                </a:extLst>
              </p:cNvPr>
              <p:cNvSpPr txBox="1">
                <a:spLocks noRot="1" noChangeAspect="1" noMove="1" noResize="1" noEditPoints="1" noAdjustHandles="1" noChangeArrowheads="1" noChangeShapeType="1" noTextEdit="1"/>
              </p:cNvSpPr>
              <p:nvPr/>
            </p:nvSpPr>
            <p:spPr>
              <a:xfrm>
                <a:off x="457200" y="1082078"/>
                <a:ext cx="8229600" cy="4709122"/>
              </a:xfrm>
              <a:prstGeom prst="rect">
                <a:avLst/>
              </a:prstGeom>
              <a:blipFill>
                <a:blip r:embed="rId4" cstate="print"/>
                <a:stretch>
                  <a:fillRect t="-259"/>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Formula: Margin of Error of a Confidence Interval for a Population Mean (</a:t>
                </a:r>
                <a14:m>
                  <m:oMath xmlns:m="http://schemas.openxmlformats.org/officeDocument/2006/math">
                    <m:r>
                      <a:rPr sz="3200">
                        <a:latin typeface="Cambria Math"/>
                      </a:rPr>
                      <m:t>𝜎</m:t>
                    </m:r>
                  </m:oMath>
                </a14:m>
                <a:r>
                  <a:rPr sz="2800"/>
                  <a:t> </a:t>
                </a:r>
                <a:r>
                  <a:t>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85000" lnSpcReduction="20000"/>
              </a:bodyPr>
              <a:lstStyle/>
              <a:p>
                <a:r>
                  <a:rPr sz="2800" dirty="0"/>
                  <a:t>When the population standard deviation is known, the sample taken is a simple random sample, and either the sample size is at least </a:t>
                </a:r>
                <a:r>
                  <a:rPr sz="2800" dirty="0">
                    <a:latin typeface="Cambria Math"/>
                  </a:rPr>
                  <a:t>30</a:t>
                </a:r>
                <a:r>
                  <a:rPr sz="2800" dirty="0"/>
                  <a:t> or the population distribution is approximately normal, the margin of error of a confidence interval for a population mean is given by</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e>
                      </m:d>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𝜎</m:t>
                              </m:r>
                            </m:e>
                            <m:sub>
                              <m:bar>
                                <m:barPr>
                                  <m:pos m:val="top"/>
                                  <m:ctrlPr>
                                    <a:rPr i="1">
                                      <a:latin typeface="Cambria Math" panose="02040503050406030204" pitchFamily="18" charset="0"/>
                                    </a:rPr>
                                  </m:ctrlPr>
                                </m:barPr>
                                <m:e>
                                  <m:r>
                                    <a:rPr>
                                      <a:latin typeface="Cambria Math" panose="02040503050406030204" pitchFamily="18" charset="0"/>
                                    </a:rPr>
                                    <m:t>𝑥</m:t>
                                  </m:r>
                                </m:e>
                              </m:bar>
                            </m:sub>
                          </m:sSub>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is the critical value for the level of confidence,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𝛼</m:t>
                    </m:r>
                  </m:oMath>
                </a14:m>
                <a:r>
                  <a:rPr sz="2800" dirty="0"/>
                  <a:t>, such that the area under the standard normal distribution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a:t>
                </a:r>
              </a:p>
              <a:p>
                <a14:m>
                  <m:oMath xmlns:m="http://schemas.openxmlformats.org/officeDocument/2006/math">
                    <m:r>
                      <a:rPr>
                        <a:latin typeface="Cambria Math" panose="02040503050406030204" pitchFamily="18" charset="0"/>
                      </a:rPr>
                      <m:t>𝜎</m:t>
                    </m:r>
                  </m:oMath>
                </a14:m>
                <a:r>
                  <a:rPr sz="2800" dirty="0"/>
                  <a:t> is the population standard deviation, and</a:t>
                </a:r>
              </a:p>
              <a:p>
                <a14:m>
                  <m:oMath xmlns:m="http://schemas.openxmlformats.org/officeDocument/2006/math">
                    <m:r>
                      <a:rPr>
                        <a:latin typeface="Cambria Math" panose="02040503050406030204" pitchFamily="18" charset="0"/>
                      </a:rPr>
                      <m:t>𝑛</m:t>
                    </m:r>
                  </m:oMath>
                </a14:m>
                <a:r>
                  <a:rPr sz="2800" dirty="0"/>
                  <a:t> is the sample size.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3" cstate="print"/>
                <a:stretch>
                  <a:fillRect l="-959" t="-2152" r="-1328" b="-1772"/>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889722"/>
          </a:xfrm>
        </p:spPr>
        <p:txBody>
          <a:bodyPr>
            <a:normAutofit/>
          </a:bodyPr>
          <a:lstStyle/>
          <a:p>
            <a:r>
              <a:rPr sz="2800"/>
              <a:t>When calculating a margin of error for a confidence interval, round to at least six decimal places to avoid additional rounding errors in the subsequent calculations of the endpoints of the confidence interval.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Example 8.1.3: Finding the Margin of Error of a Confidence Interval for a Population Mean (</a:t>
            </a:r>
            <a:r>
              <a:rPr i="1" dirty="0"/>
              <a:t>σ</a:t>
            </a:r>
            <a:r>
              <a:rPr dirty="0"/>
              <a:t> Known)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Researchers want to estimate the mean monthly electricity bill in a large urban area using a simple random sample of </a:t>
                </a:r>
                <a:r>
                  <a:rPr sz="2800">
                    <a:latin typeface="Cambria Math"/>
                  </a:rPr>
                  <a:t>100</a:t>
                </a:r>
                <a:r>
                  <a:rPr sz="2800"/>
                  <a:t> households. Assume that the population standard deviation is known to be </a:t>
                </a:r>
                <a14:m>
                  <m:oMath xmlns:m="http://schemas.openxmlformats.org/officeDocument/2006/math">
                    <m:r>
                      <a:rPr>
                        <a:latin typeface="Cambria Math" panose="02040503050406030204" pitchFamily="18" charset="0"/>
                      </a:rPr>
                      <m:t>$</m:t>
                    </m:r>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50</m:t>
                    </m:r>
                  </m:oMath>
                </a14:m>
                <a:r>
                  <a:rPr sz="2800"/>
                  <a:t>. Find the margin of error for a </a:t>
                </a:r>
                <a14:m>
                  <m:oMath xmlns:m="http://schemas.openxmlformats.org/officeDocument/2006/math">
                    <m:r>
                      <a:rPr>
                        <a:latin typeface="Cambria Math" panose="02040503050406030204" pitchFamily="18" charset="0"/>
                      </a:rPr>
                      <m:t>99</m:t>
                    </m:r>
                    <m:r>
                      <a:rPr>
                        <a:latin typeface="Cambria Math" panose="02040503050406030204" pitchFamily="18" charset="0"/>
                      </a:rPr>
                      <m:t>%</m:t>
                    </m:r>
                  </m:oMath>
                </a14:m>
                <a:r>
                  <a:rPr sz="2800"/>
                  <a:t> confidence interval. Round your answer to two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889"/>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8.1.3: Finding the Margin of Error of a Confidence Interval for a Population Mean (</a:t>
            </a:r>
            <a:r>
              <a:rPr sz="2400" i="1" dirty="0"/>
              <a:t>σ</a:t>
            </a:r>
            <a:r>
              <a:rPr sz="2400" dirty="0"/>
              <a:t> 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a:t>Solution</a:t>
                </a:r>
              </a:p>
              <a:p>
                <a:pPr>
                  <a:defRPr sz="2800"/>
                </a:pPr>
                <a:r>
                  <a:rPr sz="2800"/>
                  <a:t>First, refer to the table of critical </a:t>
                </a:r>
                <a14:m>
                  <m:oMath xmlns:m="http://schemas.openxmlformats.org/officeDocument/2006/math">
                    <m:r>
                      <a:rPr>
                        <a:latin typeface="Cambria Math" panose="02040503050406030204" pitchFamily="18" charset="0"/>
                      </a:rPr>
                      <m:t>𝑧</m:t>
                    </m:r>
                  </m:oMath>
                </a14:m>
                <a:r>
                  <a:rPr sz="2800"/>
                  <a:t>-values to find the critical value for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99</m:t>
                    </m:r>
                  </m:oMath>
                </a14:m>
                <a:r>
                  <a:rPr sz="2800"/>
                  <a:t>. In the table, we see that for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99</m:t>
                    </m:r>
                  </m:oMath>
                </a14:m>
                <a:r>
                  <a:rPr sz="2800"/>
                  <a:t>, the critical value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01</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005</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575</m:t>
                    </m:r>
                  </m:oMath>
                </a14:m>
                <a:r>
                  <a:rPr sz="2800"/>
                  <a:t>.</a:t>
                </a:r>
              </a:p>
              <a:p>
                <a:pPr>
                  <a:defRPr sz="2800"/>
                </a:pPr>
                <a:r>
                  <a:rPr sz="2800"/>
                  <a:t>The population standard deviation is </a:t>
                </a:r>
                <a14:m>
                  <m:oMath xmlns:m="http://schemas.openxmlformats.org/officeDocument/2006/math">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50</m:t>
                    </m:r>
                  </m:oMath>
                </a14:m>
                <a:r>
                  <a:rPr sz="2800"/>
                  <a:t>, and the sample size is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100</m:t>
                    </m:r>
                  </m:oMath>
                </a14:m>
                <a:r>
                  <a:rPr sz="2800"/>
                  <a:t>. Substituting these values into the formula for the margin of error, we get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575</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50</m:t>
                              </m:r>
                            </m:num>
                            <m:den>
                              <m:rad>
                                <m:radPr>
                                  <m:degHide m:val="on"/>
                                  <m:ctrlPr>
                                    <a:rPr i="1">
                                      <a:latin typeface="Cambria Math" panose="02040503050406030204" pitchFamily="18" charset="0"/>
                                    </a:rPr>
                                  </m:ctrlPr>
                                </m:radPr>
                                <m:deg/>
                                <m:e>
                                  <m:r>
                                    <a:rPr>
                                      <a:latin typeface="Cambria Math" panose="02040503050406030204" pitchFamily="18" charset="0"/>
                                    </a:rPr>
                                    <m:t>100</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991250</m:t>
                      </m:r>
                    </m:oMath>
                  </m:oMathPara>
                </a14:m>
                <a:endParaRPr sz="2800"/>
              </a:p>
              <a:p>
                <a:pPr>
                  <a:defRPr sz="2800"/>
                </a:pPr>
                <a:r>
                  <a:rPr sz="2800"/>
                  <a:t>Therefore, the </a:t>
                </a:r>
                <a14:m>
                  <m:oMath xmlns:m="http://schemas.openxmlformats.org/officeDocument/2006/math">
                    <m:r>
                      <a:rPr>
                        <a:latin typeface="Cambria Math" panose="02040503050406030204" pitchFamily="18" charset="0"/>
                      </a:rPr>
                      <m:t>99</m:t>
                    </m:r>
                    <m:r>
                      <a:rPr>
                        <a:latin typeface="Cambria Math" panose="02040503050406030204" pitchFamily="18" charset="0"/>
                      </a:rPr>
                      <m:t>%</m:t>
                    </m:r>
                  </m:oMath>
                </a14:m>
                <a:r>
                  <a:rPr sz="2800"/>
                  <a:t> confidence interval for monthly electricity bills in this area will have a margin of error of </a:t>
                </a:r>
                <a14:m>
                  <m:oMath xmlns:m="http://schemas.openxmlformats.org/officeDocument/2006/math">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99</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r="-1185"/>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Confidence Interval for a Population Mean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794722"/>
              </a:xfrm>
            </p:spPr>
            <p:txBody>
              <a:bodyPr>
                <a:normAutofit/>
              </a:bodyPr>
              <a:lstStyle/>
              <a:p>
                <a:r>
                  <a:rPr sz="2800" dirty="0"/>
                  <a:t>The confidence interval for a population mean is given by</a:t>
                </a:r>
              </a:p>
              <a:p>
                <a:pPr algn="ctr">
                  <a:defRPr sz="2800"/>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&lt;</m:t>
                      </m:r>
                      <m:r>
                        <a:rPr>
                          <a:latin typeface="Cambria Math" panose="02040503050406030204" pitchFamily="18" charset="0"/>
                        </a:rPr>
                        <m:t>𝜇</m:t>
                      </m:r>
                      <m:r>
                        <a:rPr>
                          <a:latin typeface="Cambria Math" panose="02040503050406030204" pitchFamily="18" charset="0"/>
                        </a:rPr>
                        <m:t>&lt;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oMath>
                  </m:oMathPara>
                </a14:m>
                <a:endParaRPr sz="2800" dirty="0"/>
              </a:p>
              <a:p>
                <a:pPr algn="ctr"/>
                <a:r>
                  <a:rPr sz="2800" dirty="0"/>
                  <a:t>or</a:t>
                </a:r>
              </a:p>
              <a:p>
                <a:pPr algn="ctr">
                  <a:defRPr sz="2800"/>
                </a:pPr>
                <a:r>
                  <a:rPr sz="2800" dirty="0"/>
                  <a:t>(</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oMath>
                </a14:m>
                <a:r>
                  <a:rPr sz="2800" dirty="0"/>
                  <a:t>,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oMath>
                </a14:m>
                <a:r>
                  <a:rPr sz="2800" dirty="0"/>
                  <a:t>)</a:t>
                </a:r>
              </a:p>
              <a:p>
                <a:pPr>
                  <a:defRPr sz="2800"/>
                </a:pPr>
                <a:r>
                  <a:rPr sz="2800" dirty="0"/>
                  <a:t>where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oMath>
                </a14:m>
                <a:r>
                  <a:rPr sz="2800" dirty="0"/>
                  <a:t> is the sample mean, which is the point estimate for the population mean, and </a:t>
                </a:r>
                <a14:m>
                  <m:oMath xmlns:m="http://schemas.openxmlformats.org/officeDocument/2006/math">
                    <m:r>
                      <a:rPr>
                        <a:latin typeface="Cambria Math" panose="02040503050406030204" pitchFamily="18" charset="0"/>
                      </a:rPr>
                      <m:t>𝐸</m:t>
                    </m:r>
                  </m:oMath>
                </a14:m>
                <a:r>
                  <a:rPr sz="2800" dirty="0"/>
                  <a:t> is the margin of error.</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794722"/>
              </a:xfrm>
              <a:blipFill>
                <a:blip r:embed="rId2" cstate="print"/>
                <a:stretch>
                  <a:fillRect l="-1328" t="-1276" b="-334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Point Estimate</a:t>
            </a:r>
          </a:p>
        </p:txBody>
      </p:sp>
      <p:sp>
        <p:nvSpPr>
          <p:cNvPr id="3" name="Text Placeholder 2"/>
          <p:cNvSpPr>
            <a:spLocks noGrp="1"/>
          </p:cNvSpPr>
          <p:nvPr>
            <p:ph type="body" sz="quarter" idx="10"/>
          </p:nvPr>
        </p:nvSpPr>
        <p:spPr>
          <a:xfrm>
            <a:off x="457200" y="1082078"/>
            <a:ext cx="8229600" cy="1508722"/>
          </a:xfrm>
        </p:spPr>
        <p:txBody>
          <a:bodyPr>
            <a:normAutofit/>
          </a:bodyPr>
          <a:lstStyle/>
          <a:p>
            <a:pPr algn="ctr">
              <a:defRPr sz="2800" b="1"/>
            </a:pPr>
            <a:r>
              <a:t>Definition</a:t>
            </a:r>
          </a:p>
          <a:p>
            <a:r>
              <a:rPr sz="2800"/>
              <a:t>A </a:t>
            </a:r>
            <a:r>
              <a:rPr sz="2800" b="1"/>
              <a:t>point estimate</a:t>
            </a:r>
            <a:r>
              <a:rPr sz="2800"/>
              <a:t> is a single-number estimate of a population parameter.</a:t>
            </a:r>
          </a:p>
          <a:p>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3718522"/>
          </a:xfrm>
        </p:spPr>
        <p:txBody>
          <a:bodyPr>
            <a:normAutofit/>
          </a:bodyPr>
          <a:lstStyle/>
          <a:p>
            <a:r>
              <a:rPr sz="2800"/>
              <a:t>Round the endpoints of a confidence interval for a population mean as follows:</a:t>
            </a:r>
          </a:p>
          <a:p>
            <a:pPr marL="514350" indent="-514350">
              <a:buFont typeface="+mj-lt"/>
              <a:buChar char="•"/>
              <a:defRPr sz="2800"/>
            </a:pPr>
            <a:r>
              <a:t>​</a:t>
            </a:r>
            <a:r>
              <a:rPr sz="2800"/>
              <a:t>If sample data are given, round to one more decimal place than the largest number of decimal places in the given data.</a:t>
            </a:r>
          </a:p>
          <a:p>
            <a:pPr marL="514350" indent="-514350">
              <a:buFont typeface="+mj-lt"/>
              <a:buChar char="•"/>
              <a:defRPr sz="2800"/>
            </a:pPr>
            <a:r>
              <a:t>​</a:t>
            </a:r>
            <a:r>
              <a:rPr sz="2800"/>
              <a:t>If statistics are given, round to the same number of decimal places as given in the standard deviation or variance.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8.1.4: Constructing a Confidence Interval for a Population Mean (</a:t>
            </a:r>
            <a:r>
              <a:rPr i="1" dirty="0"/>
              <a:t>σ</a:t>
            </a:r>
            <a:r>
              <a:rPr dirty="0"/>
              <a:t> Known)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To estimate the number of calls to expect at a new mental health hotline, volunteers contact a random sample of </a:t>
                </a:r>
                <a:r>
                  <a:rPr sz="2800">
                    <a:latin typeface="Cambria Math"/>
                  </a:rPr>
                  <a:t>35</a:t>
                </a:r>
                <a:r>
                  <a:rPr sz="2800"/>
                  <a:t> similar hotlines across the nation and find that the sample mean is </a:t>
                </a:r>
                <a:r>
                  <a:rPr sz="2800">
                    <a:latin typeface="Cambria Math"/>
                  </a:rPr>
                  <a:t>42.0</a:t>
                </a:r>
                <a:r>
                  <a:rPr sz="2800"/>
                  <a:t> calls per month. Construct a </a:t>
                </a:r>
                <a14:m>
                  <m:oMath xmlns:m="http://schemas.openxmlformats.org/officeDocument/2006/math">
                    <m:r>
                      <a:rPr>
                        <a:latin typeface="Cambria Math" panose="02040503050406030204" pitchFamily="18" charset="0"/>
                      </a:rPr>
                      <m:t>95</m:t>
                    </m:r>
                    <m:r>
                      <a:rPr>
                        <a:latin typeface="Cambria Math" panose="02040503050406030204" pitchFamily="18" charset="0"/>
                      </a:rPr>
                      <m:t>%</m:t>
                    </m:r>
                  </m:oMath>
                </a14:m>
                <a:r>
                  <a:rPr sz="2800"/>
                  <a:t> confidence interval for the mean number of calls per month. Assume that the population standard deviation is known to be </a:t>
                </a:r>
                <a:r>
                  <a:rPr sz="2800">
                    <a:latin typeface="Cambria Math"/>
                  </a:rPr>
                  <a:t>6.5</a:t>
                </a:r>
                <a:r>
                  <a:rPr sz="2800"/>
                  <a:t> calls per month.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222"/>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8.1.4: Constructing a Confidence Interval for a Population Mean (</a:t>
            </a:r>
            <a:r>
              <a:rPr i="1" dirty="0"/>
              <a:t>σ</a:t>
            </a:r>
            <a:r>
              <a:rPr dirty="0"/>
              <a:t> Known) (cont.)</a:t>
            </a:r>
          </a:p>
        </p:txBody>
      </p:sp>
      <p:sp>
        <p:nvSpPr>
          <p:cNvPr id="3" name="Text Placeholder 2"/>
          <p:cNvSpPr>
            <a:spLocks noGrp="1"/>
          </p:cNvSpPr>
          <p:nvPr>
            <p:ph type="body" sz="quarter" idx="10"/>
          </p:nvPr>
        </p:nvSpPr>
        <p:spPr/>
        <p:txBody>
          <a:bodyPr>
            <a:normAutofit/>
          </a:bodyPr>
          <a:lstStyle/>
          <a:p>
            <a:r>
              <a:rPr sz="2800" b="1"/>
              <a:t>Solution</a:t>
            </a:r>
          </a:p>
          <a:p>
            <a:pPr>
              <a:defRPr b="1"/>
            </a:pPr>
            <a:r>
              <a:rPr sz="2800"/>
              <a:t>Step 1: Find the point estimate.</a:t>
            </a:r>
          </a:p>
          <a:p>
            <a:r>
              <a:rPr sz="2800"/>
              <a:t>The point estimate for a population mean is the sample mean. In this example, the sample mean is given to us as </a:t>
            </a:r>
            <a:r>
              <a:rPr sz="2800">
                <a:latin typeface="Cambria Math"/>
              </a:rPr>
              <a:t>42.0</a:t>
            </a:r>
            <a:r>
              <a:rPr sz="2800"/>
              <a:t> calls per month.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8.1.4: Constructing a Confidence Interval for a Population Mean (</a:t>
            </a:r>
            <a:r>
              <a:rPr i="1" dirty="0"/>
              <a:t>σ</a:t>
            </a:r>
            <a:r>
              <a:rPr dirty="0"/>
              <a:t> 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b="1"/>
                </a:pPr>
                <a:r>
                  <a:rPr sz="2800"/>
                  <a:t>Step 2: Find the margin of error.</a:t>
                </a:r>
              </a:p>
              <a:p>
                <a:pPr>
                  <a:defRPr sz="2800"/>
                </a:pPr>
                <a:r>
                  <a:rPr sz="2800"/>
                  <a:t>The margin of error must be calculated using the formula for population means with </a:t>
                </a:r>
                <a14:m>
                  <m:oMath xmlns:m="http://schemas.openxmlformats.org/officeDocument/2006/math">
                    <m:r>
                      <a:rPr>
                        <a:latin typeface="Cambria Math" panose="02040503050406030204" pitchFamily="18" charset="0"/>
                      </a:rPr>
                      <m:t>𝜎</m:t>
                    </m:r>
                  </m:oMath>
                </a14:m>
                <a:r>
                  <a:rPr sz="2800"/>
                  <a:t> known. To calculate the margin of error, refer to the table of critical </a:t>
                </a:r>
                <a14:m>
                  <m:oMath xmlns:m="http://schemas.openxmlformats.org/officeDocument/2006/math">
                    <m:r>
                      <a:rPr>
                        <a:latin typeface="Cambria Math" panose="02040503050406030204" pitchFamily="18" charset="0"/>
                      </a:rPr>
                      <m:t>𝑧</m:t>
                    </m:r>
                  </m:oMath>
                </a14:m>
                <a:r>
                  <a:rPr sz="2800"/>
                  <a:t>-values to find the critical value for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95</m:t>
                    </m:r>
                  </m:oMath>
                </a14:m>
                <a:r>
                  <a:rPr sz="2800"/>
                  <a:t>. Note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96</m:t>
                    </m:r>
                  </m:oMath>
                </a14:m>
                <a:r>
                  <a:rPr sz="2800"/>
                  <a:t> is the critical value.</a:t>
                </a:r>
              </a:p>
              <a:p>
                <a:pPr>
                  <a:defRPr sz="2800"/>
                </a:pPr>
                <a:r>
                  <a:rPr sz="2800"/>
                  <a:t>The population standard deviation is </a:t>
                </a:r>
                <a14:m>
                  <m:oMath xmlns:m="http://schemas.openxmlformats.org/officeDocument/2006/math">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5</m:t>
                    </m:r>
                  </m:oMath>
                </a14:m>
                <a:r>
                  <a:rPr sz="2800"/>
                  <a:t>, and the sample size is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35</m:t>
                    </m:r>
                  </m:oMath>
                </a14:m>
                <a:r>
                  <a:rPr sz="2800"/>
                  <a:t>. Substituting these values into the formula for the margin of error, we get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96</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5</m:t>
                              </m:r>
                            </m:num>
                            <m:den>
                              <m:rad>
                                <m:radPr>
                                  <m:degHide m:val="on"/>
                                  <m:ctrlPr>
                                    <a:rPr i="1">
                                      <a:latin typeface="Cambria Math" panose="02040503050406030204" pitchFamily="18" charset="0"/>
                                    </a:rPr>
                                  </m:ctrlPr>
                                </m:radPr>
                                <m:deg/>
                                <m:e>
                                  <m:r>
                                    <a:rPr>
                                      <a:latin typeface="Cambria Math" panose="02040503050406030204" pitchFamily="18" charset="0"/>
                                    </a:rPr>
                                    <m:t>35</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153453</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1718" r="-296"/>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8.1.4: Constructing a Confidence Interval for a Population Mean (</a:t>
            </a:r>
            <a:r>
              <a:rPr i="1" dirty="0"/>
              <a:t>σ</a:t>
            </a:r>
            <a:r>
              <a:rPr dirty="0"/>
              <a:t> Known)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0000" lnSpcReduction="20000"/>
              </a:bodyPr>
              <a:lstStyle/>
              <a:p>
                <a:pPr>
                  <a:defRPr b="1"/>
                </a:pPr>
                <a:r>
                  <a:rPr lang="en-US" sz="2800" dirty="0"/>
                  <a:t>Step 3: Subtract the margin of error from and add the margin of error to the point estimate.</a:t>
                </a:r>
              </a:p>
              <a:p>
                <a:pPr/>
                <a14:m>
                  <m:oMathPara xmlns:m="http://schemas.openxmlformats.org/officeDocument/2006/math">
                    <m:oMathParaPr>
                      <m:jc m:val="centerGroup"/>
                    </m:oMathParaPr>
                    <m:oMath xmlns:m="http://schemas.openxmlformats.org/officeDocument/2006/math">
                      <m:r>
                        <m:rPr>
                          <m:nor/>
                        </m:rPr>
                        <a:rPr lang="en-US"/>
                        <m:t>Lower</m:t>
                      </m:r>
                      <m:r>
                        <m:rPr>
                          <m:nor/>
                        </m:rPr>
                        <a:rPr lang="en-US"/>
                        <m:t> </m:t>
                      </m:r>
                      <m:r>
                        <m:rPr>
                          <m:nor/>
                        </m:rPr>
                        <a:rPr lang="en-US"/>
                        <m:t>endpoint</m:t>
                      </m:r>
                      <m:r>
                        <m:rPr>
                          <m:nor/>
                        </m:rPr>
                        <a:rPr lang="en-US"/>
                        <m:t>:</m:t>
                      </m:r>
                      <m:bar>
                        <m:barPr>
                          <m:pos m:val="top"/>
                          <m:ctrlPr>
                            <a:rPr lang="ar-AE" i="1">
                              <a:latin typeface="Cambria Math" panose="02040503050406030204" pitchFamily="18" charset="0"/>
                            </a:rPr>
                          </m:ctrlPr>
                        </m:barPr>
                        <m:e>
                          <m:r>
                            <a:rPr lang="ar-AE">
                              <a:latin typeface="Cambria Math" panose="02040503050406030204" pitchFamily="18" charset="0"/>
                            </a:rPr>
                            <m:t>𝑥</m:t>
                          </m:r>
                        </m:e>
                      </m:bar>
                      <m:r>
                        <a:rPr lang="ar-AE">
                          <a:latin typeface="Cambria Math" panose="02040503050406030204" pitchFamily="18" charset="0"/>
                        </a:rPr>
                        <m:t>−</m:t>
                      </m:r>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42</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153453</m:t>
                      </m:r>
                    </m:oMath>
                    <m:oMath xmlns:m="http://schemas.openxmlformats.org/officeDocument/2006/math">
                      <m:phant>
                        <m:phantPr>
                          <m:show m:val="off"/>
                          <m:ctrlPr>
                            <a:rPr lang="ar-AE" i="1">
                              <a:latin typeface="Cambria Math" panose="02040503050406030204" pitchFamily="18" charset="0"/>
                            </a:rPr>
                          </m:ctrlPr>
                        </m:phantPr>
                        <m:e>
                          <m:r>
                            <m:rPr>
                              <m:nor/>
                            </m:rPr>
                            <a:rPr lang="en-US"/>
                            <m:t>Lower</m:t>
                          </m:r>
                          <m:r>
                            <m:rPr>
                              <m:nor/>
                            </m:rPr>
                            <a:rPr lang="en-US"/>
                            <m:t> </m:t>
                          </m:r>
                          <m:r>
                            <m:rPr>
                              <m:nor/>
                            </m:rPr>
                            <a:rPr lang="en-US"/>
                            <m:t>endpoint</m:t>
                          </m:r>
                          <m:r>
                            <m:rPr>
                              <m:nor/>
                            </m:rPr>
                            <a:rPr lang="en-US"/>
                            <m:t>:</m:t>
                          </m:r>
                          <m:bar>
                            <m:barPr>
                              <m:pos m:val="top"/>
                              <m:ctrlPr>
                                <a:rPr lang="ar-AE" i="1">
                                  <a:latin typeface="Cambria Math" panose="02040503050406030204" pitchFamily="18" charset="0"/>
                                </a:rPr>
                              </m:ctrlPr>
                            </m:barPr>
                            <m:e>
                              <m:r>
                                <a:rPr lang="ar-AE">
                                  <a:latin typeface="Cambria Math" panose="02040503050406030204" pitchFamily="18" charset="0"/>
                                </a:rPr>
                                <m:t>𝑥</m:t>
                              </m:r>
                            </m:e>
                          </m:bar>
                          <m:r>
                            <a:rPr lang="ar-AE">
                              <a:latin typeface="Cambria Math" panose="02040503050406030204" pitchFamily="18" charset="0"/>
                            </a:rPr>
                            <m:t>−</m:t>
                          </m:r>
                          <m:r>
                            <a:rPr lang="ar-AE">
                              <a:latin typeface="Cambria Math" panose="02040503050406030204" pitchFamily="18" charset="0"/>
                            </a:rPr>
                            <m:t>𝐸</m:t>
                          </m:r>
                        </m:e>
                      </m:phant>
                      <m:r>
                        <a:rPr lang="ar-AE">
                          <a:latin typeface="Cambria Math" panose="02040503050406030204" pitchFamily="18" charset="0"/>
                        </a:rPr>
                        <m:t>≈</m:t>
                      </m:r>
                      <m:r>
                        <a:rPr lang="ar-AE">
                          <a:latin typeface="Cambria Math" panose="02040503050406030204" pitchFamily="18" charset="0"/>
                        </a:rPr>
                        <m:t>39</m:t>
                      </m:r>
                      <m:r>
                        <a:rPr lang="ar-AE">
                          <a:latin typeface="Cambria Math" panose="02040503050406030204" pitchFamily="18" charset="0"/>
                        </a:rPr>
                        <m:t>.</m:t>
                      </m:r>
                      <m:r>
                        <a:rPr lang="ar-AE">
                          <a:latin typeface="Cambria Math" panose="02040503050406030204" pitchFamily="18" charset="0"/>
                        </a:rPr>
                        <m:t>8</m:t>
                      </m:r>
                      <m:r>
                        <a:rPr lang="en-US" b="0" i="0" smtClean="0">
                          <a:latin typeface="Cambria Math" panose="02040503050406030204" pitchFamily="18" charset="0"/>
                        </a:rPr>
                        <m:t> </m:t>
                      </m:r>
                      <m:r>
                        <m:rPr>
                          <m:nor/>
                        </m:rPr>
                        <a:rPr lang="en-US"/>
                        <m:t>calls</m:t>
                      </m:r>
                      <m:r>
                        <m:rPr>
                          <m:nor/>
                        </m:rPr>
                        <a:rPr lang="en-US"/>
                        <m:t> </m:t>
                      </m:r>
                      <m:r>
                        <m:rPr>
                          <m:nor/>
                        </m:rPr>
                        <a:rPr lang="en-US"/>
                        <m:t>per</m:t>
                      </m:r>
                      <m:r>
                        <m:rPr>
                          <m:nor/>
                        </m:rPr>
                        <a:rPr lang="en-US"/>
                        <m:t> </m:t>
                      </m:r>
                      <m:r>
                        <m:rPr>
                          <m:nor/>
                        </m:rPr>
                        <a:rPr lang="en-US"/>
                        <m:t>month</m:t>
                      </m:r>
                    </m:oMath>
                  </m:oMathPara>
                </a14:m>
                <a:endParaRPr lang="en-US" sz="2800" dirty="0"/>
              </a:p>
              <a:p>
                <a:pPr/>
                <a14:m>
                  <m:oMathPara xmlns:m="http://schemas.openxmlformats.org/officeDocument/2006/math">
                    <m:oMathParaPr>
                      <m:jc m:val="centerGroup"/>
                    </m:oMathParaPr>
                    <m:oMath xmlns:m="http://schemas.openxmlformats.org/officeDocument/2006/math">
                      <m:r>
                        <m:rPr>
                          <m:nor/>
                        </m:rPr>
                        <a:rPr lang="en-US"/>
                        <m:t>Upper</m:t>
                      </m:r>
                      <m:r>
                        <m:rPr>
                          <m:nor/>
                        </m:rPr>
                        <a:rPr lang="en-US"/>
                        <m:t> </m:t>
                      </m:r>
                      <m:r>
                        <m:rPr>
                          <m:nor/>
                        </m:rPr>
                        <a:rPr lang="en-US"/>
                        <m:t>endpoint</m:t>
                      </m:r>
                      <m:r>
                        <m:rPr>
                          <m:nor/>
                        </m:rPr>
                        <a:rPr lang="en-US"/>
                        <m:t>:</m:t>
                      </m:r>
                      <m:bar>
                        <m:barPr>
                          <m:pos m:val="top"/>
                          <m:ctrlPr>
                            <a:rPr lang="ar-AE" i="1">
                              <a:latin typeface="Cambria Math" panose="02040503050406030204" pitchFamily="18" charset="0"/>
                            </a:rPr>
                          </m:ctrlPr>
                        </m:barPr>
                        <m:e>
                          <m:r>
                            <a:rPr lang="ar-AE">
                              <a:latin typeface="Cambria Math" panose="02040503050406030204" pitchFamily="18" charset="0"/>
                            </a:rPr>
                            <m:t>𝑥</m:t>
                          </m:r>
                        </m:e>
                      </m:bar>
                      <m:r>
                        <a:rPr lang="ar-AE">
                          <a:latin typeface="Cambria Math" panose="02040503050406030204" pitchFamily="18" charset="0"/>
                        </a:rPr>
                        <m:t>+</m:t>
                      </m:r>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42</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153453</m:t>
                      </m:r>
                    </m:oMath>
                    <m:oMath xmlns:m="http://schemas.openxmlformats.org/officeDocument/2006/math">
                      <m:phant>
                        <m:phantPr>
                          <m:show m:val="off"/>
                          <m:ctrlPr>
                            <a:rPr lang="ar-AE" i="1">
                              <a:latin typeface="Cambria Math" panose="02040503050406030204" pitchFamily="18" charset="0"/>
                            </a:rPr>
                          </m:ctrlPr>
                        </m:phantPr>
                        <m:e>
                          <m:r>
                            <m:rPr>
                              <m:nor/>
                            </m:rPr>
                            <a:rPr lang="en-US"/>
                            <m:t>Upper</m:t>
                          </m:r>
                          <m:r>
                            <m:rPr>
                              <m:nor/>
                            </m:rPr>
                            <a:rPr lang="en-US"/>
                            <m:t> </m:t>
                          </m:r>
                          <m:r>
                            <m:rPr>
                              <m:nor/>
                            </m:rPr>
                            <a:rPr lang="en-US"/>
                            <m:t>endpoint</m:t>
                          </m:r>
                          <m:r>
                            <m:rPr>
                              <m:nor/>
                            </m:rPr>
                            <a:rPr lang="en-US"/>
                            <m:t>:</m:t>
                          </m:r>
                          <m:bar>
                            <m:barPr>
                              <m:pos m:val="top"/>
                              <m:ctrlPr>
                                <a:rPr lang="ar-AE" i="1">
                                  <a:latin typeface="Cambria Math" panose="02040503050406030204" pitchFamily="18" charset="0"/>
                                </a:rPr>
                              </m:ctrlPr>
                            </m:barPr>
                            <m:e>
                              <m:r>
                                <a:rPr lang="ar-AE">
                                  <a:latin typeface="Cambria Math" panose="02040503050406030204" pitchFamily="18" charset="0"/>
                                </a:rPr>
                                <m:t>𝑥</m:t>
                              </m:r>
                            </m:e>
                          </m:bar>
                          <m:r>
                            <a:rPr lang="ar-AE">
                              <a:latin typeface="Cambria Math" panose="02040503050406030204" pitchFamily="18" charset="0"/>
                            </a:rPr>
                            <m:t>+</m:t>
                          </m:r>
                          <m:r>
                            <a:rPr lang="ar-AE">
                              <a:latin typeface="Cambria Math" panose="02040503050406030204" pitchFamily="18" charset="0"/>
                            </a:rPr>
                            <m:t>𝐸</m:t>
                          </m:r>
                        </m:e>
                      </m:phant>
                      <m:r>
                        <a:rPr lang="ar-AE">
                          <a:latin typeface="Cambria Math" panose="02040503050406030204" pitchFamily="18" charset="0"/>
                        </a:rPr>
                        <m:t>≈</m:t>
                      </m:r>
                      <m:r>
                        <a:rPr lang="ar-AE">
                          <a:latin typeface="Cambria Math" panose="02040503050406030204" pitchFamily="18" charset="0"/>
                        </a:rPr>
                        <m:t>44</m:t>
                      </m:r>
                      <m:r>
                        <a:rPr lang="ar-AE">
                          <a:latin typeface="Cambria Math" panose="02040503050406030204" pitchFamily="18" charset="0"/>
                        </a:rPr>
                        <m:t>.</m:t>
                      </m:r>
                      <m:r>
                        <a:rPr lang="ar-AE">
                          <a:latin typeface="Cambria Math" panose="02040503050406030204" pitchFamily="18" charset="0"/>
                        </a:rPr>
                        <m:t>2</m:t>
                      </m:r>
                      <m:r>
                        <a:rPr lang="ar-AE" b="0" i="0" smtClean="0">
                          <a:latin typeface="Cambria Math" panose="02040503050406030204" pitchFamily="18" charset="0"/>
                        </a:rPr>
                        <m:t> </m:t>
                      </m:r>
                      <m:r>
                        <m:rPr>
                          <m:nor/>
                        </m:rPr>
                        <a:rPr lang="en-US"/>
                        <m:t>calls</m:t>
                      </m:r>
                      <m:r>
                        <m:rPr>
                          <m:nor/>
                        </m:rPr>
                        <a:rPr lang="en-US"/>
                        <m:t> </m:t>
                      </m:r>
                      <m:r>
                        <m:rPr>
                          <m:nor/>
                        </m:rPr>
                        <a:rPr lang="en-US"/>
                        <m:t>per</m:t>
                      </m:r>
                      <m:r>
                        <m:rPr>
                          <m:nor/>
                        </m:rPr>
                        <a:rPr lang="en-US"/>
                        <m:t> </m:t>
                      </m:r>
                      <m:r>
                        <m:rPr>
                          <m:nor/>
                        </m:rPr>
                        <a:rPr lang="en-US"/>
                        <m:t>month</m:t>
                      </m:r>
                    </m:oMath>
                  </m:oMathPara>
                </a14:m>
                <a:endParaRPr lang="en-US" sz="2800" dirty="0"/>
              </a:p>
              <a:p>
                <a:pPr>
                  <a:defRPr sz="2800"/>
                </a:pPr>
                <a:r>
                  <a:rPr lang="en-US" sz="2800" dirty="0"/>
                  <a:t>Therefore, the </a:t>
                </a:r>
                <a14:m>
                  <m:oMath xmlns:m="http://schemas.openxmlformats.org/officeDocument/2006/math">
                    <m:r>
                      <a:rPr lang="en-US">
                        <a:latin typeface="Cambria Math" panose="02040503050406030204" pitchFamily="18" charset="0"/>
                      </a:rPr>
                      <m:t>95</m:t>
                    </m:r>
                    <m:r>
                      <a:rPr lang="en-US">
                        <a:latin typeface="Cambria Math" panose="02040503050406030204" pitchFamily="18" charset="0"/>
                      </a:rPr>
                      <m:t>%</m:t>
                    </m:r>
                  </m:oMath>
                </a14:m>
                <a:r>
                  <a:rPr lang="en-US" sz="2800" dirty="0"/>
                  <a:t> confidence interval ranges from </a:t>
                </a:r>
                <a:r>
                  <a:rPr lang="en-US" sz="2800" dirty="0">
                    <a:latin typeface="Cambria Math"/>
                  </a:rPr>
                  <a:t>39.8</a:t>
                </a:r>
                <a:r>
                  <a:rPr lang="en-US" sz="2800" dirty="0"/>
                  <a:t> to </a:t>
                </a:r>
                <a:r>
                  <a:rPr lang="en-US" sz="2800" dirty="0">
                    <a:latin typeface="Cambria Math"/>
                  </a:rPr>
                  <a:t>44.2</a:t>
                </a:r>
                <a:r>
                  <a:rPr lang="en-US" sz="2800" dirty="0"/>
                  <a:t> calls per month. The confidence interval can be written mathematically using either inequality symbols or interval notation, as shown below.</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39</m:t>
                      </m:r>
                      <m:r>
                        <a:rPr lang="en-US">
                          <a:latin typeface="Cambria Math" panose="02040503050406030204" pitchFamily="18" charset="0"/>
                        </a:rPr>
                        <m:t>.</m:t>
                      </m:r>
                      <m:r>
                        <a:rPr lang="en-US">
                          <a:latin typeface="Cambria Math" panose="02040503050406030204" pitchFamily="18" charset="0"/>
                        </a:rPr>
                        <m:t>8</m:t>
                      </m:r>
                      <m:r>
                        <a:rPr lang="en-US">
                          <a:latin typeface="Cambria Math" panose="02040503050406030204" pitchFamily="18" charset="0"/>
                        </a:rPr>
                        <m:t>&lt;</m:t>
                      </m:r>
                      <m:r>
                        <a:rPr lang="en-US">
                          <a:latin typeface="Cambria Math" panose="02040503050406030204" pitchFamily="18" charset="0"/>
                        </a:rPr>
                        <m:t>𝜇</m:t>
                      </m:r>
                      <m:r>
                        <a:rPr lang="en-US">
                          <a:latin typeface="Cambria Math" panose="02040503050406030204" pitchFamily="18" charset="0"/>
                        </a:rPr>
                        <m:t>&lt;</m:t>
                      </m:r>
                      <m:r>
                        <a:rPr lang="en-US">
                          <a:latin typeface="Cambria Math" panose="02040503050406030204" pitchFamily="18" charset="0"/>
                        </a:rPr>
                        <m:t>44</m:t>
                      </m:r>
                      <m:r>
                        <a:rPr lang="en-US">
                          <a:latin typeface="Cambria Math" panose="02040503050406030204" pitchFamily="18" charset="0"/>
                        </a:rPr>
                        <m:t>.</m:t>
                      </m:r>
                      <m:r>
                        <a:rPr lang="en-US">
                          <a:latin typeface="Cambria Math" panose="02040503050406030204" pitchFamily="18" charset="0"/>
                        </a:rPr>
                        <m:t>2</m:t>
                      </m:r>
                    </m:oMath>
                  </m:oMathPara>
                </a14:m>
                <a:endParaRPr lang="en-US" sz="2800" dirty="0"/>
              </a:p>
              <a:p>
                <a:pPr algn="ctr"/>
                <a:r>
                  <a:rPr lang="en-US" sz="2800" dirty="0"/>
                  <a:t>or</a:t>
                </a:r>
              </a:p>
              <a:p>
                <a:pPr algn="ctr">
                  <a:defRPr sz="2800"/>
                </a:pPr>
                <a14:m>
                  <m:oMathPara xmlns:m="http://schemas.openxmlformats.org/officeDocument/2006/math">
                    <m:oMathParaPr>
                      <m:jc m:val="centerGroup"/>
                    </m:oMathParaPr>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39</m:t>
                          </m:r>
                          <m:r>
                            <a:rPr lang="ar-AE">
                              <a:latin typeface="Cambria Math" panose="02040503050406030204" pitchFamily="18" charset="0"/>
                            </a:rPr>
                            <m:t>.</m:t>
                          </m:r>
                          <m:r>
                            <a:rPr lang="ar-AE">
                              <a:latin typeface="Cambria Math" panose="02040503050406030204" pitchFamily="18" charset="0"/>
                            </a:rPr>
                            <m:t>8</m:t>
                          </m:r>
                          <m:r>
                            <m:rPr>
                              <m:nor/>
                            </m:rPr>
                            <a:rPr lang="ar-AE"/>
                            <m:t>, </m:t>
                          </m:r>
                          <m:r>
                            <a:rPr lang="ar-AE">
                              <a:latin typeface="Cambria Math" panose="02040503050406030204" pitchFamily="18" charset="0"/>
                            </a:rPr>
                            <m:t>44</m:t>
                          </m:r>
                          <m:r>
                            <a:rPr lang="ar-AE">
                              <a:latin typeface="Cambria Math" panose="02040503050406030204" pitchFamily="18" charset="0"/>
                            </a:rPr>
                            <m:t>.</m:t>
                          </m:r>
                          <m:r>
                            <a:rPr lang="ar-AE">
                              <a:latin typeface="Cambria Math" panose="02040503050406030204" pitchFamily="18" charset="0"/>
                            </a:rPr>
                            <m:t>2</m:t>
                          </m:r>
                        </m:e>
                      </m:d>
                    </m:oMath>
                  </m:oMathPara>
                </a14:m>
                <a:endParaRPr lang="ar-AE" sz="2800" dirty="0"/>
              </a:p>
              <a:p>
                <a:pPr>
                  <a:defRPr sz="2800"/>
                </a:pPr>
                <a:r>
                  <a:rPr lang="en-US" sz="2800" dirty="0"/>
                  <a:t>The interpretation of our confidence interval is that we are </a:t>
                </a:r>
                <a14:m>
                  <m:oMath xmlns:m="http://schemas.openxmlformats.org/officeDocument/2006/math">
                    <m:r>
                      <a:rPr lang="en-US">
                        <a:latin typeface="Cambria Math" panose="02040503050406030204" pitchFamily="18" charset="0"/>
                      </a:rPr>
                      <m:t>95</m:t>
                    </m:r>
                    <m:r>
                      <a:rPr lang="en-US">
                        <a:latin typeface="Cambria Math" panose="02040503050406030204" pitchFamily="18" charset="0"/>
                      </a:rPr>
                      <m:t>%</m:t>
                    </m:r>
                  </m:oMath>
                </a14:m>
                <a:r>
                  <a:rPr lang="en-US" sz="2800" dirty="0"/>
                  <a:t> confident that the true population mean for the numbers of calls to mental health hotlines across the nation is between </a:t>
                </a:r>
                <a:r>
                  <a:rPr lang="en-US" sz="2800" dirty="0">
                    <a:latin typeface="Cambria Math"/>
                  </a:rPr>
                  <a:t>39.8</a:t>
                </a:r>
                <a:r>
                  <a:rPr lang="en-US" sz="2800" dirty="0"/>
                  <a:t> and </a:t>
                </a:r>
                <a:r>
                  <a:rPr lang="en-US" sz="2800" dirty="0">
                    <a:latin typeface="Cambria Math"/>
                  </a:rPr>
                  <a:t>44.2</a:t>
                </a:r>
                <a:r>
                  <a:rPr lang="en-US" sz="2800" dirty="0"/>
                  <a:t> calls per month.</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593"/>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8.1.5: Constructing a Confidence Interval for a Population Mean (</a:t>
            </a:r>
            <a:r>
              <a:rPr i="1" dirty="0"/>
              <a:t>σ</a:t>
            </a:r>
            <a:r>
              <a:rPr dirty="0"/>
              <a:t> Known)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large greenhouse production wants to estimate the average number of days it takes for a hydrangea seed to germinate. For a randomly selected sample of </a:t>
                </a:r>
                <a:r>
                  <a:rPr sz="2800">
                    <a:latin typeface="Cambria Math"/>
                  </a:rPr>
                  <a:t>125</a:t>
                </a:r>
                <a:r>
                  <a:rPr sz="2800"/>
                  <a:t> seeds, the sample mean is found to be </a:t>
                </a:r>
                <a:r>
                  <a:rPr sz="2800">
                    <a:latin typeface="Cambria Math"/>
                  </a:rPr>
                  <a:t>13.9</a:t>
                </a:r>
                <a:r>
                  <a:rPr sz="2800"/>
                  <a:t> days. Assuming a standard deviation of </a:t>
                </a:r>
                <a:r>
                  <a:rPr sz="2800">
                    <a:latin typeface="Cambria Math"/>
                  </a:rPr>
                  <a:t>1.4</a:t>
                </a:r>
                <a:r>
                  <a:rPr sz="2800"/>
                  <a:t>, create a </a:t>
                </a:r>
                <a14:m>
                  <m:oMath xmlns:m="http://schemas.openxmlformats.org/officeDocument/2006/math">
                    <m:r>
                      <a:rPr>
                        <a:latin typeface="Cambria Math" panose="02040503050406030204" pitchFamily="18" charset="0"/>
                      </a:rPr>
                      <m:t>90</m:t>
                    </m:r>
                    <m:r>
                      <a:rPr>
                        <a:latin typeface="Cambria Math" panose="02040503050406030204" pitchFamily="18" charset="0"/>
                      </a:rPr>
                      <m:t>%</m:t>
                    </m:r>
                  </m:oMath>
                </a14:m>
                <a:r>
                  <a:rPr sz="2800"/>
                  <a:t> confidence interval for the average number of days it takes for all hydrangea seeds to germinate.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444"/>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8.1.5: Constructing a Confidence Interval for a Population Mean (</a:t>
            </a:r>
            <a:r>
              <a:rPr i="1" dirty="0"/>
              <a:t>σ</a:t>
            </a:r>
            <a:r>
              <a:rPr dirty="0"/>
              <a:t> Known) (cont.)</a:t>
            </a:r>
          </a:p>
        </p:txBody>
      </p:sp>
      <p:sp>
        <p:nvSpPr>
          <p:cNvPr id="3" name="Text Placeholder 2"/>
          <p:cNvSpPr>
            <a:spLocks noGrp="1"/>
          </p:cNvSpPr>
          <p:nvPr>
            <p:ph type="body" sz="quarter" idx="10"/>
          </p:nvPr>
        </p:nvSpPr>
        <p:spPr/>
        <p:txBody>
          <a:bodyPr>
            <a:normAutofit/>
          </a:bodyPr>
          <a:lstStyle/>
          <a:p>
            <a:r>
              <a:rPr sz="2800" b="1"/>
              <a:t>Solution</a:t>
            </a:r>
          </a:p>
          <a:p>
            <a:pPr>
              <a:defRPr b="1"/>
            </a:pPr>
            <a:r>
              <a:rPr sz="2800"/>
              <a:t>Step 1: Find the point estimate.</a:t>
            </a:r>
          </a:p>
          <a:p>
            <a:r>
              <a:rPr sz="2800"/>
              <a:t>The point estimate for the population mean is the sample mean, which we are told is </a:t>
            </a:r>
            <a:r>
              <a:rPr sz="2800">
                <a:latin typeface="Cambria Math"/>
              </a:rPr>
              <a:t>13.4</a:t>
            </a:r>
            <a:r>
              <a:rPr sz="2800"/>
              <a:t> days.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8.1.5: Constructing a Confidence Interval for a Population Mean (</a:t>
            </a:r>
            <a:r>
              <a:rPr i="1" dirty="0"/>
              <a:t>σ</a:t>
            </a:r>
            <a:r>
              <a:rPr dirty="0"/>
              <a:t> 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2: Find the margin of error.</a:t>
                </a:r>
              </a:p>
              <a:p>
                <a:pPr>
                  <a:defRPr sz="2800"/>
                </a:pPr>
                <a:r>
                  <a:rPr sz="2800" dirty="0"/>
                  <a:t>Since we want a </a:t>
                </a:r>
                <a14:m>
                  <m:oMath xmlns:m="http://schemas.openxmlformats.org/officeDocument/2006/math">
                    <m:r>
                      <a:rPr>
                        <a:latin typeface="Cambria Math" panose="02040503050406030204" pitchFamily="18" charset="0"/>
                      </a:rPr>
                      <m:t>90</m:t>
                    </m:r>
                    <m:r>
                      <a:rPr>
                        <a:latin typeface="Cambria Math" panose="02040503050406030204" pitchFamily="18" charset="0"/>
                      </a:rPr>
                      <m:t>%</m:t>
                    </m:r>
                  </m:oMath>
                </a14:m>
                <a:r>
                  <a:rPr sz="2800" dirty="0"/>
                  <a:t> confidence interval, we can use the table to find the critical </a:t>
                </a:r>
                <a14:m>
                  <m:oMath xmlns:m="http://schemas.openxmlformats.org/officeDocument/2006/math">
                    <m:r>
                      <a:rPr>
                        <a:latin typeface="Cambria Math" panose="02040503050406030204" pitchFamily="18" charset="0"/>
                      </a:rPr>
                      <m:t>𝑧</m:t>
                    </m:r>
                  </m:oMath>
                </a14:m>
                <a:r>
                  <a:rPr sz="2800" dirty="0"/>
                  <a:t>-value, which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645</m:t>
                    </m:r>
                  </m:oMath>
                </a14:m>
                <a:r>
                  <a:rPr sz="2800" dirty="0"/>
                  <a:t>. Substituting the values we have into the formula for margin of error, we obtain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𝑧</m:t>
                              </m:r>
                            </m:e>
                            <m:sub>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645</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m:t>
                              </m:r>
                            </m:num>
                            <m:den>
                              <m:rad>
                                <m:radPr>
                                  <m:degHide m:val="on"/>
                                  <m:ctrlPr>
                                    <a:rPr i="1">
                                      <a:latin typeface="Cambria Math" panose="02040503050406030204" pitchFamily="18" charset="0"/>
                                    </a:rPr>
                                  </m:ctrlPr>
                                </m:radPr>
                                <m:deg/>
                                <m:e>
                                  <m:r>
                                    <a:rPr>
                                      <a:latin typeface="Cambria Math" panose="02040503050406030204" pitchFamily="18" charset="0"/>
                                    </a:rPr>
                                    <m:t>125</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205987</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148"/>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127722"/>
              </a:xfrm>
            </p:spPr>
            <p:txBody>
              <a:bodyPr>
                <a:normAutofit/>
              </a:bodyPr>
              <a:lstStyle/>
              <a:p>
                <a14:m>
                  <m:oMath xmlns:m="http://schemas.openxmlformats.org/officeDocument/2006/math">
                    <m:r>
                      <a:rPr>
                        <a:latin typeface="Cambria Math" panose="02040503050406030204" pitchFamily="18" charset="0"/>
                      </a:rPr>
                      <m:t>𝐸</m:t>
                    </m:r>
                  </m:oMath>
                </a14:m>
                <a:r>
                  <a:rPr sz="2800"/>
                  <a:t> can be found directly in Microsoft Excel using =CONFIDENCE.NORM(</a:t>
                </a:r>
                <a:r>
                  <a:rPr sz="2800" b="1"/>
                  <a:t>alpha</a:t>
                </a:r>
                <a:r>
                  <a:rPr sz="2800"/>
                  <a:t>, </a:t>
                </a:r>
                <a:r>
                  <a:rPr sz="2800" b="1"/>
                  <a:t>standard_dev</a:t>
                </a:r>
                <a:r>
                  <a:rPr sz="2800"/>
                  <a:t>, </a:t>
                </a:r>
                <a:r>
                  <a:rPr sz="2800" b="1"/>
                  <a:t>size</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127722"/>
              </a:xfrm>
              <a:blipFill>
                <a:blip r:embed="rId2" cstate="print"/>
                <a:stretch>
                  <a:fillRect l="-1328" t="-4211"/>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8.1.5: Constructing a Confidence Interval for a Population Mean (</a:t>
            </a:r>
            <a:r>
              <a:rPr i="1" dirty="0"/>
              <a:t>σ</a:t>
            </a:r>
            <a:r>
              <a:rPr dirty="0"/>
              <a:t> Known)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0000" lnSpcReduction="20000"/>
              </a:bodyPr>
              <a:lstStyle/>
              <a:p>
                <a:pPr>
                  <a:defRPr b="1"/>
                </a:pPr>
                <a:r>
                  <a:rPr lang="en-US" sz="2800" dirty="0"/>
                  <a:t>Step 3: Subtract the margin of error from and add the margin of error to the point estimate.</a:t>
                </a:r>
              </a:p>
              <a:p>
                <a:pPr lvl="0"/>
                <a:endParaRPr lang="en-US" sz="2600" dirty="0">
                  <a:solidFill>
                    <a:srgbClr val="366092"/>
                  </a:solidFill>
                </a:endParaRPr>
              </a:p>
              <a:p>
                <a:pPr lvl="0"/>
                <a14:m>
                  <m:oMathPara xmlns:m="http://schemas.openxmlformats.org/officeDocument/2006/math">
                    <m:oMathParaPr>
                      <m:jc m:val="centerGroup"/>
                    </m:oMathParaPr>
                    <m:oMath xmlns:m="http://schemas.openxmlformats.org/officeDocument/2006/math">
                      <m:r>
                        <m:rPr>
                          <m:nor/>
                        </m:rPr>
                        <a:rPr lang="en-US" sz="2600">
                          <a:solidFill>
                            <a:srgbClr val="366092"/>
                          </a:solidFill>
                        </a:rPr>
                        <m:t>Lower</m:t>
                      </m:r>
                      <m:r>
                        <m:rPr>
                          <m:nor/>
                        </m:rPr>
                        <a:rPr lang="en-US" sz="2600">
                          <a:solidFill>
                            <a:srgbClr val="366092"/>
                          </a:solidFill>
                        </a:rPr>
                        <m:t> </m:t>
                      </m:r>
                      <m:r>
                        <m:rPr>
                          <m:nor/>
                        </m:rPr>
                        <a:rPr lang="en-US" sz="2600">
                          <a:solidFill>
                            <a:srgbClr val="366092"/>
                          </a:solidFill>
                        </a:rPr>
                        <m:t>endpoint</m:t>
                      </m:r>
                      <m:r>
                        <m:rPr>
                          <m:nor/>
                        </m:rPr>
                        <a:rPr lang="en-US" sz="2600">
                          <a:solidFill>
                            <a:srgbClr val="366092"/>
                          </a:solidFill>
                        </a:rPr>
                        <m:t>: </m:t>
                      </m:r>
                      <m:bar>
                        <m:barPr>
                          <m:pos m:val="top"/>
                          <m:ctrlPr>
                            <a:rPr lang="ar-AE" sz="2600" i="1">
                              <a:solidFill>
                                <a:srgbClr val="366092"/>
                              </a:solidFill>
                              <a:latin typeface="Cambria Math" panose="02040503050406030204" pitchFamily="18" charset="0"/>
                            </a:rPr>
                          </m:ctrlPr>
                        </m:barPr>
                        <m:e>
                          <m:r>
                            <a:rPr lang="ar-AE" sz="2600">
                              <a:solidFill>
                                <a:srgbClr val="366092"/>
                              </a:solidFill>
                              <a:latin typeface="Cambria Math" panose="02040503050406030204" pitchFamily="18" charset="0"/>
                            </a:rPr>
                            <m:t>𝑥</m:t>
                          </m:r>
                        </m:e>
                      </m:bar>
                      <m:r>
                        <a:rPr lang="ar-AE" sz="2600">
                          <a:solidFill>
                            <a:srgbClr val="366092"/>
                          </a:solidFill>
                          <a:latin typeface="Cambria Math" panose="02040503050406030204" pitchFamily="18" charset="0"/>
                        </a:rPr>
                        <m:t>−</m:t>
                      </m:r>
                      <m:r>
                        <a:rPr lang="ar-AE" sz="2600">
                          <a:solidFill>
                            <a:srgbClr val="366092"/>
                          </a:solidFill>
                          <a:latin typeface="Cambria Math" panose="02040503050406030204" pitchFamily="18" charset="0"/>
                        </a:rPr>
                        <m:t>𝐸</m:t>
                      </m:r>
                      <m:r>
                        <a:rPr lang="ar-AE" sz="2600">
                          <a:solidFill>
                            <a:srgbClr val="366092"/>
                          </a:solidFill>
                          <a:latin typeface="Cambria Math" panose="02040503050406030204" pitchFamily="18" charset="0"/>
                        </a:rPr>
                        <m:t>=</m:t>
                      </m:r>
                      <m:r>
                        <a:rPr lang="en-US" sz="2600" b="0" i="0" smtClean="0">
                          <a:solidFill>
                            <a:srgbClr val="366092"/>
                          </a:solidFill>
                          <a:latin typeface="Cambria Math" panose="02040503050406030204" pitchFamily="18" charset="0"/>
                        </a:rPr>
                        <m:t>13</m:t>
                      </m:r>
                      <m:r>
                        <a:rPr lang="ar-AE" sz="2600">
                          <a:solidFill>
                            <a:srgbClr val="366092"/>
                          </a:solidFill>
                          <a:latin typeface="Cambria Math" panose="02040503050406030204" pitchFamily="18" charset="0"/>
                        </a:rPr>
                        <m:t>.</m:t>
                      </m:r>
                      <m:r>
                        <a:rPr lang="en-US" sz="2600" b="0" i="0" smtClean="0">
                          <a:solidFill>
                            <a:srgbClr val="366092"/>
                          </a:solidFill>
                          <a:latin typeface="Cambria Math" panose="02040503050406030204" pitchFamily="18" charset="0"/>
                        </a:rPr>
                        <m:t>9</m:t>
                      </m:r>
                      <m:r>
                        <a:rPr lang="ar-AE" sz="2600">
                          <a:solidFill>
                            <a:srgbClr val="366092"/>
                          </a:solidFill>
                          <a:latin typeface="Cambria Math" panose="02040503050406030204" pitchFamily="18" charset="0"/>
                        </a:rPr>
                        <m:t>−</m:t>
                      </m:r>
                      <m:r>
                        <a:rPr lang="en-US" sz="2600" b="0" i="0" smtClean="0">
                          <a:solidFill>
                            <a:srgbClr val="366092"/>
                          </a:solidFill>
                          <a:latin typeface="Cambria Math" panose="02040503050406030204" pitchFamily="18" charset="0"/>
                        </a:rPr>
                        <m:t>0</m:t>
                      </m:r>
                      <m:r>
                        <a:rPr lang="ar-AE" sz="2600">
                          <a:solidFill>
                            <a:srgbClr val="366092"/>
                          </a:solidFill>
                          <a:latin typeface="Cambria Math" panose="02040503050406030204" pitchFamily="18" charset="0"/>
                        </a:rPr>
                        <m:t>.</m:t>
                      </m:r>
                      <m:r>
                        <a:rPr lang="en-US" sz="2600" b="0" i="0" smtClean="0">
                          <a:solidFill>
                            <a:srgbClr val="366092"/>
                          </a:solidFill>
                          <a:latin typeface="Cambria Math" panose="02040503050406030204" pitchFamily="18" charset="0"/>
                        </a:rPr>
                        <m:t>205987</m:t>
                      </m:r>
                    </m:oMath>
                    <m:oMath xmlns:m="http://schemas.openxmlformats.org/officeDocument/2006/math">
                      <m:phant>
                        <m:phantPr>
                          <m:show m:val="off"/>
                          <m:ctrlPr>
                            <a:rPr lang="ar-AE" sz="2600" i="1">
                              <a:solidFill>
                                <a:srgbClr val="366092"/>
                              </a:solidFill>
                              <a:latin typeface="Cambria Math" panose="02040503050406030204" pitchFamily="18" charset="0"/>
                            </a:rPr>
                          </m:ctrlPr>
                        </m:phantPr>
                        <m:e>
                          <m:r>
                            <m:rPr>
                              <m:nor/>
                            </m:rPr>
                            <a:rPr lang="en-US" sz="2600">
                              <a:solidFill>
                                <a:srgbClr val="366092"/>
                              </a:solidFill>
                            </a:rPr>
                            <m:t>Lower</m:t>
                          </m:r>
                          <m:r>
                            <m:rPr>
                              <m:nor/>
                            </m:rPr>
                            <a:rPr lang="en-US" sz="2600">
                              <a:solidFill>
                                <a:srgbClr val="366092"/>
                              </a:solidFill>
                            </a:rPr>
                            <m:t> </m:t>
                          </m:r>
                          <m:r>
                            <m:rPr>
                              <m:nor/>
                            </m:rPr>
                            <a:rPr lang="en-US" sz="2600">
                              <a:solidFill>
                                <a:srgbClr val="366092"/>
                              </a:solidFill>
                            </a:rPr>
                            <m:t>endpoint</m:t>
                          </m:r>
                          <m:r>
                            <m:rPr>
                              <m:nor/>
                            </m:rPr>
                            <a:rPr lang="en-US" sz="2600">
                              <a:solidFill>
                                <a:srgbClr val="366092"/>
                              </a:solidFill>
                            </a:rPr>
                            <m:t>:</m:t>
                          </m:r>
                          <m:bar>
                            <m:barPr>
                              <m:pos m:val="top"/>
                              <m:ctrlPr>
                                <a:rPr lang="ar-AE" sz="2600" i="1">
                                  <a:solidFill>
                                    <a:srgbClr val="366092"/>
                                  </a:solidFill>
                                  <a:latin typeface="Cambria Math" panose="02040503050406030204" pitchFamily="18" charset="0"/>
                                </a:rPr>
                              </m:ctrlPr>
                            </m:barPr>
                            <m:e>
                              <m:r>
                                <a:rPr lang="ar-AE" sz="2600">
                                  <a:solidFill>
                                    <a:srgbClr val="366092"/>
                                  </a:solidFill>
                                  <a:latin typeface="Cambria Math" panose="02040503050406030204" pitchFamily="18" charset="0"/>
                                </a:rPr>
                                <m:t>𝑥</m:t>
                              </m:r>
                            </m:e>
                          </m:bar>
                          <m:r>
                            <a:rPr lang="ar-AE" sz="2600">
                              <a:solidFill>
                                <a:srgbClr val="366092"/>
                              </a:solidFill>
                              <a:latin typeface="Cambria Math" panose="02040503050406030204" pitchFamily="18" charset="0"/>
                            </a:rPr>
                            <m:t>−</m:t>
                          </m:r>
                          <m:r>
                            <a:rPr lang="ar-AE" sz="2600">
                              <a:solidFill>
                                <a:srgbClr val="366092"/>
                              </a:solidFill>
                              <a:latin typeface="Cambria Math" panose="02040503050406030204" pitchFamily="18" charset="0"/>
                            </a:rPr>
                            <m:t>𝐸</m:t>
                          </m:r>
                          <m:r>
                            <a:rPr lang="en-US" sz="2600" b="0" i="1" smtClean="0">
                              <a:solidFill>
                                <a:srgbClr val="366092"/>
                              </a:solidFill>
                              <a:latin typeface="Cambria Math" panose="02040503050406030204" pitchFamily="18" charset="0"/>
                            </a:rPr>
                            <m:t> </m:t>
                          </m:r>
                        </m:e>
                      </m:phant>
                      <m:r>
                        <a:rPr lang="en-US" sz="2600" b="0" i="0" smtClean="0">
                          <a:solidFill>
                            <a:srgbClr val="366092"/>
                          </a:solidFill>
                          <a:latin typeface="Cambria Math" panose="02040503050406030204" pitchFamily="18" charset="0"/>
                        </a:rPr>
                        <m:t>=</m:t>
                      </m:r>
                      <m:r>
                        <a:rPr lang="en-US" sz="2600" b="0" i="0" smtClean="0">
                          <a:solidFill>
                            <a:srgbClr val="366092"/>
                          </a:solidFill>
                          <a:latin typeface="Cambria Math" panose="02040503050406030204" pitchFamily="18" charset="0"/>
                        </a:rPr>
                        <m:t>13</m:t>
                      </m:r>
                      <m:r>
                        <a:rPr lang="en-US" sz="2600" b="0" i="0" smtClean="0">
                          <a:solidFill>
                            <a:srgbClr val="366092"/>
                          </a:solidFill>
                          <a:latin typeface="Cambria Math" panose="02040503050406030204" pitchFamily="18" charset="0"/>
                        </a:rPr>
                        <m:t>.</m:t>
                      </m:r>
                      <m:r>
                        <a:rPr lang="en-US" sz="2600" b="0" i="0" smtClean="0">
                          <a:solidFill>
                            <a:srgbClr val="366092"/>
                          </a:solidFill>
                          <a:latin typeface="Cambria Math" panose="02040503050406030204" pitchFamily="18" charset="0"/>
                        </a:rPr>
                        <m:t>7</m:t>
                      </m:r>
                      <m:r>
                        <a:rPr lang="ar-AE" sz="2600">
                          <a:solidFill>
                            <a:srgbClr val="366092"/>
                          </a:solidFill>
                          <a:latin typeface="Cambria Math" panose="02040503050406030204" pitchFamily="18" charset="0"/>
                        </a:rPr>
                        <m:t> </m:t>
                      </m:r>
                      <m:r>
                        <m:rPr>
                          <m:nor/>
                        </m:rPr>
                        <a:rPr lang="en-US" sz="2600" b="0" i="0" smtClean="0">
                          <a:solidFill>
                            <a:srgbClr val="366092"/>
                          </a:solidFill>
                          <a:latin typeface="Cambria Math" panose="02040503050406030204" pitchFamily="18" charset="0"/>
                        </a:rPr>
                        <m:t>days</m:t>
                      </m:r>
                    </m:oMath>
                  </m:oMathPara>
                </a14:m>
                <a:endParaRPr lang="en-US" sz="2600" dirty="0">
                  <a:solidFill>
                    <a:srgbClr val="366092"/>
                  </a:solidFill>
                </a:endParaRPr>
              </a:p>
              <a:p>
                <a:pPr/>
                <a14:m>
                  <m:oMathPara xmlns:m="http://schemas.openxmlformats.org/officeDocument/2006/math">
                    <m:oMathParaPr>
                      <m:jc m:val="centerGroup"/>
                    </m:oMathParaPr>
                    <m:oMath xmlns:m="http://schemas.openxmlformats.org/officeDocument/2006/math">
                      <m:r>
                        <m:rPr>
                          <m:nor/>
                        </m:rPr>
                        <a:rPr lang="en-US" sz="2600" smtClean="0">
                          <a:solidFill>
                            <a:srgbClr val="366092"/>
                          </a:solidFill>
                        </a:rPr>
                        <m:t>Lower</m:t>
                      </m:r>
                      <m:r>
                        <m:rPr>
                          <m:nor/>
                        </m:rPr>
                        <a:rPr lang="en-US" sz="2600" smtClean="0">
                          <a:solidFill>
                            <a:srgbClr val="366092"/>
                          </a:solidFill>
                        </a:rPr>
                        <m:t> </m:t>
                      </m:r>
                      <m:r>
                        <m:rPr>
                          <m:nor/>
                        </m:rPr>
                        <a:rPr lang="en-US" sz="2600" smtClean="0">
                          <a:solidFill>
                            <a:srgbClr val="366092"/>
                          </a:solidFill>
                        </a:rPr>
                        <m:t>endpoint</m:t>
                      </m:r>
                      <m:r>
                        <m:rPr>
                          <m:nor/>
                        </m:rPr>
                        <a:rPr lang="en-US" sz="2600" smtClean="0">
                          <a:solidFill>
                            <a:srgbClr val="366092"/>
                          </a:solidFill>
                        </a:rPr>
                        <m:t>: </m:t>
                      </m:r>
                      <m:bar>
                        <m:barPr>
                          <m:pos m:val="top"/>
                          <m:ctrlPr>
                            <a:rPr lang="ar-AE" sz="2600" i="1">
                              <a:solidFill>
                                <a:srgbClr val="366092"/>
                              </a:solidFill>
                              <a:latin typeface="Cambria Math" panose="02040503050406030204" pitchFamily="18" charset="0"/>
                            </a:rPr>
                          </m:ctrlPr>
                        </m:barPr>
                        <m:e>
                          <m:r>
                            <a:rPr lang="ar-AE" sz="2600">
                              <a:solidFill>
                                <a:srgbClr val="366092"/>
                              </a:solidFill>
                              <a:latin typeface="Cambria Math" panose="02040503050406030204" pitchFamily="18" charset="0"/>
                            </a:rPr>
                            <m:t>𝑥</m:t>
                          </m:r>
                        </m:e>
                      </m:bar>
                      <m:r>
                        <a:rPr lang="ar-AE" sz="2600">
                          <a:solidFill>
                            <a:srgbClr val="366092"/>
                          </a:solidFill>
                          <a:latin typeface="Cambria Math" panose="02040503050406030204" pitchFamily="18" charset="0"/>
                        </a:rPr>
                        <m:t>−</m:t>
                      </m:r>
                      <m:r>
                        <a:rPr lang="ar-AE" sz="2600">
                          <a:solidFill>
                            <a:srgbClr val="366092"/>
                          </a:solidFill>
                          <a:latin typeface="Cambria Math" panose="02040503050406030204" pitchFamily="18" charset="0"/>
                        </a:rPr>
                        <m:t>𝐸</m:t>
                      </m:r>
                      <m:r>
                        <a:rPr lang="ar-AE" sz="2600">
                          <a:solidFill>
                            <a:srgbClr val="366092"/>
                          </a:solidFill>
                          <a:latin typeface="Cambria Math" panose="02040503050406030204" pitchFamily="18" charset="0"/>
                        </a:rPr>
                        <m:t>=</m:t>
                      </m:r>
                      <m:r>
                        <a:rPr lang="en-US" sz="2600">
                          <a:solidFill>
                            <a:srgbClr val="366092"/>
                          </a:solidFill>
                          <a:latin typeface="Cambria Math" panose="02040503050406030204" pitchFamily="18" charset="0"/>
                        </a:rPr>
                        <m:t>13</m:t>
                      </m:r>
                      <m:r>
                        <a:rPr lang="ar-AE" sz="2600">
                          <a:solidFill>
                            <a:srgbClr val="366092"/>
                          </a:solidFill>
                          <a:latin typeface="Cambria Math" panose="02040503050406030204" pitchFamily="18" charset="0"/>
                        </a:rPr>
                        <m:t>.</m:t>
                      </m:r>
                      <m:r>
                        <a:rPr lang="en-US" sz="2600">
                          <a:solidFill>
                            <a:srgbClr val="366092"/>
                          </a:solidFill>
                          <a:latin typeface="Cambria Math" panose="02040503050406030204" pitchFamily="18" charset="0"/>
                        </a:rPr>
                        <m:t>9</m:t>
                      </m:r>
                      <m:r>
                        <a:rPr lang="en-US" sz="2600" b="0" i="0" smtClean="0">
                          <a:solidFill>
                            <a:srgbClr val="366092"/>
                          </a:solidFill>
                          <a:latin typeface="Cambria Math" panose="02040503050406030204" pitchFamily="18" charset="0"/>
                        </a:rPr>
                        <m:t>+</m:t>
                      </m:r>
                      <m:r>
                        <a:rPr lang="en-US" sz="2600">
                          <a:solidFill>
                            <a:srgbClr val="366092"/>
                          </a:solidFill>
                          <a:latin typeface="Cambria Math" panose="02040503050406030204" pitchFamily="18" charset="0"/>
                        </a:rPr>
                        <m:t>0</m:t>
                      </m:r>
                      <m:r>
                        <a:rPr lang="ar-AE" sz="2600">
                          <a:solidFill>
                            <a:srgbClr val="366092"/>
                          </a:solidFill>
                          <a:latin typeface="Cambria Math" panose="02040503050406030204" pitchFamily="18" charset="0"/>
                        </a:rPr>
                        <m:t>.</m:t>
                      </m:r>
                      <m:r>
                        <a:rPr lang="en-US" sz="2600">
                          <a:solidFill>
                            <a:srgbClr val="366092"/>
                          </a:solidFill>
                          <a:latin typeface="Cambria Math" panose="02040503050406030204" pitchFamily="18" charset="0"/>
                        </a:rPr>
                        <m:t>205987</m:t>
                      </m:r>
                    </m:oMath>
                    <m:oMath xmlns:m="http://schemas.openxmlformats.org/officeDocument/2006/math">
                      <m:phant>
                        <m:phantPr>
                          <m:show m:val="off"/>
                          <m:ctrlPr>
                            <a:rPr lang="ar-AE" sz="2600" i="1">
                              <a:solidFill>
                                <a:srgbClr val="366092"/>
                              </a:solidFill>
                              <a:latin typeface="Cambria Math" panose="02040503050406030204" pitchFamily="18" charset="0"/>
                            </a:rPr>
                          </m:ctrlPr>
                        </m:phantPr>
                        <m:e>
                          <m:r>
                            <m:rPr>
                              <m:nor/>
                            </m:rPr>
                            <a:rPr lang="en-US" sz="2600">
                              <a:solidFill>
                                <a:srgbClr val="366092"/>
                              </a:solidFill>
                            </a:rPr>
                            <m:t>Lower</m:t>
                          </m:r>
                          <m:r>
                            <m:rPr>
                              <m:nor/>
                            </m:rPr>
                            <a:rPr lang="en-US" sz="2600">
                              <a:solidFill>
                                <a:srgbClr val="366092"/>
                              </a:solidFill>
                            </a:rPr>
                            <m:t> </m:t>
                          </m:r>
                          <m:r>
                            <m:rPr>
                              <m:nor/>
                            </m:rPr>
                            <a:rPr lang="en-US" sz="2600">
                              <a:solidFill>
                                <a:srgbClr val="366092"/>
                              </a:solidFill>
                            </a:rPr>
                            <m:t>endpoint</m:t>
                          </m:r>
                          <m:r>
                            <m:rPr>
                              <m:nor/>
                            </m:rPr>
                            <a:rPr lang="en-US" sz="2600">
                              <a:solidFill>
                                <a:srgbClr val="366092"/>
                              </a:solidFill>
                            </a:rPr>
                            <m:t>:</m:t>
                          </m:r>
                          <m:bar>
                            <m:barPr>
                              <m:pos m:val="top"/>
                              <m:ctrlPr>
                                <a:rPr lang="ar-AE" sz="2600" i="1">
                                  <a:solidFill>
                                    <a:srgbClr val="366092"/>
                                  </a:solidFill>
                                  <a:latin typeface="Cambria Math" panose="02040503050406030204" pitchFamily="18" charset="0"/>
                                </a:rPr>
                              </m:ctrlPr>
                            </m:barPr>
                            <m:e>
                              <m:r>
                                <a:rPr lang="ar-AE" sz="2600">
                                  <a:solidFill>
                                    <a:srgbClr val="366092"/>
                                  </a:solidFill>
                                  <a:latin typeface="Cambria Math" panose="02040503050406030204" pitchFamily="18" charset="0"/>
                                </a:rPr>
                                <m:t>𝑥</m:t>
                              </m:r>
                            </m:e>
                          </m:bar>
                          <m:r>
                            <a:rPr lang="ar-AE" sz="2600">
                              <a:solidFill>
                                <a:srgbClr val="366092"/>
                              </a:solidFill>
                              <a:latin typeface="Cambria Math" panose="02040503050406030204" pitchFamily="18" charset="0"/>
                            </a:rPr>
                            <m:t>−</m:t>
                          </m:r>
                          <m:r>
                            <a:rPr lang="ar-AE" sz="2600">
                              <a:solidFill>
                                <a:srgbClr val="366092"/>
                              </a:solidFill>
                              <a:latin typeface="Cambria Math" panose="02040503050406030204" pitchFamily="18" charset="0"/>
                            </a:rPr>
                            <m:t>𝐸</m:t>
                          </m:r>
                          <m:r>
                            <a:rPr lang="en-US" sz="2600" i="1">
                              <a:solidFill>
                                <a:srgbClr val="366092"/>
                              </a:solidFill>
                              <a:latin typeface="Cambria Math" panose="02040503050406030204" pitchFamily="18" charset="0"/>
                            </a:rPr>
                            <m:t> </m:t>
                          </m:r>
                        </m:e>
                      </m:phant>
                      <m:r>
                        <a:rPr lang="en-US" sz="2600">
                          <a:solidFill>
                            <a:srgbClr val="366092"/>
                          </a:solidFill>
                          <a:latin typeface="Cambria Math" panose="02040503050406030204" pitchFamily="18" charset="0"/>
                        </a:rPr>
                        <m:t>=</m:t>
                      </m:r>
                      <m:r>
                        <a:rPr lang="en-US" sz="2600">
                          <a:solidFill>
                            <a:srgbClr val="366092"/>
                          </a:solidFill>
                          <a:latin typeface="Cambria Math" panose="02040503050406030204" pitchFamily="18" charset="0"/>
                        </a:rPr>
                        <m:t>14</m:t>
                      </m:r>
                      <m:r>
                        <a:rPr lang="en-US" sz="2600">
                          <a:solidFill>
                            <a:srgbClr val="366092"/>
                          </a:solidFill>
                          <a:latin typeface="Cambria Math" panose="02040503050406030204" pitchFamily="18" charset="0"/>
                        </a:rPr>
                        <m:t>.</m:t>
                      </m:r>
                      <m:r>
                        <a:rPr lang="en-US" sz="2600" b="0" i="0" smtClean="0">
                          <a:solidFill>
                            <a:srgbClr val="366092"/>
                          </a:solidFill>
                          <a:latin typeface="Cambria Math" panose="02040503050406030204" pitchFamily="18" charset="0"/>
                        </a:rPr>
                        <m:t>1</m:t>
                      </m:r>
                      <m:r>
                        <a:rPr lang="ar-AE" sz="2600">
                          <a:solidFill>
                            <a:srgbClr val="366092"/>
                          </a:solidFill>
                          <a:latin typeface="Cambria Math" panose="02040503050406030204" pitchFamily="18" charset="0"/>
                        </a:rPr>
                        <m:t> </m:t>
                      </m:r>
                      <m:r>
                        <m:rPr>
                          <m:nor/>
                        </m:rPr>
                        <a:rPr lang="en-US" sz="2600">
                          <a:solidFill>
                            <a:srgbClr val="366092"/>
                          </a:solidFill>
                          <a:latin typeface="Cambria Math" panose="02040503050406030204" pitchFamily="18" charset="0"/>
                        </a:rPr>
                        <m:t>days</m:t>
                      </m:r>
                      <m:r>
                        <m:rPr>
                          <m:nor/>
                        </m:rPr>
                        <a:rPr lang="en-US" sz="2600" b="0" i="0" smtClean="0">
                          <a:solidFill>
                            <a:srgbClr val="366092"/>
                          </a:solidFill>
                          <a:latin typeface="Cambria Math" panose="02040503050406030204" pitchFamily="18" charset="0"/>
                        </a:rPr>
                        <m:t>.</m:t>
                      </m:r>
                    </m:oMath>
                  </m:oMathPara>
                </a14:m>
                <a:endParaRPr lang="en-US" sz="2600" dirty="0">
                  <a:solidFill>
                    <a:srgbClr val="366092"/>
                  </a:solidFill>
                </a:endParaRPr>
              </a:p>
              <a:p>
                <a:pPr/>
                <a:endParaRPr lang="en-US" sz="2800" dirty="0"/>
              </a:p>
              <a:p>
                <a:pPr>
                  <a:defRPr sz="2800"/>
                </a:pPr>
                <a:r>
                  <a:rPr lang="en-US" sz="2800" dirty="0"/>
                  <a:t>Thus the </a:t>
                </a:r>
                <a14:m>
                  <m:oMath xmlns:m="http://schemas.openxmlformats.org/officeDocument/2006/math">
                    <m:r>
                      <a:rPr lang="en-US">
                        <a:latin typeface="Cambria Math" panose="02040503050406030204" pitchFamily="18" charset="0"/>
                      </a:rPr>
                      <m:t>90</m:t>
                    </m:r>
                    <m:r>
                      <a:rPr lang="en-US">
                        <a:latin typeface="Cambria Math" panose="02040503050406030204" pitchFamily="18" charset="0"/>
                      </a:rPr>
                      <m:t>%</m:t>
                    </m:r>
                  </m:oMath>
                </a14:m>
                <a:r>
                  <a:rPr lang="en-US" sz="2800" dirty="0"/>
                  <a:t> confidence interval ranges from </a:t>
                </a:r>
                <a:r>
                  <a:rPr lang="en-US" sz="2800" dirty="0">
                    <a:latin typeface="Cambria Math"/>
                  </a:rPr>
                  <a:t>13.7</a:t>
                </a:r>
                <a:r>
                  <a:rPr lang="en-US" sz="2800" dirty="0"/>
                  <a:t> to </a:t>
                </a:r>
                <a:r>
                  <a:rPr lang="en-US" sz="2800" dirty="0">
                    <a:latin typeface="Cambria Math"/>
                  </a:rPr>
                  <a:t>14.1</a:t>
                </a:r>
                <a:r>
                  <a:rPr lang="en-US" sz="2800" dirty="0"/>
                  <a:t> days, which can be written mathematically using either inequality symbols or interval notation as shown below.</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13</m:t>
                      </m:r>
                      <m:r>
                        <a:rPr lang="en-US">
                          <a:latin typeface="Cambria Math" panose="02040503050406030204" pitchFamily="18" charset="0"/>
                        </a:rPr>
                        <m:t>.</m:t>
                      </m:r>
                      <m:r>
                        <a:rPr lang="en-US">
                          <a:latin typeface="Cambria Math" panose="02040503050406030204" pitchFamily="18" charset="0"/>
                        </a:rPr>
                        <m:t>7</m:t>
                      </m:r>
                      <m:r>
                        <a:rPr lang="en-US">
                          <a:latin typeface="Cambria Math" panose="02040503050406030204" pitchFamily="18" charset="0"/>
                        </a:rPr>
                        <m:t>&lt;</m:t>
                      </m:r>
                      <m:r>
                        <a:rPr lang="en-US">
                          <a:latin typeface="Cambria Math" panose="02040503050406030204" pitchFamily="18" charset="0"/>
                        </a:rPr>
                        <m:t>𝜇</m:t>
                      </m:r>
                      <m:r>
                        <a:rPr lang="en-US">
                          <a:latin typeface="Cambria Math" panose="02040503050406030204" pitchFamily="18" charset="0"/>
                        </a:rPr>
                        <m:t>&lt;</m:t>
                      </m:r>
                      <m:r>
                        <a:rPr lang="en-US">
                          <a:latin typeface="Cambria Math" panose="02040503050406030204" pitchFamily="18" charset="0"/>
                        </a:rPr>
                        <m:t>14</m:t>
                      </m:r>
                      <m:r>
                        <a:rPr lang="en-US">
                          <a:latin typeface="Cambria Math" panose="02040503050406030204" pitchFamily="18" charset="0"/>
                        </a:rPr>
                        <m:t>.</m:t>
                      </m:r>
                      <m:r>
                        <a:rPr lang="en-US">
                          <a:latin typeface="Cambria Math" panose="02040503050406030204" pitchFamily="18" charset="0"/>
                        </a:rPr>
                        <m:t>1</m:t>
                      </m:r>
                    </m:oMath>
                  </m:oMathPara>
                </a14:m>
                <a:endParaRPr lang="en-US" sz="2800" dirty="0"/>
              </a:p>
              <a:p>
                <a:pPr algn="ctr"/>
                <a:r>
                  <a:rPr lang="en-US" sz="2800" dirty="0"/>
                  <a:t>or</a:t>
                </a:r>
              </a:p>
              <a:p>
                <a:pPr algn="ctr">
                  <a:defRPr sz="2800"/>
                </a:pPr>
                <a14:m>
                  <m:oMathPara xmlns:m="http://schemas.openxmlformats.org/officeDocument/2006/math">
                    <m:oMathParaPr>
                      <m:jc m:val="centerGroup"/>
                    </m:oMathParaPr>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13</m:t>
                          </m:r>
                          <m:r>
                            <a:rPr lang="ar-AE">
                              <a:latin typeface="Cambria Math" panose="02040503050406030204" pitchFamily="18" charset="0"/>
                            </a:rPr>
                            <m:t>.</m:t>
                          </m:r>
                          <m:r>
                            <a:rPr lang="ar-AE">
                              <a:latin typeface="Cambria Math" panose="02040503050406030204" pitchFamily="18" charset="0"/>
                            </a:rPr>
                            <m:t>7</m:t>
                          </m:r>
                          <m:r>
                            <m:rPr>
                              <m:nor/>
                            </m:rPr>
                            <a:rPr lang="ar-AE"/>
                            <m:t>, </m:t>
                          </m:r>
                          <m:r>
                            <a:rPr lang="ar-AE">
                              <a:latin typeface="Cambria Math" panose="02040503050406030204" pitchFamily="18" charset="0"/>
                            </a:rPr>
                            <m:t>14</m:t>
                          </m:r>
                          <m:r>
                            <a:rPr lang="ar-AE">
                              <a:latin typeface="Cambria Math" panose="02040503050406030204" pitchFamily="18" charset="0"/>
                            </a:rPr>
                            <m:t>.</m:t>
                          </m:r>
                          <m:r>
                            <a:rPr lang="ar-AE">
                              <a:latin typeface="Cambria Math" panose="02040503050406030204" pitchFamily="18" charset="0"/>
                            </a:rPr>
                            <m:t>1</m:t>
                          </m:r>
                        </m:e>
                      </m:d>
                    </m:oMath>
                  </m:oMathPara>
                </a14:m>
                <a:endParaRPr lang="ar-AE" sz="2800" dirty="0"/>
              </a:p>
              <a:p>
                <a:pPr>
                  <a:defRPr sz="2800"/>
                </a:pPr>
                <a:r>
                  <a:rPr lang="en-US" sz="2800" dirty="0"/>
                  <a:t>We interpret this interval to mean that we are </a:t>
                </a:r>
                <a14:m>
                  <m:oMath xmlns:m="http://schemas.openxmlformats.org/officeDocument/2006/math">
                    <m:r>
                      <a:rPr lang="en-US">
                        <a:latin typeface="Cambria Math" panose="02040503050406030204" pitchFamily="18" charset="0"/>
                      </a:rPr>
                      <m:t>90</m:t>
                    </m:r>
                    <m:r>
                      <a:rPr lang="en-US">
                        <a:latin typeface="Cambria Math" panose="02040503050406030204" pitchFamily="18" charset="0"/>
                      </a:rPr>
                      <m:t>%</m:t>
                    </m:r>
                  </m:oMath>
                </a14:m>
                <a:r>
                  <a:rPr lang="en-US" sz="2800" dirty="0"/>
                  <a:t> confident that the true population mean for the average number of days it takes a hydrangea seed to germinate is between </a:t>
                </a:r>
                <a:r>
                  <a:rPr lang="en-US" sz="2800" dirty="0">
                    <a:latin typeface="Cambria Math"/>
                  </a:rPr>
                  <a:t>13.7</a:t>
                </a:r>
                <a:r>
                  <a:rPr lang="en-US" sz="2800" dirty="0"/>
                  <a:t> and </a:t>
                </a:r>
                <a:r>
                  <a:rPr lang="en-US" sz="2800" dirty="0">
                    <a:latin typeface="Cambria Math"/>
                  </a:rPr>
                  <a:t>14.1</a:t>
                </a:r>
                <a:r>
                  <a:rPr lang="en-US" sz="2800" dirty="0"/>
                  <a:t> days.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1333"/>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Unbiased Estimator</a:t>
            </a:r>
          </a:p>
        </p:txBody>
      </p:sp>
      <p:sp>
        <p:nvSpPr>
          <p:cNvPr id="3" name="Text Placeholder 2"/>
          <p:cNvSpPr>
            <a:spLocks noGrp="1"/>
          </p:cNvSpPr>
          <p:nvPr>
            <p:ph type="body" sz="quarter" idx="10"/>
          </p:nvPr>
        </p:nvSpPr>
        <p:spPr>
          <a:xfrm>
            <a:off x="457200" y="1082078"/>
            <a:ext cx="8229600" cy="1965922"/>
          </a:xfrm>
        </p:spPr>
        <p:txBody>
          <a:bodyPr>
            <a:normAutofit/>
          </a:bodyPr>
          <a:lstStyle/>
          <a:p>
            <a:pPr algn="ctr">
              <a:defRPr sz="2800" b="1"/>
            </a:pPr>
            <a:r>
              <a:t>Definition</a:t>
            </a:r>
          </a:p>
          <a:p>
            <a:r>
              <a:rPr sz="2800"/>
              <a:t>An </a:t>
            </a:r>
            <a:r>
              <a:rPr sz="2800" b="1"/>
              <a:t>unbiased estimator</a:t>
            </a:r>
            <a:r>
              <a:rPr sz="2800"/>
              <a:t> is a point estimate that does not consistently underestimate or overestimate the population parameter.</a:t>
            </a:r>
          </a:p>
          <a:p>
            <a:endParaRPr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800" dirty="0"/>
              <a:t>Example 8.1.6: Using a TI-83/84 Plus Calculator to Find a Confidence Interval for a Population Mean (</a:t>
            </a:r>
            <a:r>
              <a:rPr sz="2800" i="1" dirty="0"/>
              <a:t>σ</a:t>
            </a:r>
            <a:r>
              <a:rPr sz="2800" dirty="0"/>
              <a:t> Known)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owners of a local company that produces hand-knitted hats want to know, the average head circumference for adults in their area. They collect data from </a:t>
                </a:r>
                <a:r>
                  <a:rPr sz="2800">
                    <a:latin typeface="Cambria Math"/>
                  </a:rPr>
                  <a:t>431</a:t>
                </a:r>
                <a:r>
                  <a:rPr sz="2800"/>
                  <a:t> randomly selected adults. The sample mean is found to be </a:t>
                </a:r>
                <a:r>
                  <a:rPr sz="2800">
                    <a:latin typeface="Cambria Math"/>
                  </a:rPr>
                  <a:t>24.3</a:t>
                </a:r>
                <a:r>
                  <a:rPr sz="2800"/>
                  <a:t> inches. Construct a </a:t>
                </a:r>
                <a14:m>
                  <m:oMath xmlns:m="http://schemas.openxmlformats.org/officeDocument/2006/math">
                    <m:r>
                      <a:rPr>
                        <a:latin typeface="Cambria Math" panose="02040503050406030204" pitchFamily="18" charset="0"/>
                      </a:rPr>
                      <m:t>95</m:t>
                    </m:r>
                    <m:r>
                      <a:rPr>
                        <a:latin typeface="Cambria Math" panose="02040503050406030204" pitchFamily="18" charset="0"/>
                      </a:rPr>
                      <m:t>%</m:t>
                    </m:r>
                  </m:oMath>
                </a14:m>
                <a:r>
                  <a:rPr sz="2800"/>
                  <a:t> confidence interval for the mean head circumference of an adult in the company's area. Assume the owners know that the population standard deviation is </a:t>
                </a:r>
                <a:r>
                  <a:rPr sz="2800">
                    <a:latin typeface="Cambria Math"/>
                  </a:rPr>
                  <a:t>0.36</a:t>
                </a:r>
                <a:r>
                  <a:rPr sz="2800"/>
                  <a:t> inches.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000"/>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8.1.6: Using a TI-83/84 Plus Calculator to Find a Confidence Interval for a Population Mean (</a:t>
            </a:r>
            <a:r>
              <a:rPr sz="2400" i="1" dirty="0"/>
              <a:t>σ</a:t>
            </a:r>
            <a:r>
              <a:rPr sz="2400" dirty="0"/>
              <a:t> 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When using a TI-83/84 Plus calculator to create a confidence interval, it is not necessary to first calculate </a:t>
                </a:r>
                <a14:m>
                  <m:oMath xmlns:m="http://schemas.openxmlformats.org/officeDocument/2006/math">
                    <m:r>
                      <a:rPr>
                        <a:latin typeface="Cambria Math" panose="02040503050406030204" pitchFamily="18" charset="0"/>
                      </a:rPr>
                      <m:t>𝐸</m:t>
                    </m:r>
                  </m:oMath>
                </a14:m>
                <a:r>
                  <a:rPr sz="2800" dirty="0"/>
                  <a:t>. The confidence interval can be found in one step by using the </a:t>
                </a:r>
                <a:r>
                  <a:rPr sz="2800" b="1" dirty="0"/>
                  <a:t>STAT &gt; TESTS</a:t>
                </a:r>
                <a:r>
                  <a:rPr sz="2800" dirty="0"/>
                  <a:t> menu and choosing the </a:t>
                </a:r>
                <a:r>
                  <a:rPr sz="2800" b="1" dirty="0" err="1"/>
                  <a:t>ZInterval</a:t>
                </a:r>
                <a:r>
                  <a:rPr sz="2800" dirty="0"/>
                  <a:t> option. Enter the following statistics.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36</m:t>
                      </m:r>
                    </m:oMath>
                  </m:oMathPara>
                </a14:m>
                <a:endParaRPr sz="2800" dirty="0"/>
              </a:p>
              <a:p>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24</m:t>
                      </m:r>
                      <m:r>
                        <a:rPr>
                          <a:latin typeface="Cambria Math" panose="02040503050406030204" pitchFamily="18" charset="0"/>
                        </a:rPr>
                        <m:t>.</m:t>
                      </m:r>
                      <m:r>
                        <a:rPr>
                          <a:latin typeface="Cambria Math" panose="02040503050406030204" pitchFamily="18" charset="0"/>
                        </a:rPr>
                        <m:t>3</m:t>
                      </m:r>
                    </m:oMath>
                  </m:oMathPara>
                </a14:m>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431</m:t>
                      </m:r>
                    </m:oMath>
                  </m:oMathPara>
                </a14:m>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𝐶</m:t>
                      </m:r>
                      <m:r>
                        <m:rPr>
                          <m:nor/>
                        </m:rPr>
                        <a:rPr/>
                        <m:t>−</m:t>
                      </m:r>
                      <m:r>
                        <m:rPr>
                          <m:nor/>
                        </m:rPr>
                        <a:rPr/>
                        <m:t>level</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95</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593"/>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8.1.6: Using a TI-83/84 Plus Calculator to Find a Confidence Interval for a Population Mean (</a:t>
            </a:r>
            <a:r>
              <a:rPr sz="2400" i="1" dirty="0"/>
              <a:t>σ</a:t>
            </a:r>
            <a:r>
              <a:rPr sz="2400" dirty="0"/>
              <a:t> Known) (cont.)</a:t>
            </a:r>
          </a:p>
        </p:txBody>
      </p:sp>
      <p:pic>
        <p:nvPicPr>
          <p:cNvPr id="5" name="Content Placeholder 4">
            <a:extLst>
              <a:ext uri="{FF2B5EF4-FFF2-40B4-BE49-F238E27FC236}">
                <a16:creationId xmlns:a16="http://schemas.microsoft.com/office/drawing/2014/main" id="{05AAD7E9-B0B9-48F3-9BF0-2A69A484C20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8.1.6: Using a TI-83/84 Plus Calculator to Find a Confidence Interval for a Population Mean (</a:t>
            </a:r>
            <a:r>
              <a:rPr sz="2400" i="1" dirty="0"/>
              <a:t>σ</a:t>
            </a:r>
            <a:r>
              <a:rPr sz="2400" dirty="0"/>
              <a:t> Known) (cont.)</a:t>
            </a:r>
          </a:p>
        </p:txBody>
      </p:sp>
      <p:pic>
        <p:nvPicPr>
          <p:cNvPr id="5" name="Content Placeholder 4">
            <a:extLst>
              <a:ext uri="{FF2B5EF4-FFF2-40B4-BE49-F238E27FC236}">
                <a16:creationId xmlns:a16="http://schemas.microsoft.com/office/drawing/2014/main" id="{42503F0A-D057-4A7B-ADE0-9F8D18F38BD1}"/>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8.1.6: Using a TI-83/84 Plus Calculator to Find a Confidence Interval for a Population Mean (</a:t>
            </a:r>
            <a:r>
              <a:rPr sz="2400" i="1" dirty="0"/>
              <a:t>σ</a:t>
            </a:r>
            <a:r>
              <a:rPr sz="2400" dirty="0"/>
              <a:t> 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a:t>
                </a:r>
                <a14:m>
                  <m:oMath xmlns:m="http://schemas.openxmlformats.org/officeDocument/2006/math">
                    <m:r>
                      <a:rPr>
                        <a:latin typeface="Cambria Math" panose="02040503050406030204" pitchFamily="18" charset="0"/>
                      </a:rPr>
                      <m:t>95</m:t>
                    </m:r>
                    <m:r>
                      <a:rPr>
                        <a:latin typeface="Cambria Math" panose="02040503050406030204" pitchFamily="18" charset="0"/>
                      </a:rPr>
                      <m:t>%</m:t>
                    </m:r>
                  </m:oMath>
                </a14:m>
                <a:r>
                  <a:rPr sz="2800"/>
                  <a:t> confidence interval ranges from </a:t>
                </a:r>
                <a:r>
                  <a:rPr sz="2800">
                    <a:latin typeface="Cambria Math"/>
                  </a:rPr>
                  <a:t>24.27</a:t>
                </a:r>
                <a:r>
                  <a:rPr sz="2800"/>
                  <a:t> to </a:t>
                </a:r>
                <a:r>
                  <a:rPr sz="2800">
                    <a:latin typeface="Cambria Math"/>
                  </a:rPr>
                  <a:t>24.33</a:t>
                </a:r>
                <a:r>
                  <a:rPr sz="2800"/>
                  <a:t> inches. The confidence interval can be written mathematically using either inequality symbols or interval notation, as shown in the screenshot.</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24</m:t>
                      </m:r>
                      <m:r>
                        <a:rPr>
                          <a:latin typeface="Cambria Math" panose="02040503050406030204" pitchFamily="18" charset="0"/>
                        </a:rPr>
                        <m:t>.</m:t>
                      </m:r>
                      <m:r>
                        <a:rPr>
                          <a:latin typeface="Cambria Math" panose="02040503050406030204" pitchFamily="18" charset="0"/>
                        </a:rPr>
                        <m:t>27</m:t>
                      </m:r>
                      <m:r>
                        <a:rPr>
                          <a:latin typeface="Cambria Math" panose="02040503050406030204" pitchFamily="18" charset="0"/>
                        </a:rPr>
                        <m:t>&lt;</m:t>
                      </m:r>
                      <m:r>
                        <a:rPr>
                          <a:latin typeface="Cambria Math" panose="02040503050406030204" pitchFamily="18" charset="0"/>
                        </a:rPr>
                        <m:t>𝜇</m:t>
                      </m:r>
                      <m:r>
                        <a:rPr>
                          <a:latin typeface="Cambria Math" panose="02040503050406030204" pitchFamily="18" charset="0"/>
                        </a:rPr>
                        <m:t>&lt;</m:t>
                      </m:r>
                      <m:r>
                        <a:rPr>
                          <a:latin typeface="Cambria Math" panose="02040503050406030204" pitchFamily="18" charset="0"/>
                        </a:rPr>
                        <m:t>24</m:t>
                      </m:r>
                      <m:r>
                        <a:rPr>
                          <a:latin typeface="Cambria Math" panose="02040503050406030204" pitchFamily="18" charset="0"/>
                        </a:rPr>
                        <m:t>.</m:t>
                      </m:r>
                      <m:r>
                        <a:rPr>
                          <a:latin typeface="Cambria Math" panose="02040503050406030204" pitchFamily="18" charset="0"/>
                        </a:rPr>
                        <m:t>33</m:t>
                      </m:r>
                    </m:oMath>
                  </m:oMathPara>
                </a14:m>
                <a:endParaRPr sz="2800"/>
              </a:p>
              <a:p>
                <a:pPr algn="ctr"/>
                <a:r>
                  <a:rPr sz="280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24</m:t>
                          </m:r>
                          <m:r>
                            <a:rPr>
                              <a:latin typeface="Cambria Math" panose="02040503050406030204" pitchFamily="18" charset="0"/>
                            </a:rPr>
                            <m:t>.</m:t>
                          </m:r>
                          <m:r>
                            <a:rPr>
                              <a:latin typeface="Cambria Math" panose="02040503050406030204" pitchFamily="18" charset="0"/>
                            </a:rPr>
                            <m:t>27</m:t>
                          </m:r>
                          <m:r>
                            <m:rPr>
                              <m:nor/>
                            </m:rPr>
                            <a:rPr/>
                            <m:t>, </m:t>
                          </m:r>
                          <m:r>
                            <a:rPr>
                              <a:latin typeface="Cambria Math" panose="02040503050406030204" pitchFamily="18" charset="0"/>
                            </a:rPr>
                            <m:t>24</m:t>
                          </m:r>
                          <m:r>
                            <a:rPr>
                              <a:latin typeface="Cambria Math" panose="02040503050406030204" pitchFamily="18" charset="0"/>
                            </a:rPr>
                            <m:t>.</m:t>
                          </m:r>
                          <m:r>
                            <a:rPr>
                              <a:latin typeface="Cambria Math" panose="02040503050406030204" pitchFamily="18" charset="0"/>
                            </a:rPr>
                            <m:t>33</m:t>
                          </m:r>
                        </m:e>
                      </m:d>
                    </m:oMath>
                  </m:oMathPara>
                </a14:m>
                <a:endParaRPr sz="2800"/>
              </a:p>
              <a:p>
                <a:pPr>
                  <a:defRPr sz="2800"/>
                </a:pPr>
                <a:r>
                  <a:rPr sz="2800"/>
                  <a:t>Therefore, we are </a:t>
                </a:r>
                <a14:m>
                  <m:oMath xmlns:m="http://schemas.openxmlformats.org/officeDocument/2006/math">
                    <m:r>
                      <a:rPr>
                        <a:latin typeface="Cambria Math" panose="02040503050406030204" pitchFamily="18" charset="0"/>
                      </a:rPr>
                      <m:t>95</m:t>
                    </m:r>
                    <m:r>
                      <a:rPr>
                        <a:latin typeface="Cambria Math" panose="02040503050406030204" pitchFamily="18" charset="0"/>
                      </a:rPr>
                      <m:t>%</m:t>
                    </m:r>
                  </m:oMath>
                </a14:m>
                <a:r>
                  <a:rPr sz="2800"/>
                  <a:t> confident that the true population mean for the head circumference of an adult is between </a:t>
                </a:r>
                <a:r>
                  <a:rPr sz="2800">
                    <a:latin typeface="Cambria Math"/>
                  </a:rPr>
                  <a:t>24.27</a:t>
                </a:r>
                <a:r>
                  <a:rPr sz="2800"/>
                  <a:t> and </a:t>
                </a:r>
                <a:r>
                  <a:rPr sz="2800">
                    <a:latin typeface="Cambria Math"/>
                  </a:rPr>
                  <a:t>24.33</a:t>
                </a:r>
                <a:r>
                  <a:rPr sz="2800"/>
                  <a:t> inches.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595" r="-140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p:sp>
        <p:nvSpPr>
          <p:cNvPr id="3" name="Text Placeholder 2"/>
          <p:cNvSpPr>
            <a:spLocks noGrp="1"/>
          </p:cNvSpPr>
          <p:nvPr>
            <p:ph type="body" sz="quarter" idx="10"/>
          </p:nvPr>
        </p:nvSpPr>
        <p:spPr>
          <a:xfrm>
            <a:off x="457200" y="1082078"/>
            <a:ext cx="8229600" cy="2346922"/>
          </a:xfrm>
        </p:spPr>
        <p:txBody>
          <a:bodyPr>
            <a:normAutofit/>
          </a:bodyPr>
          <a:lstStyle/>
          <a:p>
            <a:r>
              <a:rPr sz="2800"/>
              <a:t>For further instructions on constructing the confidence interval using a TI-83/84 Plus calculator or other technology, please visit stat.hawkeslearning.com and navigate to </a:t>
            </a:r>
            <a:r>
              <a:rPr sz="2800" b="1"/>
              <a:t>Technology Instructions &gt; Confidence Intervals &gt; z-Interval</a:t>
            </a:r>
            <a:r>
              <a:rPr sz="280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8.1.7: Interpreting a Confidence Interval</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new study compared the sensitivity of </a:t>
                </a:r>
                <a:r>
                  <a:rPr sz="2800" b="1"/>
                  <a:t>HIV</a:t>
                </a:r>
                <a:r>
                  <a:rPr sz="2800"/>
                  <a:t> home tests to that of professionally administered tests that used the same testing procedure. Measures of test sensitivity represent the percentages of results that are correctly labeled positive when </a:t>
                </a:r>
                <a:r>
                  <a:rPr sz="2800" b="1"/>
                  <a:t>HIV</a:t>
                </a:r>
                <a:r>
                  <a:rPr sz="2800"/>
                  <a:t> is actually present. The table shows the reported </a:t>
                </a:r>
                <a14:m>
                  <m:oMath xmlns:m="http://schemas.openxmlformats.org/officeDocument/2006/math">
                    <m:r>
                      <a:rPr>
                        <a:latin typeface="Cambria Math" panose="02040503050406030204" pitchFamily="18" charset="0"/>
                      </a:rPr>
                      <m:t>95</m:t>
                    </m:r>
                    <m:r>
                      <a:rPr>
                        <a:latin typeface="Cambria Math" panose="02040503050406030204" pitchFamily="18" charset="0"/>
                      </a:rPr>
                      <m:t>%</m:t>
                    </m:r>
                  </m:oMath>
                </a14:m>
                <a:r>
                  <a:rPr sz="2800"/>
                  <a:t> confidence intervals for the sensitivity of both tests.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074"/>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8.1.7: Interpreting a Confidence Interval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14833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b="1"/>
                          </a:pPr>
                          <a:r>
                            <a:rPr sz="1800"/>
                            <a:t>Sensitivity of </a:t>
                          </a:r>
                          <a:r>
                            <a:rPr sz="1800" b="1"/>
                            <a:t>HIV</a:t>
                          </a:r>
                          <a:r>
                            <a:rPr sz="1800"/>
                            <a:t> Tests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Method</a:t>
                          </a:r>
                        </a:p>
                      </a:txBody>
                      <a:tcPr/>
                    </a:tc>
                    <a:tc>
                      <a:txBody>
                        <a:bodyPr/>
                        <a:lstStyle/>
                        <a:p>
                          <a:pPr algn="ctr">
                            <a:defRPr sz="1800" b="1"/>
                          </a:pPr>
                          <a:r>
                            <a:t>Sensitivity (95% Confidence Interval)</a:t>
                          </a:r>
                        </a:p>
                      </a:txBody>
                      <a:tcPr/>
                    </a:tc>
                    <a:extLst>
                      <a:ext uri="{0D108BD9-81ED-4DB2-BD59-A6C34878D82A}">
                        <a16:rowId xmlns:a16="http://schemas.microsoft.com/office/drawing/2014/main" val="10001"/>
                      </a:ext>
                    </a:extLst>
                  </a:tr>
                  <a:tr h="370840">
                    <a:tc>
                      <a:txBody>
                        <a:bodyPr/>
                        <a:lstStyle/>
                        <a:p>
                          <a:pPr algn="ctr">
                            <a:defRPr sz="1800"/>
                          </a:pPr>
                          <a:r>
                            <a:t>Home Test</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86.6%–96.9%</m:t>
                                </m:r>
                              </m:oMath>
                            </m:oMathPara>
                          </a14:m>
                          <a:endParaRPr/>
                        </a:p>
                      </a:txBody>
                      <a:tcPr/>
                    </a:tc>
                    <a:extLst>
                      <a:ext uri="{0D108BD9-81ED-4DB2-BD59-A6C34878D82A}">
                        <a16:rowId xmlns:a16="http://schemas.microsoft.com/office/drawing/2014/main" val="10002"/>
                      </a:ext>
                    </a:extLst>
                  </a:tr>
                  <a:tr h="370840">
                    <a:tc>
                      <a:txBody>
                        <a:bodyPr/>
                        <a:lstStyle/>
                        <a:p>
                          <a:pPr algn="ctr">
                            <a:defRPr sz="1800"/>
                          </a:pPr>
                          <a:r>
                            <a:t>Professionally Administered Test</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95.85%–99.08%</m:t>
                                </m:r>
                              </m:oMath>
                            </m:oMathPara>
                          </a14:m>
                          <a:endParaRPr/>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1483360"/>
            </p:xfrm>
            <a:graphic>
              <a:graphicData uri="http://schemas.openxmlformats.org/drawingml/2006/table">
                <a:tbl>
                  <a:tblPr firstRow="1" bandRow="1">
                    <a:tableStyleId>{5C22544A-7EE6-4342-B048-85BDC9FD1C3A}</a:tableStyleId>
                  </a:tblPr>
                  <a:tblGrid>
                    <a:gridCol w="4114800">
                      <a:extLst>
                        <a:ext uri="{9D8B030D-6E8A-4147-A177-3AD203B41FA5}">
                          <a16:colId xmlns:a14="http://schemas.microsoft.com/office/drawing/2010/main" xmlns="" xmlns:a16="http://schemas.microsoft.com/office/drawing/2014/main" val="20000"/>
                        </a:ext>
                      </a:extLst>
                    </a:gridCol>
                    <a:gridCol w="4114800">
                      <a:extLst>
                        <a:ext uri="{9D8B030D-6E8A-4147-A177-3AD203B41FA5}">
                          <a16:colId xmlns:a14="http://schemas.microsoft.com/office/drawing/2010/main" xmlns="" xmlns:a16="http://schemas.microsoft.com/office/drawing/2014/main" val="20001"/>
                        </a:ext>
                      </a:extLst>
                    </a:gridCol>
                  </a:tblGrid>
                  <a:tr h="370840">
                    <a:tc gridSpan="2">
                      <a:txBody>
                        <a:bodyPr/>
                        <a:lstStyle/>
                        <a:p>
                          <a:pPr algn="ctr">
                            <a:defRPr b="1"/>
                          </a:pPr>
                          <a:r>
                            <a:rPr sz="1800"/>
                            <a:t>Sensitivity of </a:t>
                          </a:r>
                          <a:r>
                            <a:rPr sz="1800" b="1"/>
                            <a:t>HIV</a:t>
                          </a:r>
                          <a:r>
                            <a:rPr sz="1800"/>
                            <a:t> Tests</a:t>
                          </a:r>
                        </a:p>
                      </a:txBody>
                      <a:tcPr/>
                    </a:tc>
                    <a:tc hMerge="1">
                      <a:txBody>
                        <a:bodyPr/>
                        <a:lstStyle/>
                        <a:p>
                          <a:endParaRPr/>
                        </a:p>
                      </a:txBody>
                      <a:tcPr/>
                    </a:tc>
                    <a:extLst>
                      <a:ext uri="{0D108BD9-81ED-4DB2-BD59-A6C34878D82A}">
                        <a16:rowId xmlns:a14="http://schemas.microsoft.com/office/drawing/2010/main" xmlns="" xmlns:a16="http://schemas.microsoft.com/office/drawing/2014/main" val="10000"/>
                      </a:ext>
                    </a:extLst>
                  </a:tr>
                  <a:tr h="370840">
                    <a:tc>
                      <a:txBody>
                        <a:bodyPr/>
                        <a:lstStyle/>
                        <a:p>
                          <a:pPr algn="ctr">
                            <a:defRPr sz="1800" b="1"/>
                          </a:pPr>
                          <a:r>
                            <a:t>Method</a:t>
                          </a:r>
                        </a:p>
                      </a:txBody>
                      <a:tcPr/>
                    </a:tc>
                    <a:tc>
                      <a:txBody>
                        <a:bodyPr/>
                        <a:lstStyle/>
                        <a:p>
                          <a:pPr algn="ctr">
                            <a:defRPr sz="1800" b="1"/>
                          </a:pPr>
                          <a:r>
                            <a:t>Sensitivity (95% Confidence Interval)</a:t>
                          </a:r>
                        </a:p>
                      </a:txBody>
                      <a:tcPr/>
                    </a:tc>
                    <a:extLst>
                      <a:ext uri="{0D108BD9-81ED-4DB2-BD59-A6C34878D82A}">
                        <a16:rowId xmlns:a14="http://schemas.microsoft.com/office/drawing/2010/main" xmlns="" xmlns:a16="http://schemas.microsoft.com/office/drawing/2014/main" val="10001"/>
                      </a:ext>
                    </a:extLst>
                  </a:tr>
                  <a:tr h="370840">
                    <a:tc>
                      <a:txBody>
                        <a:bodyPr/>
                        <a:lstStyle/>
                        <a:p>
                          <a:pPr algn="ctr">
                            <a:defRPr sz="1800"/>
                          </a:pPr>
                          <a:r>
                            <a:t>Home Test</a:t>
                          </a:r>
                        </a:p>
                      </a:txBody>
                      <a:tcPr/>
                    </a:tc>
                    <a:tc>
                      <a:txBody>
                        <a:bodyPr/>
                        <a:lstStyle/>
                        <a:p>
                          <a:endParaRPr lang="en-US"/>
                        </a:p>
                      </a:txBody>
                      <a:tcPr>
                        <a:blipFill>
                          <a:blip r:embed="rId2"/>
                          <a:stretch>
                            <a:fillRect l="-100296" t="-208197" r="-741" b="-124590"/>
                          </a:stretch>
                        </a:blipFill>
                      </a:tcPr>
                    </a:tc>
                    <a:extLst>
                      <a:ext uri="{0D108BD9-81ED-4DB2-BD59-A6C34878D82A}">
                        <a16:rowId xmlns:a14="http://schemas.microsoft.com/office/drawing/2010/main" xmlns="" xmlns:a16="http://schemas.microsoft.com/office/drawing/2014/main" val="10002"/>
                      </a:ext>
                    </a:extLst>
                  </a:tr>
                  <a:tr h="370840">
                    <a:tc>
                      <a:txBody>
                        <a:bodyPr/>
                        <a:lstStyle/>
                        <a:p>
                          <a:pPr algn="ctr">
                            <a:defRPr sz="1800"/>
                          </a:pPr>
                          <a:r>
                            <a:t>Professionally Administered Test</a:t>
                          </a:r>
                        </a:p>
                      </a:txBody>
                      <a:tcPr/>
                    </a:tc>
                    <a:tc>
                      <a:txBody>
                        <a:bodyPr/>
                        <a:lstStyle/>
                        <a:p>
                          <a:endParaRPr lang="en-US"/>
                        </a:p>
                      </a:txBody>
                      <a:tcPr>
                        <a:blipFill>
                          <a:blip r:embed="rId2"/>
                          <a:stretch>
                            <a:fillRect l="-100296" t="-308197" r="-741" b="-24590"/>
                          </a:stretch>
                        </a:blipFill>
                      </a:tcPr>
                    </a:tc>
                    <a:extLst>
                      <a:ext uri="{0D108BD9-81ED-4DB2-BD59-A6C34878D82A}">
                        <a16:rowId xmlns:a14="http://schemas.microsoft.com/office/drawing/2010/main" xmlns="" xmlns:a16="http://schemas.microsoft.com/office/drawing/2014/main" val="10003"/>
                      </a:ext>
                    </a:extLst>
                  </a:tr>
                </a:tbl>
              </a:graphicData>
            </a:graphic>
          </p:graphicFrame>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8.1.7: Interpreting a Confidence Interval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r>
                  <a:rPr sz="1600" dirty="0"/>
                  <a:t>Source: </a:t>
                </a:r>
                <a:r>
                  <a:rPr sz="1600" dirty="0" err="1"/>
                  <a:t>Pebody</a:t>
                </a:r>
                <a:r>
                  <a:rPr sz="1600" dirty="0"/>
                  <a:t>, Roger. "US regulators set to approve HIV home-testing kit." NAM Publications. 16 May 2012. http://www.aidsmap.com/US-regulators-set-to-approve-HIV-home-testing-kit/page/2356465/ (20 May 2012).</a:t>
                </a:r>
              </a:p>
              <a:p>
                <a:r>
                  <a:rPr sz="2800" dirty="0"/>
                  <a:t>Which of the following statements provides the most unbiased interpretation of the confidence intervals?</a:t>
                </a:r>
              </a:p>
              <a:p>
                <a:pPr marL="514350" indent="-514350">
                  <a:buFont typeface="+mj-lt"/>
                  <a:buAutoNum type="arabicPeriod"/>
                  <a:defRPr sz="2800"/>
                </a:pPr>
                <a:r>
                  <a:rPr dirty="0"/>
                  <a:t>​</a:t>
                </a:r>
                <a:r>
                  <a:rPr sz="2800" dirty="0"/>
                  <a:t>The professionally administered tests were found to be far more reliable, with </a:t>
                </a:r>
                <a14:m>
                  <m:oMath xmlns:m="http://schemas.openxmlformats.org/officeDocument/2006/math">
                    <m:r>
                      <a:rPr>
                        <a:latin typeface="Cambria Math" panose="02040503050406030204" pitchFamily="18" charset="0"/>
                      </a:rPr>
                      <m:t>99.08%</m:t>
                    </m:r>
                  </m:oMath>
                </a14:m>
                <a:r>
                  <a:rPr sz="2800" dirty="0"/>
                  <a:t> sensitivity, than the home tests, with only </a:t>
                </a:r>
                <a14:m>
                  <m:oMath xmlns:m="http://schemas.openxmlformats.org/officeDocument/2006/math">
                    <m:r>
                      <a:rPr>
                        <a:latin typeface="Cambria Math" panose="02040503050406030204" pitchFamily="18" charset="0"/>
                      </a:rPr>
                      <m:t>86.6%</m:t>
                    </m:r>
                  </m:oMath>
                </a14:m>
                <a:r>
                  <a:rPr sz="2800" dirty="0"/>
                  <a:t> sensitivity.</a:t>
                </a:r>
              </a:p>
              <a:p>
                <a:pPr marL="514350" indent="-514350">
                  <a:buFont typeface="+mj-lt"/>
                  <a:buAutoNum type="arabicPeriod" startAt="2"/>
                  <a:defRPr sz="2800"/>
                </a:pPr>
                <a:r>
                  <a:rPr dirty="0"/>
                  <a:t>​</a:t>
                </a:r>
                <a:r>
                  <a:rPr sz="2800" dirty="0"/>
                  <a:t>Home testing methods for </a:t>
                </a:r>
                <a:r>
                  <a:rPr sz="2800" b="1" dirty="0"/>
                  <a:t>HIV</a:t>
                </a:r>
                <a:r>
                  <a:rPr sz="2800" dirty="0"/>
                  <a:t> are just as sensitive as those administered professionally. In fact, they are even more sensitive since they have a possible </a:t>
                </a:r>
                <a14:m>
                  <m:oMath xmlns:m="http://schemas.openxmlformats.org/officeDocument/2006/math">
                    <m:r>
                      <a:rPr>
                        <a:latin typeface="Cambria Math" panose="02040503050406030204" pitchFamily="18" charset="0"/>
                      </a:rPr>
                      <m:t>96.9%</m:t>
                    </m:r>
                  </m:oMath>
                </a14:m>
                <a:r>
                  <a:rPr sz="2800" dirty="0"/>
                  <a:t> sensitivity rating compared with a possible </a:t>
                </a:r>
                <a14:m>
                  <m:oMath xmlns:m="http://schemas.openxmlformats.org/officeDocument/2006/math">
                    <m:r>
                      <a:rPr>
                        <a:latin typeface="Cambria Math" panose="02040503050406030204" pitchFamily="18" charset="0"/>
                      </a:rPr>
                      <m:t>95.85%</m:t>
                    </m:r>
                  </m:oMath>
                </a14:m>
                <a:r>
                  <a:rPr sz="2800" dirty="0"/>
                  <a:t> rating for the professional ones.</a:t>
                </a:r>
              </a:p>
              <a:p>
                <a:pPr marL="514350" indent="-514350">
                  <a:buFont typeface="+mj-lt"/>
                  <a:buAutoNum type="arabicPeriod" startAt="3"/>
                  <a:defRPr sz="2800"/>
                </a:pPr>
                <a:r>
                  <a:rPr dirty="0"/>
                  <a:t>​</a:t>
                </a:r>
                <a:r>
                  <a:rPr sz="2800" dirty="0"/>
                  <a:t>The results provide reasonable assurance that the home test is as effective as the professionally administered test.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85" t="-613" r="-1556"/>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8.1.7: Interpreting a Confidence Interval (cont.)</a:t>
            </a:r>
          </a:p>
        </p:txBody>
      </p:sp>
      <p:sp>
        <p:nvSpPr>
          <p:cNvPr id="3" name="Text Placeholder 2"/>
          <p:cNvSpPr>
            <a:spLocks noGrp="1"/>
          </p:cNvSpPr>
          <p:nvPr>
            <p:ph type="body" sz="quarter" idx="10"/>
          </p:nvPr>
        </p:nvSpPr>
        <p:spPr/>
        <p:txBody>
          <a:bodyPr>
            <a:normAutofit fontScale="70000" lnSpcReduction="20000"/>
          </a:bodyPr>
          <a:lstStyle/>
          <a:p>
            <a:r>
              <a:rPr sz="2800" b="1"/>
              <a:t>Solution</a:t>
            </a:r>
          </a:p>
          <a:p>
            <a:r>
              <a:rPr sz="2800"/>
              <a:t>Option 3. gives the best interpretation of the confidence intervals given. Because the confidence intervals overlap, it is possible that both tests have the same sensitivity rating, and therefore can provide a reasonable assurance that they are similarly accurate. This was, in fact, a part of the findings that the expert panel reported to the Food and Drug Administration (</a:t>
            </a:r>
            <a:r>
              <a:rPr sz="2800" b="1"/>
              <a:t>FDA</a:t>
            </a:r>
            <a:r>
              <a:rPr sz="2800"/>
              <a:t>) in the United States.</a:t>
            </a:r>
          </a:p>
          <a:p>
            <a:r>
              <a:rPr sz="2800"/>
              <a:t>Option 1. does not give a fair picture of the results by only providing the upper endpoint of the confidence interval for the professional tests compared to the lower endpoint of the interval for the home tests. This analysis might lead you to believe that there was definitely a large difference between the sensitivity ratings for the two tests. It does not reflect the possibility that the sensitivity ratings did not differ at all.</a:t>
            </a:r>
          </a:p>
          <a:p>
            <a:r>
              <a:rPr sz="2800"/>
              <a:t>Option 2. is similar to option </a:t>
            </a:r>
            <a:r>
              <a:rPr sz="2800" b="1"/>
              <a:t>i.</a:t>
            </a:r>
            <a:r>
              <a:rPr sz="2800"/>
              <a:t> in that, by giving the upper endpoint of the home test interval compared to the lower endpoint of the professional test interval, one is led to believe that the home tests are out-performing the professional tests. It also does not account for the fact that it is possible for the professional tests to have a much higher sensitivity than the home tests.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8.1.1: Finding a Point Estimate for a Population Mean</a:t>
            </a:r>
          </a:p>
        </p:txBody>
      </p:sp>
      <p:sp>
        <p:nvSpPr>
          <p:cNvPr id="3" name="Text Placeholder 2"/>
          <p:cNvSpPr>
            <a:spLocks noGrp="1"/>
          </p:cNvSpPr>
          <p:nvPr>
            <p:ph type="body" sz="quarter" idx="10"/>
          </p:nvPr>
        </p:nvSpPr>
        <p:spPr/>
        <p:txBody>
          <a:bodyPr>
            <a:normAutofit/>
          </a:bodyPr>
          <a:lstStyle/>
          <a:p>
            <a:r>
              <a:rPr sz="2800"/>
              <a:t>Find the best point estimate for the population mean of test scores on a standardized biology final exam. The following is a simple random sample taken from the population of test scores.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Minimum Sample Size for Estimating a Population Mean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632922"/>
              </a:xfrm>
            </p:spPr>
            <p:txBody>
              <a:bodyPr>
                <a:normAutofit fontScale="92500"/>
              </a:bodyPr>
              <a:lstStyle/>
              <a:p>
                <a:r>
                  <a:rPr sz="2800" dirty="0"/>
                  <a:t>The minimum sample size required for estimating a population mean at a given level of confidence with a particular margin of error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𝑛</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r>
                                    <a:rPr>
                                      <a:latin typeface="Cambria Math" panose="02040503050406030204" pitchFamily="18" charset="0"/>
                                    </a:rPr>
                                    <m:t>𝜎</m:t>
                                  </m:r>
                                </m:num>
                                <m:den>
                                  <m:r>
                                    <a:rPr>
                                      <a:latin typeface="Cambria Math" panose="02040503050406030204" pitchFamily="18" charset="0"/>
                                    </a:rPr>
                                    <m:t>𝐸</m:t>
                                  </m:r>
                                </m:den>
                              </m:f>
                            </m:e>
                          </m:d>
                        </m:e>
                        <m:sup>
                          <m:r>
                            <a:rPr>
                              <a:latin typeface="Cambria Math" panose="02040503050406030204" pitchFamily="18" charset="0"/>
                            </a:rPr>
                            <m:t>2</m:t>
                          </m:r>
                        </m:sup>
                      </m:sSup>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is the critical value for the level of confidence,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𝛼</m:t>
                    </m:r>
                  </m:oMath>
                </a14:m>
                <a:r>
                  <a:rPr sz="2800" dirty="0"/>
                  <a:t>, such that the area under the standard normal distribution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a:t>
                </a:r>
              </a:p>
              <a:p>
                <a14:m>
                  <m:oMath xmlns:m="http://schemas.openxmlformats.org/officeDocument/2006/math">
                    <m:r>
                      <a:rPr>
                        <a:latin typeface="Cambria Math" panose="02040503050406030204" pitchFamily="18" charset="0"/>
                      </a:rPr>
                      <m:t>𝜎</m:t>
                    </m:r>
                  </m:oMath>
                </a14:m>
                <a:r>
                  <a:rPr sz="2800" dirty="0"/>
                  <a:t> is the population standard deviation, and</a:t>
                </a:r>
              </a:p>
              <a:p>
                <a14:m>
                  <m:oMath xmlns:m="http://schemas.openxmlformats.org/officeDocument/2006/math">
                    <m:r>
                      <a:rPr>
                        <a:latin typeface="Cambria Math" panose="02040503050406030204" pitchFamily="18" charset="0"/>
                      </a:rPr>
                      <m:t>𝐸</m:t>
                    </m:r>
                  </m:oMath>
                </a14:m>
                <a:r>
                  <a:rPr sz="2800" dirty="0"/>
                  <a:t> is the desired maximum margin of error.</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632922"/>
              </a:xfrm>
              <a:blipFill>
                <a:blip r:embed="rId2" cstate="print"/>
                <a:stretch>
                  <a:fillRect l="-1181" t="-915" b="-392"/>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051522"/>
          </a:xfrm>
        </p:spPr>
        <p:txBody>
          <a:bodyPr>
            <a:normAutofit/>
          </a:bodyPr>
          <a:lstStyle/>
          <a:p>
            <a:r>
              <a:rPr sz="2800"/>
              <a:t>When calculating a minimum sample size, round up to the next larger whole number.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499322"/>
              </a:xfrm>
            </p:spPr>
            <p:txBody>
              <a:bodyPr>
                <a:normAutofit/>
              </a:bodyPr>
              <a:lstStyle/>
              <a:p>
                <a:pPr>
                  <a:defRPr sz="2800"/>
                </a:pPr>
                <a:r>
                  <a:rPr sz="2800"/>
                  <a:t>Viable estimates for </a:t>
                </a:r>
                <a14:m>
                  <m:oMath xmlns:m="http://schemas.openxmlformats.org/officeDocument/2006/math">
                    <m:r>
                      <a:rPr>
                        <a:latin typeface="Cambria Math" panose="02040503050406030204" pitchFamily="18" charset="0"/>
                      </a:rPr>
                      <m:t>𝜎</m:t>
                    </m:r>
                  </m:oMath>
                </a14:m>
                <a:r>
                  <a:rPr sz="2800"/>
                  <a:t>:</a:t>
                </a:r>
              </a:p>
              <a:p>
                <a:pPr marL="514350" indent="-514350">
                  <a:buFont typeface="+mj-lt"/>
                  <a:buChar char="•"/>
                  <a:defRPr sz="2800"/>
                </a:pPr>
                <a:r>
                  <a:t>​</a:t>
                </a:r>
                <a:r>
                  <a:rPr sz="2800"/>
                  <a:t>Sample standard deviation, </a:t>
                </a:r>
                <a14:m>
                  <m:oMath xmlns:m="http://schemas.openxmlformats.org/officeDocument/2006/math">
                    <m:r>
                      <a:rPr>
                        <a:latin typeface="Cambria Math" panose="02040503050406030204" pitchFamily="18" charset="0"/>
                      </a:rPr>
                      <m:t>𝑠</m:t>
                    </m:r>
                  </m:oMath>
                </a14:m>
                <a:endParaRPr sz="2800"/>
              </a:p>
              <a:p>
                <a:pPr marL="514350" indent="-514350">
                  <a:buFont typeface="+mj-lt"/>
                  <a:buChar char="•"/>
                  <a:defRPr sz="2800"/>
                </a:pPr>
                <a:r>
                  <a:t>​</a:t>
                </a:r>
                <a14:m>
                  <m:oMath xmlns:m="http://schemas.openxmlformats.org/officeDocument/2006/math">
                    <m:r>
                      <a:rPr>
                        <a:latin typeface="Cambria Math" panose="02040503050406030204" pitchFamily="18" charset="0"/>
                      </a:rPr>
                      <m:t>𝑠</m:t>
                    </m:r>
                  </m:oMath>
                </a14:m>
                <a:r>
                  <a:rPr sz="2800"/>
                  <a:t> from a similar study on the population</a:t>
                </a:r>
              </a:p>
              <a:p>
                <a:pPr marL="514350" indent="-514350">
                  <a:buFont typeface="+mj-lt"/>
                  <a:buChar char="•"/>
                  <a:defRPr sz="2800"/>
                </a:pPr>
                <a:r>
                  <a:t>​</a:t>
                </a:r>
                <a14:m>
                  <m:oMath xmlns:m="http://schemas.openxmlformats.org/officeDocument/2006/math">
                    <m:f>
                      <m:fPr>
                        <m:ctrlPr>
                          <a:rPr i="1">
                            <a:latin typeface="Cambria Math" panose="02040503050406030204" pitchFamily="18" charset="0"/>
                          </a:rPr>
                        </m:ctrlPr>
                      </m:fPr>
                      <m:num>
                        <m:r>
                          <m:rPr>
                            <m:nor/>
                          </m:rPr>
                          <a:rPr/>
                          <m:t>Population</m:t>
                        </m:r>
                        <m:r>
                          <m:rPr>
                            <m:nor/>
                          </m:rPr>
                          <a:rPr/>
                          <m:t> </m:t>
                        </m:r>
                        <m:r>
                          <m:rPr>
                            <m:nor/>
                          </m:rPr>
                          <a:rPr/>
                          <m:t>range</m:t>
                        </m:r>
                      </m:num>
                      <m:den>
                        <m:r>
                          <a:rPr>
                            <a:latin typeface="Cambria Math" panose="02040503050406030204" pitchFamily="18" charset="0"/>
                          </a:rPr>
                          <m:t>6</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499322"/>
              </a:xfrm>
              <a:blipFill>
                <a:blip r:embed="rId2" cstate="print"/>
                <a:stretch>
                  <a:fillRect l="-1402" t="-1928"/>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a:t>Example 8.1.8: Finding the Minimum Sample Size Needed for a Confidence Interval for a Population Mean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Determine the minimum sample size needed if we wish to be </a:t>
                </a:r>
                <a14:m>
                  <m:oMath xmlns:m="http://schemas.openxmlformats.org/officeDocument/2006/math">
                    <m:r>
                      <a:rPr>
                        <a:latin typeface="Cambria Math" panose="02040503050406030204" pitchFamily="18" charset="0"/>
                      </a:rPr>
                      <m:t>90</m:t>
                    </m:r>
                    <m:r>
                      <a:rPr>
                        <a:latin typeface="Cambria Math" panose="02040503050406030204" pitchFamily="18" charset="0"/>
                      </a:rPr>
                      <m:t>%</m:t>
                    </m:r>
                  </m:oMath>
                </a14:m>
                <a:r>
                  <a:rPr sz="2800"/>
                  <a:t> confident that the sample mean is within two units of the population mean. An estimate for the population standard deviation of </a:t>
                </a:r>
                <a:r>
                  <a:rPr sz="2800">
                    <a:latin typeface="Cambria Math"/>
                  </a:rPr>
                  <a:t>8.4</a:t>
                </a:r>
                <a:r>
                  <a:rPr sz="2800"/>
                  <a:t> is available from a previous study.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778"/>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8.1.8: Finding the Minimum Sample Size Needed for a Confidence Interval for a Population Mean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b="1"/>
                  <a:t>Solution</a:t>
                </a:r>
              </a:p>
              <a:p>
                <a:pPr>
                  <a:defRPr sz="2800"/>
                </a:pPr>
                <a:r>
                  <a:rPr sz="2800"/>
                  <a:t>From the information that we are given, we know the following values: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90</m:t>
                    </m:r>
                  </m:oMath>
                </a14:m>
                <a:r>
                  <a:rPr sz="2800"/>
                  <a:t> and </a:t>
                </a:r>
                <a14:m>
                  <m:oMath xmlns:m="http://schemas.openxmlformats.org/officeDocument/2006/math">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4</m:t>
                    </m:r>
                  </m:oMath>
                </a14:m>
                <a:r>
                  <a:rPr sz="2800"/>
                  <a:t>. The phrase "within two units" indicates that the desired maximum margin of error is two, so </a:t>
                </a:r>
                <a14:m>
                  <m:oMath xmlns:m="http://schemas.openxmlformats.org/officeDocument/2006/math">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2</m:t>
                    </m:r>
                  </m:oMath>
                </a14:m>
                <a:r>
                  <a:rPr sz="2800"/>
                  <a:t>. Since we desire a </a:t>
                </a:r>
                <a14:m>
                  <m:oMath xmlns:m="http://schemas.openxmlformats.org/officeDocument/2006/math">
                    <m:r>
                      <a:rPr>
                        <a:latin typeface="Cambria Math" panose="02040503050406030204" pitchFamily="18" charset="0"/>
                      </a:rPr>
                      <m:t>90</m:t>
                    </m:r>
                    <m:r>
                      <a:rPr>
                        <a:latin typeface="Cambria Math" panose="02040503050406030204" pitchFamily="18" charset="0"/>
                      </a:rPr>
                      <m:t>%</m:t>
                    </m:r>
                  </m:oMath>
                </a14:m>
                <a:r>
                  <a:rPr sz="2800"/>
                  <a:t> level of confidence, we can use the table of critical </a:t>
                </a:r>
                <a14:m>
                  <m:oMath xmlns:m="http://schemas.openxmlformats.org/officeDocument/2006/math">
                    <m:r>
                      <a:rPr>
                        <a:latin typeface="Cambria Math" panose="02040503050406030204" pitchFamily="18" charset="0"/>
                      </a:rPr>
                      <m:t>𝑧</m:t>
                    </m:r>
                  </m:oMath>
                </a14:m>
                <a:r>
                  <a:rPr sz="2800"/>
                  <a:t>-values to determine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645</m:t>
                    </m:r>
                  </m:oMath>
                </a14:m>
                <a:r>
                  <a:rPr sz="2800"/>
                  <a:t>. Substituting these values into our formula for minimum sample size, we obtain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𝑛</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r>
                                    <a:rPr>
                                      <a:latin typeface="Cambria Math" panose="02040503050406030204" pitchFamily="18" charset="0"/>
                                    </a:rPr>
                                    <m:t>𝜎</m:t>
                                  </m:r>
                                </m:num>
                                <m:den>
                                  <m:r>
                                    <a:rPr>
                                      <a:latin typeface="Cambria Math" panose="02040503050406030204" pitchFamily="18" charset="0"/>
                                    </a:rPr>
                                    <m:t>𝐸</m:t>
                                  </m:r>
                                </m:den>
                              </m:f>
                            </m:e>
                          </m:d>
                        </m:e>
                        <m:sup>
                          <m:r>
                            <a:rPr>
                              <a:latin typeface="Cambria Math" panose="02040503050406030204" pitchFamily="18" charset="0"/>
                            </a:rPr>
                            <m:t>2</m:t>
                          </m:r>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𝑛</m:t>
                          </m:r>
                        </m:e>
                      </m:phant>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645</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4</m:t>
                                  </m:r>
                                </m:num>
                                <m:den>
                                  <m:r>
                                    <a:rPr>
                                      <a:latin typeface="Cambria Math" panose="02040503050406030204" pitchFamily="18" charset="0"/>
                                    </a:rPr>
                                    <m:t>2</m:t>
                                  </m:r>
                                </m:den>
                              </m:f>
                            </m:e>
                          </m:d>
                        </m:e>
                        <m:sup>
                          <m:r>
                            <a:rPr>
                              <a:latin typeface="Cambria Math" panose="02040503050406030204" pitchFamily="18" charset="0"/>
                            </a:rPr>
                            <m:t>2</m:t>
                          </m:r>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𝑛</m:t>
                          </m:r>
                        </m:e>
                      </m:phant>
                      <m:r>
                        <a:rPr>
                          <a:latin typeface="Cambria Math" panose="02040503050406030204" pitchFamily="18" charset="0"/>
                        </a:rPr>
                        <m:t>=</m:t>
                      </m:r>
                      <m:r>
                        <a:rPr>
                          <a:latin typeface="Cambria Math" panose="02040503050406030204" pitchFamily="18" charset="0"/>
                        </a:rPr>
                        <m:t>47</m:t>
                      </m:r>
                      <m:r>
                        <a:rPr>
                          <a:latin typeface="Cambria Math" panose="02040503050406030204" pitchFamily="18" charset="0"/>
                        </a:rPr>
                        <m:t>.</m:t>
                      </m:r>
                      <m:r>
                        <a:rPr>
                          <a:latin typeface="Cambria Math" panose="02040503050406030204" pitchFamily="18" charset="0"/>
                        </a:rPr>
                        <m:t>734281</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𝑛</m:t>
                          </m:r>
                        </m:e>
                      </m:phant>
                      <m:r>
                        <a:rPr>
                          <a:latin typeface="Cambria Math" panose="02040503050406030204" pitchFamily="18" charset="0"/>
                        </a:rPr>
                        <m:t>≈</m:t>
                      </m:r>
                      <m:r>
                        <a:rPr>
                          <a:latin typeface="Cambria Math" panose="02040503050406030204" pitchFamily="18" charset="0"/>
                        </a:rPr>
                        <m:t>48</m:t>
                      </m:r>
                    </m:oMath>
                  </m:oMathPara>
                </a14:m>
                <a:endParaRPr sz="2800"/>
              </a:p>
              <a:p>
                <a:pPr>
                  <a:defRPr sz="2800"/>
                </a:pPr>
                <a:r>
                  <a:rPr sz="2800"/>
                  <a:t>So the size of the sample that we need to construct a </a:t>
                </a:r>
                <a14:m>
                  <m:oMath xmlns:m="http://schemas.openxmlformats.org/officeDocument/2006/math">
                    <m:r>
                      <a:rPr>
                        <a:latin typeface="Cambria Math" panose="02040503050406030204" pitchFamily="18" charset="0"/>
                      </a:rPr>
                      <m:t>90</m:t>
                    </m:r>
                    <m:r>
                      <a:rPr>
                        <a:latin typeface="Cambria Math" panose="02040503050406030204" pitchFamily="18" charset="0"/>
                      </a:rPr>
                      <m:t>%</m:t>
                    </m:r>
                  </m:oMath>
                </a14:m>
                <a:r>
                  <a:rPr sz="2800"/>
                  <a:t> confidence interval for the population mean with the desired margin of error is at least </a:t>
                </a:r>
                <a:r>
                  <a:rPr sz="2800">
                    <a:latin typeface="Cambria Math"/>
                  </a:rPr>
                  <a:t>48</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741" t="-1840" r="-593"/>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8.1.1: Finding a Point Estimate for a Population Mean (cont.)</a:t>
            </a:r>
          </a:p>
        </p:txBody>
      </p:sp>
      <p:graphicFrame>
        <p:nvGraphicFramePr>
          <p:cNvPr id="3" name="Table Placeholder 2"/>
          <p:cNvGraphicFramePr>
            <a:graphicFrameLocks noGrp="1"/>
          </p:cNvGraphicFramePr>
          <p:nvPr>
            <p:ph type="tbl" sz="quarter" idx="10"/>
          </p:nvPr>
        </p:nvGraphicFramePr>
        <p:xfrm>
          <a:off x="457200" y="1105523"/>
          <a:ext cx="8229600" cy="185420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sz="1400">
                          <a:latin typeface="Cambria Math"/>
                        </a:rPr>
                        <a:t>45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sz="1400">
                          <a:latin typeface="Cambria Math"/>
                        </a:rPr>
                        <a:t>68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72</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91</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100</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71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ctr"/>
                      <a:r>
                        <a:rPr sz="1400">
                          <a:latin typeface="Cambria Math"/>
                        </a:rPr>
                        <a:t>69</a:t>
                      </a:r>
                    </a:p>
                  </a:txBody>
                  <a:tcPr>
                    <a:lnL w="12700" cap="flat" cmpd="sng" algn="ctr">
                      <a:solidFill>
                        <a:schemeClr val="tx1"/>
                      </a:solidFill>
                      <a:prstDash val="solid"/>
                      <a:round/>
                      <a:headEnd type="none" w="med" len="med"/>
                      <a:tailEnd type="none" w="med" len="med"/>
                    </a:lnL>
                  </a:tcPr>
                </a:tc>
                <a:tc>
                  <a:txBody>
                    <a:bodyPr/>
                    <a:lstStyle/>
                    <a:p>
                      <a:pPr algn="ctr"/>
                      <a:r>
                        <a:rPr sz="1400">
                          <a:latin typeface="Cambria Math"/>
                        </a:rPr>
                        <a:t>83</a:t>
                      </a:r>
                    </a:p>
                  </a:txBody>
                  <a:tcPr/>
                </a:tc>
                <a:tc>
                  <a:txBody>
                    <a:bodyPr/>
                    <a:lstStyle/>
                    <a:p>
                      <a:pPr algn="ctr"/>
                      <a:r>
                        <a:rPr sz="1400">
                          <a:latin typeface="Cambria Math"/>
                        </a:rPr>
                        <a:t>86</a:t>
                      </a:r>
                    </a:p>
                  </a:txBody>
                  <a:tcPr/>
                </a:tc>
                <a:tc>
                  <a:txBody>
                    <a:bodyPr/>
                    <a:lstStyle/>
                    <a:p>
                      <a:pPr algn="ctr"/>
                      <a:r>
                        <a:rPr sz="1400">
                          <a:latin typeface="Cambria Math"/>
                        </a:rPr>
                        <a:t>55</a:t>
                      </a:r>
                    </a:p>
                  </a:txBody>
                  <a:tcPr/>
                </a:tc>
                <a:tc>
                  <a:txBody>
                    <a:bodyPr/>
                    <a:lstStyle/>
                    <a:p>
                      <a:pPr algn="ctr"/>
                      <a:r>
                        <a:rPr sz="1400">
                          <a:latin typeface="Cambria Math"/>
                        </a:rPr>
                        <a:t>89</a:t>
                      </a:r>
                    </a:p>
                  </a:txBody>
                  <a:tcPr/>
                </a:tc>
                <a:tc>
                  <a:txBody>
                    <a:bodyPr/>
                    <a:lstStyle/>
                    <a:p>
                      <a:pPr algn="ctr"/>
                      <a:r>
                        <a:rPr sz="1400">
                          <a:latin typeface="Cambria Math"/>
                        </a:rPr>
                        <a:t>97</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algn="ctr"/>
                      <a:r>
                        <a:rPr sz="1400">
                          <a:latin typeface="Cambria Math"/>
                        </a:rPr>
                        <a:t>76</a:t>
                      </a:r>
                    </a:p>
                  </a:txBody>
                  <a:tcPr>
                    <a:lnL w="12700" cap="flat" cmpd="sng" algn="ctr">
                      <a:solidFill>
                        <a:schemeClr val="tx1"/>
                      </a:solidFill>
                      <a:prstDash val="solid"/>
                      <a:round/>
                      <a:headEnd type="none" w="med" len="med"/>
                      <a:tailEnd type="none" w="med" len="med"/>
                    </a:lnL>
                  </a:tcPr>
                </a:tc>
                <a:tc>
                  <a:txBody>
                    <a:bodyPr/>
                    <a:lstStyle/>
                    <a:p>
                      <a:pPr algn="ctr"/>
                      <a:r>
                        <a:rPr sz="1400">
                          <a:latin typeface="Cambria Math"/>
                        </a:rPr>
                        <a:t>68</a:t>
                      </a:r>
                    </a:p>
                  </a:txBody>
                  <a:tcPr/>
                </a:tc>
                <a:tc>
                  <a:txBody>
                    <a:bodyPr/>
                    <a:lstStyle/>
                    <a:p>
                      <a:pPr algn="ctr"/>
                      <a:r>
                        <a:rPr sz="1400">
                          <a:latin typeface="Cambria Math"/>
                        </a:rPr>
                        <a:t>92</a:t>
                      </a:r>
                    </a:p>
                  </a:txBody>
                  <a:tcPr/>
                </a:tc>
                <a:tc>
                  <a:txBody>
                    <a:bodyPr/>
                    <a:lstStyle/>
                    <a:p>
                      <a:pPr algn="ctr"/>
                      <a:r>
                        <a:rPr sz="1400">
                          <a:latin typeface="Cambria Math"/>
                        </a:rPr>
                        <a:t>75</a:t>
                      </a:r>
                    </a:p>
                  </a:txBody>
                  <a:tcPr/>
                </a:tc>
                <a:tc>
                  <a:txBody>
                    <a:bodyPr/>
                    <a:lstStyle/>
                    <a:p>
                      <a:pPr algn="ctr"/>
                      <a:r>
                        <a:rPr sz="1400">
                          <a:latin typeface="Cambria Math"/>
                        </a:rPr>
                        <a:t>84</a:t>
                      </a:r>
                    </a:p>
                  </a:txBody>
                  <a:tcPr/>
                </a:tc>
                <a:tc>
                  <a:txBody>
                    <a:bodyPr/>
                    <a:lstStyle/>
                    <a:p>
                      <a:pPr algn="ctr"/>
                      <a:r>
                        <a:rPr sz="1400">
                          <a:latin typeface="Cambria Math"/>
                        </a:rPr>
                        <a:t>70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sz="1400">
                          <a:latin typeface="Cambria Math"/>
                        </a:rPr>
                        <a:t>81</a:t>
                      </a:r>
                    </a:p>
                  </a:txBody>
                  <a:tcPr>
                    <a:lnL w="12700" cap="flat" cmpd="sng" algn="ctr">
                      <a:solidFill>
                        <a:schemeClr val="tx1"/>
                      </a:solidFill>
                      <a:prstDash val="solid"/>
                      <a:round/>
                      <a:headEnd type="none" w="med" len="med"/>
                      <a:tailEnd type="none" w="med" len="med"/>
                    </a:lnL>
                  </a:tcPr>
                </a:tc>
                <a:tc>
                  <a:txBody>
                    <a:bodyPr/>
                    <a:lstStyle/>
                    <a:p>
                      <a:pPr algn="ctr"/>
                      <a:r>
                        <a:rPr sz="1400">
                          <a:latin typeface="Cambria Math"/>
                        </a:rPr>
                        <a:t>90</a:t>
                      </a:r>
                    </a:p>
                  </a:txBody>
                  <a:tcPr/>
                </a:tc>
                <a:tc>
                  <a:txBody>
                    <a:bodyPr/>
                    <a:lstStyle/>
                    <a:p>
                      <a:pPr algn="ctr"/>
                      <a:r>
                        <a:rPr sz="1400">
                          <a:latin typeface="Cambria Math"/>
                        </a:rPr>
                        <a:t>85</a:t>
                      </a:r>
                    </a:p>
                  </a:txBody>
                  <a:tcPr/>
                </a:tc>
                <a:tc>
                  <a:txBody>
                    <a:bodyPr/>
                    <a:lstStyle/>
                    <a:p>
                      <a:pPr algn="ctr"/>
                      <a:r>
                        <a:rPr sz="1400">
                          <a:latin typeface="Cambria Math"/>
                        </a:rPr>
                        <a:t>74</a:t>
                      </a:r>
                    </a:p>
                  </a:txBody>
                  <a:tcPr/>
                </a:tc>
                <a:tc>
                  <a:txBody>
                    <a:bodyPr/>
                    <a:lstStyle/>
                    <a:p>
                      <a:pPr algn="ctr"/>
                      <a:r>
                        <a:rPr sz="1400">
                          <a:latin typeface="Cambria Math"/>
                        </a:rPr>
                        <a:t>88</a:t>
                      </a:r>
                    </a:p>
                  </a:txBody>
                  <a:tcPr/>
                </a:tc>
                <a:tc>
                  <a:txBody>
                    <a:bodyPr/>
                    <a:lstStyle/>
                    <a:p>
                      <a:pPr algn="ctr"/>
                      <a:r>
                        <a:rPr sz="1400">
                          <a:latin typeface="Cambria Math"/>
                        </a:rPr>
                        <a:t>99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sz="1400">
                          <a:latin typeface="Cambria Math"/>
                        </a:rPr>
                        <a:t>76</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sz="1400">
                          <a:latin typeface="Cambria Math"/>
                        </a:rPr>
                        <a:t>91</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93</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85</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96</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8.1.1: Finding a Point Estimate for a Population Mean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The best point estimate for the population mean is the sample mean because it is an unbiased estimator. The sample mean for the given sample of test scores is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num>
                      <m:den>
                        <m:r>
                          <a:rPr>
                            <a:latin typeface="Cambria Math" panose="02040503050406030204" pitchFamily="18" charset="0"/>
                          </a:rPr>
                          <m:t>𝑛</m:t>
                        </m:r>
                      </m:den>
                    </m:f>
                    <m:r>
                      <a:rPr>
                        <a:latin typeface="Cambria Math" panose="02040503050406030204" pitchFamily="18" charset="0"/>
                      </a:rPr>
                      <m:t>≈</m:t>
                    </m:r>
                    <m:r>
                      <a:rPr>
                        <a:latin typeface="Cambria Math" panose="02040503050406030204" pitchFamily="18" charset="0"/>
                      </a:rPr>
                      <m:t>81</m:t>
                    </m:r>
                    <m:r>
                      <a:rPr>
                        <a:latin typeface="Cambria Math" panose="02040503050406030204" pitchFamily="18" charset="0"/>
                      </a:rPr>
                      <m:t>.</m:t>
                    </m:r>
                    <m:r>
                      <a:rPr>
                        <a:latin typeface="Cambria Math" panose="02040503050406030204" pitchFamily="18" charset="0"/>
                      </a:rPr>
                      <m:t>6</m:t>
                    </m:r>
                  </m:oMath>
                </a14:m>
                <a:r>
                  <a:rPr sz="2800"/>
                  <a:t>. Thus, the best point estimate for the population mean of test scores on this standardized exam is </a:t>
                </a:r>
                <a:r>
                  <a:rPr sz="2800">
                    <a:latin typeface="Cambria Math"/>
                  </a:rPr>
                  <a:t>81.6</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444"/>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The Father of Confidence Intervals: Jerzy Neyman (1894–1981)</a:t>
            </a:r>
          </a:p>
        </p:txBody>
      </p:sp>
      <p:sp>
        <p:nvSpPr>
          <p:cNvPr id="3" name="Text Placeholder 2"/>
          <p:cNvSpPr>
            <a:spLocks noGrp="1"/>
          </p:cNvSpPr>
          <p:nvPr>
            <p:ph type="body" sz="quarter" idx="10"/>
          </p:nvPr>
        </p:nvSpPr>
        <p:spPr>
          <a:xfrm>
            <a:off x="457200" y="1082078"/>
            <a:ext cx="8229600" cy="4709122"/>
          </a:xfrm>
        </p:spPr>
        <p:txBody>
          <a:bodyPr>
            <a:normAutofit fontScale="70000" lnSpcReduction="20000"/>
          </a:bodyPr>
          <a:lstStyle/>
          <a:p>
            <a:r>
              <a:rPr sz="2800"/>
              <a:t>Jerzy Neyman grew up in Poland. However, a significant part of Poland was under Russian control during his youth and Neyman received his training in mathematics in Russia.</a:t>
            </a:r>
          </a:p>
          <a:p>
            <a:r>
              <a:rPr sz="2800"/>
              <a:t>In her book </a:t>
            </a:r>
            <a:r>
              <a:rPr sz="2800" b="1"/>
              <a:t>Neyman-from life</a:t>
            </a:r>
            <a:r>
              <a:rPr sz="2800"/>
              <a:t>, Constance Reid attributes the development of the confidence interval to Jerzy Neyman.</a:t>
            </a:r>
          </a:p>
          <a:p>
            <a:r>
              <a:rPr sz="2800"/>
              <a:t>"During the years 1934–38 Neyman made four fundamental contributions to the science of Statistics. Each of them would have been sufficient to establish an international reputation, both for their immediate effect and for the impetus which the new ideas and methods had on the thinking of young and old alike. He put forward the theory of confidence intervals, the importance of which in statistical theory and analysis of data cannot be overemphasized. His contribution to the theory of contagious distributions is still of great utility in the interpretation of biological data. His paper on sampling stratified populations paved the way for a statistical theory which, among other things, gave us the Gallup poll. [His] work, and that of Fisher, each with a different model for randomized experiments, led to the whole new field of experimentation so much used in agriculture, biology, medicine, and physical sciences."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Interval Estimate, Level Of Confidence &amp; Confidence Interval</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251922"/>
              </a:xfrm>
            </p:spPr>
            <p:txBody>
              <a:bodyPr>
                <a:normAutofit/>
              </a:bodyPr>
              <a:lstStyle/>
              <a:p>
                <a:pPr algn="ctr">
                  <a:defRPr sz="2800" b="1"/>
                </a:pPr>
                <a:r>
                  <a:rPr dirty="0"/>
                  <a:t>Definition</a:t>
                </a:r>
              </a:p>
              <a:p>
                <a:r>
                  <a:rPr sz="2800" dirty="0"/>
                  <a:t>An </a:t>
                </a:r>
                <a:r>
                  <a:rPr sz="2800" b="1" dirty="0"/>
                  <a:t>interval estimate</a:t>
                </a:r>
                <a:r>
                  <a:rPr sz="2800" dirty="0"/>
                  <a:t> is a range of possible values for a population parameter.</a:t>
                </a:r>
              </a:p>
              <a:p>
                <a:pPr>
                  <a:defRPr sz="2800"/>
                </a:pPr>
                <a:r>
                  <a:rPr sz="2800" dirty="0"/>
                  <a:t>The </a:t>
                </a:r>
                <a:r>
                  <a:rPr sz="2800" b="1" dirty="0"/>
                  <a:t>level of confidence</a:t>
                </a:r>
                <a:r>
                  <a:rPr sz="2800" dirty="0"/>
                  <a:t>, denoted by </a:t>
                </a:r>
                <a14:m>
                  <m:oMath xmlns:m="http://schemas.openxmlformats.org/officeDocument/2006/math">
                    <m:r>
                      <a:rPr>
                        <a:latin typeface="Cambria Math" panose="02040503050406030204" pitchFamily="18" charset="0"/>
                      </a:rPr>
                      <m:t>𝑐</m:t>
                    </m:r>
                  </m:oMath>
                </a14:m>
                <a:r>
                  <a:rPr sz="2800" dirty="0"/>
                  <a:t>, is the percentage of all possible samples of a given size that will produce interval estimates that contain the actual parameter.</a:t>
                </a:r>
              </a:p>
              <a:p>
                <a:r>
                  <a:rPr sz="2800" dirty="0"/>
                  <a:t>A </a:t>
                </a:r>
                <a:r>
                  <a:rPr sz="2800" b="1" dirty="0"/>
                  <a:t>confidence interval</a:t>
                </a:r>
                <a:r>
                  <a:rPr sz="2800" dirty="0"/>
                  <a:t> is an interval estimate associated with a certain level of confidence.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251922"/>
              </a:xfrm>
              <a:blipFill>
                <a:blip r:embed="rId2" cstate="print"/>
                <a:stretch>
                  <a:fillRect l="-1328" t="-1140" r="-1107" b="-2279"/>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Margin Of Error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965922"/>
              </a:xfrm>
            </p:spPr>
            <p:txBody>
              <a:bodyPr>
                <a:normAutofit/>
              </a:bodyPr>
              <a:lstStyle/>
              <a:p>
                <a:pPr algn="ctr">
                  <a:defRPr sz="2800" b="1"/>
                </a:pPr>
                <a:r>
                  <a:t>Definition</a:t>
                </a:r>
              </a:p>
              <a:p>
                <a:pPr>
                  <a:defRPr sz="2800"/>
                </a:pPr>
                <a:r>
                  <a:rPr sz="2800"/>
                  <a:t>The </a:t>
                </a:r>
                <a:r>
                  <a:rPr sz="2800" b="1"/>
                  <a:t>margin of error</a:t>
                </a:r>
                <a:r>
                  <a:rPr sz="2800"/>
                  <a:t>, or </a:t>
                </a:r>
                <a:r>
                  <a:rPr sz="2800" b="1"/>
                  <a:t>maximum error of estimate</a:t>
                </a:r>
                <a:r>
                  <a:rPr sz="2800"/>
                  <a:t>, </a:t>
                </a:r>
                <a14:m>
                  <m:oMath xmlns:m="http://schemas.openxmlformats.org/officeDocument/2006/math">
                    <m:r>
                      <a:rPr>
                        <a:latin typeface="Cambria Math" panose="02040503050406030204" pitchFamily="18" charset="0"/>
                      </a:rPr>
                      <m:t>𝐸</m:t>
                    </m:r>
                  </m:oMath>
                </a14:m>
                <a:r>
                  <a:rPr sz="2800"/>
                  <a:t>, is the largest possible distance from the point estimate that a confidence interval will cover.</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965922"/>
              </a:xfrm>
              <a:blipFill>
                <a:blip r:embed="rId2" cstate="print"/>
                <a:stretch>
                  <a:fillRect l="-1328" t="-2446" r="-1476" b="-3976"/>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3032</Words>
  <Application>Microsoft Office PowerPoint</Application>
  <PresentationFormat>On-screen Show (4:3)</PresentationFormat>
  <Paragraphs>203</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Courier New</vt:lpstr>
      <vt:lpstr>Cambria Math</vt:lpstr>
      <vt:lpstr>Calibri</vt:lpstr>
      <vt:lpstr>Office Theme</vt:lpstr>
      <vt:lpstr>Section 8.1</vt:lpstr>
      <vt:lpstr>Point Estimate</vt:lpstr>
      <vt:lpstr>Unbiased Estimator</vt:lpstr>
      <vt:lpstr>Example 8.1.1: Finding a Point Estimate for a Population Mean</vt:lpstr>
      <vt:lpstr>Example 8.1.1: Finding a Point Estimate for a Population Mean (cont.)</vt:lpstr>
      <vt:lpstr>Example 8.1.1: Finding a Point Estimate for a Population Mean (cont.)</vt:lpstr>
      <vt:lpstr>The Father of Confidence Intervals: Jerzy Neyman (1894–1981)</vt:lpstr>
      <vt:lpstr>Interval Estimate, Level Of Confidence &amp; Confidence Interval</vt:lpstr>
      <vt:lpstr>Margin Of Error</vt:lpstr>
      <vt:lpstr>Example 8.1.2: Constructing a Confidence Interval with a Given Margin of Error</vt:lpstr>
      <vt:lpstr>Example 8.1.2: Constructing a Confidence Interval with a Given Margin of Error (cont.)</vt:lpstr>
      <vt:lpstr>Example 8.1.2: Constructing a Confidence Interval with a Given Margin of Error (cont.)</vt:lpstr>
      <vt:lpstr>Critical z-Values</vt:lpstr>
      <vt:lpstr>Memory Booster (cont.)</vt:lpstr>
      <vt:lpstr>Formula: Margin of Error of a Confidence Interval for a Population Mean (σ Known)</vt:lpstr>
      <vt:lpstr>Rounding Rule</vt:lpstr>
      <vt:lpstr>Example 8.1.3: Finding the Margin of Error of a Confidence Interval for a Population Mean (σ Known)</vt:lpstr>
      <vt:lpstr>Example 8.1.3: Finding the Margin of Error of a Confidence Interval for a Population Mean (σ Known) (cont.)</vt:lpstr>
      <vt:lpstr>Formula: Confidence Interval for a Population Mean</vt:lpstr>
      <vt:lpstr>Rounding Rule</vt:lpstr>
      <vt:lpstr>Example 8.1.4: Constructing a Confidence Interval for a Population Mean (σ Known)</vt:lpstr>
      <vt:lpstr>Example 8.1.4: Constructing a Confidence Interval for a Population Mean (σ Known) (cont.)</vt:lpstr>
      <vt:lpstr>Example 8.1.4: Constructing a Confidence Interval for a Population Mean (σ Known) (cont.)</vt:lpstr>
      <vt:lpstr>Example 8.1.4: Constructing a Confidence Interval for a Population Mean (σ Known) (cont.)</vt:lpstr>
      <vt:lpstr>Example 8.1.5: Constructing a Confidence Interval for a Population Mean (σ Known)</vt:lpstr>
      <vt:lpstr>Example 8.1.5: Constructing a Confidence Interval for a Population Mean (σ Known) (cont.)</vt:lpstr>
      <vt:lpstr>Example 8.1.5: Constructing a Confidence Interval for a Population Mean (σ Known) (cont.)</vt:lpstr>
      <vt:lpstr>Technology Tip</vt:lpstr>
      <vt:lpstr>Example 8.1.5: Constructing a Confidence Interval for a Population Mean (σ Known) (cont.)</vt:lpstr>
      <vt:lpstr>Example 8.1.6: Using a TI-83/84 Plus Calculator to Find a Confidence Interval for a Population Mean (σ Known)</vt:lpstr>
      <vt:lpstr>Example 8.1.6: Using a TI-83/84 Plus Calculator to Find a Confidence Interval for a Population Mean (σ Known) (cont.)</vt:lpstr>
      <vt:lpstr>Example 8.1.6: Using a TI-83/84 Plus Calculator to Find a Confidence Interval for a Population Mean (σ Known) (cont.)</vt:lpstr>
      <vt:lpstr>Example 8.1.6: Using a TI-83/84 Plus Calculator to Find a Confidence Interval for a Population Mean (σ Known) (cont.)</vt:lpstr>
      <vt:lpstr>Example 8.1.6: Using a TI-83/84 Plus Calculator to Find a Confidence Interval for a Population Mean (σ Known) (cont.)</vt:lpstr>
      <vt:lpstr>Technology Tip</vt:lpstr>
      <vt:lpstr>Example 8.1.7: Interpreting a Confidence Interval</vt:lpstr>
      <vt:lpstr>Example 8.1.7: Interpreting a Confidence Interval (cont.)</vt:lpstr>
      <vt:lpstr>Example 8.1.7: Interpreting a Confidence Interval (cont.)</vt:lpstr>
      <vt:lpstr>Example 8.1.7: Interpreting a Confidence Interval (cont.)</vt:lpstr>
      <vt:lpstr>Formula: Minimum Sample Size for Estimating a Population Mean</vt:lpstr>
      <vt:lpstr>Rounding Rule</vt:lpstr>
      <vt:lpstr>Memory Booster</vt:lpstr>
      <vt:lpstr>Example 8.1.8: Finding the Minimum Sample Size Needed for a Confidence Interval for a Population Mean</vt:lpstr>
      <vt:lpstr>Example 8.1.8: Finding the Minimum Sample Size Needed for a Confidence Interval for a Population Mean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Kyle Gilstrap</cp:lastModifiedBy>
  <cp:revision>126</cp:revision>
  <dcterms:created xsi:type="dcterms:W3CDTF">2013-04-26T14:43:13Z</dcterms:created>
  <dcterms:modified xsi:type="dcterms:W3CDTF">2020-06-02T16:43:31Z</dcterms:modified>
</cp:coreProperties>
</file>