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7"/>
  </p:notesMasterIdLst>
  <p:handoutMasterIdLst>
    <p:handoutMasterId r:id="rId2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9" r:id="rId22"/>
    <p:sldId id="280" r:id="rId23"/>
    <p:sldId id="281" r:id="rId24"/>
    <p:sldId id="282" r:id="rId25"/>
    <p:sldId id="283" r:id="rId26"/>
  </p:sldIdLst>
  <p:sldSz cx="9144000" cy="6858000" type="screen4x3"/>
  <p:notesSz cx="6858000" cy="9144000"/>
  <p:embeddedFontLst>
    <p:embeddedFont>
      <p:font typeface="Calibri" panose="020F0502020204030204" pitchFamily="34" charset="0"/>
      <p:regular r:id="rId29"/>
      <p:bold r:id="rId30"/>
      <p:italic r:id="rId31"/>
      <p:boldItalic r:id="rId32"/>
    </p:embeddedFont>
    <p:embeddedFont>
      <p:font typeface="Cambria Math" panose="02040503050406030204" pitchFamily="18" charset="0"/>
      <p:regular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Allison Cong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10" d="100"/>
          <a:sy n="110" d="100"/>
        </p:scale>
        <p:origin x="264"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5.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2.fntdata"/><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Data Classification</a:t>
            </a:r>
          </a:p>
        </p:txBody>
      </p:sp>
      <p:sp>
        <p:nvSpPr>
          <p:cNvPr id="3" name="Title 2"/>
          <p:cNvSpPr>
            <a:spLocks noGrp="1"/>
          </p:cNvSpPr>
          <p:nvPr>
            <p:ph type="title"/>
          </p:nvPr>
        </p:nvSpPr>
        <p:spPr/>
        <p:txBody>
          <a:bodyPr/>
          <a:lstStyle/>
          <a:p>
            <a:r>
              <a:t>Section 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Example 1.2.3: Understanding the Nominal Level of Measurement</a:t>
            </a:r>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r>
              <a:t>​</a:t>
            </a:r>
            <a:r>
              <a:rPr sz="2800"/>
              <a:t>Suppose all students in a statistics class were asked what pizza topping is their favorite. Explain why these data are at the nominal level of measurement.</a:t>
            </a:r>
          </a:p>
          <a:p>
            <a:pPr marL="514350" indent="-514350">
              <a:buFont typeface="+mj-lt"/>
              <a:buAutoNum type="alphaLcPeriod" startAt="2"/>
              <a:defRPr sz="2800"/>
            </a:pPr>
            <a:r>
              <a:t>​</a:t>
            </a:r>
            <a:r>
              <a:rPr sz="2800"/>
              <a:t>Suppose instead that you wish to know the number of students whose favorite pizza topping is sausage. Explain why this data value is not at the nominal level of measurement.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Example 1.2.3: Understanding the Nominal Level of Measurement (cont.)</a:t>
            </a:r>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These data are nominal because the data simply describe or label the different toppings of the pizza.</a:t>
            </a:r>
          </a:p>
          <a:p>
            <a:pPr marL="514350" indent="-514350">
              <a:buFont typeface="+mj-lt"/>
              <a:buAutoNum type="alphaLcPeriod" startAt="2"/>
              <a:defRPr sz="2800"/>
            </a:pPr>
            <a:r>
              <a:rPr dirty="0"/>
              <a:t>​</a:t>
            </a:r>
            <a:r>
              <a:rPr sz="2800" dirty="0"/>
              <a:t>In the second scenario, the data value is a </a:t>
            </a:r>
            <a:r>
              <a:rPr sz="2800" i="1" dirty="0"/>
              <a:t>count</a:t>
            </a:r>
            <a:r>
              <a:rPr sz="2800" dirty="0"/>
              <a:t> of students who prefer sausage. This data value is quantitative, not qualitative, so it is not a label and would not be considered to be at the nominal level of measurement.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Example 1.2.4: Classifying Data as Nominal or Ordinal</a:t>
            </a:r>
          </a:p>
        </p:txBody>
      </p:sp>
      <p:sp>
        <p:nvSpPr>
          <p:cNvPr id="3" name="Text Placeholder 2"/>
          <p:cNvSpPr>
            <a:spLocks noGrp="1"/>
          </p:cNvSpPr>
          <p:nvPr>
            <p:ph type="body" sz="quarter" idx="10"/>
          </p:nvPr>
        </p:nvSpPr>
        <p:spPr/>
        <p:txBody>
          <a:bodyPr>
            <a:normAutofit/>
          </a:bodyPr>
          <a:lstStyle/>
          <a:p>
            <a:r>
              <a:rPr sz="2800"/>
              <a:t>Determine whether the data are nominal or ordinal.</a:t>
            </a:r>
          </a:p>
          <a:p>
            <a:pPr marL="514350" indent="-514350">
              <a:buFont typeface="+mj-lt"/>
              <a:buAutoNum type="alphaLcPeriod"/>
              <a:defRPr sz="2800"/>
            </a:pPr>
            <a:r>
              <a:t>​</a:t>
            </a:r>
            <a:r>
              <a:rPr sz="2800"/>
              <a:t>The seat numbers on your concert tickets, such as A23 and A24.</a:t>
            </a:r>
          </a:p>
          <a:p>
            <a:pPr marL="514350" indent="-514350">
              <a:buFont typeface="+mj-lt"/>
              <a:buAutoNum type="alphaLcPeriod" startAt="2"/>
              <a:defRPr sz="2800"/>
            </a:pPr>
            <a:r>
              <a:t>​</a:t>
            </a:r>
            <a:r>
              <a:rPr sz="2800"/>
              <a:t>The genres of the music performed at the original Grammys in 1959.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Example 1.2.4: Classifying Data as Nominal or Ordinal (cont.)</a:t>
            </a:r>
          </a:p>
        </p:txBody>
      </p:sp>
      <p:sp>
        <p:nvSpPr>
          <p:cNvPr id="3" name="Text Placeholder 2"/>
          <p:cNvSpPr>
            <a:spLocks noGrp="1"/>
          </p:cNvSpPr>
          <p:nvPr>
            <p:ph type="body" sz="quarter" idx="10"/>
          </p:nvPr>
        </p:nvSpPr>
        <p:spPr/>
        <p:txBody>
          <a:bodyPr>
            <a:normAutofit/>
          </a:bodyPr>
          <a:lstStyle/>
          <a:p>
            <a:r>
              <a:rPr sz="2800" b="1"/>
              <a:t>Solution</a:t>
            </a:r>
          </a:p>
          <a:p>
            <a:pPr marL="514350" indent="-514350">
              <a:buFont typeface="+mj-lt"/>
              <a:buAutoNum type="alphaLcPeriod"/>
              <a:defRPr sz="2800"/>
            </a:pPr>
            <a:r>
              <a:t>​</a:t>
            </a:r>
            <a:r>
              <a:rPr sz="2800"/>
              <a:t>Seat numbers are ordinal because there is a meaningful order to the data, namely, the position in the theater.</a:t>
            </a:r>
          </a:p>
          <a:p>
            <a:pPr marL="514350" indent="-514350">
              <a:buFont typeface="+mj-lt"/>
              <a:buAutoNum type="alphaLcPeriod" startAt="2"/>
              <a:defRPr sz="2800"/>
            </a:pPr>
            <a:r>
              <a:t>​</a:t>
            </a:r>
            <a:r>
              <a:rPr sz="2800"/>
              <a:t>Despite the fact that you may have your own personal preference for specific genres of music, there is no standard order. Therefore, music genres are nominal data.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Example 1.2.5: Classifying Data by the Level of Measurement</a:t>
            </a:r>
          </a:p>
        </p:txBody>
      </p:sp>
      <p:sp>
        <p:nvSpPr>
          <p:cNvPr id="3" name="Text Placeholder 2"/>
          <p:cNvSpPr>
            <a:spLocks noGrp="1"/>
          </p:cNvSpPr>
          <p:nvPr>
            <p:ph type="body" sz="quarter" idx="10"/>
          </p:nvPr>
        </p:nvSpPr>
        <p:spPr/>
        <p:txBody>
          <a:bodyPr>
            <a:normAutofit/>
          </a:bodyPr>
          <a:lstStyle/>
          <a:p>
            <a:r>
              <a:rPr sz="2800"/>
              <a:t>The birth years of your classmates are collected. What level of measurement are these data?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Example 1.2.5: Classifying Data by the Level of Measurement (cont.)</a:t>
            </a:r>
          </a:p>
        </p:txBody>
      </p:sp>
      <p:sp>
        <p:nvSpPr>
          <p:cNvPr id="3" name="Text Placeholder 2"/>
          <p:cNvSpPr>
            <a:spLocks noGrp="1"/>
          </p:cNvSpPr>
          <p:nvPr>
            <p:ph type="body" sz="quarter" idx="10"/>
          </p:nvPr>
        </p:nvSpPr>
        <p:spPr/>
        <p:txBody>
          <a:bodyPr>
            <a:normAutofit/>
          </a:bodyPr>
          <a:lstStyle/>
          <a:p>
            <a:r>
              <a:rPr sz="2800" b="1" dirty="0"/>
              <a:t>Solution</a:t>
            </a:r>
          </a:p>
          <a:p>
            <a:r>
              <a:rPr sz="2800" dirty="0"/>
              <a:t>Birth years can be ordered. It is also meaningful to subtract years to determine the difference in age. However, the year 0 A.D. does </a:t>
            </a:r>
            <a:r>
              <a:rPr sz="2800" i="1" dirty="0"/>
              <a:t>not</a:t>
            </a:r>
            <a:r>
              <a:rPr sz="2800" dirty="0"/>
              <a:t> mean the beginning of time. Therefore, birth years are at the interval level of measurement.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Nominal Level, Ordinal Level, Interval Level &amp; Ratio Level</a:t>
            </a:r>
          </a:p>
        </p:txBody>
      </p:sp>
      <p:sp>
        <p:nvSpPr>
          <p:cNvPr id="3" name="Text Placeholder 2"/>
          <p:cNvSpPr>
            <a:spLocks noGrp="1"/>
          </p:cNvSpPr>
          <p:nvPr>
            <p:ph type="body" sz="quarter" idx="10"/>
          </p:nvPr>
        </p:nvSpPr>
        <p:spPr>
          <a:xfrm>
            <a:off x="457200" y="1082078"/>
            <a:ext cx="8229600" cy="4861522"/>
          </a:xfrm>
        </p:spPr>
        <p:txBody>
          <a:bodyPr>
            <a:normAutofit fontScale="92500" lnSpcReduction="20000"/>
          </a:bodyPr>
          <a:lstStyle/>
          <a:p>
            <a:pPr algn="ctr">
              <a:defRPr sz="2800" b="1"/>
            </a:pPr>
            <a:r>
              <a:rPr dirty="0"/>
              <a:t>Definition</a:t>
            </a:r>
          </a:p>
          <a:p>
            <a:r>
              <a:rPr sz="2800" dirty="0"/>
              <a:t>Data at the </a:t>
            </a:r>
            <a:r>
              <a:rPr sz="2800" b="1" dirty="0"/>
              <a:t>nominal level</a:t>
            </a:r>
            <a:r>
              <a:rPr sz="2800" dirty="0"/>
              <a:t> of measurement are qualitative data consisting of labels or names.</a:t>
            </a:r>
          </a:p>
          <a:p>
            <a:r>
              <a:rPr sz="2800" dirty="0"/>
              <a:t>Data at the </a:t>
            </a:r>
            <a:r>
              <a:rPr sz="2800" b="1" dirty="0"/>
              <a:t>ordinal level</a:t>
            </a:r>
            <a:r>
              <a:rPr sz="2800" dirty="0"/>
              <a:t> of measurement are qualitative data that can be arranged in a meaningful order, but calculations such as addition or division do not make sense.</a:t>
            </a:r>
          </a:p>
          <a:p>
            <a:r>
              <a:rPr sz="2800" dirty="0"/>
              <a:t>Data at the </a:t>
            </a:r>
            <a:r>
              <a:rPr sz="2800" b="1" dirty="0"/>
              <a:t>interval level</a:t>
            </a:r>
            <a:r>
              <a:rPr sz="2800" dirty="0"/>
              <a:t> of measurement are quantitative data that can be arranged in a meaningful order, and differences between data entries are meaningful.</a:t>
            </a:r>
          </a:p>
          <a:p>
            <a:r>
              <a:rPr sz="2800" dirty="0"/>
              <a:t>Data at the </a:t>
            </a:r>
            <a:r>
              <a:rPr sz="2800" b="1" dirty="0"/>
              <a:t>ratio level</a:t>
            </a:r>
            <a:r>
              <a:rPr sz="2800" dirty="0"/>
              <a:t> of measurement are quantitative data that can be ordered, differences between data entries are meaningful, and the zero point indicates the absence of something.</a:t>
            </a:r>
          </a:p>
          <a:p>
            <a:endParaRP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Example 1.2.6: Classifying Data by the Level of Measurement</a:t>
            </a:r>
          </a:p>
        </p:txBody>
      </p:sp>
      <p:sp>
        <p:nvSpPr>
          <p:cNvPr id="3" name="Text Placeholder 2"/>
          <p:cNvSpPr>
            <a:spLocks noGrp="1"/>
          </p:cNvSpPr>
          <p:nvPr>
            <p:ph type="body" sz="quarter" idx="10"/>
          </p:nvPr>
        </p:nvSpPr>
        <p:spPr/>
        <p:txBody>
          <a:bodyPr>
            <a:normAutofit/>
          </a:bodyPr>
          <a:lstStyle/>
          <a:p>
            <a:r>
              <a:rPr sz="2800"/>
              <a:t>Consider the ages in whole years of US presidents when they were inaugurated. What level of measurement are these data?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Example 1.2.6: Classifying Data by the Level of Measurement (cont.)</a:t>
            </a:r>
          </a:p>
        </p:txBody>
      </p:sp>
      <p:sp>
        <p:nvSpPr>
          <p:cNvPr id="3" name="Text Placeholder 2"/>
          <p:cNvSpPr>
            <a:spLocks noGrp="1"/>
          </p:cNvSpPr>
          <p:nvPr>
            <p:ph type="body" sz="quarter" idx="10"/>
          </p:nvPr>
        </p:nvSpPr>
        <p:spPr/>
        <p:txBody>
          <a:bodyPr>
            <a:normAutofit/>
          </a:bodyPr>
          <a:lstStyle/>
          <a:p>
            <a:r>
              <a:rPr sz="2800" b="1"/>
              <a:t>Solution</a:t>
            </a:r>
          </a:p>
          <a:p>
            <a:r>
              <a:rPr sz="2800"/>
              <a:t>The ages of US presidents are measurable, can be ordered, and differences between data entries are meaningful. Therefore, ages are at the ratio level of measurement. In contrast to Example 1.2.5, involving birth years, you can be twice as old as someone else.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Memory Booster:</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a:t>Nominal </a:t>
            </a:r>
            <a:r>
              <a:rPr sz="2800">
                <a:latin typeface="Cambria Math"/>
              </a:rPr>
              <a:t>↔</a:t>
            </a:r>
            <a:r>
              <a:rPr sz="2800"/>
              <a:t> names</a:t>
            </a:r>
          </a:p>
          <a:p>
            <a:r>
              <a:rPr sz="2800"/>
              <a:t>Ordinal </a:t>
            </a:r>
            <a:r>
              <a:rPr sz="2800">
                <a:latin typeface="Cambria Math"/>
              </a:rPr>
              <a:t>↔</a:t>
            </a:r>
            <a:r>
              <a:rPr sz="2800"/>
              <a:t> order</a:t>
            </a:r>
          </a:p>
          <a:p>
            <a:r>
              <a:rPr sz="2800"/>
              <a:t>Interval </a:t>
            </a:r>
            <a:r>
              <a:rPr sz="2800">
                <a:latin typeface="Cambria Math"/>
              </a:rPr>
              <a:t>↔</a:t>
            </a:r>
            <a:r>
              <a:rPr sz="2800"/>
              <a:t> 0 is a placeholder</a:t>
            </a:r>
          </a:p>
          <a:p>
            <a:r>
              <a:rPr sz="2800"/>
              <a:t>Ratio </a:t>
            </a:r>
            <a:r>
              <a:rPr sz="2800">
                <a:latin typeface="Cambria Math"/>
              </a:rPr>
              <a:t>↔</a:t>
            </a:r>
            <a:r>
              <a:rPr sz="2800"/>
              <a:t> 0 means the absence of something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Qualitative Data &amp; Quantitative Data</a:t>
            </a:r>
          </a:p>
        </p:txBody>
      </p:sp>
      <p:sp>
        <p:nvSpPr>
          <p:cNvPr id="3" name="Text Placeholder 2"/>
          <p:cNvSpPr>
            <a:spLocks noGrp="1"/>
          </p:cNvSpPr>
          <p:nvPr>
            <p:ph type="body" sz="quarter" idx="10"/>
          </p:nvPr>
        </p:nvSpPr>
        <p:spPr>
          <a:xfrm>
            <a:off x="457200" y="1029287"/>
            <a:ext cx="8229600" cy="2171113"/>
          </a:xfrm>
        </p:spPr>
        <p:txBody>
          <a:bodyPr>
            <a:normAutofit/>
          </a:bodyPr>
          <a:lstStyle/>
          <a:p>
            <a:pPr algn="ctr">
              <a:defRPr sz="2800" b="1"/>
            </a:pPr>
            <a:r>
              <a:t>Definition</a:t>
            </a:r>
          </a:p>
          <a:p>
            <a:r>
              <a:rPr sz="2800" b="1"/>
              <a:t>Qualitative data</a:t>
            </a:r>
            <a:r>
              <a:rPr sz="2800"/>
              <a:t> consist of labels or descriptions of traits.</a:t>
            </a:r>
          </a:p>
          <a:p>
            <a:r>
              <a:rPr sz="2800" b="1"/>
              <a:t>Quantitative data</a:t>
            </a:r>
            <a:r>
              <a:rPr sz="2800"/>
              <a:t> consist of counts or measurements.</a:t>
            </a:r>
          </a:p>
          <a:p>
            <a:endParaRPr sz="28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Memory Booster:</a:t>
            </a:r>
          </a:p>
        </p:txBody>
      </p:sp>
      <p:sp>
        <p:nvSpPr>
          <p:cNvPr id="3" name="Text Placeholder 2"/>
          <p:cNvSpPr>
            <a:spLocks noGrp="1"/>
          </p:cNvSpPr>
          <p:nvPr>
            <p:ph type="body" sz="quarter" idx="10"/>
          </p:nvPr>
        </p:nvSpPr>
        <p:spPr>
          <a:xfrm>
            <a:off x="457200" y="1082078"/>
            <a:ext cx="8229600" cy="4404322"/>
          </a:xfrm>
        </p:spPr>
        <p:txBody>
          <a:bodyPr>
            <a:normAutofit/>
          </a:bodyPr>
          <a:lstStyle/>
          <a:p>
            <a:r>
              <a:rPr sz="2800" b="1" dirty="0"/>
              <a:t>Qualitative Data</a:t>
            </a:r>
          </a:p>
          <a:p>
            <a:r>
              <a:rPr sz="2800" dirty="0"/>
              <a:t>Natural order?</a:t>
            </a:r>
            <a:endParaRPr lang="en-US" sz="2800" dirty="0"/>
          </a:p>
          <a:p>
            <a:endParaRPr lang="en-US" dirty="0"/>
          </a:p>
          <a:p>
            <a:endParaRPr lang="en-US" b="1" dirty="0"/>
          </a:p>
          <a:p>
            <a:r>
              <a:rPr lang="en-US" b="1" dirty="0"/>
              <a:t>Quantitative Data</a:t>
            </a:r>
          </a:p>
          <a:p>
            <a:r>
              <a:rPr lang="en-US" dirty="0"/>
              <a:t>Meaningful Zero?</a:t>
            </a:r>
          </a:p>
          <a:p>
            <a:endParaRPr sz="2800" dirty="0"/>
          </a:p>
        </p:txBody>
      </p:sp>
      <p:graphicFrame>
        <p:nvGraphicFramePr>
          <p:cNvPr id="5" name="Table Placeholder 2">
            <a:extLst>
              <a:ext uri="{FF2B5EF4-FFF2-40B4-BE49-F238E27FC236}">
                <a16:creationId xmlns:a16="http://schemas.microsoft.com/office/drawing/2014/main" id="{15F544D8-46F3-4AAB-93CD-33B5FECA80BA}"/>
              </a:ext>
            </a:extLst>
          </p:cNvPr>
          <p:cNvGraphicFramePr>
            <a:graphicFrameLocks/>
          </p:cNvGraphicFramePr>
          <p:nvPr>
            <p:extLst>
              <p:ext uri="{D42A27DB-BD31-4B8C-83A1-F6EECF244321}">
                <p14:modId xmlns:p14="http://schemas.microsoft.com/office/powerpoint/2010/main" val="2083834010"/>
              </p:ext>
            </p:extLst>
          </p:nvPr>
        </p:nvGraphicFramePr>
        <p:xfrm>
          <a:off x="457200" y="2087880"/>
          <a:ext cx="3657600" cy="111252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370840">
                <a:tc>
                  <a:txBody>
                    <a:bodyPr/>
                    <a:lstStyle/>
                    <a:p>
                      <a:pPr algn="ctr">
                        <a:defRPr sz="1800"/>
                      </a:pPr>
                      <a:r>
                        <a:rPr dirty="0"/>
                        <a:t>No</a:t>
                      </a:r>
                    </a:p>
                  </a:txBody>
                  <a:tcPr/>
                </a:tc>
                <a:tc>
                  <a:txBody>
                    <a:bodyPr/>
                    <a:lstStyle/>
                    <a:p>
                      <a:pPr algn="ctr">
                        <a:defRPr sz="1800"/>
                      </a:pPr>
                      <a:r>
                        <a:rPr dirty="0"/>
                        <a:t>Yes</a:t>
                      </a:r>
                    </a:p>
                  </a:txBody>
                  <a:tcPr/>
                </a:tc>
                <a:extLst>
                  <a:ext uri="{0D108BD9-81ED-4DB2-BD59-A6C34878D82A}">
                    <a16:rowId xmlns:a16="http://schemas.microsoft.com/office/drawing/2014/main" val="10000"/>
                  </a:ext>
                </a:extLst>
              </a:tr>
              <a:tr h="370840">
                <a:tc>
                  <a:txBody>
                    <a:bodyPr/>
                    <a:lstStyle/>
                    <a:p>
                      <a:pPr algn="ctr">
                        <a:defRPr sz="1800"/>
                      </a:pPr>
                      <a:r>
                        <a:rPr dirty="0"/>
                        <a:t>↓</a:t>
                      </a:r>
                    </a:p>
                  </a:txBody>
                  <a:tcPr/>
                </a:tc>
                <a:tc>
                  <a:txBody>
                    <a:bodyPr/>
                    <a:lstStyle/>
                    <a:p>
                      <a:pPr algn="ctr">
                        <a:defRPr sz="1800"/>
                      </a:pPr>
                      <a:r>
                        <a:rPr dirty="0"/>
                        <a:t>↓</a:t>
                      </a:r>
                    </a:p>
                  </a:txBody>
                  <a:tcPr/>
                </a:tc>
                <a:extLst>
                  <a:ext uri="{0D108BD9-81ED-4DB2-BD59-A6C34878D82A}">
                    <a16:rowId xmlns:a16="http://schemas.microsoft.com/office/drawing/2014/main" val="10001"/>
                  </a:ext>
                </a:extLst>
              </a:tr>
              <a:tr h="370840">
                <a:tc>
                  <a:txBody>
                    <a:bodyPr/>
                    <a:lstStyle/>
                    <a:p>
                      <a:pPr algn="ctr">
                        <a:defRPr sz="1800"/>
                      </a:pPr>
                      <a:r>
                        <a:rPr dirty="0"/>
                        <a:t>Nominal</a:t>
                      </a:r>
                    </a:p>
                  </a:txBody>
                  <a:tcPr/>
                </a:tc>
                <a:tc>
                  <a:txBody>
                    <a:bodyPr/>
                    <a:lstStyle/>
                    <a:p>
                      <a:pPr algn="ctr">
                        <a:defRPr sz="1800"/>
                      </a:pPr>
                      <a:r>
                        <a:rPr dirty="0"/>
                        <a:t>Ordinal</a:t>
                      </a:r>
                    </a:p>
                  </a:txBody>
                  <a:tcPr/>
                </a:tc>
                <a:extLst>
                  <a:ext uri="{0D108BD9-81ED-4DB2-BD59-A6C34878D82A}">
                    <a16:rowId xmlns:a16="http://schemas.microsoft.com/office/drawing/2014/main" val="10002"/>
                  </a:ext>
                </a:extLst>
              </a:tr>
            </a:tbl>
          </a:graphicData>
        </a:graphic>
      </p:graphicFrame>
      <p:graphicFrame>
        <p:nvGraphicFramePr>
          <p:cNvPr id="6" name="Table Placeholder 2">
            <a:extLst>
              <a:ext uri="{FF2B5EF4-FFF2-40B4-BE49-F238E27FC236}">
                <a16:creationId xmlns:a16="http://schemas.microsoft.com/office/drawing/2014/main" id="{AD21037C-7BDB-4B29-9FB5-F3889BBCFD2D}"/>
              </a:ext>
            </a:extLst>
          </p:cNvPr>
          <p:cNvGraphicFramePr>
            <a:graphicFrameLocks/>
          </p:cNvGraphicFramePr>
          <p:nvPr>
            <p:extLst>
              <p:ext uri="{D42A27DB-BD31-4B8C-83A1-F6EECF244321}">
                <p14:modId xmlns:p14="http://schemas.microsoft.com/office/powerpoint/2010/main" val="537319643"/>
              </p:ext>
            </p:extLst>
          </p:nvPr>
        </p:nvGraphicFramePr>
        <p:xfrm>
          <a:off x="457200" y="4191000"/>
          <a:ext cx="3657600" cy="111252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370840">
                <a:tc>
                  <a:txBody>
                    <a:bodyPr/>
                    <a:lstStyle/>
                    <a:p>
                      <a:pPr algn="ctr">
                        <a:defRPr sz="1800"/>
                      </a:pPr>
                      <a:r>
                        <a:t>No</a:t>
                      </a:r>
                    </a:p>
                  </a:txBody>
                  <a:tcPr/>
                </a:tc>
                <a:tc>
                  <a:txBody>
                    <a:bodyPr/>
                    <a:lstStyle/>
                    <a:p>
                      <a:pPr algn="ctr">
                        <a:defRPr sz="1800"/>
                      </a:pPr>
                      <a:r>
                        <a:t>Yes</a:t>
                      </a:r>
                    </a:p>
                  </a:txBody>
                  <a:tcPr/>
                </a:tc>
                <a:extLst>
                  <a:ext uri="{0D108BD9-81ED-4DB2-BD59-A6C34878D82A}">
                    <a16:rowId xmlns:a16="http://schemas.microsoft.com/office/drawing/2014/main" val="10000"/>
                  </a:ext>
                </a:extLst>
              </a:tr>
              <a:tr h="370840">
                <a:tc>
                  <a:txBody>
                    <a:bodyPr/>
                    <a:lstStyle/>
                    <a:p>
                      <a:pPr algn="ctr">
                        <a:defRPr sz="1800"/>
                      </a:pPr>
                      <a:r>
                        <a:rPr dirty="0"/>
                        <a:t>↓</a:t>
                      </a:r>
                    </a:p>
                  </a:txBody>
                  <a:tcPr/>
                </a:tc>
                <a:tc>
                  <a:txBody>
                    <a:bodyPr/>
                    <a:lstStyle/>
                    <a:p>
                      <a:pPr algn="ctr">
                        <a:defRPr sz="1800"/>
                      </a:pPr>
                      <a:r>
                        <a:rPr dirty="0"/>
                        <a:t>↓</a:t>
                      </a:r>
                    </a:p>
                  </a:txBody>
                  <a:tcPr/>
                </a:tc>
                <a:extLst>
                  <a:ext uri="{0D108BD9-81ED-4DB2-BD59-A6C34878D82A}">
                    <a16:rowId xmlns:a16="http://schemas.microsoft.com/office/drawing/2014/main" val="10001"/>
                  </a:ext>
                </a:extLst>
              </a:tr>
              <a:tr h="370840">
                <a:tc>
                  <a:txBody>
                    <a:bodyPr/>
                    <a:lstStyle/>
                    <a:p>
                      <a:pPr algn="ctr">
                        <a:defRPr sz="1800"/>
                      </a:pPr>
                      <a:r>
                        <a:t>Interval</a:t>
                      </a:r>
                    </a:p>
                  </a:txBody>
                  <a:tcPr/>
                </a:tc>
                <a:tc>
                  <a:txBody>
                    <a:bodyPr/>
                    <a:lstStyle/>
                    <a:p>
                      <a:pPr algn="ctr">
                        <a:defRPr sz="1800"/>
                      </a:pPr>
                      <a:r>
                        <a:rPr dirty="0"/>
                        <a:t>Ratio</a:t>
                      </a:r>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Example 1.2.7: Classifying Data</a:t>
            </a:r>
          </a:p>
        </p:txBody>
      </p:sp>
      <p:sp>
        <p:nvSpPr>
          <p:cNvPr id="3" name="Text Placeholder 2"/>
          <p:cNvSpPr>
            <a:spLocks noGrp="1"/>
          </p:cNvSpPr>
          <p:nvPr>
            <p:ph type="body" sz="quarter" idx="10"/>
          </p:nvPr>
        </p:nvSpPr>
        <p:spPr/>
        <p:txBody>
          <a:bodyPr>
            <a:normAutofit/>
          </a:bodyPr>
          <a:lstStyle/>
          <a:p>
            <a:r>
              <a:rPr sz="2800"/>
              <a:t>Determine the following classifications for the given data sets: qualitative or quantitative; discrete, continuous, or neither; and level of measurement.</a:t>
            </a:r>
          </a:p>
          <a:p>
            <a:pPr marL="514350" indent="-514350">
              <a:buFont typeface="+mj-lt"/>
              <a:buAutoNum type="alphaLcPeriod"/>
              <a:defRPr sz="2800"/>
            </a:pPr>
            <a:r>
              <a:t>​</a:t>
            </a:r>
            <a:r>
              <a:rPr sz="2800"/>
              <a:t>Finishing times for runners in the Labor Day </a:t>
            </a:r>
            <a:r>
              <a:rPr sz="2800">
                <a:latin typeface="Cambria Math"/>
              </a:rPr>
              <a:t>10</a:t>
            </a:r>
            <a:r>
              <a:rPr sz="2800"/>
              <a:t> K race</a:t>
            </a:r>
          </a:p>
          <a:p>
            <a:pPr marL="514350" indent="-514350">
              <a:buFont typeface="+mj-lt"/>
              <a:buAutoNum type="alphaLcPeriod" startAt="2"/>
              <a:defRPr sz="2800"/>
            </a:pPr>
            <a:r>
              <a:t>​</a:t>
            </a:r>
            <a:r>
              <a:rPr sz="2800"/>
              <a:t>Colors contained in a box of crayons</a:t>
            </a:r>
          </a:p>
          <a:p>
            <a:pPr marL="514350" indent="-514350">
              <a:buFont typeface="+mj-lt"/>
              <a:buAutoNum type="alphaLcPeriod" startAt="3"/>
              <a:defRPr sz="2800"/>
            </a:pPr>
            <a:r>
              <a:t>​</a:t>
            </a:r>
            <a:r>
              <a:rPr sz="2800"/>
              <a:t>Boiling points (on the Celsius scale) for various caramel candies</a:t>
            </a:r>
          </a:p>
          <a:p>
            <a:pPr marL="514350" indent="-514350">
              <a:buFont typeface="+mj-lt"/>
              <a:buAutoNum type="alphaLcPeriod" startAt="4"/>
              <a:defRPr sz="2800"/>
            </a:pPr>
            <a:r>
              <a:t>​</a:t>
            </a:r>
            <a:r>
              <a:rPr sz="2800"/>
              <a:t>The top ten Spring Break destinations as ranked by USA Today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Example 1.2.7: Classifying Data (cont.)</a:t>
            </a:r>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The amount of time it takes for each runner to run the race is </a:t>
            </a:r>
            <a:r>
              <a:rPr sz="2800" i="1" dirty="0"/>
              <a:t>quantitative</a:t>
            </a:r>
            <a:r>
              <a:rPr sz="2800" dirty="0"/>
              <a:t> since calculations performed on these data are meaningful. A finishing time is a measurement, therefore the data are </a:t>
            </a:r>
            <a:r>
              <a:rPr sz="2800" i="1" dirty="0"/>
              <a:t>continuous</a:t>
            </a:r>
            <a:r>
              <a:rPr sz="2800" dirty="0"/>
              <a:t>. Differences between finishing times are meaningful, and a time of zero represents the absence of racing. We could also say that Andrew finished the race in half of Peyton's time; thus, the data are at the </a:t>
            </a:r>
            <a:r>
              <a:rPr sz="2800" i="1" dirty="0"/>
              <a:t>ratio</a:t>
            </a:r>
            <a:r>
              <a:rPr sz="2800" dirty="0"/>
              <a:t> level of measurement.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Example 1.2.7: Classifying Data (cont.)</a:t>
            </a:r>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dirty="0"/>
              <a:t>​</a:t>
            </a:r>
            <a:r>
              <a:rPr sz="2800" dirty="0"/>
              <a:t>Colors are labels, so these data are </a:t>
            </a:r>
            <a:r>
              <a:rPr sz="2800" i="1" dirty="0"/>
              <a:t>qualitative</a:t>
            </a:r>
            <a:r>
              <a:rPr sz="2800" dirty="0"/>
              <a:t>. Qualitative data are </a:t>
            </a:r>
            <a:r>
              <a:rPr sz="2800" i="1" dirty="0"/>
              <a:t>neither</a:t>
            </a:r>
            <a:r>
              <a:rPr sz="2800" dirty="0"/>
              <a:t> discrete nor continuous. There are many ways to order colors, such as alphabetically or based on the color spectrum. However, when discussing colors of crayons, order is not the primary factor, as opposed to data such as rankings, in which order is important. Therefore, the data are at the </a:t>
            </a:r>
            <a:r>
              <a:rPr sz="2800" i="1" dirty="0"/>
              <a:t>nominal</a:t>
            </a:r>
            <a:r>
              <a:rPr sz="2800" dirty="0"/>
              <a:t> level of measurement.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Example 1.2.7: Classifying Data (cont.)</a:t>
            </a:r>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3"/>
              <a:defRPr sz="2800"/>
            </a:pPr>
            <a:r>
              <a:rPr dirty="0"/>
              <a:t>​</a:t>
            </a:r>
            <a:r>
              <a:rPr sz="2800" dirty="0"/>
              <a:t>Calculations can be performed on boiling points because they are measurements, making these data </a:t>
            </a:r>
            <a:r>
              <a:rPr sz="2800" i="1" dirty="0"/>
              <a:t>quantitative</a:t>
            </a:r>
            <a:r>
              <a:rPr sz="2800" dirty="0"/>
              <a:t>. Temperatures are measurements, so the data are </a:t>
            </a:r>
            <a:r>
              <a:rPr sz="2800" i="1" dirty="0"/>
              <a:t>continuous</a:t>
            </a:r>
            <a:r>
              <a:rPr sz="2800" dirty="0"/>
              <a:t>. For the Celsius scale, a temperature of zero degrees is simply a placeholder and does not indicate the absence of heat. Therefore, data from the Celsius scale are always at the </a:t>
            </a:r>
            <a:r>
              <a:rPr sz="2800" i="1" dirty="0"/>
              <a:t>interval</a:t>
            </a:r>
            <a:r>
              <a:rPr sz="2800" dirty="0"/>
              <a:t> level of measurement.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Example 1.2.7: Classifying Data (cont.)</a:t>
            </a:r>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4"/>
              <a:defRPr sz="2800"/>
            </a:pPr>
            <a:r>
              <a:rPr dirty="0"/>
              <a:t>​</a:t>
            </a:r>
            <a:r>
              <a:rPr sz="2800" dirty="0"/>
              <a:t>Since the rankings cannot be meaningfully added or subtracted, the data must be </a:t>
            </a:r>
            <a:r>
              <a:rPr sz="2800" i="1" dirty="0"/>
              <a:t>qualitative</a:t>
            </a:r>
            <a:r>
              <a:rPr sz="2800" dirty="0"/>
              <a:t>. Qualitative data are </a:t>
            </a:r>
            <a:r>
              <a:rPr sz="2800" i="1" dirty="0"/>
              <a:t>neither</a:t>
            </a:r>
            <a:r>
              <a:rPr sz="2800" dirty="0"/>
              <a:t> discrete nor continuous. The rankings are in a specific order, so the data are at the </a:t>
            </a:r>
            <a:r>
              <a:rPr sz="2800" i="1" dirty="0"/>
              <a:t>ordinal</a:t>
            </a:r>
            <a:r>
              <a:rPr sz="2800" dirty="0"/>
              <a:t> level of measurement.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Memory Booster:</a:t>
            </a:r>
          </a:p>
        </p:txBody>
      </p:sp>
      <p:sp>
        <p:nvSpPr>
          <p:cNvPr id="3" name="Text Placeholder 2"/>
          <p:cNvSpPr>
            <a:spLocks noGrp="1"/>
          </p:cNvSpPr>
          <p:nvPr>
            <p:ph type="body" sz="quarter" idx="10"/>
          </p:nvPr>
        </p:nvSpPr>
        <p:spPr>
          <a:xfrm>
            <a:off x="457200" y="1082078"/>
            <a:ext cx="8229600" cy="1737322"/>
          </a:xfrm>
        </p:spPr>
        <p:txBody>
          <a:bodyPr>
            <a:normAutofit/>
          </a:bodyPr>
          <a:lstStyle/>
          <a:p>
            <a:r>
              <a:rPr sz="2800" b="1"/>
              <a:t>Qualitative data</a:t>
            </a:r>
            <a:r>
              <a:rPr sz="2800"/>
              <a:t> are descriptions (qualities).</a:t>
            </a:r>
          </a:p>
          <a:p>
            <a:r>
              <a:rPr sz="2800" b="1"/>
              <a:t>Quantitative data</a:t>
            </a:r>
            <a:r>
              <a:rPr sz="2800"/>
              <a:t> are counts and measurements (quantities).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Example 1.2.1: Classifying Data as Qualitative or Quantitative</a:t>
            </a:r>
          </a:p>
        </p:txBody>
      </p:sp>
      <p:sp>
        <p:nvSpPr>
          <p:cNvPr id="3" name="Text Placeholder 2"/>
          <p:cNvSpPr>
            <a:spLocks noGrp="1"/>
          </p:cNvSpPr>
          <p:nvPr>
            <p:ph type="body" sz="quarter" idx="10"/>
          </p:nvPr>
        </p:nvSpPr>
        <p:spPr/>
        <p:txBody>
          <a:bodyPr>
            <a:normAutofit/>
          </a:bodyPr>
          <a:lstStyle/>
          <a:p>
            <a:r>
              <a:rPr sz="2800"/>
              <a:t>Classify the following data as either qualitative or quantitative.</a:t>
            </a:r>
          </a:p>
          <a:p>
            <a:pPr marL="514350" indent="-514350">
              <a:buFont typeface="+mj-lt"/>
              <a:buAutoNum type="alphaLcPeriod"/>
              <a:defRPr sz="2800"/>
            </a:pPr>
            <a:r>
              <a:t>​</a:t>
            </a:r>
            <a:r>
              <a:rPr sz="2800"/>
              <a:t>Shades of red paint in a home improvement store</a:t>
            </a:r>
          </a:p>
          <a:p>
            <a:pPr marL="514350" indent="-514350">
              <a:buFont typeface="+mj-lt"/>
              <a:buAutoNum type="alphaLcPeriod" startAt="2"/>
              <a:defRPr sz="2800"/>
            </a:pPr>
            <a:r>
              <a:t>​</a:t>
            </a:r>
            <a:r>
              <a:rPr sz="2800"/>
              <a:t>Rankings of the most popular paint colors for the season</a:t>
            </a:r>
          </a:p>
          <a:p>
            <a:pPr marL="514350" indent="-514350">
              <a:buFont typeface="+mj-lt"/>
              <a:buAutoNum type="alphaLcPeriod" startAt="3"/>
              <a:defRPr sz="2800"/>
            </a:pPr>
            <a:r>
              <a:t>​</a:t>
            </a:r>
            <a:r>
              <a:rPr sz="2800"/>
              <a:t>Amount of red primary dye necessary to make one gallon of each shade of red paint</a:t>
            </a:r>
          </a:p>
          <a:p>
            <a:pPr marL="514350" indent="-514350">
              <a:buFont typeface="+mj-lt"/>
              <a:buAutoNum type="alphaLcPeriod" startAt="4"/>
              <a:defRPr sz="2800"/>
            </a:pPr>
            <a:r>
              <a:t>​</a:t>
            </a:r>
            <a:r>
              <a:rPr sz="2800"/>
              <a:t>Numbers of paint choices available at several stores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Example 1.2.1: Classifying Data as Qualitative or Quantitative (cont.)</a:t>
            </a:r>
          </a:p>
        </p:txBody>
      </p:sp>
      <p:sp>
        <p:nvSpPr>
          <p:cNvPr id="3" name="Text Placeholder 2"/>
          <p:cNvSpPr>
            <a:spLocks noGrp="1"/>
          </p:cNvSpPr>
          <p:nvPr>
            <p:ph type="body" sz="quarter" idx="10"/>
          </p:nvPr>
        </p:nvSpPr>
        <p:spPr/>
        <p:txBody>
          <a:bodyPr>
            <a:normAutofit/>
          </a:bodyPr>
          <a:lstStyle/>
          <a:p>
            <a:r>
              <a:rPr sz="2800" b="1"/>
              <a:t>Solution</a:t>
            </a:r>
          </a:p>
          <a:p>
            <a:pPr marL="514350" indent="-514350">
              <a:buFont typeface="+mj-lt"/>
              <a:buAutoNum type="alphaLcPeriod"/>
              <a:defRPr sz="2800"/>
            </a:pPr>
            <a:r>
              <a:t>​</a:t>
            </a:r>
            <a:r>
              <a:rPr sz="2800"/>
              <a:t>Shades of paint are descriptions and cannot be measured, so these are qualitative data.</a:t>
            </a:r>
          </a:p>
          <a:p>
            <a:pPr marL="514350" indent="-514350">
              <a:buFont typeface="+mj-lt"/>
              <a:buAutoNum type="alphaLcPeriod" startAt="2"/>
              <a:defRPr sz="2800"/>
            </a:pPr>
            <a:r>
              <a:t>​</a:t>
            </a:r>
            <a:r>
              <a:rPr sz="2800"/>
              <a:t>Rankings are numeric but not measurements or counts, so these are qualitative data.</a:t>
            </a:r>
          </a:p>
          <a:p>
            <a:pPr marL="514350" indent="-514350">
              <a:buFont typeface="+mj-lt"/>
              <a:buAutoNum type="alphaLcPeriod" startAt="3"/>
              <a:defRPr sz="2800"/>
            </a:pPr>
            <a:r>
              <a:t>​</a:t>
            </a:r>
            <a:r>
              <a:rPr sz="2800"/>
              <a:t>The amounts of dye needed are measured and therefore are quantitative data.</a:t>
            </a:r>
          </a:p>
          <a:p>
            <a:pPr marL="514350" indent="-514350">
              <a:buFont typeface="+mj-lt"/>
              <a:buAutoNum type="alphaLcPeriod" startAt="4"/>
              <a:defRPr sz="2800"/>
            </a:pPr>
            <a:r>
              <a:t>​</a:t>
            </a:r>
            <a:r>
              <a:rPr sz="2800"/>
              <a:t>The numbers of paint choices must be counted, so they are quantitative data as well.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Continuous Data &amp; Discrete Data</a:t>
            </a:r>
          </a:p>
        </p:txBody>
      </p:sp>
      <p:sp>
        <p:nvSpPr>
          <p:cNvPr id="3" name="Text Placeholder 2"/>
          <p:cNvSpPr>
            <a:spLocks noGrp="1"/>
          </p:cNvSpPr>
          <p:nvPr>
            <p:ph type="body" sz="quarter" idx="10"/>
          </p:nvPr>
        </p:nvSpPr>
        <p:spPr>
          <a:xfrm>
            <a:off x="457200" y="1082078"/>
            <a:ext cx="8229600" cy="3032722"/>
          </a:xfrm>
        </p:spPr>
        <p:txBody>
          <a:bodyPr>
            <a:normAutofit/>
          </a:bodyPr>
          <a:lstStyle/>
          <a:p>
            <a:pPr algn="ctr">
              <a:defRPr sz="2800" b="1"/>
            </a:pPr>
            <a:r>
              <a:t>Definition</a:t>
            </a:r>
          </a:p>
          <a:p>
            <a:r>
              <a:rPr sz="2800" b="1"/>
              <a:t>Continuous data</a:t>
            </a:r>
            <a:r>
              <a:rPr sz="2800"/>
              <a:t> are quantitative data that can take on any value in a given interval and are usually measurements.</a:t>
            </a:r>
          </a:p>
          <a:p>
            <a:r>
              <a:rPr sz="2800" b="1"/>
              <a:t>Discrete data</a:t>
            </a:r>
            <a:r>
              <a:rPr sz="2800"/>
              <a:t> are quantitative data that can take on only particular values and are usually counts.</a:t>
            </a:r>
          </a:p>
          <a:p>
            <a:endParaRPr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Memory Booster:</a:t>
            </a:r>
          </a:p>
        </p:txBody>
      </p:sp>
      <p:sp>
        <p:nvSpPr>
          <p:cNvPr id="3" name="Text Placeholder 2"/>
          <p:cNvSpPr>
            <a:spLocks noGrp="1"/>
          </p:cNvSpPr>
          <p:nvPr>
            <p:ph type="body" sz="quarter" idx="10"/>
          </p:nvPr>
        </p:nvSpPr>
        <p:spPr>
          <a:xfrm>
            <a:off x="457200" y="1082078"/>
            <a:ext cx="8229600" cy="1203922"/>
          </a:xfrm>
        </p:spPr>
        <p:txBody>
          <a:bodyPr>
            <a:normAutofit/>
          </a:bodyPr>
          <a:lstStyle/>
          <a:p>
            <a:r>
              <a:rPr sz="2800" b="1"/>
              <a:t>Continuous data</a:t>
            </a:r>
            <a:r>
              <a:rPr sz="2800"/>
              <a:t> are usually measurements.</a:t>
            </a:r>
          </a:p>
          <a:p>
            <a:r>
              <a:rPr sz="2800" b="1"/>
              <a:t>Discrete data</a:t>
            </a:r>
            <a:r>
              <a:rPr sz="2800"/>
              <a:t> are usually counts.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Example 1.2.2: Classifying Data as Continuous or Discrete</a:t>
            </a:r>
          </a:p>
        </p:txBody>
      </p:sp>
      <p:sp>
        <p:nvSpPr>
          <p:cNvPr id="3" name="Text Placeholder 2"/>
          <p:cNvSpPr>
            <a:spLocks noGrp="1"/>
          </p:cNvSpPr>
          <p:nvPr>
            <p:ph type="body" sz="quarter" idx="10"/>
          </p:nvPr>
        </p:nvSpPr>
        <p:spPr/>
        <p:txBody>
          <a:bodyPr>
            <a:normAutofit/>
          </a:bodyPr>
          <a:lstStyle/>
          <a:p>
            <a:r>
              <a:rPr sz="2800"/>
              <a:t>Determine whether the following data are continuous or discrete.</a:t>
            </a:r>
          </a:p>
          <a:p>
            <a:pPr marL="514350" indent="-514350">
              <a:buFont typeface="+mj-lt"/>
              <a:buAutoNum type="alphaLcPeriod"/>
              <a:defRPr sz="2800"/>
            </a:pPr>
            <a:r>
              <a:t>​</a:t>
            </a:r>
            <a:r>
              <a:rPr sz="2800"/>
              <a:t>Temperatures in Fahrenheit of cities in South Carolina</a:t>
            </a:r>
          </a:p>
          <a:p>
            <a:pPr marL="514350" indent="-514350">
              <a:buFont typeface="+mj-lt"/>
              <a:buAutoNum type="alphaLcPeriod" startAt="2"/>
              <a:defRPr sz="2800"/>
            </a:pPr>
            <a:r>
              <a:t>​</a:t>
            </a:r>
            <a:r>
              <a:rPr sz="2800"/>
              <a:t>Numbers of houses in various neighborhoods in a city</a:t>
            </a:r>
          </a:p>
          <a:p>
            <a:pPr marL="514350" indent="-514350">
              <a:buFont typeface="+mj-lt"/>
              <a:buAutoNum type="alphaLcPeriod" startAt="3"/>
              <a:defRPr sz="2800"/>
            </a:pPr>
            <a:r>
              <a:t>​</a:t>
            </a:r>
            <a:r>
              <a:rPr sz="2800"/>
              <a:t>Numbers of elliptical machines in every YMCA in your state</a:t>
            </a:r>
          </a:p>
          <a:p>
            <a:pPr marL="514350" indent="-514350">
              <a:buFont typeface="+mj-lt"/>
              <a:buAutoNum type="alphaLcPeriod" startAt="4"/>
              <a:defRPr sz="2800"/>
            </a:pPr>
            <a:r>
              <a:t>​</a:t>
            </a:r>
            <a:r>
              <a:rPr sz="2800"/>
              <a:t>Heights of doors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Example 1.2.2: Classifying Data as Continuous or Discrete (cont.)</a:t>
            </a:r>
          </a:p>
        </p:txBody>
      </p:sp>
      <p:sp>
        <p:nvSpPr>
          <p:cNvPr id="3" name="Text Placeholder 2"/>
          <p:cNvSpPr>
            <a:spLocks noGrp="1"/>
          </p:cNvSpPr>
          <p:nvPr>
            <p:ph type="body" sz="quarter" idx="10"/>
          </p:nvPr>
        </p:nvSpPr>
        <p:spPr/>
        <p:txBody>
          <a:bodyPr>
            <a:normAutofit fontScale="92500" lnSpcReduction="10000"/>
          </a:bodyPr>
          <a:lstStyle/>
          <a:p>
            <a:r>
              <a:rPr sz="2800" b="1"/>
              <a:t>Solution</a:t>
            </a:r>
          </a:p>
          <a:p>
            <a:pPr marL="514350" indent="-514350">
              <a:buFont typeface="+mj-lt"/>
              <a:buAutoNum type="alphaLcPeriod"/>
              <a:defRPr sz="2800"/>
            </a:pPr>
            <a:r>
              <a:t>​</a:t>
            </a:r>
            <a:r>
              <a:rPr sz="2800"/>
              <a:t>Temperatures could be measured to any level of precision based on the thermometer used, so these are continuous data.</a:t>
            </a:r>
          </a:p>
          <a:p>
            <a:pPr marL="514350" indent="-514350">
              <a:buFont typeface="+mj-lt"/>
              <a:buAutoNum type="alphaLcPeriod" startAt="2"/>
              <a:defRPr sz="2800"/>
            </a:pPr>
            <a:r>
              <a:t>​</a:t>
            </a:r>
            <a:r>
              <a:rPr sz="2800"/>
              <a:t>Numbers of houses are discrete data because houses are counted in whole numbers. A house under construction is still a house.</a:t>
            </a:r>
          </a:p>
          <a:p>
            <a:pPr marL="514350" indent="-514350">
              <a:buFont typeface="+mj-lt"/>
              <a:buAutoNum type="alphaLcPeriod" startAt="3"/>
              <a:defRPr sz="2800"/>
            </a:pPr>
            <a:r>
              <a:t>​</a:t>
            </a:r>
            <a:r>
              <a:rPr sz="2800"/>
              <a:t>The numbers of elliptical machines are counts, so these are discrete data.</a:t>
            </a:r>
          </a:p>
          <a:p>
            <a:pPr marL="514350" indent="-514350">
              <a:buFont typeface="+mj-lt"/>
              <a:buAutoNum type="alphaLcPeriod" startAt="4"/>
              <a:defRPr sz="2800"/>
            </a:pPr>
            <a:r>
              <a:t>​</a:t>
            </a:r>
            <a:r>
              <a:rPr sz="2800"/>
              <a:t>Heights are measurements and again, depending on the ruler, the heights could be measured to any level of precision, so they are continuous data.</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455</TotalTime>
  <Words>1404</Words>
  <Application>Microsoft Office PowerPoint</Application>
  <PresentationFormat>On-screen Show (4:3)</PresentationFormat>
  <Paragraphs>110</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Courier New</vt:lpstr>
      <vt:lpstr>Cambria Math</vt:lpstr>
      <vt:lpstr>Calibri</vt:lpstr>
      <vt:lpstr>Office Theme</vt:lpstr>
      <vt:lpstr>Section 1.2</vt:lpstr>
      <vt:lpstr>Qualitative Data &amp; Quantitative Data</vt:lpstr>
      <vt:lpstr>Memory Booster:</vt:lpstr>
      <vt:lpstr>Example 1.2.1: Classifying Data as Qualitative or Quantitative</vt:lpstr>
      <vt:lpstr>Example 1.2.1: Classifying Data as Qualitative or Quantitative (cont.)</vt:lpstr>
      <vt:lpstr>Continuous Data &amp; Discrete Data</vt:lpstr>
      <vt:lpstr>Memory Booster:</vt:lpstr>
      <vt:lpstr>Example 1.2.2: Classifying Data as Continuous or Discrete</vt:lpstr>
      <vt:lpstr>Example 1.2.2: Classifying Data as Continuous or Discrete (cont.)</vt:lpstr>
      <vt:lpstr>Example 1.2.3: Understanding the Nominal Level of Measurement</vt:lpstr>
      <vt:lpstr>Example 1.2.3: Understanding the Nominal Level of Measurement (cont.)</vt:lpstr>
      <vt:lpstr>Example 1.2.4: Classifying Data as Nominal or Ordinal</vt:lpstr>
      <vt:lpstr>Example 1.2.4: Classifying Data as Nominal or Ordinal (cont.)</vt:lpstr>
      <vt:lpstr>Example 1.2.5: Classifying Data by the Level of Measurement</vt:lpstr>
      <vt:lpstr>Example 1.2.5: Classifying Data by the Level of Measurement (cont.)</vt:lpstr>
      <vt:lpstr>Nominal Level, Ordinal Level, Interval Level &amp; Ratio Level</vt:lpstr>
      <vt:lpstr>Example 1.2.6: Classifying Data by the Level of Measurement</vt:lpstr>
      <vt:lpstr>Example 1.2.6: Classifying Data by the Level of Measurement (cont.)</vt:lpstr>
      <vt:lpstr>Memory Booster:</vt:lpstr>
      <vt:lpstr>Memory Booster:</vt:lpstr>
      <vt:lpstr>Example 1.2.7: Classifying Data</vt:lpstr>
      <vt:lpstr>Example 1.2.7: Classifying Data (cont.)</vt:lpstr>
      <vt:lpstr>Example 1.2.7: Classifying Data (cont.)</vt:lpstr>
      <vt:lpstr>Example 1.2.7: Classifying Data (cont.)</vt:lpstr>
      <vt:lpstr>Example 1.2.7: Classifying Data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Allison Conger</cp:lastModifiedBy>
  <cp:revision>120</cp:revision>
  <dcterms:created xsi:type="dcterms:W3CDTF">2013-04-26T14:43:13Z</dcterms:created>
  <dcterms:modified xsi:type="dcterms:W3CDTF">2020-06-01T12:35:17Z</dcterms:modified>
</cp:coreProperties>
</file>