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3"/>
  </p:notesMasterIdLst>
  <p:handoutMasterIdLst>
    <p:handoutMasterId r:id="rId34"/>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85" r:id="rId24"/>
    <p:sldId id="278" r:id="rId25"/>
    <p:sldId id="279" r:id="rId26"/>
    <p:sldId id="280" r:id="rId27"/>
    <p:sldId id="281" r:id="rId28"/>
    <p:sldId id="282" r:id="rId29"/>
    <p:sldId id="283" r:id="rId30"/>
    <p:sldId id="284" r:id="rId31"/>
    <p:sldId id="286" r:id="rId32"/>
  </p:sldIdLst>
  <p:sldSz cx="9144000" cy="6858000" type="screen4x3"/>
  <p:notesSz cx="6858000" cy="9144000"/>
  <p:embeddedFontLst>
    <p:embeddedFont>
      <p:font typeface="Cambria Math" panose="02040503050406030204" pitchFamily="18" charset="0"/>
      <p:regular r:id="rId3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indhusha" initials="S" lastIdx="3" clrIdx="1">
    <p:extLst>
      <p:ext uri="{19B8F6BF-5375-455C-9EA6-DF929625EA0E}">
        <p15:presenceInfo xmlns:p15="http://schemas.microsoft.com/office/powerpoint/2012/main" userId="01d48f91606cf9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02" autoAdjust="0"/>
    <p:restoredTop sz="94641" autoAdjust="0"/>
  </p:normalViewPr>
  <p:slideViewPr>
    <p:cSldViewPr>
      <p:cViewPr varScale="1">
        <p:scale>
          <a:sx n="101" d="100"/>
          <a:sy n="101" d="100"/>
        </p:scale>
        <p:origin x="1794"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1.fntdata"/><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8.emf"/><Relationship Id="rId7" Type="http://schemas.openxmlformats.org/officeDocument/2006/relationships/image" Target="../media/image22.emf"/><Relationship Id="rId2" Type="http://schemas.openxmlformats.org/officeDocument/2006/relationships/image" Target="../media/image17.emf"/><Relationship Id="rId1" Type="http://schemas.openxmlformats.org/officeDocument/2006/relationships/slideLayout" Target="../slideLayouts/slideLayout7.xml"/><Relationship Id="rId6" Type="http://schemas.openxmlformats.org/officeDocument/2006/relationships/image" Target="../media/image21.emf"/><Relationship Id="rId11" Type="http://schemas.openxmlformats.org/officeDocument/2006/relationships/image" Target="../media/image27.png"/><Relationship Id="rId5" Type="http://schemas.openxmlformats.org/officeDocument/2006/relationships/image" Target="../media/image20.emf"/><Relationship Id="rId10" Type="http://schemas.openxmlformats.org/officeDocument/2006/relationships/image" Target="../media/image24.emf"/><Relationship Id="rId4" Type="http://schemas.openxmlformats.org/officeDocument/2006/relationships/image" Target="../media/image19.emf"/><Relationship Id="rId9" Type="http://schemas.openxmlformats.org/officeDocument/2006/relationships/image" Target="../media/image23.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8" Type="http://schemas.openxmlformats.org/officeDocument/2006/relationships/image" Target="../media/image30.emf"/><Relationship Id="rId3" Type="http://schemas.openxmlformats.org/officeDocument/2006/relationships/image" Target="../media/image26.emf"/><Relationship Id="rId7" Type="http://schemas.openxmlformats.org/officeDocument/2006/relationships/image" Target="../media/image29.emf"/><Relationship Id="rId2" Type="http://schemas.openxmlformats.org/officeDocument/2006/relationships/image" Target="../media/image25.emf"/><Relationship Id="rId1" Type="http://schemas.openxmlformats.org/officeDocument/2006/relationships/slideLayout" Target="../slideLayouts/slideLayout7.xml"/><Relationship Id="rId6" Type="http://schemas.openxmlformats.org/officeDocument/2006/relationships/image" Target="../media/image28.png"/><Relationship Id="rId5" Type="http://schemas.openxmlformats.org/officeDocument/2006/relationships/image" Target="../media/image28.emf"/><Relationship Id="rId4" Type="http://schemas.openxmlformats.org/officeDocument/2006/relationships/image" Target="../media/image27.emf"/><Relationship Id="rId9" Type="http://schemas.openxmlformats.org/officeDocument/2006/relationships/image" Target="../media/image31.png"/></Relationships>
</file>

<file path=ppt/slides/_rels/slide15.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image" Target="../media/image31.emf"/><Relationship Id="rId1" Type="http://schemas.openxmlformats.org/officeDocument/2006/relationships/slideLayout" Target="../slideLayouts/slideLayout7.xml"/><Relationship Id="rId6" Type="http://schemas.openxmlformats.org/officeDocument/2006/relationships/image" Target="../media/image40.png"/><Relationship Id="rId5" Type="http://schemas.openxmlformats.org/officeDocument/2006/relationships/image" Target="../media/image39.png"/><Relationship Id="rId4" Type="http://schemas.openxmlformats.org/officeDocument/2006/relationships/image" Target="../media/image33.emf"/></Relationships>
</file>

<file path=ppt/slides/_rels/slide16.xml.rels><?xml version="1.0" encoding="UTF-8" standalone="yes"?>
<Relationships xmlns="http://schemas.openxmlformats.org/package/2006/relationships"><Relationship Id="rId2" Type="http://schemas.openxmlformats.org/officeDocument/2006/relationships/image" Target="../media/image180.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36.emf"/><Relationship Id="rId2" Type="http://schemas.openxmlformats.org/officeDocument/2006/relationships/image" Target="../media/image35.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image" Target="../media/image37.emf"/><Relationship Id="rId1" Type="http://schemas.openxmlformats.org/officeDocument/2006/relationships/slideLayout" Target="../slideLayouts/slideLayout3.xml"/><Relationship Id="rId5" Type="http://schemas.openxmlformats.org/officeDocument/2006/relationships/image" Target="../media/image39.emf"/><Relationship Id="rId4" Type="http://schemas.openxmlformats.org/officeDocument/2006/relationships/image" Target="../media/image38.emf"/></Relationships>
</file>

<file path=ppt/slides/_rels/slide21.xml.rels><?xml version="1.0" encoding="UTF-8" standalone="yes"?>
<Relationships xmlns="http://schemas.openxmlformats.org/package/2006/relationships"><Relationship Id="rId8" Type="http://schemas.openxmlformats.org/officeDocument/2006/relationships/image" Target="../media/image44.emf"/><Relationship Id="rId3" Type="http://schemas.openxmlformats.org/officeDocument/2006/relationships/image" Target="../media/image41.emf"/><Relationship Id="rId7" Type="http://schemas.openxmlformats.org/officeDocument/2006/relationships/image" Target="../media/image53.png"/><Relationship Id="rId2" Type="http://schemas.openxmlformats.org/officeDocument/2006/relationships/image" Target="../media/image40.emf"/><Relationship Id="rId1" Type="http://schemas.openxmlformats.org/officeDocument/2006/relationships/slideLayout" Target="../slideLayouts/slideLayout3.xml"/><Relationship Id="rId6" Type="http://schemas.openxmlformats.org/officeDocument/2006/relationships/image" Target="../media/image43.emf"/><Relationship Id="rId5" Type="http://schemas.openxmlformats.org/officeDocument/2006/relationships/image" Target="../media/image42.emf"/><Relationship Id="rId4" Type="http://schemas.openxmlformats.org/officeDocument/2006/relationships/image" Target="../media/image50.png"/><Relationship Id="rId9" Type="http://schemas.openxmlformats.org/officeDocument/2006/relationships/image" Target="../media/image45.emf"/></Relationships>
</file>

<file path=ppt/slides/_rels/slide22.xml.rels><?xml version="1.0" encoding="UTF-8" standalone="yes"?>
<Relationships xmlns="http://schemas.openxmlformats.org/package/2006/relationships"><Relationship Id="rId2" Type="http://schemas.openxmlformats.org/officeDocument/2006/relationships/image" Target="../media/image48.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image" Target="../media/image47.emf"/><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image" Target="../media/image48.emf"/><Relationship Id="rId1" Type="http://schemas.openxmlformats.org/officeDocument/2006/relationships/slideLayout" Target="../slideLayouts/slideLayout3.xml"/><Relationship Id="rId5" Type="http://schemas.openxmlformats.org/officeDocument/2006/relationships/image" Target="../media/image50.emf"/><Relationship Id="rId4" Type="http://schemas.openxmlformats.org/officeDocument/2006/relationships/image" Target="../media/image49.emf"/></Relationships>
</file>

<file path=ppt/slides/_rels/slide29.xml.rels><?xml version="1.0" encoding="UTF-8" standalone="yes"?>
<Relationships xmlns="http://schemas.openxmlformats.org/package/2006/relationships"><Relationship Id="rId8" Type="http://schemas.openxmlformats.org/officeDocument/2006/relationships/image" Target="../media/image55.emf"/><Relationship Id="rId3" Type="http://schemas.openxmlformats.org/officeDocument/2006/relationships/image" Target="../media/image63.png"/><Relationship Id="rId7" Type="http://schemas.openxmlformats.org/officeDocument/2006/relationships/image" Target="../media/image54.emf"/><Relationship Id="rId2" Type="http://schemas.openxmlformats.org/officeDocument/2006/relationships/image" Target="../media/image51.emf"/><Relationship Id="rId1" Type="http://schemas.openxmlformats.org/officeDocument/2006/relationships/slideLayout" Target="../slideLayouts/slideLayout3.xml"/><Relationship Id="rId6" Type="http://schemas.openxmlformats.org/officeDocument/2006/relationships/image" Target="../media/image58.png"/><Relationship Id="rId5" Type="http://schemas.openxmlformats.org/officeDocument/2006/relationships/image" Target="../media/image53.emf"/><Relationship Id="rId4" Type="http://schemas.openxmlformats.org/officeDocument/2006/relationships/image" Target="../media/image52.emf"/></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7.xml"/><Relationship Id="rId4" Type="http://schemas.openxmlformats.org/officeDocument/2006/relationships/image" Target="../media/image5.emf"/></Relationships>
</file>

<file path=ppt/slides/_rels/slide30.xml.rels><?xml version="1.0" encoding="UTF-8" standalone="yes"?>
<Relationships xmlns="http://schemas.openxmlformats.org/package/2006/relationships"><Relationship Id="rId2" Type="http://schemas.openxmlformats.org/officeDocument/2006/relationships/image" Target="../media/image61.pn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340.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png"/><Relationship Id="rId1" Type="http://schemas.openxmlformats.org/officeDocument/2006/relationships/slideLayout" Target="../slideLayouts/slideLayout3.xml"/><Relationship Id="rId6" Type="http://schemas.openxmlformats.org/officeDocument/2006/relationships/image" Target="../media/image12.emf"/><Relationship Id="rId5" Type="http://schemas.openxmlformats.org/officeDocument/2006/relationships/image" Target="../media/image14.png"/><Relationship Id="rId4" Type="http://schemas.openxmlformats.org/officeDocument/2006/relationships/image" Target="../media/image11.emf"/></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9.5</a:t>
            </a:r>
          </a:p>
        </p:txBody>
      </p:sp>
      <p:sp>
        <p:nvSpPr>
          <p:cNvPr id="2" name="Text Placeholder 1"/>
          <p:cNvSpPr>
            <a:spLocks noGrp="1"/>
          </p:cNvSpPr>
          <p:nvPr>
            <p:ph type="body" sz="quarter" idx="10"/>
          </p:nvPr>
        </p:nvSpPr>
        <p:spPr/>
        <p:txBody>
          <a:bodyPr/>
          <a:lstStyle/>
          <a:p>
            <a:pPr algn="ctr"/>
            <a:r>
              <a:t>Comparing Two Population Variances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400" dirty="0"/>
              <a:t>Example 9.5.1: Calculating the Point Estimate for Comparing Two Population Variances and Finding Critical </a:t>
            </a:r>
            <a:r>
              <a:rPr sz="2400" i="1" dirty="0"/>
              <a:t>F</a:t>
            </a:r>
            <a:r>
              <a:rPr sz="2400" dirty="0"/>
              <a:t>-Values</a:t>
            </a:r>
            <a:r>
              <a:rPr lang="en-US" sz="2400" baseline="-25000" dirty="0"/>
              <a:t>5</a:t>
            </a:r>
            <a:endParaRPr sz="2400" dirty="0"/>
          </a:p>
        </p:txBody>
      </p:sp>
      <p:sp>
        <p:nvSpPr>
          <p:cNvPr id="3" name="Text Placeholder 2"/>
          <p:cNvSpPr>
            <a:spLocks noGrp="1"/>
          </p:cNvSpPr>
          <p:nvPr>
            <p:ph type="body" sz="quarter" idx="10"/>
          </p:nvPr>
        </p:nvSpPr>
        <p:spPr/>
        <p:txBody>
          <a:bodyPr>
            <a:normAutofit/>
          </a:bodyPr>
          <a:lstStyle/>
          <a:p>
            <a:pPr>
              <a:defRPr sz="2800"/>
            </a:pPr>
            <a:r>
              <a:rPr dirty="0"/>
              <a:t>​</a:t>
            </a:r>
            <a:r>
              <a:rPr sz="2800" dirty="0"/>
              <a:t>To find the critical value </a:t>
            </a:r>
            <a:r>
              <a:rPr lang="en-US" sz="2800" dirty="0"/>
              <a:t>	          </a:t>
            </a:r>
            <a:r>
              <a:rPr dirty="0"/>
              <a:t>​</a:t>
            </a:r>
          </a:p>
        </p:txBody>
      </p:sp>
      <p:pic>
        <p:nvPicPr>
          <p:cNvPr id="8" name="Picture 7" descr="F subscript open parenthesis 1 minus open fraction alpha divided by 2 close fraction close parenthesis.">
            <a:extLst>
              <a:ext uri="{FF2B5EF4-FFF2-40B4-BE49-F238E27FC236}">
                <a16:creationId xmlns:a16="http://schemas.microsoft.com/office/drawing/2014/main" id="{B23D203A-5BF0-4478-3A16-DFF9B104F821}"/>
              </a:ext>
            </a:extLst>
          </p:cNvPr>
          <p:cNvPicPr>
            <a:picLocks noChangeAspect="1"/>
          </p:cNvPicPr>
          <p:nvPr/>
        </p:nvPicPr>
        <p:blipFill>
          <a:blip r:embed="rId2"/>
          <a:stretch>
            <a:fillRect/>
          </a:stretch>
        </p:blipFill>
        <p:spPr>
          <a:xfrm>
            <a:off x="4038600" y="1095375"/>
            <a:ext cx="885825" cy="657225"/>
          </a:xfrm>
          <a:prstGeom prst="rect">
            <a:avLst/>
          </a:prstGeom>
        </p:spPr>
      </p:pic>
      <p:sp>
        <p:nvSpPr>
          <p:cNvPr id="7" name="TextBox 6">
            <a:extLst>
              <a:ext uri="{FF2B5EF4-FFF2-40B4-BE49-F238E27FC236}">
                <a16:creationId xmlns:a16="http://schemas.microsoft.com/office/drawing/2014/main" id="{6D8369C8-DB14-4E69-EDC9-452E97BD6E5F}"/>
              </a:ext>
            </a:extLst>
          </p:cNvPr>
          <p:cNvSpPr txBox="1"/>
          <p:nvPr/>
        </p:nvSpPr>
        <p:spPr>
          <a:xfrm>
            <a:off x="510396" y="1682077"/>
            <a:ext cx="8153400" cy="523220"/>
          </a:xfrm>
          <a:prstGeom prst="rect">
            <a:avLst/>
          </a:prstGeom>
          <a:noFill/>
        </p:spPr>
        <p:txBody>
          <a:bodyPr wrap="square">
            <a:spAutoFit/>
          </a:bodyPr>
          <a:lstStyle/>
          <a:p>
            <a:pPr>
              <a:defRPr sz="2800"/>
            </a:pPr>
            <a:r>
              <a:rPr lang="en-US" sz="2800" dirty="0"/>
              <a:t>we use similar methods. Thus,</a:t>
            </a:r>
          </a:p>
        </p:txBody>
      </p:sp>
      <p:pic>
        <p:nvPicPr>
          <p:cNvPr id="10" name="Picture 9" descr="F subscript open parenthesis 1 minus open fraction alpha divided by 2 close fraction close parenthesis equals F subscript 0.975 equals 0.3907.">
            <a:extLst>
              <a:ext uri="{FF2B5EF4-FFF2-40B4-BE49-F238E27FC236}">
                <a16:creationId xmlns:a16="http://schemas.microsoft.com/office/drawing/2014/main" id="{8561001A-184E-0FDC-E535-B5845DE870D9}"/>
              </a:ext>
            </a:extLst>
          </p:cNvPr>
          <p:cNvPicPr>
            <a:picLocks noChangeAspect="1"/>
          </p:cNvPicPr>
          <p:nvPr/>
        </p:nvPicPr>
        <p:blipFill>
          <a:blip r:embed="rId3"/>
          <a:stretch>
            <a:fillRect/>
          </a:stretch>
        </p:blipFill>
        <p:spPr>
          <a:xfrm>
            <a:off x="5010278" y="1752600"/>
            <a:ext cx="3257550" cy="617503"/>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400" dirty="0"/>
              <a:t>Example 9.5.1: Calculating the Point Estimate for Comparing Two Population Variances and Finding Critical </a:t>
            </a:r>
            <a:r>
              <a:rPr sz="2400" i="1" dirty="0"/>
              <a:t>F</a:t>
            </a:r>
            <a:r>
              <a:rPr sz="2400" dirty="0"/>
              <a:t>-Values</a:t>
            </a:r>
            <a:r>
              <a:rPr lang="en-US" sz="2400" baseline="-25000" dirty="0"/>
              <a:t>6</a:t>
            </a:r>
            <a:endParaRPr sz="2400" dirty="0"/>
          </a:p>
        </p:txBody>
      </p:sp>
      <p:sp>
        <p:nvSpPr>
          <p:cNvPr id="5" name="TextBox 4">
            <a:extLst>
              <a:ext uri="{FF2B5EF4-FFF2-40B4-BE49-F238E27FC236}">
                <a16:creationId xmlns:a16="http://schemas.microsoft.com/office/drawing/2014/main" id="{B422C114-9FC2-B46F-9AC3-EF2924C47284}"/>
              </a:ext>
            </a:extLst>
          </p:cNvPr>
          <p:cNvSpPr txBox="1"/>
          <p:nvPr/>
        </p:nvSpPr>
        <p:spPr>
          <a:xfrm>
            <a:off x="2438400" y="1066800"/>
            <a:ext cx="4572000" cy="369332"/>
          </a:xfrm>
          <a:prstGeom prst="rect">
            <a:avLst/>
          </a:prstGeom>
          <a:noFill/>
        </p:spPr>
        <p:txBody>
          <a:bodyPr wrap="square">
            <a:spAutoFit/>
          </a:bodyPr>
          <a:lstStyle/>
          <a:p>
            <a:pPr algn="ctr">
              <a:defRPr sz="1800" b="1"/>
            </a:pPr>
            <a:r>
              <a:rPr lang="en-US" sz="1800" dirty="0"/>
              <a:t>Critical Values of </a:t>
            </a:r>
            <a:r>
              <a:rPr lang="en-US" sz="1800" i="1" dirty="0"/>
              <a:t>F</a:t>
            </a:r>
            <a:r>
              <a:rPr lang="en-US" sz="1800" dirty="0"/>
              <a:t> (Area = 0.975)</a:t>
            </a:r>
          </a:p>
        </p:txBody>
      </p:sp>
      <p:pic>
        <p:nvPicPr>
          <p:cNvPr id="10" name="Picture 9" descr="The table provides critical values for an F distribution, based on numerator and denominator degrees of freedom. Rows represent the denominator degrees of freedom, ranging from 21 to 29, while columns represent the numerator degrees of freedom, ranging from 10 to 18. Each cell shows the F value for the corresponding degrees of freedom combination. &#10;&#10;In first row where the denominator degrees of freedom are 21, the critical value is 0.2938 at numerator degrees of freedom 10, 0.3114 at 11, 0.3271 at 12, 0.3410 at 13, 0.3536 at 14, 0.3649 at 15, 0.3752 at 16, 0.3846 at 17, and 0.3932 at 18.&#10;&#10;In second row where the denominator degrees of freedom are 22, the critical value is 0.2950 at numerator degrees of freedom 10, 0.3128 at 11, 0.3286 at 12, 0.3427 at 13, 0.3554 at 14, 0.3668 at 15, 0.3773 at 16, 0.3868 at 17, and 0.3955 at 18.&#10;&#10;In third row where the denominator degrees of freedom are 23, the critical value is 0.2961 at numerator degrees of freedom 10, 0.3140 at 11, 0.3300 at 12, 0.3442 at 13, 0.3570 at 14, 0.3686 at 15, 0.3792 at 16, 0.3888 at 17, and 0.3976 at 18.&#10;&#10;In fourth row where the denominator degrees of freedom are 24, the critical value is 0.2971 at numerator degrees of freedom 10, 0.3152 at 11, 0.3313 at 12, 0.3456 at 13, 0.3586 at 14, 0.3703 at 15, 0.3809 at 16, 0.3907 at 17, and 0.3996 at 18.&#10;&#10;In fifth row where the denominator degrees of freedom are 25, the critical value is 0.2981 at numerator degrees of freedom 10, 0.3163 at 11, 0.3325 at 12, 0.3470 at 13, 0.3600 at 14, 0.3718 at 15, 0.3826 at 16, 0.3924 at 17, and 0.4014 at 18.&#10;&#10;In sixth row where the denominator degrees of freedom are 26, the critical value is 0.2990 at numerator degrees of freedom 10, 0.3173 at 11, 0.3336 at 12, 0.3482 at 13, 0.3614 at 14, 0.3733 at 15, 0.3841 at 16, 0.3940 at 17, and 0.4031 at 18.&#10;&#10;In seventh row where the denominator degrees of freedom are 27, the critical value is 0.2998 at numerator degrees of freedom 10, 0.3183 at 11, 0.3347 at 12, 0.3494 at 13, 0.3626 at 14, 0.3746 at 15, 0.3856 at 16, 0.3956 at 17, and 0.4048 at 18.&#10;&#10;In eighth row where the denominator degrees of freedom are 28, the critical value is 0.3006 at numerator degrees of freedom 10, 0.3191 at 11, 0.3357 at 12, 0.3505 at 13, 0.3638 at 14, 0.3759 at 15, 0.3869 at 16, 0.3970 at 17, and 0.4063 at 18.&#10;&#10;In nineth row where the denominator degrees of freedom are 29, the critical value is 0.3013 at numerator degrees of freedom 10, 0.3200 at 11, 0.3366 at 12, 0.3515 at 13, 0.3649 at 14, 0.3771 at 15, 0.3882 at 16, 0.3984 at 17, and 0.4077 at 18.&#10;&#10;At a denominator degrees of freedom of 24 and a numerator degrees of freedom of 17, the critical value is 0.3907 which is highlighted.">
            <a:extLst>
              <a:ext uri="{FF2B5EF4-FFF2-40B4-BE49-F238E27FC236}">
                <a16:creationId xmlns:a16="http://schemas.microsoft.com/office/drawing/2014/main" id="{9E2CBB76-4A9B-4312-AB96-A3198B5708E5}"/>
              </a:ext>
            </a:extLst>
          </p:cNvPr>
          <p:cNvPicPr>
            <a:picLocks noChangeAspect="1"/>
          </p:cNvPicPr>
          <p:nvPr/>
        </p:nvPicPr>
        <p:blipFill>
          <a:blip r:embed="rId2"/>
          <a:stretch>
            <a:fillRect/>
          </a:stretch>
        </p:blipFill>
        <p:spPr>
          <a:xfrm>
            <a:off x="330967" y="1512332"/>
            <a:ext cx="8482065" cy="43200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Formula: Confidence Interval for the Ratio of Two Population Variances</a:t>
            </a:r>
          </a:p>
        </p:txBody>
      </p:sp>
      <p:sp>
        <p:nvSpPr>
          <p:cNvPr id="3" name="Text Placeholder 2"/>
          <p:cNvSpPr>
            <a:spLocks noGrp="1"/>
          </p:cNvSpPr>
          <p:nvPr>
            <p:ph type="body" sz="quarter" idx="10"/>
          </p:nvPr>
        </p:nvSpPr>
        <p:spPr>
          <a:xfrm>
            <a:off x="457200" y="1082078"/>
            <a:ext cx="8229600" cy="4539100"/>
          </a:xfrm>
        </p:spPr>
        <p:txBody>
          <a:bodyPr>
            <a:normAutofit/>
          </a:bodyPr>
          <a:lstStyle/>
          <a:p>
            <a:r>
              <a:rPr sz="1800" dirty="0"/>
              <a:t>When the samples taken are independent, simple random samples and both population distributions are approximately normal, a confidence interval for the ratio of two population variances is given by</a:t>
            </a:r>
          </a:p>
          <a:p>
            <a:pPr algn="ctr">
              <a:defRPr sz="2800"/>
            </a:pPr>
            <a:endParaRPr lang="en-US" sz="1800" dirty="0"/>
          </a:p>
          <a:p>
            <a:pPr algn="ctr">
              <a:defRPr sz="2800"/>
            </a:pPr>
            <a:endParaRPr lang="en-US" sz="1800" dirty="0"/>
          </a:p>
          <a:p>
            <a:pPr algn="ctr">
              <a:defRPr sz="2800"/>
            </a:pPr>
            <a:endParaRPr lang="en-US" sz="1800" dirty="0"/>
          </a:p>
          <a:p>
            <a:pPr>
              <a:defRPr sz="2800"/>
            </a:pPr>
            <a:r>
              <a:rPr sz="1800" dirty="0"/>
              <a:t> </a:t>
            </a:r>
            <a:r>
              <a:rPr lang="en-US" sz="1800" dirty="0"/>
              <a:t>							</a:t>
            </a:r>
            <a:endParaRPr sz="1600" dirty="0"/>
          </a:p>
          <a:p>
            <a:endParaRPr lang="en-US" sz="1800" i="1" dirty="0">
              <a:latin typeface="Cambria Math" panose="02040503050406030204" pitchFamily="18" charset="0"/>
            </a:endParaRPr>
          </a:p>
          <a:p>
            <a:r>
              <a:rPr lang="en-US" sz="1800" dirty="0"/>
              <a:t>	</a:t>
            </a:r>
          </a:p>
          <a:p>
            <a:endParaRPr lang="en-US" sz="1800" dirty="0"/>
          </a:p>
          <a:p>
            <a:r>
              <a:rPr lang="en-US" sz="1800" dirty="0"/>
              <a:t>						</a:t>
            </a:r>
          </a:p>
          <a:p>
            <a:endParaRPr sz="1800" dirty="0"/>
          </a:p>
          <a:p>
            <a:pPr>
              <a:defRPr sz="2800"/>
            </a:pPr>
            <a:endParaRPr lang="en-US" sz="1800" dirty="0"/>
          </a:p>
          <a:p>
            <a:endParaRPr sz="1800" dirty="0"/>
          </a:p>
        </p:txBody>
      </p:sp>
      <p:pic>
        <p:nvPicPr>
          <p:cNvPr id="14" name="Picture 13" descr="Open parenthesis S subscript 1 squared divided by S subscript 2 squared multiplied by 1 divided by F subscript alpha divided by 2 close parenthesis is less than sigma subscript 1 squared divided by sigma subscript 2 squared is less than open parenthesis S subscript 1 squared divided by S subscript 2 squared multiplied by 1 divided by F subscript open parenthesis 1 minus alpha divided by 2 close parenthesis close parenthesis.">
            <a:extLst>
              <a:ext uri="{FF2B5EF4-FFF2-40B4-BE49-F238E27FC236}">
                <a16:creationId xmlns:a16="http://schemas.microsoft.com/office/drawing/2014/main" id="{9F9F18C3-68DD-160F-7F75-4800631A1070}"/>
              </a:ext>
            </a:extLst>
          </p:cNvPr>
          <p:cNvPicPr>
            <a:picLocks noChangeAspect="1"/>
          </p:cNvPicPr>
          <p:nvPr/>
        </p:nvPicPr>
        <p:blipFill>
          <a:blip r:embed="rId2"/>
          <a:stretch>
            <a:fillRect/>
          </a:stretch>
        </p:blipFill>
        <p:spPr>
          <a:xfrm>
            <a:off x="3118289" y="2020596"/>
            <a:ext cx="2476500" cy="831526"/>
          </a:xfrm>
          <a:prstGeom prst="rect">
            <a:avLst/>
          </a:prstGeom>
        </p:spPr>
      </p:pic>
      <p:sp>
        <p:nvSpPr>
          <p:cNvPr id="13" name="TextBox 12">
            <a:extLst>
              <a:ext uri="{FF2B5EF4-FFF2-40B4-BE49-F238E27FC236}">
                <a16:creationId xmlns:a16="http://schemas.microsoft.com/office/drawing/2014/main" id="{85239EDF-2CBB-1E1D-FD2B-E95477BE7913}"/>
              </a:ext>
            </a:extLst>
          </p:cNvPr>
          <p:cNvSpPr txBox="1"/>
          <p:nvPr/>
        </p:nvSpPr>
        <p:spPr>
          <a:xfrm>
            <a:off x="462951" y="2839837"/>
            <a:ext cx="825500" cy="338554"/>
          </a:xfrm>
          <a:prstGeom prst="rect">
            <a:avLst/>
          </a:prstGeom>
          <a:noFill/>
        </p:spPr>
        <p:txBody>
          <a:bodyPr wrap="square">
            <a:spAutoFit/>
          </a:bodyPr>
          <a:lstStyle/>
          <a:p>
            <a:r>
              <a:rPr lang="en-IN" sz="1600" dirty="0">
                <a:solidFill>
                  <a:srgbClr val="000000"/>
                </a:solidFill>
              </a:rPr>
              <a:t>where</a:t>
            </a:r>
          </a:p>
        </p:txBody>
      </p:sp>
      <p:pic>
        <p:nvPicPr>
          <p:cNvPr id="18" name="Picture 17" descr="S subscript 1 squared and S subscript 2 squared.">
            <a:extLst>
              <a:ext uri="{FF2B5EF4-FFF2-40B4-BE49-F238E27FC236}">
                <a16:creationId xmlns:a16="http://schemas.microsoft.com/office/drawing/2014/main" id="{AB4B9714-4E50-CCE1-7180-76A4B4A997BE}"/>
              </a:ext>
            </a:extLst>
          </p:cNvPr>
          <p:cNvPicPr>
            <a:picLocks noChangeAspect="1"/>
          </p:cNvPicPr>
          <p:nvPr/>
        </p:nvPicPr>
        <p:blipFill>
          <a:blip r:embed="rId3"/>
          <a:stretch>
            <a:fillRect/>
          </a:stretch>
        </p:blipFill>
        <p:spPr>
          <a:xfrm>
            <a:off x="1128071" y="2832278"/>
            <a:ext cx="800100" cy="333375"/>
          </a:xfrm>
          <a:prstGeom prst="rect">
            <a:avLst/>
          </a:prstGeom>
        </p:spPr>
      </p:pic>
      <p:sp>
        <p:nvSpPr>
          <p:cNvPr id="15" name="TextBox 14">
            <a:extLst>
              <a:ext uri="{FF2B5EF4-FFF2-40B4-BE49-F238E27FC236}">
                <a16:creationId xmlns:a16="http://schemas.microsoft.com/office/drawing/2014/main" id="{147262C0-B31C-71A9-097B-6832A7A5E64D}"/>
              </a:ext>
            </a:extLst>
          </p:cNvPr>
          <p:cNvSpPr txBox="1"/>
          <p:nvPr/>
        </p:nvSpPr>
        <p:spPr>
          <a:xfrm>
            <a:off x="1905000" y="2856468"/>
            <a:ext cx="3486150" cy="338554"/>
          </a:xfrm>
          <a:prstGeom prst="rect">
            <a:avLst/>
          </a:prstGeom>
          <a:noFill/>
        </p:spPr>
        <p:txBody>
          <a:bodyPr wrap="square">
            <a:spAutoFit/>
          </a:bodyPr>
          <a:lstStyle/>
          <a:p>
            <a:r>
              <a:rPr lang="en-US" sz="1600" dirty="0">
                <a:solidFill>
                  <a:srgbClr val="000000"/>
                </a:solidFill>
              </a:rPr>
              <a:t>are the two sample variances, with</a:t>
            </a:r>
            <a:endParaRPr lang="en-IN" sz="1600" dirty="0">
              <a:solidFill>
                <a:srgbClr val="000000"/>
              </a:solidFill>
            </a:endParaRPr>
          </a:p>
        </p:txBody>
      </p:sp>
      <p:pic>
        <p:nvPicPr>
          <p:cNvPr id="22" name="Picture 21" descr="S subscript 1 squared is greater than or equal to S subscript 2 squared.">
            <a:extLst>
              <a:ext uri="{FF2B5EF4-FFF2-40B4-BE49-F238E27FC236}">
                <a16:creationId xmlns:a16="http://schemas.microsoft.com/office/drawing/2014/main" id="{AC966A13-43C1-243B-9692-8E53BF057B09}"/>
              </a:ext>
            </a:extLst>
          </p:cNvPr>
          <p:cNvPicPr>
            <a:picLocks noChangeAspect="1"/>
          </p:cNvPicPr>
          <p:nvPr/>
        </p:nvPicPr>
        <p:blipFill>
          <a:blip r:embed="rId4"/>
          <a:stretch>
            <a:fillRect/>
          </a:stretch>
        </p:blipFill>
        <p:spPr>
          <a:xfrm>
            <a:off x="4953726" y="2846810"/>
            <a:ext cx="717263" cy="349436"/>
          </a:xfrm>
          <a:prstGeom prst="rect">
            <a:avLst/>
          </a:prstGeom>
        </p:spPr>
      </p:pic>
      <p:pic>
        <p:nvPicPr>
          <p:cNvPr id="26" name="Picture 25" descr="S subscript 1 squared divided by S subscript 2 squared.">
            <a:extLst>
              <a:ext uri="{FF2B5EF4-FFF2-40B4-BE49-F238E27FC236}">
                <a16:creationId xmlns:a16="http://schemas.microsoft.com/office/drawing/2014/main" id="{48D123D3-8A19-9D22-40BD-070E5A15B4F8}"/>
              </a:ext>
            </a:extLst>
          </p:cNvPr>
          <p:cNvPicPr>
            <a:picLocks noChangeAspect="1"/>
          </p:cNvPicPr>
          <p:nvPr/>
        </p:nvPicPr>
        <p:blipFill>
          <a:blip r:embed="rId5"/>
          <a:stretch>
            <a:fillRect/>
          </a:stretch>
        </p:blipFill>
        <p:spPr>
          <a:xfrm>
            <a:off x="536432" y="3092467"/>
            <a:ext cx="266700" cy="628650"/>
          </a:xfrm>
          <a:prstGeom prst="rect">
            <a:avLst/>
          </a:prstGeom>
        </p:spPr>
      </p:pic>
      <p:sp>
        <p:nvSpPr>
          <p:cNvPr id="17" name="TextBox 16">
            <a:extLst>
              <a:ext uri="{FF2B5EF4-FFF2-40B4-BE49-F238E27FC236}">
                <a16:creationId xmlns:a16="http://schemas.microsoft.com/office/drawing/2014/main" id="{EFB3D13E-BA9D-90C2-33E7-2C9FFD3E3DD2}"/>
              </a:ext>
            </a:extLst>
          </p:cNvPr>
          <p:cNvSpPr txBox="1"/>
          <p:nvPr/>
        </p:nvSpPr>
        <p:spPr>
          <a:xfrm>
            <a:off x="708025" y="3158093"/>
            <a:ext cx="5943600" cy="338554"/>
          </a:xfrm>
          <a:prstGeom prst="rect">
            <a:avLst/>
          </a:prstGeom>
          <a:noFill/>
        </p:spPr>
        <p:txBody>
          <a:bodyPr wrap="square">
            <a:spAutoFit/>
          </a:bodyPr>
          <a:lstStyle/>
          <a:p>
            <a:r>
              <a:rPr lang="en-US" sz="1600" dirty="0">
                <a:solidFill>
                  <a:srgbClr val="000000"/>
                </a:solidFill>
              </a:rPr>
              <a:t>is the point estimate for the ratio of the population variances,</a:t>
            </a:r>
            <a:endParaRPr lang="en-IN" sz="1600" dirty="0">
              <a:solidFill>
                <a:srgbClr val="000000"/>
              </a:solidFill>
            </a:endParaRPr>
          </a:p>
        </p:txBody>
      </p:sp>
      <p:pic>
        <p:nvPicPr>
          <p:cNvPr id="28" name="Picture 27" descr="Sigma subscript 1 squared divided by Sigma subscript 2 squared, and.">
            <a:extLst>
              <a:ext uri="{FF2B5EF4-FFF2-40B4-BE49-F238E27FC236}">
                <a16:creationId xmlns:a16="http://schemas.microsoft.com/office/drawing/2014/main" id="{BD6BA113-4F8A-9DD4-6CD7-61E4B85268D6}"/>
              </a:ext>
            </a:extLst>
          </p:cNvPr>
          <p:cNvPicPr>
            <a:picLocks noChangeAspect="1"/>
          </p:cNvPicPr>
          <p:nvPr/>
        </p:nvPicPr>
        <p:blipFill>
          <a:blip r:embed="rId6"/>
          <a:stretch>
            <a:fillRect/>
          </a:stretch>
        </p:blipFill>
        <p:spPr>
          <a:xfrm>
            <a:off x="5906348" y="3060073"/>
            <a:ext cx="752475" cy="628650"/>
          </a:xfrm>
          <a:prstGeom prst="rect">
            <a:avLst/>
          </a:prstGeom>
        </p:spPr>
      </p:pic>
      <p:pic>
        <p:nvPicPr>
          <p:cNvPr id="30" name="Picture 29" descr="F subscript alpha divided by 2, and F subscript (1 minus alpha divided by 2).">
            <a:extLst>
              <a:ext uri="{FF2B5EF4-FFF2-40B4-BE49-F238E27FC236}">
                <a16:creationId xmlns:a16="http://schemas.microsoft.com/office/drawing/2014/main" id="{8E05A959-E3BC-D766-A101-2A52A349DFC3}"/>
              </a:ext>
            </a:extLst>
          </p:cNvPr>
          <p:cNvPicPr>
            <a:picLocks noChangeAspect="1"/>
          </p:cNvPicPr>
          <p:nvPr/>
        </p:nvPicPr>
        <p:blipFill>
          <a:blip r:embed="rId7"/>
          <a:stretch>
            <a:fillRect/>
          </a:stretch>
        </p:blipFill>
        <p:spPr>
          <a:xfrm>
            <a:off x="512762" y="3741199"/>
            <a:ext cx="1133475" cy="419100"/>
          </a:xfrm>
          <a:prstGeom prst="rect">
            <a:avLst/>
          </a:prstGeom>
        </p:spPr>
      </p:pic>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24BBFADC-E4BE-5057-83EC-444E800086C2}"/>
                  </a:ext>
                </a:extLst>
              </p:cNvPr>
              <p:cNvSpPr txBox="1"/>
              <p:nvPr/>
            </p:nvSpPr>
            <p:spPr>
              <a:xfrm>
                <a:off x="1587500" y="3700046"/>
                <a:ext cx="7251700" cy="338554"/>
              </a:xfrm>
              <a:prstGeom prst="rect">
                <a:avLst/>
              </a:prstGeom>
              <a:noFill/>
            </p:spPr>
            <p:txBody>
              <a:bodyPr wrap="square">
                <a:spAutoFit/>
              </a:bodyPr>
              <a:lstStyle/>
              <a:p>
                <a:r>
                  <a:rPr lang="en-US" sz="1600" dirty="0">
                    <a:solidFill>
                      <a:srgbClr val="000000"/>
                    </a:solidFill>
                  </a:rPr>
                  <a:t>are the critical values for the level of confidence, </a:t>
                </a:r>
                <a:r>
                  <a:rPr lang="en-US" sz="1600" i="1" dirty="0">
                    <a:solidFill>
                      <a:srgbClr val="000000"/>
                    </a:solidFill>
                  </a:rPr>
                  <a:t>c</a:t>
                </a:r>
                <a14:m>
                  <m:oMath xmlns:m="http://schemas.openxmlformats.org/officeDocument/2006/math">
                    <m:r>
                      <a:rPr lang="en-US" sz="1600">
                        <a:solidFill>
                          <a:srgbClr val="000000"/>
                        </a:solidFill>
                        <a:latin typeface="Cambria Math" panose="02040503050406030204" pitchFamily="18" charset="0"/>
                      </a:rPr>
                      <m:t>=</m:t>
                    </m:r>
                    <m:r>
                      <a:rPr lang="en-US" sz="1600">
                        <a:solidFill>
                          <a:srgbClr val="000000"/>
                        </a:solidFill>
                        <a:latin typeface="Cambria Math" panose="02040503050406030204" pitchFamily="18" charset="0"/>
                      </a:rPr>
                      <m:t>1</m:t>
                    </m:r>
                    <m:r>
                      <a:rPr lang="en-US" sz="1600">
                        <a:solidFill>
                          <a:srgbClr val="000000"/>
                        </a:solidFill>
                        <a:latin typeface="Cambria Math" panose="02040503050406030204" pitchFamily="18" charset="0"/>
                      </a:rPr>
                      <m:t>−</m:t>
                    </m:r>
                  </m:oMath>
                </a14:m>
                <a:r>
                  <a:rPr lang="el-GR" sz="1600" i="1" dirty="0">
                    <a:solidFill>
                      <a:srgbClr val="000000"/>
                    </a:solidFill>
                    <a:latin typeface="Calibri" panose="020F0502020204030204" pitchFamily="34" charset="0"/>
                    <a:ea typeface="Calibri" panose="020F0502020204030204" pitchFamily="34" charset="0"/>
                    <a:cs typeface="Calibri" panose="020F0502020204030204" pitchFamily="34" charset="0"/>
                  </a:rPr>
                  <a:t>α</a:t>
                </a:r>
                <a:r>
                  <a:rPr lang="en-US" sz="1600" dirty="0">
                    <a:solidFill>
                      <a:srgbClr val="000000"/>
                    </a:solidFill>
                  </a:rPr>
                  <a:t>, such that the</a:t>
                </a:r>
                <a:endParaRPr lang="en-IN" sz="1600" dirty="0">
                  <a:solidFill>
                    <a:srgbClr val="000000"/>
                  </a:solidFill>
                </a:endParaRPr>
              </a:p>
            </p:txBody>
          </p:sp>
        </mc:Choice>
        <mc:Fallback xmlns="">
          <p:sp>
            <p:nvSpPr>
              <p:cNvPr id="19" name="TextBox 18">
                <a:extLst>
                  <a:ext uri="{FF2B5EF4-FFF2-40B4-BE49-F238E27FC236}">
                    <a16:creationId xmlns:a16="http://schemas.microsoft.com/office/drawing/2014/main" id="{24BBFADC-E4BE-5057-83EC-444E800086C2}"/>
                  </a:ext>
                </a:extLst>
              </p:cNvPr>
              <p:cNvSpPr txBox="1">
                <a:spLocks noRot="1" noChangeAspect="1" noMove="1" noResize="1" noEditPoints="1" noAdjustHandles="1" noChangeArrowheads="1" noChangeShapeType="1" noTextEdit="1"/>
              </p:cNvSpPr>
              <p:nvPr/>
            </p:nvSpPr>
            <p:spPr>
              <a:xfrm>
                <a:off x="1587500" y="3700046"/>
                <a:ext cx="7251700" cy="338554"/>
              </a:xfrm>
              <a:prstGeom prst="rect">
                <a:avLst/>
              </a:prstGeom>
              <a:blipFill>
                <a:blip r:embed="rId8"/>
                <a:stretch>
                  <a:fillRect l="-420" t="-5357" b="-21429"/>
                </a:stretch>
              </a:blipFill>
            </p:spPr>
            <p:txBody>
              <a:bodyPr/>
              <a:lstStyle/>
              <a:p>
                <a:r>
                  <a:rPr lang="en-IN">
                    <a:noFill/>
                  </a:rPr>
                  <a:t> </a:t>
                </a:r>
              </a:p>
            </p:txBody>
          </p:sp>
        </mc:Fallback>
      </mc:AlternateContent>
      <p:sp>
        <p:nvSpPr>
          <p:cNvPr id="21" name="TextBox 20">
            <a:extLst>
              <a:ext uri="{FF2B5EF4-FFF2-40B4-BE49-F238E27FC236}">
                <a16:creationId xmlns:a16="http://schemas.microsoft.com/office/drawing/2014/main" id="{ED5312A5-FD96-80C5-2F8F-72B56B1998DF}"/>
              </a:ext>
            </a:extLst>
          </p:cNvPr>
          <p:cNvSpPr txBox="1"/>
          <p:nvPr/>
        </p:nvSpPr>
        <p:spPr>
          <a:xfrm>
            <a:off x="456661" y="4149725"/>
            <a:ext cx="4572000" cy="338554"/>
          </a:xfrm>
          <a:prstGeom prst="rect">
            <a:avLst/>
          </a:prstGeom>
          <a:noFill/>
        </p:spPr>
        <p:txBody>
          <a:bodyPr wrap="square">
            <a:spAutoFit/>
          </a:bodyPr>
          <a:lstStyle/>
          <a:p>
            <a:r>
              <a:rPr lang="en-US" sz="1600" dirty="0">
                <a:solidFill>
                  <a:srgbClr val="000000"/>
                </a:solidFill>
              </a:rPr>
              <a:t>area under the </a:t>
            </a:r>
            <a:r>
              <a:rPr lang="en-US" sz="1600" i="1" dirty="0">
                <a:solidFill>
                  <a:srgbClr val="000000"/>
                </a:solidFill>
              </a:rPr>
              <a:t>F</a:t>
            </a:r>
            <a:r>
              <a:rPr lang="en-US" sz="1600" dirty="0">
                <a:solidFill>
                  <a:srgbClr val="000000"/>
                </a:solidFill>
              </a:rPr>
              <a:t>-distribution to the right of</a:t>
            </a:r>
            <a:endParaRPr lang="en-IN" sz="1600" dirty="0">
              <a:solidFill>
                <a:srgbClr val="000000"/>
              </a:solidFill>
            </a:endParaRPr>
          </a:p>
        </p:txBody>
      </p:sp>
      <p:pic>
        <p:nvPicPr>
          <p:cNvPr id="32" name="Picture 31" descr="F subscript (alpha divided by 2) is equal to alpha divided by 2.">
            <a:extLst>
              <a:ext uri="{FF2B5EF4-FFF2-40B4-BE49-F238E27FC236}">
                <a16:creationId xmlns:a16="http://schemas.microsoft.com/office/drawing/2014/main" id="{44336A00-56E5-4CA5-1718-853B2440CB5E}"/>
              </a:ext>
            </a:extLst>
          </p:cNvPr>
          <p:cNvPicPr>
            <a:picLocks noChangeAspect="1"/>
          </p:cNvPicPr>
          <p:nvPr/>
        </p:nvPicPr>
        <p:blipFill>
          <a:blip r:embed="rId9"/>
          <a:stretch>
            <a:fillRect/>
          </a:stretch>
        </p:blipFill>
        <p:spPr>
          <a:xfrm>
            <a:off x="4201049" y="4057305"/>
            <a:ext cx="1457325" cy="552450"/>
          </a:xfrm>
          <a:prstGeom prst="rect">
            <a:avLst/>
          </a:prstGeom>
        </p:spPr>
      </p:pic>
      <p:sp>
        <p:nvSpPr>
          <p:cNvPr id="23" name="TextBox 22">
            <a:extLst>
              <a:ext uri="{FF2B5EF4-FFF2-40B4-BE49-F238E27FC236}">
                <a16:creationId xmlns:a16="http://schemas.microsoft.com/office/drawing/2014/main" id="{3D0B141F-DA4A-0ABE-48C9-39901A066C35}"/>
              </a:ext>
            </a:extLst>
          </p:cNvPr>
          <p:cNvSpPr txBox="1"/>
          <p:nvPr/>
        </p:nvSpPr>
        <p:spPr>
          <a:xfrm>
            <a:off x="450002" y="4572000"/>
            <a:ext cx="2788498" cy="338554"/>
          </a:xfrm>
          <a:prstGeom prst="rect">
            <a:avLst/>
          </a:prstGeom>
          <a:noFill/>
        </p:spPr>
        <p:txBody>
          <a:bodyPr wrap="square">
            <a:spAutoFit/>
          </a:bodyPr>
          <a:lstStyle/>
          <a:p>
            <a:r>
              <a:rPr lang="en-US" sz="1600" dirty="0">
                <a:solidFill>
                  <a:srgbClr val="000000"/>
                </a:solidFill>
              </a:rPr>
              <a:t>and the area to the right of</a:t>
            </a:r>
            <a:endParaRPr lang="en-IN" sz="1600" dirty="0">
              <a:solidFill>
                <a:srgbClr val="000000"/>
              </a:solidFill>
            </a:endParaRPr>
          </a:p>
        </p:txBody>
      </p:sp>
      <p:pic>
        <p:nvPicPr>
          <p:cNvPr id="34" name="Picture 33" descr="F subscript (1 minus alpha divided by 2) is equal to 1 minus alpha divided by 2.">
            <a:extLst>
              <a:ext uri="{FF2B5EF4-FFF2-40B4-BE49-F238E27FC236}">
                <a16:creationId xmlns:a16="http://schemas.microsoft.com/office/drawing/2014/main" id="{83373CBA-2299-B5D7-BCA4-7AA58BB685AF}"/>
              </a:ext>
            </a:extLst>
          </p:cNvPr>
          <p:cNvPicPr>
            <a:picLocks noChangeAspect="1"/>
          </p:cNvPicPr>
          <p:nvPr/>
        </p:nvPicPr>
        <p:blipFill>
          <a:blip r:embed="rId10"/>
          <a:stretch>
            <a:fillRect/>
          </a:stretch>
        </p:blipFill>
        <p:spPr>
          <a:xfrm>
            <a:off x="2866162" y="4455752"/>
            <a:ext cx="1924050" cy="552450"/>
          </a:xfrm>
          <a:prstGeom prst="rect">
            <a:avLst/>
          </a:prstGeom>
        </p:spPr>
      </p:pic>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E42E890F-1D3B-EEB0-31E1-AC436CF89E1E}"/>
                  </a:ext>
                </a:extLst>
              </p:cNvPr>
              <p:cNvSpPr txBox="1"/>
              <p:nvPr/>
            </p:nvSpPr>
            <p:spPr>
              <a:xfrm>
                <a:off x="460606" y="5036403"/>
                <a:ext cx="8149993" cy="584775"/>
              </a:xfrm>
              <a:prstGeom prst="rect">
                <a:avLst/>
              </a:prstGeom>
              <a:noFill/>
            </p:spPr>
            <p:txBody>
              <a:bodyPr wrap="square">
                <a:spAutoFit/>
              </a:bodyPr>
              <a:lstStyle/>
              <a:p>
                <a:pPr>
                  <a:defRPr sz="2800"/>
                </a:pPr>
                <a:r>
                  <a:rPr lang="en-IN" sz="1600" dirty="0">
                    <a:solidFill>
                      <a:srgbClr val="000000"/>
                    </a:solidFill>
                  </a:rPr>
                  <a:t>The </a:t>
                </a:r>
                <a:r>
                  <a:rPr lang="en-IN" sz="1600" i="1" dirty="0">
                    <a:solidFill>
                      <a:srgbClr val="000000"/>
                    </a:solidFill>
                  </a:rPr>
                  <a:t>F</a:t>
                </a:r>
                <a:r>
                  <a:rPr lang="en-IN" sz="1600" dirty="0">
                    <a:solidFill>
                      <a:srgbClr val="000000"/>
                    </a:solidFill>
                  </a:rPr>
                  <a:t>-distribution has </a:t>
                </a:r>
                <a:r>
                  <a:rPr lang="en-IN" sz="1600" i="1" dirty="0">
                    <a:solidFill>
                      <a:srgbClr val="000000"/>
                    </a:solidFill>
                  </a:rPr>
                  <a:t>df</a:t>
                </a:r>
                <a:r>
                  <a:rPr lang="en-IN" sz="1600" dirty="0">
                    <a:solidFill>
                      <a:srgbClr val="000000"/>
                    </a:solidFill>
                    <a:latin typeface="Calibri" panose="020F0502020204030204" pitchFamily="34" charset="0"/>
                    <a:ea typeface="Calibri" panose="020F0502020204030204" pitchFamily="34" charset="0"/>
                    <a:cs typeface="Calibri" panose="020F0502020204030204" pitchFamily="34" charset="0"/>
                  </a:rPr>
                  <a:t>₁</a:t>
                </a:r>
                <a:r>
                  <a:rPr lang="ar-AE" sz="1600" dirty="0">
                    <a:solidFill>
                      <a:srgbClr val="000000"/>
                    </a:solidFill>
                  </a:rPr>
                  <a:t> </a:t>
                </a:r>
                <a14:m>
                  <m:oMath xmlns:m="http://schemas.openxmlformats.org/officeDocument/2006/math">
                    <m:r>
                      <a:rPr lang="ar-AE" sz="1600">
                        <a:solidFill>
                          <a:srgbClr val="000000"/>
                        </a:solidFill>
                        <a:latin typeface="Cambria Math" panose="02040503050406030204" pitchFamily="18" charset="0"/>
                      </a:rPr>
                      <m:t>=</m:t>
                    </m:r>
                    <m:r>
                      <a:rPr lang="ar-AE" sz="1600" i="1">
                        <a:solidFill>
                          <a:srgbClr val="000000"/>
                        </a:solidFill>
                        <a:latin typeface="Cambria Math" panose="02040503050406030204" pitchFamily="18" charset="0"/>
                      </a:rPr>
                      <m:t> </m:t>
                    </m:r>
                  </m:oMath>
                </a14:m>
                <a:r>
                  <a:rPr lang="en-IN" sz="1600" i="1" dirty="0">
                    <a:solidFill>
                      <a:srgbClr val="000000"/>
                    </a:solidFill>
                    <a:latin typeface="Calibri" panose="020F0502020204030204" pitchFamily="34" charset="0"/>
                    <a:ea typeface="Calibri" panose="020F0502020204030204" pitchFamily="34" charset="0"/>
                    <a:cs typeface="Calibri" panose="020F0502020204030204" pitchFamily="34" charset="0"/>
                  </a:rPr>
                  <a:t>n</a:t>
                </a:r>
                <a:r>
                  <a:rPr lang="en-IN" sz="1600" dirty="0">
                    <a:solidFill>
                      <a:srgbClr val="000000"/>
                    </a:solidFill>
                    <a:latin typeface="Calibri" panose="020F0502020204030204" pitchFamily="34" charset="0"/>
                    <a:ea typeface="Calibri" panose="020F0502020204030204" pitchFamily="34" charset="0"/>
                    <a:cs typeface="Calibri" panose="020F0502020204030204" pitchFamily="34" charset="0"/>
                  </a:rPr>
                  <a:t>₁</a:t>
                </a:r>
                <a14:m>
                  <m:oMath xmlns:m="http://schemas.openxmlformats.org/officeDocument/2006/math">
                    <m:r>
                      <a:rPr lang="ar-AE" sz="1600">
                        <a:solidFill>
                          <a:srgbClr val="000000"/>
                        </a:solidFill>
                        <a:latin typeface="Cambria Math" panose="02040503050406030204" pitchFamily="18" charset="0"/>
                      </a:rPr>
                      <m:t>−</m:t>
                    </m:r>
                    <m:r>
                      <a:rPr lang="ar-AE" sz="1600">
                        <a:solidFill>
                          <a:srgbClr val="000000"/>
                        </a:solidFill>
                        <a:latin typeface="Cambria Math" panose="02040503050406030204" pitchFamily="18" charset="0"/>
                      </a:rPr>
                      <m:t>1</m:t>
                    </m:r>
                  </m:oMath>
                </a14:m>
                <a:r>
                  <a:rPr lang="ar-AE" sz="1600" dirty="0">
                    <a:solidFill>
                      <a:srgbClr val="000000"/>
                    </a:solidFill>
                  </a:rPr>
                  <a:t> </a:t>
                </a:r>
                <a:r>
                  <a:rPr lang="en-IN" sz="1600" dirty="0">
                    <a:solidFill>
                      <a:srgbClr val="000000"/>
                    </a:solidFill>
                  </a:rPr>
                  <a:t>degrees of freedom for the numerator and </a:t>
                </a:r>
                <a:r>
                  <a:rPr lang="en-IN" sz="1600" i="1" dirty="0">
                    <a:solidFill>
                      <a:srgbClr val="000000"/>
                    </a:solidFill>
                  </a:rPr>
                  <a:t>df</a:t>
                </a:r>
                <a:r>
                  <a:rPr lang="en-IN" sz="1600" dirty="0">
                    <a:solidFill>
                      <a:srgbClr val="000000"/>
                    </a:solidFill>
                    <a:latin typeface="Calibri" panose="020F0502020204030204" pitchFamily="34" charset="0"/>
                    <a:ea typeface="Calibri" panose="020F0502020204030204" pitchFamily="34" charset="0"/>
                    <a:cs typeface="Calibri" panose="020F0502020204030204" pitchFamily="34" charset="0"/>
                  </a:rPr>
                  <a:t>₂</a:t>
                </a:r>
                <a:r>
                  <a:rPr lang="ar-AE" sz="1600" dirty="0">
                    <a:solidFill>
                      <a:srgbClr val="000000"/>
                    </a:solidFill>
                  </a:rPr>
                  <a:t> </a:t>
                </a:r>
                <a14:m>
                  <m:oMath xmlns:m="http://schemas.openxmlformats.org/officeDocument/2006/math">
                    <m:r>
                      <a:rPr lang="ar-AE" sz="1600">
                        <a:solidFill>
                          <a:srgbClr val="000000"/>
                        </a:solidFill>
                        <a:latin typeface="Cambria Math" panose="02040503050406030204" pitchFamily="18" charset="0"/>
                      </a:rPr>
                      <m:t>=</m:t>
                    </m:r>
                    <m:r>
                      <a:rPr lang="ar-AE" sz="1600" i="1">
                        <a:solidFill>
                          <a:srgbClr val="000000"/>
                        </a:solidFill>
                        <a:latin typeface="Cambria Math" panose="02040503050406030204" pitchFamily="18" charset="0"/>
                      </a:rPr>
                      <m:t> </m:t>
                    </m:r>
                  </m:oMath>
                </a14:m>
                <a:r>
                  <a:rPr lang="en-IN" sz="1600" i="1" dirty="0">
                    <a:solidFill>
                      <a:srgbClr val="000000"/>
                    </a:solidFill>
                    <a:latin typeface="Calibri" panose="020F0502020204030204" pitchFamily="34" charset="0"/>
                    <a:ea typeface="Calibri" panose="020F0502020204030204" pitchFamily="34" charset="0"/>
                    <a:cs typeface="Calibri" panose="020F0502020204030204" pitchFamily="34" charset="0"/>
                  </a:rPr>
                  <a:t>n</a:t>
                </a:r>
                <a:r>
                  <a:rPr lang="en-IN" sz="1600" dirty="0">
                    <a:solidFill>
                      <a:srgbClr val="000000"/>
                    </a:solidFill>
                    <a:latin typeface="Calibri" panose="020F0502020204030204" pitchFamily="34" charset="0"/>
                    <a:ea typeface="Calibri" panose="020F0502020204030204" pitchFamily="34" charset="0"/>
                    <a:cs typeface="Calibri" panose="020F0502020204030204" pitchFamily="34" charset="0"/>
                  </a:rPr>
                  <a:t>₂</a:t>
                </a:r>
                <a14:m>
                  <m:oMath xmlns:m="http://schemas.openxmlformats.org/officeDocument/2006/math">
                    <m:r>
                      <a:rPr lang="ar-AE" sz="1600">
                        <a:solidFill>
                          <a:srgbClr val="000000"/>
                        </a:solidFill>
                        <a:latin typeface="Cambria Math" panose="02040503050406030204" pitchFamily="18" charset="0"/>
                      </a:rPr>
                      <m:t>−</m:t>
                    </m:r>
                    <m:r>
                      <a:rPr lang="ar-AE" sz="1600">
                        <a:solidFill>
                          <a:srgbClr val="000000"/>
                        </a:solidFill>
                        <a:latin typeface="Cambria Math" panose="02040503050406030204" pitchFamily="18" charset="0"/>
                      </a:rPr>
                      <m:t>1</m:t>
                    </m:r>
                  </m:oMath>
                </a14:m>
                <a:r>
                  <a:rPr lang="ar-AE" sz="1600" dirty="0">
                    <a:solidFill>
                      <a:srgbClr val="000000"/>
                    </a:solidFill>
                  </a:rPr>
                  <a:t> </a:t>
                </a:r>
                <a:r>
                  <a:rPr lang="en-IN" sz="1600" dirty="0">
                    <a:solidFill>
                      <a:srgbClr val="000000"/>
                    </a:solidFill>
                  </a:rPr>
                  <a:t>degrees of freedom for the denominator, where </a:t>
                </a:r>
                <a:r>
                  <a:rPr lang="en-IN" sz="1600" i="1" dirty="0">
                    <a:solidFill>
                      <a:srgbClr val="000000"/>
                    </a:solidFill>
                    <a:latin typeface="Calibri" panose="020F0502020204030204" pitchFamily="34" charset="0"/>
                    <a:ea typeface="Calibri" panose="020F0502020204030204" pitchFamily="34" charset="0"/>
                    <a:cs typeface="Calibri" panose="020F0502020204030204" pitchFamily="34" charset="0"/>
                  </a:rPr>
                  <a:t>n</a:t>
                </a:r>
                <a:r>
                  <a:rPr lang="en-IN" sz="1600" dirty="0">
                    <a:solidFill>
                      <a:srgbClr val="000000"/>
                    </a:solidFill>
                    <a:latin typeface="Calibri" panose="020F0502020204030204" pitchFamily="34" charset="0"/>
                    <a:ea typeface="Calibri" panose="020F0502020204030204" pitchFamily="34" charset="0"/>
                    <a:cs typeface="Calibri" panose="020F0502020204030204" pitchFamily="34" charset="0"/>
                  </a:rPr>
                  <a:t>₁</a:t>
                </a:r>
                <a:r>
                  <a:rPr lang="en-IN" sz="1600" dirty="0">
                    <a:solidFill>
                      <a:srgbClr val="000000"/>
                    </a:solidFill>
                  </a:rPr>
                  <a:t> and </a:t>
                </a:r>
                <a:r>
                  <a:rPr lang="en-IN" sz="1600" i="1" dirty="0">
                    <a:solidFill>
                      <a:srgbClr val="000000"/>
                    </a:solidFill>
                    <a:latin typeface="Calibri" panose="020F0502020204030204" pitchFamily="34" charset="0"/>
                    <a:ea typeface="Calibri" panose="020F0502020204030204" pitchFamily="34" charset="0"/>
                    <a:cs typeface="Calibri" panose="020F0502020204030204" pitchFamily="34" charset="0"/>
                  </a:rPr>
                  <a:t>n</a:t>
                </a:r>
                <a:r>
                  <a:rPr lang="en-IN" sz="1600" dirty="0">
                    <a:solidFill>
                      <a:srgbClr val="000000"/>
                    </a:solidFill>
                    <a:latin typeface="Calibri" panose="020F0502020204030204" pitchFamily="34" charset="0"/>
                    <a:ea typeface="Calibri" panose="020F0502020204030204" pitchFamily="34" charset="0"/>
                    <a:cs typeface="Calibri" panose="020F0502020204030204" pitchFamily="34" charset="0"/>
                  </a:rPr>
                  <a:t>₂</a:t>
                </a:r>
                <a:r>
                  <a:rPr lang="en-IN" sz="1600" dirty="0">
                    <a:solidFill>
                      <a:srgbClr val="000000"/>
                    </a:solidFill>
                  </a:rPr>
                  <a:t> are the two sample sizes.</a:t>
                </a:r>
              </a:p>
            </p:txBody>
          </p:sp>
        </mc:Choice>
        <mc:Fallback xmlns="">
          <p:sp>
            <p:nvSpPr>
              <p:cNvPr id="25" name="TextBox 24">
                <a:extLst>
                  <a:ext uri="{FF2B5EF4-FFF2-40B4-BE49-F238E27FC236}">
                    <a16:creationId xmlns:a16="http://schemas.microsoft.com/office/drawing/2014/main" id="{E42E890F-1D3B-EEB0-31E1-AC436CF89E1E}"/>
                  </a:ext>
                </a:extLst>
              </p:cNvPr>
              <p:cNvSpPr txBox="1">
                <a:spLocks noRot="1" noChangeAspect="1" noMove="1" noResize="1" noEditPoints="1" noAdjustHandles="1" noChangeArrowheads="1" noChangeShapeType="1" noTextEdit="1"/>
              </p:cNvSpPr>
              <p:nvPr/>
            </p:nvSpPr>
            <p:spPr>
              <a:xfrm>
                <a:off x="460606" y="5036403"/>
                <a:ext cx="8149993" cy="584775"/>
              </a:xfrm>
              <a:prstGeom prst="rect">
                <a:avLst/>
              </a:prstGeom>
              <a:blipFill>
                <a:blip r:embed="rId11"/>
                <a:stretch>
                  <a:fillRect l="-449" t="-4167" b="-12500"/>
                </a:stretch>
              </a:blipFill>
            </p:spPr>
            <p:txBody>
              <a:bodyPr/>
              <a:lstStyle/>
              <a:p>
                <a:r>
                  <a:rPr lang="en-IN">
                    <a:noFill/>
                  </a:rPr>
                  <a:t> </a:t>
                </a:r>
              </a:p>
            </p:txBody>
          </p:sp>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Rounding Rule</a:t>
            </a:r>
            <a:r>
              <a:rPr lang="en-US" baseline="-25000" dirty="0"/>
              <a:t>2</a:t>
            </a:r>
            <a:endParaRPr dirty="0"/>
          </a:p>
        </p:txBody>
      </p:sp>
      <p:sp>
        <p:nvSpPr>
          <p:cNvPr id="3" name="Text Placeholder 2"/>
          <p:cNvSpPr>
            <a:spLocks noGrp="1"/>
          </p:cNvSpPr>
          <p:nvPr>
            <p:ph type="body" sz="quarter" idx="10"/>
          </p:nvPr>
        </p:nvSpPr>
        <p:spPr>
          <a:xfrm>
            <a:off x="457200" y="1082078"/>
            <a:ext cx="8229600" cy="1432522"/>
          </a:xfrm>
        </p:spPr>
        <p:txBody>
          <a:bodyPr>
            <a:normAutofit/>
          </a:bodyPr>
          <a:lstStyle/>
          <a:p>
            <a:r>
              <a:rPr sz="2800"/>
              <a:t>Round the endpoints of a confidence interval for the ratio of two population variances or standard deviations to four decimal places.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t>Formula: Confidence Interval for the Ratio of Two Population Standard Deviations</a:t>
            </a:r>
          </a:p>
        </p:txBody>
      </p:sp>
      <p:sp>
        <p:nvSpPr>
          <p:cNvPr id="3" name="Text Placeholder 2"/>
          <p:cNvSpPr>
            <a:spLocks noGrp="1"/>
          </p:cNvSpPr>
          <p:nvPr>
            <p:ph type="body" sz="quarter" idx="10"/>
          </p:nvPr>
        </p:nvSpPr>
        <p:spPr>
          <a:xfrm>
            <a:off x="457200" y="1082078"/>
            <a:ext cx="8229600" cy="4632922"/>
          </a:xfrm>
        </p:spPr>
        <p:txBody>
          <a:bodyPr>
            <a:normAutofit lnSpcReduction="10000"/>
          </a:bodyPr>
          <a:lstStyle/>
          <a:p>
            <a:r>
              <a:rPr sz="1800" dirty="0"/>
              <a:t>When the samples taken are independent, simple random samples and both population distributions are approximately normal, a confidence interval for the ratio of two population standard deviations is given by</a:t>
            </a:r>
          </a:p>
          <a:p>
            <a:pPr algn="ctr">
              <a:defRPr sz="2800"/>
            </a:pPr>
            <a:endParaRPr lang="en-US" sz="2800" dirty="0"/>
          </a:p>
          <a:p>
            <a:pPr algn="ctr">
              <a:defRPr sz="2800"/>
            </a:pPr>
            <a:endParaRPr sz="2800" dirty="0"/>
          </a:p>
          <a:p>
            <a:pPr>
              <a:defRPr sz="2800"/>
            </a:pPr>
            <a:endParaRPr lang="en-US" sz="2800" dirty="0"/>
          </a:p>
          <a:p>
            <a:pPr>
              <a:defRPr sz="2800"/>
            </a:pPr>
            <a:endParaRPr lang="en-US" sz="2800" dirty="0"/>
          </a:p>
          <a:p>
            <a:pPr>
              <a:defRPr sz="2800"/>
            </a:pPr>
            <a:endParaRPr lang="en-US" sz="2800" dirty="0"/>
          </a:p>
          <a:p>
            <a:pPr>
              <a:defRPr sz="2800"/>
            </a:pPr>
            <a:r>
              <a:rPr lang="en-IN" dirty="0"/>
              <a:t>    </a:t>
            </a:r>
            <a:r>
              <a:rPr sz="2800" dirty="0"/>
              <a:t> </a:t>
            </a:r>
            <a:endParaRPr lang="en-US" sz="2800" dirty="0"/>
          </a:p>
          <a:p>
            <a:r>
              <a:rPr lang="en-US" sz="2800" dirty="0"/>
              <a:t>	 </a:t>
            </a:r>
          </a:p>
          <a:p>
            <a:r>
              <a:rPr lang="en-US" sz="2800" dirty="0"/>
              <a:t>		</a:t>
            </a:r>
          </a:p>
          <a:p>
            <a:pPr>
              <a:defRPr sz="2800"/>
            </a:pPr>
            <a:endParaRPr lang="en-US" sz="2800" dirty="0"/>
          </a:p>
        </p:txBody>
      </p:sp>
      <p:pic>
        <p:nvPicPr>
          <p:cNvPr id="12" name="Picture 11" descr="Open parenthesis, s subscript 1 divided by s subscript 2, multiplied by 1 divided by the square root of F subscript (alpha divided by 2), close parenthesis, is less than sigma subscript 1 divided by sigma subscript 2, which is less than open parenthesis, s subscript 1 divided by s subscript 2, multiplied by 1 divided by the square root of F subscript (1 minus alpha divided by 2), close parenthesis.">
            <a:extLst>
              <a:ext uri="{FF2B5EF4-FFF2-40B4-BE49-F238E27FC236}">
                <a16:creationId xmlns:a16="http://schemas.microsoft.com/office/drawing/2014/main" id="{C4D2843B-E70E-C1E7-B130-6FD27096027C}"/>
              </a:ext>
            </a:extLst>
          </p:cNvPr>
          <p:cNvPicPr>
            <a:picLocks noChangeAspect="1"/>
          </p:cNvPicPr>
          <p:nvPr/>
        </p:nvPicPr>
        <p:blipFill>
          <a:blip r:embed="rId2"/>
          <a:stretch>
            <a:fillRect/>
          </a:stretch>
        </p:blipFill>
        <p:spPr>
          <a:xfrm>
            <a:off x="2956252" y="2026653"/>
            <a:ext cx="3047999" cy="986117"/>
          </a:xfrm>
          <a:prstGeom prst="rect">
            <a:avLst/>
          </a:prstGeom>
        </p:spPr>
      </p:pic>
      <p:sp>
        <p:nvSpPr>
          <p:cNvPr id="11" name="TextBox 10">
            <a:extLst>
              <a:ext uri="{FF2B5EF4-FFF2-40B4-BE49-F238E27FC236}">
                <a16:creationId xmlns:a16="http://schemas.microsoft.com/office/drawing/2014/main" id="{63832A1F-8947-2509-28A2-ADEB7C8F9C94}"/>
              </a:ext>
            </a:extLst>
          </p:cNvPr>
          <p:cNvSpPr txBox="1"/>
          <p:nvPr/>
        </p:nvSpPr>
        <p:spPr>
          <a:xfrm>
            <a:off x="455762" y="3048000"/>
            <a:ext cx="5945038" cy="338554"/>
          </a:xfrm>
          <a:prstGeom prst="rect">
            <a:avLst/>
          </a:prstGeom>
          <a:noFill/>
        </p:spPr>
        <p:txBody>
          <a:bodyPr wrap="square">
            <a:spAutoFit/>
          </a:bodyPr>
          <a:lstStyle/>
          <a:p>
            <a:pPr>
              <a:defRPr sz="2800"/>
            </a:pPr>
            <a:r>
              <a:rPr lang="en-IN" sz="1600" dirty="0">
                <a:solidFill>
                  <a:srgbClr val="000000"/>
                </a:solidFill>
              </a:rPr>
              <a:t>Where </a:t>
            </a:r>
            <a:r>
              <a:rPr lang="en-IN" sz="1600" i="1" dirty="0">
                <a:solidFill>
                  <a:srgbClr val="000000"/>
                </a:solidFill>
              </a:rPr>
              <a:t>s</a:t>
            </a:r>
            <a:r>
              <a:rPr lang="en-IN" sz="1600" dirty="0">
                <a:solidFill>
                  <a:srgbClr val="000000"/>
                </a:solidFill>
                <a:latin typeface="Calibri" panose="020F0502020204030204" pitchFamily="34" charset="0"/>
                <a:ea typeface="Calibri" panose="020F0502020204030204" pitchFamily="34" charset="0"/>
                <a:cs typeface="Calibri" panose="020F0502020204030204" pitchFamily="34" charset="0"/>
              </a:rPr>
              <a:t>₁</a:t>
            </a:r>
            <a:r>
              <a:rPr lang="en-IN" sz="1600" dirty="0">
                <a:solidFill>
                  <a:srgbClr val="000000"/>
                </a:solidFill>
              </a:rPr>
              <a:t> and </a:t>
            </a:r>
            <a:r>
              <a:rPr lang="en-IN" sz="1600" i="1" dirty="0">
                <a:solidFill>
                  <a:srgbClr val="000000"/>
                </a:solidFill>
              </a:rPr>
              <a:t>s</a:t>
            </a:r>
            <a:r>
              <a:rPr lang="en-IN" sz="1600" dirty="0">
                <a:solidFill>
                  <a:srgbClr val="000000"/>
                </a:solidFill>
                <a:latin typeface="Calibri" panose="020F0502020204030204" pitchFamily="34" charset="0"/>
                <a:ea typeface="Calibri" panose="020F0502020204030204" pitchFamily="34" charset="0"/>
                <a:cs typeface="Calibri" panose="020F0502020204030204" pitchFamily="34" charset="0"/>
              </a:rPr>
              <a:t>₂</a:t>
            </a:r>
            <a:r>
              <a:rPr lang="en-IN" sz="1600" dirty="0">
                <a:solidFill>
                  <a:srgbClr val="000000"/>
                </a:solidFill>
              </a:rPr>
              <a:t> are the two sample standard deviations, with </a:t>
            </a:r>
            <a:r>
              <a:rPr lang="en-IN" sz="1600" i="1" dirty="0">
                <a:solidFill>
                  <a:srgbClr val="000000"/>
                </a:solidFill>
              </a:rPr>
              <a:t>s</a:t>
            </a:r>
            <a:r>
              <a:rPr lang="en-IN" sz="1600" dirty="0">
                <a:solidFill>
                  <a:srgbClr val="000000"/>
                </a:solidFill>
                <a:latin typeface="Calibri" panose="020F0502020204030204" pitchFamily="34" charset="0"/>
                <a:ea typeface="Calibri" panose="020F0502020204030204" pitchFamily="34" charset="0"/>
                <a:cs typeface="Calibri" panose="020F0502020204030204" pitchFamily="34" charset="0"/>
              </a:rPr>
              <a:t>₁ ≥</a:t>
            </a:r>
            <a:r>
              <a:rPr lang="en-IN" sz="1600" i="1" dirty="0">
                <a:solidFill>
                  <a:srgbClr val="000000"/>
                </a:solidFill>
              </a:rPr>
              <a:t> s</a:t>
            </a:r>
            <a:r>
              <a:rPr lang="en-IN" sz="1600" dirty="0">
                <a:solidFill>
                  <a:srgbClr val="000000"/>
                </a:solidFill>
                <a:latin typeface="Calibri" panose="020F0502020204030204" pitchFamily="34" charset="0"/>
                <a:ea typeface="Calibri" panose="020F0502020204030204" pitchFamily="34" charset="0"/>
                <a:cs typeface="Calibri" panose="020F0502020204030204" pitchFamily="34" charset="0"/>
              </a:rPr>
              <a:t>₂</a:t>
            </a:r>
            <a:r>
              <a:rPr lang="en-IN" sz="1600" dirty="0">
                <a:solidFill>
                  <a:srgbClr val="000000"/>
                </a:solidFill>
              </a:rPr>
              <a:t> ,</a:t>
            </a:r>
            <a:endParaRPr lang="ar-AE" sz="1600" dirty="0">
              <a:solidFill>
                <a:srgbClr val="000000"/>
              </a:solidFill>
            </a:endParaRPr>
          </a:p>
        </p:txBody>
      </p:sp>
      <p:pic>
        <p:nvPicPr>
          <p:cNvPr id="16" name="Picture 15" descr="s subscript 1 divided by s subscript 2.">
            <a:extLst>
              <a:ext uri="{FF2B5EF4-FFF2-40B4-BE49-F238E27FC236}">
                <a16:creationId xmlns:a16="http://schemas.microsoft.com/office/drawing/2014/main" id="{3ACDED85-C134-5361-AB3F-2F3F057D5FB4}"/>
              </a:ext>
            </a:extLst>
          </p:cNvPr>
          <p:cNvPicPr>
            <a:picLocks noChangeAspect="1"/>
          </p:cNvPicPr>
          <p:nvPr/>
        </p:nvPicPr>
        <p:blipFill>
          <a:blip r:embed="rId3"/>
          <a:stretch>
            <a:fillRect/>
          </a:stretch>
        </p:blipFill>
        <p:spPr>
          <a:xfrm>
            <a:off x="550168" y="3237646"/>
            <a:ext cx="257175" cy="609600"/>
          </a:xfrm>
          <a:prstGeom prst="rect">
            <a:avLst/>
          </a:prstGeom>
        </p:spPr>
      </p:pic>
      <p:sp>
        <p:nvSpPr>
          <p:cNvPr id="13" name="TextBox 12">
            <a:extLst>
              <a:ext uri="{FF2B5EF4-FFF2-40B4-BE49-F238E27FC236}">
                <a16:creationId xmlns:a16="http://schemas.microsoft.com/office/drawing/2014/main" id="{E74DC778-161F-BD1D-01EE-61A247206D84}"/>
              </a:ext>
            </a:extLst>
          </p:cNvPr>
          <p:cNvSpPr txBox="1"/>
          <p:nvPr/>
        </p:nvSpPr>
        <p:spPr>
          <a:xfrm>
            <a:off x="760562" y="3365104"/>
            <a:ext cx="6935638" cy="369332"/>
          </a:xfrm>
          <a:prstGeom prst="rect">
            <a:avLst/>
          </a:prstGeom>
          <a:noFill/>
        </p:spPr>
        <p:txBody>
          <a:bodyPr wrap="square">
            <a:spAutoFit/>
          </a:bodyPr>
          <a:lstStyle/>
          <a:p>
            <a:r>
              <a:rPr lang="en-US" sz="1800" dirty="0">
                <a:solidFill>
                  <a:srgbClr val="000000"/>
                </a:solidFill>
              </a:rPr>
              <a:t>is the point estimate for the ratio of the population standard deviations,</a:t>
            </a:r>
            <a:endParaRPr lang="en-IN" dirty="0">
              <a:solidFill>
                <a:srgbClr val="000000"/>
              </a:solidFill>
            </a:endParaRPr>
          </a:p>
        </p:txBody>
      </p:sp>
      <p:pic>
        <p:nvPicPr>
          <p:cNvPr id="20" name="Picture 19" descr="Sigma subscript 1 divided by sigma subscript 2 and">
            <a:extLst>
              <a:ext uri="{FF2B5EF4-FFF2-40B4-BE49-F238E27FC236}">
                <a16:creationId xmlns:a16="http://schemas.microsoft.com/office/drawing/2014/main" id="{CAD6B36D-4992-F1FE-392B-F6BD0F3B9417}"/>
              </a:ext>
            </a:extLst>
          </p:cNvPr>
          <p:cNvPicPr>
            <a:picLocks noChangeAspect="1"/>
          </p:cNvPicPr>
          <p:nvPr/>
        </p:nvPicPr>
        <p:blipFill>
          <a:blip r:embed="rId4"/>
          <a:stretch>
            <a:fillRect/>
          </a:stretch>
        </p:blipFill>
        <p:spPr>
          <a:xfrm>
            <a:off x="7535119" y="3252008"/>
            <a:ext cx="742950" cy="609600"/>
          </a:xfrm>
          <a:prstGeom prst="rect">
            <a:avLst/>
          </a:prstGeom>
        </p:spPr>
      </p:pic>
      <p:pic>
        <p:nvPicPr>
          <p:cNvPr id="23" name="Picture 22" descr="F subscript alpha divided by 2, and F subscript (1 minus alpha divided by 2).">
            <a:extLst>
              <a:ext uri="{FF2B5EF4-FFF2-40B4-BE49-F238E27FC236}">
                <a16:creationId xmlns:a16="http://schemas.microsoft.com/office/drawing/2014/main" id="{7D53D493-920B-7782-56BC-E7389C159719}"/>
              </a:ext>
            </a:extLst>
          </p:cNvPr>
          <p:cNvPicPr>
            <a:picLocks noChangeAspect="1"/>
          </p:cNvPicPr>
          <p:nvPr/>
        </p:nvPicPr>
        <p:blipFill>
          <a:blip r:embed="rId5"/>
          <a:stretch>
            <a:fillRect/>
          </a:stretch>
        </p:blipFill>
        <p:spPr>
          <a:xfrm>
            <a:off x="658540" y="3716140"/>
            <a:ext cx="1014265" cy="375023"/>
          </a:xfrm>
          <a:prstGeom prst="rect">
            <a:avLst/>
          </a:prstGeom>
        </p:spPr>
      </p:pic>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EDBB8D75-B5F7-8FC1-429C-4F958E2C564D}"/>
                  </a:ext>
                </a:extLst>
              </p:cNvPr>
              <p:cNvSpPr txBox="1"/>
              <p:nvPr/>
            </p:nvSpPr>
            <p:spPr>
              <a:xfrm>
                <a:off x="1524001" y="3651138"/>
                <a:ext cx="5829299" cy="369332"/>
              </a:xfrm>
              <a:prstGeom prst="rect">
                <a:avLst/>
              </a:prstGeom>
              <a:noFill/>
            </p:spPr>
            <p:txBody>
              <a:bodyPr wrap="square">
                <a:spAutoFit/>
              </a:bodyPr>
              <a:lstStyle/>
              <a:p>
                <a:r>
                  <a:rPr lang="en-US" sz="1800" dirty="0">
                    <a:solidFill>
                      <a:srgbClr val="000000"/>
                    </a:solidFill>
                  </a:rPr>
                  <a:t>are the critical values for the level of confidence, </a:t>
                </a:r>
                <a:r>
                  <a:rPr lang="en-US" sz="1800" i="1" dirty="0">
                    <a:solidFill>
                      <a:srgbClr val="000000"/>
                    </a:solidFill>
                  </a:rPr>
                  <a:t>c</a:t>
                </a:r>
                <a14:m>
                  <m:oMath xmlns:m="http://schemas.openxmlformats.org/officeDocument/2006/math">
                    <m:r>
                      <a:rPr lang="en-US">
                        <a:solidFill>
                          <a:srgbClr val="000000"/>
                        </a:solidFill>
                        <a:latin typeface="Cambria Math" panose="02040503050406030204" pitchFamily="18" charset="0"/>
                      </a:rPr>
                      <m:t>=1−</m:t>
                    </m:r>
                  </m:oMath>
                </a14:m>
                <a:r>
                  <a:rPr lang="el-GR" sz="1800" i="1" dirty="0">
                    <a:solidFill>
                      <a:srgbClr val="000000"/>
                    </a:solidFill>
                    <a:latin typeface="Calibri" panose="020F0502020204030204" pitchFamily="34" charset="0"/>
                    <a:ea typeface="Calibri" panose="020F0502020204030204" pitchFamily="34" charset="0"/>
                    <a:cs typeface="Calibri" panose="020F0502020204030204" pitchFamily="34" charset="0"/>
                  </a:rPr>
                  <a:t>α</a:t>
                </a:r>
                <a:r>
                  <a:rPr lang="en-US" sz="1800" i="1" dirty="0">
                    <a:solidFill>
                      <a:srgbClr val="000000"/>
                    </a:solidFill>
                  </a:rPr>
                  <a:t>,</a:t>
                </a:r>
                <a:r>
                  <a:rPr lang="en-US" sz="1800" dirty="0">
                    <a:solidFill>
                      <a:srgbClr val="000000"/>
                    </a:solidFill>
                  </a:rPr>
                  <a:t> </a:t>
                </a:r>
              </a:p>
            </p:txBody>
          </p:sp>
        </mc:Choice>
        <mc:Fallback xmlns="">
          <p:sp>
            <p:nvSpPr>
              <p:cNvPr id="15" name="TextBox 14">
                <a:extLst>
                  <a:ext uri="{FF2B5EF4-FFF2-40B4-BE49-F238E27FC236}">
                    <a16:creationId xmlns:a16="http://schemas.microsoft.com/office/drawing/2014/main" id="{EDBB8D75-B5F7-8FC1-429C-4F958E2C564D}"/>
                  </a:ext>
                </a:extLst>
              </p:cNvPr>
              <p:cNvSpPr txBox="1">
                <a:spLocks noRot="1" noChangeAspect="1" noMove="1" noResize="1" noEditPoints="1" noAdjustHandles="1" noChangeArrowheads="1" noChangeShapeType="1" noTextEdit="1"/>
              </p:cNvSpPr>
              <p:nvPr/>
            </p:nvSpPr>
            <p:spPr>
              <a:xfrm>
                <a:off x="1524001" y="3651138"/>
                <a:ext cx="5829299" cy="369332"/>
              </a:xfrm>
              <a:prstGeom prst="rect">
                <a:avLst/>
              </a:prstGeom>
              <a:blipFill>
                <a:blip r:embed="rId6"/>
                <a:stretch>
                  <a:fillRect l="-837" t="-9836" b="-24590"/>
                </a:stretch>
              </a:blipFill>
            </p:spPr>
            <p:txBody>
              <a:bodyPr/>
              <a:lstStyle/>
              <a:p>
                <a:r>
                  <a:rPr lang="en-IN">
                    <a:noFill/>
                  </a:rPr>
                  <a:t> </a:t>
                </a:r>
              </a:p>
            </p:txBody>
          </p:sp>
        </mc:Fallback>
      </mc:AlternateContent>
      <p:sp>
        <p:nvSpPr>
          <p:cNvPr id="17" name="TextBox 16">
            <a:extLst>
              <a:ext uri="{FF2B5EF4-FFF2-40B4-BE49-F238E27FC236}">
                <a16:creationId xmlns:a16="http://schemas.microsoft.com/office/drawing/2014/main" id="{ABBBBB80-807E-2E10-3783-C0E2E23E5EB1}"/>
              </a:ext>
            </a:extLst>
          </p:cNvPr>
          <p:cNvSpPr txBox="1"/>
          <p:nvPr/>
        </p:nvSpPr>
        <p:spPr>
          <a:xfrm>
            <a:off x="442343" y="3999020"/>
            <a:ext cx="5577458" cy="369332"/>
          </a:xfrm>
          <a:prstGeom prst="rect">
            <a:avLst/>
          </a:prstGeom>
          <a:noFill/>
        </p:spPr>
        <p:txBody>
          <a:bodyPr wrap="square">
            <a:spAutoFit/>
          </a:bodyPr>
          <a:lstStyle/>
          <a:p>
            <a:r>
              <a:rPr lang="en-US" sz="1800" dirty="0">
                <a:solidFill>
                  <a:srgbClr val="000000"/>
                </a:solidFill>
              </a:rPr>
              <a:t>such that the area under the </a:t>
            </a:r>
            <a:r>
              <a:rPr lang="en-US" sz="1800" i="1" dirty="0">
                <a:solidFill>
                  <a:srgbClr val="000000"/>
                </a:solidFill>
              </a:rPr>
              <a:t>F</a:t>
            </a:r>
            <a:r>
              <a:rPr lang="en-US" sz="1800" dirty="0">
                <a:solidFill>
                  <a:srgbClr val="000000"/>
                </a:solidFill>
              </a:rPr>
              <a:t>-distribution to the right of</a:t>
            </a:r>
            <a:endParaRPr lang="en-IN" dirty="0">
              <a:solidFill>
                <a:srgbClr val="000000"/>
              </a:solidFill>
            </a:endParaRPr>
          </a:p>
        </p:txBody>
      </p:sp>
      <p:pic>
        <p:nvPicPr>
          <p:cNvPr id="25" name="Picture 24" descr="F subscript (alpha divided by 2) is equal to alpha divided by 2.">
            <a:extLst>
              <a:ext uri="{FF2B5EF4-FFF2-40B4-BE49-F238E27FC236}">
                <a16:creationId xmlns:a16="http://schemas.microsoft.com/office/drawing/2014/main" id="{AE52E13A-321F-D948-516C-951DB2A12589}"/>
              </a:ext>
            </a:extLst>
          </p:cNvPr>
          <p:cNvPicPr>
            <a:picLocks noChangeAspect="1"/>
          </p:cNvPicPr>
          <p:nvPr/>
        </p:nvPicPr>
        <p:blipFill>
          <a:blip r:embed="rId7"/>
          <a:stretch>
            <a:fillRect/>
          </a:stretch>
        </p:blipFill>
        <p:spPr>
          <a:xfrm>
            <a:off x="5895975" y="3918186"/>
            <a:ext cx="1457325" cy="552450"/>
          </a:xfrm>
          <a:prstGeom prst="rect">
            <a:avLst/>
          </a:prstGeom>
        </p:spPr>
      </p:pic>
      <p:sp>
        <p:nvSpPr>
          <p:cNvPr id="19" name="TextBox 18">
            <a:extLst>
              <a:ext uri="{FF2B5EF4-FFF2-40B4-BE49-F238E27FC236}">
                <a16:creationId xmlns:a16="http://schemas.microsoft.com/office/drawing/2014/main" id="{43A863EF-DE33-4731-1CC7-41914FC22983}"/>
              </a:ext>
            </a:extLst>
          </p:cNvPr>
          <p:cNvSpPr txBox="1"/>
          <p:nvPr/>
        </p:nvSpPr>
        <p:spPr>
          <a:xfrm>
            <a:off x="487802" y="4324462"/>
            <a:ext cx="2807897" cy="369332"/>
          </a:xfrm>
          <a:prstGeom prst="rect">
            <a:avLst/>
          </a:prstGeom>
          <a:noFill/>
        </p:spPr>
        <p:txBody>
          <a:bodyPr wrap="square">
            <a:spAutoFit/>
          </a:bodyPr>
          <a:lstStyle/>
          <a:p>
            <a:r>
              <a:rPr lang="en-US" sz="1800" dirty="0">
                <a:solidFill>
                  <a:srgbClr val="000000"/>
                </a:solidFill>
              </a:rPr>
              <a:t>and the area to the right of</a:t>
            </a:r>
          </a:p>
        </p:txBody>
      </p:sp>
      <p:pic>
        <p:nvPicPr>
          <p:cNvPr id="27" name="Picture 26" descr="F subscript (1 minus alpha divided by 2) is equal to 1 minus alpha divided by 2.">
            <a:extLst>
              <a:ext uri="{FF2B5EF4-FFF2-40B4-BE49-F238E27FC236}">
                <a16:creationId xmlns:a16="http://schemas.microsoft.com/office/drawing/2014/main" id="{6352E7C6-C860-AFC0-E51B-919E2E73672D}"/>
              </a:ext>
            </a:extLst>
          </p:cNvPr>
          <p:cNvPicPr>
            <a:picLocks noChangeAspect="1"/>
          </p:cNvPicPr>
          <p:nvPr/>
        </p:nvPicPr>
        <p:blipFill>
          <a:blip r:embed="rId8"/>
          <a:stretch>
            <a:fillRect/>
          </a:stretch>
        </p:blipFill>
        <p:spPr>
          <a:xfrm>
            <a:off x="3149052" y="4268498"/>
            <a:ext cx="1853183" cy="532102"/>
          </a:xfrm>
          <a:prstGeom prst="rect">
            <a:avLst/>
          </a:prstGeom>
        </p:spPr>
      </p:pic>
      <mc:AlternateContent xmlns:mc="http://schemas.openxmlformats.org/markup-compatibility/2006" xmlns:a14="http://schemas.microsoft.com/office/drawing/2010/main">
        <mc:Choice Requires="a14">
          <p:sp>
            <p:nvSpPr>
              <p:cNvPr id="21" name="TextBox 20">
                <a:extLst>
                  <a:ext uri="{FF2B5EF4-FFF2-40B4-BE49-F238E27FC236}">
                    <a16:creationId xmlns:a16="http://schemas.microsoft.com/office/drawing/2014/main" id="{54524089-555C-A06A-7804-D68C3230E4D0}"/>
                  </a:ext>
                </a:extLst>
              </p:cNvPr>
              <p:cNvSpPr txBox="1"/>
              <p:nvPr/>
            </p:nvSpPr>
            <p:spPr>
              <a:xfrm>
                <a:off x="465014" y="4577424"/>
                <a:ext cx="8030473" cy="1077218"/>
              </a:xfrm>
              <a:prstGeom prst="rect">
                <a:avLst/>
              </a:prstGeom>
              <a:noFill/>
            </p:spPr>
            <p:txBody>
              <a:bodyPr wrap="square">
                <a:spAutoFit/>
              </a:bodyPr>
              <a:lstStyle/>
              <a:p>
                <a:pPr>
                  <a:defRPr sz="2800"/>
                </a:pPr>
                <a:r>
                  <a:rPr lang="en-IN" sz="1800" dirty="0">
                    <a:solidFill>
                      <a:srgbClr val="000000"/>
                    </a:solidFill>
                  </a:rPr>
                  <a:t>The </a:t>
                </a:r>
                <a:r>
                  <a:rPr lang="en-IN" sz="1800" i="1" dirty="0">
                    <a:solidFill>
                      <a:srgbClr val="000000"/>
                    </a:solidFill>
                  </a:rPr>
                  <a:t>F</a:t>
                </a:r>
                <a:r>
                  <a:rPr lang="en-IN" sz="1800" dirty="0">
                    <a:solidFill>
                      <a:srgbClr val="000000"/>
                    </a:solidFill>
                  </a:rPr>
                  <a:t>-distribution has </a:t>
                </a:r>
                <a:r>
                  <a:rPr lang="en-IN" sz="1800" i="1" dirty="0">
                    <a:solidFill>
                      <a:srgbClr val="000000"/>
                    </a:solidFill>
                  </a:rPr>
                  <a:t>df</a:t>
                </a:r>
                <a:r>
                  <a:rPr lang="en-IN" sz="1800" dirty="0">
                    <a:solidFill>
                      <a:srgbClr val="000000"/>
                    </a:solidFill>
                    <a:latin typeface="Calibri" panose="020F0502020204030204" pitchFamily="34" charset="0"/>
                    <a:ea typeface="Calibri" panose="020F0502020204030204" pitchFamily="34" charset="0"/>
                    <a:cs typeface="Calibri" panose="020F0502020204030204" pitchFamily="34" charset="0"/>
                  </a:rPr>
                  <a:t>₁</a:t>
                </a:r>
                <a:r>
                  <a:rPr lang="ar-AE" dirty="0">
                    <a:solidFill>
                      <a:srgbClr val="000000"/>
                    </a:solidFill>
                  </a:rPr>
                  <a:t> </a:t>
                </a:r>
                <a14:m>
                  <m:oMath xmlns:m="http://schemas.openxmlformats.org/officeDocument/2006/math">
                    <m:r>
                      <a:rPr lang="ar-AE" sz="2000">
                        <a:solidFill>
                          <a:srgbClr val="000000"/>
                        </a:solidFill>
                        <a:latin typeface="Cambria Math" panose="02040503050406030204" pitchFamily="18" charset="0"/>
                      </a:rPr>
                      <m:t>=</m:t>
                    </m:r>
                    <m:r>
                      <a:rPr lang="ar-AE" sz="2000" i="1">
                        <a:solidFill>
                          <a:srgbClr val="000000"/>
                        </a:solidFill>
                        <a:latin typeface="Cambria Math" panose="02040503050406030204" pitchFamily="18" charset="0"/>
                      </a:rPr>
                      <m:t> </m:t>
                    </m:r>
                  </m:oMath>
                </a14:m>
                <a:r>
                  <a:rPr lang="en-IN" sz="1800" i="1" dirty="0">
                    <a:solidFill>
                      <a:srgbClr val="000000"/>
                    </a:solidFill>
                    <a:latin typeface="Calibri" panose="020F0502020204030204" pitchFamily="34" charset="0"/>
                    <a:ea typeface="Calibri" panose="020F0502020204030204" pitchFamily="34" charset="0"/>
                    <a:cs typeface="Calibri" panose="020F0502020204030204" pitchFamily="34" charset="0"/>
                  </a:rPr>
                  <a:t>n</a:t>
                </a:r>
                <a:r>
                  <a:rPr lang="en-IN" sz="1800" dirty="0">
                    <a:solidFill>
                      <a:srgbClr val="000000"/>
                    </a:solidFill>
                    <a:latin typeface="Calibri" panose="020F0502020204030204" pitchFamily="34" charset="0"/>
                    <a:ea typeface="Calibri" panose="020F0502020204030204" pitchFamily="34" charset="0"/>
                    <a:cs typeface="Calibri" panose="020F0502020204030204" pitchFamily="34" charset="0"/>
                  </a:rPr>
                  <a:t>₁</a:t>
                </a:r>
                <a14:m>
                  <m:oMath xmlns:m="http://schemas.openxmlformats.org/officeDocument/2006/math">
                    <m:r>
                      <a:rPr lang="ar-AE" sz="1800">
                        <a:solidFill>
                          <a:srgbClr val="000000"/>
                        </a:solidFill>
                        <a:latin typeface="Cambria Math" panose="02040503050406030204" pitchFamily="18" charset="0"/>
                      </a:rPr>
                      <m:t>−</m:t>
                    </m:r>
                    <m:r>
                      <a:rPr lang="ar-AE" sz="1800">
                        <a:solidFill>
                          <a:srgbClr val="000000"/>
                        </a:solidFill>
                        <a:latin typeface="Cambria Math" panose="02040503050406030204" pitchFamily="18" charset="0"/>
                      </a:rPr>
                      <m:t>1</m:t>
                    </m:r>
                  </m:oMath>
                </a14:m>
                <a:r>
                  <a:rPr lang="ar-AE" sz="1800" dirty="0">
                    <a:solidFill>
                      <a:srgbClr val="000000"/>
                    </a:solidFill>
                  </a:rPr>
                  <a:t> </a:t>
                </a:r>
                <a:r>
                  <a:rPr lang="en-IN" sz="1800" dirty="0">
                    <a:solidFill>
                      <a:srgbClr val="000000"/>
                    </a:solidFill>
                  </a:rPr>
                  <a:t>degrees of freedom for the numerator and </a:t>
                </a:r>
              </a:p>
              <a:p>
                <a:pPr>
                  <a:defRPr sz="2800"/>
                </a:pPr>
                <a:r>
                  <a:rPr lang="en-IN" sz="1800" i="1" dirty="0" err="1">
                    <a:solidFill>
                      <a:srgbClr val="000000"/>
                    </a:solidFill>
                  </a:rPr>
                  <a:t>df</a:t>
                </a:r>
                <a:r>
                  <a:rPr lang="en-IN" sz="1800" dirty="0">
                    <a:solidFill>
                      <a:srgbClr val="000000"/>
                    </a:solidFill>
                    <a:latin typeface="Calibri" panose="020F0502020204030204" pitchFamily="34" charset="0"/>
                    <a:ea typeface="Calibri" panose="020F0502020204030204" pitchFamily="34" charset="0"/>
                    <a:cs typeface="Calibri" panose="020F0502020204030204" pitchFamily="34" charset="0"/>
                  </a:rPr>
                  <a:t>₂</a:t>
                </a:r>
                <a14:m>
                  <m:oMath xmlns:m="http://schemas.openxmlformats.org/officeDocument/2006/math">
                    <m:r>
                      <a:rPr lang="en-IN" sz="1800" i="1" smtClean="0">
                        <a:solidFill>
                          <a:srgbClr val="000000"/>
                        </a:solidFill>
                        <a:latin typeface="Cambria Math" panose="02040503050406030204" pitchFamily="18" charset="0"/>
                        <a:ea typeface="Calibri" panose="020F0502020204030204" pitchFamily="34" charset="0"/>
                        <a:cs typeface="Calibri" panose="020F0502020204030204" pitchFamily="34" charset="0"/>
                      </a:rPr>
                      <m:t>=</m:t>
                    </m:r>
                  </m:oMath>
                </a14:m>
                <a:r>
                  <a:rPr lang="en-IN" sz="1800" i="1" dirty="0">
                    <a:solidFill>
                      <a:srgbClr val="000000"/>
                    </a:solidFill>
                    <a:latin typeface="Calibri" panose="020F0502020204030204" pitchFamily="34" charset="0"/>
                    <a:ea typeface="Calibri" panose="020F0502020204030204" pitchFamily="34" charset="0"/>
                    <a:cs typeface="Calibri" panose="020F0502020204030204" pitchFamily="34" charset="0"/>
                  </a:rPr>
                  <a:t>n</a:t>
                </a:r>
                <a:r>
                  <a:rPr lang="en-IN" sz="1800" dirty="0">
                    <a:solidFill>
                      <a:srgbClr val="000000"/>
                    </a:solidFill>
                    <a:latin typeface="Calibri" panose="020F0502020204030204" pitchFamily="34" charset="0"/>
                    <a:ea typeface="Calibri" panose="020F0502020204030204" pitchFamily="34" charset="0"/>
                    <a:cs typeface="Calibri" panose="020F0502020204030204" pitchFamily="34" charset="0"/>
                  </a:rPr>
                  <a:t>₂</a:t>
                </a:r>
                <a14:m>
                  <m:oMath xmlns:m="http://schemas.openxmlformats.org/officeDocument/2006/math">
                    <m:r>
                      <a:rPr lang="ar-AE" sz="1800">
                        <a:solidFill>
                          <a:srgbClr val="000000"/>
                        </a:solidFill>
                        <a:latin typeface="Cambria Math" panose="02040503050406030204" pitchFamily="18" charset="0"/>
                      </a:rPr>
                      <m:t>−</m:t>
                    </m:r>
                    <m:r>
                      <a:rPr lang="ar-AE" sz="1800">
                        <a:solidFill>
                          <a:srgbClr val="000000"/>
                        </a:solidFill>
                        <a:latin typeface="Cambria Math" panose="02040503050406030204" pitchFamily="18" charset="0"/>
                      </a:rPr>
                      <m:t>1</m:t>
                    </m:r>
                  </m:oMath>
                </a14:m>
                <a:r>
                  <a:rPr lang="ar-AE" sz="1800" dirty="0">
                    <a:solidFill>
                      <a:srgbClr val="000000"/>
                    </a:solidFill>
                  </a:rPr>
                  <a:t> </a:t>
                </a:r>
                <a:r>
                  <a:rPr lang="en-IN" sz="1800" dirty="0">
                    <a:solidFill>
                      <a:srgbClr val="000000"/>
                    </a:solidFill>
                  </a:rPr>
                  <a:t>degrees of freedom for the denominator, where n</a:t>
                </a:r>
                <a:r>
                  <a:rPr lang="en-IN" sz="1800" dirty="0">
                    <a:solidFill>
                      <a:srgbClr val="000000"/>
                    </a:solidFill>
                    <a:latin typeface="Calibri" panose="020F0502020204030204" pitchFamily="34" charset="0"/>
                    <a:ea typeface="Calibri" panose="020F0502020204030204" pitchFamily="34" charset="0"/>
                    <a:cs typeface="Calibri" panose="020F0502020204030204" pitchFamily="34" charset="0"/>
                  </a:rPr>
                  <a:t>₁</a:t>
                </a:r>
                <a:r>
                  <a:rPr lang="ar-AE" sz="1800" dirty="0">
                    <a:solidFill>
                      <a:srgbClr val="000000"/>
                    </a:solidFill>
                  </a:rPr>
                  <a:t> </a:t>
                </a:r>
                <a:r>
                  <a:rPr lang="en-IN" sz="1800" dirty="0">
                    <a:solidFill>
                      <a:srgbClr val="000000"/>
                    </a:solidFill>
                  </a:rPr>
                  <a:t>and n</a:t>
                </a:r>
                <a:r>
                  <a:rPr lang="en-IN" sz="1800" dirty="0">
                    <a:solidFill>
                      <a:srgbClr val="000000"/>
                    </a:solidFill>
                    <a:latin typeface="Calibri" panose="020F0502020204030204" pitchFamily="34" charset="0"/>
                    <a:ea typeface="Calibri" panose="020F0502020204030204" pitchFamily="34" charset="0"/>
                    <a:cs typeface="Calibri" panose="020F0502020204030204" pitchFamily="34" charset="0"/>
                  </a:rPr>
                  <a:t>₂</a:t>
                </a:r>
                <a:r>
                  <a:rPr lang="en-IN" sz="1800" dirty="0">
                    <a:solidFill>
                      <a:srgbClr val="000000"/>
                    </a:solidFill>
                  </a:rPr>
                  <a:t> are the two sample sizes.</a:t>
                </a:r>
              </a:p>
            </p:txBody>
          </p:sp>
        </mc:Choice>
        <mc:Fallback xmlns="">
          <p:sp>
            <p:nvSpPr>
              <p:cNvPr id="21" name="TextBox 20">
                <a:extLst>
                  <a:ext uri="{FF2B5EF4-FFF2-40B4-BE49-F238E27FC236}">
                    <a16:creationId xmlns:a16="http://schemas.microsoft.com/office/drawing/2014/main" id="{54524089-555C-A06A-7804-D68C3230E4D0}"/>
                  </a:ext>
                </a:extLst>
              </p:cNvPr>
              <p:cNvSpPr txBox="1">
                <a:spLocks noRot="1" noChangeAspect="1" noMove="1" noResize="1" noEditPoints="1" noAdjustHandles="1" noChangeArrowheads="1" noChangeShapeType="1" noTextEdit="1"/>
              </p:cNvSpPr>
              <p:nvPr/>
            </p:nvSpPr>
            <p:spPr>
              <a:xfrm>
                <a:off x="465014" y="4577424"/>
                <a:ext cx="8030473" cy="1077218"/>
              </a:xfrm>
              <a:prstGeom prst="rect">
                <a:avLst/>
              </a:prstGeom>
              <a:blipFill>
                <a:blip r:embed="rId9"/>
                <a:stretch>
                  <a:fillRect l="-607" t="-6215" b="-7910"/>
                </a:stretch>
              </a:blipFill>
            </p:spPr>
            <p:txBody>
              <a:bodyPr/>
              <a:lstStyle/>
              <a:p>
                <a:r>
                  <a:rPr lang="en-IN">
                    <a:noFill/>
                  </a:rPr>
                  <a:t> </a:t>
                </a:r>
              </a:p>
            </p:txBody>
          </p:sp>
        </mc:Fallback>
      </mc:AlternateContent>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400" dirty="0"/>
              <a:t>Procedure: Constructing a Confidence Interval for the Ratio of Two Population Variances (or Standard Deviations)</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sz="2800"/>
            </a:pPr>
            <a:endParaRPr lang="en-US" dirty="0"/>
          </a:p>
          <a:p>
            <a:pPr marL="447675" indent="-447675">
              <a:defRPr sz="2800"/>
            </a:pPr>
            <a:r>
              <a:rPr lang="en-US" sz="2400" dirty="0"/>
              <a:t>1.	</a:t>
            </a:r>
            <a:r>
              <a:rPr sz="2400" dirty="0"/>
              <a:t>​Find the point estimate, </a:t>
            </a:r>
          </a:p>
          <a:p>
            <a:pPr>
              <a:defRPr sz="2800"/>
            </a:pPr>
            <a:r>
              <a:rPr lang="en-US" sz="2800" dirty="0"/>
              <a:t> </a:t>
            </a:r>
          </a:p>
          <a:p>
            <a:pPr>
              <a:defRPr sz="2800"/>
            </a:pPr>
            <a:endParaRPr lang="en-US" sz="2800" dirty="0"/>
          </a:p>
          <a:p>
            <a:pPr>
              <a:defRPr sz="2800"/>
            </a:pPr>
            <a:r>
              <a:rPr lang="en-IN" dirty="0"/>
              <a:t>​</a:t>
            </a:r>
            <a:r>
              <a:rPr lang="en-US" dirty="0"/>
              <a:t>									 </a:t>
            </a:r>
            <a:r>
              <a:rPr lang="en-US" sz="2800" dirty="0"/>
              <a:t>		</a:t>
            </a:r>
            <a:endParaRPr sz="2800" dirty="0"/>
          </a:p>
          <a:p>
            <a:pPr>
              <a:defRPr sz="2800"/>
            </a:pPr>
            <a:endParaRPr lang="en-US" dirty="0"/>
          </a:p>
          <a:p>
            <a:pPr>
              <a:defRPr sz="2800"/>
            </a:pPr>
            <a:endParaRPr lang="en-US" dirty="0"/>
          </a:p>
          <a:p>
            <a:pPr>
              <a:defRPr sz="2800"/>
            </a:pPr>
            <a:r>
              <a:rPr sz="3100" dirty="0"/>
              <a:t>​</a:t>
            </a:r>
          </a:p>
        </p:txBody>
      </p:sp>
      <p:pic>
        <p:nvPicPr>
          <p:cNvPr id="15" name="Picture 14" descr="S subscript 1 squared divided by S subscript 2 squared, or the quantity S subscript 1 divided by S subscript 2.">
            <a:extLst>
              <a:ext uri="{FF2B5EF4-FFF2-40B4-BE49-F238E27FC236}">
                <a16:creationId xmlns:a16="http://schemas.microsoft.com/office/drawing/2014/main" id="{C2268982-0F93-4BE3-E399-0924630D6355}"/>
              </a:ext>
            </a:extLst>
          </p:cNvPr>
          <p:cNvPicPr>
            <a:picLocks noChangeAspect="1"/>
          </p:cNvPicPr>
          <p:nvPr/>
        </p:nvPicPr>
        <p:blipFill>
          <a:blip r:embed="rId2"/>
          <a:stretch>
            <a:fillRect/>
          </a:stretch>
        </p:blipFill>
        <p:spPr>
          <a:xfrm>
            <a:off x="4025328" y="1395650"/>
            <a:ext cx="1214438" cy="845495"/>
          </a:xfrm>
          <a:prstGeom prst="rect">
            <a:avLst/>
          </a:prstGeom>
        </p:spPr>
      </p:pic>
      <p:sp>
        <p:nvSpPr>
          <p:cNvPr id="8" name="TextBox 7">
            <a:extLst>
              <a:ext uri="{FF2B5EF4-FFF2-40B4-BE49-F238E27FC236}">
                <a16:creationId xmlns:a16="http://schemas.microsoft.com/office/drawing/2014/main" id="{8DDEF022-ADF3-5536-5073-D444DD562355}"/>
              </a:ext>
            </a:extLst>
          </p:cNvPr>
          <p:cNvSpPr txBox="1"/>
          <p:nvPr/>
        </p:nvSpPr>
        <p:spPr>
          <a:xfrm>
            <a:off x="457200" y="2192049"/>
            <a:ext cx="7391400" cy="461665"/>
          </a:xfrm>
          <a:prstGeom prst="rect">
            <a:avLst/>
          </a:prstGeom>
          <a:noFill/>
        </p:spPr>
        <p:txBody>
          <a:bodyPr wrap="square">
            <a:spAutoFit/>
          </a:bodyPr>
          <a:lstStyle/>
          <a:p>
            <a:pPr>
              <a:tabLst>
                <a:tab pos="447675" algn="l"/>
              </a:tabLst>
            </a:pPr>
            <a:r>
              <a:rPr lang="en-US" sz="2400" dirty="0">
                <a:solidFill>
                  <a:srgbClr val="000000"/>
                </a:solidFill>
              </a:rPr>
              <a:t>2.	​Based on the level of confidence given, calculate</a:t>
            </a:r>
            <a:endParaRPr lang="en-IN" sz="2400" dirty="0">
              <a:solidFill>
                <a:srgbClr val="000000"/>
              </a:solidFill>
            </a:endParaRPr>
          </a:p>
        </p:txBody>
      </p:sp>
      <p:pic>
        <p:nvPicPr>
          <p:cNvPr id="13" name="Picture 12" descr="Alpha divided by two, and one minus alpha divided by two.">
            <a:extLst>
              <a:ext uri="{FF2B5EF4-FFF2-40B4-BE49-F238E27FC236}">
                <a16:creationId xmlns:a16="http://schemas.microsoft.com/office/drawing/2014/main" id="{2A235F31-057A-97A1-7EBD-D54C1BF0B247}"/>
              </a:ext>
            </a:extLst>
          </p:cNvPr>
          <p:cNvPicPr>
            <a:picLocks noChangeAspect="1"/>
          </p:cNvPicPr>
          <p:nvPr/>
        </p:nvPicPr>
        <p:blipFill>
          <a:blip r:embed="rId3"/>
          <a:stretch>
            <a:fillRect/>
          </a:stretch>
        </p:blipFill>
        <p:spPr>
          <a:xfrm>
            <a:off x="990600" y="2526177"/>
            <a:ext cx="1332000" cy="674223"/>
          </a:xfrm>
          <a:prstGeom prst="rect">
            <a:avLst/>
          </a:prstGeom>
        </p:spPr>
      </p:pic>
      <p:sp>
        <p:nvSpPr>
          <p:cNvPr id="10" name="TextBox 9">
            <a:extLst>
              <a:ext uri="{FF2B5EF4-FFF2-40B4-BE49-F238E27FC236}">
                <a16:creationId xmlns:a16="http://schemas.microsoft.com/office/drawing/2014/main" id="{5D269986-67F1-9C3F-7814-8E845DEB8595}"/>
              </a:ext>
            </a:extLst>
          </p:cNvPr>
          <p:cNvSpPr txBox="1"/>
          <p:nvPr/>
        </p:nvSpPr>
        <p:spPr>
          <a:xfrm>
            <a:off x="457200" y="3163688"/>
            <a:ext cx="7401464" cy="461665"/>
          </a:xfrm>
          <a:prstGeom prst="rect">
            <a:avLst/>
          </a:prstGeom>
          <a:noFill/>
        </p:spPr>
        <p:txBody>
          <a:bodyPr wrap="square">
            <a:spAutoFit/>
          </a:bodyPr>
          <a:lstStyle/>
          <a:p>
            <a:pPr>
              <a:tabLst>
                <a:tab pos="447675" algn="l"/>
              </a:tabLst>
            </a:pPr>
            <a:r>
              <a:rPr lang="en-US" sz="2400" dirty="0">
                <a:solidFill>
                  <a:srgbClr val="000000"/>
                </a:solidFill>
              </a:rPr>
              <a:t>3.	Use the </a:t>
            </a:r>
            <a:r>
              <a:rPr lang="en-US" sz="2400" i="1" dirty="0">
                <a:solidFill>
                  <a:srgbClr val="000000"/>
                </a:solidFill>
              </a:rPr>
              <a:t>F</a:t>
            </a:r>
            <a:r>
              <a:rPr lang="en-US" sz="2400" dirty="0">
                <a:solidFill>
                  <a:srgbClr val="000000"/>
                </a:solidFill>
              </a:rPr>
              <a:t>-distribution table to find the critical values,</a:t>
            </a:r>
            <a:endParaRPr lang="en-IN" sz="2400" dirty="0">
              <a:solidFill>
                <a:srgbClr val="000000"/>
              </a:solidFill>
            </a:endParaRPr>
          </a:p>
        </p:txBody>
      </p:sp>
      <p:pic>
        <p:nvPicPr>
          <p:cNvPr id="17" name="Picture 16" descr="F subscript alpha divided by 2, and F subscript (1 minus alpha divided by 2).">
            <a:extLst>
              <a:ext uri="{FF2B5EF4-FFF2-40B4-BE49-F238E27FC236}">
                <a16:creationId xmlns:a16="http://schemas.microsoft.com/office/drawing/2014/main" id="{EA9686BA-227D-A376-9B3F-A8FC523E60D7}"/>
              </a:ext>
            </a:extLst>
          </p:cNvPr>
          <p:cNvPicPr>
            <a:picLocks noChangeAspect="1"/>
          </p:cNvPicPr>
          <p:nvPr/>
        </p:nvPicPr>
        <p:blipFill>
          <a:blip r:embed="rId4"/>
          <a:stretch>
            <a:fillRect/>
          </a:stretch>
        </p:blipFill>
        <p:spPr>
          <a:xfrm>
            <a:off x="1095793" y="3588640"/>
            <a:ext cx="1663222" cy="545465"/>
          </a:xfrm>
          <a:prstGeom prst="rect">
            <a:avLst/>
          </a:prstGeom>
        </p:spPr>
      </p:pic>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09F55D68-6B3A-1365-F3F2-ADE00B679467}"/>
                  </a:ext>
                </a:extLst>
              </p:cNvPr>
              <p:cNvSpPr txBox="1"/>
              <p:nvPr/>
            </p:nvSpPr>
            <p:spPr>
              <a:xfrm>
                <a:off x="2759015" y="3536769"/>
                <a:ext cx="4889142" cy="461665"/>
              </a:xfrm>
              <a:prstGeom prst="rect">
                <a:avLst/>
              </a:prstGeom>
              <a:noFill/>
            </p:spPr>
            <p:txBody>
              <a:bodyPr wrap="square">
                <a:spAutoFit/>
              </a:bodyPr>
              <a:lstStyle/>
              <a:p>
                <a:r>
                  <a:rPr lang="en-US" sz="2400" dirty="0">
                    <a:solidFill>
                      <a:srgbClr val="000000"/>
                    </a:solidFill>
                  </a:rPr>
                  <a:t>for a distribution with </a:t>
                </a:r>
                <a:r>
                  <a:rPr lang="en-US" sz="2400" i="1" dirty="0">
                    <a:solidFill>
                      <a:srgbClr val="000000"/>
                    </a:solidFill>
                  </a:rPr>
                  <a:t>df</a:t>
                </a:r>
                <a:r>
                  <a:rPr lang="en-US" sz="2400" dirty="0">
                    <a:solidFill>
                      <a:srgbClr val="000000"/>
                    </a:solidFill>
                    <a:latin typeface="Calibri" panose="020F0502020204030204" pitchFamily="34" charset="0"/>
                    <a:ea typeface="Calibri" panose="020F0502020204030204" pitchFamily="34" charset="0"/>
                    <a:cs typeface="Calibri" panose="020F0502020204030204" pitchFamily="34" charset="0"/>
                  </a:rPr>
                  <a:t>₁</a:t>
                </a:r>
                <a:r>
                  <a:rPr lang="ar-AE" sz="2400" dirty="0">
                    <a:solidFill>
                      <a:srgbClr val="000000"/>
                    </a:solidFill>
                  </a:rPr>
                  <a:t> </a:t>
                </a:r>
                <a14:m>
                  <m:oMath xmlns:m="http://schemas.openxmlformats.org/officeDocument/2006/math">
                    <m:r>
                      <a:rPr lang="ar-AE" sz="2400">
                        <a:solidFill>
                          <a:srgbClr val="000000"/>
                        </a:solidFill>
                        <a:latin typeface="Cambria Math" panose="02040503050406030204" pitchFamily="18" charset="0"/>
                      </a:rPr>
                      <m:t>=</m:t>
                    </m:r>
                    <m:r>
                      <a:rPr lang="ar-AE" sz="2400" i="1">
                        <a:solidFill>
                          <a:srgbClr val="000000"/>
                        </a:solidFill>
                        <a:latin typeface="Cambria Math" panose="02040503050406030204" pitchFamily="18" charset="0"/>
                      </a:rPr>
                      <m:t> </m:t>
                    </m:r>
                  </m:oMath>
                </a14:m>
                <a:r>
                  <a:rPr lang="en-US" sz="2400" i="1" dirty="0">
                    <a:solidFill>
                      <a:srgbClr val="000000"/>
                    </a:solidFill>
                    <a:latin typeface="Calibri" panose="020F0502020204030204" pitchFamily="34" charset="0"/>
                    <a:ea typeface="Calibri" panose="020F0502020204030204" pitchFamily="34" charset="0"/>
                    <a:cs typeface="Calibri" panose="020F0502020204030204" pitchFamily="34" charset="0"/>
                  </a:rPr>
                  <a:t>n</a:t>
                </a:r>
                <a:r>
                  <a:rPr lang="en-US" sz="2400" dirty="0">
                    <a:solidFill>
                      <a:srgbClr val="000000"/>
                    </a:solidFill>
                    <a:latin typeface="Calibri" panose="020F0502020204030204" pitchFamily="34" charset="0"/>
                    <a:ea typeface="Calibri" panose="020F0502020204030204" pitchFamily="34" charset="0"/>
                    <a:cs typeface="Calibri" panose="020F0502020204030204" pitchFamily="34" charset="0"/>
                  </a:rPr>
                  <a:t>₁</a:t>
                </a:r>
                <a14:m>
                  <m:oMath xmlns:m="http://schemas.openxmlformats.org/officeDocument/2006/math">
                    <m:r>
                      <a:rPr lang="ar-AE" sz="2400">
                        <a:solidFill>
                          <a:srgbClr val="000000"/>
                        </a:solidFill>
                        <a:latin typeface="Cambria Math" panose="02040503050406030204" pitchFamily="18" charset="0"/>
                      </a:rPr>
                      <m:t>−</m:t>
                    </m:r>
                    <m:r>
                      <a:rPr lang="ar-AE" sz="2400">
                        <a:solidFill>
                          <a:srgbClr val="000000"/>
                        </a:solidFill>
                        <a:latin typeface="Cambria Math" panose="02040503050406030204" pitchFamily="18" charset="0"/>
                      </a:rPr>
                      <m:t>1</m:t>
                    </m:r>
                  </m:oMath>
                </a14:m>
                <a:endParaRPr lang="en-IN" sz="2400" dirty="0">
                  <a:solidFill>
                    <a:srgbClr val="000000"/>
                  </a:solidFill>
                </a:endParaRPr>
              </a:p>
            </p:txBody>
          </p:sp>
        </mc:Choice>
        <mc:Fallback xmlns="">
          <p:sp>
            <p:nvSpPr>
              <p:cNvPr id="12" name="TextBox 11">
                <a:extLst>
                  <a:ext uri="{FF2B5EF4-FFF2-40B4-BE49-F238E27FC236}">
                    <a16:creationId xmlns:a16="http://schemas.microsoft.com/office/drawing/2014/main" id="{09F55D68-6B3A-1365-F3F2-ADE00B679467}"/>
                  </a:ext>
                </a:extLst>
              </p:cNvPr>
              <p:cNvSpPr txBox="1">
                <a:spLocks noRot="1" noChangeAspect="1" noMove="1" noResize="1" noEditPoints="1" noAdjustHandles="1" noChangeArrowheads="1" noChangeShapeType="1" noTextEdit="1"/>
              </p:cNvSpPr>
              <p:nvPr/>
            </p:nvSpPr>
            <p:spPr>
              <a:xfrm>
                <a:off x="2759015" y="3536769"/>
                <a:ext cx="4889142" cy="461665"/>
              </a:xfrm>
              <a:prstGeom prst="rect">
                <a:avLst/>
              </a:prstGeom>
              <a:blipFill>
                <a:blip r:embed="rId5"/>
                <a:stretch>
                  <a:fillRect l="-1995" t="-11842" b="-28947"/>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29CAC5A4-4BB2-4679-CF94-45A6A8436C28}"/>
                  </a:ext>
                </a:extLst>
              </p:cNvPr>
              <p:cNvSpPr txBox="1"/>
              <p:nvPr/>
            </p:nvSpPr>
            <p:spPr>
              <a:xfrm>
                <a:off x="980536" y="4121238"/>
                <a:ext cx="7391400" cy="830997"/>
              </a:xfrm>
              <a:prstGeom prst="rect">
                <a:avLst/>
              </a:prstGeom>
              <a:noFill/>
            </p:spPr>
            <p:txBody>
              <a:bodyPr wrap="square">
                <a:spAutoFit/>
              </a:bodyPr>
              <a:lstStyle/>
              <a:p>
                <a:r>
                  <a:rPr lang="en-US" sz="2400" dirty="0">
                    <a:solidFill>
                      <a:srgbClr val="000000"/>
                    </a:solidFill>
                  </a:rPr>
                  <a:t>degrees of freedom for the numerator and </a:t>
                </a:r>
                <a:r>
                  <a:rPr lang="en-US" sz="2400" i="1" dirty="0">
                    <a:solidFill>
                      <a:srgbClr val="000000"/>
                    </a:solidFill>
                  </a:rPr>
                  <a:t>df</a:t>
                </a:r>
                <a:r>
                  <a:rPr lang="en-US" sz="2400" dirty="0">
                    <a:solidFill>
                      <a:srgbClr val="000000"/>
                    </a:solidFill>
                    <a:latin typeface="Calibri" panose="020F0502020204030204" pitchFamily="34" charset="0"/>
                    <a:ea typeface="Calibri" panose="020F0502020204030204" pitchFamily="34" charset="0"/>
                    <a:cs typeface="Calibri" panose="020F0502020204030204" pitchFamily="34" charset="0"/>
                  </a:rPr>
                  <a:t>₂</a:t>
                </a:r>
                <a:r>
                  <a:rPr lang="ar-AE" sz="2400" dirty="0">
                    <a:solidFill>
                      <a:srgbClr val="000000"/>
                    </a:solidFill>
                  </a:rPr>
                  <a:t> </a:t>
                </a:r>
                <a14:m>
                  <m:oMath xmlns:m="http://schemas.openxmlformats.org/officeDocument/2006/math">
                    <m:r>
                      <a:rPr lang="ar-AE" sz="2400">
                        <a:solidFill>
                          <a:srgbClr val="000000"/>
                        </a:solidFill>
                        <a:latin typeface="Cambria Math" panose="02040503050406030204" pitchFamily="18" charset="0"/>
                      </a:rPr>
                      <m:t>=</m:t>
                    </m:r>
                    <m:r>
                      <a:rPr lang="ar-AE" sz="2400" i="1">
                        <a:solidFill>
                          <a:srgbClr val="000000"/>
                        </a:solidFill>
                        <a:latin typeface="Cambria Math" panose="02040503050406030204" pitchFamily="18" charset="0"/>
                      </a:rPr>
                      <m:t> </m:t>
                    </m:r>
                  </m:oMath>
                </a14:m>
                <a:r>
                  <a:rPr lang="en-US" sz="2400" i="1" dirty="0">
                    <a:solidFill>
                      <a:srgbClr val="000000"/>
                    </a:solidFill>
                    <a:latin typeface="Calibri" panose="020F0502020204030204" pitchFamily="34" charset="0"/>
                    <a:ea typeface="Calibri" panose="020F0502020204030204" pitchFamily="34" charset="0"/>
                    <a:cs typeface="Calibri" panose="020F0502020204030204" pitchFamily="34" charset="0"/>
                  </a:rPr>
                  <a:t>n</a:t>
                </a:r>
                <a:r>
                  <a:rPr lang="en-US" sz="2400" dirty="0">
                    <a:solidFill>
                      <a:srgbClr val="000000"/>
                    </a:solidFill>
                    <a:latin typeface="Calibri" panose="020F0502020204030204" pitchFamily="34" charset="0"/>
                    <a:ea typeface="Calibri" panose="020F0502020204030204" pitchFamily="34" charset="0"/>
                    <a:cs typeface="Calibri" panose="020F0502020204030204" pitchFamily="34" charset="0"/>
                  </a:rPr>
                  <a:t>₂</a:t>
                </a:r>
                <a14:m>
                  <m:oMath xmlns:m="http://schemas.openxmlformats.org/officeDocument/2006/math">
                    <m:r>
                      <a:rPr lang="ar-AE" sz="2400">
                        <a:solidFill>
                          <a:srgbClr val="000000"/>
                        </a:solidFill>
                        <a:latin typeface="Cambria Math" panose="02040503050406030204" pitchFamily="18" charset="0"/>
                      </a:rPr>
                      <m:t>−</m:t>
                    </m:r>
                    <m:r>
                      <a:rPr lang="ar-AE" sz="2400">
                        <a:solidFill>
                          <a:srgbClr val="000000"/>
                        </a:solidFill>
                        <a:latin typeface="Cambria Math" panose="02040503050406030204" pitchFamily="18" charset="0"/>
                      </a:rPr>
                      <m:t>1</m:t>
                    </m:r>
                  </m:oMath>
                </a14:m>
                <a:r>
                  <a:rPr lang="ar-AE" sz="2400" dirty="0">
                    <a:solidFill>
                      <a:srgbClr val="000000"/>
                    </a:solidFill>
                  </a:rPr>
                  <a:t> </a:t>
                </a:r>
                <a:r>
                  <a:rPr lang="en-US" sz="2400" dirty="0">
                    <a:solidFill>
                      <a:srgbClr val="000000"/>
                    </a:solidFill>
                  </a:rPr>
                  <a:t>degrees of freedom for the denominator.</a:t>
                </a:r>
                <a:endParaRPr lang="en-IN" sz="2400" dirty="0">
                  <a:solidFill>
                    <a:srgbClr val="000000"/>
                  </a:solidFill>
                </a:endParaRPr>
              </a:p>
            </p:txBody>
          </p:sp>
        </mc:Choice>
        <mc:Fallback xmlns="">
          <p:sp>
            <p:nvSpPr>
              <p:cNvPr id="14" name="TextBox 13">
                <a:extLst>
                  <a:ext uri="{FF2B5EF4-FFF2-40B4-BE49-F238E27FC236}">
                    <a16:creationId xmlns:a16="http://schemas.microsoft.com/office/drawing/2014/main" id="{29CAC5A4-4BB2-4679-CF94-45A6A8436C28}"/>
                  </a:ext>
                </a:extLst>
              </p:cNvPr>
              <p:cNvSpPr txBox="1">
                <a:spLocks noRot="1" noChangeAspect="1" noMove="1" noResize="1" noEditPoints="1" noAdjustHandles="1" noChangeArrowheads="1" noChangeShapeType="1" noTextEdit="1"/>
              </p:cNvSpPr>
              <p:nvPr/>
            </p:nvSpPr>
            <p:spPr>
              <a:xfrm>
                <a:off x="980536" y="4121238"/>
                <a:ext cx="7391400" cy="830997"/>
              </a:xfrm>
              <a:prstGeom prst="rect">
                <a:avLst/>
              </a:prstGeom>
              <a:blipFill>
                <a:blip r:embed="rId6"/>
                <a:stretch>
                  <a:fillRect l="-1320" t="-6618" b="-16176"/>
                </a:stretch>
              </a:blipFill>
            </p:spPr>
            <p:txBody>
              <a:bodyPr/>
              <a:lstStyle/>
              <a:p>
                <a:r>
                  <a:rPr lang="en-IN">
                    <a:noFill/>
                  </a:rPr>
                  <a:t> </a:t>
                </a:r>
              </a:p>
            </p:txBody>
          </p:sp>
        </mc:Fallback>
      </mc:AlternateContent>
      <p:sp>
        <p:nvSpPr>
          <p:cNvPr id="16" name="TextBox 15">
            <a:extLst>
              <a:ext uri="{FF2B5EF4-FFF2-40B4-BE49-F238E27FC236}">
                <a16:creationId xmlns:a16="http://schemas.microsoft.com/office/drawing/2014/main" id="{B2259AC6-4647-7F16-85F3-C92BA6B1AB17}"/>
              </a:ext>
            </a:extLst>
          </p:cNvPr>
          <p:cNvSpPr txBox="1"/>
          <p:nvPr/>
        </p:nvSpPr>
        <p:spPr>
          <a:xfrm>
            <a:off x="482028" y="5043713"/>
            <a:ext cx="7086600" cy="830997"/>
          </a:xfrm>
          <a:prstGeom prst="rect">
            <a:avLst/>
          </a:prstGeom>
          <a:noFill/>
        </p:spPr>
        <p:txBody>
          <a:bodyPr wrap="square">
            <a:spAutoFit/>
          </a:bodyPr>
          <a:lstStyle/>
          <a:p>
            <a:pPr marL="447675" indent="-447675"/>
            <a:r>
              <a:rPr lang="en-US" sz="2400" dirty="0">
                <a:solidFill>
                  <a:srgbClr val="000000"/>
                </a:solidFill>
              </a:rPr>
              <a:t>4.	Substitute the necessary values into the formula for the confidence interval.</a:t>
            </a:r>
            <a:endParaRPr lang="en-IN" sz="2400" dirty="0">
              <a:solidFill>
                <a:srgbClr val="00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fontScale="90000"/>
          </a:bodyPr>
          <a:lstStyle/>
          <a:p>
            <a:r>
              <a:rPr dirty="0"/>
              <a:t>Example 9.5.2: Constructing a Confidence Interval for the Ratio of Two Population Variances</a:t>
            </a:r>
            <a:r>
              <a:rPr lang="en-US" sz="3200" baseline="-25000" dirty="0"/>
              <a:t>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92500" lnSpcReduction="10000"/>
              </a:bodyPr>
              <a:lstStyle/>
              <a:p>
                <a:pPr>
                  <a:defRPr sz="2800"/>
                </a:pPr>
                <a:r>
                  <a:rPr sz="2800" dirty="0"/>
                  <a:t>Suppose that a quality control inspector wants to make sure that two different machines are filling soda cans with the same level of precision. Specifically, she wants to ensure that the population variances of the amounts of soda per can are the same for the two machines. Random samples of cans filled by the two machines are taken, the amount of soda in each can is measured in milliliters, and the variance of the amounts of soda is calculated for each sample. A sample of </a:t>
                </a:r>
                <a:r>
                  <a:rPr sz="2800" dirty="0">
                    <a:latin typeface="Cambria Math"/>
                  </a:rPr>
                  <a:t>16</a:t>
                </a:r>
                <a:r>
                  <a:rPr sz="2800" dirty="0"/>
                  <a:t> cans from Machine A has a sample variance of </a:t>
                </a:r>
                <a:r>
                  <a:rPr sz="2800" dirty="0">
                    <a:latin typeface="Cambria Math"/>
                  </a:rPr>
                  <a:t>0.93</a:t>
                </a:r>
                <a:r>
                  <a:rPr sz="2800" dirty="0"/>
                  <a:t>, while a sample of </a:t>
                </a:r>
                <a:r>
                  <a:rPr sz="2800" dirty="0">
                    <a:latin typeface="Cambria Math"/>
                  </a:rPr>
                  <a:t>18</a:t>
                </a:r>
                <a:r>
                  <a:rPr sz="2800" dirty="0"/>
                  <a:t> cans from Machine B has a sample variance of </a:t>
                </a:r>
                <a:r>
                  <a:rPr sz="2800" dirty="0">
                    <a:latin typeface="Cambria Math"/>
                  </a:rPr>
                  <a:t>0.36</a:t>
                </a:r>
                <a:r>
                  <a:rPr sz="2800" dirty="0"/>
                  <a:t>. Assuming that both populations are normally distributed, construct a </a:t>
                </a:r>
                <a14:m>
                  <m:oMath xmlns:m="http://schemas.openxmlformats.org/officeDocument/2006/math">
                    <m:r>
                      <a:rPr>
                        <a:latin typeface="Cambria Math" panose="02040503050406030204" pitchFamily="18" charset="0"/>
                      </a:rPr>
                      <m:t>90</m:t>
                    </m:r>
                    <m:r>
                      <a:rPr>
                        <a:latin typeface="Cambria Math" panose="02040503050406030204" pitchFamily="18" charset="0"/>
                      </a:rPr>
                      <m:t>%</m:t>
                    </m:r>
                  </m:oMath>
                </a14:m>
                <a:r>
                  <a:rPr sz="2800" dirty="0"/>
                  <a:t> confidence interval for the ratio of the population variances.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1840" r="-2074"/>
                </a:stretch>
              </a:blipFill>
            </p:spPr>
            <p:txBody>
              <a:bodyPr/>
              <a:lstStyle/>
              <a:p>
                <a:r>
                  <a:rPr lang="en-US">
                    <a:noFill/>
                  </a:rPr>
                  <a:t> </a:t>
                </a:r>
              </a:p>
            </p:txBody>
          </p:sp>
        </mc:Fallback>
      </mc:AlternateContent>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fontScale="90000"/>
          </a:bodyPr>
          <a:lstStyle/>
          <a:p>
            <a:pPr>
              <a:defRPr sz="3200"/>
            </a:pPr>
            <a:r>
              <a:rPr dirty="0"/>
              <a:t>Example 9.5.2: Constructing a Confidence Interval for the Ratio of Two Population Variances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We first need to check that the three conditions are met in order to compare the variances. We are told that the samples are random samples and that the populations are normally distributed. The samples must also be independent of one another. Notice that this is the case in the experiment since the samples are drawn from two separate machines. We then begin by listing the information that was given in the problem. We will call the sample from Machine A Sample 1 since its variance is larger.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fontScale="90000"/>
          </a:bodyPr>
          <a:lstStyle/>
          <a:p>
            <a:pPr>
              <a:defRPr sz="3200"/>
            </a:pPr>
            <a:r>
              <a:rPr dirty="0"/>
              <a:t>Example 9.5.2: Constructing a Confidence Interval for the Ratio of Two Population Variances</a:t>
            </a:r>
            <a:r>
              <a:rPr lang="en-US" baseline="-25000" dirty="0"/>
              <a:t>3</a:t>
            </a:r>
            <a:endParaRPr dirty="0"/>
          </a:p>
        </p:txBody>
      </p:sp>
      <p:pic>
        <p:nvPicPr>
          <p:cNvPr id="7" name="Picture 6" descr="The table presents statistical data comparing two machines, A and B. For Machine A, the sample size n subscript 1 equals 16, and the sample variance s subscript 1 squared equals 0.93. For Machine B, the sample size n subscript 2 equals 18, and the sample variance s subscript 2 squared equals 0.36. This data is typically used for statistical analysis, such as variance comparison or hypothesis testing.">
            <a:extLst>
              <a:ext uri="{FF2B5EF4-FFF2-40B4-BE49-F238E27FC236}">
                <a16:creationId xmlns:a16="http://schemas.microsoft.com/office/drawing/2014/main" id="{13918242-57F0-7DF7-36E7-DAA9F4DA25BE}"/>
              </a:ext>
            </a:extLst>
          </p:cNvPr>
          <p:cNvPicPr>
            <a:picLocks noChangeAspect="1"/>
          </p:cNvPicPr>
          <p:nvPr/>
        </p:nvPicPr>
        <p:blipFill>
          <a:blip r:embed="rId2"/>
          <a:stretch>
            <a:fillRect/>
          </a:stretch>
        </p:blipFill>
        <p:spPr>
          <a:xfrm>
            <a:off x="232758" y="1600200"/>
            <a:ext cx="8389673" cy="158400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fontScale="90000"/>
          </a:bodyPr>
          <a:lstStyle/>
          <a:p>
            <a:pPr>
              <a:defRPr sz="3200"/>
            </a:pPr>
            <a:r>
              <a:rPr dirty="0"/>
              <a:t>Example 9.5.2: Constructing a Confidence Interval for the Ratio of Two Population Variances</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sz="2800" b="1"/>
            </a:pPr>
            <a:endParaRPr lang="en-US" sz="2800" dirty="0"/>
          </a:p>
          <a:p>
            <a:pPr>
              <a:defRPr sz="2800" b="1"/>
            </a:pPr>
            <a:r>
              <a:rPr sz="2800" dirty="0"/>
              <a:t>Step 1: Find the point estimate,</a:t>
            </a:r>
            <a:r>
              <a:rPr lang="en-US" sz="2800" dirty="0"/>
              <a:t> </a:t>
            </a:r>
            <a:endParaRPr sz="2800" dirty="0"/>
          </a:p>
          <a:p>
            <a:endParaRPr lang="en-US" sz="2800" dirty="0"/>
          </a:p>
          <a:p>
            <a:endParaRPr sz="2800" dirty="0"/>
          </a:p>
        </p:txBody>
      </p:sp>
      <p:pic>
        <p:nvPicPr>
          <p:cNvPr id="8" name="Picture 7" descr="S subscript 1 squared divided by S subscript 2 squared.">
            <a:extLst>
              <a:ext uri="{FF2B5EF4-FFF2-40B4-BE49-F238E27FC236}">
                <a16:creationId xmlns:a16="http://schemas.microsoft.com/office/drawing/2014/main" id="{332CAC1E-8703-1576-BAB0-AA8343F95FDF}"/>
              </a:ext>
            </a:extLst>
          </p:cNvPr>
          <p:cNvPicPr>
            <a:picLocks noChangeAspect="1"/>
          </p:cNvPicPr>
          <p:nvPr/>
        </p:nvPicPr>
        <p:blipFill>
          <a:blip r:embed="rId2"/>
          <a:stretch>
            <a:fillRect/>
          </a:stretch>
        </p:blipFill>
        <p:spPr>
          <a:xfrm>
            <a:off x="5257800" y="1450087"/>
            <a:ext cx="466725" cy="904875"/>
          </a:xfrm>
          <a:prstGeom prst="rect">
            <a:avLst/>
          </a:prstGeom>
        </p:spPr>
      </p:pic>
      <p:sp>
        <p:nvSpPr>
          <p:cNvPr id="7" name="TextBox 6">
            <a:extLst>
              <a:ext uri="{FF2B5EF4-FFF2-40B4-BE49-F238E27FC236}">
                <a16:creationId xmlns:a16="http://schemas.microsoft.com/office/drawing/2014/main" id="{1AACA94F-9946-954A-ECF0-91AE453BD409}"/>
              </a:ext>
            </a:extLst>
          </p:cNvPr>
          <p:cNvSpPr txBox="1"/>
          <p:nvPr/>
        </p:nvSpPr>
        <p:spPr>
          <a:xfrm>
            <a:off x="457200" y="2478503"/>
            <a:ext cx="8229600" cy="523220"/>
          </a:xfrm>
          <a:prstGeom prst="rect">
            <a:avLst/>
          </a:prstGeom>
          <a:noFill/>
        </p:spPr>
        <p:txBody>
          <a:bodyPr wrap="square">
            <a:spAutoFit/>
          </a:bodyPr>
          <a:lstStyle/>
          <a:p>
            <a:r>
              <a:rPr lang="en-US" sz="2800" dirty="0"/>
              <a:t>The point estimate is the ratio of the sample variances.</a:t>
            </a:r>
          </a:p>
        </p:txBody>
      </p:sp>
      <p:pic>
        <p:nvPicPr>
          <p:cNvPr id="10" name="Picture 9" descr="s subscript 1 squared divided by s subscript 2 squared equals 0.93 divided by 0.36, which is approximately 2.583333.">
            <a:extLst>
              <a:ext uri="{FF2B5EF4-FFF2-40B4-BE49-F238E27FC236}">
                <a16:creationId xmlns:a16="http://schemas.microsoft.com/office/drawing/2014/main" id="{98B187C1-8B10-6BA6-B6D8-2B8940810087}"/>
              </a:ext>
            </a:extLst>
          </p:cNvPr>
          <p:cNvPicPr>
            <a:picLocks noChangeAspect="1"/>
          </p:cNvPicPr>
          <p:nvPr/>
        </p:nvPicPr>
        <p:blipFill>
          <a:blip r:embed="rId3"/>
          <a:stretch>
            <a:fillRect/>
          </a:stretch>
        </p:blipFill>
        <p:spPr>
          <a:xfrm>
            <a:off x="3657600" y="3269362"/>
            <a:ext cx="2162175" cy="15240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t>Memory Booster</a:t>
            </a:r>
          </a:p>
        </p:txBody>
      </p:sp>
      <p:sp>
        <p:nvSpPr>
          <p:cNvPr id="3" name="Text Placeholder 2"/>
          <p:cNvSpPr>
            <a:spLocks noGrp="1"/>
          </p:cNvSpPr>
          <p:nvPr>
            <p:ph type="body" sz="quarter" idx="10"/>
          </p:nvPr>
        </p:nvSpPr>
        <p:spPr>
          <a:xfrm>
            <a:off x="457200" y="1082078"/>
            <a:ext cx="8229600" cy="975322"/>
          </a:xfrm>
        </p:spPr>
        <p:txBody>
          <a:bodyPr>
            <a:normAutofit/>
          </a:bodyPr>
          <a:lstStyle/>
          <a:p>
            <a:pPr>
              <a:defRPr sz="2800"/>
            </a:pPr>
            <a:r>
              <a:rPr sz="2800" dirty="0"/>
              <a:t>Use the larger of the two sample variances as</a:t>
            </a:r>
            <a:r>
              <a:rPr lang="en-US" sz="2800" dirty="0"/>
              <a:t> </a:t>
            </a:r>
            <a:endParaRPr sz="2800" dirty="0"/>
          </a:p>
        </p:txBody>
      </p:sp>
      <p:pic>
        <p:nvPicPr>
          <p:cNvPr id="7" name="Picture 6" descr="s subscript 1 squared to">
            <a:extLst>
              <a:ext uri="{FF2B5EF4-FFF2-40B4-BE49-F238E27FC236}">
                <a16:creationId xmlns:a16="http://schemas.microsoft.com/office/drawing/2014/main" id="{ACCA5153-81BC-F1BF-99A8-026F3ACE761A}"/>
              </a:ext>
            </a:extLst>
          </p:cNvPr>
          <p:cNvPicPr>
            <a:picLocks noChangeAspect="1"/>
          </p:cNvPicPr>
          <p:nvPr/>
        </p:nvPicPr>
        <p:blipFill>
          <a:blip r:embed="rId2"/>
          <a:stretch>
            <a:fillRect/>
          </a:stretch>
        </p:blipFill>
        <p:spPr>
          <a:xfrm>
            <a:off x="7162800" y="1082078"/>
            <a:ext cx="812766" cy="555060"/>
          </a:xfrm>
          <a:prstGeom prst="rect">
            <a:avLst/>
          </a:prstGeom>
        </p:spPr>
      </p:pic>
      <p:sp>
        <p:nvSpPr>
          <p:cNvPr id="5" name="TextBox 4">
            <a:extLst>
              <a:ext uri="{FF2B5EF4-FFF2-40B4-BE49-F238E27FC236}">
                <a16:creationId xmlns:a16="http://schemas.microsoft.com/office/drawing/2014/main" id="{16F9317F-0235-1927-5713-1D0636B917AC}"/>
              </a:ext>
            </a:extLst>
          </p:cNvPr>
          <p:cNvSpPr txBox="1"/>
          <p:nvPr/>
        </p:nvSpPr>
        <p:spPr>
          <a:xfrm>
            <a:off x="471196" y="1534180"/>
            <a:ext cx="3352800" cy="523220"/>
          </a:xfrm>
          <a:prstGeom prst="rect">
            <a:avLst/>
          </a:prstGeom>
          <a:noFill/>
        </p:spPr>
        <p:txBody>
          <a:bodyPr wrap="square">
            <a:spAutoFit/>
          </a:bodyPr>
          <a:lstStyle/>
          <a:p>
            <a:r>
              <a:rPr lang="en-IN" sz="2800" dirty="0"/>
              <a:t>simplify calculations.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fontScale="90000"/>
          </a:bodyPr>
          <a:lstStyle/>
          <a:p>
            <a:pPr>
              <a:defRPr sz="3200"/>
            </a:pPr>
            <a:r>
              <a:rPr dirty="0"/>
              <a:t>Example 9.5.2: Constructing a Confidence Interval for the Ratio of Two Population Variances</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sz="2800" b="1"/>
            </a:pPr>
            <a:r>
              <a:rPr sz="2800" dirty="0"/>
              <a:t>Step 2: Based on the level of confidence given, calculate</a:t>
            </a:r>
            <a:r>
              <a:rPr lang="en-US" sz="2800" dirty="0"/>
              <a:t> </a:t>
            </a:r>
            <a:endParaRPr sz="2800" dirty="0"/>
          </a:p>
          <a:p>
            <a:pPr>
              <a:defRPr sz="2800"/>
            </a:pPr>
            <a:endParaRPr lang="en-US" sz="2800" dirty="0"/>
          </a:p>
          <a:p>
            <a:pPr>
              <a:defRPr sz="2800"/>
            </a:pPr>
            <a:r>
              <a:rPr lang="en-US" sz="2800" dirty="0"/>
              <a:t>								            	         		                                             </a:t>
            </a:r>
            <a:br>
              <a:rPr lang="en-US" dirty="0">
                <a:latin typeface="Cambria Math" panose="02040503050406030204" pitchFamily="18" charset="0"/>
              </a:rPr>
            </a:br>
            <a:endParaRPr sz="2800" dirty="0"/>
          </a:p>
        </p:txBody>
      </p:sp>
      <p:pic>
        <p:nvPicPr>
          <p:cNvPr id="9" name="Picture 8" descr="Alpha divided by 2 and 1 minus alpha divided by 2.">
            <a:extLst>
              <a:ext uri="{FF2B5EF4-FFF2-40B4-BE49-F238E27FC236}">
                <a16:creationId xmlns:a16="http://schemas.microsoft.com/office/drawing/2014/main" id="{CC14AA56-B261-C4A0-245B-E174332E031E}"/>
              </a:ext>
            </a:extLst>
          </p:cNvPr>
          <p:cNvPicPr>
            <a:picLocks noChangeAspect="1"/>
          </p:cNvPicPr>
          <p:nvPr/>
        </p:nvPicPr>
        <p:blipFill>
          <a:blip r:embed="rId2"/>
          <a:stretch>
            <a:fillRect/>
          </a:stretch>
        </p:blipFill>
        <p:spPr>
          <a:xfrm>
            <a:off x="1981200" y="1381418"/>
            <a:ext cx="1800225" cy="781050"/>
          </a:xfrm>
          <a:prstGeom prst="rect">
            <a:avLst/>
          </a:prstGeom>
        </p:spPr>
      </p:pic>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907F1CF7-4915-37D1-4860-1D77E5D2BDFE}"/>
                  </a:ext>
                </a:extLst>
              </p:cNvPr>
              <p:cNvSpPr txBox="1"/>
              <p:nvPr/>
            </p:nvSpPr>
            <p:spPr>
              <a:xfrm>
                <a:off x="533400" y="2514600"/>
                <a:ext cx="8153400" cy="954107"/>
              </a:xfrm>
              <a:prstGeom prst="rect">
                <a:avLst/>
              </a:prstGeom>
              <a:noFill/>
            </p:spPr>
            <p:txBody>
              <a:bodyPr wrap="square">
                <a:spAutoFit/>
              </a:bodyPr>
              <a:lstStyle/>
              <a:p>
                <a:r>
                  <a:rPr lang="en-US" sz="2800" dirty="0"/>
                  <a:t>We know that </a:t>
                </a:r>
                <a:r>
                  <a:rPr lang="en-US" sz="2800" i="1" dirty="0"/>
                  <a:t>c</a:t>
                </a:r>
                <a14:m>
                  <m:oMath xmlns:m="http://schemas.openxmlformats.org/officeDocument/2006/math">
                    <m:r>
                      <a:rPr lang="en-US" sz="2800">
                        <a:latin typeface="Cambria Math" panose="02040503050406030204" pitchFamily="18" charset="0"/>
                      </a:rPr>
                      <m:t>=</m:t>
                    </m:r>
                    <m:r>
                      <a:rPr lang="en-US" sz="2800">
                        <a:latin typeface="Cambria Math" panose="02040503050406030204" pitchFamily="18" charset="0"/>
                      </a:rPr>
                      <m:t>0</m:t>
                    </m:r>
                    <m:r>
                      <a:rPr lang="en-US" sz="2800">
                        <a:latin typeface="Cambria Math" panose="02040503050406030204" pitchFamily="18" charset="0"/>
                      </a:rPr>
                      <m:t>.</m:t>
                    </m:r>
                    <m:r>
                      <a:rPr lang="en-US" sz="2800">
                        <a:latin typeface="Cambria Math" panose="02040503050406030204" pitchFamily="18" charset="0"/>
                      </a:rPr>
                      <m:t>90</m:t>
                    </m:r>
                  </m:oMath>
                </a14:m>
                <a:r>
                  <a:rPr lang="en-US" sz="2800" dirty="0"/>
                  <a:t>; therefore </a:t>
                </a:r>
                <a:br>
                  <a:rPr lang="en-US" sz="2800" dirty="0"/>
                </a:br>
                <a:r>
                  <a:rPr lang="el-GR" sz="2800" i="1" dirty="0">
                    <a:latin typeface="Calibri" panose="020F0502020204030204" pitchFamily="34" charset="0"/>
                    <a:ea typeface="Calibri" panose="020F0502020204030204" pitchFamily="34" charset="0"/>
                    <a:cs typeface="Calibri" panose="020F0502020204030204" pitchFamily="34" charset="0"/>
                  </a:rPr>
                  <a:t>α</a:t>
                </a:r>
                <a14:m>
                  <m:oMath xmlns:m="http://schemas.openxmlformats.org/officeDocument/2006/math">
                    <m:r>
                      <a:rPr lang="en-US" sz="2800">
                        <a:latin typeface="Cambria Math" panose="02040503050406030204" pitchFamily="18" charset="0"/>
                      </a:rPr>
                      <m:t>=</m:t>
                    </m:r>
                    <m:r>
                      <a:rPr lang="en-US" sz="2800">
                        <a:latin typeface="Cambria Math" panose="02040503050406030204" pitchFamily="18" charset="0"/>
                      </a:rPr>
                      <m:t>1</m:t>
                    </m:r>
                    <m:r>
                      <a:rPr lang="en-US" sz="2800">
                        <a:latin typeface="Cambria Math" panose="02040503050406030204" pitchFamily="18" charset="0"/>
                      </a:rPr>
                      <m:t>−</m:t>
                    </m:r>
                    <m:r>
                      <a:rPr lang="en-US" sz="2800">
                        <a:latin typeface="Cambria Math" panose="02040503050406030204" pitchFamily="18" charset="0"/>
                      </a:rPr>
                      <m:t>0</m:t>
                    </m:r>
                    <m:r>
                      <a:rPr lang="en-US" sz="2800">
                        <a:latin typeface="Cambria Math" panose="02040503050406030204" pitchFamily="18" charset="0"/>
                      </a:rPr>
                      <m:t>.</m:t>
                    </m:r>
                    <m:r>
                      <a:rPr lang="en-US" sz="2800">
                        <a:latin typeface="Cambria Math" panose="02040503050406030204" pitchFamily="18" charset="0"/>
                      </a:rPr>
                      <m:t>90</m:t>
                    </m:r>
                    <m:r>
                      <a:rPr lang="en-US" sz="2800">
                        <a:latin typeface="Cambria Math" panose="02040503050406030204" pitchFamily="18" charset="0"/>
                      </a:rPr>
                      <m:t>=</m:t>
                    </m:r>
                    <m:r>
                      <a:rPr lang="en-US" sz="2800">
                        <a:latin typeface="Cambria Math" panose="02040503050406030204" pitchFamily="18" charset="0"/>
                      </a:rPr>
                      <m:t>0</m:t>
                    </m:r>
                    <m:r>
                      <a:rPr lang="en-US" sz="2800">
                        <a:latin typeface="Cambria Math" panose="02040503050406030204" pitchFamily="18" charset="0"/>
                      </a:rPr>
                      <m:t>.</m:t>
                    </m:r>
                    <m:r>
                      <a:rPr lang="en-US" sz="2800">
                        <a:latin typeface="Cambria Math" panose="02040503050406030204" pitchFamily="18" charset="0"/>
                      </a:rPr>
                      <m:t>10</m:t>
                    </m:r>
                  </m:oMath>
                </a14:m>
                <a:r>
                  <a:rPr lang="en-US" sz="2800" dirty="0"/>
                  <a:t>. Then</a:t>
                </a:r>
                <a:endParaRPr lang="en-IN" sz="2800" dirty="0"/>
              </a:p>
            </p:txBody>
          </p:sp>
        </mc:Choice>
        <mc:Fallback xmlns="">
          <p:sp>
            <p:nvSpPr>
              <p:cNvPr id="8" name="TextBox 7">
                <a:extLst>
                  <a:ext uri="{FF2B5EF4-FFF2-40B4-BE49-F238E27FC236}">
                    <a16:creationId xmlns:a16="http://schemas.microsoft.com/office/drawing/2014/main" id="{907F1CF7-4915-37D1-4860-1D77E5D2BDFE}"/>
                  </a:ext>
                </a:extLst>
              </p:cNvPr>
              <p:cNvSpPr txBox="1">
                <a:spLocks noRot="1" noChangeAspect="1" noMove="1" noResize="1" noEditPoints="1" noAdjustHandles="1" noChangeArrowheads="1" noChangeShapeType="1" noTextEdit="1"/>
              </p:cNvSpPr>
              <p:nvPr/>
            </p:nvSpPr>
            <p:spPr>
              <a:xfrm>
                <a:off x="533400" y="2514600"/>
                <a:ext cx="8153400" cy="954107"/>
              </a:xfrm>
              <a:prstGeom prst="rect">
                <a:avLst/>
              </a:prstGeom>
              <a:blipFill>
                <a:blip r:embed="rId3"/>
                <a:stretch>
                  <a:fillRect l="-1571" t="-6410" b="-17308"/>
                </a:stretch>
              </a:blipFill>
            </p:spPr>
            <p:txBody>
              <a:bodyPr/>
              <a:lstStyle/>
              <a:p>
                <a:r>
                  <a:rPr lang="en-IN">
                    <a:noFill/>
                  </a:rPr>
                  <a:t> </a:t>
                </a:r>
              </a:p>
            </p:txBody>
          </p:sp>
        </mc:Fallback>
      </mc:AlternateContent>
      <p:pic>
        <p:nvPicPr>
          <p:cNvPr id="11" name="Picture 10" descr="Alpha divided by 2 is equal to 0.10 divided by 2, which is equal to 0.05. Also…">
            <a:extLst>
              <a:ext uri="{FF2B5EF4-FFF2-40B4-BE49-F238E27FC236}">
                <a16:creationId xmlns:a16="http://schemas.microsoft.com/office/drawing/2014/main" id="{B1997D52-24EB-033F-B6AA-F88D168F87A3}"/>
              </a:ext>
            </a:extLst>
          </p:cNvPr>
          <p:cNvPicPr>
            <a:picLocks noChangeAspect="1"/>
          </p:cNvPicPr>
          <p:nvPr/>
        </p:nvPicPr>
        <p:blipFill>
          <a:blip r:embed="rId4"/>
          <a:stretch>
            <a:fillRect/>
          </a:stretch>
        </p:blipFill>
        <p:spPr>
          <a:xfrm>
            <a:off x="4582886" y="2889639"/>
            <a:ext cx="2933700" cy="781050"/>
          </a:xfrm>
          <a:prstGeom prst="rect">
            <a:avLst/>
          </a:prstGeom>
        </p:spPr>
      </p:pic>
      <p:pic>
        <p:nvPicPr>
          <p:cNvPr id="13" name="Picture 12" descr="One minus alpha divided by two is equal to one minus 0.05, which is equal to 0.95.">
            <a:extLst>
              <a:ext uri="{FF2B5EF4-FFF2-40B4-BE49-F238E27FC236}">
                <a16:creationId xmlns:a16="http://schemas.microsoft.com/office/drawing/2014/main" id="{B67524A5-1EFF-57BB-18A0-E31C958630C4}"/>
              </a:ext>
            </a:extLst>
          </p:cNvPr>
          <p:cNvPicPr>
            <a:picLocks noChangeAspect="1"/>
          </p:cNvPicPr>
          <p:nvPr/>
        </p:nvPicPr>
        <p:blipFill>
          <a:blip r:embed="rId5"/>
          <a:stretch>
            <a:fillRect/>
          </a:stretch>
        </p:blipFill>
        <p:spPr>
          <a:xfrm>
            <a:off x="609600" y="3433294"/>
            <a:ext cx="3438525" cy="885825"/>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fontScale="90000"/>
          </a:bodyPr>
          <a:lstStyle/>
          <a:p>
            <a:pPr>
              <a:defRPr sz="3200"/>
            </a:pPr>
            <a:r>
              <a:rPr dirty="0"/>
              <a:t>Example 9.5.2: Constructing a Confidence Interval for the Ratio of Two Population Variances</a:t>
            </a:r>
            <a:r>
              <a:rPr lang="en-US" baseline="-25000" dirty="0"/>
              <a:t>6</a:t>
            </a:r>
            <a:endParaRPr dirty="0"/>
          </a:p>
        </p:txBody>
      </p:sp>
      <p:sp>
        <p:nvSpPr>
          <p:cNvPr id="3" name="Text Placeholder 2"/>
          <p:cNvSpPr>
            <a:spLocks noGrp="1"/>
          </p:cNvSpPr>
          <p:nvPr>
            <p:ph type="body" sz="quarter" idx="10"/>
          </p:nvPr>
        </p:nvSpPr>
        <p:spPr/>
        <p:txBody>
          <a:bodyPr>
            <a:normAutofit/>
          </a:bodyPr>
          <a:lstStyle/>
          <a:p>
            <a:pPr>
              <a:defRPr sz="2800" b="1"/>
            </a:pPr>
            <a:r>
              <a:rPr sz="2600" dirty="0"/>
              <a:t>Step 3: Use the </a:t>
            </a:r>
            <a:r>
              <a:rPr lang="en-US" sz="2600" i="1" dirty="0"/>
              <a:t>F</a:t>
            </a:r>
            <a:r>
              <a:rPr sz="2600" dirty="0"/>
              <a:t>-distribution table to find the critical values,</a:t>
            </a:r>
          </a:p>
          <a:p>
            <a:pPr>
              <a:defRPr sz="2800"/>
            </a:pPr>
            <a:endParaRPr lang="en-US" sz="2600" dirty="0"/>
          </a:p>
          <a:p>
            <a:pPr>
              <a:defRPr sz="2800"/>
            </a:pPr>
            <a:endParaRPr lang="en-US" sz="2600" dirty="0"/>
          </a:p>
          <a:p>
            <a:pPr>
              <a:defRPr sz="2800"/>
            </a:pPr>
            <a:endParaRPr lang="en-IN" sz="2600" dirty="0"/>
          </a:p>
          <a:p>
            <a:pPr>
              <a:defRPr sz="2800"/>
            </a:pPr>
            <a:endParaRPr lang="en-US" sz="2600" dirty="0"/>
          </a:p>
          <a:p>
            <a:pPr>
              <a:defRPr sz="2800"/>
            </a:pPr>
            <a:endParaRPr lang="en-US" sz="2600" dirty="0"/>
          </a:p>
          <a:p>
            <a:pPr>
              <a:defRPr sz="2800"/>
            </a:pPr>
            <a:endParaRPr lang="en-US" sz="2600" dirty="0"/>
          </a:p>
          <a:p>
            <a:pPr>
              <a:defRPr sz="2800"/>
            </a:pPr>
            <a:r>
              <a:rPr lang="en-US" sz="2600" dirty="0">
                <a:latin typeface="Cambria Math" panose="02040503050406030204" pitchFamily="18" charset="0"/>
              </a:rPr>
              <a:t>	          				</a:t>
            </a:r>
            <a:endParaRPr sz="2600" dirty="0"/>
          </a:p>
        </p:txBody>
      </p:sp>
      <p:pic>
        <p:nvPicPr>
          <p:cNvPr id="8" name="Picture 7" descr="F subscript alpha divided by two and F subscript one minus alpha divided by two.">
            <a:extLst>
              <a:ext uri="{FF2B5EF4-FFF2-40B4-BE49-F238E27FC236}">
                <a16:creationId xmlns:a16="http://schemas.microsoft.com/office/drawing/2014/main" id="{EB15A2C5-2E83-F0AE-489D-BE2AA77E0403}"/>
              </a:ext>
            </a:extLst>
          </p:cNvPr>
          <p:cNvPicPr>
            <a:picLocks noChangeAspect="1"/>
          </p:cNvPicPr>
          <p:nvPr/>
        </p:nvPicPr>
        <p:blipFill>
          <a:blip r:embed="rId2"/>
          <a:stretch>
            <a:fillRect/>
          </a:stretch>
        </p:blipFill>
        <p:spPr>
          <a:xfrm>
            <a:off x="1588696" y="1485949"/>
            <a:ext cx="1916504" cy="585127"/>
          </a:xfrm>
          <a:prstGeom prst="rect">
            <a:avLst/>
          </a:prstGeom>
        </p:spPr>
      </p:pic>
      <p:sp>
        <p:nvSpPr>
          <p:cNvPr id="16" name="TextBox 15">
            <a:extLst>
              <a:ext uri="{FF2B5EF4-FFF2-40B4-BE49-F238E27FC236}">
                <a16:creationId xmlns:a16="http://schemas.microsoft.com/office/drawing/2014/main" id="{4CF49EAE-396D-F055-60D4-682FECAF5073}"/>
              </a:ext>
            </a:extLst>
          </p:cNvPr>
          <p:cNvSpPr txBox="1"/>
          <p:nvPr/>
        </p:nvSpPr>
        <p:spPr>
          <a:xfrm>
            <a:off x="457200" y="1905000"/>
            <a:ext cx="4891058" cy="492443"/>
          </a:xfrm>
          <a:prstGeom prst="rect">
            <a:avLst/>
          </a:prstGeom>
          <a:noFill/>
        </p:spPr>
        <p:txBody>
          <a:bodyPr wrap="square">
            <a:spAutoFit/>
          </a:bodyPr>
          <a:lstStyle/>
          <a:p>
            <a:r>
              <a:rPr lang="en-US" sz="2600" dirty="0"/>
              <a:t>We need to find the critical values,</a:t>
            </a:r>
            <a:endParaRPr lang="en-IN" sz="2600" dirty="0"/>
          </a:p>
        </p:txBody>
      </p:sp>
      <p:pic>
        <p:nvPicPr>
          <p:cNvPr id="13" name="Picture 12" descr="F subscript alpha divided by two and F subscript one minus alpha divided by two.">
            <a:extLst>
              <a:ext uri="{FF2B5EF4-FFF2-40B4-BE49-F238E27FC236}">
                <a16:creationId xmlns:a16="http://schemas.microsoft.com/office/drawing/2014/main" id="{BB821362-CAA8-E0C6-37E8-6C033763E670}"/>
              </a:ext>
            </a:extLst>
          </p:cNvPr>
          <p:cNvPicPr>
            <a:picLocks noChangeAspect="1"/>
          </p:cNvPicPr>
          <p:nvPr/>
        </p:nvPicPr>
        <p:blipFill>
          <a:blip r:embed="rId3"/>
          <a:stretch>
            <a:fillRect/>
          </a:stretch>
        </p:blipFill>
        <p:spPr>
          <a:xfrm>
            <a:off x="5231495" y="1959624"/>
            <a:ext cx="1694124" cy="555600"/>
          </a:xfrm>
          <a:prstGeom prst="rect">
            <a:avLst/>
          </a:prstGeom>
        </p:spPr>
      </p:pic>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33991410-7649-39FE-919A-3A16D03191B0}"/>
                  </a:ext>
                </a:extLst>
              </p:cNvPr>
              <p:cNvSpPr txBox="1"/>
              <p:nvPr/>
            </p:nvSpPr>
            <p:spPr>
              <a:xfrm>
                <a:off x="461512" y="2345829"/>
                <a:ext cx="8225287" cy="1692771"/>
              </a:xfrm>
              <a:prstGeom prst="rect">
                <a:avLst/>
              </a:prstGeom>
              <a:noFill/>
            </p:spPr>
            <p:txBody>
              <a:bodyPr wrap="square">
                <a:spAutoFit/>
              </a:bodyPr>
              <a:lstStyle/>
              <a:p>
                <a:r>
                  <a:rPr lang="en-IN" sz="2600" dirty="0"/>
                  <a:t>for the </a:t>
                </a:r>
                <a:r>
                  <a:rPr lang="en-IN" sz="2600" i="1" dirty="0"/>
                  <a:t>F</a:t>
                </a:r>
                <a:r>
                  <a:rPr lang="en-IN" sz="2600" dirty="0"/>
                  <a:t>-distribution with </a:t>
                </a:r>
                <a:r>
                  <a:rPr lang="en-IN" sz="2600" i="1" dirty="0"/>
                  <a:t>n</a:t>
                </a:r>
                <a:r>
                  <a:rPr lang="en-IN" sz="2600" dirty="0">
                    <a:latin typeface="Calibri" panose="020F0502020204030204" pitchFamily="34" charset="0"/>
                    <a:ea typeface="Calibri" panose="020F0502020204030204" pitchFamily="34" charset="0"/>
                    <a:cs typeface="Calibri" panose="020F0502020204030204" pitchFamily="34" charset="0"/>
                  </a:rPr>
                  <a:t>₁</a:t>
                </a:r>
                <a14:m>
                  <m:oMath xmlns:m="http://schemas.openxmlformats.org/officeDocument/2006/math">
                    <m:r>
                      <a:rPr lang="ar-AE" sz="2600">
                        <a:latin typeface="Cambria Math" panose="02040503050406030204" pitchFamily="18" charset="0"/>
                      </a:rPr>
                      <m:t>−</m:t>
                    </m:r>
                    <m:r>
                      <a:rPr lang="ar-AE" sz="2600">
                        <a:latin typeface="Cambria Math" panose="02040503050406030204" pitchFamily="18" charset="0"/>
                      </a:rPr>
                      <m:t>1</m:t>
                    </m:r>
                    <m:r>
                      <a:rPr lang="ar-AE" sz="2600">
                        <a:latin typeface="Cambria Math" panose="02040503050406030204" pitchFamily="18" charset="0"/>
                      </a:rPr>
                      <m:t>=</m:t>
                    </m:r>
                    <m:r>
                      <a:rPr lang="ar-AE" sz="2600">
                        <a:latin typeface="Cambria Math" panose="02040503050406030204" pitchFamily="18" charset="0"/>
                      </a:rPr>
                      <m:t>15</m:t>
                    </m:r>
                  </m:oMath>
                </a14:m>
                <a:r>
                  <a:rPr lang="ar-AE" sz="2600" dirty="0"/>
                  <a:t> </a:t>
                </a:r>
                <a:r>
                  <a:rPr lang="en-IN" sz="2600" dirty="0"/>
                  <a:t>numerator degrees of freedom and </a:t>
                </a:r>
                <a:r>
                  <a:rPr lang="en-IN" sz="2600" i="1" dirty="0"/>
                  <a:t>n</a:t>
                </a:r>
                <a:r>
                  <a:rPr lang="en-IN" sz="2600" dirty="0">
                    <a:latin typeface="Calibri" panose="020F0502020204030204" pitchFamily="34" charset="0"/>
                    <a:ea typeface="Calibri" panose="020F0502020204030204" pitchFamily="34" charset="0"/>
                    <a:cs typeface="Calibri" panose="020F0502020204030204" pitchFamily="34" charset="0"/>
                  </a:rPr>
                  <a:t>₂</a:t>
                </a:r>
                <a14:m>
                  <m:oMath xmlns:m="http://schemas.openxmlformats.org/officeDocument/2006/math">
                    <m:r>
                      <a:rPr lang="ar-AE" sz="2600">
                        <a:latin typeface="Cambria Math" panose="02040503050406030204" pitchFamily="18" charset="0"/>
                      </a:rPr>
                      <m:t>−</m:t>
                    </m:r>
                    <m:r>
                      <a:rPr lang="ar-AE" sz="2600">
                        <a:latin typeface="Cambria Math" panose="02040503050406030204" pitchFamily="18" charset="0"/>
                      </a:rPr>
                      <m:t>1</m:t>
                    </m:r>
                    <m:r>
                      <a:rPr lang="ar-AE" sz="2600">
                        <a:latin typeface="Cambria Math" panose="02040503050406030204" pitchFamily="18" charset="0"/>
                      </a:rPr>
                      <m:t>=</m:t>
                    </m:r>
                    <m:r>
                      <a:rPr lang="ar-AE" sz="2600">
                        <a:latin typeface="Cambria Math" panose="02040503050406030204" pitchFamily="18" charset="0"/>
                      </a:rPr>
                      <m:t>17</m:t>
                    </m:r>
                  </m:oMath>
                </a14:m>
                <a:r>
                  <a:rPr lang="ar-AE" sz="2600" dirty="0"/>
                  <a:t> </a:t>
                </a:r>
                <a:r>
                  <a:rPr lang="en-IN" sz="2600" dirty="0"/>
                  <a:t>denominator degrees of freedom. Using the row for </a:t>
                </a:r>
                <a:r>
                  <a:rPr lang="en-IN" sz="2600" i="1" dirty="0"/>
                  <a:t>df</a:t>
                </a:r>
                <a:r>
                  <a:rPr lang="en-IN" sz="2600" dirty="0">
                    <a:latin typeface="Calibri" panose="020F0502020204030204" pitchFamily="34" charset="0"/>
                    <a:ea typeface="Calibri" panose="020F0502020204030204" pitchFamily="34" charset="0"/>
                    <a:cs typeface="Calibri" panose="020F0502020204030204" pitchFamily="34" charset="0"/>
                  </a:rPr>
                  <a:t>₂</a:t>
                </a:r>
                <a14:m>
                  <m:oMath xmlns:m="http://schemas.openxmlformats.org/officeDocument/2006/math">
                    <m:r>
                      <a:rPr lang="ar-AE" sz="2600">
                        <a:latin typeface="Cambria Math" panose="02040503050406030204" pitchFamily="18" charset="0"/>
                      </a:rPr>
                      <m:t>=</m:t>
                    </m:r>
                    <m:r>
                      <a:rPr lang="ar-AE" sz="2600">
                        <a:latin typeface="Cambria Math" panose="02040503050406030204" pitchFamily="18" charset="0"/>
                      </a:rPr>
                      <m:t>17</m:t>
                    </m:r>
                  </m:oMath>
                </a14:m>
                <a:r>
                  <a:rPr lang="ar-AE" sz="2600" dirty="0"/>
                  <a:t> </a:t>
                </a:r>
                <a:r>
                  <a:rPr lang="en-IN" sz="2600" dirty="0"/>
                  <a:t>and the column for </a:t>
                </a:r>
                <a:r>
                  <a:rPr lang="en-IN" sz="2600" i="1" dirty="0"/>
                  <a:t>df</a:t>
                </a:r>
                <a:r>
                  <a:rPr lang="en-IN" sz="2600" dirty="0">
                    <a:latin typeface="Calibri" panose="020F0502020204030204" pitchFamily="34" charset="0"/>
                    <a:ea typeface="Calibri" panose="020F0502020204030204" pitchFamily="34" charset="0"/>
                    <a:cs typeface="Calibri" panose="020F0502020204030204" pitchFamily="34" charset="0"/>
                  </a:rPr>
                  <a:t>₁</a:t>
                </a:r>
                <a14:m>
                  <m:oMath xmlns:m="http://schemas.openxmlformats.org/officeDocument/2006/math">
                    <m:r>
                      <a:rPr lang="ar-AE" sz="2600">
                        <a:latin typeface="Cambria Math" panose="02040503050406030204" pitchFamily="18" charset="0"/>
                      </a:rPr>
                      <m:t>=</m:t>
                    </m:r>
                    <m:r>
                      <a:rPr lang="ar-AE" sz="2600">
                        <a:latin typeface="Cambria Math" panose="02040503050406030204" pitchFamily="18" charset="0"/>
                      </a:rPr>
                      <m:t>15</m:t>
                    </m:r>
                  </m:oMath>
                </a14:m>
                <a:r>
                  <a:rPr lang="ar-AE" sz="2600" dirty="0"/>
                  <a:t> </a:t>
                </a:r>
                <a:r>
                  <a:rPr lang="en-IN" sz="2600" dirty="0"/>
                  <a:t>in the table for an area of</a:t>
                </a:r>
              </a:p>
            </p:txBody>
          </p:sp>
        </mc:Choice>
        <mc:Fallback xmlns="">
          <p:sp>
            <p:nvSpPr>
              <p:cNvPr id="18" name="TextBox 17">
                <a:extLst>
                  <a:ext uri="{FF2B5EF4-FFF2-40B4-BE49-F238E27FC236}">
                    <a16:creationId xmlns:a16="http://schemas.microsoft.com/office/drawing/2014/main" id="{33991410-7649-39FE-919A-3A16D03191B0}"/>
                  </a:ext>
                </a:extLst>
              </p:cNvPr>
              <p:cNvSpPr txBox="1">
                <a:spLocks noRot="1" noChangeAspect="1" noMove="1" noResize="1" noEditPoints="1" noAdjustHandles="1" noChangeArrowheads="1" noChangeShapeType="1" noTextEdit="1"/>
              </p:cNvSpPr>
              <p:nvPr/>
            </p:nvSpPr>
            <p:spPr>
              <a:xfrm>
                <a:off x="461512" y="2345829"/>
                <a:ext cx="8225287" cy="1692771"/>
              </a:xfrm>
              <a:prstGeom prst="rect">
                <a:avLst/>
              </a:prstGeom>
              <a:blipFill>
                <a:blip r:embed="rId4"/>
                <a:stretch>
                  <a:fillRect l="-1334" t="-3957" r="-2076" b="-8273"/>
                </a:stretch>
              </a:blipFill>
            </p:spPr>
            <p:txBody>
              <a:bodyPr/>
              <a:lstStyle/>
              <a:p>
                <a:r>
                  <a:rPr lang="en-IN">
                    <a:noFill/>
                  </a:rPr>
                  <a:t> </a:t>
                </a:r>
              </a:p>
            </p:txBody>
          </p:sp>
        </mc:Fallback>
      </mc:AlternateContent>
      <p:pic>
        <p:nvPicPr>
          <p:cNvPr id="15" name="Picture 14" descr="Alpha divided by two equals 0.05.">
            <a:extLst>
              <a:ext uri="{FF2B5EF4-FFF2-40B4-BE49-F238E27FC236}">
                <a16:creationId xmlns:a16="http://schemas.microsoft.com/office/drawing/2014/main" id="{6AEC692D-E1D4-3266-9278-816DECAF8995}"/>
              </a:ext>
            </a:extLst>
          </p:cNvPr>
          <p:cNvPicPr>
            <a:picLocks noChangeAspect="1"/>
          </p:cNvPicPr>
          <p:nvPr/>
        </p:nvPicPr>
        <p:blipFill>
          <a:blip r:embed="rId5"/>
          <a:stretch>
            <a:fillRect/>
          </a:stretch>
        </p:blipFill>
        <p:spPr>
          <a:xfrm>
            <a:off x="3760853" y="3445478"/>
            <a:ext cx="977901" cy="660744"/>
          </a:xfrm>
          <a:prstGeom prst="rect">
            <a:avLst/>
          </a:prstGeom>
        </p:spPr>
      </p:pic>
      <p:sp>
        <p:nvSpPr>
          <p:cNvPr id="20" name="TextBox 19">
            <a:extLst>
              <a:ext uri="{FF2B5EF4-FFF2-40B4-BE49-F238E27FC236}">
                <a16:creationId xmlns:a16="http://schemas.microsoft.com/office/drawing/2014/main" id="{A2FA7A6B-F8AE-AB53-B1F5-332971C3E686}"/>
              </a:ext>
            </a:extLst>
          </p:cNvPr>
          <p:cNvSpPr txBox="1"/>
          <p:nvPr/>
        </p:nvSpPr>
        <p:spPr>
          <a:xfrm>
            <a:off x="479425" y="3962400"/>
            <a:ext cx="3308351" cy="492443"/>
          </a:xfrm>
          <a:prstGeom prst="rect">
            <a:avLst/>
          </a:prstGeom>
          <a:noFill/>
        </p:spPr>
        <p:txBody>
          <a:bodyPr wrap="square">
            <a:spAutoFit/>
          </a:bodyPr>
          <a:lstStyle/>
          <a:p>
            <a:r>
              <a:rPr lang="en-US" sz="2600" dirty="0"/>
              <a:t>in the right tail gives us</a:t>
            </a:r>
            <a:endParaRPr lang="en-IN" sz="2600" dirty="0"/>
          </a:p>
        </p:txBody>
      </p:sp>
      <p:pic>
        <p:nvPicPr>
          <p:cNvPr id="19" name="Picture 18" descr="F subscript alpha divided by two equals F subscript 0.05 equals 2.3077.">
            <a:extLst>
              <a:ext uri="{FF2B5EF4-FFF2-40B4-BE49-F238E27FC236}">
                <a16:creationId xmlns:a16="http://schemas.microsoft.com/office/drawing/2014/main" id="{6F3076E5-E4A2-02AB-FBCA-FAF073742881}"/>
              </a:ext>
            </a:extLst>
          </p:cNvPr>
          <p:cNvPicPr>
            <a:picLocks noChangeAspect="1"/>
          </p:cNvPicPr>
          <p:nvPr/>
        </p:nvPicPr>
        <p:blipFill>
          <a:blip r:embed="rId6"/>
          <a:stretch>
            <a:fillRect/>
          </a:stretch>
        </p:blipFill>
        <p:spPr>
          <a:xfrm>
            <a:off x="3721100" y="4038600"/>
            <a:ext cx="2404568" cy="533344"/>
          </a:xfrm>
          <a:prstGeom prst="rect">
            <a:avLst/>
          </a:prstGeom>
        </p:spPr>
      </p:pic>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86AD4AF0-B805-EBF8-FC20-5D0C770CF96D}"/>
                  </a:ext>
                </a:extLst>
              </p:cNvPr>
              <p:cNvSpPr txBox="1"/>
              <p:nvPr/>
            </p:nvSpPr>
            <p:spPr>
              <a:xfrm>
                <a:off x="477328" y="4407884"/>
                <a:ext cx="8209471" cy="892552"/>
              </a:xfrm>
              <a:prstGeom prst="rect">
                <a:avLst/>
              </a:prstGeom>
              <a:noFill/>
            </p:spPr>
            <p:txBody>
              <a:bodyPr wrap="square">
                <a:spAutoFit/>
              </a:bodyPr>
              <a:lstStyle/>
              <a:p>
                <a:r>
                  <a:rPr lang="en-IN" sz="2600" dirty="0"/>
                  <a:t>Using the row for</a:t>
                </a:r>
                <a:r>
                  <a:rPr lang="en-IN" sz="2600" i="1" dirty="0"/>
                  <a:t> </a:t>
                </a:r>
                <a:r>
                  <a:rPr lang="en-IN" sz="2600" i="1" dirty="0" err="1"/>
                  <a:t>df</a:t>
                </a:r>
                <a:r>
                  <a:rPr lang="en-IN" sz="2600" dirty="0">
                    <a:latin typeface="Calibri" panose="020F0502020204030204" pitchFamily="34" charset="0"/>
                    <a:ea typeface="Calibri" panose="020F0502020204030204" pitchFamily="34" charset="0"/>
                    <a:cs typeface="Calibri" panose="020F0502020204030204" pitchFamily="34" charset="0"/>
                  </a:rPr>
                  <a:t>₂</a:t>
                </a:r>
                <a:r>
                  <a:rPr lang="en-IN" sz="2600" dirty="0"/>
                  <a:t> </a:t>
                </a:r>
                <a14:m>
                  <m:oMath xmlns:m="http://schemas.openxmlformats.org/officeDocument/2006/math">
                    <m:r>
                      <a:rPr lang="ar-AE" sz="2600">
                        <a:latin typeface="Cambria Math" panose="02040503050406030204" pitchFamily="18" charset="0"/>
                      </a:rPr>
                      <m:t>=</m:t>
                    </m:r>
                    <m:r>
                      <a:rPr lang="ar-AE" sz="2600">
                        <a:latin typeface="Cambria Math" panose="02040503050406030204" pitchFamily="18" charset="0"/>
                      </a:rPr>
                      <m:t>17</m:t>
                    </m:r>
                  </m:oMath>
                </a14:m>
                <a:r>
                  <a:rPr lang="ar-AE" sz="2600" dirty="0"/>
                  <a:t> </a:t>
                </a:r>
                <a:r>
                  <a:rPr lang="en-IN" sz="2600" dirty="0"/>
                  <a:t>and the column for</a:t>
                </a:r>
                <a:r>
                  <a:rPr lang="en-IN" sz="2600" i="1" dirty="0"/>
                  <a:t> </a:t>
                </a:r>
                <a:r>
                  <a:rPr lang="en-IN" sz="2600" i="1" dirty="0" err="1"/>
                  <a:t>df</a:t>
                </a:r>
                <a:r>
                  <a:rPr lang="en-IN" sz="2600" dirty="0">
                    <a:latin typeface="Calibri" panose="020F0502020204030204" pitchFamily="34" charset="0"/>
                    <a:ea typeface="Calibri" panose="020F0502020204030204" pitchFamily="34" charset="0"/>
                    <a:cs typeface="Calibri" panose="020F0502020204030204" pitchFamily="34" charset="0"/>
                  </a:rPr>
                  <a:t>₁</a:t>
                </a:r>
                <a14:m>
                  <m:oMath xmlns:m="http://schemas.openxmlformats.org/officeDocument/2006/math">
                    <m:r>
                      <a:rPr lang="ar-AE" sz="2600">
                        <a:latin typeface="Cambria Math" panose="02040503050406030204" pitchFamily="18" charset="0"/>
                      </a:rPr>
                      <m:t>=</m:t>
                    </m:r>
                    <m:r>
                      <a:rPr lang="ar-AE" sz="2600">
                        <a:latin typeface="Cambria Math" panose="02040503050406030204" pitchFamily="18" charset="0"/>
                      </a:rPr>
                      <m:t>15</m:t>
                    </m:r>
                  </m:oMath>
                </a14:m>
                <a:r>
                  <a:rPr lang="ar-AE" sz="2600" dirty="0"/>
                  <a:t> </a:t>
                </a:r>
                <a:r>
                  <a:rPr lang="en-IN" sz="2600" dirty="0"/>
                  <a:t>in the table for an area of         </a:t>
                </a:r>
              </a:p>
            </p:txBody>
          </p:sp>
        </mc:Choice>
        <mc:Fallback xmlns="">
          <p:sp>
            <p:nvSpPr>
              <p:cNvPr id="22" name="TextBox 21">
                <a:extLst>
                  <a:ext uri="{FF2B5EF4-FFF2-40B4-BE49-F238E27FC236}">
                    <a16:creationId xmlns:a16="http://schemas.microsoft.com/office/drawing/2014/main" id="{86AD4AF0-B805-EBF8-FC20-5D0C770CF96D}"/>
                  </a:ext>
                </a:extLst>
              </p:cNvPr>
              <p:cNvSpPr txBox="1">
                <a:spLocks noRot="1" noChangeAspect="1" noMove="1" noResize="1" noEditPoints="1" noAdjustHandles="1" noChangeArrowheads="1" noChangeShapeType="1" noTextEdit="1"/>
              </p:cNvSpPr>
              <p:nvPr/>
            </p:nvSpPr>
            <p:spPr>
              <a:xfrm>
                <a:off x="477328" y="4407884"/>
                <a:ext cx="8209471" cy="892552"/>
              </a:xfrm>
              <a:prstGeom prst="rect">
                <a:avLst/>
              </a:prstGeom>
              <a:blipFill>
                <a:blip r:embed="rId7"/>
                <a:stretch>
                  <a:fillRect l="-1336" t="-7534" b="-17808"/>
                </a:stretch>
              </a:blipFill>
            </p:spPr>
            <p:txBody>
              <a:bodyPr/>
              <a:lstStyle/>
              <a:p>
                <a:r>
                  <a:rPr lang="en-IN">
                    <a:noFill/>
                  </a:rPr>
                  <a:t> </a:t>
                </a:r>
              </a:p>
            </p:txBody>
          </p:sp>
        </mc:Fallback>
      </mc:AlternateContent>
      <p:pic>
        <p:nvPicPr>
          <p:cNvPr id="23" name="Picture 22" descr="One minus alpha divided by two equals 0.95.">
            <a:extLst>
              <a:ext uri="{FF2B5EF4-FFF2-40B4-BE49-F238E27FC236}">
                <a16:creationId xmlns:a16="http://schemas.microsoft.com/office/drawing/2014/main" id="{60823B64-9C65-9FD4-6A91-0709E65F03B8}"/>
              </a:ext>
            </a:extLst>
          </p:cNvPr>
          <p:cNvPicPr>
            <a:picLocks noChangeAspect="1"/>
          </p:cNvPicPr>
          <p:nvPr/>
        </p:nvPicPr>
        <p:blipFill>
          <a:blip r:embed="rId8"/>
          <a:stretch>
            <a:fillRect/>
          </a:stretch>
        </p:blipFill>
        <p:spPr>
          <a:xfrm>
            <a:off x="3687914" y="4718335"/>
            <a:ext cx="1482183" cy="736600"/>
          </a:xfrm>
          <a:prstGeom prst="rect">
            <a:avLst/>
          </a:prstGeom>
        </p:spPr>
      </p:pic>
      <p:sp>
        <p:nvSpPr>
          <p:cNvPr id="24" name="TextBox 23">
            <a:extLst>
              <a:ext uri="{FF2B5EF4-FFF2-40B4-BE49-F238E27FC236}">
                <a16:creationId xmlns:a16="http://schemas.microsoft.com/office/drawing/2014/main" id="{973A51C0-81C7-FAB7-9069-2F3C695D1D87}"/>
              </a:ext>
            </a:extLst>
          </p:cNvPr>
          <p:cNvSpPr txBox="1"/>
          <p:nvPr/>
        </p:nvSpPr>
        <p:spPr>
          <a:xfrm>
            <a:off x="5170098" y="4773354"/>
            <a:ext cx="1282700" cy="492443"/>
          </a:xfrm>
          <a:prstGeom prst="rect">
            <a:avLst/>
          </a:prstGeom>
          <a:noFill/>
        </p:spPr>
        <p:txBody>
          <a:bodyPr wrap="square">
            <a:spAutoFit/>
          </a:bodyPr>
          <a:lstStyle/>
          <a:p>
            <a:r>
              <a:rPr lang="en-IN" sz="2600" dirty="0"/>
              <a:t>gives us</a:t>
            </a:r>
          </a:p>
        </p:txBody>
      </p:sp>
      <p:pic>
        <p:nvPicPr>
          <p:cNvPr id="26" name="Picture 25" descr="F subscript open parenthesis one minus alpha divided by two close parenthesis equals F subscript 0.95 equals 0.4222.">
            <a:extLst>
              <a:ext uri="{FF2B5EF4-FFF2-40B4-BE49-F238E27FC236}">
                <a16:creationId xmlns:a16="http://schemas.microsoft.com/office/drawing/2014/main" id="{E496A9E5-D44A-3599-DB75-DCA7BFF0FEAB}"/>
              </a:ext>
            </a:extLst>
          </p:cNvPr>
          <p:cNvPicPr>
            <a:picLocks noChangeAspect="1"/>
          </p:cNvPicPr>
          <p:nvPr/>
        </p:nvPicPr>
        <p:blipFill>
          <a:blip r:embed="rId9"/>
          <a:stretch>
            <a:fillRect/>
          </a:stretch>
        </p:blipFill>
        <p:spPr>
          <a:xfrm>
            <a:off x="6400800" y="4885475"/>
            <a:ext cx="2631034" cy="534977"/>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229600" cy="914400"/>
          </a:xfrm>
        </p:spPr>
        <p:txBody>
          <a:bodyPr>
            <a:normAutofit fontScale="90000"/>
          </a:bodyPr>
          <a:lstStyle/>
          <a:p>
            <a:pPr>
              <a:defRPr sz="3200"/>
            </a:pPr>
            <a:r>
              <a:rPr dirty="0"/>
              <a:t>Example 9.5.2: Constructing a Confidence Interval for the Ratio of Two Population Variances</a:t>
            </a:r>
            <a:r>
              <a:rPr lang="en-US" baseline="-25000" dirty="0"/>
              <a:t>7</a:t>
            </a:r>
            <a:endParaRPr dirty="0"/>
          </a:p>
        </p:txBody>
      </p:sp>
      <p:sp>
        <p:nvSpPr>
          <p:cNvPr id="3" name="Text Placeholder 2"/>
          <p:cNvSpPr>
            <a:spLocks noGrp="1"/>
          </p:cNvSpPr>
          <p:nvPr>
            <p:ph type="body" sz="quarter" idx="10"/>
          </p:nvPr>
        </p:nvSpPr>
        <p:spPr/>
        <p:txBody>
          <a:bodyPr>
            <a:normAutofit/>
          </a:bodyPr>
          <a:lstStyle/>
          <a:p>
            <a:pPr>
              <a:defRPr b="1"/>
            </a:pPr>
            <a:r>
              <a:rPr sz="2800" dirty="0"/>
              <a:t>Step 4: Substitute the necessary values into the formula for the confidence interval.</a:t>
            </a:r>
          </a:p>
          <a:p>
            <a:r>
              <a:rPr sz="2800" dirty="0"/>
              <a:t>Substituting the values into the formula for a confidence interval for the ratio of two population variances gives us the following.</a:t>
            </a:r>
          </a:p>
          <a:p>
            <a:pPr algn="ctr"/>
            <a:r>
              <a:rPr dirty="0"/>
              <a:t>​</a:t>
            </a:r>
          </a:p>
        </p:txBody>
      </p:sp>
      <mc:AlternateContent xmlns:mc="http://schemas.openxmlformats.org/markup-compatibility/2006" xmlns:a14="http://schemas.microsoft.com/office/drawing/2010/main">
        <mc:Choice Requires="a14">
          <p:graphicFrame>
            <p:nvGraphicFramePr>
              <p:cNvPr id="4" name="Table 3" descr="open parentheses s subscript 1 squared divided by s subscript 2 squared times 1 divided by f subscript alpha divided by 2 close parentheses less than sigma subscript 1 squared divided by sigma subscript 2 squared less than open parentheses s subscript 1 squared divided by s subscript 2 squared times 1 divided by f subscript open parentheses 1 minus open fraction alpha divided by 2 close fraction close parentheses.&#10;By substituting the values we get, &#10;open parentheses 2.583333 times 1 divided by 2.3077 close parentheses less than sigma subscript 1 squared divided by sigma subscript 2 squared less than open parentheses 2.583333 times 1 divided by 0.4222 close parentheses.&#10;simplifying this we get, 1.1194 less than sigma subscript 1 squared divided by sigma subscript 2 squared less than 6.1187."/>
              <p:cNvGraphicFramePr>
                <a:graphicFrameLocks noGrp="1"/>
              </p:cNvGraphicFramePr>
              <p:nvPr>
                <p:extLst>
                  <p:ext uri="{D42A27DB-BD31-4B8C-83A1-F6EECF244321}">
                    <p14:modId xmlns:p14="http://schemas.microsoft.com/office/powerpoint/2010/main" val="894148332"/>
                  </p:ext>
                </p:extLst>
              </p:nvPr>
            </p:nvGraphicFramePr>
            <p:xfrm>
              <a:off x="457200" y="3352800"/>
              <a:ext cx="7239000" cy="2567354"/>
            </p:xfrm>
            <a:graphic>
              <a:graphicData uri="http://schemas.openxmlformats.org/drawingml/2006/table">
                <a:tbl>
                  <a:tblPr firstRow="1" bandRow="1">
                    <a:tableStyleId>{2D5ABB26-0587-4C30-8999-92F81FD0307C}</a:tableStyleId>
                  </a:tblPr>
                  <a:tblGrid>
                    <a:gridCol w="3619500">
                      <a:extLst>
                        <a:ext uri="{9D8B030D-6E8A-4147-A177-3AD203B41FA5}">
                          <a16:colId xmlns:a16="http://schemas.microsoft.com/office/drawing/2014/main" val="20000"/>
                        </a:ext>
                      </a:extLst>
                    </a:gridCol>
                    <a:gridCol w="3619500">
                      <a:extLst>
                        <a:ext uri="{9D8B030D-6E8A-4147-A177-3AD203B41FA5}">
                          <a16:colId xmlns:a16="http://schemas.microsoft.com/office/drawing/2014/main" val="20001"/>
                        </a:ext>
                      </a:extLst>
                    </a:gridCol>
                  </a:tblGrid>
                  <a:tr h="991122">
                    <a:tc>
                      <a:txBody>
                        <a:bodyPr/>
                        <a:lstStyle/>
                        <a:p>
                          <a:pPr algn="r">
                            <a:defRPr sz="1600"/>
                          </a:pPr>
                          <a:r>
                            <a:rPr sz="2200" dirty="0"/>
                            <a:t>​</a:t>
                          </a:r>
                          <a14:m>
                            <m:oMath xmlns:m="http://schemas.openxmlformats.org/officeDocument/2006/math">
                              <m:d>
                                <m:dPr>
                                  <m:ctrlPr>
                                    <a:rPr sz="2200" i="1">
                                      <a:latin typeface="Cambria Math" panose="02040503050406030204" pitchFamily="18" charset="0"/>
                                    </a:rPr>
                                  </m:ctrlPr>
                                </m:dPr>
                                <m:e>
                                  <m:f>
                                    <m:fPr>
                                      <m:ctrlPr>
                                        <a:rPr sz="2200" i="1">
                                          <a:latin typeface="Cambria Math" panose="02040503050406030204" pitchFamily="18" charset="0"/>
                                        </a:rPr>
                                      </m:ctrlPr>
                                    </m:fPr>
                                    <m:num>
                                      <m:sSubSup>
                                        <m:sSubSupPr>
                                          <m:ctrlPr>
                                            <a:rPr sz="2200" i="1">
                                              <a:latin typeface="Cambria Math" panose="02040503050406030204" pitchFamily="18" charset="0"/>
                                            </a:rPr>
                                          </m:ctrlPr>
                                        </m:sSubSupPr>
                                        <m:e>
                                          <m:r>
                                            <a:rPr sz="2200">
                                              <a:latin typeface="Cambria Math"/>
                                            </a:rPr>
                                            <m:t>𝑠</m:t>
                                          </m:r>
                                        </m:e>
                                        <m:sub>
                                          <m:r>
                                            <a:rPr sz="2200">
                                              <a:latin typeface="Cambria Math"/>
                                            </a:rPr>
                                            <m:t>1</m:t>
                                          </m:r>
                                        </m:sub>
                                        <m:sup>
                                          <m:r>
                                            <a:rPr sz="2200">
                                              <a:latin typeface="Cambria Math"/>
                                            </a:rPr>
                                            <m:t>2</m:t>
                                          </m:r>
                                        </m:sup>
                                      </m:sSubSup>
                                    </m:num>
                                    <m:den>
                                      <m:sSubSup>
                                        <m:sSubSupPr>
                                          <m:ctrlPr>
                                            <a:rPr sz="2200" i="1">
                                              <a:latin typeface="Cambria Math" panose="02040503050406030204" pitchFamily="18" charset="0"/>
                                            </a:rPr>
                                          </m:ctrlPr>
                                        </m:sSubSupPr>
                                        <m:e>
                                          <m:r>
                                            <a:rPr sz="2200">
                                              <a:latin typeface="Cambria Math"/>
                                            </a:rPr>
                                            <m:t>𝑠</m:t>
                                          </m:r>
                                        </m:e>
                                        <m:sub>
                                          <m:r>
                                            <a:rPr sz="2200">
                                              <a:latin typeface="Cambria Math"/>
                                            </a:rPr>
                                            <m:t>2</m:t>
                                          </m:r>
                                        </m:sub>
                                        <m:sup>
                                          <m:r>
                                            <a:rPr sz="2200">
                                              <a:latin typeface="Cambria Math"/>
                                            </a:rPr>
                                            <m:t>2</m:t>
                                          </m:r>
                                        </m:sup>
                                      </m:sSubSup>
                                    </m:den>
                                  </m:f>
                                  <m:r>
                                    <a:rPr sz="2200">
                                      <a:latin typeface="Cambria Math"/>
                                    </a:rPr>
                                    <m:t>⋅</m:t>
                                  </m:r>
                                  <m:f>
                                    <m:fPr>
                                      <m:ctrlPr>
                                        <a:rPr sz="2200" i="1">
                                          <a:latin typeface="Cambria Math" panose="02040503050406030204" pitchFamily="18" charset="0"/>
                                        </a:rPr>
                                      </m:ctrlPr>
                                    </m:fPr>
                                    <m:num>
                                      <m:r>
                                        <a:rPr sz="2200">
                                          <a:latin typeface="Cambria Math"/>
                                        </a:rPr>
                                        <m:t>1</m:t>
                                      </m:r>
                                    </m:num>
                                    <m:den>
                                      <m:sSub>
                                        <m:sSubPr>
                                          <m:ctrlPr>
                                            <a:rPr sz="2200" i="1">
                                              <a:latin typeface="Cambria Math" panose="02040503050406030204" pitchFamily="18" charset="0"/>
                                            </a:rPr>
                                          </m:ctrlPr>
                                        </m:sSubPr>
                                        <m:e>
                                          <m:r>
                                            <a:rPr sz="2200">
                                              <a:latin typeface="Cambria Math"/>
                                            </a:rPr>
                                            <m:t>𝐹</m:t>
                                          </m:r>
                                        </m:e>
                                        <m:sub>
                                          <m:f>
                                            <m:fPr>
                                              <m:type m:val="skw"/>
                                              <m:ctrlPr>
                                                <a:rPr sz="2200" i="1">
                                                  <a:latin typeface="Cambria Math" panose="02040503050406030204" pitchFamily="18" charset="0"/>
                                                </a:rPr>
                                              </m:ctrlPr>
                                            </m:fPr>
                                            <m:num>
                                              <m:r>
                                                <a:rPr sz="2200">
                                                  <a:latin typeface="Cambria Math"/>
                                                </a:rPr>
                                                <m:t>𝛼</m:t>
                                              </m:r>
                                            </m:num>
                                            <m:den>
                                              <m:r>
                                                <a:rPr sz="2200">
                                                  <a:latin typeface="Cambria Math"/>
                                                </a:rPr>
                                                <m:t>2</m:t>
                                              </m:r>
                                            </m:den>
                                          </m:f>
                                        </m:sub>
                                      </m:sSub>
                                    </m:den>
                                  </m:f>
                                </m:e>
                              </m:d>
                            </m:oMath>
                          </a14:m>
                          <a:endParaRPr sz="2200" dirty="0"/>
                        </a:p>
                      </a:txBody>
                      <a:tcPr marL="36576" marR="36576" marT="36576" marB="36576" anchor="ctr"/>
                    </a:tc>
                    <a:tc>
                      <a:txBody>
                        <a:bodyPr/>
                        <a:lstStyle/>
                        <a:p>
                          <a:pPr algn="l">
                            <a:defRPr sz="1600"/>
                          </a:pPr>
                          <a:r>
                            <a:rPr sz="2200" dirty="0"/>
                            <a:t>​</a:t>
                          </a:r>
                          <a14:m>
                            <m:oMath xmlns:m="http://schemas.openxmlformats.org/officeDocument/2006/math">
                              <m:r>
                                <a:rPr sz="2200">
                                  <a:latin typeface="Cambria Math"/>
                                </a:rPr>
                                <m:t>&lt;</m:t>
                              </m:r>
                              <m:f>
                                <m:fPr>
                                  <m:ctrlPr>
                                    <a:rPr sz="2200" i="1">
                                      <a:latin typeface="Cambria Math" panose="02040503050406030204" pitchFamily="18" charset="0"/>
                                    </a:rPr>
                                  </m:ctrlPr>
                                </m:fPr>
                                <m:num>
                                  <m:sSubSup>
                                    <m:sSubSupPr>
                                      <m:ctrlPr>
                                        <a:rPr sz="2200" i="1">
                                          <a:latin typeface="Cambria Math" panose="02040503050406030204" pitchFamily="18" charset="0"/>
                                        </a:rPr>
                                      </m:ctrlPr>
                                    </m:sSubSupPr>
                                    <m:e>
                                      <m:r>
                                        <a:rPr sz="2200">
                                          <a:latin typeface="Cambria Math"/>
                                        </a:rPr>
                                        <m:t>𝜎</m:t>
                                      </m:r>
                                    </m:e>
                                    <m:sub>
                                      <m:r>
                                        <a:rPr sz="2200">
                                          <a:latin typeface="Cambria Math"/>
                                        </a:rPr>
                                        <m:t>1</m:t>
                                      </m:r>
                                    </m:sub>
                                    <m:sup>
                                      <m:r>
                                        <a:rPr sz="2200">
                                          <a:latin typeface="Cambria Math"/>
                                        </a:rPr>
                                        <m:t>2</m:t>
                                      </m:r>
                                    </m:sup>
                                  </m:sSubSup>
                                </m:num>
                                <m:den>
                                  <m:sSubSup>
                                    <m:sSubSupPr>
                                      <m:ctrlPr>
                                        <a:rPr sz="2200" i="1">
                                          <a:latin typeface="Cambria Math" panose="02040503050406030204" pitchFamily="18" charset="0"/>
                                        </a:rPr>
                                      </m:ctrlPr>
                                    </m:sSubSupPr>
                                    <m:e>
                                      <m:r>
                                        <a:rPr sz="2200">
                                          <a:latin typeface="Cambria Math"/>
                                        </a:rPr>
                                        <m:t>𝜎</m:t>
                                      </m:r>
                                    </m:e>
                                    <m:sub>
                                      <m:r>
                                        <a:rPr sz="2200">
                                          <a:latin typeface="Cambria Math"/>
                                        </a:rPr>
                                        <m:t>2</m:t>
                                      </m:r>
                                    </m:sub>
                                    <m:sup>
                                      <m:r>
                                        <a:rPr sz="2200">
                                          <a:latin typeface="Cambria Math"/>
                                        </a:rPr>
                                        <m:t>2</m:t>
                                      </m:r>
                                    </m:sup>
                                  </m:sSubSup>
                                </m:den>
                              </m:f>
                              <m:r>
                                <a:rPr sz="2200">
                                  <a:latin typeface="Cambria Math"/>
                                </a:rPr>
                                <m:t>&lt;</m:t>
                              </m:r>
                              <m:d>
                                <m:dPr>
                                  <m:ctrlPr>
                                    <a:rPr sz="2200" i="1">
                                      <a:latin typeface="Cambria Math" panose="02040503050406030204" pitchFamily="18" charset="0"/>
                                    </a:rPr>
                                  </m:ctrlPr>
                                </m:dPr>
                                <m:e>
                                  <m:f>
                                    <m:fPr>
                                      <m:ctrlPr>
                                        <a:rPr sz="2200" i="1">
                                          <a:latin typeface="Cambria Math" panose="02040503050406030204" pitchFamily="18" charset="0"/>
                                        </a:rPr>
                                      </m:ctrlPr>
                                    </m:fPr>
                                    <m:num>
                                      <m:sSubSup>
                                        <m:sSubSupPr>
                                          <m:ctrlPr>
                                            <a:rPr sz="2200" i="1">
                                              <a:latin typeface="Cambria Math" panose="02040503050406030204" pitchFamily="18" charset="0"/>
                                            </a:rPr>
                                          </m:ctrlPr>
                                        </m:sSubSupPr>
                                        <m:e>
                                          <m:r>
                                            <a:rPr sz="2200">
                                              <a:latin typeface="Cambria Math"/>
                                            </a:rPr>
                                            <m:t>𝑠</m:t>
                                          </m:r>
                                        </m:e>
                                        <m:sub>
                                          <m:r>
                                            <a:rPr sz="2200">
                                              <a:latin typeface="Cambria Math"/>
                                            </a:rPr>
                                            <m:t>1</m:t>
                                          </m:r>
                                        </m:sub>
                                        <m:sup>
                                          <m:r>
                                            <a:rPr sz="2200">
                                              <a:latin typeface="Cambria Math"/>
                                            </a:rPr>
                                            <m:t>2</m:t>
                                          </m:r>
                                        </m:sup>
                                      </m:sSubSup>
                                    </m:num>
                                    <m:den>
                                      <m:sSubSup>
                                        <m:sSubSupPr>
                                          <m:ctrlPr>
                                            <a:rPr sz="2200" i="1">
                                              <a:latin typeface="Cambria Math" panose="02040503050406030204" pitchFamily="18" charset="0"/>
                                            </a:rPr>
                                          </m:ctrlPr>
                                        </m:sSubSupPr>
                                        <m:e>
                                          <m:r>
                                            <a:rPr sz="2200">
                                              <a:latin typeface="Cambria Math"/>
                                            </a:rPr>
                                            <m:t>𝑠</m:t>
                                          </m:r>
                                        </m:e>
                                        <m:sub>
                                          <m:r>
                                            <a:rPr sz="2200">
                                              <a:latin typeface="Cambria Math"/>
                                            </a:rPr>
                                            <m:t>2</m:t>
                                          </m:r>
                                        </m:sub>
                                        <m:sup>
                                          <m:r>
                                            <a:rPr sz="2200">
                                              <a:latin typeface="Cambria Math"/>
                                            </a:rPr>
                                            <m:t>2</m:t>
                                          </m:r>
                                        </m:sup>
                                      </m:sSubSup>
                                    </m:den>
                                  </m:f>
                                  <m:r>
                                    <a:rPr sz="2200">
                                      <a:latin typeface="Cambria Math"/>
                                    </a:rPr>
                                    <m:t>⋅</m:t>
                                  </m:r>
                                  <m:f>
                                    <m:fPr>
                                      <m:ctrlPr>
                                        <a:rPr sz="2200" i="1">
                                          <a:latin typeface="Cambria Math" panose="02040503050406030204" pitchFamily="18" charset="0"/>
                                        </a:rPr>
                                      </m:ctrlPr>
                                    </m:fPr>
                                    <m:num>
                                      <m:r>
                                        <a:rPr sz="2200">
                                          <a:latin typeface="Cambria Math"/>
                                        </a:rPr>
                                        <m:t>1</m:t>
                                      </m:r>
                                    </m:num>
                                    <m:den>
                                      <m:sSub>
                                        <m:sSubPr>
                                          <m:ctrlPr>
                                            <a:rPr sz="2200" i="1">
                                              <a:latin typeface="Cambria Math" panose="02040503050406030204" pitchFamily="18" charset="0"/>
                                            </a:rPr>
                                          </m:ctrlPr>
                                        </m:sSubPr>
                                        <m:e>
                                          <m:r>
                                            <a:rPr sz="2200">
                                              <a:latin typeface="Cambria Math"/>
                                            </a:rPr>
                                            <m:t>𝐹</m:t>
                                          </m:r>
                                        </m:e>
                                        <m:sub>
                                          <m:d>
                                            <m:dPr>
                                              <m:ctrlPr>
                                                <a:rPr sz="2200" i="1">
                                                  <a:latin typeface="Cambria Math" panose="02040503050406030204" pitchFamily="18" charset="0"/>
                                                </a:rPr>
                                              </m:ctrlPr>
                                            </m:dPr>
                                            <m:e>
                                              <m:r>
                                                <a:rPr sz="2200">
                                                  <a:latin typeface="Cambria Math"/>
                                                </a:rPr>
                                                <m:t>1−</m:t>
                                              </m:r>
                                              <m:f>
                                                <m:fPr>
                                                  <m:type m:val="skw"/>
                                                  <m:ctrlPr>
                                                    <a:rPr sz="2200" i="1">
                                                      <a:latin typeface="Cambria Math" panose="02040503050406030204" pitchFamily="18" charset="0"/>
                                                    </a:rPr>
                                                  </m:ctrlPr>
                                                </m:fPr>
                                                <m:num>
                                                  <m:r>
                                                    <a:rPr sz="2200">
                                                      <a:latin typeface="Cambria Math"/>
                                                    </a:rPr>
                                                    <m:t>𝛼</m:t>
                                                  </m:r>
                                                </m:num>
                                                <m:den>
                                                  <m:r>
                                                    <a:rPr sz="2200">
                                                      <a:latin typeface="Cambria Math"/>
                                                    </a:rPr>
                                                    <m:t>2</m:t>
                                                  </m:r>
                                                </m:den>
                                              </m:f>
                                            </m:e>
                                          </m:d>
                                        </m:sub>
                                      </m:sSub>
                                    </m:den>
                                  </m:f>
                                </m:e>
                              </m:d>
                            </m:oMath>
                          </a14:m>
                          <a:endParaRPr sz="2200" dirty="0"/>
                        </a:p>
                      </a:txBody>
                      <a:tcPr marL="36576" marR="36576" marT="36576" marB="36576" anchor="ctr"/>
                    </a:tc>
                    <a:extLst>
                      <a:ext uri="{0D108BD9-81ED-4DB2-BD59-A6C34878D82A}">
                        <a16:rowId xmlns:a16="http://schemas.microsoft.com/office/drawing/2014/main" val="10000"/>
                      </a:ext>
                    </a:extLst>
                  </a:tr>
                  <a:tr h="788116">
                    <a:tc>
                      <a:txBody>
                        <a:bodyPr/>
                        <a:lstStyle/>
                        <a:p>
                          <a:pPr algn="r">
                            <a:defRPr sz="1600"/>
                          </a:pPr>
                          <a:r>
                            <a:rPr sz="2200" dirty="0"/>
                            <a:t>​</a:t>
                          </a:r>
                          <a14:m>
                            <m:oMath xmlns:m="http://schemas.openxmlformats.org/officeDocument/2006/math">
                              <m:d>
                                <m:dPr>
                                  <m:ctrlPr>
                                    <a:rPr sz="2200" i="1">
                                      <a:latin typeface="Cambria Math" panose="02040503050406030204" pitchFamily="18" charset="0"/>
                                    </a:rPr>
                                  </m:ctrlPr>
                                </m:dPr>
                                <m:e>
                                  <m:r>
                                    <a:rPr sz="2200">
                                      <a:latin typeface="Cambria Math"/>
                                    </a:rPr>
                                    <m:t>2.583333⋅</m:t>
                                  </m:r>
                                  <m:f>
                                    <m:fPr>
                                      <m:ctrlPr>
                                        <a:rPr sz="2200" i="1">
                                          <a:latin typeface="Cambria Math" panose="02040503050406030204" pitchFamily="18" charset="0"/>
                                        </a:rPr>
                                      </m:ctrlPr>
                                    </m:fPr>
                                    <m:num>
                                      <m:r>
                                        <a:rPr sz="2200">
                                          <a:latin typeface="Cambria Math"/>
                                        </a:rPr>
                                        <m:t>1</m:t>
                                      </m:r>
                                    </m:num>
                                    <m:den>
                                      <m:r>
                                        <a:rPr sz="2200">
                                          <a:latin typeface="Cambria Math"/>
                                        </a:rPr>
                                        <m:t>2.3077</m:t>
                                      </m:r>
                                    </m:den>
                                  </m:f>
                                </m:e>
                              </m:d>
                            </m:oMath>
                          </a14:m>
                          <a:endParaRPr sz="2200" dirty="0"/>
                        </a:p>
                      </a:txBody>
                      <a:tcPr marL="36576" marR="36576" marT="36576" marB="36576" anchor="ctr"/>
                    </a:tc>
                    <a:tc>
                      <a:txBody>
                        <a:bodyPr/>
                        <a:lstStyle/>
                        <a:p>
                          <a:pPr algn="l">
                            <a:defRPr sz="1600"/>
                          </a:pPr>
                          <a:r>
                            <a:rPr sz="2200" dirty="0"/>
                            <a:t>​</a:t>
                          </a:r>
                          <a14:m>
                            <m:oMath xmlns:m="http://schemas.openxmlformats.org/officeDocument/2006/math">
                              <m:r>
                                <a:rPr sz="2200">
                                  <a:latin typeface="Cambria Math"/>
                                </a:rPr>
                                <m:t>&lt;</m:t>
                              </m:r>
                              <m:f>
                                <m:fPr>
                                  <m:ctrlPr>
                                    <a:rPr sz="2200" i="1">
                                      <a:latin typeface="Cambria Math" panose="02040503050406030204" pitchFamily="18" charset="0"/>
                                    </a:rPr>
                                  </m:ctrlPr>
                                </m:fPr>
                                <m:num>
                                  <m:sSubSup>
                                    <m:sSubSupPr>
                                      <m:ctrlPr>
                                        <a:rPr sz="2200" i="1">
                                          <a:latin typeface="Cambria Math" panose="02040503050406030204" pitchFamily="18" charset="0"/>
                                        </a:rPr>
                                      </m:ctrlPr>
                                    </m:sSubSupPr>
                                    <m:e>
                                      <m:r>
                                        <a:rPr sz="2200">
                                          <a:latin typeface="Cambria Math"/>
                                        </a:rPr>
                                        <m:t>𝜎</m:t>
                                      </m:r>
                                    </m:e>
                                    <m:sub>
                                      <m:r>
                                        <a:rPr sz="2200">
                                          <a:latin typeface="Cambria Math"/>
                                        </a:rPr>
                                        <m:t>1</m:t>
                                      </m:r>
                                    </m:sub>
                                    <m:sup>
                                      <m:r>
                                        <a:rPr sz="2200">
                                          <a:latin typeface="Cambria Math"/>
                                        </a:rPr>
                                        <m:t>2</m:t>
                                      </m:r>
                                    </m:sup>
                                  </m:sSubSup>
                                </m:num>
                                <m:den>
                                  <m:sSubSup>
                                    <m:sSubSupPr>
                                      <m:ctrlPr>
                                        <a:rPr sz="2200" i="1">
                                          <a:latin typeface="Cambria Math" panose="02040503050406030204" pitchFamily="18" charset="0"/>
                                        </a:rPr>
                                      </m:ctrlPr>
                                    </m:sSubSupPr>
                                    <m:e>
                                      <m:r>
                                        <a:rPr sz="2200">
                                          <a:latin typeface="Cambria Math"/>
                                        </a:rPr>
                                        <m:t>𝜎</m:t>
                                      </m:r>
                                    </m:e>
                                    <m:sub>
                                      <m:r>
                                        <a:rPr sz="2200">
                                          <a:latin typeface="Cambria Math"/>
                                        </a:rPr>
                                        <m:t>2</m:t>
                                      </m:r>
                                    </m:sub>
                                    <m:sup>
                                      <m:r>
                                        <a:rPr sz="2200">
                                          <a:latin typeface="Cambria Math"/>
                                        </a:rPr>
                                        <m:t>2</m:t>
                                      </m:r>
                                    </m:sup>
                                  </m:sSubSup>
                                </m:den>
                              </m:f>
                              <m:r>
                                <a:rPr sz="2200">
                                  <a:latin typeface="Cambria Math"/>
                                </a:rPr>
                                <m:t>&lt;</m:t>
                              </m:r>
                              <m:d>
                                <m:dPr>
                                  <m:ctrlPr>
                                    <a:rPr sz="2200" i="1">
                                      <a:latin typeface="Cambria Math" panose="02040503050406030204" pitchFamily="18" charset="0"/>
                                    </a:rPr>
                                  </m:ctrlPr>
                                </m:dPr>
                                <m:e>
                                  <m:r>
                                    <a:rPr sz="2200">
                                      <a:latin typeface="Cambria Math"/>
                                    </a:rPr>
                                    <m:t>2.583333⋅</m:t>
                                  </m:r>
                                  <m:f>
                                    <m:fPr>
                                      <m:ctrlPr>
                                        <a:rPr sz="2200" i="1">
                                          <a:latin typeface="Cambria Math" panose="02040503050406030204" pitchFamily="18" charset="0"/>
                                        </a:rPr>
                                      </m:ctrlPr>
                                    </m:fPr>
                                    <m:num>
                                      <m:r>
                                        <a:rPr sz="2200">
                                          <a:latin typeface="Cambria Math"/>
                                        </a:rPr>
                                        <m:t>1</m:t>
                                      </m:r>
                                    </m:num>
                                    <m:den>
                                      <m:r>
                                        <a:rPr sz="2200">
                                          <a:latin typeface="Cambria Math"/>
                                        </a:rPr>
                                        <m:t>0.4222</m:t>
                                      </m:r>
                                    </m:den>
                                  </m:f>
                                </m:e>
                              </m:d>
                            </m:oMath>
                          </a14:m>
                          <a:endParaRPr sz="2200" dirty="0"/>
                        </a:p>
                      </a:txBody>
                      <a:tcPr marL="36576" marR="36576" marT="36576" marB="36576" anchor="ctr"/>
                    </a:tc>
                    <a:extLst>
                      <a:ext uri="{0D108BD9-81ED-4DB2-BD59-A6C34878D82A}">
                        <a16:rowId xmlns:a16="http://schemas.microsoft.com/office/drawing/2014/main" val="10001"/>
                      </a:ext>
                    </a:extLst>
                  </a:tr>
                  <a:tr h="788116">
                    <a:tc>
                      <a:txBody>
                        <a:bodyPr/>
                        <a:lstStyle/>
                        <a:p>
                          <a:pPr algn="r">
                            <a:defRPr sz="1600"/>
                          </a:pPr>
                          <a:r>
                            <a:rPr sz="2200" dirty="0"/>
                            <a:t>​</a:t>
                          </a:r>
                          <a14:m>
                            <m:oMath xmlns:m="http://schemas.openxmlformats.org/officeDocument/2006/math">
                              <m:r>
                                <a:rPr sz="2200">
                                  <a:latin typeface="Cambria Math"/>
                                </a:rPr>
                                <m:t>1.1194</m:t>
                              </m:r>
                            </m:oMath>
                          </a14:m>
                          <a:endParaRPr sz="2200" dirty="0"/>
                        </a:p>
                      </a:txBody>
                      <a:tcPr marL="36576" marR="36576" marT="36576" marB="36576" anchor="ctr"/>
                    </a:tc>
                    <a:tc>
                      <a:txBody>
                        <a:bodyPr/>
                        <a:lstStyle/>
                        <a:p>
                          <a:pPr algn="l">
                            <a:defRPr sz="1600"/>
                          </a:pPr>
                          <a:r>
                            <a:rPr sz="2200" dirty="0"/>
                            <a:t>​</a:t>
                          </a:r>
                          <a14:m>
                            <m:oMath xmlns:m="http://schemas.openxmlformats.org/officeDocument/2006/math">
                              <m:r>
                                <a:rPr sz="2200">
                                  <a:latin typeface="Cambria Math"/>
                                </a:rPr>
                                <m:t>&lt;</m:t>
                              </m:r>
                              <m:f>
                                <m:fPr>
                                  <m:ctrlPr>
                                    <a:rPr sz="2200" i="1">
                                      <a:latin typeface="Cambria Math" panose="02040503050406030204" pitchFamily="18" charset="0"/>
                                    </a:rPr>
                                  </m:ctrlPr>
                                </m:fPr>
                                <m:num>
                                  <m:sSubSup>
                                    <m:sSubSupPr>
                                      <m:ctrlPr>
                                        <a:rPr sz="2200" i="1">
                                          <a:latin typeface="Cambria Math" panose="02040503050406030204" pitchFamily="18" charset="0"/>
                                        </a:rPr>
                                      </m:ctrlPr>
                                    </m:sSubSupPr>
                                    <m:e>
                                      <m:r>
                                        <a:rPr sz="2200">
                                          <a:latin typeface="Cambria Math"/>
                                        </a:rPr>
                                        <m:t>𝜎</m:t>
                                      </m:r>
                                    </m:e>
                                    <m:sub>
                                      <m:r>
                                        <a:rPr sz="2200">
                                          <a:latin typeface="Cambria Math"/>
                                        </a:rPr>
                                        <m:t>1</m:t>
                                      </m:r>
                                    </m:sub>
                                    <m:sup>
                                      <m:r>
                                        <a:rPr sz="2200">
                                          <a:latin typeface="Cambria Math"/>
                                        </a:rPr>
                                        <m:t>2</m:t>
                                      </m:r>
                                    </m:sup>
                                  </m:sSubSup>
                                </m:num>
                                <m:den>
                                  <m:sSubSup>
                                    <m:sSubSupPr>
                                      <m:ctrlPr>
                                        <a:rPr sz="2200" i="1">
                                          <a:latin typeface="Cambria Math" panose="02040503050406030204" pitchFamily="18" charset="0"/>
                                        </a:rPr>
                                      </m:ctrlPr>
                                    </m:sSubSupPr>
                                    <m:e>
                                      <m:r>
                                        <a:rPr sz="2200">
                                          <a:latin typeface="Cambria Math"/>
                                        </a:rPr>
                                        <m:t>𝜎</m:t>
                                      </m:r>
                                    </m:e>
                                    <m:sub>
                                      <m:r>
                                        <a:rPr sz="2200">
                                          <a:latin typeface="Cambria Math"/>
                                        </a:rPr>
                                        <m:t>2</m:t>
                                      </m:r>
                                    </m:sub>
                                    <m:sup>
                                      <m:r>
                                        <a:rPr sz="2200">
                                          <a:latin typeface="Cambria Math"/>
                                        </a:rPr>
                                        <m:t>2</m:t>
                                      </m:r>
                                    </m:sup>
                                  </m:sSubSup>
                                </m:den>
                              </m:f>
                              <m:r>
                                <a:rPr sz="2200">
                                  <a:latin typeface="Cambria Math"/>
                                </a:rPr>
                                <m:t>&lt;6.1187</m:t>
                              </m:r>
                            </m:oMath>
                          </a14:m>
                          <a:endParaRPr sz="2200" dirty="0"/>
                        </a:p>
                      </a:txBody>
                      <a:tcPr marL="36576" marR="36576" marT="36576" marB="36576" anchor="ctr"/>
                    </a:tc>
                    <a:extLst>
                      <a:ext uri="{0D108BD9-81ED-4DB2-BD59-A6C34878D82A}">
                        <a16:rowId xmlns:a16="http://schemas.microsoft.com/office/drawing/2014/main" val="10002"/>
                      </a:ext>
                    </a:extLst>
                  </a:tr>
                </a:tbl>
              </a:graphicData>
            </a:graphic>
          </p:graphicFrame>
        </mc:Choice>
        <mc:Fallback xmlns="">
          <p:graphicFrame>
            <p:nvGraphicFramePr>
              <p:cNvPr id="4" name="Table 3" descr="open parentheses s subscript 1 squared divided by s subscript 2 squared times 1 divided by f subscript alpha divided by 2 close parentheses less than sigma subscript 1 squared divided by sigma subscript 2 squared less than open parentheses s subscript 1 squared divided by s subscript 2 squared times 1 divided by f subscript open parentheses 1 minus open fraction alpha divided by 2 close fraction close parentheses.&#10;By substituting the values we get, &#10;open parentheses 2.583333 times 1 divided by 2.3077 close parentheses less than sigma subscript 1 squared divided by sigma subscript 2 squared less than open parentheses 2.583333 times 1 divided by 0.4222 close parentheses.&#10;simplifying this we get, 1.1194 less than sigma subscript 1 squared divided by sigma subscript 2 squared less than 6.1187."/>
              <p:cNvGraphicFramePr>
                <a:graphicFrameLocks noGrp="1"/>
              </p:cNvGraphicFramePr>
              <p:nvPr>
                <p:extLst>
                  <p:ext uri="{D42A27DB-BD31-4B8C-83A1-F6EECF244321}">
                    <p14:modId xmlns:p14="http://schemas.microsoft.com/office/powerpoint/2010/main" val="894148332"/>
                  </p:ext>
                </p:extLst>
              </p:nvPr>
            </p:nvGraphicFramePr>
            <p:xfrm>
              <a:off x="457200" y="3352800"/>
              <a:ext cx="7239000" cy="2567354"/>
            </p:xfrm>
            <a:graphic>
              <a:graphicData uri="http://schemas.openxmlformats.org/drawingml/2006/table">
                <a:tbl>
                  <a:tblPr firstRow="1" bandRow="1">
                    <a:tableStyleId>{2D5ABB26-0587-4C30-8999-92F81FD0307C}</a:tableStyleId>
                  </a:tblPr>
                  <a:tblGrid>
                    <a:gridCol w="3619500">
                      <a:extLst>
                        <a:ext uri="{9D8B030D-6E8A-4147-A177-3AD203B41FA5}">
                          <a16:colId xmlns:a16="http://schemas.microsoft.com/office/drawing/2014/main" val="20000"/>
                        </a:ext>
                      </a:extLst>
                    </a:gridCol>
                    <a:gridCol w="3619500">
                      <a:extLst>
                        <a:ext uri="{9D8B030D-6E8A-4147-A177-3AD203B41FA5}">
                          <a16:colId xmlns:a16="http://schemas.microsoft.com/office/drawing/2014/main" val="20001"/>
                        </a:ext>
                      </a:extLst>
                    </a:gridCol>
                  </a:tblGrid>
                  <a:tr h="991122">
                    <a:tc>
                      <a:txBody>
                        <a:bodyPr/>
                        <a:lstStyle/>
                        <a:p>
                          <a:endParaRPr lang="en-US"/>
                        </a:p>
                      </a:txBody>
                      <a:tcPr marL="36576" marR="36576" marT="36576" marB="36576" anchor="ctr">
                        <a:blipFill>
                          <a:blip r:embed="rId2"/>
                          <a:stretch>
                            <a:fillRect r="-100000" b="-158896"/>
                          </a:stretch>
                        </a:blipFill>
                      </a:tcPr>
                    </a:tc>
                    <a:tc>
                      <a:txBody>
                        <a:bodyPr/>
                        <a:lstStyle/>
                        <a:p>
                          <a:endParaRPr lang="en-US"/>
                        </a:p>
                      </a:txBody>
                      <a:tcPr marL="36576" marR="36576" marT="36576" marB="36576" anchor="ctr">
                        <a:blipFill>
                          <a:blip r:embed="rId2"/>
                          <a:stretch>
                            <a:fillRect l="-100000" b="-158896"/>
                          </a:stretch>
                        </a:blipFill>
                      </a:tcPr>
                    </a:tc>
                    <a:extLst>
                      <a:ext uri="{0D108BD9-81ED-4DB2-BD59-A6C34878D82A}">
                        <a16:rowId xmlns:a16="http://schemas.microsoft.com/office/drawing/2014/main" val="10000"/>
                      </a:ext>
                    </a:extLst>
                  </a:tr>
                  <a:tr h="788116">
                    <a:tc>
                      <a:txBody>
                        <a:bodyPr/>
                        <a:lstStyle/>
                        <a:p>
                          <a:endParaRPr lang="en-US"/>
                        </a:p>
                      </a:txBody>
                      <a:tcPr marL="36576" marR="36576" marT="36576" marB="36576" anchor="ctr">
                        <a:blipFill>
                          <a:blip r:embed="rId2"/>
                          <a:stretch>
                            <a:fillRect t="-126357" r="-100000" b="-100775"/>
                          </a:stretch>
                        </a:blipFill>
                      </a:tcPr>
                    </a:tc>
                    <a:tc>
                      <a:txBody>
                        <a:bodyPr/>
                        <a:lstStyle/>
                        <a:p>
                          <a:endParaRPr lang="en-US"/>
                        </a:p>
                      </a:txBody>
                      <a:tcPr marL="36576" marR="36576" marT="36576" marB="36576" anchor="ctr">
                        <a:blipFill>
                          <a:blip r:embed="rId2"/>
                          <a:stretch>
                            <a:fillRect l="-100000" t="-126357" b="-100775"/>
                          </a:stretch>
                        </a:blipFill>
                      </a:tcPr>
                    </a:tc>
                    <a:extLst>
                      <a:ext uri="{0D108BD9-81ED-4DB2-BD59-A6C34878D82A}">
                        <a16:rowId xmlns:a16="http://schemas.microsoft.com/office/drawing/2014/main" val="10001"/>
                      </a:ext>
                    </a:extLst>
                  </a:tr>
                  <a:tr h="788116">
                    <a:tc>
                      <a:txBody>
                        <a:bodyPr/>
                        <a:lstStyle/>
                        <a:p>
                          <a:endParaRPr lang="en-US"/>
                        </a:p>
                      </a:txBody>
                      <a:tcPr marL="36576" marR="36576" marT="36576" marB="36576" anchor="ctr">
                        <a:blipFill>
                          <a:blip r:embed="rId2"/>
                          <a:stretch>
                            <a:fillRect t="-224615" r="-100000"/>
                          </a:stretch>
                        </a:blipFill>
                      </a:tcPr>
                    </a:tc>
                    <a:tc>
                      <a:txBody>
                        <a:bodyPr/>
                        <a:lstStyle/>
                        <a:p>
                          <a:endParaRPr lang="en-US"/>
                        </a:p>
                      </a:txBody>
                      <a:tcPr marL="36576" marR="36576" marT="36576" marB="36576" anchor="ctr">
                        <a:blipFill>
                          <a:blip r:embed="rId2"/>
                          <a:stretch>
                            <a:fillRect l="-100000" t="-224615"/>
                          </a:stretch>
                        </a:blipFill>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fontScale="90000"/>
          </a:bodyPr>
          <a:lstStyle/>
          <a:p>
            <a:pPr>
              <a:defRPr sz="3200"/>
            </a:pPr>
            <a:r>
              <a:rPr dirty="0"/>
              <a:t>Example 9.5.2: Constructing a Confidence Interval for the Ratio of Two Population Variances</a:t>
            </a:r>
            <a:r>
              <a:rPr lang="en-US" baseline="-25000" dirty="0"/>
              <a:t>8</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l">
                  <a:defRPr sz="2800"/>
                </a:pPr>
                <a:r>
                  <a:rPr sz="2800" dirty="0"/>
                  <a:t>Using interval notation, the </a:t>
                </a:r>
                <a14:m>
                  <m:oMath xmlns:m="http://schemas.openxmlformats.org/officeDocument/2006/math">
                    <m:r>
                      <a:rPr>
                        <a:latin typeface="Cambria Math" panose="02040503050406030204" pitchFamily="18" charset="0"/>
                      </a:rPr>
                      <m:t>90%</m:t>
                    </m:r>
                  </m:oMath>
                </a14:m>
                <a:r>
                  <a:rPr sz="2800" dirty="0"/>
                  <a:t> confidence interval for the ratio of the population variances can also be written as </a:t>
                </a:r>
                <a14:m>
                  <m:oMath xmlns:m="http://schemas.openxmlformats.org/officeDocument/2006/math">
                    <m:d>
                      <m:dPr>
                        <m:ctrlPr>
                          <a:rPr i="1">
                            <a:latin typeface="Cambria Math" panose="02040503050406030204" pitchFamily="18" charset="0"/>
                          </a:rPr>
                        </m:ctrlPr>
                      </m:dPr>
                      <m:e>
                        <m:r>
                          <a:rPr>
                            <a:latin typeface="Cambria Math" panose="02040503050406030204" pitchFamily="18" charset="0"/>
                          </a:rPr>
                          <m:t>1.1194</m:t>
                        </m:r>
                        <m:r>
                          <m:rPr>
                            <m:nor/>
                          </m:rPr>
                          <a:rPr/>
                          <m:t>, </m:t>
                        </m:r>
                        <m:r>
                          <a:rPr>
                            <a:latin typeface="Cambria Math" panose="02040503050406030204" pitchFamily="18" charset="0"/>
                          </a:rPr>
                          <m:t>6.1187</m:t>
                        </m:r>
                      </m:e>
                    </m:d>
                  </m:oMath>
                </a14:m>
                <a:r>
                  <a:rPr sz="2800" dirty="0"/>
                  <a:t>.</a:t>
                </a:r>
              </a:p>
              <a:p>
                <a:pPr>
                  <a:defRPr sz="2800"/>
                </a:pPr>
                <a:r>
                  <a:rPr sz="2800" dirty="0"/>
                  <a:t>We are comparing the two population variances to see if they are equal. If they are equal, their ratio would equal </a:t>
                </a:r>
                <a:r>
                  <a:rPr sz="2800" dirty="0">
                    <a:latin typeface="Cambria Math"/>
                  </a:rPr>
                  <a:t>1</a:t>
                </a:r>
                <a:r>
                  <a:rPr sz="2800" dirty="0"/>
                  <a:t>. Since both endpoints of the confidence interval are greater than </a:t>
                </a:r>
                <a:r>
                  <a:rPr sz="2800" dirty="0">
                    <a:latin typeface="Cambria Math"/>
                  </a:rPr>
                  <a:t>1</a:t>
                </a:r>
                <a:r>
                  <a:rPr sz="2800" dirty="0"/>
                  <a:t>, the sample data provide evidence at the </a:t>
                </a:r>
                <a14:m>
                  <m:oMath xmlns:m="http://schemas.openxmlformats.org/officeDocument/2006/math">
                    <m:r>
                      <a:rPr>
                        <a:latin typeface="Cambria Math" panose="02040503050406030204" pitchFamily="18" charset="0"/>
                      </a:rPr>
                      <m:t>90%</m:t>
                    </m:r>
                  </m:oMath>
                </a14:m>
                <a:r>
                  <a:rPr sz="2800" dirty="0"/>
                  <a:t> level of confidence that the population variance of the amounts of soda per can is greater for cans filled by Machine A than for cans filled by Machine B.</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519" b="-1595"/>
                </a:stretch>
              </a:blipFill>
            </p:spPr>
            <p:txBody>
              <a:bodyPr/>
              <a:lstStyle/>
              <a:p>
                <a:r>
                  <a:rPr lang="en-US">
                    <a:noFill/>
                  </a:rPr>
                  <a:t> </a:t>
                </a:r>
              </a:p>
            </p:txBody>
          </p:sp>
        </mc:Fallback>
      </mc:AlternateContent>
    </p:spTree>
    <p:extLst>
      <p:ext uri="{BB962C8B-B14F-4D97-AF65-F5344CB8AC3E}">
        <p14:creationId xmlns:p14="http://schemas.microsoft.com/office/powerpoint/2010/main" val="18040298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fontScale="90000"/>
          </a:bodyPr>
          <a:lstStyle/>
          <a:p>
            <a:r>
              <a:rPr dirty="0"/>
              <a:t>Example 9.5.3: Constructing a Confidence Interval for the Ratio of Two Population Standard Deviations</a:t>
            </a:r>
            <a:r>
              <a:rPr lang="en-US" sz="3200" baseline="-25000" dirty="0"/>
              <a:t>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92500" lnSpcReduction="10000"/>
              </a:bodyPr>
              <a:lstStyle/>
              <a:p>
                <a:pPr>
                  <a:defRPr sz="2800"/>
                </a:pPr>
                <a:r>
                  <a:rPr sz="2800" dirty="0"/>
                  <a:t>A Family Nurse Practitioner (FNP) is comparing the variability of normal body temperatures for infants and adults. She wants to know if the population standard deviation of normal body temperatures is the same for infants as for adults. A simple random sample of </a:t>
                </a:r>
                <a:r>
                  <a:rPr sz="2800" dirty="0">
                    <a:latin typeface="Cambria Math"/>
                  </a:rPr>
                  <a:t>28</a:t>
                </a:r>
                <a:r>
                  <a:rPr sz="2800" dirty="0"/>
                  <a:t> of her infant patients' normal body temperatures, measured in degrees Fahrenheit, reveals that they have a sample standard deviation of </a:t>
                </a:r>
                <a14:m>
                  <m:oMath xmlns:m="http://schemas.openxmlformats.org/officeDocument/2006/math">
                    <m:r>
                      <a:rPr>
                        <a:latin typeface="Cambria Math" panose="02040503050406030204" pitchFamily="18" charset="0"/>
                      </a:rPr>
                      <m:t>0</m:t>
                    </m:r>
                    <m:r>
                      <a:rPr>
                        <a:latin typeface="Cambria Math" panose="02040503050406030204" pitchFamily="18" charset="0"/>
                      </a:rPr>
                      <m:t>.</m:t>
                    </m:r>
                    <m:r>
                      <a:rPr>
                        <a:latin typeface="Cambria Math" panose="02040503050406030204" pitchFamily="18" charset="0"/>
                      </a:rPr>
                      <m:t>567</m:t>
                    </m:r>
                    <m:r>
                      <a:rPr>
                        <a:latin typeface="Cambria Math" panose="02040503050406030204" pitchFamily="18" charset="0"/>
                      </a:rPr>
                      <m:t>℉</m:t>
                    </m:r>
                  </m:oMath>
                </a14:m>
                <a:r>
                  <a:rPr sz="2800" dirty="0"/>
                  <a:t>. A simple random sample of </a:t>
                </a:r>
                <a:r>
                  <a:rPr sz="2800" dirty="0">
                    <a:latin typeface="Cambria Math"/>
                  </a:rPr>
                  <a:t>25</a:t>
                </a:r>
                <a:r>
                  <a:rPr sz="2800" dirty="0"/>
                  <a:t> of her adult patients' normal body temperatures, also measured in degrees Fahrenheit, have a sample standard deviation of </a:t>
                </a:r>
                <a14:m>
                  <m:oMath xmlns:m="http://schemas.openxmlformats.org/officeDocument/2006/math">
                    <m:r>
                      <a:rPr>
                        <a:latin typeface="Cambria Math" panose="02040503050406030204" pitchFamily="18" charset="0"/>
                      </a:rPr>
                      <m:t>0</m:t>
                    </m:r>
                    <m:r>
                      <a:rPr>
                        <a:latin typeface="Cambria Math" panose="02040503050406030204" pitchFamily="18" charset="0"/>
                      </a:rPr>
                      <m:t>.</m:t>
                    </m:r>
                    <m:r>
                      <a:rPr>
                        <a:latin typeface="Cambria Math" panose="02040503050406030204" pitchFamily="18" charset="0"/>
                      </a:rPr>
                      <m:t>663</m:t>
                    </m:r>
                    <m:r>
                      <a:rPr>
                        <a:latin typeface="Cambria Math" panose="02040503050406030204" pitchFamily="18" charset="0"/>
                      </a:rPr>
                      <m:t>℉</m:t>
                    </m:r>
                  </m:oMath>
                </a14:m>
                <a:r>
                  <a:rPr sz="2800" dirty="0"/>
                  <a:t>. Assuming that both populations are normally distributed, construct a </a:t>
                </a:r>
                <a14:m>
                  <m:oMath xmlns:m="http://schemas.openxmlformats.org/officeDocument/2006/math">
                    <m:r>
                      <a:rPr>
                        <a:latin typeface="Cambria Math" panose="02040503050406030204" pitchFamily="18" charset="0"/>
                      </a:rPr>
                      <m:t>95</m:t>
                    </m:r>
                    <m:r>
                      <a:rPr>
                        <a:latin typeface="Cambria Math" panose="02040503050406030204" pitchFamily="18" charset="0"/>
                      </a:rPr>
                      <m:t>%</m:t>
                    </m:r>
                  </m:oMath>
                </a14:m>
                <a:r>
                  <a:rPr sz="2800" dirty="0"/>
                  <a:t> confidence interval for the ratio of the population standard deviations.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1840"/>
                </a:stretch>
              </a:blipFill>
            </p:spPr>
            <p:txBody>
              <a:bodyPr/>
              <a:lstStyle/>
              <a:p>
                <a:r>
                  <a:rPr lang="en-US">
                    <a:noFill/>
                  </a:rPr>
                  <a:t> </a:t>
                </a:r>
              </a:p>
            </p:txBody>
          </p:sp>
        </mc:Fallback>
      </mc:AlternateContent>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800" dirty="0"/>
              <a:t>Example 9.5.3: Constructing a Confidence Interval for the Ratio of Two Population Standard Deviations</a:t>
            </a:r>
            <a:r>
              <a:rPr lang="en-US" sz="2800" baseline="-25000" dirty="0"/>
              <a:t>2</a:t>
            </a:r>
            <a:endParaRPr sz="2800" dirty="0"/>
          </a:p>
        </p:txBody>
      </p:sp>
      <p:sp>
        <p:nvSpPr>
          <p:cNvPr id="3" name="Text Placeholder 2"/>
          <p:cNvSpPr>
            <a:spLocks noGrp="1"/>
          </p:cNvSpPr>
          <p:nvPr>
            <p:ph type="body" sz="quarter" idx="10"/>
          </p:nvPr>
        </p:nvSpPr>
        <p:spPr/>
        <p:txBody>
          <a:bodyPr>
            <a:normAutofit lnSpcReduction="10000"/>
          </a:bodyPr>
          <a:lstStyle/>
          <a:p>
            <a:r>
              <a:rPr sz="2800" b="1" dirty="0"/>
              <a:t>Solution</a:t>
            </a:r>
          </a:p>
          <a:p>
            <a:pPr>
              <a:defRPr sz="2800"/>
            </a:pPr>
            <a:r>
              <a:rPr sz="2800" dirty="0"/>
              <a:t>First, let's make sure the conditions are met. We are told that the samples are randomly selected and that both populations are normally distributed. Also, we can safely assume that the data are independent since infants and adults are two separate populations. For these reasons the </a:t>
            </a:r>
            <a:r>
              <a:rPr lang="en-US" sz="2800" i="1" dirty="0"/>
              <a:t>F</a:t>
            </a:r>
            <a:r>
              <a:rPr lang="en-US" sz="2800" dirty="0"/>
              <a:t> </a:t>
            </a:r>
            <a:r>
              <a:rPr sz="2800" dirty="0"/>
              <a:t>distribution is appropriate. Next, let's list the information that is given in the problem, just as we did in the previous example. Let's call the sample of adults Sample 1 since its standard deviation is larger. Thus, we will label the sample of infants Sample 2.</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800" dirty="0"/>
              <a:t>Example 9.5.3: Constructing a Confidence Interval for the Ratio of Two Population Standard Deviations</a:t>
            </a:r>
            <a:r>
              <a:rPr lang="en-US" sz="2800" baseline="-25000" dirty="0"/>
              <a:t>3</a:t>
            </a:r>
            <a:endParaRPr sz="2800" dirty="0"/>
          </a:p>
        </p:txBody>
      </p:sp>
      <p:pic>
        <p:nvPicPr>
          <p:cNvPr id="9" name="Picture 8" descr="The table presents statistical data comparing Adults and Infants. For Adults, the sample size n subscript 1 equals 25, and the sample variance s subscript 1 squared equals 0.663. For Infants, the sample size n subscript 2 equals 28, and the sample variance s subscript 2 squared equals 0.567. This data is typically used for statistical analysis, such as variance comparison or hypothesis testing.">
            <a:extLst>
              <a:ext uri="{FF2B5EF4-FFF2-40B4-BE49-F238E27FC236}">
                <a16:creationId xmlns:a16="http://schemas.microsoft.com/office/drawing/2014/main" id="{38415591-74EA-CD24-69A2-2BAF7E20EC49}"/>
              </a:ext>
            </a:extLst>
          </p:cNvPr>
          <p:cNvPicPr>
            <a:picLocks noChangeAspect="1"/>
          </p:cNvPicPr>
          <p:nvPr/>
        </p:nvPicPr>
        <p:blipFill>
          <a:blip r:embed="rId2"/>
          <a:stretch>
            <a:fillRect/>
          </a:stretch>
        </p:blipFill>
        <p:spPr>
          <a:xfrm>
            <a:off x="348737" y="1371600"/>
            <a:ext cx="8446525" cy="1656000"/>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800" dirty="0"/>
              <a:t>Example 9.5.3: Constructing a Confidence Interval for the Ratio of Two Population Standard Deviations</a:t>
            </a:r>
            <a:r>
              <a:rPr lang="en-US" sz="2800" baseline="-25000" dirty="0"/>
              <a:t>4</a:t>
            </a:r>
            <a:endParaRPr sz="2800" dirty="0"/>
          </a:p>
        </p:txBody>
      </p:sp>
      <p:sp>
        <p:nvSpPr>
          <p:cNvPr id="3" name="Text Placeholder 2"/>
          <p:cNvSpPr>
            <a:spLocks noGrp="1"/>
          </p:cNvSpPr>
          <p:nvPr>
            <p:ph type="body" sz="quarter" idx="10"/>
          </p:nvPr>
        </p:nvSpPr>
        <p:spPr/>
        <p:txBody>
          <a:bodyPr>
            <a:normAutofit/>
          </a:bodyPr>
          <a:lstStyle/>
          <a:p>
            <a:pPr>
              <a:defRPr b="1"/>
            </a:pPr>
            <a:r>
              <a:rPr sz="2800" dirty="0"/>
              <a:t>Step 1: Find the point estimate.</a:t>
            </a:r>
          </a:p>
          <a:p>
            <a:r>
              <a:rPr sz="2800" dirty="0"/>
              <a:t>The point estimate is the ratio of the sample standard deviations, which is calculated as follows.</a:t>
            </a:r>
          </a:p>
          <a:p>
            <a:endParaRPr sz="2800" dirty="0"/>
          </a:p>
        </p:txBody>
      </p:sp>
      <p:pic>
        <p:nvPicPr>
          <p:cNvPr id="6" name="Picture 5" descr="s subscript 1 divided by s subscript 2 equals 0.663 divided by 0.567, which is approximately 1.169312.">
            <a:extLst>
              <a:ext uri="{FF2B5EF4-FFF2-40B4-BE49-F238E27FC236}">
                <a16:creationId xmlns:a16="http://schemas.microsoft.com/office/drawing/2014/main" id="{99DC211A-B4D0-A7C4-A8D6-FF1436ACE8FD}"/>
              </a:ext>
            </a:extLst>
          </p:cNvPr>
          <p:cNvPicPr>
            <a:picLocks noChangeAspect="1"/>
          </p:cNvPicPr>
          <p:nvPr/>
        </p:nvPicPr>
        <p:blipFill>
          <a:blip r:embed="rId2"/>
          <a:stretch>
            <a:fillRect/>
          </a:stretch>
        </p:blipFill>
        <p:spPr>
          <a:xfrm>
            <a:off x="3352800" y="2690812"/>
            <a:ext cx="2152650" cy="1476375"/>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800" dirty="0"/>
              <a:t>Example 9.5.3: Constructing a Confidence Interval for the Ratio of Two Population Standard Deviations</a:t>
            </a:r>
            <a:r>
              <a:rPr lang="en-US" sz="2800" baseline="-25000" dirty="0"/>
              <a:t>5</a:t>
            </a:r>
            <a:endParaRPr sz="2800" dirty="0"/>
          </a:p>
        </p:txBody>
      </p:sp>
      <p:sp>
        <p:nvSpPr>
          <p:cNvPr id="3" name="Text Placeholder 2"/>
          <p:cNvSpPr>
            <a:spLocks noGrp="1"/>
          </p:cNvSpPr>
          <p:nvPr>
            <p:ph type="body" sz="quarter" idx="10"/>
          </p:nvPr>
        </p:nvSpPr>
        <p:spPr>
          <a:xfrm>
            <a:off x="457200" y="1029287"/>
            <a:ext cx="8458200" cy="4967067"/>
          </a:xfrm>
        </p:spPr>
        <p:txBody>
          <a:bodyPr>
            <a:normAutofit/>
          </a:bodyPr>
          <a:lstStyle/>
          <a:p>
            <a:pPr>
              <a:defRPr sz="2800" b="1"/>
            </a:pPr>
            <a:r>
              <a:rPr sz="2800" dirty="0"/>
              <a:t>Step 2: Based on the level of confidence given, calculate</a:t>
            </a:r>
          </a:p>
        </p:txBody>
      </p:sp>
      <p:pic>
        <p:nvPicPr>
          <p:cNvPr id="9" name="Picture 8" descr="Alpha divided by 2 and 1 minus alpha divided by 2.">
            <a:extLst>
              <a:ext uri="{FF2B5EF4-FFF2-40B4-BE49-F238E27FC236}">
                <a16:creationId xmlns:a16="http://schemas.microsoft.com/office/drawing/2014/main" id="{69EDBF3F-8DE4-1470-0D5F-6F09F7F36F17}"/>
              </a:ext>
            </a:extLst>
          </p:cNvPr>
          <p:cNvPicPr>
            <a:picLocks noChangeAspect="1"/>
          </p:cNvPicPr>
          <p:nvPr/>
        </p:nvPicPr>
        <p:blipFill>
          <a:blip r:embed="rId2"/>
          <a:stretch>
            <a:fillRect/>
          </a:stretch>
        </p:blipFill>
        <p:spPr>
          <a:xfrm>
            <a:off x="1562100" y="1506337"/>
            <a:ext cx="1752600" cy="760387"/>
          </a:xfrm>
          <a:prstGeom prst="rect">
            <a:avLst/>
          </a:prstGeom>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D8D7ECDD-DD31-8572-178E-904FB1E2DCDD}"/>
                  </a:ext>
                </a:extLst>
              </p:cNvPr>
              <p:cNvSpPr txBox="1"/>
              <p:nvPr/>
            </p:nvSpPr>
            <p:spPr>
              <a:xfrm>
                <a:off x="457200" y="2425069"/>
                <a:ext cx="8229600" cy="954107"/>
              </a:xfrm>
              <a:prstGeom prst="rect">
                <a:avLst/>
              </a:prstGeom>
              <a:noFill/>
            </p:spPr>
            <p:txBody>
              <a:bodyPr wrap="square">
                <a:spAutoFit/>
              </a:bodyPr>
              <a:lstStyle/>
              <a:p>
                <a:r>
                  <a:rPr lang="en-US" sz="2800" dirty="0"/>
                  <a:t>We know that </a:t>
                </a:r>
                <a:r>
                  <a:rPr lang="en-US" sz="2800" i="1" dirty="0"/>
                  <a:t>c</a:t>
                </a:r>
                <a14:m>
                  <m:oMath xmlns:m="http://schemas.openxmlformats.org/officeDocument/2006/math">
                    <m:r>
                      <a:rPr lang="en-US" sz="2800">
                        <a:latin typeface="Cambria Math" panose="02040503050406030204" pitchFamily="18" charset="0"/>
                      </a:rPr>
                      <m:t>=</m:t>
                    </m:r>
                    <m:r>
                      <a:rPr lang="en-US" sz="2800">
                        <a:latin typeface="Cambria Math" panose="02040503050406030204" pitchFamily="18" charset="0"/>
                      </a:rPr>
                      <m:t>0</m:t>
                    </m:r>
                    <m:r>
                      <a:rPr lang="en-US" sz="2800">
                        <a:latin typeface="Cambria Math" panose="02040503050406030204" pitchFamily="18" charset="0"/>
                      </a:rPr>
                      <m:t>.</m:t>
                    </m:r>
                    <m:r>
                      <a:rPr lang="en-US" sz="2800">
                        <a:latin typeface="Cambria Math" panose="02040503050406030204" pitchFamily="18" charset="0"/>
                      </a:rPr>
                      <m:t>95</m:t>
                    </m:r>
                  </m:oMath>
                </a14:m>
                <a:r>
                  <a:rPr lang="en-US" sz="2800" dirty="0"/>
                  <a:t>; therefore </a:t>
                </a:r>
                <a:r>
                  <a:rPr lang="el-GR" sz="2800" i="1" dirty="0">
                    <a:latin typeface="Calibri" panose="020F0502020204030204" pitchFamily="34" charset="0"/>
                    <a:ea typeface="Calibri" panose="020F0502020204030204" pitchFamily="34" charset="0"/>
                    <a:cs typeface="Calibri" panose="020F0502020204030204" pitchFamily="34" charset="0"/>
                  </a:rPr>
                  <a:t>α</a:t>
                </a:r>
                <a14:m>
                  <m:oMath xmlns:m="http://schemas.openxmlformats.org/officeDocument/2006/math">
                    <m:r>
                      <a:rPr lang="en-US" sz="2800">
                        <a:latin typeface="Cambria Math" panose="02040503050406030204" pitchFamily="18" charset="0"/>
                      </a:rPr>
                      <m:t>=</m:t>
                    </m:r>
                    <m:r>
                      <a:rPr lang="en-US" sz="2800">
                        <a:latin typeface="Cambria Math" panose="02040503050406030204" pitchFamily="18" charset="0"/>
                      </a:rPr>
                      <m:t>1</m:t>
                    </m:r>
                    <m:r>
                      <a:rPr lang="en-US" sz="2800">
                        <a:latin typeface="Cambria Math" panose="02040503050406030204" pitchFamily="18" charset="0"/>
                      </a:rPr>
                      <m:t>−</m:t>
                    </m:r>
                    <m:r>
                      <a:rPr lang="en-US" sz="2800">
                        <a:latin typeface="Cambria Math" panose="02040503050406030204" pitchFamily="18" charset="0"/>
                      </a:rPr>
                      <m:t>0</m:t>
                    </m:r>
                    <m:r>
                      <a:rPr lang="en-US" sz="2800">
                        <a:latin typeface="Cambria Math" panose="02040503050406030204" pitchFamily="18" charset="0"/>
                      </a:rPr>
                      <m:t>.</m:t>
                    </m:r>
                    <m:r>
                      <a:rPr lang="en-US" sz="2800">
                        <a:latin typeface="Cambria Math" panose="02040503050406030204" pitchFamily="18" charset="0"/>
                      </a:rPr>
                      <m:t>95</m:t>
                    </m:r>
                    <m:r>
                      <a:rPr lang="en-US" sz="2800">
                        <a:latin typeface="Cambria Math" panose="02040503050406030204" pitchFamily="18" charset="0"/>
                      </a:rPr>
                      <m:t>=</m:t>
                    </m:r>
                    <m:r>
                      <a:rPr lang="en-US" sz="2800">
                        <a:latin typeface="Cambria Math" panose="02040503050406030204" pitchFamily="18" charset="0"/>
                      </a:rPr>
                      <m:t>0</m:t>
                    </m:r>
                    <m:r>
                      <a:rPr lang="en-US" sz="2800">
                        <a:latin typeface="Cambria Math" panose="02040503050406030204" pitchFamily="18" charset="0"/>
                      </a:rPr>
                      <m:t>.</m:t>
                    </m:r>
                    <m:r>
                      <a:rPr lang="en-US" sz="2800">
                        <a:latin typeface="Cambria Math" panose="02040503050406030204" pitchFamily="18" charset="0"/>
                      </a:rPr>
                      <m:t>05</m:t>
                    </m:r>
                  </m:oMath>
                </a14:m>
                <a:r>
                  <a:rPr lang="en-US" sz="2800" dirty="0"/>
                  <a:t>. </a:t>
                </a:r>
                <a:br>
                  <a:rPr lang="en-US" sz="2800" dirty="0"/>
                </a:br>
                <a:endParaRPr lang="en-IN" sz="2800" dirty="0"/>
              </a:p>
            </p:txBody>
          </p:sp>
        </mc:Choice>
        <mc:Fallback xmlns="">
          <p:sp>
            <p:nvSpPr>
              <p:cNvPr id="7" name="TextBox 6">
                <a:extLst>
                  <a:ext uri="{FF2B5EF4-FFF2-40B4-BE49-F238E27FC236}">
                    <a16:creationId xmlns:a16="http://schemas.microsoft.com/office/drawing/2014/main" id="{D8D7ECDD-DD31-8572-178E-904FB1E2DCDD}"/>
                  </a:ext>
                </a:extLst>
              </p:cNvPr>
              <p:cNvSpPr txBox="1">
                <a:spLocks noRot="1" noChangeAspect="1" noMove="1" noResize="1" noEditPoints="1" noAdjustHandles="1" noChangeArrowheads="1" noChangeShapeType="1" noTextEdit="1"/>
              </p:cNvSpPr>
              <p:nvPr/>
            </p:nvSpPr>
            <p:spPr>
              <a:xfrm>
                <a:off x="457200" y="2425069"/>
                <a:ext cx="8229600" cy="954107"/>
              </a:xfrm>
              <a:prstGeom prst="rect">
                <a:avLst/>
              </a:prstGeom>
              <a:blipFill>
                <a:blip r:embed="rId3"/>
                <a:stretch>
                  <a:fillRect l="-1481" t="-6410" r="-1407"/>
                </a:stretch>
              </a:blipFill>
            </p:spPr>
            <p:txBody>
              <a:bodyPr/>
              <a:lstStyle/>
              <a:p>
                <a:r>
                  <a:rPr lang="en-IN">
                    <a:noFill/>
                  </a:rPr>
                  <a:t> </a:t>
                </a:r>
              </a:p>
            </p:txBody>
          </p:sp>
        </mc:Fallback>
      </mc:AlternateContent>
      <p:sp>
        <p:nvSpPr>
          <p:cNvPr id="5" name="TextBox 4">
            <a:extLst>
              <a:ext uri="{FF2B5EF4-FFF2-40B4-BE49-F238E27FC236}">
                <a16:creationId xmlns:a16="http://schemas.microsoft.com/office/drawing/2014/main" id="{94C576D1-0A3A-FFEF-4403-F2B11B277CDD}"/>
              </a:ext>
            </a:extLst>
          </p:cNvPr>
          <p:cNvSpPr txBox="1"/>
          <p:nvPr/>
        </p:nvSpPr>
        <p:spPr>
          <a:xfrm>
            <a:off x="472751" y="2981980"/>
            <a:ext cx="914400" cy="523220"/>
          </a:xfrm>
          <a:prstGeom prst="rect">
            <a:avLst/>
          </a:prstGeom>
          <a:noFill/>
        </p:spPr>
        <p:txBody>
          <a:bodyPr wrap="square">
            <a:spAutoFit/>
          </a:bodyPr>
          <a:lstStyle/>
          <a:p>
            <a:r>
              <a:rPr lang="en-US" sz="2800" dirty="0"/>
              <a:t>Then</a:t>
            </a:r>
            <a:endParaRPr lang="en-IN" sz="2800" dirty="0"/>
          </a:p>
        </p:txBody>
      </p:sp>
      <p:pic>
        <p:nvPicPr>
          <p:cNvPr id="11" name="Picture 10" descr="Alpha divided by 2 is equal to 0.05 divided by 2, which is equal to 0.025. Also…">
            <a:extLst>
              <a:ext uri="{FF2B5EF4-FFF2-40B4-BE49-F238E27FC236}">
                <a16:creationId xmlns:a16="http://schemas.microsoft.com/office/drawing/2014/main" id="{6C32F44B-8395-D89D-78EE-D90FE387E030}"/>
              </a:ext>
            </a:extLst>
          </p:cNvPr>
          <p:cNvPicPr>
            <a:picLocks noChangeAspect="1"/>
          </p:cNvPicPr>
          <p:nvPr/>
        </p:nvPicPr>
        <p:blipFill>
          <a:blip r:embed="rId4"/>
          <a:stretch>
            <a:fillRect/>
          </a:stretch>
        </p:blipFill>
        <p:spPr>
          <a:xfrm>
            <a:off x="1447800" y="2902119"/>
            <a:ext cx="3168000" cy="801777"/>
          </a:xfrm>
          <a:prstGeom prst="rect">
            <a:avLst/>
          </a:prstGeom>
        </p:spPr>
      </p:pic>
      <p:pic>
        <p:nvPicPr>
          <p:cNvPr id="13" name="Picture 12" descr="One minus alpha divided by two is equal to one minus 0.025, which is equal to 0.975.">
            <a:extLst>
              <a:ext uri="{FF2B5EF4-FFF2-40B4-BE49-F238E27FC236}">
                <a16:creationId xmlns:a16="http://schemas.microsoft.com/office/drawing/2014/main" id="{65E93BAF-A2E4-4CDB-EB16-3794547DA603}"/>
              </a:ext>
            </a:extLst>
          </p:cNvPr>
          <p:cNvPicPr>
            <a:picLocks noChangeAspect="1"/>
          </p:cNvPicPr>
          <p:nvPr/>
        </p:nvPicPr>
        <p:blipFill>
          <a:blip r:embed="rId5"/>
          <a:stretch>
            <a:fillRect/>
          </a:stretch>
        </p:blipFill>
        <p:spPr>
          <a:xfrm>
            <a:off x="609600" y="3623044"/>
            <a:ext cx="3657600" cy="848271"/>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800" dirty="0"/>
              <a:t>Example 9.5.3: Constructing a Confidence Interval for the Ratio of Two Population Standard Deviations</a:t>
            </a:r>
            <a:r>
              <a:rPr lang="en-US" sz="2800" baseline="-25000" dirty="0"/>
              <a:t>6</a:t>
            </a:r>
            <a:endParaRPr sz="2800" dirty="0"/>
          </a:p>
        </p:txBody>
      </p:sp>
      <p:sp>
        <p:nvSpPr>
          <p:cNvPr id="3" name="Text Placeholder 2"/>
          <p:cNvSpPr>
            <a:spLocks noGrp="1"/>
          </p:cNvSpPr>
          <p:nvPr>
            <p:ph type="body" sz="quarter" idx="10"/>
          </p:nvPr>
        </p:nvSpPr>
        <p:spPr/>
        <p:txBody>
          <a:bodyPr>
            <a:normAutofit/>
          </a:bodyPr>
          <a:lstStyle/>
          <a:p>
            <a:pPr>
              <a:defRPr sz="2800" b="1"/>
            </a:pPr>
            <a:r>
              <a:rPr sz="2800" dirty="0"/>
              <a:t>Step 3: Use the </a:t>
            </a:r>
            <a:r>
              <a:rPr lang="en-US" sz="2800" i="1" dirty="0"/>
              <a:t>F</a:t>
            </a:r>
            <a:r>
              <a:rPr sz="2800" dirty="0"/>
              <a:t>-distribution table to find the critical values, </a:t>
            </a:r>
          </a:p>
          <a:p>
            <a:pPr>
              <a:defRPr sz="2800"/>
            </a:pPr>
            <a:endParaRPr lang="en-US" sz="2800" dirty="0"/>
          </a:p>
          <a:p>
            <a:pPr>
              <a:defRPr sz="2800"/>
            </a:pPr>
            <a:endParaRPr lang="en-US" dirty="0"/>
          </a:p>
          <a:p>
            <a:pPr>
              <a:defRPr sz="2800"/>
            </a:pPr>
            <a:endParaRPr lang="en-US" sz="2800" dirty="0"/>
          </a:p>
          <a:p>
            <a:pPr>
              <a:defRPr sz="2800"/>
            </a:pPr>
            <a:r>
              <a:rPr lang="en-US" sz="2800" dirty="0"/>
              <a:t>			 			 		     	</a:t>
            </a:r>
          </a:p>
          <a:p>
            <a:pPr>
              <a:defRPr sz="2800"/>
            </a:pPr>
            <a:endParaRPr lang="en-US" dirty="0"/>
          </a:p>
          <a:p>
            <a:pPr>
              <a:defRPr sz="2800"/>
            </a:pPr>
            <a:r>
              <a:rPr lang="en-US" sz="2800" dirty="0"/>
              <a:t>				</a:t>
            </a:r>
            <a:endParaRPr sz="2800" dirty="0"/>
          </a:p>
        </p:txBody>
      </p:sp>
      <p:pic>
        <p:nvPicPr>
          <p:cNvPr id="11" name="Picture 10" descr="F subscript alpha divided by two and F subscript one minus alpha divided by two.">
            <a:extLst>
              <a:ext uri="{FF2B5EF4-FFF2-40B4-BE49-F238E27FC236}">
                <a16:creationId xmlns:a16="http://schemas.microsoft.com/office/drawing/2014/main" id="{EFC5F6BF-C850-1477-8C02-CB6C30F1E296}"/>
              </a:ext>
            </a:extLst>
          </p:cNvPr>
          <p:cNvPicPr>
            <a:picLocks noChangeAspect="1"/>
          </p:cNvPicPr>
          <p:nvPr/>
        </p:nvPicPr>
        <p:blipFill>
          <a:blip r:embed="rId2"/>
          <a:stretch>
            <a:fillRect/>
          </a:stretch>
        </p:blipFill>
        <p:spPr>
          <a:xfrm>
            <a:off x="1659357" y="1511456"/>
            <a:ext cx="1951037" cy="620376"/>
          </a:xfrm>
          <a:prstGeom prst="rect">
            <a:avLst/>
          </a:prstGeom>
        </p:spPr>
      </p:pic>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26340D48-480E-5A25-1EF1-DA5675A19CB3}"/>
                  </a:ext>
                </a:extLst>
              </p:cNvPr>
              <p:cNvSpPr txBox="1"/>
              <p:nvPr/>
            </p:nvSpPr>
            <p:spPr>
              <a:xfrm>
                <a:off x="457200" y="1996360"/>
                <a:ext cx="8229600" cy="2092881"/>
              </a:xfrm>
              <a:prstGeom prst="rect">
                <a:avLst/>
              </a:prstGeom>
              <a:noFill/>
            </p:spPr>
            <p:txBody>
              <a:bodyPr wrap="square">
                <a:spAutoFit/>
              </a:bodyPr>
              <a:lstStyle/>
              <a:p>
                <a:r>
                  <a:rPr lang="en-IN" sz="2600" dirty="0"/>
                  <a:t>Next, we need to find the critical </a:t>
                </a:r>
                <a:r>
                  <a:rPr lang="en-IN" sz="2600" i="1" dirty="0"/>
                  <a:t>F</a:t>
                </a:r>
                <a:r>
                  <a:rPr lang="en-IN" sz="2600" dirty="0"/>
                  <a:t>-values for the </a:t>
                </a:r>
                <a:r>
                  <a:rPr lang="en-IN" sz="2600" i="1" dirty="0"/>
                  <a:t>F</a:t>
                </a:r>
                <a:r>
                  <a:rPr lang="en-IN" sz="2600" dirty="0"/>
                  <a:t>-distribution with </a:t>
                </a:r>
                <a:r>
                  <a:rPr lang="en-IN" sz="2600" i="1" dirty="0"/>
                  <a:t>df</a:t>
                </a:r>
                <a:r>
                  <a:rPr lang="en-IN" sz="2600" dirty="0">
                    <a:latin typeface="Calibri" panose="020F0502020204030204" pitchFamily="34" charset="0"/>
                    <a:ea typeface="Calibri" panose="020F0502020204030204" pitchFamily="34" charset="0"/>
                    <a:cs typeface="Calibri" panose="020F0502020204030204" pitchFamily="34" charset="0"/>
                  </a:rPr>
                  <a:t>₁</a:t>
                </a:r>
                <a14:m>
                  <m:oMath xmlns:m="http://schemas.openxmlformats.org/officeDocument/2006/math">
                    <m:r>
                      <a:rPr lang="ar-AE" sz="2600">
                        <a:latin typeface="Cambria Math" panose="02040503050406030204" pitchFamily="18" charset="0"/>
                      </a:rPr>
                      <m:t>=</m:t>
                    </m:r>
                    <m:r>
                      <a:rPr lang="ar-AE" sz="2600">
                        <a:latin typeface="Cambria Math" panose="02040503050406030204" pitchFamily="18" charset="0"/>
                      </a:rPr>
                      <m:t>24</m:t>
                    </m:r>
                  </m:oMath>
                </a14:m>
                <a:r>
                  <a:rPr lang="ar-AE" sz="2600" dirty="0"/>
                  <a:t> </a:t>
                </a:r>
                <a:r>
                  <a:rPr lang="en-IN" sz="2600" dirty="0"/>
                  <a:t>numerator degrees of freedom and </a:t>
                </a:r>
                <a:r>
                  <a:rPr lang="en-IN" sz="2600" i="1" dirty="0"/>
                  <a:t>df</a:t>
                </a:r>
                <a:r>
                  <a:rPr lang="en-IN" sz="2600" dirty="0">
                    <a:latin typeface="Calibri" panose="020F0502020204030204" pitchFamily="34" charset="0"/>
                    <a:ea typeface="Calibri" panose="020F0502020204030204" pitchFamily="34" charset="0"/>
                    <a:cs typeface="Calibri" panose="020F0502020204030204" pitchFamily="34" charset="0"/>
                  </a:rPr>
                  <a:t>₂</a:t>
                </a:r>
                <a14:m>
                  <m:oMath xmlns:m="http://schemas.openxmlformats.org/officeDocument/2006/math">
                    <m:r>
                      <a:rPr lang="ar-AE" sz="2600">
                        <a:latin typeface="Cambria Math" panose="02040503050406030204" pitchFamily="18" charset="0"/>
                      </a:rPr>
                      <m:t>=</m:t>
                    </m:r>
                    <m:r>
                      <a:rPr lang="ar-AE" sz="2600">
                        <a:latin typeface="Cambria Math" panose="02040503050406030204" pitchFamily="18" charset="0"/>
                      </a:rPr>
                      <m:t>27</m:t>
                    </m:r>
                  </m:oMath>
                </a14:m>
                <a:r>
                  <a:rPr lang="ar-AE" sz="2600" dirty="0"/>
                  <a:t> </a:t>
                </a:r>
                <a:r>
                  <a:rPr lang="en-IN" sz="2600" dirty="0"/>
                  <a:t>denominator degrees of freedom. Using the row for</a:t>
                </a:r>
                <a:r>
                  <a:rPr lang="en-IN" sz="2600" i="1" dirty="0"/>
                  <a:t> </a:t>
                </a:r>
                <a:r>
                  <a:rPr lang="en-IN" sz="2600" i="1" dirty="0" err="1"/>
                  <a:t>df</a:t>
                </a:r>
                <a:r>
                  <a:rPr lang="en-IN" sz="2600" dirty="0">
                    <a:latin typeface="Calibri" panose="020F0502020204030204" pitchFamily="34" charset="0"/>
                    <a:ea typeface="Calibri" panose="020F0502020204030204" pitchFamily="34" charset="0"/>
                    <a:cs typeface="Calibri" panose="020F0502020204030204" pitchFamily="34" charset="0"/>
                  </a:rPr>
                  <a:t>₂</a:t>
                </a:r>
                <a:r>
                  <a:rPr lang="en-IN" sz="2600" dirty="0"/>
                  <a:t> </a:t>
                </a:r>
                <a14:m>
                  <m:oMath xmlns:m="http://schemas.openxmlformats.org/officeDocument/2006/math">
                    <m:r>
                      <a:rPr lang="ar-AE" sz="2600">
                        <a:latin typeface="Cambria Math" panose="02040503050406030204" pitchFamily="18" charset="0"/>
                      </a:rPr>
                      <m:t>=</m:t>
                    </m:r>
                    <m:r>
                      <a:rPr lang="ar-AE" sz="2600">
                        <a:latin typeface="Cambria Math" panose="02040503050406030204" pitchFamily="18" charset="0"/>
                      </a:rPr>
                      <m:t>27</m:t>
                    </m:r>
                  </m:oMath>
                </a14:m>
                <a:r>
                  <a:rPr lang="ar-AE" sz="2600" dirty="0"/>
                  <a:t> </a:t>
                </a:r>
                <a:r>
                  <a:rPr lang="en-IN" sz="2600" dirty="0"/>
                  <a:t>and the column for</a:t>
                </a:r>
                <a:r>
                  <a:rPr lang="en-IN" sz="2600" i="1" dirty="0"/>
                  <a:t> </a:t>
                </a:r>
                <a:r>
                  <a:rPr lang="en-IN" sz="2600" i="1" dirty="0" err="1"/>
                  <a:t>df</a:t>
                </a:r>
                <a:r>
                  <a:rPr lang="en-IN" sz="2600" dirty="0">
                    <a:latin typeface="Calibri" panose="020F0502020204030204" pitchFamily="34" charset="0"/>
                    <a:ea typeface="Calibri" panose="020F0502020204030204" pitchFamily="34" charset="0"/>
                    <a:cs typeface="Calibri" panose="020F0502020204030204" pitchFamily="34" charset="0"/>
                  </a:rPr>
                  <a:t>₁</a:t>
                </a:r>
                <a:r>
                  <a:rPr lang="en-IN" sz="2600" dirty="0"/>
                  <a:t> </a:t>
                </a:r>
                <a14:m>
                  <m:oMath xmlns:m="http://schemas.openxmlformats.org/officeDocument/2006/math">
                    <m:r>
                      <a:rPr lang="ar-AE" sz="2600">
                        <a:latin typeface="Cambria Math" panose="02040503050406030204" pitchFamily="18" charset="0"/>
                      </a:rPr>
                      <m:t>=</m:t>
                    </m:r>
                    <m:r>
                      <a:rPr lang="ar-AE" sz="2600">
                        <a:latin typeface="Cambria Math" panose="02040503050406030204" pitchFamily="18" charset="0"/>
                      </a:rPr>
                      <m:t>24</m:t>
                    </m:r>
                  </m:oMath>
                </a14:m>
                <a:r>
                  <a:rPr lang="ar-AE" sz="2600" dirty="0"/>
                  <a:t> </a:t>
                </a:r>
                <a:r>
                  <a:rPr lang="en-IN" sz="2600" dirty="0"/>
                  <a:t>in the table for an area of</a:t>
                </a:r>
              </a:p>
            </p:txBody>
          </p:sp>
        </mc:Choice>
        <mc:Fallback xmlns="">
          <p:sp>
            <p:nvSpPr>
              <p:cNvPr id="10" name="TextBox 9">
                <a:extLst>
                  <a:ext uri="{FF2B5EF4-FFF2-40B4-BE49-F238E27FC236}">
                    <a16:creationId xmlns:a16="http://schemas.microsoft.com/office/drawing/2014/main" id="{26340D48-480E-5A25-1EF1-DA5675A19CB3}"/>
                  </a:ext>
                </a:extLst>
              </p:cNvPr>
              <p:cNvSpPr txBox="1">
                <a:spLocks noRot="1" noChangeAspect="1" noMove="1" noResize="1" noEditPoints="1" noAdjustHandles="1" noChangeArrowheads="1" noChangeShapeType="1" noTextEdit="1"/>
              </p:cNvSpPr>
              <p:nvPr/>
            </p:nvSpPr>
            <p:spPr>
              <a:xfrm>
                <a:off x="457200" y="1996360"/>
                <a:ext cx="8229600" cy="2092881"/>
              </a:xfrm>
              <a:prstGeom prst="rect">
                <a:avLst/>
              </a:prstGeom>
              <a:blipFill>
                <a:blip r:embed="rId3"/>
                <a:stretch>
                  <a:fillRect l="-1333" t="-2326" b="-6686"/>
                </a:stretch>
              </a:blipFill>
            </p:spPr>
            <p:txBody>
              <a:bodyPr/>
              <a:lstStyle/>
              <a:p>
                <a:r>
                  <a:rPr lang="en-IN">
                    <a:noFill/>
                  </a:rPr>
                  <a:t> </a:t>
                </a:r>
              </a:p>
            </p:txBody>
          </p:sp>
        </mc:Fallback>
      </mc:AlternateContent>
      <p:pic>
        <p:nvPicPr>
          <p:cNvPr id="15" name="Picture 14" descr="Alpha divided by two equals 0.025.">
            <a:extLst>
              <a:ext uri="{FF2B5EF4-FFF2-40B4-BE49-F238E27FC236}">
                <a16:creationId xmlns:a16="http://schemas.microsoft.com/office/drawing/2014/main" id="{135FADA0-7954-A011-8FE8-89418BC1AFD7}"/>
              </a:ext>
            </a:extLst>
          </p:cNvPr>
          <p:cNvPicPr>
            <a:picLocks noChangeAspect="1"/>
          </p:cNvPicPr>
          <p:nvPr/>
        </p:nvPicPr>
        <p:blipFill>
          <a:blip r:embed="rId4"/>
          <a:stretch>
            <a:fillRect/>
          </a:stretch>
        </p:blipFill>
        <p:spPr>
          <a:xfrm>
            <a:off x="2445582" y="3512820"/>
            <a:ext cx="1103236" cy="656688"/>
          </a:xfrm>
          <a:prstGeom prst="rect">
            <a:avLst/>
          </a:prstGeom>
        </p:spPr>
      </p:pic>
      <p:sp>
        <p:nvSpPr>
          <p:cNvPr id="12" name="TextBox 11">
            <a:extLst>
              <a:ext uri="{FF2B5EF4-FFF2-40B4-BE49-F238E27FC236}">
                <a16:creationId xmlns:a16="http://schemas.microsoft.com/office/drawing/2014/main" id="{63909C2F-E43D-DD1E-DDD8-E41C160EB15F}"/>
              </a:ext>
            </a:extLst>
          </p:cNvPr>
          <p:cNvSpPr txBox="1"/>
          <p:nvPr/>
        </p:nvSpPr>
        <p:spPr>
          <a:xfrm>
            <a:off x="3505200" y="3553984"/>
            <a:ext cx="3505200" cy="492443"/>
          </a:xfrm>
          <a:prstGeom prst="rect">
            <a:avLst/>
          </a:prstGeom>
          <a:noFill/>
        </p:spPr>
        <p:txBody>
          <a:bodyPr wrap="square">
            <a:spAutoFit/>
          </a:bodyPr>
          <a:lstStyle/>
          <a:p>
            <a:r>
              <a:rPr lang="en-US" sz="2600" dirty="0"/>
              <a:t>in the right tail gives us</a:t>
            </a:r>
            <a:endParaRPr lang="en-IN" sz="2600" dirty="0"/>
          </a:p>
        </p:txBody>
      </p:sp>
      <p:pic>
        <p:nvPicPr>
          <p:cNvPr id="18" name="Picture 17" descr="F subscript alpha divided by two equals F subscript 0.025 equals 2.1946.">
            <a:extLst>
              <a:ext uri="{FF2B5EF4-FFF2-40B4-BE49-F238E27FC236}">
                <a16:creationId xmlns:a16="http://schemas.microsoft.com/office/drawing/2014/main" id="{3A1B3FB8-05CF-2D58-5975-0E5E63DD0099}"/>
              </a:ext>
            </a:extLst>
          </p:cNvPr>
          <p:cNvPicPr>
            <a:picLocks noChangeAspect="1"/>
          </p:cNvPicPr>
          <p:nvPr/>
        </p:nvPicPr>
        <p:blipFill>
          <a:blip r:embed="rId5"/>
          <a:stretch>
            <a:fillRect/>
          </a:stretch>
        </p:blipFill>
        <p:spPr>
          <a:xfrm>
            <a:off x="525013" y="4095633"/>
            <a:ext cx="2495113" cy="533376"/>
          </a:xfrm>
          <a:prstGeom prst="rect">
            <a:avLst/>
          </a:prstGeom>
        </p:spPr>
      </p:pic>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F4B5BFE9-AE8C-3AF4-CA86-6A1D71E796B9}"/>
                  </a:ext>
                </a:extLst>
              </p:cNvPr>
              <p:cNvSpPr txBox="1"/>
              <p:nvPr/>
            </p:nvSpPr>
            <p:spPr>
              <a:xfrm>
                <a:off x="389387" y="4492123"/>
                <a:ext cx="8229600" cy="892552"/>
              </a:xfrm>
              <a:prstGeom prst="rect">
                <a:avLst/>
              </a:prstGeom>
              <a:noFill/>
            </p:spPr>
            <p:txBody>
              <a:bodyPr wrap="square">
                <a:spAutoFit/>
              </a:bodyPr>
              <a:lstStyle/>
              <a:p>
                <a:r>
                  <a:rPr lang="en-IN" sz="2600" dirty="0"/>
                  <a:t>Using the row for </a:t>
                </a:r>
                <a:r>
                  <a:rPr lang="en-IN" sz="2600" i="1" dirty="0"/>
                  <a:t>df</a:t>
                </a:r>
                <a:r>
                  <a:rPr lang="en-IN" sz="2600" dirty="0">
                    <a:latin typeface="Calibri" panose="020F0502020204030204" pitchFamily="34" charset="0"/>
                    <a:ea typeface="Calibri" panose="020F0502020204030204" pitchFamily="34" charset="0"/>
                    <a:cs typeface="Calibri" panose="020F0502020204030204" pitchFamily="34" charset="0"/>
                  </a:rPr>
                  <a:t>₂ </a:t>
                </a:r>
                <a14:m>
                  <m:oMath xmlns:m="http://schemas.openxmlformats.org/officeDocument/2006/math">
                    <m:r>
                      <a:rPr lang="ar-AE" sz="2600">
                        <a:latin typeface="Cambria Math" panose="02040503050406030204" pitchFamily="18" charset="0"/>
                      </a:rPr>
                      <m:t>=</m:t>
                    </m:r>
                    <m:r>
                      <a:rPr lang="ar-AE" sz="2600">
                        <a:latin typeface="Cambria Math" panose="02040503050406030204" pitchFamily="18" charset="0"/>
                      </a:rPr>
                      <m:t>27</m:t>
                    </m:r>
                  </m:oMath>
                </a14:m>
                <a:r>
                  <a:rPr lang="ar-AE" sz="2600" dirty="0"/>
                  <a:t> </a:t>
                </a:r>
                <a:r>
                  <a:rPr lang="en-IN" sz="2600" dirty="0"/>
                  <a:t>and the column for</a:t>
                </a:r>
                <a:r>
                  <a:rPr lang="en-IN" sz="2600" i="1" dirty="0"/>
                  <a:t> </a:t>
                </a:r>
                <a:r>
                  <a:rPr lang="en-IN" sz="2600" i="1" dirty="0" err="1"/>
                  <a:t>df</a:t>
                </a:r>
                <a:r>
                  <a:rPr lang="en-IN" sz="2600" dirty="0">
                    <a:latin typeface="Calibri" panose="020F0502020204030204" pitchFamily="34" charset="0"/>
                    <a:ea typeface="Calibri" panose="020F0502020204030204" pitchFamily="34" charset="0"/>
                    <a:cs typeface="Calibri" panose="020F0502020204030204" pitchFamily="34" charset="0"/>
                  </a:rPr>
                  <a:t>₁</a:t>
                </a:r>
                <a:r>
                  <a:rPr lang="en-IN" sz="2600" dirty="0"/>
                  <a:t> </a:t>
                </a:r>
                <a14:m>
                  <m:oMath xmlns:m="http://schemas.openxmlformats.org/officeDocument/2006/math">
                    <m:r>
                      <a:rPr lang="ar-AE" sz="2600">
                        <a:latin typeface="Cambria Math" panose="02040503050406030204" pitchFamily="18" charset="0"/>
                      </a:rPr>
                      <m:t>=</m:t>
                    </m:r>
                    <m:r>
                      <a:rPr lang="ar-AE" sz="2600">
                        <a:latin typeface="Cambria Math" panose="02040503050406030204" pitchFamily="18" charset="0"/>
                      </a:rPr>
                      <m:t>24</m:t>
                    </m:r>
                  </m:oMath>
                </a14:m>
                <a:r>
                  <a:rPr lang="ar-AE" sz="2600" dirty="0"/>
                  <a:t> </a:t>
                </a:r>
                <a:r>
                  <a:rPr lang="en-IN" sz="2600" dirty="0"/>
                  <a:t>in the table for an area of</a:t>
                </a:r>
              </a:p>
            </p:txBody>
          </p:sp>
        </mc:Choice>
        <mc:Fallback xmlns="">
          <p:sp>
            <p:nvSpPr>
              <p:cNvPr id="14" name="TextBox 13">
                <a:extLst>
                  <a:ext uri="{FF2B5EF4-FFF2-40B4-BE49-F238E27FC236}">
                    <a16:creationId xmlns:a16="http://schemas.microsoft.com/office/drawing/2014/main" id="{F4B5BFE9-AE8C-3AF4-CA86-6A1D71E796B9}"/>
                  </a:ext>
                </a:extLst>
              </p:cNvPr>
              <p:cNvSpPr txBox="1">
                <a:spLocks noRot="1" noChangeAspect="1" noMove="1" noResize="1" noEditPoints="1" noAdjustHandles="1" noChangeArrowheads="1" noChangeShapeType="1" noTextEdit="1"/>
              </p:cNvSpPr>
              <p:nvPr/>
            </p:nvSpPr>
            <p:spPr>
              <a:xfrm>
                <a:off x="389387" y="4492123"/>
                <a:ext cx="8229600" cy="892552"/>
              </a:xfrm>
              <a:prstGeom prst="rect">
                <a:avLst/>
              </a:prstGeom>
              <a:blipFill>
                <a:blip r:embed="rId6"/>
                <a:stretch>
                  <a:fillRect l="-1333" t="-7534" b="-17123"/>
                </a:stretch>
              </a:blipFill>
            </p:spPr>
            <p:txBody>
              <a:bodyPr/>
              <a:lstStyle/>
              <a:p>
                <a:r>
                  <a:rPr lang="en-IN">
                    <a:noFill/>
                  </a:rPr>
                  <a:t> </a:t>
                </a:r>
              </a:p>
            </p:txBody>
          </p:sp>
        </mc:Fallback>
      </mc:AlternateContent>
      <p:pic>
        <p:nvPicPr>
          <p:cNvPr id="20" name="Picture 19" descr="One minus alpha divided by two equals 0.975.">
            <a:extLst>
              <a:ext uri="{FF2B5EF4-FFF2-40B4-BE49-F238E27FC236}">
                <a16:creationId xmlns:a16="http://schemas.microsoft.com/office/drawing/2014/main" id="{8C8C9F21-9B3B-53F2-5B3F-7D55BA7B6F17}"/>
              </a:ext>
            </a:extLst>
          </p:cNvPr>
          <p:cNvPicPr>
            <a:picLocks noChangeAspect="1"/>
          </p:cNvPicPr>
          <p:nvPr/>
        </p:nvPicPr>
        <p:blipFill>
          <a:blip r:embed="rId7"/>
          <a:stretch>
            <a:fillRect/>
          </a:stretch>
        </p:blipFill>
        <p:spPr>
          <a:xfrm>
            <a:off x="3610394" y="4787608"/>
            <a:ext cx="1612900" cy="726691"/>
          </a:xfrm>
          <a:prstGeom prst="rect">
            <a:avLst/>
          </a:prstGeom>
        </p:spPr>
      </p:pic>
      <p:sp>
        <p:nvSpPr>
          <p:cNvPr id="16" name="TextBox 15">
            <a:extLst>
              <a:ext uri="{FF2B5EF4-FFF2-40B4-BE49-F238E27FC236}">
                <a16:creationId xmlns:a16="http://schemas.microsoft.com/office/drawing/2014/main" id="{453F6105-9941-05DB-BD15-9567A91EC684}"/>
              </a:ext>
            </a:extLst>
          </p:cNvPr>
          <p:cNvSpPr txBox="1"/>
          <p:nvPr/>
        </p:nvSpPr>
        <p:spPr>
          <a:xfrm>
            <a:off x="5223294" y="4852770"/>
            <a:ext cx="1324394" cy="492443"/>
          </a:xfrm>
          <a:prstGeom prst="rect">
            <a:avLst/>
          </a:prstGeom>
          <a:noFill/>
        </p:spPr>
        <p:txBody>
          <a:bodyPr wrap="square">
            <a:spAutoFit/>
          </a:bodyPr>
          <a:lstStyle/>
          <a:p>
            <a:r>
              <a:rPr lang="en-IN" sz="2600" dirty="0"/>
              <a:t>gives us</a:t>
            </a:r>
          </a:p>
        </p:txBody>
      </p:sp>
      <p:pic>
        <p:nvPicPr>
          <p:cNvPr id="22" name="Picture 21" descr="F subscript open parenthesis one minus alpha divided by two close parenthesis equals F subscript 0.975 equals 0.4472.">
            <a:extLst>
              <a:ext uri="{FF2B5EF4-FFF2-40B4-BE49-F238E27FC236}">
                <a16:creationId xmlns:a16="http://schemas.microsoft.com/office/drawing/2014/main" id="{AC3AD898-9A1E-D996-B3AF-091328ACE14F}"/>
              </a:ext>
            </a:extLst>
          </p:cNvPr>
          <p:cNvPicPr>
            <a:picLocks noChangeAspect="1"/>
          </p:cNvPicPr>
          <p:nvPr/>
        </p:nvPicPr>
        <p:blipFill>
          <a:blip r:embed="rId8"/>
          <a:stretch>
            <a:fillRect/>
          </a:stretch>
        </p:blipFill>
        <p:spPr>
          <a:xfrm>
            <a:off x="507495" y="5426563"/>
            <a:ext cx="2766505" cy="54437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t>Formula: Point Estimate for Comparing Two Population Variances</a:t>
            </a:r>
          </a:p>
        </p:txBody>
      </p:sp>
      <p:sp>
        <p:nvSpPr>
          <p:cNvPr id="3" name="Text Placeholder 2"/>
          <p:cNvSpPr>
            <a:spLocks noGrp="1"/>
          </p:cNvSpPr>
          <p:nvPr>
            <p:ph type="body" sz="quarter" idx="10"/>
          </p:nvPr>
        </p:nvSpPr>
        <p:spPr>
          <a:xfrm>
            <a:off x="457200" y="1082078"/>
            <a:ext cx="8229600" cy="3870922"/>
          </a:xfrm>
        </p:spPr>
        <p:txBody>
          <a:bodyPr>
            <a:normAutofit/>
          </a:bodyPr>
          <a:lstStyle/>
          <a:p>
            <a:r>
              <a:rPr sz="2800" dirty="0"/>
              <a:t>The point estimate that is used to construct a confidence interval for comparing two population variances is the ratio of the two sample variances given by</a:t>
            </a:r>
          </a:p>
          <a:p>
            <a:pPr algn="ctr">
              <a:defRPr sz="2800"/>
            </a:pPr>
            <a:endParaRPr lang="en-US" sz="2800" dirty="0"/>
          </a:p>
          <a:p>
            <a:pPr algn="ctr">
              <a:defRPr sz="2800"/>
            </a:pPr>
            <a:endParaRPr sz="2800" dirty="0"/>
          </a:p>
          <a:p>
            <a:pPr>
              <a:defRPr sz="2800"/>
            </a:pPr>
            <a:r>
              <a:rPr lang="en-US" sz="2800" dirty="0"/>
              <a:t>		</a:t>
            </a:r>
            <a:endParaRPr sz="2800" dirty="0"/>
          </a:p>
          <a:p>
            <a:endParaRPr sz="2800" dirty="0"/>
          </a:p>
        </p:txBody>
      </p:sp>
      <p:pic>
        <p:nvPicPr>
          <p:cNvPr id="8" name="Picture 7" descr="S subscript 1 squared divided by S subscript 2 squared.">
            <a:extLst>
              <a:ext uri="{FF2B5EF4-FFF2-40B4-BE49-F238E27FC236}">
                <a16:creationId xmlns:a16="http://schemas.microsoft.com/office/drawing/2014/main" id="{452FECE3-E5C4-1A2B-54BD-F326ACEF7920}"/>
              </a:ext>
            </a:extLst>
          </p:cNvPr>
          <p:cNvPicPr>
            <a:picLocks noChangeAspect="1"/>
          </p:cNvPicPr>
          <p:nvPr/>
        </p:nvPicPr>
        <p:blipFill>
          <a:blip r:embed="rId2"/>
          <a:stretch>
            <a:fillRect/>
          </a:stretch>
        </p:blipFill>
        <p:spPr>
          <a:xfrm>
            <a:off x="4217242" y="2683717"/>
            <a:ext cx="390525" cy="1038225"/>
          </a:xfrm>
          <a:prstGeom prst="rect">
            <a:avLst/>
          </a:prstGeom>
        </p:spPr>
      </p:pic>
      <p:sp>
        <p:nvSpPr>
          <p:cNvPr id="9" name="TextBox 8">
            <a:extLst>
              <a:ext uri="{FF2B5EF4-FFF2-40B4-BE49-F238E27FC236}">
                <a16:creationId xmlns:a16="http://schemas.microsoft.com/office/drawing/2014/main" id="{ACC283AE-62B8-A798-6C2B-88E4F22D79E2}"/>
              </a:ext>
            </a:extLst>
          </p:cNvPr>
          <p:cNvSpPr txBox="1"/>
          <p:nvPr/>
        </p:nvSpPr>
        <p:spPr>
          <a:xfrm>
            <a:off x="481717" y="3861930"/>
            <a:ext cx="1143000" cy="523220"/>
          </a:xfrm>
          <a:prstGeom prst="rect">
            <a:avLst/>
          </a:prstGeom>
          <a:noFill/>
        </p:spPr>
        <p:txBody>
          <a:bodyPr wrap="square">
            <a:spAutoFit/>
          </a:bodyPr>
          <a:lstStyle/>
          <a:p>
            <a:r>
              <a:rPr lang="en-IN" sz="2800" dirty="0">
                <a:solidFill>
                  <a:srgbClr val="000000"/>
                </a:solidFill>
              </a:rPr>
              <a:t>where</a:t>
            </a:r>
          </a:p>
        </p:txBody>
      </p:sp>
      <p:pic>
        <p:nvPicPr>
          <p:cNvPr id="16" name="Picture 15" descr="S subscript 1 squared and S subscript 2 squared.">
            <a:extLst>
              <a:ext uri="{FF2B5EF4-FFF2-40B4-BE49-F238E27FC236}">
                <a16:creationId xmlns:a16="http://schemas.microsoft.com/office/drawing/2014/main" id="{B68ACB8B-E2D1-5F27-0335-E4B7D001D519}"/>
              </a:ext>
            </a:extLst>
          </p:cNvPr>
          <p:cNvPicPr>
            <a:picLocks noChangeAspect="1"/>
          </p:cNvPicPr>
          <p:nvPr/>
        </p:nvPicPr>
        <p:blipFill>
          <a:blip r:embed="rId3"/>
          <a:stretch>
            <a:fillRect/>
          </a:stretch>
        </p:blipFill>
        <p:spPr>
          <a:xfrm>
            <a:off x="1538868" y="3903702"/>
            <a:ext cx="1249750" cy="482046"/>
          </a:xfrm>
          <a:prstGeom prst="rect">
            <a:avLst/>
          </a:prstGeom>
        </p:spPr>
      </p:pic>
      <p:sp>
        <p:nvSpPr>
          <p:cNvPr id="11" name="TextBox 10">
            <a:extLst>
              <a:ext uri="{FF2B5EF4-FFF2-40B4-BE49-F238E27FC236}">
                <a16:creationId xmlns:a16="http://schemas.microsoft.com/office/drawing/2014/main" id="{A6C20181-E798-C0B1-72D8-7CEF879CDEF7}"/>
              </a:ext>
            </a:extLst>
          </p:cNvPr>
          <p:cNvSpPr txBox="1"/>
          <p:nvPr/>
        </p:nvSpPr>
        <p:spPr>
          <a:xfrm>
            <a:off x="2743200" y="3874155"/>
            <a:ext cx="5638800" cy="523220"/>
          </a:xfrm>
          <a:prstGeom prst="rect">
            <a:avLst/>
          </a:prstGeom>
          <a:noFill/>
        </p:spPr>
        <p:txBody>
          <a:bodyPr wrap="square">
            <a:spAutoFit/>
          </a:bodyPr>
          <a:lstStyle/>
          <a:p>
            <a:r>
              <a:rPr lang="en-US" sz="2800" dirty="0">
                <a:solidFill>
                  <a:srgbClr val="000000"/>
                </a:solidFill>
              </a:rPr>
              <a:t>are the two sample variances, with</a:t>
            </a:r>
            <a:endParaRPr lang="en-IN" sz="2800" dirty="0">
              <a:solidFill>
                <a:srgbClr val="000000"/>
              </a:solidFill>
            </a:endParaRPr>
          </a:p>
        </p:txBody>
      </p:sp>
      <p:pic>
        <p:nvPicPr>
          <p:cNvPr id="12" name="Picture 11" descr="S subscript 1 squared is greater than or equal to S subscript 2 squared.">
            <a:extLst>
              <a:ext uri="{FF2B5EF4-FFF2-40B4-BE49-F238E27FC236}">
                <a16:creationId xmlns:a16="http://schemas.microsoft.com/office/drawing/2014/main" id="{17ACCFB3-2FCE-01A1-252E-F240F6E2BB18}"/>
              </a:ext>
            </a:extLst>
          </p:cNvPr>
          <p:cNvPicPr>
            <a:picLocks noChangeAspect="1"/>
          </p:cNvPicPr>
          <p:nvPr/>
        </p:nvPicPr>
        <p:blipFill>
          <a:blip r:embed="rId4"/>
          <a:stretch>
            <a:fillRect/>
          </a:stretch>
        </p:blipFill>
        <p:spPr>
          <a:xfrm>
            <a:off x="631115" y="4385150"/>
            <a:ext cx="1076325" cy="514350"/>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800" dirty="0"/>
              <a:t>Example 9.5.3: Constructing a Confidence Interval for the Ratio of Two Population Standard Deviations</a:t>
            </a:r>
            <a:r>
              <a:rPr lang="en-US" sz="2800" baseline="-25000" dirty="0"/>
              <a:t>7</a:t>
            </a:r>
            <a:endParaRPr sz="2800" dirty="0"/>
          </a:p>
        </p:txBody>
      </p:sp>
      <p:sp>
        <p:nvSpPr>
          <p:cNvPr id="3" name="Text Placeholder 2"/>
          <p:cNvSpPr>
            <a:spLocks noGrp="1"/>
          </p:cNvSpPr>
          <p:nvPr>
            <p:ph type="body" sz="quarter" idx="10"/>
          </p:nvPr>
        </p:nvSpPr>
        <p:spPr/>
        <p:txBody>
          <a:bodyPr>
            <a:normAutofit/>
          </a:bodyPr>
          <a:lstStyle/>
          <a:p>
            <a:pPr>
              <a:defRPr b="1"/>
            </a:pPr>
            <a:r>
              <a:rPr sz="2800" dirty="0"/>
              <a:t>Step 4: Substitute the necessary values into the formula for the confidence interval.</a:t>
            </a:r>
          </a:p>
          <a:p>
            <a:r>
              <a:rPr sz="2800" dirty="0"/>
              <a:t>Substituting the values into the formula for a confidence interval for the ratio of two population standard deviations gives us the following.</a:t>
            </a:r>
          </a:p>
          <a:p>
            <a:pPr algn="ctr"/>
            <a:r>
              <a:rPr dirty="0"/>
              <a:t>​</a:t>
            </a:r>
          </a:p>
        </p:txBody>
      </p:sp>
      <mc:AlternateContent xmlns:mc="http://schemas.openxmlformats.org/markup-compatibility/2006" xmlns:a14="http://schemas.microsoft.com/office/drawing/2010/main">
        <mc:Choice Requires="a14">
          <p:graphicFrame>
            <p:nvGraphicFramePr>
              <p:cNvPr id="4" name="Table 3" descr="open parentheses s subscript 1 divided by s subscript 2 times 1 divided by square root of f subscript alpha divided by 2 close parentheses less than sigma subscript 1 divided by sigma subscript 2 less than open parentheses s subscript 1 divided by s subscript 2 times 1 divided by square root of f subscript open parentheses 1 minus open fraction alpha divided by 2 close fraction close parentheses.&#10;By substituting the values we get, &#10;open parentheses 1.169312 times 1 divided by square root of 2.1946 close parentheses less than sigma subscript 1 divided by sigma subscript 2 less than open parentheses 1.169312 times 1 divided by square root of 0.4472 close parentheses.&#10;simplifying this we get, 0.7893 less than sigma subscript 1 divided by sigma subscript 2 less than 1.7486."/>
              <p:cNvGraphicFramePr>
                <a:graphicFrameLocks noGrp="1"/>
              </p:cNvGraphicFramePr>
              <p:nvPr>
                <p:extLst>
                  <p:ext uri="{D42A27DB-BD31-4B8C-83A1-F6EECF244321}">
                    <p14:modId xmlns:p14="http://schemas.microsoft.com/office/powerpoint/2010/main" val="362980815"/>
                  </p:ext>
                </p:extLst>
              </p:nvPr>
            </p:nvGraphicFramePr>
            <p:xfrm>
              <a:off x="457200" y="3436434"/>
              <a:ext cx="7162800" cy="2473200"/>
            </p:xfrm>
            <a:graphic>
              <a:graphicData uri="http://schemas.openxmlformats.org/drawingml/2006/table">
                <a:tbl>
                  <a:tblPr firstRow="1" bandRow="1">
                    <a:tableStyleId>{2D5ABB26-0587-4C30-8999-92F81FD0307C}</a:tableStyleId>
                  </a:tblPr>
                  <a:tblGrid>
                    <a:gridCol w="3581400">
                      <a:extLst>
                        <a:ext uri="{9D8B030D-6E8A-4147-A177-3AD203B41FA5}">
                          <a16:colId xmlns:a16="http://schemas.microsoft.com/office/drawing/2014/main" val="20000"/>
                        </a:ext>
                      </a:extLst>
                    </a:gridCol>
                    <a:gridCol w="3581400">
                      <a:extLst>
                        <a:ext uri="{9D8B030D-6E8A-4147-A177-3AD203B41FA5}">
                          <a16:colId xmlns:a16="http://schemas.microsoft.com/office/drawing/2014/main" val="20001"/>
                        </a:ext>
                      </a:extLst>
                    </a:gridCol>
                  </a:tblGrid>
                  <a:tr h="1013276">
                    <a:tc>
                      <a:txBody>
                        <a:bodyPr/>
                        <a:lstStyle/>
                        <a:p>
                          <a:pPr algn="r">
                            <a:defRPr sz="1600"/>
                          </a:pPr>
                          <a:r>
                            <a:rPr sz="2300" dirty="0"/>
                            <a:t>​</a:t>
                          </a:r>
                          <a14:m>
                            <m:oMath xmlns:m="http://schemas.openxmlformats.org/officeDocument/2006/math">
                              <m:d>
                                <m:dPr>
                                  <m:ctrlPr>
                                    <a:rPr sz="2300" i="1">
                                      <a:latin typeface="Cambria Math" panose="02040503050406030204" pitchFamily="18" charset="0"/>
                                    </a:rPr>
                                  </m:ctrlPr>
                                </m:dPr>
                                <m:e>
                                  <m:f>
                                    <m:fPr>
                                      <m:ctrlPr>
                                        <a:rPr sz="2300" i="1">
                                          <a:latin typeface="Cambria Math" panose="02040503050406030204" pitchFamily="18" charset="0"/>
                                        </a:rPr>
                                      </m:ctrlPr>
                                    </m:fPr>
                                    <m:num>
                                      <m:sSub>
                                        <m:sSubPr>
                                          <m:ctrlPr>
                                            <a:rPr sz="2300" i="1">
                                              <a:latin typeface="Cambria Math" panose="02040503050406030204" pitchFamily="18" charset="0"/>
                                            </a:rPr>
                                          </m:ctrlPr>
                                        </m:sSubPr>
                                        <m:e>
                                          <m:r>
                                            <a:rPr sz="2300">
                                              <a:latin typeface="Cambria Math"/>
                                            </a:rPr>
                                            <m:t>𝑠</m:t>
                                          </m:r>
                                        </m:e>
                                        <m:sub>
                                          <m:r>
                                            <a:rPr sz="2300">
                                              <a:latin typeface="Cambria Math"/>
                                            </a:rPr>
                                            <m:t>1</m:t>
                                          </m:r>
                                        </m:sub>
                                      </m:sSub>
                                    </m:num>
                                    <m:den>
                                      <m:sSub>
                                        <m:sSubPr>
                                          <m:ctrlPr>
                                            <a:rPr sz="2300" i="1">
                                              <a:latin typeface="Cambria Math" panose="02040503050406030204" pitchFamily="18" charset="0"/>
                                            </a:rPr>
                                          </m:ctrlPr>
                                        </m:sSubPr>
                                        <m:e>
                                          <m:r>
                                            <a:rPr sz="2300">
                                              <a:latin typeface="Cambria Math"/>
                                            </a:rPr>
                                            <m:t>𝑠</m:t>
                                          </m:r>
                                        </m:e>
                                        <m:sub>
                                          <m:r>
                                            <a:rPr sz="2300">
                                              <a:latin typeface="Cambria Math"/>
                                            </a:rPr>
                                            <m:t>2</m:t>
                                          </m:r>
                                        </m:sub>
                                      </m:sSub>
                                    </m:den>
                                  </m:f>
                                  <m:r>
                                    <a:rPr sz="2300">
                                      <a:latin typeface="Cambria Math"/>
                                    </a:rPr>
                                    <m:t>⋅</m:t>
                                  </m:r>
                                  <m:f>
                                    <m:fPr>
                                      <m:ctrlPr>
                                        <a:rPr sz="2300" i="1">
                                          <a:latin typeface="Cambria Math" panose="02040503050406030204" pitchFamily="18" charset="0"/>
                                        </a:rPr>
                                      </m:ctrlPr>
                                    </m:fPr>
                                    <m:num>
                                      <m:r>
                                        <a:rPr sz="2300">
                                          <a:latin typeface="Cambria Math"/>
                                        </a:rPr>
                                        <m:t>1</m:t>
                                      </m:r>
                                    </m:num>
                                    <m:den>
                                      <m:rad>
                                        <m:radPr>
                                          <m:degHide m:val="on"/>
                                          <m:ctrlPr>
                                            <a:rPr sz="2300" i="1">
                                              <a:latin typeface="Cambria Math" panose="02040503050406030204" pitchFamily="18" charset="0"/>
                                            </a:rPr>
                                          </m:ctrlPr>
                                        </m:radPr>
                                        <m:deg/>
                                        <m:e>
                                          <m:sSub>
                                            <m:sSubPr>
                                              <m:ctrlPr>
                                                <a:rPr sz="2300" i="1">
                                                  <a:latin typeface="Cambria Math" panose="02040503050406030204" pitchFamily="18" charset="0"/>
                                                </a:rPr>
                                              </m:ctrlPr>
                                            </m:sSubPr>
                                            <m:e>
                                              <m:r>
                                                <a:rPr sz="2300">
                                                  <a:latin typeface="Cambria Math"/>
                                                </a:rPr>
                                                <m:t>𝐹</m:t>
                                              </m:r>
                                            </m:e>
                                            <m:sub>
                                              <m:f>
                                                <m:fPr>
                                                  <m:type m:val="skw"/>
                                                  <m:ctrlPr>
                                                    <a:rPr sz="2300" i="1">
                                                      <a:latin typeface="Cambria Math" panose="02040503050406030204" pitchFamily="18" charset="0"/>
                                                    </a:rPr>
                                                  </m:ctrlPr>
                                                </m:fPr>
                                                <m:num>
                                                  <m:r>
                                                    <a:rPr sz="2300">
                                                      <a:latin typeface="Cambria Math"/>
                                                    </a:rPr>
                                                    <m:t>𝛼</m:t>
                                                  </m:r>
                                                </m:num>
                                                <m:den>
                                                  <m:r>
                                                    <a:rPr sz="2300">
                                                      <a:latin typeface="Cambria Math"/>
                                                    </a:rPr>
                                                    <m:t>2</m:t>
                                                  </m:r>
                                                </m:den>
                                              </m:f>
                                            </m:sub>
                                          </m:sSub>
                                        </m:e>
                                      </m:rad>
                                    </m:den>
                                  </m:f>
                                </m:e>
                              </m:d>
                            </m:oMath>
                          </a14:m>
                          <a:endParaRPr sz="2300" dirty="0"/>
                        </a:p>
                      </a:txBody>
                      <a:tcPr marL="36576" marR="36576" marT="36576" marB="36576" anchor="ctr"/>
                    </a:tc>
                    <a:tc>
                      <a:txBody>
                        <a:bodyPr/>
                        <a:lstStyle/>
                        <a:p>
                          <a:pPr algn="l">
                            <a:defRPr sz="1600"/>
                          </a:pPr>
                          <a:r>
                            <a:rPr sz="2300" dirty="0"/>
                            <a:t>​</a:t>
                          </a:r>
                          <a14:m>
                            <m:oMath xmlns:m="http://schemas.openxmlformats.org/officeDocument/2006/math">
                              <m:r>
                                <a:rPr sz="2300">
                                  <a:latin typeface="Cambria Math"/>
                                </a:rPr>
                                <m:t>&lt;</m:t>
                              </m:r>
                              <m:f>
                                <m:fPr>
                                  <m:ctrlPr>
                                    <a:rPr sz="2300" i="1">
                                      <a:latin typeface="Cambria Math" panose="02040503050406030204" pitchFamily="18" charset="0"/>
                                    </a:rPr>
                                  </m:ctrlPr>
                                </m:fPr>
                                <m:num>
                                  <m:sSub>
                                    <m:sSubPr>
                                      <m:ctrlPr>
                                        <a:rPr sz="2300" i="1">
                                          <a:latin typeface="Cambria Math" panose="02040503050406030204" pitchFamily="18" charset="0"/>
                                        </a:rPr>
                                      </m:ctrlPr>
                                    </m:sSubPr>
                                    <m:e>
                                      <m:r>
                                        <a:rPr sz="2300">
                                          <a:latin typeface="Cambria Math"/>
                                        </a:rPr>
                                        <m:t>𝜎</m:t>
                                      </m:r>
                                    </m:e>
                                    <m:sub>
                                      <m:r>
                                        <a:rPr sz="2300">
                                          <a:latin typeface="Cambria Math"/>
                                        </a:rPr>
                                        <m:t>1</m:t>
                                      </m:r>
                                    </m:sub>
                                  </m:sSub>
                                </m:num>
                                <m:den>
                                  <m:sSub>
                                    <m:sSubPr>
                                      <m:ctrlPr>
                                        <a:rPr sz="2300" i="1">
                                          <a:latin typeface="Cambria Math" panose="02040503050406030204" pitchFamily="18" charset="0"/>
                                        </a:rPr>
                                      </m:ctrlPr>
                                    </m:sSubPr>
                                    <m:e>
                                      <m:r>
                                        <a:rPr sz="2300">
                                          <a:latin typeface="Cambria Math"/>
                                        </a:rPr>
                                        <m:t>𝜎</m:t>
                                      </m:r>
                                    </m:e>
                                    <m:sub>
                                      <m:r>
                                        <a:rPr sz="2300">
                                          <a:latin typeface="Cambria Math"/>
                                        </a:rPr>
                                        <m:t>2</m:t>
                                      </m:r>
                                    </m:sub>
                                  </m:sSub>
                                </m:den>
                              </m:f>
                              <m:r>
                                <a:rPr sz="2300">
                                  <a:latin typeface="Cambria Math"/>
                                </a:rPr>
                                <m:t>&lt;</m:t>
                              </m:r>
                              <m:d>
                                <m:dPr>
                                  <m:ctrlPr>
                                    <a:rPr sz="2300" i="1">
                                      <a:latin typeface="Cambria Math" panose="02040503050406030204" pitchFamily="18" charset="0"/>
                                    </a:rPr>
                                  </m:ctrlPr>
                                </m:dPr>
                                <m:e>
                                  <m:f>
                                    <m:fPr>
                                      <m:ctrlPr>
                                        <a:rPr sz="2300" i="1">
                                          <a:latin typeface="Cambria Math" panose="02040503050406030204" pitchFamily="18" charset="0"/>
                                        </a:rPr>
                                      </m:ctrlPr>
                                    </m:fPr>
                                    <m:num>
                                      <m:sSub>
                                        <m:sSubPr>
                                          <m:ctrlPr>
                                            <a:rPr sz="2300" i="1">
                                              <a:latin typeface="Cambria Math" panose="02040503050406030204" pitchFamily="18" charset="0"/>
                                            </a:rPr>
                                          </m:ctrlPr>
                                        </m:sSubPr>
                                        <m:e>
                                          <m:r>
                                            <a:rPr sz="2300">
                                              <a:latin typeface="Cambria Math"/>
                                            </a:rPr>
                                            <m:t>𝑠</m:t>
                                          </m:r>
                                        </m:e>
                                        <m:sub>
                                          <m:r>
                                            <a:rPr sz="2300">
                                              <a:latin typeface="Cambria Math"/>
                                            </a:rPr>
                                            <m:t>1</m:t>
                                          </m:r>
                                        </m:sub>
                                      </m:sSub>
                                    </m:num>
                                    <m:den>
                                      <m:sSub>
                                        <m:sSubPr>
                                          <m:ctrlPr>
                                            <a:rPr sz="2300" i="1">
                                              <a:latin typeface="Cambria Math" panose="02040503050406030204" pitchFamily="18" charset="0"/>
                                            </a:rPr>
                                          </m:ctrlPr>
                                        </m:sSubPr>
                                        <m:e>
                                          <m:r>
                                            <a:rPr sz="2300">
                                              <a:latin typeface="Cambria Math"/>
                                            </a:rPr>
                                            <m:t>𝑠</m:t>
                                          </m:r>
                                        </m:e>
                                        <m:sub>
                                          <m:r>
                                            <a:rPr sz="2300">
                                              <a:latin typeface="Cambria Math"/>
                                            </a:rPr>
                                            <m:t>2</m:t>
                                          </m:r>
                                        </m:sub>
                                      </m:sSub>
                                    </m:den>
                                  </m:f>
                                  <m:r>
                                    <a:rPr sz="2300">
                                      <a:latin typeface="Cambria Math"/>
                                    </a:rPr>
                                    <m:t>⋅</m:t>
                                  </m:r>
                                  <m:f>
                                    <m:fPr>
                                      <m:ctrlPr>
                                        <a:rPr sz="2300" i="1">
                                          <a:latin typeface="Cambria Math" panose="02040503050406030204" pitchFamily="18" charset="0"/>
                                        </a:rPr>
                                      </m:ctrlPr>
                                    </m:fPr>
                                    <m:num>
                                      <m:r>
                                        <a:rPr sz="2300">
                                          <a:latin typeface="Cambria Math"/>
                                        </a:rPr>
                                        <m:t>1</m:t>
                                      </m:r>
                                    </m:num>
                                    <m:den>
                                      <m:rad>
                                        <m:radPr>
                                          <m:degHide m:val="on"/>
                                          <m:ctrlPr>
                                            <a:rPr sz="2300" i="1">
                                              <a:latin typeface="Cambria Math" panose="02040503050406030204" pitchFamily="18" charset="0"/>
                                            </a:rPr>
                                          </m:ctrlPr>
                                        </m:radPr>
                                        <m:deg/>
                                        <m:e>
                                          <m:sSub>
                                            <m:sSubPr>
                                              <m:ctrlPr>
                                                <a:rPr sz="2300" i="1">
                                                  <a:latin typeface="Cambria Math" panose="02040503050406030204" pitchFamily="18" charset="0"/>
                                                </a:rPr>
                                              </m:ctrlPr>
                                            </m:sSubPr>
                                            <m:e>
                                              <m:r>
                                                <a:rPr sz="2300">
                                                  <a:latin typeface="Cambria Math"/>
                                                </a:rPr>
                                                <m:t>𝐹</m:t>
                                              </m:r>
                                            </m:e>
                                            <m:sub>
                                              <m:d>
                                                <m:dPr>
                                                  <m:ctrlPr>
                                                    <a:rPr sz="2300" i="1">
                                                      <a:latin typeface="Cambria Math" panose="02040503050406030204" pitchFamily="18" charset="0"/>
                                                    </a:rPr>
                                                  </m:ctrlPr>
                                                </m:dPr>
                                                <m:e>
                                                  <m:r>
                                                    <a:rPr sz="2300">
                                                      <a:latin typeface="Cambria Math"/>
                                                    </a:rPr>
                                                    <m:t>1−</m:t>
                                                  </m:r>
                                                  <m:f>
                                                    <m:fPr>
                                                      <m:type m:val="skw"/>
                                                      <m:ctrlPr>
                                                        <a:rPr sz="2300" i="1">
                                                          <a:latin typeface="Cambria Math" panose="02040503050406030204" pitchFamily="18" charset="0"/>
                                                        </a:rPr>
                                                      </m:ctrlPr>
                                                    </m:fPr>
                                                    <m:num>
                                                      <m:r>
                                                        <a:rPr sz="2300">
                                                          <a:latin typeface="Cambria Math"/>
                                                        </a:rPr>
                                                        <m:t>𝛼</m:t>
                                                      </m:r>
                                                    </m:num>
                                                    <m:den>
                                                      <m:r>
                                                        <a:rPr sz="2300">
                                                          <a:latin typeface="Cambria Math"/>
                                                        </a:rPr>
                                                        <m:t>2</m:t>
                                                      </m:r>
                                                    </m:den>
                                                  </m:f>
                                                </m:e>
                                              </m:d>
                                            </m:sub>
                                          </m:sSub>
                                        </m:e>
                                      </m:rad>
                                    </m:den>
                                  </m:f>
                                </m:e>
                              </m:d>
                            </m:oMath>
                          </a14:m>
                          <a:endParaRPr sz="2300" dirty="0"/>
                        </a:p>
                      </a:txBody>
                      <a:tcPr marL="36576" marR="36576" marT="36576" marB="36576" anchor="ctr"/>
                    </a:tc>
                    <a:extLst>
                      <a:ext uri="{0D108BD9-81ED-4DB2-BD59-A6C34878D82A}">
                        <a16:rowId xmlns:a16="http://schemas.microsoft.com/office/drawing/2014/main" val="10000"/>
                      </a:ext>
                    </a:extLst>
                  </a:tr>
                  <a:tr h="742296">
                    <a:tc>
                      <a:txBody>
                        <a:bodyPr/>
                        <a:lstStyle/>
                        <a:p>
                          <a:pPr algn="r">
                            <a:defRPr sz="1600"/>
                          </a:pPr>
                          <a:r>
                            <a:rPr sz="2300" dirty="0"/>
                            <a:t>​</a:t>
                          </a:r>
                          <a14:m>
                            <m:oMath xmlns:m="http://schemas.openxmlformats.org/officeDocument/2006/math">
                              <m:d>
                                <m:dPr>
                                  <m:ctrlPr>
                                    <a:rPr sz="2300" i="1">
                                      <a:latin typeface="Cambria Math" panose="02040503050406030204" pitchFamily="18" charset="0"/>
                                    </a:rPr>
                                  </m:ctrlPr>
                                </m:dPr>
                                <m:e>
                                  <m:r>
                                    <a:rPr sz="2300">
                                      <a:latin typeface="Cambria Math"/>
                                    </a:rPr>
                                    <m:t>1.169312⋅</m:t>
                                  </m:r>
                                  <m:f>
                                    <m:fPr>
                                      <m:ctrlPr>
                                        <a:rPr sz="2300" i="1">
                                          <a:latin typeface="Cambria Math" panose="02040503050406030204" pitchFamily="18" charset="0"/>
                                        </a:rPr>
                                      </m:ctrlPr>
                                    </m:fPr>
                                    <m:num>
                                      <m:r>
                                        <a:rPr sz="2300">
                                          <a:latin typeface="Cambria Math"/>
                                        </a:rPr>
                                        <m:t>1</m:t>
                                      </m:r>
                                    </m:num>
                                    <m:den>
                                      <m:rad>
                                        <m:radPr>
                                          <m:degHide m:val="on"/>
                                          <m:ctrlPr>
                                            <a:rPr sz="2300" i="1">
                                              <a:latin typeface="Cambria Math" panose="02040503050406030204" pitchFamily="18" charset="0"/>
                                            </a:rPr>
                                          </m:ctrlPr>
                                        </m:radPr>
                                        <m:deg/>
                                        <m:e>
                                          <m:r>
                                            <a:rPr sz="2300">
                                              <a:latin typeface="Cambria Math"/>
                                            </a:rPr>
                                            <m:t>2.1946</m:t>
                                          </m:r>
                                        </m:e>
                                      </m:rad>
                                    </m:den>
                                  </m:f>
                                </m:e>
                              </m:d>
                            </m:oMath>
                          </a14:m>
                          <a:endParaRPr sz="2300" dirty="0"/>
                        </a:p>
                      </a:txBody>
                      <a:tcPr marL="36576" marR="36576" marT="36576" marB="36576" anchor="ctr"/>
                    </a:tc>
                    <a:tc>
                      <a:txBody>
                        <a:bodyPr/>
                        <a:lstStyle/>
                        <a:p>
                          <a:pPr algn="l">
                            <a:defRPr sz="1600"/>
                          </a:pPr>
                          <a:r>
                            <a:rPr sz="2300" dirty="0"/>
                            <a:t>​</a:t>
                          </a:r>
                          <a14:m>
                            <m:oMath xmlns:m="http://schemas.openxmlformats.org/officeDocument/2006/math">
                              <m:r>
                                <a:rPr sz="2300">
                                  <a:latin typeface="Cambria Math"/>
                                </a:rPr>
                                <m:t>&lt;</m:t>
                              </m:r>
                              <m:f>
                                <m:fPr>
                                  <m:ctrlPr>
                                    <a:rPr sz="2300" i="1">
                                      <a:latin typeface="Cambria Math" panose="02040503050406030204" pitchFamily="18" charset="0"/>
                                    </a:rPr>
                                  </m:ctrlPr>
                                </m:fPr>
                                <m:num>
                                  <m:sSub>
                                    <m:sSubPr>
                                      <m:ctrlPr>
                                        <a:rPr sz="2300" i="1">
                                          <a:latin typeface="Cambria Math" panose="02040503050406030204" pitchFamily="18" charset="0"/>
                                        </a:rPr>
                                      </m:ctrlPr>
                                    </m:sSubPr>
                                    <m:e>
                                      <m:r>
                                        <a:rPr sz="2300">
                                          <a:latin typeface="Cambria Math"/>
                                        </a:rPr>
                                        <m:t>𝜎</m:t>
                                      </m:r>
                                    </m:e>
                                    <m:sub>
                                      <m:r>
                                        <a:rPr sz="2300">
                                          <a:latin typeface="Cambria Math"/>
                                        </a:rPr>
                                        <m:t>1</m:t>
                                      </m:r>
                                    </m:sub>
                                  </m:sSub>
                                </m:num>
                                <m:den>
                                  <m:sSub>
                                    <m:sSubPr>
                                      <m:ctrlPr>
                                        <a:rPr sz="2300" i="1">
                                          <a:latin typeface="Cambria Math" panose="02040503050406030204" pitchFamily="18" charset="0"/>
                                        </a:rPr>
                                      </m:ctrlPr>
                                    </m:sSubPr>
                                    <m:e>
                                      <m:r>
                                        <a:rPr sz="2300">
                                          <a:latin typeface="Cambria Math"/>
                                        </a:rPr>
                                        <m:t>𝜎</m:t>
                                      </m:r>
                                    </m:e>
                                    <m:sub>
                                      <m:r>
                                        <a:rPr sz="2300">
                                          <a:latin typeface="Cambria Math"/>
                                        </a:rPr>
                                        <m:t>2</m:t>
                                      </m:r>
                                    </m:sub>
                                  </m:sSub>
                                </m:den>
                              </m:f>
                              <m:r>
                                <a:rPr sz="2300">
                                  <a:latin typeface="Cambria Math"/>
                                </a:rPr>
                                <m:t>&lt;</m:t>
                              </m:r>
                              <m:d>
                                <m:dPr>
                                  <m:ctrlPr>
                                    <a:rPr sz="2300" i="1">
                                      <a:latin typeface="Cambria Math" panose="02040503050406030204" pitchFamily="18" charset="0"/>
                                    </a:rPr>
                                  </m:ctrlPr>
                                </m:dPr>
                                <m:e>
                                  <m:r>
                                    <a:rPr sz="2300">
                                      <a:latin typeface="Cambria Math"/>
                                    </a:rPr>
                                    <m:t>1.169312⋅</m:t>
                                  </m:r>
                                  <m:f>
                                    <m:fPr>
                                      <m:ctrlPr>
                                        <a:rPr sz="2300" i="1">
                                          <a:latin typeface="Cambria Math" panose="02040503050406030204" pitchFamily="18" charset="0"/>
                                        </a:rPr>
                                      </m:ctrlPr>
                                    </m:fPr>
                                    <m:num>
                                      <m:r>
                                        <a:rPr sz="2300">
                                          <a:latin typeface="Cambria Math"/>
                                        </a:rPr>
                                        <m:t>1</m:t>
                                      </m:r>
                                    </m:num>
                                    <m:den>
                                      <m:rad>
                                        <m:radPr>
                                          <m:degHide m:val="on"/>
                                          <m:ctrlPr>
                                            <a:rPr sz="2300" i="1">
                                              <a:latin typeface="Cambria Math" panose="02040503050406030204" pitchFamily="18" charset="0"/>
                                            </a:rPr>
                                          </m:ctrlPr>
                                        </m:radPr>
                                        <m:deg/>
                                        <m:e>
                                          <m:r>
                                            <a:rPr sz="2300">
                                              <a:latin typeface="Cambria Math"/>
                                            </a:rPr>
                                            <m:t>0.4472</m:t>
                                          </m:r>
                                        </m:e>
                                      </m:rad>
                                    </m:den>
                                  </m:f>
                                </m:e>
                              </m:d>
                            </m:oMath>
                          </a14:m>
                          <a:endParaRPr sz="2300" dirty="0"/>
                        </a:p>
                      </a:txBody>
                      <a:tcPr marL="36576" marR="36576" marT="36576" marB="36576" anchor="ctr"/>
                    </a:tc>
                    <a:extLst>
                      <a:ext uri="{0D108BD9-81ED-4DB2-BD59-A6C34878D82A}">
                        <a16:rowId xmlns:a16="http://schemas.microsoft.com/office/drawing/2014/main" val="10001"/>
                      </a:ext>
                    </a:extLst>
                  </a:tr>
                  <a:tr h="717628">
                    <a:tc>
                      <a:txBody>
                        <a:bodyPr/>
                        <a:lstStyle/>
                        <a:p>
                          <a:pPr algn="r">
                            <a:defRPr sz="1600"/>
                          </a:pPr>
                          <a:r>
                            <a:rPr sz="2300" dirty="0"/>
                            <a:t>​</a:t>
                          </a:r>
                          <a14:m>
                            <m:oMath xmlns:m="http://schemas.openxmlformats.org/officeDocument/2006/math">
                              <m:r>
                                <a:rPr sz="2300">
                                  <a:latin typeface="Cambria Math"/>
                                </a:rPr>
                                <m:t>0.7893</m:t>
                              </m:r>
                            </m:oMath>
                          </a14:m>
                          <a:endParaRPr sz="2300" dirty="0"/>
                        </a:p>
                      </a:txBody>
                      <a:tcPr marL="36576" marR="36576" marT="36576" marB="36576" anchor="ctr"/>
                    </a:tc>
                    <a:tc>
                      <a:txBody>
                        <a:bodyPr/>
                        <a:lstStyle/>
                        <a:p>
                          <a:pPr algn="l">
                            <a:defRPr sz="1600"/>
                          </a:pPr>
                          <a:r>
                            <a:rPr sz="2300" dirty="0"/>
                            <a:t>​</a:t>
                          </a:r>
                          <a14:m>
                            <m:oMath xmlns:m="http://schemas.openxmlformats.org/officeDocument/2006/math">
                              <m:r>
                                <a:rPr sz="2300">
                                  <a:latin typeface="Cambria Math"/>
                                </a:rPr>
                                <m:t>&lt;</m:t>
                              </m:r>
                              <m:f>
                                <m:fPr>
                                  <m:ctrlPr>
                                    <a:rPr sz="2300" i="1">
                                      <a:latin typeface="Cambria Math" panose="02040503050406030204" pitchFamily="18" charset="0"/>
                                    </a:rPr>
                                  </m:ctrlPr>
                                </m:fPr>
                                <m:num>
                                  <m:sSub>
                                    <m:sSubPr>
                                      <m:ctrlPr>
                                        <a:rPr sz="2300" i="1">
                                          <a:latin typeface="Cambria Math" panose="02040503050406030204" pitchFamily="18" charset="0"/>
                                        </a:rPr>
                                      </m:ctrlPr>
                                    </m:sSubPr>
                                    <m:e>
                                      <m:r>
                                        <a:rPr sz="2300">
                                          <a:latin typeface="Cambria Math"/>
                                        </a:rPr>
                                        <m:t>𝜎</m:t>
                                      </m:r>
                                    </m:e>
                                    <m:sub>
                                      <m:r>
                                        <a:rPr sz="2300">
                                          <a:latin typeface="Cambria Math"/>
                                        </a:rPr>
                                        <m:t>1</m:t>
                                      </m:r>
                                    </m:sub>
                                  </m:sSub>
                                </m:num>
                                <m:den>
                                  <m:sSub>
                                    <m:sSubPr>
                                      <m:ctrlPr>
                                        <a:rPr sz="2300" i="1">
                                          <a:latin typeface="Cambria Math" panose="02040503050406030204" pitchFamily="18" charset="0"/>
                                        </a:rPr>
                                      </m:ctrlPr>
                                    </m:sSubPr>
                                    <m:e>
                                      <m:r>
                                        <a:rPr sz="2300">
                                          <a:latin typeface="Cambria Math"/>
                                        </a:rPr>
                                        <m:t>𝜎</m:t>
                                      </m:r>
                                    </m:e>
                                    <m:sub>
                                      <m:r>
                                        <a:rPr sz="2300">
                                          <a:latin typeface="Cambria Math"/>
                                        </a:rPr>
                                        <m:t>2</m:t>
                                      </m:r>
                                    </m:sub>
                                  </m:sSub>
                                </m:den>
                              </m:f>
                              <m:r>
                                <a:rPr sz="2300">
                                  <a:latin typeface="Cambria Math"/>
                                </a:rPr>
                                <m:t>&lt;1.7486</m:t>
                              </m:r>
                            </m:oMath>
                          </a14:m>
                          <a:endParaRPr sz="2300" dirty="0"/>
                        </a:p>
                      </a:txBody>
                      <a:tcPr marL="36576" marR="36576" marT="36576" marB="36576" anchor="ctr"/>
                    </a:tc>
                    <a:extLst>
                      <a:ext uri="{0D108BD9-81ED-4DB2-BD59-A6C34878D82A}">
                        <a16:rowId xmlns:a16="http://schemas.microsoft.com/office/drawing/2014/main" val="10002"/>
                      </a:ext>
                    </a:extLst>
                  </a:tr>
                </a:tbl>
              </a:graphicData>
            </a:graphic>
          </p:graphicFrame>
        </mc:Choice>
        <mc:Fallback xmlns="">
          <p:graphicFrame>
            <p:nvGraphicFramePr>
              <p:cNvPr id="4" name="Table 3" descr="open parentheses s subscript 1 divided by s subscript 2 times 1 divided by square root of f subscript alpha divided by 2 close parentheses less than sigma subscript 1 divided by sigma subscript 2 less than open parentheses s subscript 1 divided by s subscript 2 times 1 divided by square root of f subscript open parentheses 1 minus open fraction alpha divided by 2 close fraction close parentheses.&#10;By substituting the values we get, &#10;open parentheses 1.169312 times 1 divided by square root of 2.1946 close parentheses less than sigma subscript 1 divided by sigma subscript 2 less than open parentheses 1.169312 times 1 divided by square root of 0.4472 close parentheses.&#10;simplifying this we get, 0.7893 less than sigma subscript 1 divided by sigma subscript 2 less than 1.7486."/>
              <p:cNvGraphicFramePr>
                <a:graphicFrameLocks noGrp="1"/>
              </p:cNvGraphicFramePr>
              <p:nvPr>
                <p:extLst>
                  <p:ext uri="{D42A27DB-BD31-4B8C-83A1-F6EECF244321}">
                    <p14:modId xmlns:p14="http://schemas.microsoft.com/office/powerpoint/2010/main" val="362980815"/>
                  </p:ext>
                </p:extLst>
              </p:nvPr>
            </p:nvGraphicFramePr>
            <p:xfrm>
              <a:off x="457200" y="3436434"/>
              <a:ext cx="7162800" cy="2473200"/>
            </p:xfrm>
            <a:graphic>
              <a:graphicData uri="http://schemas.openxmlformats.org/drawingml/2006/table">
                <a:tbl>
                  <a:tblPr firstRow="1" bandRow="1">
                    <a:tableStyleId>{2D5ABB26-0587-4C30-8999-92F81FD0307C}</a:tableStyleId>
                  </a:tblPr>
                  <a:tblGrid>
                    <a:gridCol w="3581400">
                      <a:extLst>
                        <a:ext uri="{9D8B030D-6E8A-4147-A177-3AD203B41FA5}">
                          <a16:colId xmlns:a16="http://schemas.microsoft.com/office/drawing/2014/main" val="20000"/>
                        </a:ext>
                      </a:extLst>
                    </a:gridCol>
                    <a:gridCol w="3581400">
                      <a:extLst>
                        <a:ext uri="{9D8B030D-6E8A-4147-A177-3AD203B41FA5}">
                          <a16:colId xmlns:a16="http://schemas.microsoft.com/office/drawing/2014/main" val="20001"/>
                        </a:ext>
                      </a:extLst>
                    </a:gridCol>
                  </a:tblGrid>
                  <a:tr h="1013276">
                    <a:tc>
                      <a:txBody>
                        <a:bodyPr/>
                        <a:lstStyle/>
                        <a:p>
                          <a:endParaRPr lang="en-US"/>
                        </a:p>
                      </a:txBody>
                      <a:tcPr marL="36576" marR="36576" marT="36576" marB="36576" anchor="ctr">
                        <a:blipFill>
                          <a:blip r:embed="rId2"/>
                          <a:stretch>
                            <a:fillRect r="-99830" b="-143713"/>
                          </a:stretch>
                        </a:blipFill>
                      </a:tcPr>
                    </a:tc>
                    <a:tc>
                      <a:txBody>
                        <a:bodyPr/>
                        <a:lstStyle/>
                        <a:p>
                          <a:endParaRPr lang="en-US"/>
                        </a:p>
                      </a:txBody>
                      <a:tcPr marL="36576" marR="36576" marT="36576" marB="36576" anchor="ctr">
                        <a:blipFill>
                          <a:blip r:embed="rId2"/>
                          <a:stretch>
                            <a:fillRect l="-100170" b="-143713"/>
                          </a:stretch>
                        </a:blipFill>
                      </a:tcPr>
                    </a:tc>
                    <a:extLst>
                      <a:ext uri="{0D108BD9-81ED-4DB2-BD59-A6C34878D82A}">
                        <a16:rowId xmlns:a16="http://schemas.microsoft.com/office/drawing/2014/main" val="10000"/>
                      </a:ext>
                    </a:extLst>
                  </a:tr>
                  <a:tr h="742296">
                    <a:tc>
                      <a:txBody>
                        <a:bodyPr/>
                        <a:lstStyle/>
                        <a:p>
                          <a:endParaRPr lang="en-US"/>
                        </a:p>
                      </a:txBody>
                      <a:tcPr marL="36576" marR="36576" marT="36576" marB="36576" anchor="ctr">
                        <a:blipFill>
                          <a:blip r:embed="rId2"/>
                          <a:stretch>
                            <a:fillRect t="-136885" r="-99830" b="-96721"/>
                          </a:stretch>
                        </a:blipFill>
                      </a:tcPr>
                    </a:tc>
                    <a:tc>
                      <a:txBody>
                        <a:bodyPr/>
                        <a:lstStyle/>
                        <a:p>
                          <a:endParaRPr lang="en-US"/>
                        </a:p>
                      </a:txBody>
                      <a:tcPr marL="36576" marR="36576" marT="36576" marB="36576" anchor="ctr">
                        <a:blipFill>
                          <a:blip r:embed="rId2"/>
                          <a:stretch>
                            <a:fillRect l="-100170" t="-136885" b="-96721"/>
                          </a:stretch>
                        </a:blipFill>
                      </a:tcPr>
                    </a:tc>
                    <a:extLst>
                      <a:ext uri="{0D108BD9-81ED-4DB2-BD59-A6C34878D82A}">
                        <a16:rowId xmlns:a16="http://schemas.microsoft.com/office/drawing/2014/main" val="10001"/>
                      </a:ext>
                    </a:extLst>
                  </a:tr>
                  <a:tr h="717628">
                    <a:tc>
                      <a:txBody>
                        <a:bodyPr/>
                        <a:lstStyle/>
                        <a:p>
                          <a:endParaRPr lang="en-US"/>
                        </a:p>
                      </a:txBody>
                      <a:tcPr marL="36576" marR="36576" marT="36576" marB="36576" anchor="ctr">
                        <a:blipFill>
                          <a:blip r:embed="rId2"/>
                          <a:stretch>
                            <a:fillRect t="-244915" r="-99830"/>
                          </a:stretch>
                        </a:blipFill>
                      </a:tcPr>
                    </a:tc>
                    <a:tc>
                      <a:txBody>
                        <a:bodyPr/>
                        <a:lstStyle/>
                        <a:p>
                          <a:endParaRPr lang="en-US"/>
                        </a:p>
                      </a:txBody>
                      <a:tcPr marL="36576" marR="36576" marT="36576" marB="36576" anchor="ctr">
                        <a:blipFill>
                          <a:blip r:embed="rId2"/>
                          <a:stretch>
                            <a:fillRect l="-100170" t="-244915"/>
                          </a:stretch>
                        </a:blipFill>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800" dirty="0"/>
              <a:t>Example 9.5.3: Constructing a Confidence Interval for the Ratio of Two Population Standard Deviations</a:t>
            </a:r>
            <a:r>
              <a:rPr lang="en-US" sz="2800" baseline="-25000" dirty="0"/>
              <a:t>8</a:t>
            </a:r>
            <a:endParaRPr sz="28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l">
                  <a:defRPr sz="2800"/>
                </a:pPr>
                <a:r>
                  <a:rPr sz="2800" dirty="0"/>
                  <a:t>Using interval notation, the </a:t>
                </a:r>
                <a14:m>
                  <m:oMath xmlns:m="http://schemas.openxmlformats.org/officeDocument/2006/math">
                    <m:r>
                      <a:rPr>
                        <a:latin typeface="Cambria Math" panose="02040503050406030204" pitchFamily="18" charset="0"/>
                      </a:rPr>
                      <m:t>95%</m:t>
                    </m:r>
                  </m:oMath>
                </a14:m>
                <a:r>
                  <a:rPr sz="2800" dirty="0"/>
                  <a:t> confidence interval for the ratio of the population standard deviations can also be written as </a:t>
                </a:r>
                <a14:m>
                  <m:oMath xmlns:m="http://schemas.openxmlformats.org/officeDocument/2006/math">
                    <m:d>
                      <m:dPr>
                        <m:ctrlPr>
                          <a:rPr i="1">
                            <a:latin typeface="Cambria Math" panose="02040503050406030204" pitchFamily="18" charset="0"/>
                          </a:rPr>
                        </m:ctrlPr>
                      </m:dPr>
                      <m:e>
                        <m:r>
                          <a:rPr>
                            <a:latin typeface="Cambria Math" panose="02040503050406030204" pitchFamily="18" charset="0"/>
                          </a:rPr>
                          <m:t>0.7893</m:t>
                        </m:r>
                        <m:r>
                          <m:rPr>
                            <m:nor/>
                          </m:rPr>
                          <a:rPr/>
                          <m:t>, </m:t>
                        </m:r>
                        <m:r>
                          <a:rPr>
                            <a:latin typeface="Cambria Math" panose="02040503050406030204" pitchFamily="18" charset="0"/>
                          </a:rPr>
                          <m:t>1.7486</m:t>
                        </m:r>
                      </m:e>
                    </m:d>
                  </m:oMath>
                </a14:m>
                <a:r>
                  <a:rPr sz="2800" dirty="0"/>
                  <a:t>.</a:t>
                </a:r>
              </a:p>
              <a:p>
                <a:pPr>
                  <a:defRPr sz="2800"/>
                </a:pPr>
                <a:r>
                  <a:rPr sz="2800" dirty="0"/>
                  <a:t>Since a ratio of </a:t>
                </a:r>
                <a:r>
                  <a:rPr sz="2800" dirty="0">
                    <a:latin typeface="Cambria Math"/>
                  </a:rPr>
                  <a:t>1</a:t>
                </a:r>
                <a:r>
                  <a:rPr sz="2800" dirty="0"/>
                  <a:t> would mean that the numerator and the denominator are equal, and the value of </a:t>
                </a:r>
                <a:r>
                  <a:rPr sz="2800" dirty="0">
                    <a:latin typeface="Cambria Math"/>
                  </a:rPr>
                  <a:t>1</a:t>
                </a:r>
                <a:r>
                  <a:rPr sz="2800" dirty="0"/>
                  <a:t> is in this interval, the data do not provide evidence at the </a:t>
                </a:r>
                <a14:m>
                  <m:oMath xmlns:m="http://schemas.openxmlformats.org/officeDocument/2006/math">
                    <m:r>
                      <a:rPr>
                        <a:latin typeface="Cambria Math" panose="02040503050406030204" pitchFamily="18" charset="0"/>
                      </a:rPr>
                      <m:t>95%</m:t>
                    </m:r>
                  </m:oMath>
                </a14:m>
                <a:r>
                  <a:rPr sz="2800" dirty="0"/>
                  <a:t> level of confidence that the population variances of normal body temperatures of adults and infants are unequal.</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889"/>
                </a:stretch>
              </a:blipFill>
            </p:spPr>
            <p:txBody>
              <a:bodyPr/>
              <a:lstStyle/>
              <a:p>
                <a:r>
                  <a:rPr lang="en-US">
                    <a:noFill/>
                  </a:rPr>
                  <a:t> </a:t>
                </a:r>
              </a:p>
            </p:txBody>
          </p:sp>
        </mc:Fallback>
      </mc:AlternateContent>
    </p:spTree>
    <p:extLst>
      <p:ext uri="{BB962C8B-B14F-4D97-AF65-F5344CB8AC3E}">
        <p14:creationId xmlns:p14="http://schemas.microsoft.com/office/powerpoint/2010/main" val="28614465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US" dirty="0"/>
              <a:t>Definitions</a:t>
            </a:r>
            <a:r>
              <a:rPr lang="en-US" baseline="-25000" dirty="0"/>
              <a:t>1</a:t>
            </a:r>
            <a:endParaRPr dirty="0"/>
          </a:p>
        </p:txBody>
      </p:sp>
      <p:sp>
        <p:nvSpPr>
          <p:cNvPr id="3" name="Text Placeholder 2"/>
          <p:cNvSpPr>
            <a:spLocks noGrp="1"/>
          </p:cNvSpPr>
          <p:nvPr>
            <p:ph type="body" sz="quarter" idx="10"/>
          </p:nvPr>
        </p:nvSpPr>
        <p:spPr>
          <a:xfrm>
            <a:off x="457200" y="1082078"/>
            <a:ext cx="8229600" cy="4328122"/>
          </a:xfrm>
        </p:spPr>
        <p:txBody>
          <a:bodyPr>
            <a:normAutofit/>
          </a:bodyPr>
          <a:lstStyle/>
          <a:p>
            <a:pPr>
              <a:defRPr sz="2800"/>
            </a:pPr>
            <a:r>
              <a:rPr sz="2800" dirty="0"/>
              <a:t>The </a:t>
            </a:r>
            <a:r>
              <a:rPr lang="en-US" sz="2800" i="1" dirty="0"/>
              <a:t>F</a:t>
            </a:r>
            <a:r>
              <a:rPr sz="2800" dirty="0"/>
              <a:t>-distribution is a continuous probability distribution where the following properties are true:</a:t>
            </a:r>
          </a:p>
          <a:p>
            <a:pPr marL="447675" indent="-447675">
              <a:defRPr sz="2800"/>
            </a:pPr>
            <a:r>
              <a:rPr lang="en-US" dirty="0"/>
              <a:t>1.	</a:t>
            </a:r>
            <a:r>
              <a:rPr dirty="0"/>
              <a:t>​</a:t>
            </a:r>
            <a:r>
              <a:rPr sz="2800" dirty="0"/>
              <a:t>The </a:t>
            </a:r>
            <a:r>
              <a:rPr lang="en-US" sz="2800" i="1" dirty="0"/>
              <a:t>F</a:t>
            </a:r>
            <a:r>
              <a:rPr sz="2800" dirty="0"/>
              <a:t>-distribution is skewed to the right.</a:t>
            </a:r>
          </a:p>
          <a:p>
            <a:pPr marL="447675" indent="-447675">
              <a:defRPr sz="2800"/>
            </a:pPr>
            <a:r>
              <a:rPr lang="en-US" dirty="0"/>
              <a:t>2.	</a:t>
            </a:r>
            <a:r>
              <a:rPr dirty="0"/>
              <a:t>​</a:t>
            </a:r>
            <a:r>
              <a:rPr sz="2800" dirty="0"/>
              <a:t>The values of </a:t>
            </a:r>
            <a:r>
              <a:rPr lang="en-US" sz="2800" i="1" dirty="0"/>
              <a:t>F</a:t>
            </a:r>
            <a:r>
              <a:rPr lang="en-US" sz="2800" dirty="0"/>
              <a:t> </a:t>
            </a:r>
            <a:r>
              <a:rPr sz="2800" dirty="0"/>
              <a:t>are always greater than or equal to </a:t>
            </a:r>
            <a:r>
              <a:rPr sz="2800" dirty="0">
                <a:latin typeface="Cambria Math"/>
              </a:rPr>
              <a:t>0</a:t>
            </a:r>
            <a:r>
              <a:rPr sz="2800" dirty="0"/>
              <a:t>.</a:t>
            </a:r>
          </a:p>
          <a:p>
            <a:pPr marL="447675" indent="-447675">
              <a:defRPr sz="2800"/>
            </a:pPr>
            <a:r>
              <a:rPr lang="en-US" dirty="0"/>
              <a:t>3.	</a:t>
            </a:r>
            <a:r>
              <a:rPr dirty="0"/>
              <a:t>​</a:t>
            </a:r>
            <a:r>
              <a:rPr sz="2800" dirty="0"/>
              <a:t>The shape of an </a:t>
            </a:r>
            <a:r>
              <a:rPr lang="en-US" sz="2800" i="1" dirty="0"/>
              <a:t>F</a:t>
            </a:r>
            <a:r>
              <a:rPr sz="2800" dirty="0"/>
              <a:t>-distribution is completely determined by its two parameters, the degrees of freedom for the numerator and the degrees of freedom for the denominator.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Rounding Rule</a:t>
            </a:r>
            <a:r>
              <a:rPr lang="en-US" sz="3200" baseline="-25000" dirty="0"/>
              <a:t>1</a:t>
            </a:r>
            <a:endParaRPr dirty="0"/>
          </a:p>
        </p:txBody>
      </p:sp>
      <p:sp>
        <p:nvSpPr>
          <p:cNvPr id="3" name="Text Placeholder 2"/>
          <p:cNvSpPr>
            <a:spLocks noGrp="1"/>
          </p:cNvSpPr>
          <p:nvPr>
            <p:ph type="body" sz="quarter" idx="10"/>
          </p:nvPr>
        </p:nvSpPr>
        <p:spPr>
          <a:xfrm>
            <a:off x="457200" y="1082078"/>
            <a:ext cx="8229600" cy="1432522"/>
          </a:xfrm>
        </p:spPr>
        <p:txBody>
          <a:bodyPr>
            <a:normAutofit/>
          </a:bodyPr>
          <a:lstStyle/>
          <a:p>
            <a:pPr>
              <a:defRPr sz="2800"/>
            </a:pPr>
            <a:r>
              <a:rPr sz="2800" dirty="0"/>
              <a:t>When calculating a value of</a:t>
            </a:r>
            <a:r>
              <a:rPr lang="en-US" sz="2800" dirty="0"/>
              <a:t> </a:t>
            </a:r>
            <a:r>
              <a:rPr lang="en-US" i="1" dirty="0"/>
              <a:t>F</a:t>
            </a:r>
            <a:r>
              <a:rPr sz="2800" dirty="0"/>
              <a:t>, round to four decimal places. This follows the convention used in the </a:t>
            </a:r>
            <a:br>
              <a:rPr lang="en-US" dirty="0">
                <a:latin typeface="Cambria Math" panose="02040503050406030204" pitchFamily="18" charset="0"/>
              </a:rPr>
            </a:br>
            <a:r>
              <a:rPr lang="en-US" sz="2800" i="1" dirty="0"/>
              <a:t>F</a:t>
            </a:r>
            <a:r>
              <a:rPr sz="2800" dirty="0"/>
              <a:t>-distribution table.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r>
              <a:rPr sz="2400" dirty="0"/>
              <a:t>Example 9.5.1: Calculating the Point Estimate for Comparing Two Population Variances and Finding Critical </a:t>
            </a:r>
            <a:r>
              <a:rPr sz="2400" i="1" dirty="0"/>
              <a:t>F</a:t>
            </a:r>
            <a:r>
              <a:rPr sz="2400" dirty="0"/>
              <a:t>-Values</a:t>
            </a:r>
            <a:r>
              <a:rPr lang="en-US" sz="2400" baseline="-25000" dirty="0"/>
              <a:t>1</a:t>
            </a:r>
            <a:endParaRPr sz="2400" dirty="0"/>
          </a:p>
        </p:txBody>
      </p:sp>
      <p:sp>
        <p:nvSpPr>
          <p:cNvPr id="3" name="Text Placeholder 2"/>
          <p:cNvSpPr>
            <a:spLocks noGrp="1"/>
          </p:cNvSpPr>
          <p:nvPr>
            <p:ph type="body" sz="quarter" idx="10"/>
          </p:nvPr>
        </p:nvSpPr>
        <p:spPr/>
        <p:txBody>
          <a:bodyPr>
            <a:normAutofit/>
          </a:bodyPr>
          <a:lstStyle/>
          <a:p>
            <a:r>
              <a:rPr sz="2800" dirty="0"/>
              <a:t>Consider the following information from two independent samples.</a:t>
            </a:r>
          </a:p>
          <a:p>
            <a:pPr algn="ctr"/>
            <a:endParaRPr lang="en-US" dirty="0"/>
          </a:p>
          <a:p>
            <a:pPr algn="ctr"/>
            <a:r>
              <a:rPr dirty="0"/>
              <a:t>​</a:t>
            </a:r>
          </a:p>
          <a:p>
            <a:pPr algn="l"/>
            <a:endParaRPr dirty="0"/>
          </a:p>
          <a:p>
            <a:pPr algn="l">
              <a:defRPr sz="2800"/>
            </a:pPr>
            <a:r>
              <a:rPr sz="2800" dirty="0"/>
              <a:t> </a:t>
            </a:r>
            <a:br>
              <a:rPr lang="en-US" sz="2800" dirty="0"/>
            </a:br>
            <a:endParaRPr lang="en-US" sz="2800" dirty="0"/>
          </a:p>
        </p:txBody>
      </p:sp>
      <mc:AlternateContent xmlns:mc="http://schemas.openxmlformats.org/markup-compatibility/2006" xmlns:a14="http://schemas.microsoft.com/office/drawing/2010/main">
        <mc:Choice Requires="a14">
          <p:graphicFrame>
            <p:nvGraphicFramePr>
              <p:cNvPr id="4" name="Table 3" descr="n subscript 1 equals 18.&#10;s subscript 2 squared equals 1.19."/>
              <p:cNvGraphicFramePr>
                <a:graphicFrameLocks noGrp="1"/>
              </p:cNvGraphicFramePr>
              <p:nvPr>
                <p:extLst>
                  <p:ext uri="{D42A27DB-BD31-4B8C-83A1-F6EECF244321}">
                    <p14:modId xmlns:p14="http://schemas.microsoft.com/office/powerpoint/2010/main" val="4230426124"/>
                  </p:ext>
                </p:extLst>
              </p:nvPr>
            </p:nvGraphicFramePr>
            <p:xfrm>
              <a:off x="1981200" y="1949517"/>
              <a:ext cx="1745615" cy="1371600"/>
            </p:xfrm>
            <a:graphic>
              <a:graphicData uri="http://schemas.openxmlformats.org/drawingml/2006/table">
                <a:tbl>
                  <a:tblPr firstRow="1" bandRow="1">
                    <a:tableStyleId>{2D5ABB26-0587-4C30-8999-92F81FD0307C}</a:tableStyleId>
                  </a:tblPr>
                  <a:tblGrid>
                    <a:gridCol w="450215">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tblGrid>
                  <a:tr h="685800">
                    <a:tc>
                      <a:txBody>
                        <a:bodyPr/>
                        <a:lstStyle/>
                        <a:p>
                          <a:pPr algn="r">
                            <a:defRPr sz="1600"/>
                          </a:pPr>
                          <a:r>
                            <a:rPr sz="2400" dirty="0"/>
                            <a:t>​</a:t>
                          </a:r>
                          <a14:m>
                            <m:oMath xmlns:m="http://schemas.openxmlformats.org/officeDocument/2006/math">
                              <m:sSub>
                                <m:sSubPr>
                                  <m:ctrlPr>
                                    <a:rPr sz="2400" i="1">
                                      <a:latin typeface="Cambria Math" panose="02040503050406030204" pitchFamily="18" charset="0"/>
                                    </a:rPr>
                                  </m:ctrlPr>
                                </m:sSubPr>
                                <m:e>
                                  <m:r>
                                    <a:rPr sz="2400">
                                      <a:latin typeface="Cambria Math"/>
                                    </a:rPr>
                                    <m:t>𝑛</m:t>
                                  </m:r>
                                </m:e>
                                <m:sub>
                                  <m:r>
                                    <a:rPr sz="2400">
                                      <a:latin typeface="Cambria Math"/>
                                    </a:rPr>
                                    <m:t>1</m:t>
                                  </m:r>
                                </m:sub>
                              </m:sSub>
                            </m:oMath>
                          </a14:m>
                          <a:endParaRPr sz="2400" dirty="0"/>
                        </a:p>
                      </a:txBody>
                      <a:tcPr marL="36576" marR="36576" marT="36576" marB="36576" anchor="ctr"/>
                    </a:tc>
                    <a:tc>
                      <a:txBody>
                        <a:bodyPr/>
                        <a:lstStyle/>
                        <a:p>
                          <a:pPr algn="l">
                            <a:defRPr sz="1600"/>
                          </a:pPr>
                          <a:r>
                            <a:rPr sz="2400" dirty="0"/>
                            <a:t>​</a:t>
                          </a:r>
                          <a14:m>
                            <m:oMath xmlns:m="http://schemas.openxmlformats.org/officeDocument/2006/math">
                              <m:r>
                                <a:rPr sz="2400">
                                  <a:latin typeface="Cambria Math"/>
                                </a:rPr>
                                <m:t>=18</m:t>
                              </m:r>
                            </m:oMath>
                          </a14:m>
                          <a:endParaRPr sz="2400" dirty="0"/>
                        </a:p>
                      </a:txBody>
                      <a:tcPr marL="36576" marR="36576" marT="36576" marB="36576" anchor="ctr"/>
                    </a:tc>
                    <a:extLst>
                      <a:ext uri="{0D108BD9-81ED-4DB2-BD59-A6C34878D82A}">
                        <a16:rowId xmlns:a16="http://schemas.microsoft.com/office/drawing/2014/main" val="10000"/>
                      </a:ext>
                    </a:extLst>
                  </a:tr>
                  <a:tr h="685800">
                    <a:tc>
                      <a:txBody>
                        <a:bodyPr/>
                        <a:lstStyle/>
                        <a:p>
                          <a:pPr algn="r">
                            <a:defRPr sz="1600"/>
                          </a:pPr>
                          <a:r>
                            <a:rPr sz="2400" dirty="0"/>
                            <a:t>​</a:t>
                          </a:r>
                          <a14:m>
                            <m:oMath xmlns:m="http://schemas.openxmlformats.org/officeDocument/2006/math">
                              <m:sSubSup>
                                <m:sSubSupPr>
                                  <m:ctrlPr>
                                    <a:rPr sz="2400" i="1">
                                      <a:latin typeface="Cambria Math" panose="02040503050406030204" pitchFamily="18" charset="0"/>
                                    </a:rPr>
                                  </m:ctrlPr>
                                </m:sSubSupPr>
                                <m:e>
                                  <m:r>
                                    <a:rPr sz="2400">
                                      <a:latin typeface="Cambria Math"/>
                                    </a:rPr>
                                    <m:t>𝑠</m:t>
                                  </m:r>
                                </m:e>
                                <m:sub>
                                  <m:r>
                                    <a:rPr sz="2400">
                                      <a:latin typeface="Cambria Math"/>
                                    </a:rPr>
                                    <m:t>2</m:t>
                                  </m:r>
                                </m:sub>
                                <m:sup>
                                  <m:r>
                                    <a:rPr sz="2400">
                                      <a:latin typeface="Cambria Math"/>
                                    </a:rPr>
                                    <m:t>2</m:t>
                                  </m:r>
                                </m:sup>
                              </m:sSubSup>
                            </m:oMath>
                          </a14:m>
                          <a:endParaRPr sz="2400" dirty="0"/>
                        </a:p>
                      </a:txBody>
                      <a:tcPr marL="36576" marR="36576" marT="36576" marB="36576" anchor="ctr"/>
                    </a:tc>
                    <a:tc>
                      <a:txBody>
                        <a:bodyPr/>
                        <a:lstStyle/>
                        <a:p>
                          <a:pPr algn="l">
                            <a:defRPr sz="1600"/>
                          </a:pPr>
                          <a:r>
                            <a:rPr sz="2400" dirty="0"/>
                            <a:t>​</a:t>
                          </a:r>
                          <a14:m>
                            <m:oMath xmlns:m="http://schemas.openxmlformats.org/officeDocument/2006/math">
                              <m:r>
                                <a:rPr sz="2400">
                                  <a:latin typeface="Cambria Math"/>
                                </a:rPr>
                                <m:t>=1.19</m:t>
                              </m:r>
                            </m:oMath>
                          </a14:m>
                          <a:endParaRPr sz="2400" dirty="0"/>
                        </a:p>
                      </a:txBody>
                      <a:tcPr marL="36576" marR="36576" marT="36576" marB="36576" anchor="ctr"/>
                    </a:tc>
                    <a:extLst>
                      <a:ext uri="{0D108BD9-81ED-4DB2-BD59-A6C34878D82A}">
                        <a16:rowId xmlns:a16="http://schemas.microsoft.com/office/drawing/2014/main" val="10001"/>
                      </a:ext>
                    </a:extLst>
                  </a:tr>
                </a:tbl>
              </a:graphicData>
            </a:graphic>
          </p:graphicFrame>
        </mc:Choice>
        <mc:Fallback xmlns="">
          <p:graphicFrame>
            <p:nvGraphicFramePr>
              <p:cNvPr id="4" name="Table 3" descr="n subscript 1 equals 18.&#10;s subscript 2 squared equals 1.19."/>
              <p:cNvGraphicFramePr>
                <a:graphicFrameLocks noGrp="1"/>
              </p:cNvGraphicFramePr>
              <p:nvPr>
                <p:extLst>
                  <p:ext uri="{D42A27DB-BD31-4B8C-83A1-F6EECF244321}">
                    <p14:modId xmlns:p14="http://schemas.microsoft.com/office/powerpoint/2010/main" val="4230426124"/>
                  </p:ext>
                </p:extLst>
              </p:nvPr>
            </p:nvGraphicFramePr>
            <p:xfrm>
              <a:off x="1981200" y="1949517"/>
              <a:ext cx="1745615" cy="1371600"/>
            </p:xfrm>
            <a:graphic>
              <a:graphicData uri="http://schemas.openxmlformats.org/drawingml/2006/table">
                <a:tbl>
                  <a:tblPr firstRow="1" bandRow="1">
                    <a:tableStyleId>{2D5ABB26-0587-4C30-8999-92F81FD0307C}</a:tableStyleId>
                  </a:tblPr>
                  <a:tblGrid>
                    <a:gridCol w="450215">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tblGrid>
                  <a:tr h="685800">
                    <a:tc>
                      <a:txBody>
                        <a:bodyPr/>
                        <a:lstStyle/>
                        <a:p>
                          <a:endParaRPr lang="en-US"/>
                        </a:p>
                      </a:txBody>
                      <a:tcPr marL="36576" marR="36576" marT="36576" marB="36576" anchor="ctr">
                        <a:blipFill>
                          <a:blip r:embed="rId2"/>
                          <a:stretch>
                            <a:fillRect r="-287838" b="-104425"/>
                          </a:stretch>
                        </a:blipFill>
                      </a:tcPr>
                    </a:tc>
                    <a:tc>
                      <a:txBody>
                        <a:bodyPr/>
                        <a:lstStyle/>
                        <a:p>
                          <a:endParaRPr lang="en-US"/>
                        </a:p>
                      </a:txBody>
                      <a:tcPr marL="36576" marR="36576" marT="36576" marB="36576" anchor="ctr">
                        <a:blipFill>
                          <a:blip r:embed="rId2"/>
                          <a:stretch>
                            <a:fillRect l="-34742" b="-104425"/>
                          </a:stretch>
                        </a:blipFill>
                      </a:tcPr>
                    </a:tc>
                    <a:extLst>
                      <a:ext uri="{0D108BD9-81ED-4DB2-BD59-A6C34878D82A}">
                        <a16:rowId xmlns:a16="http://schemas.microsoft.com/office/drawing/2014/main" val="10000"/>
                      </a:ext>
                    </a:extLst>
                  </a:tr>
                  <a:tr h="685800">
                    <a:tc>
                      <a:txBody>
                        <a:bodyPr/>
                        <a:lstStyle/>
                        <a:p>
                          <a:endParaRPr lang="en-US"/>
                        </a:p>
                      </a:txBody>
                      <a:tcPr marL="36576" marR="36576" marT="36576" marB="36576" anchor="ctr">
                        <a:blipFill>
                          <a:blip r:embed="rId2"/>
                          <a:stretch>
                            <a:fillRect t="-100000" r="-287838" b="-4425"/>
                          </a:stretch>
                        </a:blipFill>
                      </a:tcPr>
                    </a:tc>
                    <a:tc>
                      <a:txBody>
                        <a:bodyPr/>
                        <a:lstStyle/>
                        <a:p>
                          <a:endParaRPr lang="en-US"/>
                        </a:p>
                      </a:txBody>
                      <a:tcPr marL="36576" marR="36576" marT="36576" marB="36576" anchor="ctr">
                        <a:blipFill>
                          <a:blip r:embed="rId2"/>
                          <a:stretch>
                            <a:fillRect l="-34742" t="-100000" b="-4425"/>
                          </a:stretch>
                        </a:blipFill>
                      </a:tcPr>
                    </a:tc>
                    <a:extLst>
                      <a:ext uri="{0D108BD9-81ED-4DB2-BD59-A6C34878D82A}">
                        <a16:rowId xmlns:a16="http://schemas.microsoft.com/office/drawing/2014/main" val="10001"/>
                      </a:ext>
                    </a:extLst>
                  </a:tr>
                </a:tbl>
              </a:graphicData>
            </a:graphic>
          </p:graphicFrame>
        </mc:Fallback>
      </mc:AlternateContent>
      <mc:AlternateContent xmlns:mc="http://schemas.openxmlformats.org/markup-compatibility/2006" xmlns:a14="http://schemas.microsoft.com/office/drawing/2010/main">
        <mc:Choice Requires="a14">
          <p:graphicFrame>
            <p:nvGraphicFramePr>
              <p:cNvPr id="5" name="Table 4" descr="s subscript 1 squared equals 1.23.&#10;n subscript 2 equals 25."/>
              <p:cNvGraphicFramePr>
                <a:graphicFrameLocks noGrp="1"/>
              </p:cNvGraphicFramePr>
              <p:nvPr>
                <p:extLst>
                  <p:ext uri="{D42A27DB-BD31-4B8C-83A1-F6EECF244321}">
                    <p14:modId xmlns:p14="http://schemas.microsoft.com/office/powerpoint/2010/main" val="3195178681"/>
                  </p:ext>
                </p:extLst>
              </p:nvPr>
            </p:nvGraphicFramePr>
            <p:xfrm>
              <a:off x="4572000" y="1949517"/>
              <a:ext cx="1494352" cy="1371600"/>
            </p:xfrm>
            <a:graphic>
              <a:graphicData uri="http://schemas.openxmlformats.org/drawingml/2006/table">
                <a:tbl>
                  <a:tblPr firstRow="1" bandRow="1">
                    <a:tableStyleId>{2D5ABB26-0587-4C30-8999-92F81FD0307C}</a:tableStyleId>
                  </a:tblPr>
                  <a:tblGrid>
                    <a:gridCol w="457263">
                      <a:extLst>
                        <a:ext uri="{9D8B030D-6E8A-4147-A177-3AD203B41FA5}">
                          <a16:colId xmlns:a16="http://schemas.microsoft.com/office/drawing/2014/main" val="20000"/>
                        </a:ext>
                      </a:extLst>
                    </a:gridCol>
                    <a:gridCol w="1037089">
                      <a:extLst>
                        <a:ext uri="{9D8B030D-6E8A-4147-A177-3AD203B41FA5}">
                          <a16:colId xmlns:a16="http://schemas.microsoft.com/office/drawing/2014/main" val="20001"/>
                        </a:ext>
                      </a:extLst>
                    </a:gridCol>
                  </a:tblGrid>
                  <a:tr h="685800">
                    <a:tc>
                      <a:txBody>
                        <a:bodyPr/>
                        <a:lstStyle/>
                        <a:p>
                          <a:pPr algn="r">
                            <a:defRPr sz="1600"/>
                          </a:pPr>
                          <a:r>
                            <a:rPr sz="2400" dirty="0"/>
                            <a:t>​</a:t>
                          </a:r>
                          <a14:m>
                            <m:oMath xmlns:m="http://schemas.openxmlformats.org/officeDocument/2006/math">
                              <m:sSubSup>
                                <m:sSubSupPr>
                                  <m:ctrlPr>
                                    <a:rPr sz="2400" i="1">
                                      <a:latin typeface="Cambria Math" panose="02040503050406030204" pitchFamily="18" charset="0"/>
                                    </a:rPr>
                                  </m:ctrlPr>
                                </m:sSubSupPr>
                                <m:e>
                                  <m:r>
                                    <a:rPr sz="2400">
                                      <a:latin typeface="Cambria Math"/>
                                    </a:rPr>
                                    <m:t>𝑠</m:t>
                                  </m:r>
                                </m:e>
                                <m:sub>
                                  <m:r>
                                    <a:rPr sz="2400">
                                      <a:latin typeface="Cambria Math"/>
                                    </a:rPr>
                                    <m:t>1</m:t>
                                  </m:r>
                                </m:sub>
                                <m:sup>
                                  <m:r>
                                    <a:rPr sz="2400">
                                      <a:latin typeface="Cambria Math"/>
                                    </a:rPr>
                                    <m:t>2</m:t>
                                  </m:r>
                                </m:sup>
                              </m:sSubSup>
                            </m:oMath>
                          </a14:m>
                          <a:endParaRPr sz="2400" dirty="0"/>
                        </a:p>
                      </a:txBody>
                      <a:tcPr marL="36576" marR="36576" marT="36576" marB="36576" anchor="ctr"/>
                    </a:tc>
                    <a:tc>
                      <a:txBody>
                        <a:bodyPr/>
                        <a:lstStyle/>
                        <a:p>
                          <a:pPr algn="l">
                            <a:defRPr sz="1600"/>
                          </a:pPr>
                          <a:r>
                            <a:rPr sz="2400" dirty="0"/>
                            <a:t>​</a:t>
                          </a:r>
                          <a14:m>
                            <m:oMath xmlns:m="http://schemas.openxmlformats.org/officeDocument/2006/math">
                              <m:r>
                                <a:rPr sz="2400">
                                  <a:latin typeface="Cambria Math"/>
                                </a:rPr>
                                <m:t>=1.23</m:t>
                              </m:r>
                            </m:oMath>
                          </a14:m>
                          <a:endParaRPr sz="2400" dirty="0"/>
                        </a:p>
                      </a:txBody>
                      <a:tcPr marL="36576" marR="36576" marT="36576" marB="36576" anchor="ctr"/>
                    </a:tc>
                    <a:extLst>
                      <a:ext uri="{0D108BD9-81ED-4DB2-BD59-A6C34878D82A}">
                        <a16:rowId xmlns:a16="http://schemas.microsoft.com/office/drawing/2014/main" val="10000"/>
                      </a:ext>
                    </a:extLst>
                  </a:tr>
                  <a:tr h="685800">
                    <a:tc>
                      <a:txBody>
                        <a:bodyPr/>
                        <a:lstStyle/>
                        <a:p>
                          <a:pPr algn="r">
                            <a:defRPr sz="1600"/>
                          </a:pPr>
                          <a:r>
                            <a:rPr sz="2400"/>
                            <a:t>​</a:t>
                          </a:r>
                          <a14:m>
                            <m:oMath xmlns:m="http://schemas.openxmlformats.org/officeDocument/2006/math">
                              <m:sSub>
                                <m:sSubPr>
                                  <m:ctrlPr>
                                    <a:rPr sz="2400" i="1">
                                      <a:latin typeface="Cambria Math" panose="02040503050406030204" pitchFamily="18" charset="0"/>
                                    </a:rPr>
                                  </m:ctrlPr>
                                </m:sSubPr>
                                <m:e>
                                  <m:r>
                                    <a:rPr sz="2400">
                                      <a:latin typeface="Cambria Math"/>
                                    </a:rPr>
                                    <m:t>𝑛</m:t>
                                  </m:r>
                                </m:e>
                                <m:sub>
                                  <m:r>
                                    <a:rPr sz="2400">
                                      <a:latin typeface="Cambria Math"/>
                                    </a:rPr>
                                    <m:t>2</m:t>
                                  </m:r>
                                </m:sub>
                              </m:sSub>
                            </m:oMath>
                          </a14:m>
                          <a:endParaRPr sz="2400"/>
                        </a:p>
                      </a:txBody>
                      <a:tcPr marL="36576" marR="36576" marT="36576" marB="36576" anchor="ctr"/>
                    </a:tc>
                    <a:tc>
                      <a:txBody>
                        <a:bodyPr/>
                        <a:lstStyle/>
                        <a:p>
                          <a:pPr algn="l">
                            <a:defRPr sz="1600"/>
                          </a:pPr>
                          <a:r>
                            <a:rPr sz="2400" dirty="0"/>
                            <a:t>​</a:t>
                          </a:r>
                          <a14:m>
                            <m:oMath xmlns:m="http://schemas.openxmlformats.org/officeDocument/2006/math">
                              <m:r>
                                <a:rPr sz="2400">
                                  <a:latin typeface="Cambria Math"/>
                                </a:rPr>
                                <m:t>=25</m:t>
                              </m:r>
                            </m:oMath>
                          </a14:m>
                          <a:endParaRPr sz="2400" dirty="0"/>
                        </a:p>
                      </a:txBody>
                      <a:tcPr marL="36576" marR="36576" marT="36576" marB="36576" anchor="ctr"/>
                    </a:tc>
                    <a:extLst>
                      <a:ext uri="{0D108BD9-81ED-4DB2-BD59-A6C34878D82A}">
                        <a16:rowId xmlns:a16="http://schemas.microsoft.com/office/drawing/2014/main" val="10001"/>
                      </a:ext>
                    </a:extLst>
                  </a:tr>
                </a:tbl>
              </a:graphicData>
            </a:graphic>
          </p:graphicFrame>
        </mc:Choice>
        <mc:Fallback xmlns="">
          <p:graphicFrame>
            <p:nvGraphicFramePr>
              <p:cNvPr id="5" name="Table 4" descr="s subscript 1 squared equals 1.23.&#10;n subscript 2 equals 25."/>
              <p:cNvGraphicFramePr>
                <a:graphicFrameLocks noGrp="1"/>
              </p:cNvGraphicFramePr>
              <p:nvPr>
                <p:extLst>
                  <p:ext uri="{D42A27DB-BD31-4B8C-83A1-F6EECF244321}">
                    <p14:modId xmlns:p14="http://schemas.microsoft.com/office/powerpoint/2010/main" val="3195178681"/>
                  </p:ext>
                </p:extLst>
              </p:nvPr>
            </p:nvGraphicFramePr>
            <p:xfrm>
              <a:off x="4572000" y="1949517"/>
              <a:ext cx="1494352" cy="1371600"/>
            </p:xfrm>
            <a:graphic>
              <a:graphicData uri="http://schemas.openxmlformats.org/drawingml/2006/table">
                <a:tbl>
                  <a:tblPr firstRow="1" bandRow="1">
                    <a:tableStyleId>{2D5ABB26-0587-4C30-8999-92F81FD0307C}</a:tableStyleId>
                  </a:tblPr>
                  <a:tblGrid>
                    <a:gridCol w="457263">
                      <a:extLst>
                        <a:ext uri="{9D8B030D-6E8A-4147-A177-3AD203B41FA5}">
                          <a16:colId xmlns:a16="http://schemas.microsoft.com/office/drawing/2014/main" val="20000"/>
                        </a:ext>
                      </a:extLst>
                    </a:gridCol>
                    <a:gridCol w="1037089">
                      <a:extLst>
                        <a:ext uri="{9D8B030D-6E8A-4147-A177-3AD203B41FA5}">
                          <a16:colId xmlns:a16="http://schemas.microsoft.com/office/drawing/2014/main" val="20001"/>
                        </a:ext>
                      </a:extLst>
                    </a:gridCol>
                  </a:tblGrid>
                  <a:tr h="685800">
                    <a:tc>
                      <a:txBody>
                        <a:bodyPr/>
                        <a:lstStyle/>
                        <a:p>
                          <a:endParaRPr lang="en-US"/>
                        </a:p>
                      </a:txBody>
                      <a:tcPr marL="36576" marR="36576" marT="36576" marB="36576" anchor="ctr">
                        <a:blipFill>
                          <a:blip r:embed="rId3"/>
                          <a:stretch>
                            <a:fillRect r="-228000" b="-103540"/>
                          </a:stretch>
                        </a:blipFill>
                      </a:tcPr>
                    </a:tc>
                    <a:tc>
                      <a:txBody>
                        <a:bodyPr/>
                        <a:lstStyle/>
                        <a:p>
                          <a:endParaRPr lang="en-US"/>
                        </a:p>
                      </a:txBody>
                      <a:tcPr marL="36576" marR="36576" marT="36576" marB="36576" anchor="ctr">
                        <a:blipFill>
                          <a:blip r:embed="rId3"/>
                          <a:stretch>
                            <a:fillRect l="-43860" b="-103540"/>
                          </a:stretch>
                        </a:blipFill>
                      </a:tcPr>
                    </a:tc>
                    <a:extLst>
                      <a:ext uri="{0D108BD9-81ED-4DB2-BD59-A6C34878D82A}">
                        <a16:rowId xmlns:a16="http://schemas.microsoft.com/office/drawing/2014/main" val="10000"/>
                      </a:ext>
                    </a:extLst>
                  </a:tr>
                  <a:tr h="685800">
                    <a:tc>
                      <a:txBody>
                        <a:bodyPr/>
                        <a:lstStyle/>
                        <a:p>
                          <a:endParaRPr lang="en-US"/>
                        </a:p>
                      </a:txBody>
                      <a:tcPr marL="36576" marR="36576" marT="36576" marB="36576" anchor="ctr">
                        <a:blipFill>
                          <a:blip r:embed="rId3"/>
                          <a:stretch>
                            <a:fillRect t="-100000" r="-228000" b="-3540"/>
                          </a:stretch>
                        </a:blipFill>
                      </a:tcPr>
                    </a:tc>
                    <a:tc>
                      <a:txBody>
                        <a:bodyPr/>
                        <a:lstStyle/>
                        <a:p>
                          <a:endParaRPr lang="en-US"/>
                        </a:p>
                      </a:txBody>
                      <a:tcPr marL="36576" marR="36576" marT="36576" marB="36576" anchor="ctr">
                        <a:blipFill>
                          <a:blip r:embed="rId3"/>
                          <a:stretch>
                            <a:fillRect l="-43860" t="-100000" b="-3540"/>
                          </a:stretch>
                        </a:blipFill>
                      </a:tcPr>
                    </a:tc>
                    <a:extLst>
                      <a:ext uri="{0D108BD9-81ED-4DB2-BD59-A6C34878D82A}">
                        <a16:rowId xmlns:a16="http://schemas.microsoft.com/office/drawing/2014/main" val="10001"/>
                      </a:ext>
                    </a:extLst>
                  </a:tr>
                </a:tbl>
              </a:graphicData>
            </a:graphic>
          </p:graphicFrame>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C515C19E-643B-F551-93F2-26EB5D8DC95B}"/>
                  </a:ext>
                </a:extLst>
              </p:cNvPr>
              <p:cNvSpPr txBox="1"/>
              <p:nvPr/>
            </p:nvSpPr>
            <p:spPr>
              <a:xfrm>
                <a:off x="457200" y="3314456"/>
                <a:ext cx="8229600" cy="954107"/>
              </a:xfrm>
              <a:prstGeom prst="rect">
                <a:avLst/>
              </a:prstGeom>
              <a:noFill/>
            </p:spPr>
            <p:txBody>
              <a:bodyPr wrap="square">
                <a:spAutoFit/>
              </a:bodyPr>
              <a:lstStyle/>
              <a:p>
                <a:pPr algn="l">
                  <a:defRPr sz="2800"/>
                </a:pPr>
                <a:r>
                  <a:rPr lang="en-US" sz="2800" dirty="0"/>
                  <a:t>Using a </a:t>
                </a:r>
                <a14:m>
                  <m:oMath xmlns:m="http://schemas.openxmlformats.org/officeDocument/2006/math">
                    <m:r>
                      <a:rPr lang="en-US" sz="2800">
                        <a:latin typeface="Cambria Math" panose="02040503050406030204" pitchFamily="18" charset="0"/>
                      </a:rPr>
                      <m:t>95%</m:t>
                    </m:r>
                  </m:oMath>
                </a14:m>
                <a:r>
                  <a:rPr lang="en-US" sz="2800" dirty="0"/>
                  <a:t> level of confidence, </a:t>
                </a:r>
                <a:r>
                  <a:rPr lang="en-US" sz="2800" b="1" dirty="0"/>
                  <a:t>a.</a:t>
                </a:r>
                <a:r>
                  <a:rPr lang="en-US" sz="2800" dirty="0"/>
                  <a:t> calculate the point </a:t>
                </a:r>
              </a:p>
              <a:p>
                <a:pPr algn="l">
                  <a:defRPr sz="2800"/>
                </a:pPr>
                <a:r>
                  <a:rPr lang="en-US" sz="2800" dirty="0"/>
                  <a:t>estimate for comparing the population variances,</a:t>
                </a:r>
                <a:endParaRPr lang="en-IN" sz="2800" dirty="0"/>
              </a:p>
            </p:txBody>
          </p:sp>
        </mc:Choice>
        <mc:Fallback xmlns="">
          <p:sp>
            <p:nvSpPr>
              <p:cNvPr id="9" name="TextBox 8">
                <a:extLst>
                  <a:ext uri="{FF2B5EF4-FFF2-40B4-BE49-F238E27FC236}">
                    <a16:creationId xmlns:a16="http://schemas.microsoft.com/office/drawing/2014/main" id="{C515C19E-643B-F551-93F2-26EB5D8DC95B}"/>
                  </a:ext>
                </a:extLst>
              </p:cNvPr>
              <p:cNvSpPr txBox="1">
                <a:spLocks noRot="1" noChangeAspect="1" noMove="1" noResize="1" noEditPoints="1" noAdjustHandles="1" noChangeArrowheads="1" noChangeShapeType="1" noTextEdit="1"/>
              </p:cNvSpPr>
              <p:nvPr/>
            </p:nvSpPr>
            <p:spPr>
              <a:xfrm>
                <a:off x="457200" y="3314456"/>
                <a:ext cx="8229600" cy="954107"/>
              </a:xfrm>
              <a:prstGeom prst="rect">
                <a:avLst/>
              </a:prstGeom>
              <a:blipFill>
                <a:blip r:embed="rId4"/>
                <a:stretch>
                  <a:fillRect l="-1481" t="-6410" b="-17949"/>
                </a:stretch>
              </a:blipFill>
            </p:spPr>
            <p:txBody>
              <a:bodyPr/>
              <a:lstStyle/>
              <a:p>
                <a:r>
                  <a:rPr lang="en-IN">
                    <a:noFill/>
                  </a:rPr>
                  <a:t> </a:t>
                </a:r>
              </a:p>
            </p:txBody>
          </p:sp>
        </mc:Fallback>
      </mc:AlternateContent>
      <p:pic>
        <p:nvPicPr>
          <p:cNvPr id="10" name="Picture 9" descr="s subscript 1 squared divided by s subscript 2 squared.">
            <a:extLst>
              <a:ext uri="{FF2B5EF4-FFF2-40B4-BE49-F238E27FC236}">
                <a16:creationId xmlns:a16="http://schemas.microsoft.com/office/drawing/2014/main" id="{562DC16F-197E-36A0-4204-6E5F2EF2865D}"/>
              </a:ext>
            </a:extLst>
          </p:cNvPr>
          <p:cNvPicPr>
            <a:picLocks noChangeAspect="1"/>
          </p:cNvPicPr>
          <p:nvPr/>
        </p:nvPicPr>
        <p:blipFill>
          <a:blip r:embed="rId5"/>
          <a:stretch>
            <a:fillRect/>
          </a:stretch>
        </p:blipFill>
        <p:spPr>
          <a:xfrm>
            <a:off x="609600" y="4127743"/>
            <a:ext cx="428625" cy="904875"/>
          </a:xfrm>
          <a:prstGeom prst="rect">
            <a:avLst/>
          </a:prstGeom>
        </p:spPr>
      </p:pic>
      <p:sp>
        <p:nvSpPr>
          <p:cNvPr id="11" name="TextBox 10">
            <a:extLst>
              <a:ext uri="{FF2B5EF4-FFF2-40B4-BE49-F238E27FC236}">
                <a16:creationId xmlns:a16="http://schemas.microsoft.com/office/drawing/2014/main" id="{1D06DC52-3231-C40C-2868-5B14130C115B}"/>
              </a:ext>
            </a:extLst>
          </p:cNvPr>
          <p:cNvSpPr txBox="1"/>
          <p:nvPr/>
        </p:nvSpPr>
        <p:spPr>
          <a:xfrm>
            <a:off x="457201" y="5039380"/>
            <a:ext cx="3833275" cy="523220"/>
          </a:xfrm>
          <a:prstGeom prst="rect">
            <a:avLst/>
          </a:prstGeom>
          <a:noFill/>
        </p:spPr>
        <p:txBody>
          <a:bodyPr wrap="square">
            <a:spAutoFit/>
          </a:bodyPr>
          <a:lstStyle/>
          <a:p>
            <a:pPr algn="l">
              <a:defRPr sz="2800"/>
            </a:pPr>
            <a:r>
              <a:rPr lang="en-US" sz="2800" b="1" dirty="0"/>
              <a:t>b.</a:t>
            </a:r>
            <a:r>
              <a:rPr lang="en-US" sz="2800" dirty="0"/>
              <a:t> Find the critical values</a:t>
            </a:r>
          </a:p>
        </p:txBody>
      </p:sp>
      <p:pic>
        <p:nvPicPr>
          <p:cNvPr id="13" name="Picture 12" descr="F subscript alpha divided by 2 and F subscript open parenthesis 1 minus open fraction alpha divided by 2 close fraction close parenthesis.">
            <a:extLst>
              <a:ext uri="{FF2B5EF4-FFF2-40B4-BE49-F238E27FC236}">
                <a16:creationId xmlns:a16="http://schemas.microsoft.com/office/drawing/2014/main" id="{48F5ACDC-80D5-144F-F8D5-88F2BDAF27EB}"/>
              </a:ext>
            </a:extLst>
          </p:cNvPr>
          <p:cNvPicPr>
            <a:picLocks noChangeAspect="1"/>
          </p:cNvPicPr>
          <p:nvPr/>
        </p:nvPicPr>
        <p:blipFill>
          <a:blip r:embed="rId6"/>
          <a:stretch>
            <a:fillRect/>
          </a:stretch>
        </p:blipFill>
        <p:spPr>
          <a:xfrm>
            <a:off x="4290476" y="5057775"/>
            <a:ext cx="2057400" cy="65722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400" dirty="0"/>
              <a:t>Example 9.5.1: Calculating the Point Estimate for Comparing Two Population Variances and Finding Critical </a:t>
            </a:r>
            <a:r>
              <a:rPr sz="2400" i="1" dirty="0"/>
              <a:t>F</a:t>
            </a:r>
            <a:r>
              <a:rPr sz="2400" dirty="0"/>
              <a:t>-Values</a:t>
            </a:r>
            <a:r>
              <a:rPr lang="en-US" sz="2400" baseline="-25000" dirty="0"/>
              <a:t>2</a:t>
            </a:r>
            <a:endParaRPr sz="2400" dirty="0"/>
          </a:p>
        </p:txBody>
      </p:sp>
      <p:sp>
        <p:nvSpPr>
          <p:cNvPr id="3" name="Text Placeholder 2"/>
          <p:cNvSpPr>
            <a:spLocks noGrp="1"/>
          </p:cNvSpPr>
          <p:nvPr>
            <p:ph type="body" sz="quarter" idx="10"/>
          </p:nvPr>
        </p:nvSpPr>
        <p:spPr/>
        <p:txBody>
          <a:bodyPr>
            <a:normAutofit/>
          </a:bodyPr>
          <a:lstStyle/>
          <a:p>
            <a:r>
              <a:rPr sz="2800" b="1" dirty="0"/>
              <a:t>Solution</a:t>
            </a:r>
          </a:p>
          <a:p>
            <a:pPr marL="361950" indent="-361950">
              <a:defRPr sz="2800"/>
            </a:pPr>
            <a:r>
              <a:rPr lang="en-US" dirty="0"/>
              <a:t>a.	</a:t>
            </a:r>
            <a:r>
              <a:rPr dirty="0"/>
              <a:t>​</a:t>
            </a:r>
            <a:r>
              <a:rPr sz="2800" dirty="0"/>
              <a:t>Set up the ratio of variances to find the point estimate.</a:t>
            </a:r>
          </a:p>
          <a:p>
            <a:endParaRPr sz="2800" dirty="0"/>
          </a:p>
        </p:txBody>
      </p:sp>
      <p:pic>
        <p:nvPicPr>
          <p:cNvPr id="6" name="Picture 5" descr="s subscript 1 squared divided by s subscript 2 squared equals 1.23 divided by 1.19, which equals 1.033613">
            <a:extLst>
              <a:ext uri="{FF2B5EF4-FFF2-40B4-BE49-F238E27FC236}">
                <a16:creationId xmlns:a16="http://schemas.microsoft.com/office/drawing/2014/main" id="{B5B22D02-40A4-1B6A-9740-9413933B4BD6}"/>
              </a:ext>
            </a:extLst>
          </p:cNvPr>
          <p:cNvPicPr>
            <a:picLocks noChangeAspect="1"/>
          </p:cNvPicPr>
          <p:nvPr/>
        </p:nvPicPr>
        <p:blipFill>
          <a:blip r:embed="rId2"/>
          <a:stretch>
            <a:fillRect/>
          </a:stretch>
        </p:blipFill>
        <p:spPr>
          <a:xfrm>
            <a:off x="3490912" y="2667000"/>
            <a:ext cx="2162175" cy="15240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400" dirty="0"/>
              <a:t>Example 9.5.1: Calculating the Point Estimate for Comparing Two Population Variances and Finding Critical </a:t>
            </a:r>
            <a:r>
              <a:rPr sz="2400" i="1" dirty="0"/>
              <a:t>F</a:t>
            </a:r>
            <a:r>
              <a:rPr sz="2400" dirty="0"/>
              <a:t>-Values</a:t>
            </a:r>
            <a:r>
              <a:rPr lang="en-US" sz="2400" baseline="-25000" dirty="0"/>
              <a:t>3</a:t>
            </a:r>
            <a:endParaRPr sz="2400"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marL="447675" indent="-447675">
                  <a:defRPr sz="2800"/>
                </a:pPr>
                <a:r>
                  <a:rPr lang="en-IN" sz="2600" dirty="0"/>
                  <a:t>b.	​</a:t>
                </a:r>
                <a:r>
                  <a:rPr lang="en-IN" sz="2400" dirty="0"/>
                  <a:t>To find the critical values, first remember that </a:t>
                </a:r>
                <a:r>
                  <a:rPr lang="el-GR" sz="2400" i="1" dirty="0">
                    <a:latin typeface="Calibri" panose="020F0502020204030204" pitchFamily="34" charset="0"/>
                    <a:ea typeface="Calibri" panose="020F0502020204030204" pitchFamily="34" charset="0"/>
                    <a:cs typeface="Calibri" panose="020F0502020204030204" pitchFamily="34" charset="0"/>
                  </a:rPr>
                  <a:t>α </a:t>
                </a:r>
                <a14:m>
                  <m:oMath xmlns:m="http://schemas.openxmlformats.org/officeDocument/2006/math">
                    <m:r>
                      <a:rPr lang="el-GR" sz="2400">
                        <a:latin typeface="Cambria Math" panose="02040503050406030204" pitchFamily="18" charset="0"/>
                      </a:rPr>
                      <m:t>=1−</m:t>
                    </m:r>
                  </m:oMath>
                </a14:m>
                <a:r>
                  <a:rPr lang="en-IN" sz="2400" i="1" dirty="0"/>
                  <a:t>c</a:t>
                </a:r>
                <a:r>
                  <a:rPr lang="en-IN" sz="2400" dirty="0"/>
                  <a:t>. The level of confidence is </a:t>
                </a:r>
                <a:r>
                  <a:rPr lang="en-IN" sz="2400" i="1" dirty="0"/>
                  <a:t>c</a:t>
                </a:r>
                <a:r>
                  <a:rPr lang="en-IN" sz="2400" dirty="0"/>
                  <a:t> </a:t>
                </a:r>
                <a14:m>
                  <m:oMath xmlns:m="http://schemas.openxmlformats.org/officeDocument/2006/math">
                    <m:r>
                      <a:rPr lang="en-IN" sz="2400">
                        <a:latin typeface="Cambria Math" panose="02040503050406030204" pitchFamily="18" charset="0"/>
                      </a:rPr>
                      <m:t>=0.95</m:t>
                    </m:r>
                  </m:oMath>
                </a14:m>
                <a:r>
                  <a:rPr lang="en-IN" sz="2400" dirty="0"/>
                  <a:t>, so </a:t>
                </a:r>
                <a:r>
                  <a:rPr lang="el-GR" sz="2400" i="1" dirty="0">
                    <a:latin typeface="Calibri" panose="020F0502020204030204" pitchFamily="34" charset="0"/>
                    <a:ea typeface="Calibri" panose="020F0502020204030204" pitchFamily="34" charset="0"/>
                    <a:cs typeface="Calibri" panose="020F0502020204030204" pitchFamily="34" charset="0"/>
                  </a:rPr>
                  <a:t>α</a:t>
                </a:r>
                <a:r>
                  <a:rPr lang="el-GR" sz="2400" dirty="0">
                    <a:latin typeface="Calibri" panose="020F0502020204030204" pitchFamily="34" charset="0"/>
                    <a:ea typeface="Calibri" panose="020F0502020204030204" pitchFamily="34" charset="0"/>
                    <a:cs typeface="Calibri" panose="020F0502020204030204" pitchFamily="34" charset="0"/>
                  </a:rPr>
                  <a:t> </a:t>
                </a:r>
                <a14:m>
                  <m:oMath xmlns:m="http://schemas.openxmlformats.org/officeDocument/2006/math">
                    <m:r>
                      <a:rPr lang="el-GR" sz="2400">
                        <a:latin typeface="Cambria Math" panose="02040503050406030204" pitchFamily="18" charset="0"/>
                      </a:rPr>
                      <m:t>=0.05</m:t>
                    </m:r>
                  </m:oMath>
                </a14:m>
                <a:r>
                  <a:rPr lang="el-GR" sz="2400" dirty="0"/>
                  <a:t>. </a:t>
                </a:r>
                <a:r>
                  <a:rPr lang="en-IN" sz="2400" dirty="0"/>
                  <a:t>We also need the numbers of degrees of freedom for the numerator and denominator.</a:t>
                </a:r>
              </a:p>
              <a:p>
                <a:pPr algn="ctr"/>
                <a:r>
                  <a:rPr lang="en-IN" sz="2400" i="1" dirty="0" err="1"/>
                  <a:t>df</a:t>
                </a:r>
                <a:r>
                  <a:rPr lang="en-IN" sz="2400" dirty="0">
                    <a:latin typeface="Calibri" panose="020F0502020204030204" pitchFamily="34" charset="0"/>
                    <a:ea typeface="Calibri" panose="020F0502020204030204" pitchFamily="34" charset="0"/>
                    <a:cs typeface="Calibri" panose="020F0502020204030204" pitchFamily="34" charset="0"/>
                  </a:rPr>
                  <a:t>₁</a:t>
                </a:r>
                <a:r>
                  <a:rPr lang="en-IN" sz="2400" dirty="0"/>
                  <a:t> </a:t>
                </a:r>
                <a14:m>
                  <m:oMath xmlns:m="http://schemas.openxmlformats.org/officeDocument/2006/math">
                    <m:r>
                      <a:rPr lang="en-IN" sz="2400">
                        <a:latin typeface="Cambria Math" panose="02040503050406030204" pitchFamily="18" charset="0"/>
                      </a:rPr>
                      <m:t>=</m:t>
                    </m:r>
                  </m:oMath>
                </a14:m>
                <a:r>
                  <a:rPr lang="en-IN" sz="2400" i="1" dirty="0">
                    <a:latin typeface="Calibri" panose="020F0502020204030204" pitchFamily="34" charset="0"/>
                    <a:ea typeface="Calibri" panose="020F0502020204030204" pitchFamily="34" charset="0"/>
                    <a:cs typeface="Calibri" panose="020F0502020204030204" pitchFamily="34" charset="0"/>
                  </a:rPr>
                  <a:t>n</a:t>
                </a:r>
                <a:r>
                  <a:rPr lang="en-IN" sz="2400" dirty="0">
                    <a:latin typeface="Calibri" panose="020F0502020204030204" pitchFamily="34" charset="0"/>
                    <a:ea typeface="Calibri" panose="020F0502020204030204" pitchFamily="34" charset="0"/>
                    <a:cs typeface="Calibri" panose="020F0502020204030204" pitchFamily="34" charset="0"/>
                  </a:rPr>
                  <a:t>₁</a:t>
                </a:r>
                <a14:m>
                  <m:oMath xmlns:m="http://schemas.openxmlformats.org/officeDocument/2006/math">
                    <m:r>
                      <a:rPr lang="en-IN" sz="2400">
                        <a:latin typeface="Cambria Math" panose="02040503050406030204" pitchFamily="18" charset="0"/>
                      </a:rPr>
                      <m:t>−1</m:t>
                    </m:r>
                    <m:r>
                      <a:rPr lang="en-IN" sz="2400" b="0" i="0" smtClean="0">
                        <a:latin typeface="Cambria Math" panose="02040503050406030204" pitchFamily="18" charset="0"/>
                      </a:rPr>
                      <m:t>=</m:t>
                    </m:r>
                    <m:r>
                      <a:rPr lang="en-US" sz="2400" b="0" i="0" smtClean="0">
                        <a:latin typeface="Cambria Math" panose="02040503050406030204" pitchFamily="18" charset="0"/>
                      </a:rPr>
                      <m:t>18−1=17</m:t>
                    </m:r>
                  </m:oMath>
                </a14:m>
                <a:r>
                  <a:rPr lang="en-IN" sz="2400" dirty="0">
                    <a:latin typeface="Cambria Math" panose="02040503050406030204" pitchFamily="18" charset="0"/>
                  </a:rPr>
                  <a:t>,</a:t>
                </a:r>
                <a:br>
                  <a:rPr lang="en-IN" sz="2400" dirty="0">
                    <a:latin typeface="Cambria Math" panose="02040503050406030204" pitchFamily="18" charset="0"/>
                  </a:rPr>
                </a:br>
                <a:r>
                  <a:rPr lang="en-IN" sz="2400" i="1" dirty="0" err="1"/>
                  <a:t>df</a:t>
                </a:r>
                <a:r>
                  <a:rPr lang="en-IN" sz="2400" dirty="0">
                    <a:latin typeface="Calibri" panose="020F0502020204030204" pitchFamily="34" charset="0"/>
                    <a:ea typeface="Calibri" panose="020F0502020204030204" pitchFamily="34" charset="0"/>
                    <a:cs typeface="Calibri" panose="020F0502020204030204" pitchFamily="34" charset="0"/>
                  </a:rPr>
                  <a:t>₂ </a:t>
                </a:r>
                <a14:m>
                  <m:oMath xmlns:m="http://schemas.openxmlformats.org/officeDocument/2006/math">
                    <m:r>
                      <a:rPr lang="en-US" sz="2400">
                        <a:latin typeface="Cambria Math" panose="02040503050406030204" pitchFamily="18" charset="0"/>
                      </a:rPr>
                      <m:t>=</m:t>
                    </m:r>
                  </m:oMath>
                </a14:m>
                <a:r>
                  <a:rPr lang="en-IN" sz="2400" i="1" dirty="0"/>
                  <a:t>n</a:t>
                </a:r>
                <a:r>
                  <a:rPr lang="en-IN" sz="2400" dirty="0">
                    <a:latin typeface="Calibri" panose="020F0502020204030204" pitchFamily="34" charset="0"/>
                    <a:ea typeface="Calibri" panose="020F0502020204030204" pitchFamily="34" charset="0"/>
                    <a:cs typeface="Calibri" panose="020F0502020204030204" pitchFamily="34" charset="0"/>
                  </a:rPr>
                  <a:t>₂</a:t>
                </a:r>
                <a14:m>
                  <m:oMath xmlns:m="http://schemas.openxmlformats.org/officeDocument/2006/math">
                    <m:r>
                      <a:rPr lang="en-IN" sz="2400">
                        <a:latin typeface="Cambria Math" panose="02040503050406030204" pitchFamily="18" charset="0"/>
                      </a:rPr>
                      <m:t>−</m:t>
                    </m:r>
                    <m:r>
                      <a:rPr lang="ar-AE" sz="2400">
                        <a:latin typeface="Cambria Math" panose="02040503050406030204" pitchFamily="18" charset="0"/>
                      </a:rPr>
                      <m:t>1</m:t>
                    </m:r>
                    <m:r>
                      <a:rPr lang="en-US" sz="2400" b="0" i="0" smtClean="0">
                        <a:latin typeface="Cambria Math" panose="02040503050406030204" pitchFamily="18" charset="0"/>
                      </a:rPr>
                      <m:t>=</m:t>
                    </m:r>
                    <m:r>
                      <a:rPr lang="en-US" sz="2400" b="0" i="0" smtClean="0">
                        <a:latin typeface="Cambria Math" panose="02040503050406030204" pitchFamily="18" charset="0"/>
                      </a:rPr>
                      <m:t>25</m:t>
                    </m:r>
                    <m:r>
                      <a:rPr lang="en-US" sz="2400" b="0" i="0" smtClean="0">
                        <a:latin typeface="Cambria Math" panose="02040503050406030204" pitchFamily="18" charset="0"/>
                      </a:rPr>
                      <m:t>−</m:t>
                    </m:r>
                    <m:r>
                      <a:rPr lang="en-US" sz="2400" b="0" i="0" smtClean="0">
                        <a:latin typeface="Cambria Math" panose="02040503050406030204" pitchFamily="18" charset="0"/>
                      </a:rPr>
                      <m:t>1</m:t>
                    </m:r>
                    <m:r>
                      <a:rPr lang="en-US" sz="2400" b="0" i="0" smtClean="0">
                        <a:latin typeface="Cambria Math" panose="02040503050406030204" pitchFamily="18" charset="0"/>
                      </a:rPr>
                      <m:t>=</m:t>
                    </m:r>
                    <m:r>
                      <a:rPr lang="en-US" sz="2400" b="0" i="0" smtClean="0">
                        <a:latin typeface="Cambria Math" panose="02040503050406030204" pitchFamily="18" charset="0"/>
                      </a:rPr>
                      <m:t>24</m:t>
                    </m:r>
                  </m:oMath>
                </a14:m>
                <a:endParaRPr lang="en-US" sz="2400" dirty="0">
                  <a:latin typeface="Cambria Math" panose="02040503050406030204" pitchFamily="18" charset="0"/>
                </a:endParaRPr>
              </a:p>
              <a:p>
                <a:r>
                  <a:rPr lang="ar-AE" sz="2400" dirty="0"/>
                  <a:t>​</a:t>
                </a:r>
                <a:r>
                  <a:rPr lang="en-IN" sz="2400" dirty="0"/>
                  <a:t>Using the two numbers of degrees of freedom and </a:t>
                </a:r>
                <a:r>
                  <a:rPr lang="el-GR" sz="2400" i="1" dirty="0">
                    <a:latin typeface="Calibri" panose="020F0502020204030204" pitchFamily="34" charset="0"/>
                    <a:ea typeface="Calibri" panose="020F0502020204030204" pitchFamily="34" charset="0"/>
                    <a:cs typeface="Calibri" panose="020F0502020204030204" pitchFamily="34" charset="0"/>
                  </a:rPr>
                  <a:t>α</a:t>
                </a:r>
                <a14:m>
                  <m:oMath xmlns:m="http://schemas.openxmlformats.org/officeDocument/2006/math">
                    <m:r>
                      <a:rPr lang="en-IN" sz="2400">
                        <a:latin typeface="Cambria Math" panose="02040503050406030204" pitchFamily="18" charset="0"/>
                      </a:rPr>
                      <m:t>=</m:t>
                    </m:r>
                    <m:r>
                      <a:rPr lang="en-IN" sz="2400">
                        <a:latin typeface="Cambria Math" panose="02040503050406030204" pitchFamily="18" charset="0"/>
                      </a:rPr>
                      <m:t>0</m:t>
                    </m:r>
                    <m:r>
                      <a:rPr lang="en-IN" sz="2400">
                        <a:latin typeface="Cambria Math" panose="02040503050406030204" pitchFamily="18" charset="0"/>
                      </a:rPr>
                      <m:t>.</m:t>
                    </m:r>
                    <m:r>
                      <a:rPr lang="en-IN" sz="2400">
                        <a:latin typeface="Cambria Math" panose="02040503050406030204" pitchFamily="18" charset="0"/>
                      </a:rPr>
                      <m:t>05</m:t>
                    </m:r>
                  </m:oMath>
                </a14:m>
                <a:r>
                  <a:rPr lang="en-IN" sz="2400" dirty="0"/>
                  <a:t>, find</a:t>
                </a:r>
                <a:r>
                  <a:rPr lang="en-IN" sz="2600" dirty="0"/>
                  <a:t> </a:t>
                </a:r>
                <a:endParaRPr sz="26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982" r="-296"/>
                </a:stretch>
              </a:blipFill>
            </p:spPr>
            <p:txBody>
              <a:bodyPr/>
              <a:lstStyle/>
              <a:p>
                <a:r>
                  <a:rPr lang="en-IN">
                    <a:noFill/>
                  </a:rPr>
                  <a:t> </a:t>
                </a:r>
              </a:p>
            </p:txBody>
          </p:sp>
        </mc:Fallback>
      </mc:AlternateContent>
      <p:pic>
        <p:nvPicPr>
          <p:cNvPr id="5" name="Picture 4" descr="F subscript alpha divided by 2">
            <a:extLst>
              <a:ext uri="{FF2B5EF4-FFF2-40B4-BE49-F238E27FC236}">
                <a16:creationId xmlns:a16="http://schemas.microsoft.com/office/drawing/2014/main" id="{01FFCAC1-F5CF-B292-259E-9F8A3963AB57}"/>
              </a:ext>
            </a:extLst>
          </p:cNvPr>
          <p:cNvPicPr>
            <a:picLocks noChangeAspect="1"/>
          </p:cNvPicPr>
          <p:nvPr/>
        </p:nvPicPr>
        <p:blipFill>
          <a:blip r:embed="rId3"/>
          <a:stretch>
            <a:fillRect/>
          </a:stretch>
        </p:blipFill>
        <p:spPr>
          <a:xfrm>
            <a:off x="541866" y="3812232"/>
            <a:ext cx="592667" cy="457200"/>
          </a:xfrm>
          <a:prstGeom prst="rect">
            <a:avLst/>
          </a:prstGeom>
        </p:spPr>
      </p:pic>
      <p:sp>
        <p:nvSpPr>
          <p:cNvPr id="7" name="TextBox 6">
            <a:extLst>
              <a:ext uri="{FF2B5EF4-FFF2-40B4-BE49-F238E27FC236}">
                <a16:creationId xmlns:a16="http://schemas.microsoft.com/office/drawing/2014/main" id="{80A62B95-5CD4-831F-8FA9-7B95B0B68A04}"/>
              </a:ext>
            </a:extLst>
          </p:cNvPr>
          <p:cNvSpPr txBox="1"/>
          <p:nvPr/>
        </p:nvSpPr>
        <p:spPr>
          <a:xfrm>
            <a:off x="1066800" y="3810000"/>
            <a:ext cx="5334000" cy="461665"/>
          </a:xfrm>
          <a:prstGeom prst="rect">
            <a:avLst/>
          </a:prstGeom>
          <a:noFill/>
        </p:spPr>
        <p:txBody>
          <a:bodyPr wrap="square">
            <a:spAutoFit/>
          </a:bodyPr>
          <a:lstStyle/>
          <a:p>
            <a:r>
              <a:rPr lang="en-IN" sz="2400" dirty="0"/>
              <a:t>Use the section of the table for an area of</a:t>
            </a:r>
            <a:endParaRPr lang="ar-AE" sz="2400" dirty="0"/>
          </a:p>
        </p:txBody>
      </p:sp>
      <p:pic>
        <p:nvPicPr>
          <p:cNvPr id="11" name="Picture 10" descr="alpha divided by 2 is equal to 0.025. and">
            <a:extLst>
              <a:ext uri="{FF2B5EF4-FFF2-40B4-BE49-F238E27FC236}">
                <a16:creationId xmlns:a16="http://schemas.microsoft.com/office/drawing/2014/main" id="{53D07A2C-B681-3151-F771-F1BA9A02B53B}"/>
              </a:ext>
            </a:extLst>
          </p:cNvPr>
          <p:cNvPicPr>
            <a:picLocks noChangeAspect="1"/>
          </p:cNvPicPr>
          <p:nvPr/>
        </p:nvPicPr>
        <p:blipFill>
          <a:blip r:embed="rId4"/>
          <a:stretch>
            <a:fillRect/>
          </a:stretch>
        </p:blipFill>
        <p:spPr>
          <a:xfrm>
            <a:off x="6372808" y="3733800"/>
            <a:ext cx="1681065" cy="694017"/>
          </a:xfrm>
          <a:prstGeom prst="rect">
            <a:avLst/>
          </a:prstGeom>
        </p:spPr>
      </p:pic>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EBD1436C-0673-16CD-0C8A-921D08628C9B}"/>
                  </a:ext>
                </a:extLst>
              </p:cNvPr>
              <p:cNvSpPr txBox="1"/>
              <p:nvPr/>
            </p:nvSpPr>
            <p:spPr>
              <a:xfrm>
                <a:off x="468086" y="4267200"/>
                <a:ext cx="7990114" cy="1241109"/>
              </a:xfrm>
              <a:prstGeom prst="rect">
                <a:avLst/>
              </a:prstGeom>
              <a:noFill/>
            </p:spPr>
            <p:txBody>
              <a:bodyPr wrap="square">
                <a:spAutoFit/>
              </a:bodyPr>
              <a:lstStyle/>
              <a:p>
                <a:r>
                  <a:rPr lang="en-IN" sz="2400" dirty="0"/>
                  <a:t>find the value where the row for the denominator degrees of freedom, </a:t>
                </a:r>
                <a:r>
                  <a:rPr lang="en-IN" sz="2400" i="1" dirty="0"/>
                  <a:t>df</a:t>
                </a:r>
                <a:r>
                  <a:rPr lang="en-IN" sz="2400" dirty="0">
                    <a:latin typeface="Calibri" panose="020F0502020204030204" pitchFamily="34" charset="0"/>
                    <a:ea typeface="Calibri" panose="020F0502020204030204" pitchFamily="34" charset="0"/>
                    <a:cs typeface="Calibri" panose="020F0502020204030204" pitchFamily="34" charset="0"/>
                  </a:rPr>
                  <a:t>₂ </a:t>
                </a:r>
                <a14:m>
                  <m:oMath xmlns:m="http://schemas.openxmlformats.org/officeDocument/2006/math">
                    <m:r>
                      <a:rPr lang="ar-AE" sz="2400">
                        <a:latin typeface="Cambria Math" panose="02040503050406030204" pitchFamily="18" charset="0"/>
                      </a:rPr>
                      <m:t>=</m:t>
                    </m:r>
                    <m:r>
                      <a:rPr lang="ar-AE" sz="2400">
                        <a:latin typeface="Cambria Math" panose="02040503050406030204" pitchFamily="18" charset="0"/>
                      </a:rPr>
                      <m:t>24</m:t>
                    </m:r>
                  </m:oMath>
                </a14:m>
                <a:r>
                  <a:rPr lang="ar-AE" sz="2400" dirty="0"/>
                  <a:t>, </a:t>
                </a:r>
                <a:r>
                  <a:rPr lang="en-IN" sz="2400" dirty="0"/>
                  <a:t>intersects with the column for the numerator degrees of freedom, </a:t>
                </a:r>
                <a:r>
                  <a:rPr lang="en-IN" sz="2400" i="1" dirty="0"/>
                  <a:t>df</a:t>
                </a:r>
                <a:r>
                  <a:rPr lang="en-IN" sz="2400" dirty="0">
                    <a:latin typeface="Calibri" panose="020F0502020204030204" pitchFamily="34" charset="0"/>
                    <a:ea typeface="Calibri" panose="020F0502020204030204" pitchFamily="34" charset="0"/>
                    <a:cs typeface="Calibri" panose="020F0502020204030204" pitchFamily="34" charset="0"/>
                  </a:rPr>
                  <a:t>₁ </a:t>
                </a:r>
                <a14:m>
                  <m:oMath xmlns:m="http://schemas.openxmlformats.org/officeDocument/2006/math">
                    <m:r>
                      <a:rPr lang="ar-AE" sz="2400">
                        <a:latin typeface="Cambria Math" panose="02040503050406030204" pitchFamily="18" charset="0"/>
                      </a:rPr>
                      <m:t>=</m:t>
                    </m:r>
                    <m:r>
                      <a:rPr lang="ar-AE" sz="2400">
                        <a:latin typeface="Cambria Math" panose="02040503050406030204" pitchFamily="18" charset="0"/>
                      </a:rPr>
                      <m:t>17</m:t>
                    </m:r>
                  </m:oMath>
                </a14:m>
                <a:r>
                  <a:rPr lang="ar-AE" sz="2400" dirty="0"/>
                  <a:t>. </a:t>
                </a:r>
                <a:r>
                  <a:rPr lang="en-IN" sz="2400" dirty="0"/>
                  <a:t>Thus,</a:t>
                </a:r>
              </a:p>
            </p:txBody>
          </p:sp>
        </mc:Choice>
        <mc:Fallback xmlns="">
          <p:sp>
            <p:nvSpPr>
              <p:cNvPr id="9" name="TextBox 8">
                <a:extLst>
                  <a:ext uri="{FF2B5EF4-FFF2-40B4-BE49-F238E27FC236}">
                    <a16:creationId xmlns:a16="http://schemas.microsoft.com/office/drawing/2014/main" id="{EBD1436C-0673-16CD-0C8A-921D08628C9B}"/>
                  </a:ext>
                </a:extLst>
              </p:cNvPr>
              <p:cNvSpPr txBox="1">
                <a:spLocks noRot="1" noChangeAspect="1" noMove="1" noResize="1" noEditPoints="1" noAdjustHandles="1" noChangeArrowheads="1" noChangeShapeType="1" noTextEdit="1"/>
              </p:cNvSpPr>
              <p:nvPr/>
            </p:nvSpPr>
            <p:spPr>
              <a:xfrm>
                <a:off x="468086" y="4267200"/>
                <a:ext cx="7990114" cy="1241109"/>
              </a:xfrm>
              <a:prstGeom prst="rect">
                <a:avLst/>
              </a:prstGeom>
              <a:blipFill>
                <a:blip r:embed="rId5"/>
                <a:stretch>
                  <a:fillRect l="-1220" t="-3922" b="-6863"/>
                </a:stretch>
              </a:blipFill>
            </p:spPr>
            <p:txBody>
              <a:bodyPr/>
              <a:lstStyle/>
              <a:p>
                <a:r>
                  <a:rPr lang="en-IN">
                    <a:noFill/>
                  </a:rPr>
                  <a:t> </a:t>
                </a:r>
              </a:p>
            </p:txBody>
          </p:sp>
        </mc:Fallback>
      </mc:AlternateContent>
      <p:pic>
        <p:nvPicPr>
          <p:cNvPr id="13" name="Picture 12" descr="F subscript alpha divided by 2 is equal to F subscript 0.025 is equal to 2.3865">
            <a:extLst>
              <a:ext uri="{FF2B5EF4-FFF2-40B4-BE49-F238E27FC236}">
                <a16:creationId xmlns:a16="http://schemas.microsoft.com/office/drawing/2014/main" id="{86E31495-B6F9-96C0-F04B-6300CAD36EF1}"/>
              </a:ext>
            </a:extLst>
          </p:cNvPr>
          <p:cNvPicPr>
            <a:picLocks noChangeAspect="1"/>
          </p:cNvPicPr>
          <p:nvPr/>
        </p:nvPicPr>
        <p:blipFill>
          <a:blip r:embed="rId6"/>
          <a:stretch>
            <a:fillRect/>
          </a:stretch>
        </p:blipFill>
        <p:spPr>
          <a:xfrm>
            <a:off x="494522" y="5415859"/>
            <a:ext cx="2462893" cy="443321"/>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400" dirty="0"/>
              <a:t>Example 9.5.1: Calculating the Point Estimate for Comparing Two Population Variances and Finding Critical </a:t>
            </a:r>
            <a:r>
              <a:rPr sz="2400" i="1" dirty="0"/>
              <a:t>F</a:t>
            </a:r>
            <a:r>
              <a:rPr sz="2400" dirty="0"/>
              <a:t>-Values</a:t>
            </a:r>
            <a:r>
              <a:rPr lang="en-US" sz="2400" baseline="-25000" dirty="0"/>
              <a:t>4</a:t>
            </a:r>
            <a:endParaRPr sz="2400" dirty="0"/>
          </a:p>
        </p:txBody>
      </p:sp>
      <p:sp>
        <p:nvSpPr>
          <p:cNvPr id="5" name="TextBox 4">
            <a:extLst>
              <a:ext uri="{FF2B5EF4-FFF2-40B4-BE49-F238E27FC236}">
                <a16:creationId xmlns:a16="http://schemas.microsoft.com/office/drawing/2014/main" id="{9551D6F7-399C-6B5D-16D4-F79E49DFF61C}"/>
              </a:ext>
            </a:extLst>
          </p:cNvPr>
          <p:cNvSpPr txBox="1"/>
          <p:nvPr/>
        </p:nvSpPr>
        <p:spPr>
          <a:xfrm>
            <a:off x="2209800" y="1154668"/>
            <a:ext cx="4572000" cy="369332"/>
          </a:xfrm>
          <a:prstGeom prst="rect">
            <a:avLst/>
          </a:prstGeom>
          <a:noFill/>
        </p:spPr>
        <p:txBody>
          <a:bodyPr wrap="square">
            <a:spAutoFit/>
          </a:bodyPr>
          <a:lstStyle/>
          <a:p>
            <a:pPr algn="ctr">
              <a:defRPr sz="1800" b="1"/>
            </a:pPr>
            <a:r>
              <a:rPr lang="en-US" sz="1800" dirty="0"/>
              <a:t>Critical Values of </a:t>
            </a:r>
            <a:r>
              <a:rPr lang="en-US" sz="1800" i="1" dirty="0"/>
              <a:t>F</a:t>
            </a:r>
            <a:r>
              <a:rPr lang="en-US" sz="1800" dirty="0"/>
              <a:t> (Area = 0.025)</a:t>
            </a:r>
          </a:p>
        </p:txBody>
      </p:sp>
      <p:pic>
        <p:nvPicPr>
          <p:cNvPr id="12" name="Picture 11" descr="The table provides critical values for an F distribution with area equals 0.025, based on numerator and denominator degrees of freedom. Rows represent the denominator degrees of freedom, ranging from 21 to 29, while columns represent the numerator degrees of freedom, ranging from 10 to 18. Each cell shows the F value for the corresponding degrees of freedom combination. &#10;&#10;In first row where the denominator degrees of freedom are 21, the critical value is 2.7348 at numerator degrees of freedom 10, 2.6819 at 11, 2.6368 at 12, 2.5978 at 13, 2.5638 at 14, 2.5338 at 15, 2.5071 at 16, 2.4833 at 17, and 2.4618 at 18.&#10;&#10;In second row where the denominator degrees of freedom are 22, the critical value is 2.6998 at numerator degrees of freedom 10, 2.6469 at 11, 2.6017 at 12, 2.5626 at 13, 2.5285 at 14, 2.4984 at 15, 2.4717 at 16, 2.4478 at 17, and 2.4262 at 18.&#10;&#10;In third row where the denominator degrees of freedom are 23, the critical value is 2.6682 at numerator degrees of freedom 10, 2.6152 at 11, 2.5699 at 12, 2.5308 at 13, 2.4966 at 14, 2.4665 at 15, 2.4396 at 16, 2.4157 at 17, and 2.3940 at 18.&#10;&#10;In fourth row where the denominator degrees of freedom are 24, the critical value is 2.6396 at numerator degrees of freedom 10, 2.5865 at 11, 2.5411 at 12, 2.5019 at 13, 2.4677 at 14, 2.4374 at 15, 2.4105 at 16, 2.3865 at 17, and 2.3648 at 18.&#10;&#10;In fifth row where the denominator degrees of freedom are 25, the critical value is 2.6135 at numerator degrees of freedom 10, 2.5603 at 11, 2.5149 at 12, 2.4756 at 13, 2.4413 at 14, 2.4110 at 15, 2.3840 at 16, 2.3599 at 17, and 2.3381 at 18.&#10;&#10;In sixth row where the denominator degrees of freedom are 26, the critical value is 2.5896 at numerator degrees of freedom 10, 2.5363 at 11, 2.4908 at 12, 2.4515 at 13, 2.4171 at 14, 2.3867 at 15, 2.3597 at 16, 2.3355 at 17, and 2.3137 at 18.&#10;&#10;In seventh row where the denominator degrees of freedom are 27, the critical value is 2.5676 at numerator degrees of freedom 10, 2.5143 at 11, 2.4688 at 12, 2.4293 at 13, 2.3949 at 14, 2.3644 at 15, 2.3373 at 16, 2.3131 at 17, and 2.2912 at 18.&#10;&#10;In eighth row where the denominator degrees of freedom are 28, the critical value is 2.5473 at numerator degrees of freedom 10, 2.4940 at 11, 2.4484 at 12, 2.4089 at 13, 2.3743 at 14, 2.3438 at 15, 2.3167 at 16, 2.2924 at 17, and 2.2704 at 18.&#10;&#10;In nineth row where the denominator degrees of freedom are 29, the critical value is 2.5286 at numerator degrees of freedom 10, 2.4752 at 11, 2.4295 at 12, 2.3900 at 13, 2.3554 at 14, 2.3248 at 15, 2.2976 at 16, 2.2732 at 17, and 2.2512 at 18.&#10;&#10;At a denominator degrees of freedom of 24 and a numerator degrees of freedom of 17, the critical value is 2.3865 which is highlighted.">
            <a:extLst>
              <a:ext uri="{FF2B5EF4-FFF2-40B4-BE49-F238E27FC236}">
                <a16:creationId xmlns:a16="http://schemas.microsoft.com/office/drawing/2014/main" id="{5C1CF9A2-4E13-CF04-28DB-892D93924FE5}"/>
              </a:ext>
            </a:extLst>
          </p:cNvPr>
          <p:cNvPicPr>
            <a:picLocks noChangeAspect="1"/>
          </p:cNvPicPr>
          <p:nvPr/>
        </p:nvPicPr>
        <p:blipFill>
          <a:blip r:embed="rId2"/>
          <a:stretch>
            <a:fillRect/>
          </a:stretch>
        </p:blipFill>
        <p:spPr>
          <a:xfrm>
            <a:off x="359766" y="1524000"/>
            <a:ext cx="8424468" cy="4320000"/>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2176</TotalTime>
  <Words>2314</Words>
  <Application>Microsoft Office PowerPoint</Application>
  <PresentationFormat>On-screen Show (4:3)</PresentationFormat>
  <Paragraphs>183</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Cambria Math</vt:lpstr>
      <vt:lpstr>Calibri</vt:lpstr>
      <vt:lpstr>Courier New</vt:lpstr>
      <vt:lpstr>Office Theme</vt:lpstr>
      <vt:lpstr>Section 9.5</vt:lpstr>
      <vt:lpstr>Memory Booster</vt:lpstr>
      <vt:lpstr>Formula: Point Estimate for Comparing Two Population Variances</vt:lpstr>
      <vt:lpstr>Definitions1</vt:lpstr>
      <vt:lpstr>Rounding Rule1</vt:lpstr>
      <vt:lpstr>Example 9.5.1: Calculating the Point Estimate for Comparing Two Population Variances and Finding Critical F-Values1</vt:lpstr>
      <vt:lpstr>Example 9.5.1: Calculating the Point Estimate for Comparing Two Population Variances and Finding Critical F-Values2</vt:lpstr>
      <vt:lpstr>Example 9.5.1: Calculating the Point Estimate for Comparing Two Population Variances and Finding Critical F-Values3</vt:lpstr>
      <vt:lpstr>Example 9.5.1: Calculating the Point Estimate for Comparing Two Population Variances and Finding Critical F-Values4</vt:lpstr>
      <vt:lpstr>Example 9.5.1: Calculating the Point Estimate for Comparing Two Population Variances and Finding Critical F-Values5</vt:lpstr>
      <vt:lpstr>Example 9.5.1: Calculating the Point Estimate for Comparing Two Population Variances and Finding Critical F-Values6</vt:lpstr>
      <vt:lpstr>Formula: Confidence Interval for the Ratio of Two Population Variances</vt:lpstr>
      <vt:lpstr>Rounding Rule2</vt:lpstr>
      <vt:lpstr>Formula: Confidence Interval for the Ratio of Two Population Standard Deviations</vt:lpstr>
      <vt:lpstr>Procedure: Constructing a Confidence Interval for the Ratio of Two Population Variances (or Standard Deviations)</vt:lpstr>
      <vt:lpstr>Example 9.5.2: Constructing a Confidence Interval for the Ratio of Two Population Variances1</vt:lpstr>
      <vt:lpstr>Example 9.5.2: Constructing a Confidence Interval for the Ratio of Two Population Variances2</vt:lpstr>
      <vt:lpstr>Example 9.5.2: Constructing a Confidence Interval for the Ratio of Two Population Variances3</vt:lpstr>
      <vt:lpstr>Example 9.5.2: Constructing a Confidence Interval for the Ratio of Two Population Variances4</vt:lpstr>
      <vt:lpstr>Example 9.5.2: Constructing a Confidence Interval for the Ratio of Two Population Variances5</vt:lpstr>
      <vt:lpstr>Example 9.5.2: Constructing a Confidence Interval for the Ratio of Two Population Variances6</vt:lpstr>
      <vt:lpstr>Example 9.5.2: Constructing a Confidence Interval for the Ratio of Two Population Variances7</vt:lpstr>
      <vt:lpstr>Example 9.5.2: Constructing a Confidence Interval for the Ratio of Two Population Variances8</vt:lpstr>
      <vt:lpstr>Example 9.5.3: Constructing a Confidence Interval for the Ratio of Two Population Standard Deviations1</vt:lpstr>
      <vt:lpstr>Example 9.5.3: Constructing a Confidence Interval for the Ratio of Two Population Standard Deviations2</vt:lpstr>
      <vt:lpstr>Example 9.5.3: Constructing a Confidence Interval for the Ratio of Two Population Standard Deviations3</vt:lpstr>
      <vt:lpstr>Example 9.5.3: Constructing a Confidence Interval for the Ratio of Two Population Standard Deviations4</vt:lpstr>
      <vt:lpstr>Example 9.5.3: Constructing a Confidence Interval for the Ratio of Two Population Standard Deviations5</vt:lpstr>
      <vt:lpstr>Example 9.5.3: Constructing a Confidence Interval for the Ratio of Two Population Standard Deviations6</vt:lpstr>
      <vt:lpstr>Example 9.5.3: Constructing a Confidence Interval for the Ratio of Two Population Standard Deviations7</vt:lpstr>
      <vt:lpstr>Example 9.5.3: Constructing a Confidence Interval for the Ratio of Two Population Standard Deviations8</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182</cp:revision>
  <dcterms:created xsi:type="dcterms:W3CDTF">2013-04-26T14:43:13Z</dcterms:created>
  <dcterms:modified xsi:type="dcterms:W3CDTF">2025-08-14T13:38:01Z</dcterms:modified>
</cp:coreProperties>
</file>