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6"/>
  </p:notesMasterIdLst>
  <p:handoutMasterIdLst>
    <p:handoutMasterId r:id="rId37"/>
  </p:handoutMasterIdLst>
  <p:sldIdLst>
    <p:sldId id="256" r:id="rId2"/>
    <p:sldId id="257" r:id="rId3"/>
    <p:sldId id="258" r:id="rId4"/>
    <p:sldId id="259" r:id="rId5"/>
    <p:sldId id="261" r:id="rId6"/>
    <p:sldId id="262" r:id="rId7"/>
    <p:sldId id="285" r:id="rId8"/>
    <p:sldId id="286" r:id="rId9"/>
    <p:sldId id="287" r:id="rId10"/>
    <p:sldId id="263" r:id="rId11"/>
    <p:sldId id="264" r:id="rId12"/>
    <p:sldId id="265" r:id="rId13"/>
    <p:sldId id="266" r:id="rId14"/>
    <p:sldId id="267" r:id="rId15"/>
    <p:sldId id="268" r:id="rId16"/>
    <p:sldId id="269" r:id="rId17"/>
    <p:sldId id="271" r:id="rId18"/>
    <p:sldId id="272" r:id="rId19"/>
    <p:sldId id="288" r:id="rId20"/>
    <p:sldId id="273" r:id="rId21"/>
    <p:sldId id="274" r:id="rId22"/>
    <p:sldId id="289" r:id="rId23"/>
    <p:sldId id="275" r:id="rId24"/>
    <p:sldId id="276" r:id="rId25"/>
    <p:sldId id="277" r:id="rId26"/>
    <p:sldId id="290" r:id="rId27"/>
    <p:sldId id="278" r:id="rId28"/>
    <p:sldId id="279" r:id="rId29"/>
    <p:sldId id="280" r:id="rId30"/>
    <p:sldId id="281" r:id="rId31"/>
    <p:sldId id="282" r:id="rId32"/>
    <p:sldId id="283" r:id="rId33"/>
    <p:sldId id="291" r:id="rId34"/>
    <p:sldId id="284" r:id="rId35"/>
  </p:sldIdLst>
  <p:sldSz cx="9144000" cy="6858000" type="screen4x3"/>
  <p:notesSz cx="6858000" cy="9144000"/>
  <p:embeddedFontLst>
    <p:embeddedFont>
      <p:font typeface="Cambria Math" panose="02040503050406030204" pitchFamily="18" charset="0"/>
      <p:regular r:id="rId3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Sindhusha" initials="S" lastIdx="3" clrIdx="1">
    <p:extLst>
      <p:ext uri="{19B8F6BF-5375-455C-9EA6-DF929625EA0E}">
        <p15:presenceInfo xmlns:p15="http://schemas.microsoft.com/office/powerpoint/2012/main" userId="01d48f91606cf9c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571" autoAdjust="0"/>
    <p:restoredTop sz="94673" autoAdjust="0"/>
  </p:normalViewPr>
  <p:slideViewPr>
    <p:cSldViewPr>
      <p:cViewPr varScale="1">
        <p:scale>
          <a:sx n="101" d="100"/>
          <a:sy n="101" d="100"/>
        </p:scale>
        <p:origin x="1896"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font" Target="fonts/font1.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8/14/2025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8/14/2025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7.xml"/><Relationship Id="rId6" Type="http://schemas.openxmlformats.org/officeDocument/2006/relationships/image" Target="../media/image13.emf"/><Relationship Id="rId5" Type="http://schemas.openxmlformats.org/officeDocument/2006/relationships/image" Target="../media/image12.png"/><Relationship Id="rId4" Type="http://schemas.openxmlformats.org/officeDocument/2006/relationships/image" Target="../media/image12.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7.xml"/><Relationship Id="rId5" Type="http://schemas.openxmlformats.org/officeDocument/2006/relationships/image" Target="../media/image17.png"/><Relationship Id="rId4" Type="http://schemas.openxmlformats.org/officeDocument/2006/relationships/image" Target="../media/image16.e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110.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emf"/><Relationship Id="rId1" Type="http://schemas.openxmlformats.org/officeDocument/2006/relationships/slideLayout" Target="../slideLayouts/slideLayout3.xml"/><Relationship Id="rId4" Type="http://schemas.openxmlformats.org/officeDocument/2006/relationships/image" Target="../media/image19.emf"/></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20.png"/><Relationship Id="rId1" Type="http://schemas.openxmlformats.org/officeDocument/2006/relationships/slideLayout" Target="../slideLayouts/slideLayout3.xml"/><Relationship Id="rId4" Type="http://schemas.openxmlformats.org/officeDocument/2006/relationships/image" Target="../media/image21.emf"/></Relationships>
</file>

<file path=ppt/slides/_rels/slide21.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2.emf"/><Relationship Id="rId1" Type="http://schemas.openxmlformats.org/officeDocument/2006/relationships/slideLayout" Target="../slideLayouts/slideLayout3.xml"/><Relationship Id="rId4" Type="http://schemas.openxmlformats.org/officeDocument/2006/relationships/image" Target="../media/image23.emf"/></Relationships>
</file>

<file path=ppt/slides/_rels/slide22.xml.rels><?xml version="1.0" encoding="UTF-8" standalone="yes"?>
<Relationships xmlns="http://schemas.openxmlformats.org/package/2006/relationships"><Relationship Id="rId2" Type="http://schemas.openxmlformats.org/officeDocument/2006/relationships/image" Target="../media/image151.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9.png"/><Relationship Id="rId1" Type="http://schemas.openxmlformats.org/officeDocument/2006/relationships/slideLayout" Target="../slideLayouts/slideLayout3.xml"/><Relationship Id="rId4" Type="http://schemas.openxmlformats.org/officeDocument/2006/relationships/image" Target="../media/image30.png"/></Relationships>
</file>

<file path=ppt/slides/_rels/slide28.xml.rels><?xml version="1.0" encoding="UTF-8" standalone="yes"?>
<Relationships xmlns="http://schemas.openxmlformats.org/package/2006/relationships"><Relationship Id="rId3" Type="http://schemas.openxmlformats.org/officeDocument/2006/relationships/image" Target="../media/image300.png"/><Relationship Id="rId2" Type="http://schemas.openxmlformats.org/officeDocument/2006/relationships/image" Target="../media/image31.pn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9.4</a:t>
            </a:r>
          </a:p>
        </p:txBody>
      </p:sp>
      <p:sp>
        <p:nvSpPr>
          <p:cNvPr id="2" name="Text Placeholder 1"/>
          <p:cNvSpPr>
            <a:spLocks noGrp="1"/>
          </p:cNvSpPr>
          <p:nvPr>
            <p:ph type="body" sz="quarter" idx="10"/>
          </p:nvPr>
        </p:nvSpPr>
        <p:spPr/>
        <p:txBody>
          <a:bodyPr/>
          <a:lstStyle/>
          <a:p>
            <a:pPr algn="ctr"/>
            <a:r>
              <a:t>Comparing Two Population Proportions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Memory Booster</a:t>
            </a:r>
            <a:r>
              <a:rPr lang="en-US" baseline="-25000" dirty="0"/>
              <a:t>3</a:t>
            </a:r>
            <a:endParaRPr dirty="0"/>
          </a:p>
        </p:txBody>
      </p:sp>
      <p:sp>
        <p:nvSpPr>
          <p:cNvPr id="3" name="Text Placeholder 2"/>
          <p:cNvSpPr>
            <a:spLocks noGrp="1"/>
          </p:cNvSpPr>
          <p:nvPr>
            <p:ph type="body" sz="quarter" idx="10"/>
          </p:nvPr>
        </p:nvSpPr>
        <p:spPr>
          <a:xfrm>
            <a:off x="457200" y="1082078"/>
            <a:ext cx="8229600" cy="1051522"/>
          </a:xfrm>
        </p:spPr>
        <p:txBody>
          <a:bodyPr>
            <a:normAutofit/>
          </a:bodyPr>
          <a:lstStyle/>
          <a:p>
            <a:pPr>
              <a:defRPr sz="2800"/>
            </a:pPr>
            <a:r>
              <a:rPr sz="2800" dirty="0"/>
              <a:t>The best point estimate for the difference between two population proportions is</a:t>
            </a:r>
          </a:p>
        </p:txBody>
      </p:sp>
      <p:pic>
        <p:nvPicPr>
          <p:cNvPr id="4" name="Picture 3" descr="p hat subscript 1 minus p hat subscript 2">
            <a:extLst>
              <a:ext uri="{FF2B5EF4-FFF2-40B4-BE49-F238E27FC236}">
                <a16:creationId xmlns:a16="http://schemas.microsoft.com/office/drawing/2014/main" id="{04E9899B-43AB-9F0D-5A99-20DBA57E7AD2}"/>
              </a:ext>
            </a:extLst>
          </p:cNvPr>
          <p:cNvPicPr>
            <a:picLocks noChangeAspect="1"/>
          </p:cNvPicPr>
          <p:nvPr/>
        </p:nvPicPr>
        <p:blipFill>
          <a:blip r:embed="rId2"/>
          <a:stretch>
            <a:fillRect/>
          </a:stretch>
        </p:blipFill>
        <p:spPr>
          <a:xfrm>
            <a:off x="4267200" y="1524000"/>
            <a:ext cx="1066800" cy="51435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fontScale="90000"/>
          </a:bodyPr>
          <a:lstStyle/>
          <a:p>
            <a:pPr>
              <a:defRPr sz="3200"/>
            </a:pPr>
            <a:r>
              <a:t>Formula: Margin of Error of a Confidence Interval for the Difference between Two Population Proportions</a:t>
            </a:r>
          </a:p>
        </p:txBody>
      </p:sp>
      <p:sp>
        <p:nvSpPr>
          <p:cNvPr id="3" name="Text Placeholder 2"/>
          <p:cNvSpPr>
            <a:spLocks noGrp="1"/>
          </p:cNvSpPr>
          <p:nvPr>
            <p:ph type="body" sz="quarter" idx="10"/>
          </p:nvPr>
        </p:nvSpPr>
        <p:spPr>
          <a:xfrm>
            <a:off x="457200" y="1082078"/>
            <a:ext cx="8229600" cy="4861522"/>
          </a:xfrm>
        </p:spPr>
        <p:txBody>
          <a:bodyPr>
            <a:normAutofit/>
          </a:bodyPr>
          <a:lstStyle/>
          <a:p>
            <a:pPr>
              <a:defRPr sz="2800"/>
            </a:pPr>
            <a:r>
              <a:rPr sz="2200" dirty="0"/>
              <a:t>When the samples taken are independent, simple random samples, the conditions for a binomial distribution are met for both samples, and the sample sizes are large enough to ensure that</a:t>
            </a:r>
            <a:endParaRPr lang="en-US" sz="2200" dirty="0"/>
          </a:p>
          <a:p>
            <a:pPr algn="ctr">
              <a:defRPr sz="2800"/>
            </a:pPr>
            <a:endParaRPr sz="2200" dirty="0"/>
          </a:p>
          <a:p>
            <a:endParaRPr sz="2200" dirty="0"/>
          </a:p>
        </p:txBody>
      </p:sp>
      <p:pic>
        <p:nvPicPr>
          <p:cNvPr id="8" name="Picture 7" descr="n subscript 1 times p hat subscript 1 is greater than or equals 10.&#10;n subscript 1 times open parentheses 1 minus p hat subscript 1 close parentheses is greater than or equals 10.&#10;&#10;n subscript 2 times p hat subscript 2 is greater than or equals 10.&#10;n subscript 2 times open parentheses 1 minus p hat subscript 2 close parentheses is greater than or equals 10.">
            <a:extLst>
              <a:ext uri="{FF2B5EF4-FFF2-40B4-BE49-F238E27FC236}">
                <a16:creationId xmlns:a16="http://schemas.microsoft.com/office/drawing/2014/main" id="{C49FF401-A093-1C88-03C3-192171326C1E}"/>
              </a:ext>
            </a:extLst>
          </p:cNvPr>
          <p:cNvPicPr>
            <a:picLocks noChangeAspect="1"/>
          </p:cNvPicPr>
          <p:nvPr/>
        </p:nvPicPr>
        <p:blipFill>
          <a:blip r:embed="rId2"/>
          <a:stretch>
            <a:fillRect/>
          </a:stretch>
        </p:blipFill>
        <p:spPr>
          <a:xfrm>
            <a:off x="609600" y="2155385"/>
            <a:ext cx="5940000" cy="431129"/>
          </a:xfrm>
          <a:prstGeom prst="rect">
            <a:avLst/>
          </a:prstGeom>
        </p:spPr>
      </p:pic>
      <p:sp>
        <p:nvSpPr>
          <p:cNvPr id="10" name="TextBox 9">
            <a:extLst>
              <a:ext uri="{FF2B5EF4-FFF2-40B4-BE49-F238E27FC236}">
                <a16:creationId xmlns:a16="http://schemas.microsoft.com/office/drawing/2014/main" id="{E75A01EE-206B-0820-74C0-C948266141E0}"/>
              </a:ext>
            </a:extLst>
          </p:cNvPr>
          <p:cNvSpPr txBox="1"/>
          <p:nvPr/>
        </p:nvSpPr>
        <p:spPr>
          <a:xfrm>
            <a:off x="457200" y="2507159"/>
            <a:ext cx="8229600" cy="769441"/>
          </a:xfrm>
          <a:prstGeom prst="rect">
            <a:avLst/>
          </a:prstGeom>
          <a:noFill/>
        </p:spPr>
        <p:txBody>
          <a:bodyPr wrap="square">
            <a:spAutoFit/>
          </a:bodyPr>
          <a:lstStyle/>
          <a:p>
            <a:pPr>
              <a:defRPr sz="2800"/>
            </a:pPr>
            <a:r>
              <a:rPr lang="en-US" sz="2200" dirty="0">
                <a:solidFill>
                  <a:srgbClr val="000000"/>
                </a:solidFill>
              </a:rPr>
              <a:t>the margin of error of a confidence interval for the difference between two population proportions is given by</a:t>
            </a:r>
          </a:p>
        </p:txBody>
      </p:sp>
      <p:pic>
        <p:nvPicPr>
          <p:cNvPr id="7" name="Picture 6" descr="E equals z subscript alpha divided by 2, times square root of open fraction p hat subscript 1 times open parentheses 1 minus p hat subscript 1 close parentheses whole divided by n subscript 1 close fraction plus open fraction p hat subscript 2 times open parentheses 1 minus p hat subscript 2 close parentheses whole divided by n subscript 2 close fraction">
            <a:extLst>
              <a:ext uri="{FF2B5EF4-FFF2-40B4-BE49-F238E27FC236}">
                <a16:creationId xmlns:a16="http://schemas.microsoft.com/office/drawing/2014/main" id="{0FD1514C-CFDD-0A85-AEC2-AA817173EB31}"/>
              </a:ext>
            </a:extLst>
          </p:cNvPr>
          <p:cNvPicPr>
            <a:picLocks noChangeAspect="1"/>
          </p:cNvPicPr>
          <p:nvPr/>
        </p:nvPicPr>
        <p:blipFill>
          <a:blip r:embed="rId3"/>
          <a:stretch>
            <a:fillRect/>
          </a:stretch>
        </p:blipFill>
        <p:spPr>
          <a:xfrm>
            <a:off x="2438400" y="3350288"/>
            <a:ext cx="3962400" cy="920649"/>
          </a:xfrm>
          <a:prstGeom prst="rect">
            <a:avLst/>
          </a:prstGeom>
        </p:spPr>
      </p:pic>
      <p:pic>
        <p:nvPicPr>
          <p:cNvPr id="12" name="Picture 11" descr="where z subscript alpha divided by 2">
            <a:extLst>
              <a:ext uri="{FF2B5EF4-FFF2-40B4-BE49-F238E27FC236}">
                <a16:creationId xmlns:a16="http://schemas.microsoft.com/office/drawing/2014/main" id="{132229AA-DD94-AA89-A67B-6FF0540035E1}"/>
              </a:ext>
            </a:extLst>
          </p:cNvPr>
          <p:cNvPicPr>
            <a:picLocks noChangeAspect="1"/>
          </p:cNvPicPr>
          <p:nvPr/>
        </p:nvPicPr>
        <p:blipFill>
          <a:blip r:embed="rId4"/>
          <a:stretch>
            <a:fillRect/>
          </a:stretch>
        </p:blipFill>
        <p:spPr>
          <a:xfrm>
            <a:off x="571501" y="4250217"/>
            <a:ext cx="1295400" cy="448408"/>
          </a:xfrm>
          <a:prstGeom prst="rect">
            <a:avLst/>
          </a:prstGeom>
        </p:spPr>
      </p:pic>
      <p:sp>
        <p:nvSpPr>
          <p:cNvPr id="6" name="TextBox 5">
            <a:extLst>
              <a:ext uri="{FF2B5EF4-FFF2-40B4-BE49-F238E27FC236}">
                <a16:creationId xmlns:a16="http://schemas.microsoft.com/office/drawing/2014/main" id="{FB08EBDB-D23B-F963-F324-7238B1C70A6F}"/>
              </a:ext>
            </a:extLst>
          </p:cNvPr>
          <p:cNvSpPr txBox="1"/>
          <p:nvPr/>
        </p:nvSpPr>
        <p:spPr>
          <a:xfrm>
            <a:off x="1859527" y="4270937"/>
            <a:ext cx="5410200" cy="430887"/>
          </a:xfrm>
          <a:prstGeom prst="rect">
            <a:avLst/>
          </a:prstGeom>
          <a:noFill/>
        </p:spPr>
        <p:txBody>
          <a:bodyPr wrap="square">
            <a:spAutoFit/>
          </a:bodyPr>
          <a:lstStyle/>
          <a:p>
            <a:pPr>
              <a:defRPr sz="2800"/>
            </a:pPr>
            <a:r>
              <a:rPr lang="en-IN" sz="2200" dirty="0">
                <a:solidFill>
                  <a:srgbClr val="000000"/>
                </a:solidFill>
              </a:rPr>
              <a:t>is the critical value for the level of confidence, </a:t>
            </a:r>
          </a:p>
        </p:txBody>
      </p:sp>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8E8F9BAC-3319-8173-7CA8-7933B3C84F5D}"/>
                  </a:ext>
                </a:extLst>
              </p:cNvPr>
              <p:cNvSpPr txBox="1"/>
              <p:nvPr/>
            </p:nvSpPr>
            <p:spPr>
              <a:xfrm>
                <a:off x="491612" y="4618461"/>
                <a:ext cx="7966587" cy="430887"/>
              </a:xfrm>
              <a:prstGeom prst="rect">
                <a:avLst/>
              </a:prstGeom>
              <a:noFill/>
            </p:spPr>
            <p:txBody>
              <a:bodyPr wrap="square">
                <a:spAutoFit/>
              </a:bodyPr>
              <a:lstStyle/>
              <a:p>
                <a:r>
                  <a:rPr lang="en-IN" sz="2200" i="1" dirty="0">
                    <a:solidFill>
                      <a:srgbClr val="000000"/>
                    </a:solidFill>
                  </a:rPr>
                  <a:t>c </a:t>
                </a:r>
                <a14:m>
                  <m:oMath xmlns:m="http://schemas.openxmlformats.org/officeDocument/2006/math">
                    <m:r>
                      <a:rPr lang="en-IN" sz="2200">
                        <a:solidFill>
                          <a:srgbClr val="000000"/>
                        </a:solidFill>
                        <a:latin typeface="Cambria Math" panose="02040503050406030204" pitchFamily="18" charset="0"/>
                      </a:rPr>
                      <m:t>=1−</m:t>
                    </m:r>
                  </m:oMath>
                </a14:m>
                <a:r>
                  <a:rPr lang="el-GR" sz="2200" i="1" dirty="0">
                    <a:solidFill>
                      <a:srgbClr val="000000"/>
                    </a:solidFill>
                    <a:latin typeface="Calibri" panose="020F0502020204030204" pitchFamily="34" charset="0"/>
                    <a:ea typeface="Calibri" panose="020F0502020204030204" pitchFamily="34" charset="0"/>
                    <a:cs typeface="Calibri" panose="020F0502020204030204" pitchFamily="34" charset="0"/>
                  </a:rPr>
                  <a:t>α</a:t>
                </a:r>
                <a:r>
                  <a:rPr lang="en-IN" sz="2200" dirty="0">
                    <a:solidFill>
                      <a:srgbClr val="000000"/>
                    </a:solidFill>
                  </a:rPr>
                  <a:t>, such that the area under the standard normal distribution</a:t>
                </a:r>
                <a:endParaRPr lang="en-IN" sz="2200" dirty="0"/>
              </a:p>
            </p:txBody>
          </p:sp>
        </mc:Choice>
        <mc:Fallback xmlns="">
          <p:sp>
            <p:nvSpPr>
              <p:cNvPr id="14" name="TextBox 13">
                <a:extLst>
                  <a:ext uri="{FF2B5EF4-FFF2-40B4-BE49-F238E27FC236}">
                    <a16:creationId xmlns:a16="http://schemas.microsoft.com/office/drawing/2014/main" id="{8E8F9BAC-3319-8173-7CA8-7933B3C84F5D}"/>
                  </a:ext>
                </a:extLst>
              </p:cNvPr>
              <p:cNvSpPr txBox="1">
                <a:spLocks noRot="1" noChangeAspect="1" noMove="1" noResize="1" noEditPoints="1" noAdjustHandles="1" noChangeArrowheads="1" noChangeShapeType="1" noTextEdit="1"/>
              </p:cNvSpPr>
              <p:nvPr/>
            </p:nvSpPr>
            <p:spPr>
              <a:xfrm>
                <a:off x="491612" y="4618461"/>
                <a:ext cx="7966587" cy="430887"/>
              </a:xfrm>
              <a:prstGeom prst="rect">
                <a:avLst/>
              </a:prstGeom>
              <a:blipFill>
                <a:blip r:embed="rId5"/>
                <a:stretch>
                  <a:fillRect l="-995" t="-10000" r="-306" b="-28571"/>
                </a:stretch>
              </a:blipFill>
            </p:spPr>
            <p:txBody>
              <a:bodyPr/>
              <a:lstStyle/>
              <a:p>
                <a:r>
                  <a:rPr lang="en-IN">
                    <a:noFill/>
                  </a:rPr>
                  <a:t> </a:t>
                </a:r>
              </a:p>
            </p:txBody>
          </p:sp>
        </mc:Fallback>
      </mc:AlternateContent>
      <p:sp>
        <p:nvSpPr>
          <p:cNvPr id="20" name="TextBox 19">
            <a:extLst>
              <a:ext uri="{FF2B5EF4-FFF2-40B4-BE49-F238E27FC236}">
                <a16:creationId xmlns:a16="http://schemas.microsoft.com/office/drawing/2014/main" id="{0069CCF4-2368-8A11-7185-2001CF7CCD6A}"/>
              </a:ext>
            </a:extLst>
          </p:cNvPr>
          <p:cNvSpPr txBox="1"/>
          <p:nvPr/>
        </p:nvSpPr>
        <p:spPr>
          <a:xfrm>
            <a:off x="538317" y="4984369"/>
            <a:ext cx="1900083" cy="430887"/>
          </a:xfrm>
          <a:prstGeom prst="rect">
            <a:avLst/>
          </a:prstGeom>
          <a:noFill/>
        </p:spPr>
        <p:txBody>
          <a:bodyPr wrap="square">
            <a:spAutoFit/>
          </a:bodyPr>
          <a:lstStyle/>
          <a:p>
            <a:r>
              <a:rPr lang="en-IN" sz="2200" dirty="0">
                <a:solidFill>
                  <a:srgbClr val="000000"/>
                </a:solidFill>
              </a:rPr>
              <a:t>to the right of </a:t>
            </a:r>
            <a:endParaRPr lang="en-IN" sz="2200" dirty="0"/>
          </a:p>
        </p:txBody>
      </p:sp>
      <p:pic>
        <p:nvPicPr>
          <p:cNvPr id="16" name="Picture 15" descr="z subscript alpha divided by 2 is equal to alpha divided by 2 ,&#10;p hat subscript 1 and p hat subscript 2">
            <a:extLst>
              <a:ext uri="{FF2B5EF4-FFF2-40B4-BE49-F238E27FC236}">
                <a16:creationId xmlns:a16="http://schemas.microsoft.com/office/drawing/2014/main" id="{3AEAAB73-87B1-7240-92A5-D3CEB456BD57}"/>
              </a:ext>
            </a:extLst>
          </p:cNvPr>
          <p:cNvPicPr>
            <a:picLocks noChangeAspect="1"/>
          </p:cNvPicPr>
          <p:nvPr/>
        </p:nvPicPr>
        <p:blipFill>
          <a:blip r:embed="rId6"/>
          <a:stretch>
            <a:fillRect/>
          </a:stretch>
        </p:blipFill>
        <p:spPr>
          <a:xfrm>
            <a:off x="2209800" y="4855870"/>
            <a:ext cx="3056604" cy="709006"/>
          </a:xfrm>
          <a:prstGeom prst="rect">
            <a:avLst/>
          </a:prstGeom>
        </p:spPr>
      </p:pic>
      <p:sp>
        <p:nvSpPr>
          <p:cNvPr id="22" name="TextBox 21">
            <a:extLst>
              <a:ext uri="{FF2B5EF4-FFF2-40B4-BE49-F238E27FC236}">
                <a16:creationId xmlns:a16="http://schemas.microsoft.com/office/drawing/2014/main" id="{6DB91853-3878-73FD-B27F-FF1965456C3F}"/>
              </a:ext>
            </a:extLst>
          </p:cNvPr>
          <p:cNvSpPr txBox="1"/>
          <p:nvPr/>
        </p:nvSpPr>
        <p:spPr>
          <a:xfrm>
            <a:off x="5181600" y="4984369"/>
            <a:ext cx="2743200" cy="430887"/>
          </a:xfrm>
          <a:prstGeom prst="rect">
            <a:avLst/>
          </a:prstGeom>
          <a:noFill/>
        </p:spPr>
        <p:txBody>
          <a:bodyPr wrap="square">
            <a:spAutoFit/>
          </a:bodyPr>
          <a:lstStyle/>
          <a:p>
            <a:r>
              <a:rPr lang="en-IN" sz="2200" dirty="0">
                <a:solidFill>
                  <a:srgbClr val="000000"/>
                </a:solidFill>
              </a:rPr>
              <a:t>are the two sample </a:t>
            </a:r>
            <a:endParaRPr lang="en-IN" sz="2200" dirty="0"/>
          </a:p>
        </p:txBody>
      </p:sp>
      <p:sp>
        <p:nvSpPr>
          <p:cNvPr id="18" name="TextBox 17">
            <a:extLst>
              <a:ext uri="{FF2B5EF4-FFF2-40B4-BE49-F238E27FC236}">
                <a16:creationId xmlns:a16="http://schemas.microsoft.com/office/drawing/2014/main" id="{C0653DA6-0C3A-23D9-8B30-98E3E0589B19}"/>
              </a:ext>
            </a:extLst>
          </p:cNvPr>
          <p:cNvSpPr txBox="1"/>
          <p:nvPr/>
        </p:nvSpPr>
        <p:spPr>
          <a:xfrm>
            <a:off x="538317" y="5347921"/>
            <a:ext cx="6395883" cy="430887"/>
          </a:xfrm>
          <a:prstGeom prst="rect">
            <a:avLst/>
          </a:prstGeom>
          <a:noFill/>
        </p:spPr>
        <p:txBody>
          <a:bodyPr wrap="square">
            <a:spAutoFit/>
          </a:bodyPr>
          <a:lstStyle/>
          <a:p>
            <a:r>
              <a:rPr lang="en-IN" sz="2200" dirty="0">
                <a:solidFill>
                  <a:srgbClr val="000000"/>
                </a:solidFill>
              </a:rPr>
              <a:t>proportions, and </a:t>
            </a:r>
            <a:r>
              <a:rPr lang="en-IN" sz="2200" i="1" dirty="0">
                <a:solidFill>
                  <a:srgbClr val="000000"/>
                </a:solidFill>
              </a:rPr>
              <a:t>n</a:t>
            </a:r>
            <a:r>
              <a:rPr lang="en-IN" sz="2200" i="1" dirty="0">
                <a:solidFill>
                  <a:srgbClr val="000000"/>
                </a:solidFill>
                <a:latin typeface="Calibri" panose="020F0502020204030204" pitchFamily="34" charset="0"/>
                <a:ea typeface="Calibri" panose="020F0502020204030204" pitchFamily="34" charset="0"/>
                <a:cs typeface="Calibri" panose="020F0502020204030204" pitchFamily="34" charset="0"/>
              </a:rPr>
              <a:t>₁</a:t>
            </a:r>
            <a:r>
              <a:rPr lang="en-IN" sz="2200" i="1" dirty="0">
                <a:solidFill>
                  <a:srgbClr val="000000"/>
                </a:solidFill>
              </a:rPr>
              <a:t> </a:t>
            </a:r>
            <a:r>
              <a:rPr lang="en-IN" sz="2200" dirty="0">
                <a:solidFill>
                  <a:srgbClr val="000000"/>
                </a:solidFill>
              </a:rPr>
              <a:t>and </a:t>
            </a:r>
            <a:r>
              <a:rPr lang="en-IN" sz="2200" i="1" dirty="0">
                <a:solidFill>
                  <a:srgbClr val="000000"/>
                </a:solidFill>
              </a:rPr>
              <a:t>n</a:t>
            </a:r>
            <a:r>
              <a:rPr lang="en-IN" sz="2200" i="1" dirty="0">
                <a:solidFill>
                  <a:srgbClr val="000000"/>
                </a:solidFill>
                <a:latin typeface="Calibri" panose="020F0502020204030204" pitchFamily="34" charset="0"/>
                <a:ea typeface="Calibri" panose="020F0502020204030204" pitchFamily="34" charset="0"/>
                <a:cs typeface="Calibri" panose="020F0502020204030204" pitchFamily="34" charset="0"/>
              </a:rPr>
              <a:t>₂</a:t>
            </a:r>
            <a:r>
              <a:rPr lang="en-IN" sz="2200" dirty="0">
                <a:solidFill>
                  <a:srgbClr val="000000"/>
                </a:solidFill>
              </a:rPr>
              <a:t> are the two sample sizes.</a:t>
            </a:r>
            <a:endParaRPr lang="en-IN" sz="2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Rounding Rule</a:t>
            </a:r>
            <a:r>
              <a:rPr lang="en-US" sz="3200" baseline="-25000" dirty="0"/>
              <a:t>1</a:t>
            </a:r>
            <a:endParaRPr dirty="0"/>
          </a:p>
        </p:txBody>
      </p:sp>
      <p:sp>
        <p:nvSpPr>
          <p:cNvPr id="3" name="Text Placeholder 2"/>
          <p:cNvSpPr>
            <a:spLocks noGrp="1"/>
          </p:cNvSpPr>
          <p:nvPr>
            <p:ph type="body" sz="quarter" idx="10"/>
          </p:nvPr>
        </p:nvSpPr>
        <p:spPr>
          <a:xfrm>
            <a:off x="457200" y="1082078"/>
            <a:ext cx="8229600" cy="1813522"/>
          </a:xfrm>
        </p:spPr>
        <p:txBody>
          <a:bodyPr>
            <a:normAutofit/>
          </a:bodyPr>
          <a:lstStyle/>
          <a:p>
            <a:r>
              <a:rPr sz="2800"/>
              <a:t>When calculating a margin of error for a confidence interval, round to at least six decimal places to avoid additional rounding errors in the subsequent calculations of the endpoints of the confidence interval.</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t>Formula: Confidence Interval for the Difference between Two Population Proportions</a:t>
            </a:r>
          </a:p>
        </p:txBody>
      </p:sp>
      <p:sp>
        <p:nvSpPr>
          <p:cNvPr id="3" name="Text Placeholder 2"/>
          <p:cNvSpPr>
            <a:spLocks noGrp="1"/>
          </p:cNvSpPr>
          <p:nvPr>
            <p:ph type="body" sz="quarter" idx="10"/>
          </p:nvPr>
        </p:nvSpPr>
        <p:spPr>
          <a:xfrm>
            <a:off x="457200" y="1082078"/>
            <a:ext cx="8229600" cy="4404322"/>
          </a:xfrm>
        </p:spPr>
        <p:txBody>
          <a:bodyPr>
            <a:normAutofit/>
          </a:bodyPr>
          <a:lstStyle/>
          <a:p>
            <a:r>
              <a:rPr sz="2800" dirty="0"/>
              <a:t>The confidence interval for the difference between two population proportions is given by</a:t>
            </a:r>
          </a:p>
          <a:p>
            <a:endParaRPr sz="2800" dirty="0"/>
          </a:p>
        </p:txBody>
      </p:sp>
      <p:pic>
        <p:nvPicPr>
          <p:cNvPr id="5" name="Picture 4" descr="open parenthesis p hat subscript 1 minus p hat subscript 2 close parenthesis minus E less than p subscript 1 minus p subscript 2 is less than open parenthesis p hat subscript 1 minus p hat subscript 2 close parenthesis plus E or the interval is represented as open parenthesis p hat subscript 1 minus p hat subscript 2 close parenthesis minus E and open parenthesis p hat subscript 1 minus p hat subscript 2 close parenthesis plus E">
            <a:extLst>
              <a:ext uri="{FF2B5EF4-FFF2-40B4-BE49-F238E27FC236}">
                <a16:creationId xmlns:a16="http://schemas.microsoft.com/office/drawing/2014/main" id="{CC65E741-565C-82AC-987A-652F459DD1FA}"/>
              </a:ext>
            </a:extLst>
          </p:cNvPr>
          <p:cNvPicPr>
            <a:picLocks noChangeAspect="1"/>
          </p:cNvPicPr>
          <p:nvPr/>
        </p:nvPicPr>
        <p:blipFill>
          <a:blip r:embed="rId2"/>
          <a:stretch>
            <a:fillRect/>
          </a:stretch>
        </p:blipFill>
        <p:spPr>
          <a:xfrm>
            <a:off x="2286000" y="2057400"/>
            <a:ext cx="4572000" cy="1389185"/>
          </a:xfrm>
          <a:prstGeom prst="rect">
            <a:avLst/>
          </a:prstGeom>
        </p:spPr>
      </p:pic>
      <p:pic>
        <p:nvPicPr>
          <p:cNvPr id="13" name="Picture 12" descr="where p hat subscript 1 and p hat subscript 2">
            <a:extLst>
              <a:ext uri="{FF2B5EF4-FFF2-40B4-BE49-F238E27FC236}">
                <a16:creationId xmlns:a16="http://schemas.microsoft.com/office/drawing/2014/main" id="{9DDD0103-DC0D-6C96-1A51-6DD883EF2266}"/>
              </a:ext>
            </a:extLst>
          </p:cNvPr>
          <p:cNvPicPr>
            <a:picLocks noChangeAspect="1"/>
          </p:cNvPicPr>
          <p:nvPr/>
        </p:nvPicPr>
        <p:blipFill>
          <a:blip r:embed="rId3"/>
          <a:stretch>
            <a:fillRect/>
          </a:stretch>
        </p:blipFill>
        <p:spPr>
          <a:xfrm>
            <a:off x="489155" y="3429000"/>
            <a:ext cx="2438400" cy="539646"/>
          </a:xfrm>
          <a:prstGeom prst="rect">
            <a:avLst/>
          </a:prstGeom>
        </p:spPr>
      </p:pic>
      <p:sp>
        <p:nvSpPr>
          <p:cNvPr id="7" name="TextBox 6">
            <a:extLst>
              <a:ext uri="{FF2B5EF4-FFF2-40B4-BE49-F238E27FC236}">
                <a16:creationId xmlns:a16="http://schemas.microsoft.com/office/drawing/2014/main" id="{7CDD09EC-9C71-7F05-D29F-50DA63BFC9B2}"/>
              </a:ext>
            </a:extLst>
          </p:cNvPr>
          <p:cNvSpPr txBox="1"/>
          <p:nvPr/>
        </p:nvSpPr>
        <p:spPr>
          <a:xfrm>
            <a:off x="2927555" y="3431797"/>
            <a:ext cx="4953000" cy="523220"/>
          </a:xfrm>
          <a:prstGeom prst="rect">
            <a:avLst/>
          </a:prstGeom>
          <a:noFill/>
        </p:spPr>
        <p:txBody>
          <a:bodyPr wrap="square">
            <a:spAutoFit/>
          </a:bodyPr>
          <a:lstStyle/>
          <a:p>
            <a:pPr>
              <a:defRPr sz="2800"/>
            </a:pPr>
            <a:r>
              <a:rPr lang="en-IN" sz="2800" dirty="0">
                <a:solidFill>
                  <a:srgbClr val="000000"/>
                </a:solidFill>
              </a:rPr>
              <a:t>are the two sample proportions,</a:t>
            </a:r>
          </a:p>
        </p:txBody>
      </p:sp>
      <p:pic>
        <p:nvPicPr>
          <p:cNvPr id="17" name="Picture 16" descr="p hat subscript 1 minus p hat subscript 2">
            <a:extLst>
              <a:ext uri="{FF2B5EF4-FFF2-40B4-BE49-F238E27FC236}">
                <a16:creationId xmlns:a16="http://schemas.microsoft.com/office/drawing/2014/main" id="{E7E809C4-8F44-CF49-816B-12B9B03C7C3A}"/>
              </a:ext>
            </a:extLst>
          </p:cNvPr>
          <p:cNvPicPr>
            <a:picLocks noChangeAspect="1"/>
          </p:cNvPicPr>
          <p:nvPr/>
        </p:nvPicPr>
        <p:blipFill>
          <a:blip r:embed="rId4"/>
          <a:stretch>
            <a:fillRect/>
          </a:stretch>
        </p:blipFill>
        <p:spPr>
          <a:xfrm>
            <a:off x="516194" y="3925564"/>
            <a:ext cx="1327892" cy="551586"/>
          </a:xfrm>
          <a:prstGeom prst="rect">
            <a:avLst/>
          </a:prstGeom>
        </p:spPr>
      </p:pic>
      <p:sp>
        <p:nvSpPr>
          <p:cNvPr id="9" name="TextBox 8">
            <a:extLst>
              <a:ext uri="{FF2B5EF4-FFF2-40B4-BE49-F238E27FC236}">
                <a16:creationId xmlns:a16="http://schemas.microsoft.com/office/drawing/2014/main" id="{2391471E-93B9-7765-5864-D9495FDC99BF}"/>
              </a:ext>
            </a:extLst>
          </p:cNvPr>
          <p:cNvSpPr txBox="1"/>
          <p:nvPr/>
        </p:nvSpPr>
        <p:spPr>
          <a:xfrm>
            <a:off x="1834254" y="3918769"/>
            <a:ext cx="5759247" cy="523220"/>
          </a:xfrm>
          <a:prstGeom prst="rect">
            <a:avLst/>
          </a:prstGeom>
          <a:noFill/>
        </p:spPr>
        <p:txBody>
          <a:bodyPr wrap="square">
            <a:spAutoFit/>
          </a:bodyPr>
          <a:lstStyle/>
          <a:p>
            <a:r>
              <a:rPr lang="en-IN" sz="2800" dirty="0">
                <a:solidFill>
                  <a:srgbClr val="000000"/>
                </a:solidFill>
              </a:rPr>
              <a:t>is the point estimate for the difference</a:t>
            </a:r>
          </a:p>
        </p:txBody>
      </p:sp>
      <mc:AlternateContent xmlns:mc="http://schemas.openxmlformats.org/markup-compatibility/2006" xmlns:a14="http://schemas.microsoft.com/office/drawing/2010/main">
        <mc:Choice Requires="a14">
          <p:sp>
            <p:nvSpPr>
              <p:cNvPr id="15" name="TextBox 14">
                <a:extLst>
                  <a:ext uri="{FF2B5EF4-FFF2-40B4-BE49-F238E27FC236}">
                    <a16:creationId xmlns:a16="http://schemas.microsoft.com/office/drawing/2014/main" id="{4FD430C6-3191-91F2-2F42-A6A83039BD37}"/>
                  </a:ext>
                </a:extLst>
              </p:cNvPr>
              <p:cNvSpPr txBox="1"/>
              <p:nvPr/>
            </p:nvSpPr>
            <p:spPr>
              <a:xfrm>
                <a:off x="457200" y="4405321"/>
                <a:ext cx="7924800" cy="954107"/>
              </a:xfrm>
              <a:prstGeom prst="rect">
                <a:avLst/>
              </a:prstGeom>
              <a:noFill/>
            </p:spPr>
            <p:txBody>
              <a:bodyPr wrap="square">
                <a:spAutoFit/>
              </a:bodyPr>
              <a:lstStyle/>
              <a:p>
                <a:r>
                  <a:rPr lang="en-IN" sz="2800" dirty="0">
                    <a:solidFill>
                      <a:srgbClr val="000000"/>
                    </a:solidFill>
                  </a:rPr>
                  <a:t>between population proportions, </a:t>
                </a:r>
                <a:r>
                  <a:rPr lang="en-IN" sz="2800" i="1" dirty="0">
                    <a:solidFill>
                      <a:srgbClr val="000000"/>
                    </a:solidFill>
                  </a:rPr>
                  <a:t>p</a:t>
                </a:r>
                <a:r>
                  <a:rPr lang="en-IN" sz="2800" dirty="0">
                    <a:solidFill>
                      <a:srgbClr val="000000"/>
                    </a:solidFill>
                    <a:latin typeface="Calibri" panose="020F0502020204030204" pitchFamily="34" charset="0"/>
                    <a:ea typeface="Calibri" panose="020F0502020204030204" pitchFamily="34" charset="0"/>
                    <a:cs typeface="Calibri" panose="020F0502020204030204" pitchFamily="34" charset="0"/>
                  </a:rPr>
                  <a:t>₁</a:t>
                </a:r>
                <a14:m>
                  <m:oMath xmlns:m="http://schemas.openxmlformats.org/officeDocument/2006/math">
                    <m:r>
                      <a:rPr lang="ar-AE" sz="2800">
                        <a:solidFill>
                          <a:srgbClr val="000000"/>
                        </a:solidFill>
                        <a:latin typeface="Cambria Math" panose="02040503050406030204" pitchFamily="18" charset="0"/>
                      </a:rPr>
                      <m:t>−</m:t>
                    </m:r>
                  </m:oMath>
                </a14:m>
                <a:r>
                  <a:rPr lang="en-US" sz="2800" i="1" dirty="0">
                    <a:solidFill>
                      <a:srgbClr val="000000"/>
                    </a:solidFill>
                  </a:rPr>
                  <a:t>p</a:t>
                </a:r>
                <a:r>
                  <a:rPr lang="en-US" sz="2800" dirty="0">
                    <a:solidFill>
                      <a:srgbClr val="000000"/>
                    </a:solidFill>
                    <a:latin typeface="Calibri" panose="020F0502020204030204" pitchFamily="34" charset="0"/>
                    <a:ea typeface="Calibri" panose="020F0502020204030204" pitchFamily="34" charset="0"/>
                    <a:cs typeface="Calibri" panose="020F0502020204030204" pitchFamily="34" charset="0"/>
                  </a:rPr>
                  <a:t>₂</a:t>
                </a:r>
                <a:r>
                  <a:rPr lang="en-US" sz="2800" dirty="0">
                    <a:solidFill>
                      <a:srgbClr val="000000"/>
                    </a:solidFill>
                  </a:rPr>
                  <a:t>,</a:t>
                </a:r>
                <a:r>
                  <a:rPr lang="ar-AE" sz="2800" dirty="0">
                    <a:solidFill>
                      <a:srgbClr val="000000"/>
                    </a:solidFill>
                  </a:rPr>
                  <a:t> </a:t>
                </a:r>
                <a:r>
                  <a:rPr lang="en-IN" sz="2800" dirty="0">
                    <a:solidFill>
                      <a:srgbClr val="000000"/>
                    </a:solidFill>
                  </a:rPr>
                  <a:t>and </a:t>
                </a:r>
                <a:r>
                  <a:rPr lang="en-IN" sz="2800" i="1" dirty="0">
                    <a:solidFill>
                      <a:srgbClr val="000000"/>
                    </a:solidFill>
                  </a:rPr>
                  <a:t>E </a:t>
                </a:r>
                <a:r>
                  <a:rPr lang="en-IN" sz="2800" dirty="0">
                    <a:solidFill>
                      <a:srgbClr val="000000"/>
                    </a:solidFill>
                  </a:rPr>
                  <a:t>is the margin of error.</a:t>
                </a:r>
              </a:p>
            </p:txBody>
          </p:sp>
        </mc:Choice>
        <mc:Fallback xmlns="">
          <p:sp>
            <p:nvSpPr>
              <p:cNvPr id="15" name="TextBox 14">
                <a:extLst>
                  <a:ext uri="{FF2B5EF4-FFF2-40B4-BE49-F238E27FC236}">
                    <a16:creationId xmlns:a16="http://schemas.microsoft.com/office/drawing/2014/main" id="{4FD430C6-3191-91F2-2F42-A6A83039BD37}"/>
                  </a:ext>
                </a:extLst>
              </p:cNvPr>
              <p:cNvSpPr txBox="1">
                <a:spLocks noRot="1" noChangeAspect="1" noMove="1" noResize="1" noEditPoints="1" noAdjustHandles="1" noChangeArrowheads="1" noChangeShapeType="1" noTextEdit="1"/>
              </p:cNvSpPr>
              <p:nvPr/>
            </p:nvSpPr>
            <p:spPr>
              <a:xfrm>
                <a:off x="457200" y="4405321"/>
                <a:ext cx="7924800" cy="954107"/>
              </a:xfrm>
              <a:prstGeom prst="rect">
                <a:avLst/>
              </a:prstGeom>
              <a:blipFill>
                <a:blip r:embed="rId5"/>
                <a:stretch>
                  <a:fillRect l="-1538" t="-8333" r="-308" b="-17949"/>
                </a:stretch>
              </a:blipFill>
            </p:spPr>
            <p:txBody>
              <a:bodyPr/>
              <a:lstStyle/>
              <a:p>
                <a:r>
                  <a:rPr lang="en-IN">
                    <a:noFill/>
                  </a:rPr>
                  <a:t> </a:t>
                </a:r>
              </a:p>
            </p:txBody>
          </p:sp>
        </mc:Fallback>
      </mc:AlternateContent>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Rounding Rule</a:t>
            </a:r>
            <a:r>
              <a:rPr lang="en-US" baseline="-25000" dirty="0"/>
              <a:t>2</a:t>
            </a:r>
            <a:endParaRPr dirty="0"/>
          </a:p>
        </p:txBody>
      </p:sp>
      <p:sp>
        <p:nvSpPr>
          <p:cNvPr id="3" name="Text Placeholder 2"/>
          <p:cNvSpPr>
            <a:spLocks noGrp="1"/>
          </p:cNvSpPr>
          <p:nvPr>
            <p:ph type="body" sz="quarter" idx="10"/>
          </p:nvPr>
        </p:nvSpPr>
        <p:spPr>
          <a:xfrm>
            <a:off x="457200" y="1082078"/>
            <a:ext cx="8229600" cy="1432522"/>
          </a:xfrm>
        </p:spPr>
        <p:txBody>
          <a:bodyPr>
            <a:normAutofit/>
          </a:bodyPr>
          <a:lstStyle/>
          <a:p>
            <a:r>
              <a:rPr sz="2800" dirty="0"/>
              <a:t>Round the endpoints of a confidence interval for the difference between two population proportions to three decimal places.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Memory Booster</a:t>
            </a:r>
            <a:r>
              <a:rPr lang="en-US" baseline="-25000" dirty="0"/>
              <a:t>4</a:t>
            </a:r>
            <a:endParaRPr dirty="0"/>
          </a:p>
        </p:txBody>
      </p:sp>
      <p:sp>
        <p:nvSpPr>
          <p:cNvPr id="3" name="Text Placeholder 2"/>
          <p:cNvSpPr>
            <a:spLocks noGrp="1"/>
          </p:cNvSpPr>
          <p:nvPr>
            <p:ph type="body" sz="quarter" idx="10"/>
          </p:nvPr>
        </p:nvSpPr>
        <p:spPr>
          <a:xfrm>
            <a:off x="457200" y="1082078"/>
            <a:ext cx="8229600" cy="2118322"/>
          </a:xfrm>
        </p:spPr>
        <p:txBody>
          <a:bodyPr>
            <a:normAutofit/>
          </a:bodyPr>
          <a:lstStyle/>
          <a:p>
            <a:r>
              <a:rPr sz="2800" dirty="0"/>
              <a:t>Steps for Creating a Confidence Interval</a:t>
            </a:r>
          </a:p>
          <a:p>
            <a:pPr marL="447675" indent="-447675">
              <a:defRPr sz="2800"/>
            </a:pPr>
            <a:r>
              <a:rPr lang="en-US" dirty="0"/>
              <a:t>1.	</a:t>
            </a:r>
            <a:r>
              <a:rPr dirty="0"/>
              <a:t>​</a:t>
            </a:r>
            <a:r>
              <a:rPr sz="2800" dirty="0"/>
              <a:t>Find the point estimate.</a:t>
            </a:r>
          </a:p>
          <a:p>
            <a:pPr marL="447675" indent="-447675">
              <a:defRPr sz="2800"/>
            </a:pPr>
            <a:r>
              <a:rPr lang="en-US" dirty="0"/>
              <a:t>2.	</a:t>
            </a:r>
            <a:r>
              <a:rPr dirty="0"/>
              <a:t>​</a:t>
            </a:r>
            <a:r>
              <a:rPr sz="2800" dirty="0"/>
              <a:t>Calculate the margin of error (</a:t>
            </a:r>
            <a:r>
              <a:rPr lang="en-US" sz="2800" i="1" dirty="0"/>
              <a:t>E</a:t>
            </a:r>
            <a:r>
              <a:rPr sz="2800" dirty="0"/>
              <a:t>).</a:t>
            </a:r>
          </a:p>
          <a:p>
            <a:pPr marL="447675" indent="-447675">
              <a:defRPr sz="2800"/>
            </a:pPr>
            <a:r>
              <a:rPr lang="en-US" dirty="0"/>
              <a:t>3.	</a:t>
            </a:r>
            <a:r>
              <a:rPr dirty="0"/>
              <a:t>​</a:t>
            </a:r>
            <a:r>
              <a:rPr sz="2800" dirty="0"/>
              <a:t>Add and subtract </a:t>
            </a:r>
            <a:r>
              <a:rPr lang="en-US" sz="2800" i="1" dirty="0"/>
              <a:t>E</a:t>
            </a:r>
            <a:r>
              <a:rPr sz="2800" dirty="0"/>
              <a:t> from the point estimate.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fontScale="90000"/>
          </a:bodyPr>
          <a:lstStyle/>
          <a:p>
            <a:r>
              <a:rPr dirty="0"/>
              <a:t>Example 9.4.2: Constructing a Confidence Interval for the Difference between Two Population Proportions</a:t>
            </a:r>
            <a:r>
              <a:rPr lang="en-US" sz="3200" baseline="-25000" dirty="0"/>
              <a:t>1</a:t>
            </a:r>
            <a:endParaRPr dirty="0"/>
          </a:p>
        </p:txBody>
      </p:sp>
      <p:sp>
        <p:nvSpPr>
          <p:cNvPr id="3" name="Text Placeholder 2"/>
          <p:cNvSpPr>
            <a:spLocks noGrp="1"/>
          </p:cNvSpPr>
          <p:nvPr>
            <p:ph type="body" sz="quarter" idx="10"/>
          </p:nvPr>
        </p:nvSpPr>
        <p:spPr/>
        <p:txBody>
          <a:bodyPr>
            <a:normAutofit/>
          </a:bodyPr>
          <a:lstStyle/>
          <a:p>
            <a:r>
              <a:rPr sz="2800" dirty="0"/>
              <a:t>School administrators want to know if there is a smaller percentage of students at a public middle school who carry cell phones than the percentage of students who carry cell phones at a private middle school. A survey of students is conducted at each school and the following results are tabulated.</a:t>
            </a:r>
          </a:p>
        </p:txBody>
      </p:sp>
      <p:sp>
        <p:nvSpPr>
          <p:cNvPr id="6" name="TextBox 5">
            <a:extLst>
              <a:ext uri="{FF2B5EF4-FFF2-40B4-BE49-F238E27FC236}">
                <a16:creationId xmlns:a16="http://schemas.microsoft.com/office/drawing/2014/main" id="{A815A462-F1E3-1F9F-1FD0-C50572113B4A}"/>
              </a:ext>
            </a:extLst>
          </p:cNvPr>
          <p:cNvSpPr txBox="1"/>
          <p:nvPr/>
        </p:nvSpPr>
        <p:spPr>
          <a:xfrm>
            <a:off x="2286000" y="3810000"/>
            <a:ext cx="4572000" cy="369332"/>
          </a:xfrm>
          <a:prstGeom prst="rect">
            <a:avLst/>
          </a:prstGeom>
          <a:noFill/>
        </p:spPr>
        <p:txBody>
          <a:bodyPr wrap="square">
            <a:spAutoFit/>
          </a:bodyPr>
          <a:lstStyle/>
          <a:p>
            <a:pPr algn="ctr">
              <a:defRPr sz="1800" b="1"/>
            </a:pPr>
            <a:r>
              <a:rPr lang="en-IN" dirty="0"/>
              <a:t>Responses to Survey</a:t>
            </a:r>
          </a:p>
        </p:txBody>
      </p:sp>
      <p:graphicFrame>
        <p:nvGraphicFramePr>
          <p:cNvPr id="4" name="Table Placeholder 2" descr="The table compares the number of students who carry or do not carry a cell phone across public and private schools. In public schools, 45 students carry a cell phone, and 31 do not. In private schools, 53 students carry a cell phone, and 25 do not. This table highlights the distribution of cell phone usage among students in different school types.">
            <a:extLst>
              <a:ext uri="{FF2B5EF4-FFF2-40B4-BE49-F238E27FC236}">
                <a16:creationId xmlns:a16="http://schemas.microsoft.com/office/drawing/2014/main" id="{BBDEF166-870D-493B-AE35-4D4D64C39B97}"/>
              </a:ext>
            </a:extLst>
          </p:cNvPr>
          <p:cNvGraphicFramePr>
            <a:graphicFrameLocks/>
          </p:cNvGraphicFramePr>
          <p:nvPr>
            <p:extLst>
              <p:ext uri="{D42A27DB-BD31-4B8C-83A1-F6EECF244321}">
                <p14:modId xmlns:p14="http://schemas.microsoft.com/office/powerpoint/2010/main" val="1863328306"/>
              </p:ext>
            </p:extLst>
          </p:nvPr>
        </p:nvGraphicFramePr>
        <p:xfrm>
          <a:off x="455802" y="4191000"/>
          <a:ext cx="8229600" cy="111252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endParaRPr dirty="0"/>
                    </a:p>
                  </a:txBody>
                  <a:tcPr/>
                </a:tc>
                <a:tc>
                  <a:txBody>
                    <a:bodyPr/>
                    <a:lstStyle/>
                    <a:p>
                      <a:pPr algn="ctr">
                        <a:defRPr sz="1800" b="1"/>
                      </a:pPr>
                      <a:r>
                        <a:t>Public School</a:t>
                      </a:r>
                    </a:p>
                  </a:txBody>
                  <a:tcPr/>
                </a:tc>
                <a:tc>
                  <a:txBody>
                    <a:bodyPr/>
                    <a:lstStyle/>
                    <a:p>
                      <a:pPr algn="ctr">
                        <a:defRPr sz="1800" b="1"/>
                      </a:pPr>
                      <a:r>
                        <a:rPr dirty="0"/>
                        <a:t>Private School</a:t>
                      </a:r>
                    </a:p>
                  </a:txBody>
                  <a:tcPr/>
                </a:tc>
                <a:extLst>
                  <a:ext uri="{0D108BD9-81ED-4DB2-BD59-A6C34878D82A}">
                    <a16:rowId xmlns:a16="http://schemas.microsoft.com/office/drawing/2014/main" val="10001"/>
                  </a:ext>
                </a:extLst>
              </a:tr>
              <a:tr h="370840">
                <a:tc>
                  <a:txBody>
                    <a:bodyPr/>
                    <a:lstStyle/>
                    <a:p>
                      <a:pPr algn="ctr">
                        <a:defRPr sz="1800" b="1"/>
                      </a:pPr>
                      <a:r>
                        <a:t>Carry a Cell Phone</a:t>
                      </a:r>
                    </a:p>
                  </a:txBody>
                  <a:tcPr/>
                </a:tc>
                <a:tc>
                  <a:txBody>
                    <a:bodyPr/>
                    <a:lstStyle/>
                    <a:p>
                      <a:pPr algn="ctr"/>
                      <a:r>
                        <a:rPr sz="1800" dirty="0"/>
                        <a:t>45</a:t>
                      </a:r>
                      <a:endParaRPr sz="1800" dirty="0">
                        <a:latin typeface="Cambria Math"/>
                      </a:endParaRPr>
                    </a:p>
                  </a:txBody>
                  <a:tcPr/>
                </a:tc>
                <a:tc>
                  <a:txBody>
                    <a:bodyPr/>
                    <a:lstStyle/>
                    <a:p>
                      <a:pPr algn="ctr"/>
                      <a:r>
                        <a:rPr sz="1800"/>
                        <a:t>53</a:t>
                      </a:r>
                      <a:endParaRPr sz="1800">
                        <a:latin typeface="Cambria Math"/>
                      </a:endParaRPr>
                    </a:p>
                  </a:txBody>
                  <a:tcPr/>
                </a:tc>
                <a:extLst>
                  <a:ext uri="{0D108BD9-81ED-4DB2-BD59-A6C34878D82A}">
                    <a16:rowId xmlns:a16="http://schemas.microsoft.com/office/drawing/2014/main" val="10002"/>
                  </a:ext>
                </a:extLst>
              </a:tr>
              <a:tr h="370840">
                <a:tc>
                  <a:txBody>
                    <a:bodyPr/>
                    <a:lstStyle/>
                    <a:p>
                      <a:pPr algn="ctr">
                        <a:defRPr sz="1800" b="1"/>
                      </a:pPr>
                      <a:r>
                        <a:t>Do Not Carry a Cell Phone</a:t>
                      </a:r>
                    </a:p>
                  </a:txBody>
                  <a:tcPr/>
                </a:tc>
                <a:tc>
                  <a:txBody>
                    <a:bodyPr/>
                    <a:lstStyle/>
                    <a:p>
                      <a:pPr algn="ctr"/>
                      <a:r>
                        <a:rPr sz="1800" dirty="0"/>
                        <a:t>31</a:t>
                      </a:r>
                      <a:endParaRPr sz="1800" dirty="0">
                        <a:latin typeface="Cambria Math"/>
                      </a:endParaRPr>
                    </a:p>
                  </a:txBody>
                  <a:tcPr/>
                </a:tc>
                <a:tc>
                  <a:txBody>
                    <a:bodyPr/>
                    <a:lstStyle/>
                    <a:p>
                      <a:pPr algn="ctr"/>
                      <a:r>
                        <a:rPr sz="1800" dirty="0"/>
                        <a:t>25</a:t>
                      </a:r>
                      <a:endParaRPr sz="1800" dirty="0">
                        <a:latin typeface="Cambria Math"/>
                      </a:endParaRPr>
                    </a:p>
                  </a:txBody>
                  <a:tcPr/>
                </a:tc>
                <a:extLst>
                  <a:ext uri="{0D108BD9-81ED-4DB2-BD59-A6C34878D82A}">
                    <a16:rowId xmlns:a16="http://schemas.microsoft.com/office/drawing/2014/main" val="10003"/>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400" dirty="0"/>
              <a:t>Example 9.4.2: Constructing a Confidence Interval for the Difference between Two Population Proportions</a:t>
            </a:r>
            <a:r>
              <a:rPr lang="en-US" sz="2400" baseline="-25000" dirty="0"/>
              <a:t>2</a:t>
            </a:r>
            <a:endParaRPr sz="24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Construct a </a:t>
                </a:r>
                <a14:m>
                  <m:oMath xmlns:m="http://schemas.openxmlformats.org/officeDocument/2006/math">
                    <m:r>
                      <a:rPr>
                        <a:latin typeface="Cambria Math" panose="02040503050406030204" pitchFamily="18" charset="0"/>
                      </a:rPr>
                      <m:t>90%</m:t>
                    </m:r>
                  </m:oMath>
                </a14:m>
                <a:r>
                  <a:rPr sz="2800" dirty="0"/>
                  <a:t> confidence interval for the true difference between the proportions of students who carry a cell phone at the two schools.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US">
                    <a:noFill/>
                  </a:rPr>
                  <a:t> </a:t>
                </a:r>
              </a:p>
            </p:txBody>
          </p:sp>
        </mc:Fallback>
      </mc:AlternateContent>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400" dirty="0"/>
              <a:t>Example 9.4.2: Constructing a Confidence Interval for the Difference between Two Population Proportions</a:t>
            </a:r>
            <a:r>
              <a:rPr lang="en-US" sz="2400" baseline="-25000" dirty="0"/>
              <a:t>3</a:t>
            </a:r>
            <a:endParaRPr sz="24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fontScale="85000" lnSpcReduction="20000"/>
              </a:bodyPr>
              <a:lstStyle/>
              <a:p>
                <a:r>
                  <a:rPr lang="en-IN" sz="2800" b="1" dirty="0"/>
                  <a:t>Solution</a:t>
                </a:r>
              </a:p>
              <a:p>
                <a:pPr>
                  <a:defRPr b="1"/>
                </a:pPr>
                <a:r>
                  <a:rPr lang="en-IN" sz="2800" dirty="0"/>
                  <a:t>Step 1: Find the point estimate.</a:t>
                </a:r>
              </a:p>
              <a:p>
                <a:r>
                  <a:rPr lang="en-IN" sz="2800" dirty="0"/>
                  <a:t>Let Population 1 be students at the public school and Population 2 be students at the private school. Note that in order to calculate the sample proportions, we first need to know the total sizes of the samples. Here, we must calculate the sample sizes by adding the numbers of yes and no responses for each school. Thus, the sample size for the first sample (public school) is calculated as follows.</a:t>
                </a:r>
              </a:p>
              <a:p>
                <a:pPr algn="ctr"/>
                <a:r>
                  <a:rPr lang="en-IN" i="1" dirty="0"/>
                  <a:t>n</a:t>
                </a:r>
                <a:r>
                  <a:rPr lang="en-IN" dirty="0">
                    <a:latin typeface="Calibri" panose="020F0502020204030204" pitchFamily="34" charset="0"/>
                    <a:ea typeface="Calibri" panose="020F0502020204030204" pitchFamily="34" charset="0"/>
                    <a:cs typeface="Calibri" panose="020F0502020204030204" pitchFamily="34" charset="0"/>
                  </a:rPr>
                  <a:t>₁ </a:t>
                </a:r>
                <a14:m>
                  <m:oMath xmlns:m="http://schemas.openxmlformats.org/officeDocument/2006/math">
                    <m:r>
                      <a:rPr lang="en-IN">
                        <a:latin typeface="Cambria Math" panose="02040503050406030204" pitchFamily="18" charset="0"/>
                      </a:rPr>
                      <m:t>=</m:t>
                    </m:r>
                    <m:r>
                      <a:rPr lang="en-IN">
                        <a:latin typeface="Cambria Math" panose="02040503050406030204" pitchFamily="18" charset="0"/>
                      </a:rPr>
                      <m:t>45</m:t>
                    </m:r>
                    <m:r>
                      <a:rPr lang="en-IN">
                        <a:latin typeface="Cambria Math" panose="02040503050406030204" pitchFamily="18" charset="0"/>
                      </a:rPr>
                      <m:t>+</m:t>
                    </m:r>
                    <m:r>
                      <a:rPr lang="en-IN">
                        <a:latin typeface="Cambria Math" panose="02040503050406030204" pitchFamily="18" charset="0"/>
                      </a:rPr>
                      <m:t>31</m:t>
                    </m:r>
                    <m:r>
                      <a:rPr lang="en-IN" b="0" i="0" smtClean="0">
                        <a:latin typeface="Cambria Math" panose="02040503050406030204" pitchFamily="18" charset="0"/>
                      </a:rPr>
                      <m:t>=</m:t>
                    </m:r>
                    <m:r>
                      <a:rPr lang="en-US" b="0" i="0" smtClean="0">
                        <a:latin typeface="Cambria Math" panose="02040503050406030204" pitchFamily="18" charset="0"/>
                      </a:rPr>
                      <m:t>76</m:t>
                    </m:r>
                  </m:oMath>
                </a14:m>
                <a:endParaRPr lang="ar-AE" sz="2800" dirty="0"/>
              </a:p>
              <a:p>
                <a:r>
                  <a:rPr lang="en-IN" sz="2800" dirty="0"/>
                  <a:t>The sample size for the second sample (private school) is found as follows.</a:t>
                </a:r>
              </a:p>
              <a:p>
                <a:pPr algn="ctr"/>
                <a:r>
                  <a:rPr lang="en-US" i="1" dirty="0">
                    <a:latin typeface="Calibri" panose="020F0502020204030204" pitchFamily="34" charset="0"/>
                    <a:ea typeface="Calibri" panose="020F0502020204030204" pitchFamily="34" charset="0"/>
                    <a:cs typeface="Calibri" panose="020F0502020204030204" pitchFamily="34" charset="0"/>
                  </a:rPr>
                  <a:t>n</a:t>
                </a:r>
                <a:r>
                  <a:rPr lang="en-US" dirty="0">
                    <a:latin typeface="Calibri" panose="020F0502020204030204" pitchFamily="34" charset="0"/>
                    <a:ea typeface="Calibri" panose="020F0502020204030204" pitchFamily="34" charset="0"/>
                    <a:cs typeface="Calibri" panose="020F0502020204030204" pitchFamily="34" charset="0"/>
                  </a:rPr>
                  <a:t>₂ </a:t>
                </a:r>
                <a14:m>
                  <m:oMath xmlns:m="http://schemas.openxmlformats.org/officeDocument/2006/math">
                    <m:r>
                      <a:rPr lang="ar-AE">
                        <a:latin typeface="Cambria Math" panose="02040503050406030204" pitchFamily="18" charset="0"/>
                      </a:rPr>
                      <m:t>=</m:t>
                    </m:r>
                    <m:r>
                      <a:rPr lang="ar-AE">
                        <a:latin typeface="Cambria Math" panose="02040503050406030204" pitchFamily="18" charset="0"/>
                      </a:rPr>
                      <m:t>53</m:t>
                    </m:r>
                    <m:r>
                      <a:rPr lang="ar-AE">
                        <a:latin typeface="Cambria Math" panose="02040503050406030204" pitchFamily="18" charset="0"/>
                      </a:rPr>
                      <m:t>+</m:t>
                    </m:r>
                    <m:r>
                      <a:rPr lang="ar-AE">
                        <a:latin typeface="Cambria Math" panose="02040503050406030204" pitchFamily="18" charset="0"/>
                      </a:rPr>
                      <m:t>25</m:t>
                    </m:r>
                    <m:r>
                      <a:rPr lang="en-US" b="0" i="0" smtClean="0">
                        <a:latin typeface="Cambria Math" panose="02040503050406030204" pitchFamily="18" charset="0"/>
                      </a:rPr>
                      <m:t>=</m:t>
                    </m:r>
                    <m:r>
                      <a:rPr lang="en-US" b="0" i="0" smtClean="0">
                        <a:latin typeface="Cambria Math" panose="02040503050406030204" pitchFamily="18" charset="0"/>
                      </a:rPr>
                      <m:t>78</m:t>
                    </m:r>
                  </m:oMath>
                </a14:m>
                <a:br>
                  <a:rPr lang="ar-AE" dirty="0">
                    <a:latin typeface="Cambria Math" panose="02040503050406030204" pitchFamily="18" charset="0"/>
                  </a:rPr>
                </a:b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111" t="-2331" r="-1556"/>
                </a:stretch>
              </a:blipFill>
            </p:spPr>
            <p:txBody>
              <a:bodyPr/>
              <a:lstStyle/>
              <a:p>
                <a:r>
                  <a:rPr lang="en-IN">
                    <a:noFill/>
                  </a:rPr>
                  <a:t> </a:t>
                </a:r>
              </a:p>
            </p:txBody>
          </p:sp>
        </mc:Fallback>
      </mc:AlternateContent>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400" dirty="0"/>
              <a:t>Example 9.4.2: Constructing a Confidence Interval for the Difference between Two Population Proportions</a:t>
            </a:r>
            <a:r>
              <a:rPr lang="en-US" sz="2400" baseline="-25000" dirty="0"/>
              <a:t>4</a:t>
            </a:r>
            <a:endParaRPr sz="2400" dirty="0"/>
          </a:p>
        </p:txBody>
      </p:sp>
      <p:sp>
        <p:nvSpPr>
          <p:cNvPr id="3" name="Text Placeholder 2"/>
          <p:cNvSpPr>
            <a:spLocks noGrp="1"/>
          </p:cNvSpPr>
          <p:nvPr>
            <p:ph type="body" sz="quarter" idx="10"/>
          </p:nvPr>
        </p:nvSpPr>
        <p:spPr/>
        <p:txBody>
          <a:bodyPr>
            <a:normAutofit/>
          </a:bodyPr>
          <a:lstStyle/>
          <a:p>
            <a:r>
              <a:rPr sz="2800" dirty="0"/>
              <a:t>Using these sample sizes to calculate the sample proportions of students who carry cell phones gives us the following.</a:t>
            </a:r>
          </a:p>
          <a:p>
            <a:pPr algn="ctr">
              <a:defRPr sz="2800"/>
            </a:pPr>
            <a:endParaRPr lang="en-US" sz="2800" dirty="0"/>
          </a:p>
          <a:p>
            <a:pPr algn="ctr">
              <a:defRPr sz="2800"/>
            </a:pPr>
            <a:endParaRPr sz="2800" dirty="0"/>
          </a:p>
          <a:p>
            <a:endParaRPr lang="en-US" sz="2800" dirty="0"/>
          </a:p>
          <a:p>
            <a:endParaRPr lang="en-IN" dirty="0"/>
          </a:p>
          <a:p>
            <a:endParaRPr sz="2800" dirty="0"/>
          </a:p>
        </p:txBody>
      </p:sp>
      <p:pic>
        <p:nvPicPr>
          <p:cNvPr id="7" name="Picture 6" descr="p hat subscript 1 equals x subscript 1 divided by n subscript 1, which equals 45 divided by 76, approximately 0.592105.">
            <a:extLst>
              <a:ext uri="{FF2B5EF4-FFF2-40B4-BE49-F238E27FC236}">
                <a16:creationId xmlns:a16="http://schemas.microsoft.com/office/drawing/2014/main" id="{1F2C2861-999A-D6C1-DD34-6464AA82992C}"/>
              </a:ext>
            </a:extLst>
          </p:cNvPr>
          <p:cNvPicPr>
            <a:picLocks noChangeAspect="1"/>
          </p:cNvPicPr>
          <p:nvPr/>
        </p:nvPicPr>
        <p:blipFill>
          <a:blip r:embed="rId2"/>
          <a:stretch>
            <a:fillRect/>
          </a:stretch>
        </p:blipFill>
        <p:spPr>
          <a:xfrm>
            <a:off x="2667001" y="2219325"/>
            <a:ext cx="3505200" cy="932909"/>
          </a:xfrm>
          <a:prstGeom prst="rect">
            <a:avLst/>
          </a:prstGeom>
        </p:spPr>
      </p:pic>
      <p:pic>
        <p:nvPicPr>
          <p:cNvPr id="10" name="Picture 9" descr="p hat subscript 2 equals x subscript 2 divided by n subscript 2, which equals 53 divided by 78, approximately 0.679487.">
            <a:extLst>
              <a:ext uri="{FF2B5EF4-FFF2-40B4-BE49-F238E27FC236}">
                <a16:creationId xmlns:a16="http://schemas.microsoft.com/office/drawing/2014/main" id="{C654776A-DF98-1A8A-0ED7-1AB22CE50E75}"/>
              </a:ext>
            </a:extLst>
          </p:cNvPr>
          <p:cNvPicPr>
            <a:picLocks noChangeAspect="1"/>
          </p:cNvPicPr>
          <p:nvPr/>
        </p:nvPicPr>
        <p:blipFill>
          <a:blip r:embed="rId3"/>
          <a:stretch>
            <a:fillRect/>
          </a:stretch>
        </p:blipFill>
        <p:spPr>
          <a:xfrm>
            <a:off x="2667000" y="3209926"/>
            <a:ext cx="3505200" cy="930504"/>
          </a:xfrm>
          <a:prstGeom prst="rect">
            <a:avLst/>
          </a:prstGeom>
        </p:spPr>
      </p:pic>
      <p:sp>
        <p:nvSpPr>
          <p:cNvPr id="8" name="TextBox 7">
            <a:extLst>
              <a:ext uri="{FF2B5EF4-FFF2-40B4-BE49-F238E27FC236}">
                <a16:creationId xmlns:a16="http://schemas.microsoft.com/office/drawing/2014/main" id="{958B5274-89DA-3C92-0229-7C0F128A96D5}"/>
              </a:ext>
            </a:extLst>
          </p:cNvPr>
          <p:cNvSpPr txBox="1"/>
          <p:nvPr/>
        </p:nvSpPr>
        <p:spPr>
          <a:xfrm>
            <a:off x="381000" y="4191000"/>
            <a:ext cx="8305800" cy="954107"/>
          </a:xfrm>
          <a:prstGeom prst="rect">
            <a:avLst/>
          </a:prstGeom>
          <a:noFill/>
        </p:spPr>
        <p:txBody>
          <a:bodyPr wrap="square">
            <a:spAutoFit/>
          </a:bodyPr>
          <a:lstStyle/>
          <a:p>
            <a:r>
              <a:rPr lang="en-IN" sz="2800" dirty="0"/>
              <a:t>Subtracting these two sample proportions produces the point estimate.</a:t>
            </a:r>
          </a:p>
        </p:txBody>
      </p:sp>
      <p:pic>
        <p:nvPicPr>
          <p:cNvPr id="12" name="Picture 11" descr="p hat subscript 1 minus p hat subscript 2 is equal to 0.592105 minus 0.679487 is equal to negative 0.087382&#10;">
            <a:extLst>
              <a:ext uri="{FF2B5EF4-FFF2-40B4-BE49-F238E27FC236}">
                <a16:creationId xmlns:a16="http://schemas.microsoft.com/office/drawing/2014/main" id="{5059AF8B-8859-0124-DDB8-2C281E4835A3}"/>
              </a:ext>
            </a:extLst>
          </p:cNvPr>
          <p:cNvPicPr>
            <a:picLocks noChangeAspect="1"/>
          </p:cNvPicPr>
          <p:nvPr/>
        </p:nvPicPr>
        <p:blipFill>
          <a:blip r:embed="rId4"/>
          <a:stretch>
            <a:fillRect/>
          </a:stretch>
        </p:blipFill>
        <p:spPr>
          <a:xfrm>
            <a:off x="2476500" y="5054830"/>
            <a:ext cx="4191000" cy="905099"/>
          </a:xfrm>
          <a:prstGeom prst="rect">
            <a:avLst/>
          </a:prstGeom>
        </p:spPr>
      </p:pic>
    </p:spTree>
    <p:extLst>
      <p:ext uri="{BB962C8B-B14F-4D97-AF65-F5344CB8AC3E}">
        <p14:creationId xmlns:p14="http://schemas.microsoft.com/office/powerpoint/2010/main" val="17496051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Memory Booster</a:t>
            </a:r>
            <a:r>
              <a:rPr lang="en-US" sz="3200" baseline="-25000" dirty="0"/>
              <a:t>1</a:t>
            </a:r>
            <a:endParaRPr dirty="0"/>
          </a:p>
        </p:txBody>
      </p:sp>
      <p:sp>
        <p:nvSpPr>
          <p:cNvPr id="3" name="Text Placeholder 2"/>
          <p:cNvSpPr>
            <a:spLocks noGrp="1"/>
          </p:cNvSpPr>
          <p:nvPr>
            <p:ph type="body" sz="quarter" idx="10"/>
          </p:nvPr>
        </p:nvSpPr>
        <p:spPr>
          <a:xfrm>
            <a:off x="457200" y="1082078"/>
            <a:ext cx="8229600" cy="2956522"/>
          </a:xfrm>
        </p:spPr>
        <p:txBody>
          <a:bodyPr>
            <a:normAutofit/>
          </a:bodyPr>
          <a:lstStyle/>
          <a:p>
            <a:r>
              <a:rPr sz="2800" b="1" dirty="0"/>
              <a:t>Population Proportion</a:t>
            </a:r>
          </a:p>
          <a:p>
            <a:pPr algn="ctr">
              <a:defRPr sz="2800"/>
            </a:pPr>
            <a:endParaRPr lang="en-US" sz="2800" b="1" dirty="0"/>
          </a:p>
          <a:p>
            <a:pPr algn="ctr">
              <a:defRPr sz="2800"/>
            </a:pPr>
            <a:endParaRPr sz="2800" b="1" dirty="0"/>
          </a:p>
          <a:p>
            <a:pPr algn="ctr">
              <a:defRPr sz="2800"/>
            </a:pPr>
            <a:endParaRPr sz="2800" b="1" dirty="0"/>
          </a:p>
        </p:txBody>
      </p:sp>
      <p:pic>
        <p:nvPicPr>
          <p:cNvPr id="9" name="Picture 8" descr="p equals x divided by N, which is equal to the number of successes divided by the population size.">
            <a:extLst>
              <a:ext uri="{FF2B5EF4-FFF2-40B4-BE49-F238E27FC236}">
                <a16:creationId xmlns:a16="http://schemas.microsoft.com/office/drawing/2014/main" id="{24EC2406-A192-AF2E-F464-EE876D28ADAC}"/>
              </a:ext>
            </a:extLst>
          </p:cNvPr>
          <p:cNvPicPr>
            <a:picLocks noChangeAspect="1"/>
          </p:cNvPicPr>
          <p:nvPr/>
        </p:nvPicPr>
        <p:blipFill>
          <a:blip r:embed="rId2"/>
          <a:stretch>
            <a:fillRect/>
          </a:stretch>
        </p:blipFill>
        <p:spPr>
          <a:xfrm>
            <a:off x="2776537" y="1676400"/>
            <a:ext cx="3590925" cy="952500"/>
          </a:xfrm>
          <a:prstGeom prst="rect">
            <a:avLst/>
          </a:prstGeom>
        </p:spPr>
      </p:pic>
      <p:sp>
        <p:nvSpPr>
          <p:cNvPr id="7" name="TextBox 6">
            <a:extLst>
              <a:ext uri="{FF2B5EF4-FFF2-40B4-BE49-F238E27FC236}">
                <a16:creationId xmlns:a16="http://schemas.microsoft.com/office/drawing/2014/main" id="{3564941D-41C5-3796-16D4-3D46756DD0B3}"/>
              </a:ext>
            </a:extLst>
          </p:cNvPr>
          <p:cNvSpPr txBox="1"/>
          <p:nvPr/>
        </p:nvSpPr>
        <p:spPr>
          <a:xfrm>
            <a:off x="479323" y="2532209"/>
            <a:ext cx="3048000" cy="523220"/>
          </a:xfrm>
          <a:prstGeom prst="rect">
            <a:avLst/>
          </a:prstGeom>
          <a:noFill/>
        </p:spPr>
        <p:txBody>
          <a:bodyPr wrap="square">
            <a:spAutoFit/>
          </a:bodyPr>
          <a:lstStyle/>
          <a:p>
            <a:r>
              <a:rPr lang="en-IN" sz="2800" b="1" dirty="0"/>
              <a:t>Sample Proportion</a:t>
            </a:r>
          </a:p>
        </p:txBody>
      </p:sp>
      <p:pic>
        <p:nvPicPr>
          <p:cNvPr id="5" name="Picture 4" descr="p hat equals x divided by N, which is equal to the number of successes divided by the sample size.&#10;">
            <a:extLst>
              <a:ext uri="{FF2B5EF4-FFF2-40B4-BE49-F238E27FC236}">
                <a16:creationId xmlns:a16="http://schemas.microsoft.com/office/drawing/2014/main" id="{399BF828-9A33-1D6E-1431-42FA4FA45740}"/>
              </a:ext>
            </a:extLst>
          </p:cNvPr>
          <p:cNvPicPr>
            <a:picLocks noChangeAspect="1"/>
          </p:cNvPicPr>
          <p:nvPr/>
        </p:nvPicPr>
        <p:blipFill>
          <a:blip r:embed="rId3"/>
          <a:stretch>
            <a:fillRect/>
          </a:stretch>
        </p:blipFill>
        <p:spPr>
          <a:xfrm>
            <a:off x="2776537" y="3054522"/>
            <a:ext cx="3438525" cy="1000125"/>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400" dirty="0"/>
              <a:t>Example 9.4.2: Constructing a Confidence Interval for the Difference between Two Population Proportions</a:t>
            </a:r>
            <a:r>
              <a:rPr lang="en-US" sz="2400" baseline="-25000" dirty="0"/>
              <a:t>5</a:t>
            </a:r>
            <a:endParaRPr sz="24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b="1"/>
                </a:pPr>
                <a:r>
                  <a:rPr sz="2400" dirty="0"/>
                  <a:t>Step 2: Find the margin of error.</a:t>
                </a:r>
              </a:p>
              <a:p>
                <a:pPr>
                  <a:defRPr sz="2800"/>
                </a:pPr>
                <a:r>
                  <a:rPr sz="2200" dirty="0"/>
                  <a:t>Notice that the samples are independent of one another because the responses from the two groups do not correspond with one another. We can assume that the other necessary conditions are met to allow us to use the standard normal distribution to calculate the margin of error. Since we want to create a </a:t>
                </a:r>
                <a14:m>
                  <m:oMath xmlns:m="http://schemas.openxmlformats.org/officeDocument/2006/math">
                    <m:r>
                      <a:rPr sz="2200">
                        <a:latin typeface="Cambria Math" panose="02040503050406030204" pitchFamily="18" charset="0"/>
                      </a:rPr>
                      <m:t>90</m:t>
                    </m:r>
                    <m:r>
                      <a:rPr sz="2200">
                        <a:latin typeface="Cambria Math" panose="02040503050406030204" pitchFamily="18" charset="0"/>
                      </a:rPr>
                      <m:t>%</m:t>
                    </m:r>
                  </m:oMath>
                </a14:m>
                <a:r>
                  <a:rPr sz="2200" dirty="0"/>
                  <a:t> confidence interval, we need to</a:t>
                </a:r>
                <a:endParaRPr sz="24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111" t="-982"/>
                </a:stretch>
              </a:blipFill>
            </p:spPr>
            <p:txBody>
              <a:bodyPr/>
              <a:lstStyle/>
              <a:p>
                <a:r>
                  <a:rPr lang="en-IN">
                    <a:noFill/>
                  </a:rPr>
                  <a:t> </a:t>
                </a:r>
              </a:p>
            </p:txBody>
          </p:sp>
        </mc:Fallback>
      </mc:AlternateContent>
      <p:pic>
        <p:nvPicPr>
          <p:cNvPr id="5" name="Picture 4" descr="use z sub alpha divided by 2 is equal to 1.645">
            <a:extLst>
              <a:ext uri="{FF2B5EF4-FFF2-40B4-BE49-F238E27FC236}">
                <a16:creationId xmlns:a16="http://schemas.microsoft.com/office/drawing/2014/main" id="{7E10669C-DEAB-4D21-513A-7CF4E05E333F}"/>
              </a:ext>
            </a:extLst>
          </p:cNvPr>
          <p:cNvPicPr>
            <a:picLocks noChangeAspect="1"/>
          </p:cNvPicPr>
          <p:nvPr/>
        </p:nvPicPr>
        <p:blipFill>
          <a:blip r:embed="rId3"/>
          <a:stretch>
            <a:fillRect/>
          </a:stretch>
        </p:blipFill>
        <p:spPr>
          <a:xfrm>
            <a:off x="547512" y="3162300"/>
            <a:ext cx="1738488" cy="419100"/>
          </a:xfrm>
          <a:prstGeom prst="rect">
            <a:avLst/>
          </a:prstGeom>
        </p:spPr>
      </p:pic>
      <p:sp>
        <p:nvSpPr>
          <p:cNvPr id="8" name="TextBox 7">
            <a:extLst>
              <a:ext uri="{FF2B5EF4-FFF2-40B4-BE49-F238E27FC236}">
                <a16:creationId xmlns:a16="http://schemas.microsoft.com/office/drawing/2014/main" id="{94B2E3D9-E82E-75C3-1157-12CB2C384D83}"/>
              </a:ext>
            </a:extLst>
          </p:cNvPr>
          <p:cNvSpPr txBox="1"/>
          <p:nvPr/>
        </p:nvSpPr>
        <p:spPr>
          <a:xfrm>
            <a:off x="2227325" y="3124200"/>
            <a:ext cx="5773675" cy="430887"/>
          </a:xfrm>
          <a:prstGeom prst="rect">
            <a:avLst/>
          </a:prstGeom>
          <a:noFill/>
        </p:spPr>
        <p:txBody>
          <a:bodyPr wrap="square">
            <a:spAutoFit/>
          </a:bodyPr>
          <a:lstStyle/>
          <a:p>
            <a:pPr>
              <a:defRPr sz="2800"/>
            </a:pPr>
            <a:r>
              <a:rPr lang="en-US" sz="2200" dirty="0"/>
              <a:t>as the critical value. Thus, the margin of error is</a:t>
            </a:r>
          </a:p>
        </p:txBody>
      </p:sp>
      <p:sp>
        <p:nvSpPr>
          <p:cNvPr id="10" name="TextBox 9">
            <a:extLst>
              <a:ext uri="{FF2B5EF4-FFF2-40B4-BE49-F238E27FC236}">
                <a16:creationId xmlns:a16="http://schemas.microsoft.com/office/drawing/2014/main" id="{42166866-8B63-021C-4B09-CDBF2339BC21}"/>
              </a:ext>
            </a:extLst>
          </p:cNvPr>
          <p:cNvSpPr txBox="1"/>
          <p:nvPr/>
        </p:nvSpPr>
        <p:spPr>
          <a:xfrm>
            <a:off x="457200" y="3494571"/>
            <a:ext cx="2895600" cy="430887"/>
          </a:xfrm>
          <a:prstGeom prst="rect">
            <a:avLst/>
          </a:prstGeom>
          <a:noFill/>
        </p:spPr>
        <p:txBody>
          <a:bodyPr wrap="square">
            <a:spAutoFit/>
          </a:bodyPr>
          <a:lstStyle/>
          <a:p>
            <a:r>
              <a:rPr lang="en-US" sz="2200" dirty="0"/>
              <a:t>calculated as follows.</a:t>
            </a:r>
            <a:endParaRPr lang="en-IN" sz="2200" dirty="0"/>
          </a:p>
        </p:txBody>
      </p:sp>
      <p:pic>
        <p:nvPicPr>
          <p:cNvPr id="6" name="Picture 5" descr="E equals z subscript alpha divided by 2, times square root of open fraction p hat subscript 1 times open parentheses 1 minus p hat subscript 1 close parentheses whole divided by n subscript 1 close fraction plus open fraction p hat subscript 2 times open parentheses 1 minus p hat subscript 2 close parentheses whole divided by n subscript 2 close fraction.&#10;By substituting the known values, we get, &#10;E equals 1.645 times square root of open fraction 0.592105 times open parentheses 1 minus 0.592105 close parentheses whole divided by 76 close fraction plus open fraction 0.679487 times open parentheses 1 minus 0.679487 close parentheses whole divided by 78 close fraction.&#10;simplifying this, we get approximately, 0.127102">
            <a:extLst>
              <a:ext uri="{FF2B5EF4-FFF2-40B4-BE49-F238E27FC236}">
                <a16:creationId xmlns:a16="http://schemas.microsoft.com/office/drawing/2014/main" id="{E22B5F04-CE51-6C5D-2929-A32B1238209C}"/>
              </a:ext>
            </a:extLst>
          </p:cNvPr>
          <p:cNvPicPr>
            <a:picLocks noChangeAspect="1"/>
          </p:cNvPicPr>
          <p:nvPr/>
        </p:nvPicPr>
        <p:blipFill>
          <a:blip r:embed="rId4"/>
          <a:stretch>
            <a:fillRect/>
          </a:stretch>
        </p:blipFill>
        <p:spPr>
          <a:xfrm>
            <a:off x="1828800" y="4038600"/>
            <a:ext cx="5894139" cy="1698513"/>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400" dirty="0"/>
              <a:t>Example 9.4.2: Constructing a Confidence Interval for the Difference between Two Population Proportions</a:t>
            </a:r>
            <a:r>
              <a:rPr lang="en-US" sz="2400" baseline="-25000" dirty="0"/>
              <a:t>6</a:t>
            </a:r>
            <a:endParaRPr sz="2400" dirty="0"/>
          </a:p>
        </p:txBody>
      </p:sp>
      <p:sp>
        <p:nvSpPr>
          <p:cNvPr id="3" name="Text Placeholder 2"/>
          <p:cNvSpPr>
            <a:spLocks noGrp="1"/>
          </p:cNvSpPr>
          <p:nvPr>
            <p:ph type="body" sz="quarter" idx="10"/>
          </p:nvPr>
        </p:nvSpPr>
        <p:spPr/>
        <p:txBody>
          <a:bodyPr>
            <a:normAutofit/>
          </a:bodyPr>
          <a:lstStyle/>
          <a:p>
            <a:pPr>
              <a:defRPr b="1"/>
            </a:pPr>
            <a:r>
              <a:rPr sz="2200" dirty="0"/>
              <a:t>Step 3: Subtract the margin of error from and add the margin of error to the point estimate</a:t>
            </a:r>
            <a:r>
              <a:rPr lang="en-IN" sz="2200" dirty="0"/>
              <a:t>.</a:t>
            </a:r>
            <a:endParaRPr sz="2200" dirty="0"/>
          </a:p>
        </p:txBody>
      </p:sp>
      <p:pic>
        <p:nvPicPr>
          <p:cNvPr id="5" name="Picture 4" descr="lower endpoint: open parenthesis p hat subscript 1 minus p hat subscript 2 close parenthesis minus E equals negative 0.087382 minus 0.127102 which is approximately equals negative 0.214.&#10;&#10;upper endpoint: open parenthesis p hat subscript 1 minus p hat subscript 2 close parenthesis plus E equals negative 0.087382 plus 0.127102 which is approximately equals 0.040.">
            <a:extLst>
              <a:ext uri="{FF2B5EF4-FFF2-40B4-BE49-F238E27FC236}">
                <a16:creationId xmlns:a16="http://schemas.microsoft.com/office/drawing/2014/main" id="{18E3DEA5-9AAC-D58D-13B9-5B081671066E}"/>
              </a:ext>
            </a:extLst>
          </p:cNvPr>
          <p:cNvPicPr>
            <a:picLocks noChangeAspect="1"/>
          </p:cNvPicPr>
          <p:nvPr/>
        </p:nvPicPr>
        <p:blipFill>
          <a:blip r:embed="rId2"/>
          <a:stretch>
            <a:fillRect/>
          </a:stretch>
        </p:blipFill>
        <p:spPr>
          <a:xfrm>
            <a:off x="1447800" y="1781000"/>
            <a:ext cx="6096002" cy="1648000"/>
          </a:xfrm>
          <a:prstGeom prst="rect">
            <a:avLst/>
          </a:prstGeom>
        </p:spPr>
      </p:pic>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ED1A9182-7F77-EF0F-A55E-B835DA6E4BB8}"/>
                  </a:ext>
                </a:extLst>
              </p:cNvPr>
              <p:cNvSpPr txBox="1"/>
              <p:nvPr/>
            </p:nvSpPr>
            <p:spPr>
              <a:xfrm>
                <a:off x="533400" y="3352800"/>
                <a:ext cx="8382000" cy="1446550"/>
              </a:xfrm>
              <a:prstGeom prst="rect">
                <a:avLst/>
              </a:prstGeom>
              <a:noFill/>
            </p:spPr>
            <p:txBody>
              <a:bodyPr wrap="square">
                <a:spAutoFit/>
              </a:bodyPr>
              <a:lstStyle/>
              <a:p>
                <a:pPr>
                  <a:defRPr sz="2800"/>
                </a:pPr>
                <a:r>
                  <a:rPr lang="en-IN" sz="2200" dirty="0"/>
                  <a:t>Thus, the </a:t>
                </a:r>
                <a14:m>
                  <m:oMath xmlns:m="http://schemas.openxmlformats.org/officeDocument/2006/math">
                    <m:r>
                      <a:rPr lang="en-IN" sz="2200">
                        <a:latin typeface="Cambria Math" panose="02040503050406030204" pitchFamily="18" charset="0"/>
                      </a:rPr>
                      <m:t>90</m:t>
                    </m:r>
                    <m:r>
                      <a:rPr lang="en-IN" sz="2200">
                        <a:latin typeface="Cambria Math" panose="02040503050406030204" pitchFamily="18" charset="0"/>
                      </a:rPr>
                      <m:t>%</m:t>
                    </m:r>
                  </m:oMath>
                </a14:m>
                <a:r>
                  <a:rPr lang="en-IN" sz="2200" dirty="0"/>
                  <a:t> confidence interval for the difference between the two population proportions ranges from </a:t>
                </a:r>
                <a14:m>
                  <m:oMath xmlns:m="http://schemas.openxmlformats.org/officeDocument/2006/math">
                    <m:r>
                      <a:rPr lang="en-IN" sz="2200">
                        <a:latin typeface="Cambria Math" panose="02040503050406030204" pitchFamily="18" charset="0"/>
                      </a:rPr>
                      <m:t>−</m:t>
                    </m:r>
                    <m:r>
                      <a:rPr lang="en-IN" sz="2200">
                        <a:latin typeface="Cambria Math" panose="02040503050406030204" pitchFamily="18" charset="0"/>
                      </a:rPr>
                      <m:t>0</m:t>
                    </m:r>
                    <m:r>
                      <a:rPr lang="en-IN" sz="2200">
                        <a:latin typeface="Cambria Math" panose="02040503050406030204" pitchFamily="18" charset="0"/>
                      </a:rPr>
                      <m:t>.</m:t>
                    </m:r>
                    <m:r>
                      <a:rPr lang="en-IN" sz="2200">
                        <a:latin typeface="Cambria Math" panose="02040503050406030204" pitchFamily="18" charset="0"/>
                      </a:rPr>
                      <m:t>214</m:t>
                    </m:r>
                  </m:oMath>
                </a14:m>
                <a:r>
                  <a:rPr lang="en-IN" sz="2200" dirty="0"/>
                  <a:t> to </a:t>
                </a:r>
                <a:r>
                  <a:rPr lang="en-IN" sz="2200" dirty="0">
                    <a:latin typeface="Cambria Math"/>
                  </a:rPr>
                  <a:t>0.040</a:t>
                </a:r>
                <a:r>
                  <a:rPr lang="en-IN" sz="2200" dirty="0"/>
                  <a:t>. The confidence interval can be written mathematically using either inequality symbols or interval notation, as follows</a:t>
                </a:r>
              </a:p>
            </p:txBody>
          </p:sp>
        </mc:Choice>
        <mc:Fallback xmlns="">
          <p:sp>
            <p:nvSpPr>
              <p:cNvPr id="11" name="TextBox 10">
                <a:extLst>
                  <a:ext uri="{FF2B5EF4-FFF2-40B4-BE49-F238E27FC236}">
                    <a16:creationId xmlns:a16="http://schemas.microsoft.com/office/drawing/2014/main" id="{ED1A9182-7F77-EF0F-A55E-B835DA6E4BB8}"/>
                  </a:ext>
                </a:extLst>
              </p:cNvPr>
              <p:cNvSpPr txBox="1">
                <a:spLocks noRot="1" noChangeAspect="1" noMove="1" noResize="1" noEditPoints="1" noAdjustHandles="1" noChangeArrowheads="1" noChangeShapeType="1" noTextEdit="1"/>
              </p:cNvSpPr>
              <p:nvPr/>
            </p:nvSpPr>
            <p:spPr>
              <a:xfrm>
                <a:off x="533400" y="3352800"/>
                <a:ext cx="8382000" cy="1446550"/>
              </a:xfrm>
              <a:prstGeom prst="rect">
                <a:avLst/>
              </a:prstGeom>
              <a:blipFill>
                <a:blip r:embed="rId3"/>
                <a:stretch>
                  <a:fillRect l="-945" t="-2954" b="-7595"/>
                </a:stretch>
              </a:blipFill>
            </p:spPr>
            <p:txBody>
              <a:bodyPr/>
              <a:lstStyle/>
              <a:p>
                <a:r>
                  <a:rPr lang="en-IN">
                    <a:noFill/>
                  </a:rPr>
                  <a:t> </a:t>
                </a:r>
              </a:p>
            </p:txBody>
          </p:sp>
        </mc:Fallback>
      </mc:AlternateContent>
      <p:pic>
        <p:nvPicPr>
          <p:cNvPr id="9" name="Picture 8" descr="negative 0.214 is less than p subscript 1 minus p subscript 2 is less than 0.040, or, the interval is represented as open parenthesis negative 0.214 and 0.040 close parenthesis">
            <a:extLst>
              <a:ext uri="{FF2B5EF4-FFF2-40B4-BE49-F238E27FC236}">
                <a16:creationId xmlns:a16="http://schemas.microsoft.com/office/drawing/2014/main" id="{0859EE14-04BE-6127-ED67-ABFDEC55978D}"/>
              </a:ext>
            </a:extLst>
          </p:cNvPr>
          <p:cNvPicPr>
            <a:picLocks noChangeAspect="1"/>
          </p:cNvPicPr>
          <p:nvPr/>
        </p:nvPicPr>
        <p:blipFill>
          <a:blip r:embed="rId4"/>
          <a:stretch>
            <a:fillRect/>
          </a:stretch>
        </p:blipFill>
        <p:spPr>
          <a:xfrm>
            <a:off x="3048000" y="4685465"/>
            <a:ext cx="2933639" cy="1288766"/>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400" dirty="0"/>
              <a:t>Example 9.4.2: Constructing a Confidence Interval for the Difference between Two Population Proportions</a:t>
            </a:r>
            <a:r>
              <a:rPr lang="en-US" sz="2400" baseline="-25000" dirty="0"/>
              <a:t>7</a:t>
            </a:r>
            <a:endParaRPr sz="24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Therefore, we are </a:t>
                </a:r>
                <a14:m>
                  <m:oMath xmlns:m="http://schemas.openxmlformats.org/officeDocument/2006/math">
                    <m:r>
                      <a:rPr>
                        <a:latin typeface="Cambria Math" panose="02040503050406030204" pitchFamily="18" charset="0"/>
                      </a:rPr>
                      <m:t>90</m:t>
                    </m:r>
                    <m:r>
                      <a:rPr>
                        <a:latin typeface="Cambria Math" panose="02040503050406030204" pitchFamily="18" charset="0"/>
                      </a:rPr>
                      <m:t>%</m:t>
                    </m:r>
                  </m:oMath>
                </a14:m>
                <a:r>
                  <a:rPr sz="2800" dirty="0"/>
                  <a:t> confident that the difference between the population proportions of students who carry cell phones at the public middle school and the private middle school is between </a:t>
                </a:r>
                <a14:m>
                  <m:oMath xmlns:m="http://schemas.openxmlformats.org/officeDocument/2006/math">
                    <m:r>
                      <a:rPr>
                        <a:latin typeface="Cambria Math" panose="02040503050406030204" pitchFamily="18" charset="0"/>
                      </a:rPr>
                      <m:t>−</m:t>
                    </m:r>
                    <m:r>
                      <a:rPr>
                        <a:latin typeface="Cambria Math" panose="02040503050406030204" pitchFamily="18" charset="0"/>
                      </a:rPr>
                      <m:t>0</m:t>
                    </m:r>
                    <m:r>
                      <a:rPr>
                        <a:latin typeface="Cambria Math" panose="02040503050406030204" pitchFamily="18" charset="0"/>
                      </a:rPr>
                      <m:t>.</m:t>
                    </m:r>
                    <m:r>
                      <a:rPr>
                        <a:latin typeface="Cambria Math" panose="02040503050406030204" pitchFamily="18" charset="0"/>
                      </a:rPr>
                      <m:t>214</m:t>
                    </m:r>
                  </m:oMath>
                </a14:m>
                <a:r>
                  <a:rPr sz="2800" dirty="0"/>
                  <a:t> and </a:t>
                </a:r>
                <a:r>
                  <a:rPr sz="2800" dirty="0">
                    <a:latin typeface="Cambria Math"/>
                  </a:rPr>
                  <a:t>0.040</a:t>
                </a:r>
                <a:r>
                  <a:rPr sz="2800" dirty="0"/>
                  <a:t>. Since the confidence interval contains </a:t>
                </a:r>
                <a:r>
                  <a:rPr sz="2800" dirty="0">
                    <a:latin typeface="Cambria Math"/>
                  </a:rPr>
                  <a:t>0</a:t>
                </a:r>
                <a:r>
                  <a:rPr sz="2800" dirty="0"/>
                  <a:t>, there is not sufficient statistical evidence to indicate that the population proportions are different for the two schools. Thus, we cannot conclude that a smaller percentage of students at the public middle school carry cell phones.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US">
                    <a:noFill/>
                  </a:rPr>
                  <a:t> </a:t>
                </a:r>
              </a:p>
            </p:txBody>
          </p:sp>
        </mc:Fallback>
      </mc:AlternateContent>
    </p:spTree>
    <p:extLst>
      <p:ext uri="{BB962C8B-B14F-4D97-AF65-F5344CB8AC3E}">
        <p14:creationId xmlns:p14="http://schemas.microsoft.com/office/powerpoint/2010/main" val="21681962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Rounding Rule</a:t>
            </a:r>
            <a:r>
              <a:rPr lang="en-US" baseline="-25000" dirty="0"/>
              <a:t>3</a:t>
            </a:r>
            <a:endParaRPr dirty="0"/>
          </a:p>
        </p:txBody>
      </p:sp>
      <p:sp>
        <p:nvSpPr>
          <p:cNvPr id="3" name="Text Placeholder 2"/>
          <p:cNvSpPr>
            <a:spLocks noGrp="1"/>
          </p:cNvSpPr>
          <p:nvPr>
            <p:ph type="body" sz="quarter" idx="10"/>
          </p:nvPr>
        </p:nvSpPr>
        <p:spPr>
          <a:xfrm>
            <a:off x="457200" y="1082078"/>
            <a:ext cx="8229600" cy="2270722"/>
          </a:xfrm>
        </p:spPr>
        <p:txBody>
          <a:bodyPr>
            <a:normAutofit/>
          </a:bodyPr>
          <a:lstStyle/>
          <a:p>
            <a:r>
              <a:rPr sz="2800" dirty="0"/>
              <a:t>When calculations involve several steps, avoid rounding at intermediate calculations. If necessary, round intermediate calculations to at least six decimal places to avoid additional rounding errors in subsequent calculations.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fontScale="90000"/>
          </a:bodyPr>
          <a:lstStyle/>
          <a:p>
            <a:r>
              <a:rPr dirty="0"/>
              <a:t>Example 9.4.3: Constructing a Confidence Interval for the Difference between Two Population Proportions</a:t>
            </a:r>
            <a:r>
              <a:rPr lang="en-US" sz="3200" baseline="-25000" dirty="0"/>
              <a:t>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fontScale="92500" lnSpcReduction="20000"/>
              </a:bodyPr>
              <a:lstStyle/>
              <a:p>
                <a:pPr>
                  <a:defRPr sz="2800"/>
                </a:pPr>
                <a:r>
                  <a:rPr sz="2800" dirty="0"/>
                  <a:t>In order to determine if a new instructional technology improves students' scores, a professor wants to know if a larger percentage of students using the instructional technology passed the class than the percentage of students who did not use the new technology. Records show that </a:t>
                </a:r>
                <a:r>
                  <a:rPr sz="2800" dirty="0">
                    <a:latin typeface="Cambria Math"/>
                  </a:rPr>
                  <a:t>45</a:t>
                </a:r>
                <a:r>
                  <a:rPr sz="2800" dirty="0"/>
                  <a:t> out of </a:t>
                </a:r>
                <a:r>
                  <a:rPr sz="2800" dirty="0">
                    <a:latin typeface="Cambria Math"/>
                  </a:rPr>
                  <a:t>5</a:t>
                </a:r>
                <a:r>
                  <a:rPr lang="en-US" sz="2800" dirty="0">
                    <a:latin typeface="Cambria Math"/>
                  </a:rPr>
                  <a:t>5</a:t>
                </a:r>
                <a:r>
                  <a:rPr sz="2800" dirty="0"/>
                  <a:t> randomly selected students who were in classes that used the instructional technology passed the class and </a:t>
                </a:r>
                <a:r>
                  <a:rPr sz="2800" dirty="0">
                    <a:latin typeface="Cambria Math"/>
                  </a:rPr>
                  <a:t>38</a:t>
                </a:r>
                <a:r>
                  <a:rPr sz="2800" dirty="0"/>
                  <a:t> out of </a:t>
                </a:r>
                <a:r>
                  <a:rPr sz="2800" dirty="0">
                    <a:latin typeface="Cambria Math"/>
                  </a:rPr>
                  <a:t>5</a:t>
                </a:r>
                <a:r>
                  <a:rPr lang="en-US" sz="2800" dirty="0">
                    <a:latin typeface="Cambria Math"/>
                  </a:rPr>
                  <a:t>8</a:t>
                </a:r>
                <a:r>
                  <a:rPr sz="2800" dirty="0"/>
                  <a:t> randomly selected students who were in classes that did not use the instructional technology passed the class. Construct a </a:t>
                </a:r>
                <a14:m>
                  <m:oMath xmlns:m="http://schemas.openxmlformats.org/officeDocument/2006/math">
                    <m:r>
                      <a:rPr>
                        <a:latin typeface="Cambria Math" panose="02040503050406030204" pitchFamily="18" charset="0"/>
                      </a:rPr>
                      <m:t>95%</m:t>
                    </m:r>
                  </m:oMath>
                </a14:m>
                <a:r>
                  <a:rPr sz="2800" dirty="0"/>
                  <a:t> confidence interval for the true difference between the proportion of students using the technology who passed and the proportion of students not using the technology who passed.</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33" t="-2454"/>
                </a:stretch>
              </a:blipFill>
            </p:spPr>
            <p:txBody>
              <a:bodyPr/>
              <a:lstStyle/>
              <a:p>
                <a:r>
                  <a:rPr lang="en-IN">
                    <a:noFill/>
                  </a:rPr>
                  <a:t> </a:t>
                </a:r>
              </a:p>
            </p:txBody>
          </p:sp>
        </mc:Fallback>
      </mc:AlternateContent>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400" dirty="0"/>
              <a:t>Example 9.4.3: Constructing a Confidence Interval for the Difference between Two Population Proportions</a:t>
            </a:r>
            <a:r>
              <a:rPr lang="en-US" sz="2400" baseline="-25000" dirty="0"/>
              <a:t>2</a:t>
            </a:r>
            <a:endParaRPr sz="2400" dirty="0"/>
          </a:p>
        </p:txBody>
      </p:sp>
      <p:sp>
        <p:nvSpPr>
          <p:cNvPr id="3" name="Text Placeholder 2"/>
          <p:cNvSpPr>
            <a:spLocks noGrp="1"/>
          </p:cNvSpPr>
          <p:nvPr>
            <p:ph type="body" sz="quarter" idx="10"/>
          </p:nvPr>
        </p:nvSpPr>
        <p:spPr/>
        <p:txBody>
          <a:bodyPr>
            <a:normAutofit/>
          </a:bodyPr>
          <a:lstStyle/>
          <a:p>
            <a:r>
              <a:rPr sz="2400" b="1" dirty="0"/>
              <a:t>Solution</a:t>
            </a:r>
          </a:p>
          <a:p>
            <a:r>
              <a:rPr sz="2400" dirty="0"/>
              <a:t>Let's begin by assigning Population 1 to be those students who used the new technology and Population 2 to be those students who did not.</a:t>
            </a:r>
          </a:p>
          <a:p>
            <a:pPr>
              <a:defRPr b="1"/>
            </a:pPr>
            <a:r>
              <a:rPr sz="2400" dirty="0"/>
              <a:t>By Hand:</a:t>
            </a:r>
          </a:p>
          <a:p>
            <a:pPr>
              <a:defRPr b="1"/>
            </a:pPr>
            <a:r>
              <a:rPr sz="2400" dirty="0"/>
              <a:t>Step 1: Find the point estimate.</a:t>
            </a:r>
          </a:p>
          <a:p>
            <a:r>
              <a:rPr sz="2400" dirty="0"/>
              <a:t>Before we can find the point estimate we need to calculate the sample proportions. The sample proportion for Sample 1 (using instructional technology) is calculated as follows.</a:t>
            </a:r>
          </a:p>
          <a:p>
            <a:endParaRPr lang="en-US" sz="2000" dirty="0"/>
          </a:p>
          <a:p>
            <a:endParaRPr lang="en-IN" sz="2000" dirty="0"/>
          </a:p>
          <a:p>
            <a:endParaRPr sz="2000" dirty="0"/>
          </a:p>
        </p:txBody>
      </p:sp>
      <p:pic>
        <p:nvPicPr>
          <p:cNvPr id="5" name="Picture 4" descr="p hat subscript 1 equals x subscript 1 divided by n subscript 1 that equals 45 divided by 55, which is approximately 0.818182.">
            <a:extLst>
              <a:ext uri="{FF2B5EF4-FFF2-40B4-BE49-F238E27FC236}">
                <a16:creationId xmlns:a16="http://schemas.microsoft.com/office/drawing/2014/main" id="{5432AD7B-5C2E-951F-FAE6-6DD12ECF7C9F}"/>
              </a:ext>
            </a:extLst>
          </p:cNvPr>
          <p:cNvPicPr>
            <a:picLocks noChangeAspect="1"/>
          </p:cNvPicPr>
          <p:nvPr/>
        </p:nvPicPr>
        <p:blipFill>
          <a:blip r:embed="rId2"/>
          <a:stretch>
            <a:fillRect/>
          </a:stretch>
        </p:blipFill>
        <p:spPr>
          <a:xfrm>
            <a:off x="2905333" y="4895380"/>
            <a:ext cx="3333333" cy="933333"/>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400" dirty="0"/>
              <a:t>Example 9.4.3: Constructing a Confidence Interval for the Difference between Two Population Proportions</a:t>
            </a:r>
            <a:r>
              <a:rPr lang="en-US" sz="2400" baseline="-25000" dirty="0"/>
              <a:t>3</a:t>
            </a:r>
            <a:endParaRPr sz="2400" dirty="0"/>
          </a:p>
        </p:txBody>
      </p:sp>
      <p:sp>
        <p:nvSpPr>
          <p:cNvPr id="3" name="Text Placeholder 2"/>
          <p:cNvSpPr>
            <a:spLocks noGrp="1"/>
          </p:cNvSpPr>
          <p:nvPr>
            <p:ph type="body" sz="quarter" idx="10"/>
          </p:nvPr>
        </p:nvSpPr>
        <p:spPr/>
        <p:txBody>
          <a:bodyPr>
            <a:normAutofit/>
          </a:bodyPr>
          <a:lstStyle/>
          <a:p>
            <a:r>
              <a:rPr lang="en-US" sz="2800" dirty="0"/>
              <a:t>The sample proportion for Sample 2 (without the instructional technology) is found as follows.</a:t>
            </a:r>
          </a:p>
          <a:p>
            <a:br>
              <a:rPr dirty="0">
                <a:latin typeface="Cambria Math" panose="02040503050406030204" pitchFamily="18" charset="0"/>
              </a:rPr>
            </a:br>
            <a:endParaRPr sz="2800" dirty="0"/>
          </a:p>
        </p:txBody>
      </p:sp>
      <p:pic>
        <p:nvPicPr>
          <p:cNvPr id="4" name="Picture 3" descr="p hat subscript 2 equals x subscript 2 divided by n subscript 2 that equals 38 divided by 58, which is approximately 0.655172.">
            <a:extLst>
              <a:ext uri="{FF2B5EF4-FFF2-40B4-BE49-F238E27FC236}">
                <a16:creationId xmlns:a16="http://schemas.microsoft.com/office/drawing/2014/main" id="{6CD7303E-F148-2739-0004-5BA3FF4CEFE3}"/>
              </a:ext>
            </a:extLst>
          </p:cNvPr>
          <p:cNvPicPr>
            <a:picLocks noChangeAspect="1"/>
          </p:cNvPicPr>
          <p:nvPr/>
        </p:nvPicPr>
        <p:blipFill>
          <a:blip r:embed="rId2"/>
          <a:stretch>
            <a:fillRect/>
          </a:stretch>
        </p:blipFill>
        <p:spPr>
          <a:xfrm>
            <a:off x="2667000" y="1945576"/>
            <a:ext cx="3314286" cy="1066667"/>
          </a:xfrm>
          <a:prstGeom prst="rect">
            <a:avLst/>
          </a:prstGeom>
        </p:spPr>
      </p:pic>
      <p:sp>
        <p:nvSpPr>
          <p:cNvPr id="7" name="TextBox 6">
            <a:extLst>
              <a:ext uri="{FF2B5EF4-FFF2-40B4-BE49-F238E27FC236}">
                <a16:creationId xmlns:a16="http://schemas.microsoft.com/office/drawing/2014/main" id="{02B8E11A-B28D-E9FF-3174-EF838E7DA20B}"/>
              </a:ext>
            </a:extLst>
          </p:cNvPr>
          <p:cNvSpPr txBox="1"/>
          <p:nvPr/>
        </p:nvSpPr>
        <p:spPr>
          <a:xfrm>
            <a:off x="457200" y="2977678"/>
            <a:ext cx="7162800" cy="954107"/>
          </a:xfrm>
          <a:prstGeom prst="rect">
            <a:avLst/>
          </a:prstGeom>
          <a:noFill/>
        </p:spPr>
        <p:txBody>
          <a:bodyPr wrap="square">
            <a:spAutoFit/>
          </a:bodyPr>
          <a:lstStyle/>
          <a:p>
            <a:r>
              <a:rPr lang="en-US" sz="2800" dirty="0"/>
              <a:t>Now that we have the sample proportions, we can calculate the point estimate.</a:t>
            </a:r>
            <a:endParaRPr lang="en-IN" sz="2800" dirty="0"/>
          </a:p>
        </p:txBody>
      </p:sp>
      <p:pic>
        <p:nvPicPr>
          <p:cNvPr id="6" name="Picture 5" descr="p hat subscript 1 minus p hat subscript 2 equals 0.818182 minus 0.655172, that equals 0.16301.">
            <a:extLst>
              <a:ext uri="{FF2B5EF4-FFF2-40B4-BE49-F238E27FC236}">
                <a16:creationId xmlns:a16="http://schemas.microsoft.com/office/drawing/2014/main" id="{A45DBE6A-C758-0EC2-ECFA-A2BA9E87D668}"/>
              </a:ext>
            </a:extLst>
          </p:cNvPr>
          <p:cNvPicPr>
            <a:picLocks noChangeAspect="1"/>
          </p:cNvPicPr>
          <p:nvPr/>
        </p:nvPicPr>
        <p:blipFill>
          <a:blip r:embed="rId3"/>
          <a:stretch>
            <a:fillRect/>
          </a:stretch>
        </p:blipFill>
        <p:spPr>
          <a:xfrm>
            <a:off x="2267000" y="3928532"/>
            <a:ext cx="4114286" cy="1028571"/>
          </a:xfrm>
          <a:prstGeom prst="rect">
            <a:avLst/>
          </a:prstGeom>
        </p:spPr>
      </p:pic>
    </p:spTree>
    <p:extLst>
      <p:ext uri="{BB962C8B-B14F-4D97-AF65-F5344CB8AC3E}">
        <p14:creationId xmlns:p14="http://schemas.microsoft.com/office/powerpoint/2010/main" val="5114716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400" dirty="0"/>
              <a:t>Example 9.4.3: Constructing a Confidence Interval for the Difference between Two Population Proportions</a:t>
            </a:r>
            <a:r>
              <a:rPr lang="en-US" sz="2400" baseline="-25000" dirty="0"/>
              <a:t>4</a:t>
            </a:r>
            <a:endParaRPr sz="24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b="1"/>
                </a:pPr>
                <a:r>
                  <a:rPr sz="2200" dirty="0"/>
                  <a:t>Step 2: Find the margin of error.</a:t>
                </a:r>
              </a:p>
              <a:p>
                <a:pPr>
                  <a:defRPr sz="2800"/>
                </a:pPr>
                <a:r>
                  <a:rPr sz="2200" dirty="0"/>
                  <a:t>Notice that the samples are indeed independent of one another. Because they are two separate groups of students, they are not connected in any way. We can assume that the other necessary conditions are met to allow us to use the standard normal distribution to calculate the margin of error. The level of confidence is </a:t>
                </a:r>
                <a:r>
                  <a:rPr lang="en-US" sz="2200" i="1" dirty="0"/>
                  <a:t>c</a:t>
                </a:r>
                <a14:m>
                  <m:oMath xmlns:m="http://schemas.openxmlformats.org/officeDocument/2006/math">
                    <m:r>
                      <a:rPr sz="2200">
                        <a:latin typeface="Cambria Math" panose="02040503050406030204" pitchFamily="18" charset="0"/>
                      </a:rPr>
                      <m:t>=</m:t>
                    </m:r>
                    <m:r>
                      <a:rPr sz="2200">
                        <a:latin typeface="Cambria Math" panose="02040503050406030204" pitchFamily="18" charset="0"/>
                      </a:rPr>
                      <m:t>0</m:t>
                    </m:r>
                    <m:r>
                      <a:rPr sz="2200">
                        <a:latin typeface="Cambria Math" panose="02040503050406030204" pitchFamily="18" charset="0"/>
                      </a:rPr>
                      <m:t>.</m:t>
                    </m:r>
                    <m:r>
                      <a:rPr sz="2200">
                        <a:latin typeface="Cambria Math" panose="02040503050406030204" pitchFamily="18" charset="0"/>
                      </a:rPr>
                      <m:t>95</m:t>
                    </m:r>
                  </m:oMath>
                </a14:m>
                <a:r>
                  <a:rPr sz="2200" dirty="0"/>
                  <a:t>, so the critical value is</a:t>
                </a:r>
                <a:r>
                  <a:rPr lang="en-US" sz="2200" dirty="0"/>
                  <a:t> </a:t>
                </a:r>
                <a:endParaRPr sz="22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963" t="-859" r="-370"/>
                </a:stretch>
              </a:blipFill>
            </p:spPr>
            <p:txBody>
              <a:bodyPr/>
              <a:lstStyle/>
              <a:p>
                <a:r>
                  <a:rPr lang="en-IN">
                    <a:noFill/>
                  </a:rPr>
                  <a:t> </a:t>
                </a:r>
              </a:p>
            </p:txBody>
          </p:sp>
        </mc:Fallback>
      </mc:AlternateContent>
      <p:pic>
        <p:nvPicPr>
          <p:cNvPr id="8" name="Picture 7" descr="z subscript alpha divided by 2 equals 1.96.">
            <a:extLst>
              <a:ext uri="{FF2B5EF4-FFF2-40B4-BE49-F238E27FC236}">
                <a16:creationId xmlns:a16="http://schemas.microsoft.com/office/drawing/2014/main" id="{F38170ED-230B-B128-8455-A626EFC7C0A5}"/>
              </a:ext>
            </a:extLst>
          </p:cNvPr>
          <p:cNvPicPr>
            <a:picLocks noChangeAspect="1"/>
          </p:cNvPicPr>
          <p:nvPr/>
        </p:nvPicPr>
        <p:blipFill>
          <a:blip r:embed="rId3"/>
          <a:stretch>
            <a:fillRect/>
          </a:stretch>
        </p:blipFill>
        <p:spPr>
          <a:xfrm>
            <a:off x="2667000" y="3124200"/>
            <a:ext cx="1219907" cy="433388"/>
          </a:xfrm>
          <a:prstGeom prst="rect">
            <a:avLst/>
          </a:prstGeom>
        </p:spPr>
      </p:pic>
      <p:sp>
        <p:nvSpPr>
          <p:cNvPr id="12" name="TextBox 11">
            <a:extLst>
              <a:ext uri="{FF2B5EF4-FFF2-40B4-BE49-F238E27FC236}">
                <a16:creationId xmlns:a16="http://schemas.microsoft.com/office/drawing/2014/main" id="{2D3D711B-A592-D12A-33C9-BFFC41DCB14B}"/>
              </a:ext>
            </a:extLst>
          </p:cNvPr>
          <p:cNvSpPr txBox="1"/>
          <p:nvPr/>
        </p:nvSpPr>
        <p:spPr>
          <a:xfrm>
            <a:off x="3733800" y="3124200"/>
            <a:ext cx="3939048" cy="430887"/>
          </a:xfrm>
          <a:prstGeom prst="rect">
            <a:avLst/>
          </a:prstGeom>
          <a:noFill/>
        </p:spPr>
        <p:txBody>
          <a:bodyPr wrap="square">
            <a:spAutoFit/>
          </a:bodyPr>
          <a:lstStyle/>
          <a:p>
            <a:r>
              <a:rPr lang="en-US" sz="2200" dirty="0"/>
              <a:t>. Substituting the values into the</a:t>
            </a:r>
            <a:endParaRPr lang="en-IN" sz="2200" dirty="0"/>
          </a:p>
        </p:txBody>
      </p:sp>
      <p:sp>
        <p:nvSpPr>
          <p:cNvPr id="10" name="TextBox 9">
            <a:extLst>
              <a:ext uri="{FF2B5EF4-FFF2-40B4-BE49-F238E27FC236}">
                <a16:creationId xmlns:a16="http://schemas.microsoft.com/office/drawing/2014/main" id="{32C47E82-185D-059F-F6F5-AB600C66F8C7}"/>
              </a:ext>
            </a:extLst>
          </p:cNvPr>
          <p:cNvSpPr txBox="1"/>
          <p:nvPr/>
        </p:nvSpPr>
        <p:spPr>
          <a:xfrm>
            <a:off x="457200" y="3429000"/>
            <a:ext cx="4038600" cy="430887"/>
          </a:xfrm>
          <a:prstGeom prst="rect">
            <a:avLst/>
          </a:prstGeom>
          <a:noFill/>
        </p:spPr>
        <p:txBody>
          <a:bodyPr wrap="square">
            <a:spAutoFit/>
          </a:bodyPr>
          <a:lstStyle/>
          <a:p>
            <a:pPr>
              <a:defRPr sz="2800"/>
            </a:pPr>
            <a:r>
              <a:rPr lang="en-US" sz="2200" dirty="0"/>
              <a:t>formula gives us the following.</a:t>
            </a:r>
          </a:p>
        </p:txBody>
      </p:sp>
      <p:pic>
        <p:nvPicPr>
          <p:cNvPr id="6" name="Picture 5" descr="E equals z subscript alpha divided by 2, times square root of open fraction p hat subscript 1 times open parentheses 1 minus p hat subscript 1 close parentheses whole divided by n subscript 1 close fraction plus open fraction p hat subscript 2 times open parentheses 1 minus p hat subscript 2 close parentheses whole divided by n subscript 2 close fraction.&#10;By substituting the known values, we get, &#10;E equals 1.96 times square root of open fraction 0.818182 times open parentheses 1 minus 0.818182 close parentheses whole divided by 55 close fraction plus open fraction 0.655172 times open parentheses 1 minus 0.655172 close parentheses whole divided by 58 close fraction.&#10;simplifying this, we get approximately, 0.15923.">
            <a:extLst>
              <a:ext uri="{FF2B5EF4-FFF2-40B4-BE49-F238E27FC236}">
                <a16:creationId xmlns:a16="http://schemas.microsoft.com/office/drawing/2014/main" id="{74B586F6-278A-4903-C8D3-7D94E5A0B45E}"/>
              </a:ext>
            </a:extLst>
          </p:cNvPr>
          <p:cNvPicPr>
            <a:picLocks noChangeAspect="1"/>
          </p:cNvPicPr>
          <p:nvPr/>
        </p:nvPicPr>
        <p:blipFill>
          <a:blip r:embed="rId4"/>
          <a:stretch>
            <a:fillRect/>
          </a:stretch>
        </p:blipFill>
        <p:spPr>
          <a:xfrm>
            <a:off x="1688076" y="3979074"/>
            <a:ext cx="5615448" cy="1849639"/>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400" dirty="0"/>
              <a:t>Example 9.4.3: Constructing a Confidence Interval for the Difference between Two Population Proportions</a:t>
            </a:r>
            <a:r>
              <a:rPr lang="en-US" sz="2400" baseline="-25000" dirty="0"/>
              <a:t>5</a:t>
            </a:r>
            <a:endParaRPr sz="2400" dirty="0"/>
          </a:p>
        </p:txBody>
      </p:sp>
      <p:sp>
        <p:nvSpPr>
          <p:cNvPr id="3" name="Text Placeholder 2"/>
          <p:cNvSpPr>
            <a:spLocks noGrp="1"/>
          </p:cNvSpPr>
          <p:nvPr>
            <p:ph type="body" sz="quarter" idx="10"/>
          </p:nvPr>
        </p:nvSpPr>
        <p:spPr/>
        <p:txBody>
          <a:bodyPr>
            <a:normAutofit/>
          </a:bodyPr>
          <a:lstStyle/>
          <a:p>
            <a:pPr>
              <a:defRPr b="1"/>
            </a:pPr>
            <a:r>
              <a:rPr sz="2800" dirty="0"/>
              <a:t>Step 3: Subtract the margin of error from and add the margin of error to the point estimate</a:t>
            </a:r>
            <a:r>
              <a:rPr lang="en-IN" sz="2800" dirty="0"/>
              <a:t>.</a:t>
            </a:r>
            <a:endParaRPr sz="2800" dirty="0"/>
          </a:p>
        </p:txBody>
      </p:sp>
      <p:pic>
        <p:nvPicPr>
          <p:cNvPr id="7" name="Picture 6" descr="lower endpoint: open parenthesis p hat subscript 1 minus p hat subscript 2 close parenthesis minus E equals 0.16301 minus 0.15923 which is approximately equals 0.00378.&#10;upper endpoint: open parenthesis p hat subscript 1 minus p hat subscript 2 close parenthesis plus E equals 0.16301 plus 0.15923 which is approximately equals 0.32224.">
            <a:extLst>
              <a:ext uri="{FF2B5EF4-FFF2-40B4-BE49-F238E27FC236}">
                <a16:creationId xmlns:a16="http://schemas.microsoft.com/office/drawing/2014/main" id="{BDA91948-EF0C-579B-9761-7B7EA11F5E33}"/>
              </a:ext>
            </a:extLst>
          </p:cNvPr>
          <p:cNvPicPr>
            <a:picLocks noChangeAspect="1"/>
          </p:cNvPicPr>
          <p:nvPr/>
        </p:nvPicPr>
        <p:blipFill>
          <a:blip r:embed="rId2"/>
          <a:stretch>
            <a:fillRect/>
          </a:stretch>
        </p:blipFill>
        <p:spPr>
          <a:xfrm>
            <a:off x="1470026" y="1994487"/>
            <a:ext cx="6203947" cy="2104052"/>
          </a:xfrm>
          <a:prstGeom prst="rect">
            <a:avLst/>
          </a:prstGeom>
        </p:spPr>
      </p:pic>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7952A792-F352-88A2-342A-85346FD8AD6E}"/>
                  </a:ext>
                </a:extLst>
              </p:cNvPr>
              <p:cNvSpPr txBox="1"/>
              <p:nvPr/>
            </p:nvSpPr>
            <p:spPr>
              <a:xfrm>
                <a:off x="422787" y="4123939"/>
                <a:ext cx="8195187" cy="523220"/>
              </a:xfrm>
              <a:prstGeom prst="rect">
                <a:avLst/>
              </a:prstGeom>
              <a:noFill/>
            </p:spPr>
            <p:txBody>
              <a:bodyPr wrap="square">
                <a:spAutoFit/>
              </a:bodyPr>
              <a:lstStyle/>
              <a:p>
                <a:pPr>
                  <a:defRPr sz="2800"/>
                </a:pPr>
                <a:r>
                  <a:rPr lang="en-IN" sz="2800" dirty="0"/>
                  <a:t>Hence the </a:t>
                </a:r>
                <a14:m>
                  <m:oMath xmlns:m="http://schemas.openxmlformats.org/officeDocument/2006/math">
                    <m:r>
                      <a:rPr lang="en-IN" sz="2800">
                        <a:latin typeface="Cambria Math" panose="02040503050406030204" pitchFamily="18" charset="0"/>
                      </a:rPr>
                      <m:t>95</m:t>
                    </m:r>
                    <m:r>
                      <a:rPr lang="en-IN" sz="2800">
                        <a:latin typeface="Cambria Math" panose="02040503050406030204" pitchFamily="18" charset="0"/>
                      </a:rPr>
                      <m:t>%</m:t>
                    </m:r>
                  </m:oMath>
                </a14:m>
                <a:r>
                  <a:rPr lang="en-IN" sz="2800" dirty="0"/>
                  <a:t> confidence interval is </a:t>
                </a:r>
                <a14:m>
                  <m:oMath xmlns:m="http://schemas.openxmlformats.org/officeDocument/2006/math">
                    <m:d>
                      <m:dPr>
                        <m:ctrlPr>
                          <a:rPr lang="ar-AE" sz="2800" i="1">
                            <a:latin typeface="Cambria Math" panose="02040503050406030204" pitchFamily="18" charset="0"/>
                          </a:rPr>
                        </m:ctrlPr>
                      </m:dPr>
                      <m:e>
                        <m:r>
                          <a:rPr lang="en-US" sz="2800" b="0" i="0" smtClean="0">
                            <a:latin typeface="Cambria Math" panose="02040503050406030204" pitchFamily="18" charset="0"/>
                          </a:rPr>
                          <m:t>0</m:t>
                        </m:r>
                        <m:r>
                          <a:rPr lang="en-US" sz="2800" b="0" i="0" smtClean="0">
                            <a:latin typeface="Cambria Math" panose="02040503050406030204" pitchFamily="18" charset="0"/>
                          </a:rPr>
                          <m:t>.</m:t>
                        </m:r>
                        <m:r>
                          <a:rPr lang="en-US" sz="2800" b="0" i="0" smtClean="0">
                            <a:latin typeface="Cambria Math" panose="02040503050406030204" pitchFamily="18" charset="0"/>
                          </a:rPr>
                          <m:t>004</m:t>
                        </m:r>
                        <m:r>
                          <m:rPr>
                            <m:nor/>
                          </m:rPr>
                          <a:rPr lang="ar-AE" sz="2800"/>
                          <m:t>, </m:t>
                        </m:r>
                        <m:r>
                          <a:rPr lang="ar-AE" sz="2800">
                            <a:latin typeface="Cambria Math" panose="02040503050406030204" pitchFamily="18" charset="0"/>
                          </a:rPr>
                          <m:t>0</m:t>
                        </m:r>
                        <m:r>
                          <a:rPr lang="ar-AE" sz="2800">
                            <a:latin typeface="Cambria Math" panose="02040503050406030204" pitchFamily="18" charset="0"/>
                          </a:rPr>
                          <m:t>.</m:t>
                        </m:r>
                        <m:r>
                          <a:rPr lang="ar-AE" sz="2800">
                            <a:latin typeface="Cambria Math" panose="02040503050406030204" pitchFamily="18" charset="0"/>
                          </a:rPr>
                          <m:t>322</m:t>
                        </m:r>
                      </m:e>
                    </m:d>
                  </m:oMath>
                </a14:m>
                <a:r>
                  <a:rPr lang="ar-AE" sz="2800" dirty="0"/>
                  <a:t>.</a:t>
                </a:r>
              </a:p>
            </p:txBody>
          </p:sp>
        </mc:Choice>
        <mc:Fallback xmlns="">
          <p:sp>
            <p:nvSpPr>
              <p:cNvPr id="5" name="TextBox 4">
                <a:extLst>
                  <a:ext uri="{FF2B5EF4-FFF2-40B4-BE49-F238E27FC236}">
                    <a16:creationId xmlns:a16="http://schemas.microsoft.com/office/drawing/2014/main" id="{7952A792-F352-88A2-342A-85346FD8AD6E}"/>
                  </a:ext>
                </a:extLst>
              </p:cNvPr>
              <p:cNvSpPr txBox="1">
                <a:spLocks noRot="1" noChangeAspect="1" noMove="1" noResize="1" noEditPoints="1" noAdjustHandles="1" noChangeArrowheads="1" noChangeShapeType="1" noTextEdit="1"/>
              </p:cNvSpPr>
              <p:nvPr/>
            </p:nvSpPr>
            <p:spPr>
              <a:xfrm>
                <a:off x="422787" y="4123939"/>
                <a:ext cx="8195187" cy="523220"/>
              </a:xfrm>
              <a:prstGeom prst="rect">
                <a:avLst/>
              </a:prstGeom>
              <a:blipFill>
                <a:blip r:embed="rId3"/>
                <a:stretch>
                  <a:fillRect l="-1487" t="-13953" b="-32558"/>
                </a:stretch>
              </a:blipFill>
            </p:spPr>
            <p:txBody>
              <a:bodyPr/>
              <a:lstStyle/>
              <a:p>
                <a:r>
                  <a:rPr lang="en-IN">
                    <a:noFill/>
                  </a:rPr>
                  <a:t> </a:t>
                </a:r>
              </a:p>
            </p:txBody>
          </p:sp>
        </mc:Fallback>
      </mc:AlternateContent>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400" dirty="0"/>
              <a:t>Example 9.4.3: Constructing a Confidence Interval for the Difference between Two Population Proportions</a:t>
            </a:r>
            <a:r>
              <a:rPr lang="en-US" sz="2400" baseline="-25000" dirty="0"/>
              <a:t>6</a:t>
            </a:r>
            <a:endParaRPr sz="2400" dirty="0"/>
          </a:p>
        </p:txBody>
      </p:sp>
      <p:sp>
        <p:nvSpPr>
          <p:cNvPr id="3" name="Text Placeholder 2"/>
          <p:cNvSpPr>
            <a:spLocks noGrp="1"/>
          </p:cNvSpPr>
          <p:nvPr>
            <p:ph type="body" sz="quarter" idx="10"/>
          </p:nvPr>
        </p:nvSpPr>
        <p:spPr/>
        <p:txBody>
          <a:bodyPr>
            <a:normAutofit fontScale="92500" lnSpcReduction="20000"/>
          </a:bodyPr>
          <a:lstStyle/>
          <a:p>
            <a:pPr>
              <a:defRPr b="1"/>
            </a:pPr>
            <a:r>
              <a:rPr sz="2800" dirty="0"/>
              <a:t>TI-83/84 Method:</a:t>
            </a:r>
          </a:p>
          <a:p>
            <a:r>
              <a:rPr sz="2800" dirty="0"/>
              <a:t>To calculate the confidence interval for the difference between two proportions on the calculator, we don't need to find the individual sample proportions; we just need to enter the number of successes and the sample size for each sample, as well as the level of confidence. Press </a:t>
            </a:r>
            <a:r>
              <a:rPr sz="2800" b="1" dirty="0"/>
              <a:t>STAT</a:t>
            </a:r>
            <a:r>
              <a:rPr sz="2800" dirty="0"/>
              <a:t>, scroll to </a:t>
            </a:r>
            <a:r>
              <a:rPr sz="2800" b="1" dirty="0"/>
              <a:t>TESTS</a:t>
            </a:r>
            <a:r>
              <a:rPr sz="2800" dirty="0"/>
              <a:t>, and then choose option </a:t>
            </a:r>
            <a:r>
              <a:rPr sz="2800" b="1" dirty="0"/>
              <a:t>2-PropZInt</a:t>
            </a:r>
            <a:r>
              <a:rPr sz="2800" dirty="0"/>
              <a:t>. </a:t>
            </a:r>
            <a:r>
              <a:rPr sz="2800" b="1" dirty="0"/>
              <a:t>x1</a:t>
            </a:r>
            <a:r>
              <a:rPr sz="2800" dirty="0"/>
              <a:t> is the number of successes from the first sample and </a:t>
            </a:r>
            <a:r>
              <a:rPr sz="2800" b="1" dirty="0"/>
              <a:t>n1</a:t>
            </a:r>
            <a:r>
              <a:rPr sz="2800" dirty="0"/>
              <a:t> is the first sample's size. Similarly, </a:t>
            </a:r>
            <a:r>
              <a:rPr sz="2800" b="1" dirty="0"/>
              <a:t>x2</a:t>
            </a:r>
            <a:r>
              <a:rPr sz="2800" dirty="0"/>
              <a:t> is the number of successes from the second sample and </a:t>
            </a:r>
            <a:r>
              <a:rPr sz="2800" b="1" dirty="0"/>
              <a:t>n2</a:t>
            </a:r>
            <a:r>
              <a:rPr sz="2800" dirty="0"/>
              <a:t> is the second sample's size. As usual, </a:t>
            </a:r>
            <a:r>
              <a:rPr sz="2800" b="1" dirty="0"/>
              <a:t>C-Level</a:t>
            </a:r>
            <a:r>
              <a:rPr sz="2800" dirty="0"/>
              <a:t> is the confidence level, which must be entered as a decimal. The data should be entered as shown in the first screenshot. After you select </a:t>
            </a:r>
            <a:r>
              <a:rPr sz="2800" b="1" dirty="0"/>
              <a:t>Calculate</a:t>
            </a:r>
            <a:r>
              <a:rPr sz="2800" dirty="0"/>
              <a:t> and press </a:t>
            </a:r>
            <a:r>
              <a:rPr sz="2800" b="1" dirty="0"/>
              <a:t>ENTER</a:t>
            </a:r>
            <a:r>
              <a:rPr sz="2800" dirty="0"/>
              <a:t>, the results will be displayed on the screen as shown in the second screenshot.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Memory Booster</a:t>
            </a:r>
            <a:r>
              <a:rPr lang="en-US" baseline="-25000" dirty="0"/>
              <a:t>2</a:t>
            </a:r>
            <a:endParaRPr baseline="-25000"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a:xfrm>
                <a:off x="457200" y="1082078"/>
                <a:ext cx="8229600" cy="4785322"/>
              </a:xfrm>
            </p:spPr>
            <p:txBody>
              <a:bodyPr>
                <a:normAutofit fontScale="92500" lnSpcReduction="10000"/>
              </a:bodyPr>
              <a:lstStyle/>
              <a:p>
                <a:r>
                  <a:rPr sz="2800" b="1" dirty="0"/>
                  <a:t>Properties of a Binomial Distribution</a:t>
                </a:r>
              </a:p>
              <a:p>
                <a:pPr marL="447675" indent="-447675">
                  <a:defRPr sz="2800"/>
                </a:pPr>
                <a:r>
                  <a:rPr lang="en-US" sz="2800" dirty="0"/>
                  <a:t>1.	</a:t>
                </a:r>
                <a:r>
                  <a:rPr sz="2800" dirty="0"/>
                  <a:t>The experiment consists of a fixed number,</a:t>
                </a:r>
                <a:r>
                  <a:rPr lang="en-US" sz="2800" dirty="0"/>
                  <a:t> </a:t>
                </a:r>
                <a:r>
                  <a:rPr lang="en-US" sz="2800" i="1" dirty="0"/>
                  <a:t>n</a:t>
                </a:r>
                <a:r>
                  <a:rPr sz="2800" dirty="0"/>
                  <a:t>, of identical trials.</a:t>
                </a:r>
              </a:p>
              <a:p>
                <a:pPr marL="447675" indent="-447675">
                  <a:defRPr sz="2800"/>
                </a:pPr>
                <a:r>
                  <a:rPr lang="en-US" dirty="0"/>
                  <a:t>2.	</a:t>
                </a:r>
                <a:r>
                  <a:rPr dirty="0"/>
                  <a:t>​</a:t>
                </a:r>
                <a:r>
                  <a:rPr sz="2800" dirty="0"/>
                  <a:t>Each trial is independent of the others.</a:t>
                </a:r>
              </a:p>
              <a:p>
                <a:pPr marL="447675" indent="-447675">
                  <a:defRPr sz="2800"/>
                </a:pPr>
                <a:r>
                  <a:rPr lang="en-US" dirty="0"/>
                  <a:t>3.	</a:t>
                </a:r>
                <a:r>
                  <a:rPr dirty="0"/>
                  <a:t>​</a:t>
                </a:r>
                <a:r>
                  <a:rPr sz="2800" dirty="0"/>
                  <a:t>For each trial, there are only two possible outcomes. For counting purposes, one outcome is labeled a success, and the other a failure.</a:t>
                </a:r>
              </a:p>
              <a:p>
                <a:pPr marL="447675" indent="-447675">
                  <a:defRPr sz="2800"/>
                </a:pPr>
                <a:r>
                  <a:rPr lang="en-US" dirty="0"/>
                  <a:t>4.	</a:t>
                </a:r>
                <a:r>
                  <a:rPr dirty="0"/>
                  <a:t>​</a:t>
                </a:r>
                <a:r>
                  <a:rPr sz="2800" dirty="0"/>
                  <a:t>For every trial, the probability of getting a success is called</a:t>
                </a:r>
                <a:r>
                  <a:rPr lang="en-US" sz="2800" dirty="0"/>
                  <a:t> </a:t>
                </a:r>
                <a:r>
                  <a:rPr lang="en-US" sz="2800" i="1" dirty="0"/>
                  <a:t>p</a:t>
                </a:r>
                <a:r>
                  <a:rPr sz="2800" dirty="0"/>
                  <a:t>. The probability of getting a failure is then </a:t>
                </a:r>
                <a:br>
                  <a:rPr lang="en-US" sz="2800" dirty="0"/>
                </a:br>
                <a14:m>
                  <m:oMath xmlns:m="http://schemas.openxmlformats.org/officeDocument/2006/math">
                    <m:r>
                      <a:rPr>
                        <a:latin typeface="Cambria Math" panose="02040503050406030204" pitchFamily="18" charset="0"/>
                      </a:rPr>
                      <m:t>1</m:t>
                    </m:r>
                    <m:r>
                      <a:rPr>
                        <a:latin typeface="Cambria Math" panose="02040503050406030204" pitchFamily="18" charset="0"/>
                      </a:rPr>
                      <m:t>−</m:t>
                    </m:r>
                  </m:oMath>
                </a14:m>
                <a:r>
                  <a:rPr lang="en-US" sz="2800" i="1" dirty="0"/>
                  <a:t>p</a:t>
                </a:r>
                <a:r>
                  <a:rPr sz="2800" dirty="0"/>
                  <a:t>.</a:t>
                </a:r>
              </a:p>
              <a:p>
                <a:pPr marL="447675" indent="-447675">
                  <a:defRPr sz="2800"/>
                </a:pPr>
                <a:r>
                  <a:rPr lang="en-US" dirty="0"/>
                  <a:t>5.	</a:t>
                </a:r>
                <a:r>
                  <a:rPr dirty="0"/>
                  <a:t>​</a:t>
                </a:r>
                <a:r>
                  <a:rPr sz="2800" dirty="0"/>
                  <a:t>The binomial random variable,</a:t>
                </a:r>
                <a:r>
                  <a:rPr lang="en-US" sz="2800" dirty="0"/>
                  <a:t> </a:t>
                </a:r>
                <a:r>
                  <a:rPr lang="en-US" sz="2800" i="1" dirty="0"/>
                  <a:t>X</a:t>
                </a:r>
                <a:r>
                  <a:rPr sz="2800" dirty="0"/>
                  <a:t>, counts the number of successes in </a:t>
                </a:r>
                <a:r>
                  <a:rPr lang="en-US" sz="2800" i="1" dirty="0"/>
                  <a:t>n</a:t>
                </a:r>
                <a:r>
                  <a:rPr lang="en-US" sz="2800" dirty="0"/>
                  <a:t> </a:t>
                </a:r>
                <a:r>
                  <a:rPr sz="2800" dirty="0"/>
                  <a:t>trials.</a:t>
                </a:r>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82078"/>
                <a:ext cx="8229600" cy="4785322"/>
              </a:xfrm>
              <a:blipFill>
                <a:blip r:embed="rId2"/>
                <a:stretch>
                  <a:fillRect l="-1181" t="-1772" r="-1402" b="-2532"/>
                </a:stretch>
              </a:blipFill>
            </p:spPr>
            <p:txBody>
              <a:bodyPr/>
              <a:lstStyle/>
              <a:p>
                <a:r>
                  <a:rPr lang="en-IN">
                    <a:noFill/>
                  </a:rPr>
                  <a:t> </a:t>
                </a:r>
              </a:p>
            </p:txBody>
          </p:sp>
        </mc:Fallback>
      </mc:AlternateContent>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400" dirty="0"/>
              <a:t>Example 9.4.3: Constructing a Confidence Interval for the Difference between Two Population Proportions</a:t>
            </a:r>
            <a:r>
              <a:rPr lang="en-US" sz="2400" baseline="-25000" dirty="0"/>
              <a:t>7</a:t>
            </a:r>
            <a:endParaRPr sz="2400" dirty="0"/>
          </a:p>
        </p:txBody>
      </p:sp>
      <p:pic>
        <p:nvPicPr>
          <p:cNvPr id="7" name="Content Placeholder 6" descr="A calculator screenshot shows the 2 sample proportional Z interval, the required values are shown which are: x1 is 45, n1 is 55, x2 is 38, n2 is 58, confidence level is 0.95, &#10;then a option shown is calculate.">
            <a:extLst>
              <a:ext uri="{FF2B5EF4-FFF2-40B4-BE49-F238E27FC236}">
                <a16:creationId xmlns:a16="http://schemas.microsoft.com/office/drawing/2014/main" id="{3DED64BC-77CB-93B2-94BB-4EFB120FB42A}"/>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2018943" y="2097684"/>
            <a:ext cx="5106113" cy="2819794"/>
          </a:xfr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400" dirty="0"/>
              <a:t>Example 9.4.3: Constructing a Confidence Interval for the Difference between Two Population Proportions</a:t>
            </a:r>
            <a:r>
              <a:rPr lang="en-US" sz="2400" baseline="-25000" dirty="0"/>
              <a:t>8</a:t>
            </a:r>
            <a:endParaRPr sz="2400" dirty="0"/>
          </a:p>
        </p:txBody>
      </p:sp>
      <p:pic>
        <p:nvPicPr>
          <p:cNvPr id="11" name="Content Placeholder 10" descr="A calculator screenshot shows the confidence interval in parentheses 0.00378, 0.32224. where in the next line p hat subscript 1 equals 0.8181818182.&#10;p hat subscript 2 equals 0.6551724138.&#10;n1 equals 55, and n2 equals 58.">
            <a:extLst>
              <a:ext uri="{FF2B5EF4-FFF2-40B4-BE49-F238E27FC236}">
                <a16:creationId xmlns:a16="http://schemas.microsoft.com/office/drawing/2014/main" id="{0771AFB4-98A9-664F-C265-41FA92C13DF1}"/>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1618838" y="2178658"/>
            <a:ext cx="5906324" cy="2657846"/>
          </a:xfr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400" dirty="0"/>
              <a:t>Example 9.4.3: Constructing a Confidence Interval for the Difference between Two Population Proportions</a:t>
            </a:r>
            <a:r>
              <a:rPr lang="en-US" sz="2400" baseline="-25000" dirty="0"/>
              <a:t>9</a:t>
            </a:r>
            <a:endParaRPr sz="2400" dirty="0"/>
          </a:p>
        </p:txBody>
      </p:sp>
      <p:sp>
        <p:nvSpPr>
          <p:cNvPr id="3" name="Text Placeholder 2"/>
          <p:cNvSpPr>
            <a:spLocks noGrp="1"/>
          </p:cNvSpPr>
          <p:nvPr>
            <p:ph type="body" sz="quarter" idx="10"/>
          </p:nvPr>
        </p:nvSpPr>
        <p:spPr/>
        <p:txBody>
          <a:bodyPr>
            <a:normAutofit/>
          </a:bodyPr>
          <a:lstStyle/>
          <a:p>
            <a:r>
              <a:rPr lang="en-IN" sz="2800" dirty="0"/>
              <a:t>Notice that the calculator gives the same interval as the interval that is calculated by hand, but with more decimal places.</a:t>
            </a:r>
          </a:p>
          <a:p>
            <a:r>
              <a:rPr lang="en-IN" sz="2800" dirty="0"/>
              <a:t>The confidence interval can be written mathematically using either inequality symbols or interval notation, as shown below.</a:t>
            </a:r>
          </a:p>
        </p:txBody>
      </p:sp>
      <p:pic>
        <p:nvPicPr>
          <p:cNvPr id="6" name="Picture 5" descr="0.004 less than p subscript 1 minus p subscript 2 less than 0.322, or, the confidence interval 0.004, 0.322.">
            <a:extLst>
              <a:ext uri="{FF2B5EF4-FFF2-40B4-BE49-F238E27FC236}">
                <a16:creationId xmlns:a16="http://schemas.microsoft.com/office/drawing/2014/main" id="{DA16E21E-832F-B518-C018-5CCBE3E1AF6A}"/>
              </a:ext>
            </a:extLst>
          </p:cNvPr>
          <p:cNvPicPr>
            <a:picLocks noChangeAspect="1"/>
          </p:cNvPicPr>
          <p:nvPr/>
        </p:nvPicPr>
        <p:blipFill>
          <a:blip r:embed="rId2"/>
          <a:stretch>
            <a:fillRect/>
          </a:stretch>
        </p:blipFill>
        <p:spPr>
          <a:xfrm>
            <a:off x="3095625" y="4114800"/>
            <a:ext cx="2952750" cy="1447800"/>
          </a:xfrm>
          <a:prstGeom prst="rect">
            <a:avLst/>
          </a:prstGeom>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9.4.3: Constructing a Confidence Interval for the Difference between Two Population Proportions</a:t>
            </a:r>
            <a:r>
              <a:rPr lang="en-US" sz="2400" baseline="-25000" dirty="0"/>
              <a:t>10</a:t>
            </a:r>
            <a:endParaRPr sz="24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dirty="0"/>
                  <a:t>Therefore, we are </a:t>
                </a:r>
                <a14:m>
                  <m:oMath xmlns:m="http://schemas.openxmlformats.org/officeDocument/2006/math">
                    <m:r>
                      <a:rPr lang="en-US">
                        <a:latin typeface="Cambria Math" panose="02040503050406030204" pitchFamily="18" charset="0"/>
                      </a:rPr>
                      <m:t>95</m:t>
                    </m:r>
                    <m:r>
                      <a:rPr lang="en-US">
                        <a:latin typeface="Cambria Math" panose="02040503050406030204" pitchFamily="18" charset="0"/>
                      </a:rPr>
                      <m:t>%</m:t>
                    </m:r>
                  </m:oMath>
                </a14:m>
                <a:r>
                  <a:rPr lang="en-US" dirty="0"/>
                  <a:t> confident that the percentage of students who passed the class is between </a:t>
                </a:r>
                <a14:m>
                  <m:oMath xmlns:m="http://schemas.openxmlformats.org/officeDocument/2006/math">
                    <m:r>
                      <a:rPr lang="en-US">
                        <a:latin typeface="Cambria Math" panose="02040503050406030204" pitchFamily="18" charset="0"/>
                      </a:rPr>
                      <m:t>0</m:t>
                    </m:r>
                    <m:r>
                      <a:rPr lang="en-US">
                        <a:latin typeface="Cambria Math" panose="02040503050406030204" pitchFamily="18" charset="0"/>
                      </a:rPr>
                      <m:t>.</m:t>
                    </m:r>
                    <m:r>
                      <a:rPr lang="en-US" b="0" i="0" smtClean="0">
                        <a:latin typeface="Cambria Math" panose="02040503050406030204" pitchFamily="18" charset="0"/>
                      </a:rPr>
                      <m:t>4</m:t>
                    </m:r>
                    <m:r>
                      <a:rPr lang="en-US">
                        <a:latin typeface="Cambria Math" panose="02040503050406030204" pitchFamily="18" charset="0"/>
                      </a:rPr>
                      <m:t>%</m:t>
                    </m:r>
                  </m:oMath>
                </a14:m>
                <a:r>
                  <a:rPr lang="en-US" dirty="0"/>
                  <a:t> and </a:t>
                </a:r>
                <a14:m>
                  <m:oMath xmlns:m="http://schemas.openxmlformats.org/officeDocument/2006/math">
                    <m:r>
                      <a:rPr lang="en-US">
                        <a:latin typeface="Cambria Math" panose="02040503050406030204" pitchFamily="18" charset="0"/>
                      </a:rPr>
                      <m:t>3</m:t>
                    </m:r>
                    <m:r>
                      <a:rPr lang="en-US" b="0" i="0" smtClean="0">
                        <a:latin typeface="Cambria Math" panose="02040503050406030204" pitchFamily="18" charset="0"/>
                      </a:rPr>
                      <m:t>2</m:t>
                    </m:r>
                    <m:r>
                      <a:rPr lang="en-US" b="0" i="0" smtClean="0">
                        <a:latin typeface="Cambria Math" panose="02040503050406030204" pitchFamily="18" charset="0"/>
                      </a:rPr>
                      <m:t>.</m:t>
                    </m:r>
                    <m:r>
                      <a:rPr lang="en-US" b="0" i="0" smtClean="0">
                        <a:latin typeface="Cambria Math" panose="02040503050406030204" pitchFamily="18" charset="0"/>
                      </a:rPr>
                      <m:t>2</m:t>
                    </m:r>
                    <m:r>
                      <a:rPr lang="en-US">
                        <a:latin typeface="Cambria Math" panose="02040503050406030204" pitchFamily="18" charset="0"/>
                      </a:rPr>
                      <m:t>%</m:t>
                    </m:r>
                  </m:oMath>
                </a14:m>
                <a:r>
                  <a:rPr lang="en-US" dirty="0"/>
                  <a:t> higher for the population of students who used the new instructional technology (Population 1) than for the population of students who did not use the technology (Population 2). Thus, with </a:t>
                </a:r>
                <a14:m>
                  <m:oMath xmlns:m="http://schemas.openxmlformats.org/officeDocument/2006/math">
                    <m:r>
                      <a:rPr lang="en-US">
                        <a:latin typeface="Cambria Math" panose="02040503050406030204" pitchFamily="18" charset="0"/>
                      </a:rPr>
                      <m:t>95</m:t>
                    </m:r>
                    <m:r>
                      <a:rPr lang="en-US">
                        <a:latin typeface="Cambria Math" panose="02040503050406030204" pitchFamily="18" charset="0"/>
                      </a:rPr>
                      <m:t>%</m:t>
                    </m:r>
                  </m:oMath>
                </a14:m>
                <a:r>
                  <a:rPr lang="en-US" dirty="0"/>
                  <a:t> confidence, the professor can conclude that the new instructional technology does improve students' scores.</a:t>
                </a:r>
              </a:p>
              <a:p>
                <a:pPr algn="ctr">
                  <a:defRPr sz="2800"/>
                </a:pP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111"/>
                </a:stretch>
              </a:blipFill>
            </p:spPr>
            <p:txBody>
              <a:bodyPr/>
              <a:lstStyle/>
              <a:p>
                <a:r>
                  <a:rPr lang="en-IN">
                    <a:noFill/>
                  </a:rPr>
                  <a:t> </a:t>
                </a:r>
              </a:p>
            </p:txBody>
          </p:sp>
        </mc:Fallback>
      </mc:AlternateContent>
    </p:spTree>
    <p:extLst>
      <p:ext uri="{BB962C8B-B14F-4D97-AF65-F5344CB8AC3E}">
        <p14:creationId xmlns:p14="http://schemas.microsoft.com/office/powerpoint/2010/main" val="213334256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Technology</a:t>
            </a:r>
          </a:p>
        </p:txBody>
      </p:sp>
      <p:sp>
        <p:nvSpPr>
          <p:cNvPr id="3" name="Text Placeholder 2"/>
          <p:cNvSpPr>
            <a:spLocks noGrp="1"/>
          </p:cNvSpPr>
          <p:nvPr>
            <p:ph type="body" sz="quarter" idx="10"/>
          </p:nvPr>
        </p:nvSpPr>
        <p:spPr>
          <a:xfrm>
            <a:off x="457200" y="1082078"/>
            <a:ext cx="8229600" cy="1889722"/>
          </a:xfrm>
        </p:spPr>
        <p:txBody>
          <a:bodyPr>
            <a:normAutofit/>
          </a:bodyPr>
          <a:lstStyle/>
          <a:p>
            <a:r>
              <a:rPr sz="2800" dirty="0"/>
              <a:t>For further instructions on computing a confidence interval using technology, visit stat.hawkeslearning.com and see </a:t>
            </a:r>
            <a:r>
              <a:rPr b="1" dirty="0"/>
              <a:t>Technology Instructions </a:t>
            </a:r>
            <a:r>
              <a:rPr lang="en-US" b="1" dirty="0"/>
              <a:t>→</a:t>
            </a:r>
            <a:r>
              <a:rPr b="1" dirty="0"/>
              <a:t> Confidence </a:t>
            </a:r>
            <a:r>
              <a:rPr b="1"/>
              <a:t>Intervals </a:t>
            </a:r>
            <a:r>
              <a:rPr lang="en-US" b="1"/>
              <a:t>→</a:t>
            </a:r>
            <a:r>
              <a:rPr b="1"/>
              <a:t> </a:t>
            </a:r>
            <a:r>
              <a:rPr b="1" dirty="0"/>
              <a:t>Two Sample Proportions z-Interval</a:t>
            </a:r>
            <a:r>
              <a:rPr sz="2800" dirty="0"/>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Example 9.4.1: Calculating Sample Proportions and Verifying Sample Size Conditions</a:t>
            </a:r>
            <a:r>
              <a:rPr lang="en-US" sz="3200" baseline="-25000" dirty="0"/>
              <a:t>1</a:t>
            </a:r>
            <a:endParaRPr dirty="0"/>
          </a:p>
        </p:txBody>
      </p:sp>
      <p:sp>
        <p:nvSpPr>
          <p:cNvPr id="3" name="Text Placeholder 2"/>
          <p:cNvSpPr>
            <a:spLocks noGrp="1"/>
          </p:cNvSpPr>
          <p:nvPr>
            <p:ph type="body" sz="quarter" idx="10"/>
          </p:nvPr>
        </p:nvSpPr>
        <p:spPr/>
        <p:txBody>
          <a:bodyPr>
            <a:normAutofit/>
          </a:bodyPr>
          <a:lstStyle/>
          <a:p>
            <a:r>
              <a:rPr sz="2800" dirty="0"/>
              <a:t>Suppose that you wish to compare the proportions of registered voters who are college graduates in two different towns. You take a random sample of registered voters from each town and record the numbers of college graduates versus non-college graduates in each sample. The following table summarizes your results.</a:t>
            </a:r>
          </a:p>
        </p:txBody>
      </p:sp>
      <p:sp>
        <p:nvSpPr>
          <p:cNvPr id="6" name="TextBox 5">
            <a:extLst>
              <a:ext uri="{FF2B5EF4-FFF2-40B4-BE49-F238E27FC236}">
                <a16:creationId xmlns:a16="http://schemas.microsoft.com/office/drawing/2014/main" id="{A28ADF72-D898-187B-846B-76301F42EE57}"/>
              </a:ext>
            </a:extLst>
          </p:cNvPr>
          <p:cNvSpPr txBox="1"/>
          <p:nvPr/>
        </p:nvSpPr>
        <p:spPr>
          <a:xfrm>
            <a:off x="2286000" y="4029139"/>
            <a:ext cx="4572000" cy="369332"/>
          </a:xfrm>
          <a:prstGeom prst="rect">
            <a:avLst/>
          </a:prstGeom>
          <a:noFill/>
        </p:spPr>
        <p:txBody>
          <a:bodyPr wrap="square">
            <a:spAutoFit/>
          </a:bodyPr>
          <a:lstStyle/>
          <a:p>
            <a:pPr algn="ctr">
              <a:defRPr sz="1800" b="1"/>
            </a:pPr>
            <a:r>
              <a:rPr lang="en-IN" dirty="0"/>
              <a:t>Voters</a:t>
            </a:r>
          </a:p>
        </p:txBody>
      </p:sp>
      <p:graphicFrame>
        <p:nvGraphicFramePr>
          <p:cNvPr id="4" name="Table Placeholder 2" descr="The table compares the number of college graduates and non college graduates in two locations, Jasper and Marietta. In Jasper, there are 45 college graduates and 37 non college graduates. In Marietta, there are 32 college graduates and 28 non college graduates. This table highlights the educational attainment of residents in each location.">
            <a:extLst>
              <a:ext uri="{FF2B5EF4-FFF2-40B4-BE49-F238E27FC236}">
                <a16:creationId xmlns:a16="http://schemas.microsoft.com/office/drawing/2014/main" id="{3F02BD76-F9EF-455E-9836-FC2FC06D1232}"/>
              </a:ext>
            </a:extLst>
          </p:cNvPr>
          <p:cNvGraphicFramePr>
            <a:graphicFrameLocks/>
          </p:cNvGraphicFramePr>
          <p:nvPr>
            <p:extLst>
              <p:ext uri="{D42A27DB-BD31-4B8C-83A1-F6EECF244321}">
                <p14:modId xmlns:p14="http://schemas.microsoft.com/office/powerpoint/2010/main" val="22857910"/>
              </p:ext>
            </p:extLst>
          </p:nvPr>
        </p:nvGraphicFramePr>
        <p:xfrm>
          <a:off x="457200" y="4418870"/>
          <a:ext cx="8229600" cy="111252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endParaRPr dirty="0"/>
                    </a:p>
                  </a:txBody>
                  <a:tcPr/>
                </a:tc>
                <a:tc>
                  <a:txBody>
                    <a:bodyPr/>
                    <a:lstStyle/>
                    <a:p>
                      <a:pPr algn="ctr">
                        <a:defRPr sz="1800" b="1"/>
                      </a:pPr>
                      <a:r>
                        <a:rPr dirty="0"/>
                        <a:t>College Graduates</a:t>
                      </a:r>
                    </a:p>
                  </a:txBody>
                  <a:tcPr/>
                </a:tc>
                <a:tc>
                  <a:txBody>
                    <a:bodyPr/>
                    <a:lstStyle/>
                    <a:p>
                      <a:pPr algn="ctr">
                        <a:defRPr sz="1800" b="1"/>
                      </a:pPr>
                      <a:r>
                        <a:rPr dirty="0"/>
                        <a:t>Not College Graduates</a:t>
                      </a:r>
                    </a:p>
                  </a:txBody>
                  <a:tcPr/>
                </a:tc>
                <a:extLst>
                  <a:ext uri="{0D108BD9-81ED-4DB2-BD59-A6C34878D82A}">
                    <a16:rowId xmlns:a16="http://schemas.microsoft.com/office/drawing/2014/main" val="10001"/>
                  </a:ext>
                </a:extLst>
              </a:tr>
              <a:tr h="370840">
                <a:tc>
                  <a:txBody>
                    <a:bodyPr/>
                    <a:lstStyle/>
                    <a:p>
                      <a:pPr algn="ctr">
                        <a:defRPr sz="1800" b="1"/>
                      </a:pPr>
                      <a:r>
                        <a:t>Jasper</a:t>
                      </a:r>
                    </a:p>
                  </a:txBody>
                  <a:tcPr/>
                </a:tc>
                <a:tc>
                  <a:txBody>
                    <a:bodyPr/>
                    <a:lstStyle/>
                    <a:p>
                      <a:pPr algn="ctr"/>
                      <a:r>
                        <a:rPr sz="1800"/>
                        <a:t>45</a:t>
                      </a:r>
                      <a:endParaRPr sz="1800">
                        <a:latin typeface="Cambria Math"/>
                      </a:endParaRPr>
                    </a:p>
                  </a:txBody>
                  <a:tcPr/>
                </a:tc>
                <a:tc>
                  <a:txBody>
                    <a:bodyPr/>
                    <a:lstStyle/>
                    <a:p>
                      <a:pPr algn="ctr"/>
                      <a:r>
                        <a:rPr sz="1800"/>
                        <a:t>37</a:t>
                      </a:r>
                      <a:endParaRPr sz="1800">
                        <a:latin typeface="Cambria Math"/>
                      </a:endParaRPr>
                    </a:p>
                  </a:txBody>
                  <a:tcPr/>
                </a:tc>
                <a:extLst>
                  <a:ext uri="{0D108BD9-81ED-4DB2-BD59-A6C34878D82A}">
                    <a16:rowId xmlns:a16="http://schemas.microsoft.com/office/drawing/2014/main" val="10002"/>
                  </a:ext>
                </a:extLst>
              </a:tr>
              <a:tr h="370840">
                <a:tc>
                  <a:txBody>
                    <a:bodyPr/>
                    <a:lstStyle/>
                    <a:p>
                      <a:pPr algn="ctr">
                        <a:defRPr sz="1800" b="1"/>
                      </a:pPr>
                      <a:r>
                        <a:t>Marietta</a:t>
                      </a:r>
                    </a:p>
                  </a:txBody>
                  <a:tcPr/>
                </a:tc>
                <a:tc>
                  <a:txBody>
                    <a:bodyPr/>
                    <a:lstStyle/>
                    <a:p>
                      <a:pPr algn="ctr"/>
                      <a:r>
                        <a:rPr sz="1800" dirty="0"/>
                        <a:t>32</a:t>
                      </a:r>
                      <a:endParaRPr sz="1800" dirty="0">
                        <a:latin typeface="Cambria Math"/>
                      </a:endParaRPr>
                    </a:p>
                  </a:txBody>
                  <a:tcPr/>
                </a:tc>
                <a:tc>
                  <a:txBody>
                    <a:bodyPr/>
                    <a:lstStyle/>
                    <a:p>
                      <a:pPr algn="ctr"/>
                      <a:r>
                        <a:rPr sz="1800" dirty="0"/>
                        <a:t>28</a:t>
                      </a:r>
                      <a:endParaRPr sz="1800" dirty="0">
                        <a:latin typeface="Cambria Math"/>
                      </a:endParaRPr>
                    </a:p>
                  </a:txBody>
                  <a:tcPr/>
                </a:tc>
                <a:extLst>
                  <a:ext uri="{0D108BD9-81ED-4DB2-BD59-A6C34878D82A}">
                    <a16:rowId xmlns:a16="http://schemas.microsoft.com/office/drawing/2014/main" val="10003"/>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9.4.1: Calculating Sample Proportions and Verifying Sample Size Conditions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a:t>Calculate the sample proportion for each town and verify that the samples are large enough to use the normal distribution to compare the population proportions.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9.4.1: Calculating Sample Proportions and Verifying Sample Size Conditions</a:t>
            </a:r>
            <a:r>
              <a:rPr lang="en-US" baseline="-25000" dirty="0"/>
              <a:t>3</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fontScale="85000" lnSpcReduction="20000"/>
              </a:bodyPr>
              <a:lstStyle/>
              <a:p>
                <a:r>
                  <a:rPr sz="2800" b="1" dirty="0"/>
                  <a:t>Solution</a:t>
                </a:r>
              </a:p>
              <a:p>
                <a:r>
                  <a:rPr sz="2800" dirty="0"/>
                  <a:t>Let Population 1 be registered voters in Jasper and Population 2 be registered voters in Marietta. Begin by finding the sample size for each town. The size of each sample is the sum of the numbers of college graduates and non-college graduates.</a:t>
                </a:r>
              </a:p>
              <a:p>
                <a:r>
                  <a:rPr sz="2800" dirty="0"/>
                  <a:t>For the first sample, from Jasper, the sample size is calculated as follows.</a:t>
                </a:r>
              </a:p>
              <a:p>
                <a:pPr algn="ctr"/>
                <a:r>
                  <a:rPr lang="en-US" i="1" dirty="0"/>
                  <a:t>n</a:t>
                </a:r>
                <a:r>
                  <a:rPr lang="en-US" dirty="0">
                    <a:latin typeface="Calibri" panose="020F0502020204030204" pitchFamily="34" charset="0"/>
                    <a:ea typeface="Calibri" panose="020F0502020204030204" pitchFamily="34" charset="0"/>
                    <a:cs typeface="Calibri" panose="020F0502020204030204" pitchFamily="34" charset="0"/>
                  </a:rPr>
                  <a:t>₁</a:t>
                </a:r>
                <a14:m>
                  <m:oMath xmlns:m="http://schemas.openxmlformats.org/officeDocument/2006/math">
                    <m:r>
                      <a:rPr>
                        <a:latin typeface="Cambria Math" panose="02040503050406030204" pitchFamily="18" charset="0"/>
                      </a:rPr>
                      <m:t>=45+37=82</m:t>
                    </m:r>
                  </m:oMath>
                </a14:m>
                <a:endParaRPr sz="2800" dirty="0"/>
              </a:p>
              <a:p>
                <a:r>
                  <a:rPr sz="2800" dirty="0"/>
                  <a:t>For the second sample, from Marietta, the sample size is found as follows.</a:t>
                </a:r>
              </a:p>
              <a:p>
                <a:pPr algn="ctr"/>
                <a:r>
                  <a:rPr lang="en-US" i="1" dirty="0">
                    <a:latin typeface="Calibri" panose="020F0502020204030204" pitchFamily="34" charset="0"/>
                    <a:ea typeface="Calibri" panose="020F0502020204030204" pitchFamily="34" charset="0"/>
                    <a:cs typeface="Calibri" panose="020F0502020204030204" pitchFamily="34" charset="0"/>
                  </a:rPr>
                  <a:t>n</a:t>
                </a:r>
                <a:r>
                  <a:rPr lang="en-US" dirty="0">
                    <a:latin typeface="Calibri" panose="020F0502020204030204" pitchFamily="34" charset="0"/>
                    <a:ea typeface="Calibri" panose="020F0502020204030204" pitchFamily="34" charset="0"/>
                    <a:cs typeface="Calibri" panose="020F0502020204030204" pitchFamily="34" charset="0"/>
                  </a:rPr>
                  <a:t>₂</a:t>
                </a:r>
                <a14:m>
                  <m:oMath xmlns:m="http://schemas.openxmlformats.org/officeDocument/2006/math">
                    <m:r>
                      <a:rPr>
                        <a:latin typeface="Cambria Math" panose="02040503050406030204" pitchFamily="18" charset="0"/>
                      </a:rPr>
                      <m:t>=32+28=60</m:t>
                    </m:r>
                  </m:oMath>
                </a14:m>
                <a:endParaRPr sz="2800" dirty="0"/>
              </a:p>
              <a:p>
                <a:r>
                  <a:rPr sz="2800" dirty="0"/>
                  <a:t>The sample proportions of registered voters who are college graduates are found by dividing the number of college graduates in each sample by the sample size. Thus, the sample proportions are calculated as follows.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111" t="-2331" r="-1333" b="-1963"/>
                </a:stretch>
              </a:blipFill>
            </p:spPr>
            <p:txBody>
              <a:bodyPr/>
              <a:lstStyle/>
              <a:p>
                <a:r>
                  <a:rPr lang="en-IN">
                    <a:noFill/>
                  </a:rPr>
                  <a:t> </a:t>
                </a:r>
              </a:p>
            </p:txBody>
          </p:sp>
        </mc:Fallback>
      </mc:AlternateContent>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9.4.1: Calculating Sample Proportions and Verifying Sample Size Conditions</a:t>
            </a:r>
            <a:r>
              <a:rPr lang="en-US" baseline="-25000" dirty="0"/>
              <a:t>4</a:t>
            </a:r>
            <a:endParaRPr dirty="0"/>
          </a:p>
        </p:txBody>
      </p:sp>
      <p:sp>
        <p:nvSpPr>
          <p:cNvPr id="3" name="Text Placeholder 2"/>
          <p:cNvSpPr>
            <a:spLocks noGrp="1"/>
          </p:cNvSpPr>
          <p:nvPr>
            <p:ph type="body" sz="quarter" idx="10"/>
          </p:nvPr>
        </p:nvSpPr>
        <p:spPr/>
        <p:txBody>
          <a:bodyPr>
            <a:normAutofit/>
          </a:bodyPr>
          <a:lstStyle/>
          <a:p>
            <a:r>
              <a:rPr sz="2800" dirty="0"/>
              <a:t>Sample 1:</a:t>
            </a:r>
          </a:p>
          <a:p>
            <a:endParaRPr lang="en-US" sz="2800" dirty="0"/>
          </a:p>
          <a:p>
            <a:endParaRPr lang="en-IN" dirty="0"/>
          </a:p>
          <a:p>
            <a:endParaRPr lang="en-US" sz="2800" dirty="0"/>
          </a:p>
          <a:p>
            <a:endParaRPr lang="en-IN" dirty="0"/>
          </a:p>
        </p:txBody>
      </p:sp>
      <p:pic>
        <p:nvPicPr>
          <p:cNvPr id="7" name="Picture 6" descr="p hat subscript 1 equals x subscript 1 divided by n subscript 1, which equals 45 divided by 82, approximately 0.548780.">
            <a:extLst>
              <a:ext uri="{FF2B5EF4-FFF2-40B4-BE49-F238E27FC236}">
                <a16:creationId xmlns:a16="http://schemas.microsoft.com/office/drawing/2014/main" id="{75BDFEE9-CE8C-2A2F-CC80-A7C81287AED7}"/>
              </a:ext>
            </a:extLst>
          </p:cNvPr>
          <p:cNvPicPr>
            <a:picLocks noChangeAspect="1"/>
          </p:cNvPicPr>
          <p:nvPr/>
        </p:nvPicPr>
        <p:blipFill>
          <a:blip r:embed="rId2"/>
          <a:stretch>
            <a:fillRect/>
          </a:stretch>
        </p:blipFill>
        <p:spPr>
          <a:xfrm>
            <a:off x="2542099" y="1458065"/>
            <a:ext cx="3686175" cy="981075"/>
          </a:xfrm>
          <a:prstGeom prst="rect">
            <a:avLst/>
          </a:prstGeom>
        </p:spPr>
      </p:pic>
      <p:sp>
        <p:nvSpPr>
          <p:cNvPr id="11" name="TextBox 10">
            <a:extLst>
              <a:ext uri="{FF2B5EF4-FFF2-40B4-BE49-F238E27FC236}">
                <a16:creationId xmlns:a16="http://schemas.microsoft.com/office/drawing/2014/main" id="{D3F09141-6B62-7EC6-DAF0-A2BBB9791851}"/>
              </a:ext>
            </a:extLst>
          </p:cNvPr>
          <p:cNvSpPr txBox="1"/>
          <p:nvPr/>
        </p:nvSpPr>
        <p:spPr>
          <a:xfrm>
            <a:off x="457200" y="2254474"/>
            <a:ext cx="1627469" cy="523220"/>
          </a:xfrm>
          <a:prstGeom prst="rect">
            <a:avLst/>
          </a:prstGeom>
          <a:noFill/>
        </p:spPr>
        <p:txBody>
          <a:bodyPr wrap="square">
            <a:spAutoFit/>
          </a:bodyPr>
          <a:lstStyle/>
          <a:p>
            <a:r>
              <a:rPr lang="en-IN" sz="2800" dirty="0"/>
              <a:t>Sample 2:</a:t>
            </a:r>
          </a:p>
        </p:txBody>
      </p:sp>
      <p:pic>
        <p:nvPicPr>
          <p:cNvPr id="9" name="Picture 8" descr="p hat subscript 2 equals x subscript 2 divided by n subscript 2, which equals 32 divided by 60, approximately 0.533333.">
            <a:extLst>
              <a:ext uri="{FF2B5EF4-FFF2-40B4-BE49-F238E27FC236}">
                <a16:creationId xmlns:a16="http://schemas.microsoft.com/office/drawing/2014/main" id="{4166CB7B-4B3E-3A63-1E47-C23E36CA8F6F}"/>
              </a:ext>
            </a:extLst>
          </p:cNvPr>
          <p:cNvPicPr>
            <a:picLocks noChangeAspect="1"/>
          </p:cNvPicPr>
          <p:nvPr/>
        </p:nvPicPr>
        <p:blipFill>
          <a:blip r:embed="rId3"/>
          <a:stretch>
            <a:fillRect/>
          </a:stretch>
        </p:blipFill>
        <p:spPr>
          <a:xfrm>
            <a:off x="2532574" y="2746134"/>
            <a:ext cx="3695700" cy="981075"/>
          </a:xfrm>
          <a:prstGeom prst="rect">
            <a:avLst/>
          </a:prstGeom>
        </p:spPr>
      </p:pic>
      <p:sp>
        <p:nvSpPr>
          <p:cNvPr id="13" name="TextBox 12">
            <a:extLst>
              <a:ext uri="{FF2B5EF4-FFF2-40B4-BE49-F238E27FC236}">
                <a16:creationId xmlns:a16="http://schemas.microsoft.com/office/drawing/2014/main" id="{38CA52F4-E63C-CD1A-299C-1C3D5A1EDF56}"/>
              </a:ext>
            </a:extLst>
          </p:cNvPr>
          <p:cNvSpPr txBox="1"/>
          <p:nvPr/>
        </p:nvSpPr>
        <p:spPr>
          <a:xfrm>
            <a:off x="457200" y="3664327"/>
            <a:ext cx="8077200" cy="2246769"/>
          </a:xfrm>
          <a:prstGeom prst="rect">
            <a:avLst/>
          </a:prstGeom>
          <a:noFill/>
        </p:spPr>
        <p:txBody>
          <a:bodyPr wrap="square">
            <a:spAutoFit/>
          </a:bodyPr>
          <a:lstStyle/>
          <a:p>
            <a:r>
              <a:rPr lang="en-US" sz="2800" dirty="0"/>
              <a:t>Next, verify that these samples are large enough to use the normal distribution to compare the population proportions by making sure that the products of the sample sizes and the proportions are all greater than or equal to ten. The products are as follows.</a:t>
            </a:r>
          </a:p>
        </p:txBody>
      </p:sp>
    </p:spTree>
    <p:extLst>
      <p:ext uri="{BB962C8B-B14F-4D97-AF65-F5344CB8AC3E}">
        <p14:creationId xmlns:p14="http://schemas.microsoft.com/office/powerpoint/2010/main" val="9388066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9.4.1: Calculating Sample Proportions and Verifying Sample Size Conditions</a:t>
            </a:r>
            <a:r>
              <a:rPr lang="en-US" baseline="-25000" dirty="0"/>
              <a:t>5</a:t>
            </a:r>
            <a:endParaRPr dirty="0"/>
          </a:p>
        </p:txBody>
      </p:sp>
      <p:sp>
        <p:nvSpPr>
          <p:cNvPr id="3" name="Text Placeholder 2"/>
          <p:cNvSpPr>
            <a:spLocks noGrp="1"/>
          </p:cNvSpPr>
          <p:nvPr>
            <p:ph type="body" sz="quarter" idx="10"/>
          </p:nvPr>
        </p:nvSpPr>
        <p:spPr/>
        <p:txBody>
          <a:bodyPr>
            <a:normAutofit/>
          </a:bodyPr>
          <a:lstStyle/>
          <a:p>
            <a:r>
              <a:rPr lang="en-US" sz="2800" dirty="0"/>
              <a:t>Sample 1:</a:t>
            </a:r>
          </a:p>
          <a:p>
            <a:pPr algn="ctr"/>
            <a:endParaRPr lang="en-US" dirty="0"/>
          </a:p>
          <a:p>
            <a:pPr algn="ctr"/>
            <a:r>
              <a:rPr dirty="0"/>
              <a:t>​</a:t>
            </a:r>
          </a:p>
        </p:txBody>
      </p:sp>
      <p:pic>
        <p:nvPicPr>
          <p:cNvPr id="6" name="Picture 5" descr="n subscript 1 times p hat subscript 1 equals 82 times 45 divided by 82, that equals 45 is greater than or equals 10.&#10;n subscript 1 times open parentheses 1 minus p hat subscript 1 close parentheses equals 82 times open parentheses 1 minus open fraction 45 divided by 82 close fraction close parentheses that equals 37 is greater than or equals 10.">
            <a:extLst>
              <a:ext uri="{FF2B5EF4-FFF2-40B4-BE49-F238E27FC236}">
                <a16:creationId xmlns:a16="http://schemas.microsoft.com/office/drawing/2014/main" id="{05CFED56-66AF-6324-29E6-870A50B06265}"/>
              </a:ext>
            </a:extLst>
          </p:cNvPr>
          <p:cNvPicPr>
            <a:picLocks noChangeAspect="1"/>
          </p:cNvPicPr>
          <p:nvPr/>
        </p:nvPicPr>
        <p:blipFill>
          <a:blip r:embed="rId2"/>
          <a:stretch>
            <a:fillRect/>
          </a:stretch>
        </p:blipFill>
        <p:spPr>
          <a:xfrm>
            <a:off x="2467897" y="1447800"/>
            <a:ext cx="3980967" cy="1809531"/>
          </a:xfrm>
          <a:prstGeom prst="rect">
            <a:avLst/>
          </a:prstGeom>
        </p:spPr>
      </p:pic>
      <p:sp>
        <p:nvSpPr>
          <p:cNvPr id="5" name="TextBox 4">
            <a:extLst>
              <a:ext uri="{FF2B5EF4-FFF2-40B4-BE49-F238E27FC236}">
                <a16:creationId xmlns:a16="http://schemas.microsoft.com/office/drawing/2014/main" id="{EF4F661C-3F46-7938-176F-EAB2F8F18950}"/>
              </a:ext>
            </a:extLst>
          </p:cNvPr>
          <p:cNvSpPr txBox="1"/>
          <p:nvPr/>
        </p:nvSpPr>
        <p:spPr>
          <a:xfrm>
            <a:off x="457200" y="3318164"/>
            <a:ext cx="1981200" cy="523220"/>
          </a:xfrm>
          <a:prstGeom prst="rect">
            <a:avLst/>
          </a:prstGeom>
          <a:noFill/>
        </p:spPr>
        <p:txBody>
          <a:bodyPr wrap="square">
            <a:spAutoFit/>
          </a:bodyPr>
          <a:lstStyle/>
          <a:p>
            <a:r>
              <a:rPr lang="en-IN" sz="2800" dirty="0"/>
              <a:t>Sample 2:</a:t>
            </a:r>
          </a:p>
        </p:txBody>
      </p:sp>
      <p:pic>
        <p:nvPicPr>
          <p:cNvPr id="7" name="Picture 6" descr="n subscript 2 times p hat subscript 2 equals 60 times 32 divided by 60, that equals 32 is greater than or equals 10.&#10;n subscript 2 times open parentheses 1 minus p hat subscript 2 close parentheses equals 60 times open parentheses 1 minus open fraction 32 divided by 60 close fraction close parentheses that equals 28 is greater than or equals 10.">
            <a:extLst>
              <a:ext uri="{FF2B5EF4-FFF2-40B4-BE49-F238E27FC236}">
                <a16:creationId xmlns:a16="http://schemas.microsoft.com/office/drawing/2014/main" id="{5CD438E7-6202-7CC4-5EEC-872C51E61EB6}"/>
              </a:ext>
            </a:extLst>
          </p:cNvPr>
          <p:cNvPicPr>
            <a:picLocks noChangeAspect="1"/>
          </p:cNvPicPr>
          <p:nvPr/>
        </p:nvPicPr>
        <p:blipFill>
          <a:blip r:embed="rId3"/>
          <a:stretch>
            <a:fillRect/>
          </a:stretch>
        </p:blipFill>
        <p:spPr>
          <a:xfrm>
            <a:off x="2545326" y="3841384"/>
            <a:ext cx="4053348" cy="1809531"/>
          </a:xfrm>
          <a:prstGeom prst="rect">
            <a:avLst/>
          </a:prstGeom>
        </p:spPr>
      </p:pic>
    </p:spTree>
    <p:extLst>
      <p:ext uri="{BB962C8B-B14F-4D97-AF65-F5344CB8AC3E}">
        <p14:creationId xmlns:p14="http://schemas.microsoft.com/office/powerpoint/2010/main" val="305010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9.4.1: Calculating Sample Proportions and Verifying Sample Size Conditions</a:t>
            </a:r>
            <a:r>
              <a:rPr lang="en-US" baseline="-25000" dirty="0"/>
              <a:t>6</a:t>
            </a:r>
            <a:endParaRPr dirty="0"/>
          </a:p>
        </p:txBody>
      </p:sp>
      <p:sp>
        <p:nvSpPr>
          <p:cNvPr id="3" name="Text Placeholder 2"/>
          <p:cNvSpPr>
            <a:spLocks noGrp="1"/>
          </p:cNvSpPr>
          <p:nvPr>
            <p:ph type="body" sz="quarter" idx="10"/>
          </p:nvPr>
        </p:nvSpPr>
        <p:spPr/>
        <p:txBody>
          <a:bodyPr>
            <a:normAutofit/>
          </a:bodyPr>
          <a:lstStyle/>
          <a:p>
            <a:pPr algn="l"/>
            <a:r>
              <a:rPr dirty="0"/>
              <a:t>​</a:t>
            </a:r>
            <a:r>
              <a:rPr lang="en-US" sz="2800" dirty="0"/>
              <a:t>Because these are independent samples and all four products are greater than or equal to ten, the normal distribution can be used to compare the population proportions.</a:t>
            </a:r>
            <a:endParaRPr lang="en-US" dirty="0"/>
          </a:p>
          <a:p>
            <a:pPr algn="ctr"/>
            <a:endParaRPr dirty="0"/>
          </a:p>
        </p:txBody>
      </p:sp>
    </p:spTree>
    <p:extLst>
      <p:ext uri="{BB962C8B-B14F-4D97-AF65-F5344CB8AC3E}">
        <p14:creationId xmlns:p14="http://schemas.microsoft.com/office/powerpoint/2010/main" val="3592947451"/>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1364</TotalTime>
  <Words>2210</Words>
  <Application>Microsoft Office PowerPoint</Application>
  <PresentationFormat>On-screen Show (4:3)</PresentationFormat>
  <Paragraphs>142</Paragraphs>
  <Slides>34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Arial</vt:lpstr>
      <vt:lpstr>Cambria Math</vt:lpstr>
      <vt:lpstr>Calibri</vt:lpstr>
      <vt:lpstr>Courier New</vt:lpstr>
      <vt:lpstr>Office Theme</vt:lpstr>
      <vt:lpstr>Section 9.4</vt:lpstr>
      <vt:lpstr>Memory Booster1</vt:lpstr>
      <vt:lpstr>Memory Booster2</vt:lpstr>
      <vt:lpstr>Example 9.4.1: Calculating Sample Proportions and Verifying Sample Size Conditions1</vt:lpstr>
      <vt:lpstr>Example 9.4.1: Calculating Sample Proportions and Verifying Sample Size Conditions2</vt:lpstr>
      <vt:lpstr>Example 9.4.1: Calculating Sample Proportions and Verifying Sample Size Conditions3</vt:lpstr>
      <vt:lpstr>Example 9.4.1: Calculating Sample Proportions and Verifying Sample Size Conditions4</vt:lpstr>
      <vt:lpstr>Example 9.4.1: Calculating Sample Proportions and Verifying Sample Size Conditions5</vt:lpstr>
      <vt:lpstr>Example 9.4.1: Calculating Sample Proportions and Verifying Sample Size Conditions6</vt:lpstr>
      <vt:lpstr>Memory Booster3</vt:lpstr>
      <vt:lpstr>Formula: Margin of Error of a Confidence Interval for the Difference between Two Population Proportions</vt:lpstr>
      <vt:lpstr>Rounding Rule1</vt:lpstr>
      <vt:lpstr>Formula: Confidence Interval for the Difference between Two Population Proportions</vt:lpstr>
      <vt:lpstr>Rounding Rule2</vt:lpstr>
      <vt:lpstr>Memory Booster4</vt:lpstr>
      <vt:lpstr>Example 9.4.2: Constructing a Confidence Interval for the Difference between Two Population Proportions1</vt:lpstr>
      <vt:lpstr>Example 9.4.2: Constructing a Confidence Interval for the Difference between Two Population Proportions2</vt:lpstr>
      <vt:lpstr>Example 9.4.2: Constructing a Confidence Interval for the Difference between Two Population Proportions3</vt:lpstr>
      <vt:lpstr>Example 9.4.2: Constructing a Confidence Interval for the Difference between Two Population Proportions4</vt:lpstr>
      <vt:lpstr>Example 9.4.2: Constructing a Confidence Interval for the Difference between Two Population Proportions5</vt:lpstr>
      <vt:lpstr>Example 9.4.2: Constructing a Confidence Interval for the Difference between Two Population Proportions6</vt:lpstr>
      <vt:lpstr>Example 9.4.2: Constructing a Confidence Interval for the Difference between Two Population Proportions7</vt:lpstr>
      <vt:lpstr>Rounding Rule3</vt:lpstr>
      <vt:lpstr>Example 9.4.3: Constructing a Confidence Interval for the Difference between Two Population Proportions1</vt:lpstr>
      <vt:lpstr>Example 9.4.3: Constructing a Confidence Interval for the Difference between Two Population Proportions2</vt:lpstr>
      <vt:lpstr>Example 9.4.3: Constructing a Confidence Interval for the Difference between Two Population Proportions3</vt:lpstr>
      <vt:lpstr>Example 9.4.3: Constructing a Confidence Interval for the Difference between Two Population Proportions4</vt:lpstr>
      <vt:lpstr>Example 9.4.3: Constructing a Confidence Interval for the Difference between Two Population Proportions5</vt:lpstr>
      <vt:lpstr>Example 9.4.3: Constructing a Confidence Interval for the Difference between Two Population Proportions6</vt:lpstr>
      <vt:lpstr>Example 9.4.3: Constructing a Confidence Interval for the Difference between Two Population Proportions7</vt:lpstr>
      <vt:lpstr>Example 9.4.3: Constructing a Confidence Interval for the Difference between Two Population Proportions8</vt:lpstr>
      <vt:lpstr>Example 9.4.3: Constructing a Confidence Interval for the Difference between Two Population Proportions9</vt:lpstr>
      <vt:lpstr>Example 9.4.3: Constructing a Confidence Interval for the Difference between Two Population Proportions10</vt:lpstr>
      <vt:lpstr>Technology</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dc:title>
  <dc:creator>Hawkes Learning</dc:creator>
  <cp:lastModifiedBy>kanthi</cp:lastModifiedBy>
  <cp:revision>177</cp:revision>
  <dcterms:created xsi:type="dcterms:W3CDTF">2013-04-26T14:43:13Z</dcterms:created>
  <dcterms:modified xsi:type="dcterms:W3CDTF">2025-08-14T13:28:16Z</dcterms:modified>
</cp:coreProperties>
</file>